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2" r:id="rId2"/>
  </p:sldMasterIdLst>
  <p:notesMasterIdLst>
    <p:notesMasterId r:id="rId17"/>
  </p:notesMasterIdLst>
  <p:sldIdLst>
    <p:sldId id="256" r:id="rId3"/>
    <p:sldId id="270" r:id="rId4"/>
    <p:sldId id="382" r:id="rId5"/>
    <p:sldId id="258" r:id="rId6"/>
    <p:sldId id="323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25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126" y="510"/>
      </p:cViewPr>
      <p:guideLst>
        <p:guide orient="horz" pos="1620"/>
        <p:guide pos="28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Machines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AMD EPYC 7302 16-Core Processor</c:v>
                </c:pt>
                <c:pt idx="1">
                  <c:v>AMD EPYC 7313 16-Core Processor</c:v>
                </c:pt>
                <c:pt idx="2">
                  <c:v>Intel(R) Xeon(R) Silver 4216 CPU @ 2.10GHz</c:v>
                </c:pt>
                <c:pt idx="3">
                  <c:v>Intel(R) Xeon(R) CPU E5-2650 v4 @ 2.20GHz</c:v>
                </c:pt>
                <c:pt idx="4">
                  <c:v>Intel(R) Xeon(R) CPU E5-2630 v4 @ 2.20GHz</c:v>
                </c:pt>
                <c:pt idx="5">
                  <c:v>Intel(R) Xeon(R) Gold 6130 CPU @ 2.10GHz</c:v>
                </c:pt>
                <c:pt idx="6">
                  <c:v>Misc Intel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1652</c:v>
                </c:pt>
                <c:pt idx="1">
                  <c:v>2</c:v>
                </c:pt>
                <c:pt idx="2">
                  <c:v>967</c:v>
                </c:pt>
                <c:pt idx="3">
                  <c:v>737</c:v>
                </c:pt>
                <c:pt idx="4">
                  <c:v>252</c:v>
                </c:pt>
                <c:pt idx="5">
                  <c:v>70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F-0542-96A4-95DA28409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7050128"/>
        <c:axId val="886599023"/>
      </c:barChart>
      <c:catAx>
        <c:axId val="47705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599023"/>
        <c:crosses val="autoZero"/>
        <c:auto val="1"/>
        <c:lblAlgn val="ctr"/>
        <c:lblOffset val="100"/>
        <c:noMultiLvlLbl val="0"/>
      </c:catAx>
      <c:valAx>
        <c:axId val="886599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05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8T13:39:35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16960 20161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36982-D8CB-494E-A70D-ACE9152C3DA7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084BB-321C-4BF2-8D17-08E66D387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8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02" y="1626785"/>
            <a:ext cx="1890000" cy="18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05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8462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AA4C-CAEB-AB4C-963F-54080CDCDD74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98" y="532588"/>
            <a:ext cx="1492818" cy="147781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991" y="2571750"/>
            <a:ext cx="8532019" cy="1614949"/>
          </a:xfrm>
        </p:spPr>
        <p:txBody>
          <a:bodyPr anchor="t" anchorCtr="0"/>
          <a:lstStyle>
            <a:lvl1pPr algn="l"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91" y="4275190"/>
            <a:ext cx="8532020" cy="602840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2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43000" indent="-243000">
              <a:buFont typeface="Arial" charset="0"/>
              <a:buChar char="•"/>
              <a:tabLst/>
              <a:defRPr sz="1350">
                <a:solidFill>
                  <a:schemeClr val="tx2"/>
                </a:solidFill>
              </a:defRPr>
            </a:lvl2pPr>
            <a:lvl3pPr marL="486000" indent="-243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29000" indent="-243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1543050" indent="-17145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4744-386F-1F45-8884-9176B0C5B727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7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71488" indent="-196454">
              <a:buFont typeface="Arial" panose="020B0604020202020204" pitchFamily="34" charset="0"/>
              <a:buChar char="•"/>
              <a:tabLst/>
              <a:defRPr sz="1350">
                <a:solidFill>
                  <a:schemeClr val="tx2">
                    <a:lumMod val="50000"/>
                  </a:schemeClr>
                </a:solidFill>
              </a:defRPr>
            </a:lvl2pPr>
            <a:lvl3pPr marL="666750" indent="-195263">
              <a:buSzPct val="100000"/>
              <a:buFont typeface="Arial" panose="020B0604020202020204" pitchFamily="34" charset="0"/>
              <a:buChar char="•"/>
              <a:tabLst/>
              <a:defRPr sz="1350">
                <a:solidFill>
                  <a:schemeClr val="tx2">
                    <a:lumMod val="50000"/>
                  </a:schemeClr>
                </a:solidFill>
              </a:defRPr>
            </a:lvl3pPr>
            <a:lvl4pPr marL="907256" indent="-202406">
              <a:buSzPct val="100000"/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543050" indent="-17145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9A46-3948-6A40-8EE3-0733F0ABD408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7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F5-46D3-A347-AD75-3EE78489196F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991" y="1079897"/>
            <a:ext cx="8532019" cy="3570684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6842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1D0AE-037C-4547-96B2-092C83F60362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LxPlus / LxBatch | Analysis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305991" y="4699956"/>
            <a:ext cx="853201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991" y="4773600"/>
            <a:ext cx="3714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18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2485"/>
            <a:ext cx="9144000" cy="467306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710" y="-36634"/>
            <a:ext cx="3087290" cy="4687216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100">
                <a:solidFill>
                  <a:schemeClr val="bg1"/>
                </a:solidFill>
              </a:defRPr>
            </a:lvl1pPr>
            <a:lvl2pPr marL="243000" indent="-243000">
              <a:buFont typeface="Arial" charset="0"/>
              <a:buChar char="•"/>
              <a:tabLst/>
              <a:defRPr sz="1575">
                <a:solidFill>
                  <a:schemeClr val="bg1"/>
                </a:solidFill>
              </a:defRPr>
            </a:lvl2pPr>
            <a:lvl3pPr marL="486000" indent="-243000">
              <a:buSzPct val="100000"/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729000" indent="-243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543050" indent="-17145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634C-6578-514D-9D69-99CC8E29161E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6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1194198"/>
            <a:ext cx="4212431" cy="34563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94199"/>
            <a:ext cx="4208860" cy="34563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88C6-D976-DD42-BA5F-42FB08CA2A84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04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194198"/>
            <a:ext cx="4212431" cy="501253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1820465"/>
            <a:ext cx="4212431" cy="2830116"/>
          </a:xfrm>
        </p:spPr>
        <p:txBody>
          <a:bodyPr/>
          <a:lstStyle>
            <a:lvl1pPr marL="243000" indent="-243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03724"/>
            <a:ext cx="4212450" cy="491726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0465"/>
            <a:ext cx="4208860" cy="2830116"/>
          </a:xfrm>
        </p:spPr>
        <p:txBody>
          <a:bodyPr/>
          <a:lstStyle>
            <a:lvl1pPr marL="243000" indent="-243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B91-4B54-9E47-9AFA-7F8D3E1A189A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8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280195"/>
            <a:ext cx="4212431" cy="79930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1198994"/>
            <a:ext cx="4212431" cy="34515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5578" y="0"/>
            <a:ext cx="4518422" cy="465537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10AB89-C134-154D-9346-552B0FD6735B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51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280195"/>
            <a:ext cx="8532018" cy="79930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1198994"/>
            <a:ext cx="4212431" cy="3456384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EB85E6-C815-8B43-81FE-477E42F2F9E6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5579" y="1194198"/>
            <a:ext cx="4212431" cy="1674019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25579" y="2977278"/>
            <a:ext cx="4212431" cy="1674019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89287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280195"/>
            <a:ext cx="8532018" cy="79930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1198994"/>
            <a:ext cx="2781301" cy="3456384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3E918D-8802-B54F-8417-880564251BD1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56710" y="1194198"/>
            <a:ext cx="2781300" cy="1674019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3511" y="2977278"/>
            <a:ext cx="2744499" cy="1674019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94447" y="1194198"/>
            <a:ext cx="2744499" cy="1674019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4447" y="2983512"/>
            <a:ext cx="2744499" cy="1674019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531600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194198"/>
            <a:ext cx="4212431" cy="501253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03724"/>
            <a:ext cx="4212450" cy="491726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992" y="1815704"/>
            <a:ext cx="4212431" cy="283487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8EA8E1-3D5A-564C-BC03-9C44D630B517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29151" y="1815704"/>
            <a:ext cx="4212431" cy="283487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27540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194198"/>
            <a:ext cx="2781301" cy="501253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575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6710" y="1203724"/>
            <a:ext cx="2784890" cy="491726"/>
          </a:xfrm>
        </p:spPr>
        <p:txBody>
          <a:bodyPr anchor="t" anchorCtr="0"/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992" y="1815704"/>
            <a:ext cx="2781300" cy="283487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6710" y="1812132"/>
            <a:ext cx="2784890" cy="283487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190385" y="1200921"/>
            <a:ext cx="2781301" cy="501253"/>
          </a:xfrm>
        </p:spPr>
        <p:txBody>
          <a:bodyPr anchor="t" anchorCtr="0"/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sz="1575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90386" y="1822427"/>
            <a:ext cx="2781300" cy="283487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CB63E79-C0B4-7742-8BC7-451B3AF14B5A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10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087290" y="1201033"/>
            <a:ext cx="2970000" cy="848411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75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7290" y="2049332"/>
            <a:ext cx="2969419" cy="260797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E085412-0990-EC43-A83D-123EC457A2EC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2456" y="3808894"/>
            <a:ext cx="2970000" cy="848411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75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38" y="1201032"/>
            <a:ext cx="2969419" cy="260797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174291" y="3808894"/>
            <a:ext cx="2970000" cy="848411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75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4291" y="1201032"/>
            <a:ext cx="2969419" cy="260797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782099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9582" y="1194197"/>
            <a:ext cx="8532018" cy="192293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992" y="3220642"/>
            <a:ext cx="2781300" cy="14299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1" y="3220642"/>
            <a:ext cx="2749153" cy="14299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944F3D1-2159-2346-A0C2-F9852EE2B549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64251" y="3220642"/>
            <a:ext cx="2777349" cy="14299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2014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4197"/>
            <a:ext cx="9144000" cy="220940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992" y="3220642"/>
            <a:ext cx="2781300" cy="1429940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1" y="3220642"/>
            <a:ext cx="2749153" cy="1429940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BA3F992-AA2A-ED47-8D86-73E18556F1ED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64251" y="3220642"/>
            <a:ext cx="2777349" cy="1429940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3808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1282304"/>
            <a:ext cx="8532019" cy="2139553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0" y="3442098"/>
            <a:ext cx="853202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B629-BF0C-884F-BA50-5FB363F15D2F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4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EB8-0C4F-6847-A85F-F3F5D87C44CF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85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3158-BE5E-0645-8A43-E4193DA4AB2A}" type="datetime1">
              <a:rPr lang="fr-FR" smtClean="0"/>
              <a:t>01/08/2023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LxPlus / LxBatch | Analysis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67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305991" y="4647304"/>
            <a:ext cx="85320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sz="1350" dirty="0" err="1"/>
              <a:t>home.cern</a:t>
            </a:r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3928" y="1683648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3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35"/>
          <a:stretch/>
        </p:blipFill>
        <p:spPr>
          <a:xfrm>
            <a:off x="3959440" y="1940784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5.emf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2" y="1194197"/>
            <a:ext cx="8532018" cy="3456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1700" y="4783762"/>
            <a:ext cx="1215591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5F899-E0CB-4346-8966-684EABF8C3D4}" type="datetime1">
              <a:rPr lang="fr-FR" noProof="0" smtClean="0"/>
              <a:t>01/08/2023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0659" y="4787886"/>
            <a:ext cx="510941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4447" y="4787886"/>
            <a:ext cx="4929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LxPlus / LxBatch | Analysis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305991" y="4699956"/>
            <a:ext cx="853201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305991" y="4773449"/>
            <a:ext cx="3714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350"/>
        </a:spcBef>
        <a:spcAft>
          <a:spcPts val="300"/>
        </a:spcAft>
        <a:buFont typeface="Arial"/>
        <a:buNone/>
        <a:tabLst/>
        <a:defRPr sz="1575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42888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charset="0"/>
        <a:buChar char="•"/>
        <a:tabLst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6" pos="3795">
          <p15:clr>
            <a:srgbClr val="F26B43"/>
          </p15:clr>
        </p15:guide>
        <p15:guide id="7" pos="3885">
          <p15:clr>
            <a:srgbClr val="F26B43"/>
          </p15:clr>
        </p15:guide>
        <p15:guide id="8" pos="5087">
          <p15:clr>
            <a:srgbClr val="F26B43"/>
          </p15:clr>
        </p15:guide>
        <p15:guide id="9" pos="4997">
          <p15:clr>
            <a:srgbClr val="F26B43"/>
          </p15:clr>
        </p15:guide>
        <p15:guide id="10" pos="2683">
          <p15:clr>
            <a:srgbClr val="F26B43"/>
          </p15:clr>
        </p15:guide>
        <p15:guide id="11" pos="259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6312">
          <p15:clr>
            <a:srgbClr val="F26B43"/>
          </p15:clr>
        </p15:guide>
        <p15:guide id="18" pos="62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2E31-8351-E5A5-75BC-71C410B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/>
              <a:t>Multi-tasking storage servers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E3E10-57A9-DC38-7532-012FBAFC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332"/>
            <a:ext cx="4385160" cy="2455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AAC002-5E22-47E5-803B-53356FB4C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02" y="586348"/>
            <a:ext cx="4558349" cy="2574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033378-7CBD-AE9C-0101-AF953DCC3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1159"/>
            <a:ext cx="4536915" cy="25840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3F5127-E389-BCE0-18C8-3F9735175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125" y="2706336"/>
            <a:ext cx="4567875" cy="25578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51CF0A-C026-C61E-49C5-0C898404A002}"/>
              </a:ext>
            </a:extLst>
          </p:cNvPr>
          <p:cNvSpPr txBox="1"/>
          <p:nvPr/>
        </p:nvSpPr>
        <p:spPr>
          <a:xfrm rot="16200000">
            <a:off x="6671617" y="2209613"/>
            <a:ext cx="47115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Trebuchet MS" panose="020B0603020202020204" pitchFamily="34" charset="0"/>
              </a:rPr>
              <a:t>https://indico.cern.ch/event/730908/contributions/3153390/attachments/1731269/2798159/beer_k8s_bcn.pdf</a:t>
            </a:r>
          </a:p>
        </p:txBody>
      </p:sp>
    </p:spTree>
    <p:extLst>
      <p:ext uri="{BB962C8B-B14F-4D97-AF65-F5344CB8AC3E}">
        <p14:creationId xmlns:p14="http://schemas.microsoft.com/office/powerpoint/2010/main" val="24827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2E31-8351-E5A5-75BC-71C410B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does that power go?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CDFC4-1A8C-D8F7-DF43-B5ACF78C3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6" y="809379"/>
            <a:ext cx="4115375" cy="1762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C0C614-EFE9-2372-A6B5-25A4D7B01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490" y="2588698"/>
            <a:ext cx="4582510" cy="25548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AC22B7-314F-7DE4-51D3-A1DE5EB9874B}"/>
              </a:ext>
            </a:extLst>
          </p:cNvPr>
          <p:cNvSpPr txBox="1"/>
          <p:nvPr/>
        </p:nvSpPr>
        <p:spPr>
          <a:xfrm>
            <a:off x="4395214" y="1008993"/>
            <a:ext cx="2392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HEAT!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0D7325-E581-AAB7-F6EF-262DE97A1CAE}"/>
              </a:ext>
            </a:extLst>
          </p:cNvPr>
          <p:cNvSpPr txBox="1"/>
          <p:nvPr/>
        </p:nvSpPr>
        <p:spPr>
          <a:xfrm>
            <a:off x="41466" y="2875411"/>
            <a:ext cx="4469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And cooling uses still more power:</a:t>
            </a: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FEA5C-42EE-1DF5-0BEA-C1D4AD504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50" y="3369360"/>
            <a:ext cx="2658110" cy="11711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58F515-F4E5-C023-C7F6-5B93C5CEE5EE}"/>
              </a:ext>
            </a:extLst>
          </p:cNvPr>
          <p:cNvSpPr txBox="1"/>
          <p:nvPr/>
        </p:nvSpPr>
        <p:spPr>
          <a:xfrm>
            <a:off x="0" y="4540469"/>
            <a:ext cx="447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This for a 1970s building.</a:t>
            </a:r>
            <a:br>
              <a:rPr lang="en-US" sz="1600" dirty="0"/>
            </a:br>
            <a:r>
              <a:rPr lang="en-US" sz="1600" dirty="0"/>
              <a:t>1.1 or better is the target for data </a:t>
            </a:r>
            <a:r>
              <a:rPr lang="en-US" sz="1600" dirty="0" err="1"/>
              <a:t>centres</a:t>
            </a:r>
            <a:r>
              <a:rPr lang="en-US" sz="1600" dirty="0"/>
              <a:t> today.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409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2E31-8351-E5A5-75BC-71C410B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need cooling?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9ED0-AF0D-0869-A445-9B08FD1D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291"/>
            <a:ext cx="9144000" cy="35923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Parameters for CERN’s new data </a:t>
            </a:r>
            <a:r>
              <a:rPr lang="en-US" dirty="0" err="1"/>
              <a:t>centre</a:t>
            </a:r>
            <a:endParaRPr lang="en-US" dirty="0"/>
          </a:p>
          <a:p>
            <a:pPr lvl="1"/>
            <a:r>
              <a:rPr lang="en-US" dirty="0"/>
              <a:t>Inlet air temperature: 25°C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T: 12</a:t>
            </a:r>
            <a:r>
              <a:rPr lang="en-US" dirty="0"/>
              <a:t> °C</a:t>
            </a:r>
          </a:p>
          <a:p>
            <a:r>
              <a:rPr lang="en-US" dirty="0"/>
              <a:t>So, can you throttle CPU power to reduce </a:t>
            </a:r>
            <a:r>
              <a:rPr lang="en-US" dirty="0">
                <a:sym typeface="Symbol" panose="05050102010706020507" pitchFamily="18" charset="2"/>
              </a:rPr>
              <a:t>T if ambient air temperature is above 25</a:t>
            </a:r>
            <a:r>
              <a:rPr lang="en-US" dirty="0"/>
              <a:t>°C?</a:t>
            </a:r>
          </a:p>
          <a:p>
            <a:pPr lvl="1"/>
            <a:r>
              <a:rPr lang="en-US" dirty="0"/>
              <a:t>And will servers </a:t>
            </a:r>
            <a:r>
              <a:rPr lang="en-US"/>
              <a:t>survive if </a:t>
            </a:r>
            <a:r>
              <a:rPr lang="en-US" dirty="0"/>
              <a:t>the outlet temperature exceeds 37°C?</a:t>
            </a:r>
          </a:p>
          <a:p>
            <a:r>
              <a:rPr lang="en-US" dirty="0"/>
              <a:t>Remember: keep inlet air and outlet air apart!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B8FBE-AA2D-BB08-3327-F6EC223BD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7B746-0AB5-B671-4B5C-0F9B78445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904" y="4440677"/>
            <a:ext cx="937096" cy="7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2E31-8351-E5A5-75BC-71C410B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9ED0-AF0D-0869-A445-9B08FD1D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291"/>
            <a:ext cx="9144000" cy="3592386"/>
          </a:xfrm>
        </p:spPr>
        <p:txBody>
          <a:bodyPr/>
          <a:lstStyle/>
          <a:p>
            <a:r>
              <a:rPr lang="en-US" dirty="0"/>
              <a:t>Consider power consumption when selecting equipment.</a:t>
            </a:r>
          </a:p>
          <a:p>
            <a:pPr lvl="1"/>
            <a:r>
              <a:rPr lang="en-US" dirty="0"/>
              <a:t>ARM seems the right way to go…</a:t>
            </a:r>
          </a:p>
          <a:p>
            <a:pPr lvl="2"/>
            <a:r>
              <a:rPr lang="en-US" dirty="0"/>
              <a:t>… but benchmark your workloads</a:t>
            </a:r>
          </a:p>
          <a:p>
            <a:r>
              <a:rPr lang="en-US" dirty="0"/>
              <a:t>Keep machines busy!</a:t>
            </a:r>
          </a:p>
          <a:p>
            <a:pPr lvl="1"/>
            <a:r>
              <a:rPr lang="en-US" dirty="0"/>
              <a:t>An idle machine is wasting precious power!</a:t>
            </a:r>
          </a:p>
          <a:p>
            <a:r>
              <a:rPr lang="en-US" dirty="0"/>
              <a:t>Consider (not) cooling.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B8FBE-AA2D-BB08-3327-F6EC223BD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18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33611"/>
            <a:ext cx="9143999" cy="7053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Compute/Storage at CERN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lessons for Cuba?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4" y="3720539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dirty="0"/>
              <a:t>Humboldt Highway II - computer cluster on renewable energies</a:t>
            </a:r>
            <a:br>
              <a:rPr lang="en-GB" sz="2000" dirty="0"/>
            </a:br>
            <a:r>
              <a:rPr lang="en-US" sz="2000" dirty="0"/>
              <a:t>Tony Cass, 2</a:t>
            </a:r>
            <a:r>
              <a:rPr lang="en-US" sz="2000" baseline="30000" dirty="0"/>
              <a:t>nd</a:t>
            </a:r>
            <a:r>
              <a:rPr lang="en-US" sz="2000" dirty="0"/>
              <a:t> August 2023</a:t>
            </a:r>
            <a:endParaRPr lang="en-GB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1C1495-AECA-27F7-B007-540F8CD1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48" y="2239856"/>
            <a:ext cx="6353504" cy="11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4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BD0E3-3B4C-2220-BA83-877A74972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8150"/>
            <a:ext cx="9148866" cy="686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2530D-BBD7-D9A4-574C-658C7516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900"/>
            <a:ext cx="9144000" cy="7053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CERN clusters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are big!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94204-8DB8-2812-DE4C-B111A1909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3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53E839-E66D-65CA-BAA9-E0944BF7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1" y="280195"/>
            <a:ext cx="8532019" cy="509357"/>
          </a:xfrm>
        </p:spPr>
        <p:txBody>
          <a:bodyPr/>
          <a:lstStyle/>
          <a:p>
            <a:r>
              <a:rPr lang="en-US" dirty="0"/>
              <a:t>Compute and Config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B93F7-0392-C176-99C4-1B830169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4447" y="4787886"/>
            <a:ext cx="4929166" cy="273844"/>
          </a:xfrm>
        </p:spPr>
        <p:txBody>
          <a:bodyPr anchor="ctr">
            <a:normAutofit/>
          </a:bodyPr>
          <a:lstStyle/>
          <a:p>
            <a:pPr defTabSz="685800">
              <a:spcAft>
                <a:spcPts val="450"/>
              </a:spcAft>
            </a:pPr>
            <a:r>
              <a:rPr lang="en-US">
                <a:solidFill>
                  <a:srgbClr val="0033A0"/>
                </a:solidFill>
                <a:latin typeface="Arial"/>
              </a:rPr>
              <a:t>LxPlus / LxBatch |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FCD97-D828-841D-1E47-C2993874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0659" y="4787886"/>
            <a:ext cx="510941" cy="273844"/>
          </a:xfrm>
        </p:spPr>
        <p:txBody>
          <a:bodyPr anchor="ctr">
            <a:normAutofit/>
          </a:bodyPr>
          <a:lstStyle/>
          <a:p>
            <a:pPr defTabSz="685800">
              <a:spcAft>
                <a:spcPts val="450"/>
              </a:spcAft>
            </a:pPr>
            <a:fld id="{36B5EA5A-BC32-A742-B11B-8E7414D5B535}" type="slidenum">
              <a:rPr lang="en-US">
                <a:solidFill>
                  <a:srgbClr val="0033A0"/>
                </a:solidFill>
                <a:latin typeface="Arial"/>
              </a:rPr>
              <a:pPr defTabSz="685800">
                <a:spcAft>
                  <a:spcPts val="450"/>
                </a:spcAft>
              </a:pPr>
              <a:t>4</a:t>
            </a:fld>
            <a:endParaRPr lang="en-US">
              <a:solidFill>
                <a:srgbClr val="0033A0"/>
              </a:solidFill>
              <a:latin typeface="Arial"/>
            </a:endParaRPr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D18977-7B50-3CF8-5621-DB7D0AB9F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35" y="637145"/>
            <a:ext cx="5916289" cy="40108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1AD225-ED58-B48D-95DE-F56C31ED7951}"/>
                  </a:ext>
                </a:extLst>
              </p14:cNvPr>
              <p14:cNvContentPartPr/>
              <p14:nvPr/>
            </p14:nvContentPartPr>
            <p14:xfrm>
              <a:off x="2159562" y="3712221"/>
              <a:ext cx="5057" cy="5057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1AD225-ED58-B48D-95DE-F56C31ED79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712" y="3459371"/>
                <a:ext cx="505700" cy="5057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257FE36-C55E-4F57-D4EA-59B16951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B3E1AE3-94F6-1E4C-9DBA-E8A2577CB659}" type="datetime1">
              <a:rPr lang="fr-FR">
                <a:solidFill>
                  <a:srgbClr val="0033A0"/>
                </a:solidFill>
                <a:latin typeface="Arial"/>
              </a:rPr>
              <a:pPr defTabSz="685800"/>
              <a:t>01/08/2023</a:t>
            </a:fld>
            <a:endParaRPr lang="en-US" dirty="0">
              <a:solidFill>
                <a:srgbClr val="0033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14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9940AFB-4B05-3F94-D29B-4AE54360F5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5991" y="1194197"/>
          <a:ext cx="853201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2F00A5C-F138-A96F-A24B-910CFEBE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CPU type in LxBatch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0745-141B-15F6-15CB-D2FA2054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244744-386F-1F45-8884-9176B0C5B727}" type="datetime1">
              <a:rPr lang="fr-FR">
                <a:solidFill>
                  <a:srgbClr val="0033A0"/>
                </a:solidFill>
                <a:latin typeface="Arial"/>
              </a:rPr>
              <a:pPr defTabSz="685800"/>
              <a:t>01/08/2023</a:t>
            </a:fld>
            <a:endParaRPr lang="en-US" dirty="0">
              <a:solidFill>
                <a:srgbClr val="0033A0"/>
              </a:solid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05F2F-7681-2850-80E5-83B06D36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0033A0"/>
                </a:solidFill>
                <a:latin typeface="Arial"/>
              </a:rPr>
              <a:t>LxPlus / LxBatch | Analysis</a:t>
            </a:r>
            <a:endParaRPr lang="en-US" dirty="0">
              <a:solidFill>
                <a:srgbClr val="0033A0"/>
              </a:solidFill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784CC-931A-915F-AA67-43E259FA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6B5EA5A-BC32-A742-B11B-8E7414D5B535}" type="slidenum">
              <a:rPr lang="en-US">
                <a:solidFill>
                  <a:srgbClr val="0033A0"/>
                </a:solidFill>
                <a:latin typeface="Arial"/>
              </a:rPr>
              <a:pPr defTabSz="685800"/>
              <a:t>5</a:t>
            </a:fld>
            <a:endParaRPr lang="en-US" dirty="0">
              <a:solidFill>
                <a:srgbClr val="0033A0"/>
              </a:solidFill>
              <a:latin typeface="Arial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F6C3623B-2918-0E02-C2AF-E92408F5CF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8378" y="0"/>
            <a:ext cx="5325622" cy="909457"/>
          </a:xfrm>
          <a:prstGeom prst="rect">
            <a:avLst/>
          </a:prstGeom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9B0F7BE5-A830-550A-1D03-22D5C599A3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15974" y="909457"/>
            <a:ext cx="2928026" cy="19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FB1C2BD-C8E6-006A-CBE1-43A8FA4B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83"/>
            <a:ext cx="4630299" cy="25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BA95F6-5541-A311-9133-62AE4322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45" y="4763"/>
            <a:ext cx="5227589" cy="290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B8FBE-AA2D-BB08-3327-F6EC223BD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2EBB9E8-F193-B99D-53F9-67513BA1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6" y="2520231"/>
            <a:ext cx="4610866" cy="262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DFF3C091-111C-3CA3-2EF8-99DEBFFFE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56" y="2643352"/>
            <a:ext cx="4747944" cy="250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9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2E31-8351-E5A5-75BC-71C410B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/>
              <a:t>But…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9ED0-AF0D-0869-A445-9B08FD1D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291"/>
            <a:ext cx="9144000" cy="3592386"/>
          </a:xfrm>
        </p:spPr>
        <p:txBody>
          <a:bodyPr/>
          <a:lstStyle/>
          <a:p>
            <a:r>
              <a:rPr lang="en-US" dirty="0"/>
              <a:t>… is any of this useful if you are planning a solar powered cluster?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B8FBE-AA2D-BB08-3327-F6EC223BD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2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2E31-8351-E5A5-75BC-71C410B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705332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Efficient Procurement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9ED0-AF0D-0869-A445-9B08FD1D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291"/>
            <a:ext cx="9144000" cy="359238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Our tenders require</a:t>
            </a:r>
          </a:p>
          <a:p>
            <a:pPr lvl="1"/>
            <a:r>
              <a:rPr lang="en-GB" dirty="0"/>
              <a:t>80 PLUS Platinum certified PSU</a:t>
            </a:r>
          </a:p>
          <a:p>
            <a:pPr lvl="1"/>
            <a:r>
              <a:rPr lang="en-GB" dirty="0"/>
              <a:t>efficient power supplies with a power factor &gt;= 0.9 for a fully loaded system</a:t>
            </a:r>
          </a:p>
          <a:p>
            <a:pPr lvl="1"/>
            <a:r>
              <a:rPr lang="en-GB" dirty="0"/>
              <a:t>power consumption &lt; 0.8W per HEPSPEC06</a:t>
            </a:r>
          </a:p>
          <a:p>
            <a:r>
              <a:rPr lang="en-GB" dirty="0"/>
              <a:t>and</a:t>
            </a:r>
          </a:p>
          <a:p>
            <a:pPr lvl="1"/>
            <a:r>
              <a:rPr lang="en-GB" dirty="0"/>
              <a:t>adjudication is on a “4-year TCO price”, so expensive power-efficient servers can beat cheap power-hungry ones.</a:t>
            </a:r>
          </a:p>
          <a:p>
            <a:r>
              <a:rPr lang="en-GB" dirty="0"/>
              <a:t>Recently purchased systems are at ~0.32-0.37W/HS06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B8FBE-AA2D-BB08-3327-F6EC223BD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2E31-8351-E5A5-75BC-71C410B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53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Intel/AMD or ARM?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F5BDB-C035-FD51-88E7-C09D3039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372"/>
            <a:ext cx="4669241" cy="2626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62579-19EB-B3BF-D7D7-F0A7DFAE5702}"/>
              </a:ext>
            </a:extLst>
          </p:cNvPr>
          <p:cNvSpPr txBox="1"/>
          <p:nvPr/>
        </p:nvSpPr>
        <p:spPr>
          <a:xfrm>
            <a:off x="0" y="2622484"/>
            <a:ext cx="3242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Trebuchet MS" panose="020B0603020202020204" pitchFamily="34" charset="0"/>
              </a:rPr>
              <a:t>https://indico.cern.ch/event/1106990/contributions/4991256/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63AD3-7A20-8006-D076-A3BE9DB17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63" y="2081053"/>
            <a:ext cx="5359168" cy="2892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38953-FE26-D60C-85F9-23AE1636489F}"/>
              </a:ext>
            </a:extLst>
          </p:cNvPr>
          <p:cNvSpPr txBox="1"/>
          <p:nvPr/>
        </p:nvSpPr>
        <p:spPr>
          <a:xfrm>
            <a:off x="4770323" y="4928056"/>
            <a:ext cx="61088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rebuchet MS" panose="020B0603020202020204" pitchFamily="34" charset="0"/>
              </a:rPr>
              <a:t>https://indico.jlab.org/event/459/contributions/11823/</a:t>
            </a:r>
          </a:p>
        </p:txBody>
      </p:sp>
    </p:spTree>
    <p:extLst>
      <p:ext uri="{BB962C8B-B14F-4D97-AF65-F5344CB8AC3E}">
        <p14:creationId xmlns:p14="http://schemas.microsoft.com/office/powerpoint/2010/main" val="20707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3AE8EC1-3BFE-8D48-BEA4-2FB3170B8653}" vid="{D8D8093D-1EBC-554F-8FD5-71A8AA791A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CERNCorporate16-9.potx</Template>
  <TotalTime>21536</TotalTime>
  <Words>347</Words>
  <Application>Microsoft Office PowerPoint</Application>
  <PresentationFormat>On-screen Show (16:9)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Optima</vt:lpstr>
      <vt:lpstr>Trebuchet MS</vt:lpstr>
      <vt:lpstr>CERNCorporate16-9</vt:lpstr>
      <vt:lpstr>Office Theme</vt:lpstr>
      <vt:lpstr>PowerPoint Presentation</vt:lpstr>
      <vt:lpstr>Compute/Storage at CERN  What lessons for Cuba?</vt:lpstr>
      <vt:lpstr>CERN clusters are big!</vt:lpstr>
      <vt:lpstr>Compute and Config</vt:lpstr>
      <vt:lpstr>CPU type in LxBatch</vt:lpstr>
      <vt:lpstr>PowerPoint Presentation</vt:lpstr>
      <vt:lpstr>But…</vt:lpstr>
      <vt:lpstr>Energy Efficient Procurement</vt:lpstr>
      <vt:lpstr>Intel/AMD or ARM?</vt:lpstr>
      <vt:lpstr>Multi-tasking storage servers</vt:lpstr>
      <vt:lpstr>Where does that power go?</vt:lpstr>
      <vt:lpstr>Do you need cooling?</vt:lpstr>
      <vt:lpstr>Summary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Tony Cass</cp:lastModifiedBy>
  <cp:revision>424</cp:revision>
  <dcterms:created xsi:type="dcterms:W3CDTF">2012-11-30T11:04:26Z</dcterms:created>
  <dcterms:modified xsi:type="dcterms:W3CDTF">2023-08-01T09:21:08Z</dcterms:modified>
</cp:coreProperties>
</file>