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FF3"/>
          </a:solidFill>
        </a:fill>
      </a:tcStyle>
    </a:wholeTbl>
    <a:band2H>
      <a:tcTxStyle b="def" i="def"/>
      <a:tcStyle>
        <a:tcBdr/>
        <a:fill>
          <a:solidFill>
            <a:srgbClr val="E6EFF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ED6"/>
          </a:solidFill>
        </a:fill>
      </a:tcStyle>
    </a:wholeTbl>
    <a:band2H>
      <a:tcTxStyle b="def" i="def"/>
      <a:tcStyle>
        <a:tcBdr/>
        <a:fill>
          <a:solidFill>
            <a:srgbClr val="E6E8EC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CD1D5"/>
          </a:solidFill>
        </a:fill>
      </a:tcStyle>
    </a:wholeTbl>
    <a:band2H>
      <a:tcTxStyle b="def" i="def"/>
      <a:tcStyle>
        <a:tcBdr/>
        <a:fill>
          <a:solidFill>
            <a:srgbClr val="E7E9EB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17" name="Shape 2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n-lt"/>
        <a:ea typeface="+mn-ea"/>
        <a:cs typeface="+mn-cs"/>
        <a:sym typeface="Arial"/>
      </a:defRPr>
    </a:lvl1pPr>
    <a:lvl2pPr indent="228600" defTabSz="457200" latinLnBrk="0">
      <a:defRPr sz="1200">
        <a:latin typeface="+mn-lt"/>
        <a:ea typeface="+mn-ea"/>
        <a:cs typeface="+mn-cs"/>
        <a:sym typeface="Arial"/>
      </a:defRPr>
    </a:lvl2pPr>
    <a:lvl3pPr indent="457200" defTabSz="457200" latinLnBrk="0">
      <a:defRPr sz="1200">
        <a:latin typeface="+mn-lt"/>
        <a:ea typeface="+mn-ea"/>
        <a:cs typeface="+mn-cs"/>
        <a:sym typeface="Arial"/>
      </a:defRPr>
    </a:lvl3pPr>
    <a:lvl4pPr indent="685800" defTabSz="457200" latinLnBrk="0">
      <a:defRPr sz="1200">
        <a:latin typeface="+mn-lt"/>
        <a:ea typeface="+mn-ea"/>
        <a:cs typeface="+mn-cs"/>
        <a:sym typeface="Arial"/>
      </a:defRPr>
    </a:lvl4pPr>
    <a:lvl5pPr indent="914400" defTabSz="457200" latinLnBrk="0">
      <a:defRPr sz="1200">
        <a:latin typeface="+mn-lt"/>
        <a:ea typeface="+mn-ea"/>
        <a:cs typeface="+mn-cs"/>
        <a:sym typeface="Arial"/>
      </a:defRPr>
    </a:lvl5pPr>
    <a:lvl6pPr indent="1143000" defTabSz="457200" latinLnBrk="0">
      <a:defRPr sz="1200">
        <a:latin typeface="+mn-lt"/>
        <a:ea typeface="+mn-ea"/>
        <a:cs typeface="+mn-cs"/>
        <a:sym typeface="Arial"/>
      </a:defRPr>
    </a:lvl6pPr>
    <a:lvl7pPr indent="1371600" defTabSz="457200" latinLnBrk="0">
      <a:defRPr sz="1200">
        <a:latin typeface="+mn-lt"/>
        <a:ea typeface="+mn-ea"/>
        <a:cs typeface="+mn-cs"/>
        <a:sym typeface="Arial"/>
      </a:defRPr>
    </a:lvl7pPr>
    <a:lvl8pPr indent="1600200" defTabSz="457200" latinLnBrk="0">
      <a:defRPr sz="1200">
        <a:latin typeface="+mn-lt"/>
        <a:ea typeface="+mn-ea"/>
        <a:cs typeface="+mn-cs"/>
        <a:sym typeface="Arial"/>
      </a:defRPr>
    </a:lvl8pPr>
    <a:lvl9pPr indent="1828800" defTabSz="457200" latinLnBrk="0">
      <a:defRPr sz="1200">
        <a:latin typeface="+mn-lt"/>
        <a:ea typeface="+mn-ea"/>
        <a:cs typeface="+mn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407987" y="349611"/>
            <a:ext cx="11376026" cy="1855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half" idx="1"/>
          </p:nvPr>
        </p:nvSpPr>
        <p:spPr>
          <a:xfrm>
            <a:off x="407987" y="2335014"/>
            <a:ext cx="11376026" cy="1525788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0" indent="0">
              <a:buSzTx/>
              <a:buFontTx/>
              <a:buNone/>
              <a:defRPr b="1">
                <a:solidFill>
                  <a:schemeClr val="accent2"/>
                </a:solidFill>
              </a:defRPr>
            </a:lvl1pPr>
            <a:lvl2pPr marL="0" indent="457200">
              <a:buSzTx/>
              <a:buFontTx/>
              <a:buNone/>
              <a:defRPr b="1">
                <a:solidFill>
                  <a:schemeClr val="accent2"/>
                </a:solidFill>
              </a:defRPr>
            </a:lvl2pPr>
            <a:lvl3pPr marL="0" indent="914400">
              <a:buSzTx/>
              <a:buFontTx/>
              <a:buNone/>
              <a:defRPr b="1">
                <a:solidFill>
                  <a:schemeClr val="accent2"/>
                </a:solidFill>
              </a:defRPr>
            </a:lvl3pPr>
            <a:lvl4pPr marL="0" indent="1371600">
              <a:buSzTx/>
              <a:buFontTx/>
              <a:buNone/>
              <a:defRPr b="1">
                <a:solidFill>
                  <a:schemeClr val="accent2"/>
                </a:solidFill>
              </a:defRPr>
            </a:lvl4pPr>
            <a:lvl5pPr marL="0" indent="1828800">
              <a:buSzTx/>
              <a:buFontTx/>
              <a:buNone/>
              <a:defRPr b="1">
                <a:solidFill>
                  <a:schemeClr val="accent2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Textplatzhalter 11"/>
          <p:cNvSpPr/>
          <p:nvPr>
            <p:ph type="body" sz="quarter" idx="21"/>
          </p:nvPr>
        </p:nvSpPr>
        <p:spPr>
          <a:xfrm>
            <a:off x="414395" y="4096780"/>
            <a:ext cx="11369551" cy="700374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0" indent="0">
              <a:spcBef>
                <a:spcPts val="0"/>
              </a:spcBef>
              <a:buSzTx/>
              <a:buFontTx/>
              <a:buNone/>
            </a:pPr>
          </a:p>
        </p:txBody>
      </p:sp>
      <p:pic>
        <p:nvPicPr>
          <p:cNvPr id="14" name="Grafik 8" descr="Grafik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833031" y="5669841"/>
            <a:ext cx="793751" cy="794194"/>
          </a:xfrm>
          <a:prstGeom prst="rect">
            <a:avLst/>
          </a:prstGeom>
          <a:ln w="12700">
            <a:miter lim="400000"/>
          </a:ln>
        </p:spPr>
      </p:pic>
      <p:pic>
        <p:nvPicPr>
          <p:cNvPr id="15" name="Grafik 6" descr="Grafik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07368" y="6261913"/>
            <a:ext cx="2168482" cy="160616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Text and 2 Pictures B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lide Number"/>
          <p:cNvSpPr txBox="1"/>
          <p:nvPr>
            <p:ph type="sldNum" sz="quarter" idx="2"/>
          </p:nvPr>
        </p:nvSpPr>
        <p:spPr>
          <a:xfrm>
            <a:off x="10848527" y="6580799"/>
            <a:ext cx="266974" cy="259223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1800"/>
            </a:lvl1pPr>
          </a:lstStyle>
          <a:p>
            <a:pPr/>
            <a:fld id="{86CB4B4D-7CA3-9044-876B-883B54F8677D}" type="slidenum"/>
          </a:p>
        </p:txBody>
      </p:sp>
      <p:pic>
        <p:nvPicPr>
          <p:cNvPr id="112" name="Grafik 9" descr="Grafik 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3111" y="6614018"/>
            <a:ext cx="325554" cy="100640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Title Text"/>
          <p:cNvSpPr txBox="1"/>
          <p:nvPr>
            <p:ph type="title"/>
          </p:nvPr>
        </p:nvSpPr>
        <p:spPr>
          <a:xfrm>
            <a:off x="407987" y="349611"/>
            <a:ext cx="11376026" cy="451098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sz="3000">
                <a:solidFill>
                  <a:schemeClr val="accent1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14" name="Body Level One…"/>
          <p:cNvSpPr txBox="1"/>
          <p:nvPr>
            <p:ph type="body" sz="quarter" idx="1"/>
          </p:nvPr>
        </p:nvSpPr>
        <p:spPr>
          <a:xfrm>
            <a:off x="407987" y="817500"/>
            <a:ext cx="11376026" cy="379253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b="1">
                <a:solidFill>
                  <a:schemeClr val="accent2"/>
                </a:solidFill>
              </a:defRPr>
            </a:lvl1pPr>
            <a:lvl2pPr marL="0" indent="266700">
              <a:spcBef>
                <a:spcPts val="0"/>
              </a:spcBef>
              <a:buSzTx/>
              <a:buFontTx/>
              <a:buNone/>
              <a:defRPr b="1">
                <a:solidFill>
                  <a:schemeClr val="accent2"/>
                </a:solidFill>
              </a:defRPr>
            </a:lvl2pPr>
            <a:lvl3pPr>
              <a:spcBef>
                <a:spcPts val="0"/>
              </a:spcBef>
              <a:buFontTx/>
              <a:defRPr b="1">
                <a:solidFill>
                  <a:schemeClr val="accent2"/>
                </a:solidFill>
              </a:defRPr>
            </a:lvl3pPr>
            <a:lvl4pPr>
              <a:spcBef>
                <a:spcPts val="0"/>
              </a:spcBef>
              <a:buFontTx/>
              <a:defRPr b="1">
                <a:solidFill>
                  <a:schemeClr val="accent2"/>
                </a:solidFill>
              </a:defRPr>
            </a:lvl4pPr>
            <a:lvl5pPr>
              <a:spcBef>
                <a:spcPts val="0"/>
              </a:spcBef>
              <a:buFontTx/>
              <a:defRPr b="1">
                <a:solidFill>
                  <a:schemeClr val="accent2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5" name="Textplatzhalter 6"/>
          <p:cNvSpPr/>
          <p:nvPr>
            <p:ph type="body" sz="half" idx="21"/>
          </p:nvPr>
        </p:nvSpPr>
        <p:spPr>
          <a:xfrm>
            <a:off x="407987" y="1406427"/>
            <a:ext cx="7524751" cy="245437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</a:p>
        </p:txBody>
      </p:sp>
      <p:sp>
        <p:nvSpPr>
          <p:cNvPr id="116" name="Textplatzhalter 6"/>
          <p:cNvSpPr/>
          <p:nvPr>
            <p:ph type="body" sz="half" idx="22"/>
          </p:nvPr>
        </p:nvSpPr>
        <p:spPr>
          <a:xfrm>
            <a:off x="407987" y="3963532"/>
            <a:ext cx="7524751" cy="245437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</a:p>
        </p:txBody>
      </p:sp>
      <p:sp>
        <p:nvSpPr>
          <p:cNvPr id="117" name="Bildplatzhalter 6"/>
          <p:cNvSpPr/>
          <p:nvPr>
            <p:ph type="pic" sz="quarter" idx="23"/>
          </p:nvPr>
        </p:nvSpPr>
        <p:spPr>
          <a:xfrm>
            <a:off x="8075610" y="1449388"/>
            <a:ext cx="3708403" cy="2411413"/>
          </a:xfrm>
          <a:prstGeom prst="rect">
            <a:avLst/>
          </a:prstGeom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118" name="Bildplatzhalter 6"/>
          <p:cNvSpPr/>
          <p:nvPr>
            <p:ph type="pic" sz="quarter" idx="24"/>
          </p:nvPr>
        </p:nvSpPr>
        <p:spPr>
          <a:xfrm>
            <a:off x="8075611" y="4005262"/>
            <a:ext cx="3708402" cy="2412645"/>
          </a:xfrm>
          <a:prstGeom prst="rect">
            <a:avLst/>
          </a:prstGeom>
        </p:spPr>
        <p:txBody>
          <a:bodyPr lIns="91439" tIns="45719" rIns="91439" b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Text and 2 Objects B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lide Number"/>
          <p:cNvSpPr txBox="1"/>
          <p:nvPr>
            <p:ph type="sldNum" sz="quarter" idx="2"/>
          </p:nvPr>
        </p:nvSpPr>
        <p:spPr>
          <a:xfrm>
            <a:off x="10848527" y="6580799"/>
            <a:ext cx="266974" cy="259223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1800"/>
            </a:lvl1pPr>
          </a:lstStyle>
          <a:p>
            <a:pPr/>
            <a:fld id="{86CB4B4D-7CA3-9044-876B-883B54F8677D}" type="slidenum"/>
          </a:p>
        </p:txBody>
      </p:sp>
      <p:pic>
        <p:nvPicPr>
          <p:cNvPr id="126" name="Grafik 9" descr="Grafik 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3111" y="6614018"/>
            <a:ext cx="325554" cy="100640"/>
          </a:xfrm>
          <a:prstGeom prst="rect">
            <a:avLst/>
          </a:prstGeom>
          <a:ln w="12700">
            <a:miter lim="400000"/>
          </a:ln>
        </p:spPr>
      </p:pic>
      <p:sp>
        <p:nvSpPr>
          <p:cNvPr id="127" name="Title Text"/>
          <p:cNvSpPr txBox="1"/>
          <p:nvPr>
            <p:ph type="title"/>
          </p:nvPr>
        </p:nvSpPr>
        <p:spPr>
          <a:xfrm>
            <a:off x="407987" y="349611"/>
            <a:ext cx="11376026" cy="451098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sz="3000">
                <a:solidFill>
                  <a:schemeClr val="accent1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28" name="Body Level One…"/>
          <p:cNvSpPr txBox="1"/>
          <p:nvPr>
            <p:ph type="body" sz="quarter" idx="1"/>
          </p:nvPr>
        </p:nvSpPr>
        <p:spPr>
          <a:xfrm>
            <a:off x="407987" y="817500"/>
            <a:ext cx="11376026" cy="379253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b="1">
                <a:solidFill>
                  <a:schemeClr val="accent2"/>
                </a:solidFill>
              </a:defRPr>
            </a:lvl1pPr>
            <a:lvl2pPr marL="0" indent="266700">
              <a:spcBef>
                <a:spcPts val="0"/>
              </a:spcBef>
              <a:buSzTx/>
              <a:buFontTx/>
              <a:buNone/>
              <a:defRPr b="1">
                <a:solidFill>
                  <a:schemeClr val="accent2"/>
                </a:solidFill>
              </a:defRPr>
            </a:lvl2pPr>
            <a:lvl3pPr>
              <a:spcBef>
                <a:spcPts val="0"/>
              </a:spcBef>
              <a:buFontTx/>
              <a:defRPr b="1">
                <a:solidFill>
                  <a:schemeClr val="accent2"/>
                </a:solidFill>
              </a:defRPr>
            </a:lvl3pPr>
            <a:lvl4pPr>
              <a:spcBef>
                <a:spcPts val="0"/>
              </a:spcBef>
              <a:buFontTx/>
              <a:defRPr b="1">
                <a:solidFill>
                  <a:schemeClr val="accent2"/>
                </a:solidFill>
              </a:defRPr>
            </a:lvl4pPr>
            <a:lvl5pPr>
              <a:spcBef>
                <a:spcPts val="0"/>
              </a:spcBef>
              <a:buFontTx/>
              <a:defRPr b="1">
                <a:solidFill>
                  <a:schemeClr val="accent2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9" name="Textplatzhalter 6"/>
          <p:cNvSpPr/>
          <p:nvPr>
            <p:ph type="body" sz="half" idx="21"/>
          </p:nvPr>
        </p:nvSpPr>
        <p:spPr>
          <a:xfrm>
            <a:off x="407987" y="1406427"/>
            <a:ext cx="7524751" cy="245437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</a:p>
        </p:txBody>
      </p:sp>
      <p:sp>
        <p:nvSpPr>
          <p:cNvPr id="130" name="Textplatzhalter 6"/>
          <p:cNvSpPr/>
          <p:nvPr>
            <p:ph type="body" sz="half" idx="22"/>
          </p:nvPr>
        </p:nvSpPr>
        <p:spPr>
          <a:xfrm>
            <a:off x="407987" y="3963532"/>
            <a:ext cx="7524751" cy="245437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Text and 4 Pictures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lide Number"/>
          <p:cNvSpPr txBox="1"/>
          <p:nvPr>
            <p:ph type="sldNum" sz="quarter" idx="2"/>
          </p:nvPr>
        </p:nvSpPr>
        <p:spPr>
          <a:xfrm>
            <a:off x="10848527" y="6580799"/>
            <a:ext cx="266974" cy="259223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1800"/>
            </a:lvl1pPr>
          </a:lstStyle>
          <a:p>
            <a:pPr/>
            <a:fld id="{86CB4B4D-7CA3-9044-876B-883B54F8677D}" type="slidenum"/>
          </a:p>
        </p:txBody>
      </p:sp>
      <p:pic>
        <p:nvPicPr>
          <p:cNvPr id="138" name="Grafik 9" descr="Grafik 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3111" y="6614018"/>
            <a:ext cx="325554" cy="100640"/>
          </a:xfrm>
          <a:prstGeom prst="rect">
            <a:avLst/>
          </a:prstGeom>
          <a:ln w="12700">
            <a:miter lim="400000"/>
          </a:ln>
        </p:spPr>
      </p:pic>
      <p:sp>
        <p:nvSpPr>
          <p:cNvPr id="139" name="Title Text"/>
          <p:cNvSpPr txBox="1"/>
          <p:nvPr>
            <p:ph type="title"/>
          </p:nvPr>
        </p:nvSpPr>
        <p:spPr>
          <a:xfrm>
            <a:off x="407987" y="349611"/>
            <a:ext cx="11376026" cy="451098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sz="3000">
                <a:solidFill>
                  <a:schemeClr val="accent1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40" name="Body Level One…"/>
          <p:cNvSpPr txBox="1"/>
          <p:nvPr>
            <p:ph type="body" sz="quarter" idx="1"/>
          </p:nvPr>
        </p:nvSpPr>
        <p:spPr>
          <a:xfrm>
            <a:off x="407987" y="817500"/>
            <a:ext cx="11376026" cy="379253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b="1">
                <a:solidFill>
                  <a:schemeClr val="accent2"/>
                </a:solidFill>
              </a:defRPr>
            </a:lvl1pPr>
            <a:lvl2pPr marL="0" indent="266700">
              <a:spcBef>
                <a:spcPts val="0"/>
              </a:spcBef>
              <a:buSzTx/>
              <a:buFontTx/>
              <a:buNone/>
              <a:defRPr b="1">
                <a:solidFill>
                  <a:schemeClr val="accent2"/>
                </a:solidFill>
              </a:defRPr>
            </a:lvl2pPr>
            <a:lvl3pPr>
              <a:spcBef>
                <a:spcPts val="0"/>
              </a:spcBef>
              <a:buFontTx/>
              <a:defRPr b="1">
                <a:solidFill>
                  <a:schemeClr val="accent2"/>
                </a:solidFill>
              </a:defRPr>
            </a:lvl3pPr>
            <a:lvl4pPr>
              <a:spcBef>
                <a:spcPts val="0"/>
              </a:spcBef>
              <a:buFontTx/>
              <a:defRPr b="1">
                <a:solidFill>
                  <a:schemeClr val="accent2"/>
                </a:solidFill>
              </a:defRPr>
            </a:lvl4pPr>
            <a:lvl5pPr>
              <a:spcBef>
                <a:spcPts val="0"/>
              </a:spcBef>
              <a:buFontTx/>
              <a:defRPr b="1">
                <a:solidFill>
                  <a:schemeClr val="accent2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1" name="Textplatzhalter 6"/>
          <p:cNvSpPr/>
          <p:nvPr>
            <p:ph type="body" sz="quarter" idx="21"/>
          </p:nvPr>
        </p:nvSpPr>
        <p:spPr>
          <a:xfrm>
            <a:off x="407989" y="1406427"/>
            <a:ext cx="3708401" cy="245437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</a:p>
        </p:txBody>
      </p:sp>
      <p:sp>
        <p:nvSpPr>
          <p:cNvPr id="142" name="Textplatzhalter 6"/>
          <p:cNvSpPr/>
          <p:nvPr>
            <p:ph type="body" sz="quarter" idx="22"/>
          </p:nvPr>
        </p:nvSpPr>
        <p:spPr>
          <a:xfrm>
            <a:off x="407989" y="3963532"/>
            <a:ext cx="3708401" cy="245437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</a:p>
        </p:txBody>
      </p:sp>
      <p:sp>
        <p:nvSpPr>
          <p:cNvPr id="143" name="Bildplatzhalter 6"/>
          <p:cNvSpPr/>
          <p:nvPr>
            <p:ph type="pic" sz="quarter" idx="23"/>
          </p:nvPr>
        </p:nvSpPr>
        <p:spPr>
          <a:xfrm>
            <a:off x="4259262" y="1449388"/>
            <a:ext cx="3673476" cy="2411413"/>
          </a:xfrm>
          <a:prstGeom prst="rect">
            <a:avLst/>
          </a:prstGeom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144" name="Bildplatzhalter 6"/>
          <p:cNvSpPr/>
          <p:nvPr>
            <p:ph type="pic" sz="quarter" idx="24"/>
          </p:nvPr>
        </p:nvSpPr>
        <p:spPr>
          <a:xfrm>
            <a:off x="4259262" y="4005262"/>
            <a:ext cx="3673476" cy="2412645"/>
          </a:xfrm>
          <a:prstGeom prst="rect">
            <a:avLst/>
          </a:prstGeom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145" name="Bildplatzhalter 6"/>
          <p:cNvSpPr/>
          <p:nvPr>
            <p:ph type="pic" sz="quarter" idx="25"/>
          </p:nvPr>
        </p:nvSpPr>
        <p:spPr>
          <a:xfrm>
            <a:off x="8075610" y="1449388"/>
            <a:ext cx="3708403" cy="2411413"/>
          </a:xfrm>
          <a:prstGeom prst="rect">
            <a:avLst/>
          </a:prstGeom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146" name="Bildplatzhalter 6"/>
          <p:cNvSpPr/>
          <p:nvPr>
            <p:ph type="pic" sz="quarter" idx="26"/>
          </p:nvPr>
        </p:nvSpPr>
        <p:spPr>
          <a:xfrm>
            <a:off x="8075611" y="4005262"/>
            <a:ext cx="3708402" cy="2412645"/>
          </a:xfrm>
          <a:prstGeom prst="rect">
            <a:avLst/>
          </a:prstGeom>
        </p:spPr>
        <p:txBody>
          <a:bodyPr lIns="91439" tIns="45719" rIns="91439" b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Pictur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lide Number"/>
          <p:cNvSpPr txBox="1"/>
          <p:nvPr>
            <p:ph type="sldNum" sz="quarter" idx="2"/>
          </p:nvPr>
        </p:nvSpPr>
        <p:spPr>
          <a:xfrm>
            <a:off x="10848527" y="6580799"/>
            <a:ext cx="266974" cy="259223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1800"/>
            </a:lvl1pPr>
          </a:lstStyle>
          <a:p>
            <a:pPr/>
            <a:fld id="{86CB4B4D-7CA3-9044-876B-883B54F8677D}" type="slidenum"/>
          </a:p>
        </p:txBody>
      </p:sp>
      <p:pic>
        <p:nvPicPr>
          <p:cNvPr id="154" name="Grafik 9" descr="Grafik 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3111" y="6614018"/>
            <a:ext cx="325554" cy="100640"/>
          </a:xfrm>
          <a:prstGeom prst="rect">
            <a:avLst/>
          </a:prstGeom>
          <a:ln w="12700">
            <a:miter lim="400000"/>
          </a:ln>
        </p:spPr>
      </p:pic>
      <p:sp>
        <p:nvSpPr>
          <p:cNvPr id="155" name="Title Text"/>
          <p:cNvSpPr txBox="1"/>
          <p:nvPr>
            <p:ph type="title"/>
          </p:nvPr>
        </p:nvSpPr>
        <p:spPr>
          <a:xfrm>
            <a:off x="407987" y="349611"/>
            <a:ext cx="11376026" cy="451098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sz="3000">
                <a:solidFill>
                  <a:schemeClr val="accent1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56" name="Body Level One…"/>
          <p:cNvSpPr txBox="1"/>
          <p:nvPr>
            <p:ph type="body" sz="quarter" idx="1"/>
          </p:nvPr>
        </p:nvSpPr>
        <p:spPr>
          <a:xfrm>
            <a:off x="407987" y="817500"/>
            <a:ext cx="11376026" cy="379253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b="1">
                <a:solidFill>
                  <a:schemeClr val="accent2"/>
                </a:solidFill>
              </a:defRPr>
            </a:lvl1pPr>
            <a:lvl2pPr marL="0" indent="266700">
              <a:spcBef>
                <a:spcPts val="0"/>
              </a:spcBef>
              <a:buSzTx/>
              <a:buFontTx/>
              <a:buNone/>
              <a:defRPr b="1">
                <a:solidFill>
                  <a:schemeClr val="accent2"/>
                </a:solidFill>
              </a:defRPr>
            </a:lvl2pPr>
            <a:lvl3pPr>
              <a:spcBef>
                <a:spcPts val="0"/>
              </a:spcBef>
              <a:buFontTx/>
              <a:defRPr b="1">
                <a:solidFill>
                  <a:schemeClr val="accent2"/>
                </a:solidFill>
              </a:defRPr>
            </a:lvl3pPr>
            <a:lvl4pPr>
              <a:spcBef>
                <a:spcPts val="0"/>
              </a:spcBef>
              <a:buFontTx/>
              <a:defRPr b="1">
                <a:solidFill>
                  <a:schemeClr val="accent2"/>
                </a:solidFill>
              </a:defRPr>
            </a:lvl4pPr>
            <a:lvl5pPr>
              <a:spcBef>
                <a:spcPts val="0"/>
              </a:spcBef>
              <a:buFontTx/>
              <a:defRPr b="1">
                <a:solidFill>
                  <a:schemeClr val="accent2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7" name="Bildplatzhalter 6"/>
          <p:cNvSpPr/>
          <p:nvPr>
            <p:ph type="pic" idx="21"/>
          </p:nvPr>
        </p:nvSpPr>
        <p:spPr>
          <a:xfrm>
            <a:off x="407989" y="1449388"/>
            <a:ext cx="11376025" cy="4967289"/>
          </a:xfrm>
          <a:prstGeom prst="rect">
            <a:avLst/>
          </a:prstGeom>
        </p:spPr>
        <p:txBody>
          <a:bodyPr lIns="91439" tIns="45719" rIns="91439" b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2 Pictures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lide Number"/>
          <p:cNvSpPr txBox="1"/>
          <p:nvPr>
            <p:ph type="sldNum" sz="quarter" idx="2"/>
          </p:nvPr>
        </p:nvSpPr>
        <p:spPr>
          <a:xfrm>
            <a:off x="10848527" y="6580799"/>
            <a:ext cx="266974" cy="259223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1800"/>
            </a:lvl1pPr>
          </a:lstStyle>
          <a:p>
            <a:pPr/>
            <a:fld id="{86CB4B4D-7CA3-9044-876B-883B54F8677D}" type="slidenum"/>
          </a:p>
        </p:txBody>
      </p:sp>
      <p:pic>
        <p:nvPicPr>
          <p:cNvPr id="165" name="Grafik 9" descr="Grafik 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3111" y="6614018"/>
            <a:ext cx="325554" cy="100640"/>
          </a:xfrm>
          <a:prstGeom prst="rect">
            <a:avLst/>
          </a:prstGeom>
          <a:ln w="12700">
            <a:miter lim="400000"/>
          </a:ln>
        </p:spPr>
      </p:pic>
      <p:sp>
        <p:nvSpPr>
          <p:cNvPr id="166" name="Title Text"/>
          <p:cNvSpPr txBox="1"/>
          <p:nvPr>
            <p:ph type="title"/>
          </p:nvPr>
        </p:nvSpPr>
        <p:spPr>
          <a:xfrm>
            <a:off x="407987" y="349611"/>
            <a:ext cx="11376026" cy="451098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sz="3000">
                <a:solidFill>
                  <a:schemeClr val="accent1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67" name="Body Level One…"/>
          <p:cNvSpPr txBox="1"/>
          <p:nvPr>
            <p:ph type="body" sz="quarter" idx="1"/>
          </p:nvPr>
        </p:nvSpPr>
        <p:spPr>
          <a:xfrm>
            <a:off x="407987" y="817500"/>
            <a:ext cx="11376026" cy="379253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b="1">
                <a:solidFill>
                  <a:schemeClr val="accent2"/>
                </a:solidFill>
              </a:defRPr>
            </a:lvl1pPr>
            <a:lvl2pPr marL="0" indent="266700">
              <a:spcBef>
                <a:spcPts val="0"/>
              </a:spcBef>
              <a:buSzTx/>
              <a:buFontTx/>
              <a:buNone/>
              <a:defRPr b="1">
                <a:solidFill>
                  <a:schemeClr val="accent2"/>
                </a:solidFill>
              </a:defRPr>
            </a:lvl2pPr>
            <a:lvl3pPr>
              <a:spcBef>
                <a:spcPts val="0"/>
              </a:spcBef>
              <a:buFontTx/>
              <a:defRPr b="1">
                <a:solidFill>
                  <a:schemeClr val="accent2"/>
                </a:solidFill>
              </a:defRPr>
            </a:lvl3pPr>
            <a:lvl4pPr>
              <a:spcBef>
                <a:spcPts val="0"/>
              </a:spcBef>
              <a:buFontTx/>
              <a:defRPr b="1">
                <a:solidFill>
                  <a:schemeClr val="accent2"/>
                </a:solidFill>
              </a:defRPr>
            </a:lvl4pPr>
            <a:lvl5pPr>
              <a:spcBef>
                <a:spcPts val="0"/>
              </a:spcBef>
              <a:buFontTx/>
              <a:defRPr b="1">
                <a:solidFill>
                  <a:schemeClr val="accent2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8" name="Bildplatzhalter 6"/>
          <p:cNvSpPr/>
          <p:nvPr>
            <p:ph type="pic" sz="half" idx="21"/>
          </p:nvPr>
        </p:nvSpPr>
        <p:spPr>
          <a:xfrm>
            <a:off x="407989" y="1449388"/>
            <a:ext cx="5616574" cy="4967289"/>
          </a:xfrm>
          <a:prstGeom prst="rect">
            <a:avLst/>
          </a:prstGeom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169" name="Bildplatzhalter 6"/>
          <p:cNvSpPr/>
          <p:nvPr>
            <p:ph type="pic" sz="half" idx="22"/>
          </p:nvPr>
        </p:nvSpPr>
        <p:spPr>
          <a:xfrm>
            <a:off x="6167437" y="1449388"/>
            <a:ext cx="5616576" cy="4967289"/>
          </a:xfrm>
          <a:prstGeom prst="rect">
            <a:avLst/>
          </a:prstGeom>
        </p:spPr>
        <p:txBody>
          <a:bodyPr lIns="91439" tIns="45719" rIns="91439" b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2 Pictures B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lide Number"/>
          <p:cNvSpPr txBox="1"/>
          <p:nvPr>
            <p:ph type="sldNum" sz="quarter" idx="2"/>
          </p:nvPr>
        </p:nvSpPr>
        <p:spPr>
          <a:xfrm>
            <a:off x="10848527" y="6580799"/>
            <a:ext cx="266974" cy="259223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1800"/>
            </a:lvl1pPr>
          </a:lstStyle>
          <a:p>
            <a:pPr/>
            <a:fld id="{86CB4B4D-7CA3-9044-876B-883B54F8677D}" type="slidenum"/>
          </a:p>
        </p:txBody>
      </p:sp>
      <p:pic>
        <p:nvPicPr>
          <p:cNvPr id="177" name="Grafik 9" descr="Grafik 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3111" y="6614018"/>
            <a:ext cx="325554" cy="100640"/>
          </a:xfrm>
          <a:prstGeom prst="rect">
            <a:avLst/>
          </a:prstGeom>
          <a:ln w="12700">
            <a:miter lim="400000"/>
          </a:ln>
        </p:spPr>
      </p:pic>
      <p:sp>
        <p:nvSpPr>
          <p:cNvPr id="178" name="Title Text"/>
          <p:cNvSpPr txBox="1"/>
          <p:nvPr>
            <p:ph type="title"/>
          </p:nvPr>
        </p:nvSpPr>
        <p:spPr>
          <a:xfrm>
            <a:off x="407987" y="349611"/>
            <a:ext cx="11376026" cy="451098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sz="3000">
                <a:solidFill>
                  <a:schemeClr val="accent1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79" name="Body Level One…"/>
          <p:cNvSpPr txBox="1"/>
          <p:nvPr>
            <p:ph type="body" sz="quarter" idx="1"/>
          </p:nvPr>
        </p:nvSpPr>
        <p:spPr>
          <a:xfrm>
            <a:off x="407987" y="817500"/>
            <a:ext cx="11376026" cy="379253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b="1">
                <a:solidFill>
                  <a:schemeClr val="accent2"/>
                </a:solidFill>
              </a:defRPr>
            </a:lvl1pPr>
            <a:lvl2pPr marL="0" indent="266700">
              <a:spcBef>
                <a:spcPts val="0"/>
              </a:spcBef>
              <a:buSzTx/>
              <a:buFontTx/>
              <a:buNone/>
              <a:defRPr b="1">
                <a:solidFill>
                  <a:schemeClr val="accent2"/>
                </a:solidFill>
              </a:defRPr>
            </a:lvl2pPr>
            <a:lvl3pPr>
              <a:spcBef>
                <a:spcPts val="0"/>
              </a:spcBef>
              <a:buFontTx/>
              <a:defRPr b="1">
                <a:solidFill>
                  <a:schemeClr val="accent2"/>
                </a:solidFill>
              </a:defRPr>
            </a:lvl3pPr>
            <a:lvl4pPr>
              <a:spcBef>
                <a:spcPts val="0"/>
              </a:spcBef>
              <a:buFontTx/>
              <a:defRPr b="1">
                <a:solidFill>
                  <a:schemeClr val="accent2"/>
                </a:solidFill>
              </a:defRPr>
            </a:lvl4pPr>
            <a:lvl5pPr>
              <a:spcBef>
                <a:spcPts val="0"/>
              </a:spcBef>
              <a:buFontTx/>
              <a:defRPr b="1">
                <a:solidFill>
                  <a:schemeClr val="accent2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0" name="Bildplatzhalter 6"/>
          <p:cNvSpPr/>
          <p:nvPr>
            <p:ph type="pic" sz="half" idx="21"/>
          </p:nvPr>
        </p:nvSpPr>
        <p:spPr>
          <a:xfrm>
            <a:off x="407989" y="1449388"/>
            <a:ext cx="3708399" cy="4967289"/>
          </a:xfrm>
          <a:prstGeom prst="rect">
            <a:avLst/>
          </a:prstGeom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181" name="Bildplatzhalter 6"/>
          <p:cNvSpPr/>
          <p:nvPr>
            <p:ph type="pic" idx="22"/>
          </p:nvPr>
        </p:nvSpPr>
        <p:spPr>
          <a:xfrm>
            <a:off x="4259262" y="1449388"/>
            <a:ext cx="7524751" cy="4967289"/>
          </a:xfrm>
          <a:prstGeom prst="rect">
            <a:avLst/>
          </a:prstGeom>
        </p:spPr>
        <p:txBody>
          <a:bodyPr lIns="91439" tIns="45719" rIns="91439" b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Nur Titel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lide Number"/>
          <p:cNvSpPr txBox="1"/>
          <p:nvPr>
            <p:ph type="sldNum" sz="quarter" idx="2"/>
          </p:nvPr>
        </p:nvSpPr>
        <p:spPr>
          <a:xfrm>
            <a:off x="10848527" y="6580799"/>
            <a:ext cx="266974" cy="259223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1800"/>
            </a:lvl1pPr>
          </a:lstStyle>
          <a:p>
            <a:pPr/>
            <a:fld id="{86CB4B4D-7CA3-9044-876B-883B54F8677D}" type="slidenum"/>
          </a:p>
        </p:txBody>
      </p:sp>
      <p:pic>
        <p:nvPicPr>
          <p:cNvPr id="189" name="Grafik 9" descr="Grafik 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3111" y="6614018"/>
            <a:ext cx="325554" cy="100640"/>
          </a:xfrm>
          <a:prstGeom prst="rect">
            <a:avLst/>
          </a:prstGeom>
          <a:ln w="12700">
            <a:miter lim="400000"/>
          </a:ln>
        </p:spPr>
      </p:pic>
      <p:sp>
        <p:nvSpPr>
          <p:cNvPr id="190" name="Title Text"/>
          <p:cNvSpPr txBox="1"/>
          <p:nvPr>
            <p:ph type="title"/>
          </p:nvPr>
        </p:nvSpPr>
        <p:spPr>
          <a:xfrm>
            <a:off x="407987" y="349611"/>
            <a:ext cx="11376026" cy="451098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sz="3000">
                <a:solidFill>
                  <a:schemeClr val="accent1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91" name="Body Level One…"/>
          <p:cNvSpPr txBox="1"/>
          <p:nvPr>
            <p:ph type="body" sz="quarter" idx="1"/>
          </p:nvPr>
        </p:nvSpPr>
        <p:spPr>
          <a:xfrm>
            <a:off x="407987" y="817500"/>
            <a:ext cx="11376026" cy="379253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b="1">
                <a:solidFill>
                  <a:schemeClr val="accent2"/>
                </a:solidFill>
              </a:defRPr>
            </a:lvl1pPr>
            <a:lvl2pPr marL="0" indent="266700">
              <a:spcBef>
                <a:spcPts val="0"/>
              </a:spcBef>
              <a:buSzTx/>
              <a:buFontTx/>
              <a:buNone/>
              <a:defRPr b="1">
                <a:solidFill>
                  <a:schemeClr val="accent2"/>
                </a:solidFill>
              </a:defRPr>
            </a:lvl2pPr>
            <a:lvl3pPr>
              <a:spcBef>
                <a:spcPts val="0"/>
              </a:spcBef>
              <a:buFontTx/>
              <a:defRPr b="1">
                <a:solidFill>
                  <a:schemeClr val="accent2"/>
                </a:solidFill>
              </a:defRPr>
            </a:lvl3pPr>
            <a:lvl4pPr>
              <a:spcBef>
                <a:spcPts val="0"/>
              </a:spcBef>
              <a:buFontTx/>
              <a:defRPr b="1">
                <a:solidFill>
                  <a:schemeClr val="accent2"/>
                </a:solidFill>
              </a:defRPr>
            </a:lvl4pPr>
            <a:lvl5pPr>
              <a:spcBef>
                <a:spcPts val="0"/>
              </a:spcBef>
              <a:buFontTx/>
              <a:defRPr b="1">
                <a:solidFill>
                  <a:schemeClr val="accent2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Leer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lide Number"/>
          <p:cNvSpPr txBox="1"/>
          <p:nvPr>
            <p:ph type="sldNum" sz="quarter" idx="2"/>
          </p:nvPr>
        </p:nvSpPr>
        <p:spPr>
          <a:xfrm>
            <a:off x="10848527" y="6580799"/>
            <a:ext cx="266974" cy="259223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1800"/>
            </a:lvl1pPr>
          </a:lstStyle>
          <a:p>
            <a:pPr/>
            <a:fld id="{86CB4B4D-7CA3-9044-876B-883B54F8677D}" type="slidenum"/>
          </a:p>
        </p:txBody>
      </p:sp>
      <p:pic>
        <p:nvPicPr>
          <p:cNvPr id="199" name="Grafik 9" descr="Grafik 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3111" y="6614018"/>
            <a:ext cx="325554" cy="10064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ac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rafik 3" descr="Grafik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8779" y="4587295"/>
            <a:ext cx="598826" cy="185119"/>
          </a:xfrm>
          <a:prstGeom prst="rect">
            <a:avLst/>
          </a:prstGeom>
          <a:ln w="12700">
            <a:miter lim="400000"/>
          </a:ln>
        </p:spPr>
      </p:pic>
      <p:sp>
        <p:nvSpPr>
          <p:cNvPr id="207" name="Rechteck 4"/>
          <p:cNvSpPr txBox="1"/>
          <p:nvPr/>
        </p:nvSpPr>
        <p:spPr>
          <a:xfrm>
            <a:off x="395288" y="3980131"/>
            <a:ext cx="4572001" cy="2592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10000"/>
              </a:lnSpc>
              <a:defRPr b="1"/>
            </a:lvl1pPr>
          </a:lstStyle>
          <a:p>
            <a:pPr/>
            <a:r>
              <a:t>Contact</a:t>
            </a:r>
          </a:p>
        </p:txBody>
      </p:sp>
      <p:sp>
        <p:nvSpPr>
          <p:cNvPr id="208" name="Rechteck 5"/>
          <p:cNvSpPr txBox="1"/>
          <p:nvPr/>
        </p:nvSpPr>
        <p:spPr>
          <a:xfrm>
            <a:off x="395288" y="4516739"/>
            <a:ext cx="2700548" cy="12148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tabLst>
                <a:tab pos="711200" algn="l"/>
              </a:tabLst>
            </a:pPr>
            <a:r>
              <a:t>	Deutsches </a:t>
            </a:r>
          </a:p>
          <a:p>
            <a:pPr>
              <a:lnSpc>
                <a:spcPct val="120000"/>
              </a:lnSpc>
            </a:pPr>
            <a:r>
              <a:t>Elektronen-Synchrotron</a:t>
            </a:r>
          </a:p>
          <a:p>
            <a:pPr>
              <a:lnSpc>
                <a:spcPct val="120000"/>
              </a:lnSpc>
            </a:pPr>
          </a:p>
          <a:p>
            <a:pPr>
              <a:lnSpc>
                <a:spcPct val="120000"/>
              </a:lnSpc>
            </a:pPr>
            <a:r>
              <a:t>www.desy.de</a:t>
            </a:r>
          </a:p>
        </p:txBody>
      </p:sp>
      <p:sp>
        <p:nvSpPr>
          <p:cNvPr id="209" name="Body Level One…"/>
          <p:cNvSpPr txBox="1"/>
          <p:nvPr>
            <p:ph type="body" sz="quarter" idx="1"/>
          </p:nvPr>
        </p:nvSpPr>
        <p:spPr>
          <a:xfrm>
            <a:off x="3599891" y="4516739"/>
            <a:ext cx="5148822" cy="1899936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SzTx/>
              <a:buFontTx/>
              <a:buNone/>
            </a:lvl1pPr>
            <a:lvl2pPr marL="0" indent="361950">
              <a:lnSpc>
                <a:spcPct val="120000"/>
              </a:lnSpc>
              <a:spcBef>
                <a:spcPts val="0"/>
              </a:spcBef>
              <a:buSzTx/>
              <a:buFontTx/>
              <a:buNone/>
            </a:lvl2pPr>
            <a:lvl3pPr>
              <a:lnSpc>
                <a:spcPct val="120000"/>
              </a:lnSpc>
              <a:spcBef>
                <a:spcPts val="0"/>
              </a:spcBef>
              <a:buFontTx/>
            </a:lvl3pPr>
            <a:lvl4pPr>
              <a:lnSpc>
                <a:spcPct val="120000"/>
              </a:lnSpc>
              <a:spcBef>
                <a:spcPts val="0"/>
              </a:spcBef>
              <a:buFontTx/>
            </a:lvl4pPr>
            <a:lvl5pPr>
              <a:lnSpc>
                <a:spcPct val="120000"/>
              </a:lnSpc>
              <a:spcBef>
                <a:spcPts val="0"/>
              </a:spcBef>
              <a:buFontTx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(with Picture)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Bildplatzhalter 6"/>
          <p:cNvSpPr/>
          <p:nvPr>
            <p:ph type="pic" idx="21"/>
          </p:nvPr>
        </p:nvSpPr>
        <p:spPr>
          <a:xfrm>
            <a:off x="2" y="1"/>
            <a:ext cx="12191997" cy="3429002"/>
          </a:xfrm>
          <a:prstGeom prst="rect">
            <a:avLst/>
          </a:prstGeom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24" name="Title Text"/>
          <p:cNvSpPr txBox="1"/>
          <p:nvPr>
            <p:ph type="title"/>
          </p:nvPr>
        </p:nvSpPr>
        <p:spPr>
          <a:xfrm>
            <a:off x="407987" y="349611"/>
            <a:ext cx="11376026" cy="1099778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5" name="Body Level One…"/>
          <p:cNvSpPr txBox="1"/>
          <p:nvPr>
            <p:ph type="body" sz="quarter" idx="1"/>
          </p:nvPr>
        </p:nvSpPr>
        <p:spPr>
          <a:xfrm>
            <a:off x="407987" y="2335014"/>
            <a:ext cx="11376026" cy="88934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0" indent="0">
              <a:buSzTx/>
              <a:buFontTx/>
              <a:buNone/>
              <a:defRPr b="1">
                <a:solidFill>
                  <a:schemeClr val="accent2"/>
                </a:solidFill>
              </a:defRPr>
            </a:lvl1pPr>
            <a:lvl2pPr marL="0" indent="457200">
              <a:buSzTx/>
              <a:buFontTx/>
              <a:buNone/>
              <a:defRPr b="1">
                <a:solidFill>
                  <a:schemeClr val="accent2"/>
                </a:solidFill>
              </a:defRPr>
            </a:lvl2pPr>
            <a:lvl3pPr marL="0" indent="914400">
              <a:buSzTx/>
              <a:buFontTx/>
              <a:buNone/>
              <a:defRPr b="1">
                <a:solidFill>
                  <a:schemeClr val="accent2"/>
                </a:solidFill>
              </a:defRPr>
            </a:lvl3pPr>
            <a:lvl4pPr marL="0" indent="1371600">
              <a:buSzTx/>
              <a:buFontTx/>
              <a:buNone/>
              <a:defRPr b="1">
                <a:solidFill>
                  <a:schemeClr val="accent2"/>
                </a:solidFill>
              </a:defRPr>
            </a:lvl4pPr>
            <a:lvl5pPr marL="0" indent="1828800">
              <a:buSzTx/>
              <a:buFontTx/>
              <a:buNone/>
              <a:defRPr b="1">
                <a:solidFill>
                  <a:schemeClr val="accent2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" name="Textplatzhalter 11"/>
          <p:cNvSpPr/>
          <p:nvPr>
            <p:ph type="body" sz="quarter" idx="22"/>
          </p:nvPr>
        </p:nvSpPr>
        <p:spPr>
          <a:xfrm>
            <a:off x="414396" y="4096780"/>
            <a:ext cx="11369548" cy="700374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0" indent="0">
              <a:spcBef>
                <a:spcPts val="0"/>
              </a:spcBef>
              <a:buSzTx/>
              <a:buFontTx/>
              <a:buNone/>
            </a:pPr>
          </a:p>
        </p:txBody>
      </p:sp>
      <p:pic>
        <p:nvPicPr>
          <p:cNvPr id="27" name="Grafik 7" descr="Grafik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7368" y="6261913"/>
            <a:ext cx="2168482" cy="160616"/>
          </a:xfrm>
          <a:prstGeom prst="rect">
            <a:avLst/>
          </a:prstGeom>
          <a:ln w="12700">
            <a:miter lim="400000"/>
          </a:ln>
        </p:spPr>
      </p:pic>
      <p:pic>
        <p:nvPicPr>
          <p:cNvPr id="28" name="Grafik 9" descr="Grafik 9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833031" y="5669841"/>
            <a:ext cx="793751" cy="794194"/>
          </a:xfrm>
          <a:prstGeom prst="rect">
            <a:avLst/>
          </a:prstGeom>
          <a:ln w="12700">
            <a:miter lim="400000"/>
          </a:ln>
        </p:spPr>
      </p:pic>
      <p:sp>
        <p:nvSpPr>
          <p:cNvPr id="2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ivider cy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ivider whit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el und Inha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lide Number"/>
          <p:cNvSpPr txBox="1"/>
          <p:nvPr>
            <p:ph type="sldNum" sz="quarter" idx="2"/>
          </p:nvPr>
        </p:nvSpPr>
        <p:spPr>
          <a:xfrm>
            <a:off x="10848527" y="6580799"/>
            <a:ext cx="266974" cy="259223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1800"/>
            </a:lvl1pPr>
          </a:lstStyle>
          <a:p>
            <a:pPr/>
            <a:fld id="{86CB4B4D-7CA3-9044-876B-883B54F8677D}" type="slidenum"/>
          </a:p>
        </p:txBody>
      </p:sp>
      <p:pic>
        <p:nvPicPr>
          <p:cNvPr id="53" name="Grafik 9" descr="Grafik 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3111" y="6614018"/>
            <a:ext cx="325554" cy="100640"/>
          </a:xfrm>
          <a:prstGeom prst="rect">
            <a:avLst/>
          </a:prstGeom>
          <a:ln w="12700">
            <a:miter lim="400000"/>
          </a:ln>
        </p:spPr>
      </p:pic>
      <p:sp>
        <p:nvSpPr>
          <p:cNvPr id="54" name="Title Text"/>
          <p:cNvSpPr txBox="1"/>
          <p:nvPr>
            <p:ph type="title"/>
          </p:nvPr>
        </p:nvSpPr>
        <p:spPr>
          <a:xfrm>
            <a:off x="407987" y="349611"/>
            <a:ext cx="11376026" cy="451098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sz="3000">
                <a:solidFill>
                  <a:schemeClr val="accent1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55" name="Body Level One…"/>
          <p:cNvSpPr txBox="1"/>
          <p:nvPr>
            <p:ph type="body" idx="1"/>
          </p:nvPr>
        </p:nvSpPr>
        <p:spPr>
          <a:xfrm>
            <a:off x="407987" y="1406427"/>
            <a:ext cx="11376026" cy="5010249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6" name="Textplatzhalter 7"/>
          <p:cNvSpPr/>
          <p:nvPr>
            <p:ph type="body" sz="quarter" idx="21"/>
          </p:nvPr>
        </p:nvSpPr>
        <p:spPr>
          <a:xfrm>
            <a:off x="407987" y="817500"/>
            <a:ext cx="11376026" cy="37925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0" indent="0">
              <a:spcBef>
                <a:spcPts val="0"/>
              </a:spcBef>
              <a:buSzTx/>
              <a:buFontTx/>
              <a:buNone/>
              <a:defRPr b="1">
                <a:solidFill>
                  <a:schemeClr val="accent2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2 Contents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lide Number"/>
          <p:cNvSpPr txBox="1"/>
          <p:nvPr>
            <p:ph type="sldNum" sz="quarter" idx="2"/>
          </p:nvPr>
        </p:nvSpPr>
        <p:spPr>
          <a:xfrm>
            <a:off x="10848527" y="6580799"/>
            <a:ext cx="266974" cy="259223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1800"/>
            </a:lvl1pPr>
          </a:lstStyle>
          <a:p>
            <a:pPr/>
            <a:fld id="{86CB4B4D-7CA3-9044-876B-883B54F8677D}" type="slidenum"/>
          </a:p>
        </p:txBody>
      </p:sp>
      <p:pic>
        <p:nvPicPr>
          <p:cNvPr id="64" name="Grafik 9" descr="Grafik 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3111" y="6614018"/>
            <a:ext cx="325554" cy="100640"/>
          </a:xfrm>
          <a:prstGeom prst="rect">
            <a:avLst/>
          </a:prstGeom>
          <a:ln w="12700">
            <a:miter lim="400000"/>
          </a:ln>
        </p:spPr>
      </p:pic>
      <p:sp>
        <p:nvSpPr>
          <p:cNvPr id="65" name="Title Text"/>
          <p:cNvSpPr txBox="1"/>
          <p:nvPr>
            <p:ph type="title"/>
          </p:nvPr>
        </p:nvSpPr>
        <p:spPr>
          <a:xfrm>
            <a:off x="407987" y="349611"/>
            <a:ext cx="11376026" cy="451098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sz="3000">
                <a:solidFill>
                  <a:schemeClr val="accent1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66" name="Body Level One…"/>
          <p:cNvSpPr txBox="1"/>
          <p:nvPr>
            <p:ph type="body" sz="half" idx="1"/>
          </p:nvPr>
        </p:nvSpPr>
        <p:spPr>
          <a:xfrm>
            <a:off x="407987" y="1406427"/>
            <a:ext cx="5616576" cy="5010249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7" name="Textplatzhalter 7"/>
          <p:cNvSpPr/>
          <p:nvPr>
            <p:ph type="body" sz="quarter" idx="21"/>
          </p:nvPr>
        </p:nvSpPr>
        <p:spPr>
          <a:xfrm>
            <a:off x="407987" y="817500"/>
            <a:ext cx="11376026" cy="37925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0" indent="0">
              <a:spcBef>
                <a:spcPts val="0"/>
              </a:spcBef>
              <a:buSzTx/>
              <a:buFontTx/>
              <a:buNone/>
              <a:defRPr b="1">
                <a:solidFill>
                  <a:schemeClr val="accent2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3 Contents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lide Number"/>
          <p:cNvSpPr txBox="1"/>
          <p:nvPr>
            <p:ph type="sldNum" sz="quarter" idx="2"/>
          </p:nvPr>
        </p:nvSpPr>
        <p:spPr>
          <a:xfrm>
            <a:off x="10848527" y="6580799"/>
            <a:ext cx="266974" cy="259223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1800"/>
            </a:lvl1pPr>
          </a:lstStyle>
          <a:p>
            <a:pPr/>
            <a:fld id="{86CB4B4D-7CA3-9044-876B-883B54F8677D}" type="slidenum"/>
          </a:p>
        </p:txBody>
      </p:sp>
      <p:pic>
        <p:nvPicPr>
          <p:cNvPr id="75" name="Grafik 9" descr="Grafik 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3111" y="6614018"/>
            <a:ext cx="325554" cy="100640"/>
          </a:xfrm>
          <a:prstGeom prst="rect">
            <a:avLst/>
          </a:prstGeom>
          <a:ln w="12700">
            <a:miter lim="400000"/>
          </a:ln>
        </p:spPr>
      </p:pic>
      <p:sp>
        <p:nvSpPr>
          <p:cNvPr id="76" name="Title Text"/>
          <p:cNvSpPr txBox="1"/>
          <p:nvPr>
            <p:ph type="title"/>
          </p:nvPr>
        </p:nvSpPr>
        <p:spPr>
          <a:xfrm>
            <a:off x="407987" y="349611"/>
            <a:ext cx="11376026" cy="451098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sz="3000">
                <a:solidFill>
                  <a:schemeClr val="accent1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77" name="Body Level One…"/>
          <p:cNvSpPr txBox="1"/>
          <p:nvPr>
            <p:ph type="body" sz="half" idx="1"/>
          </p:nvPr>
        </p:nvSpPr>
        <p:spPr>
          <a:xfrm>
            <a:off x="407989" y="1406427"/>
            <a:ext cx="3708401" cy="5010249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8" name="Textplatzhalter 7"/>
          <p:cNvSpPr/>
          <p:nvPr>
            <p:ph type="body" sz="quarter" idx="21"/>
          </p:nvPr>
        </p:nvSpPr>
        <p:spPr>
          <a:xfrm>
            <a:off x="407987" y="817500"/>
            <a:ext cx="11376026" cy="37925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0" indent="0">
              <a:spcBef>
                <a:spcPts val="0"/>
              </a:spcBef>
              <a:buSzTx/>
              <a:buFontTx/>
              <a:buNone/>
              <a:defRPr b="1">
                <a:solidFill>
                  <a:schemeClr val="accent2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Text and 2 Pictures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lide Number"/>
          <p:cNvSpPr txBox="1"/>
          <p:nvPr>
            <p:ph type="sldNum" sz="quarter" idx="2"/>
          </p:nvPr>
        </p:nvSpPr>
        <p:spPr>
          <a:xfrm>
            <a:off x="10848527" y="6580799"/>
            <a:ext cx="266974" cy="259223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1800"/>
            </a:lvl1pPr>
          </a:lstStyle>
          <a:p>
            <a:pPr/>
            <a:fld id="{86CB4B4D-7CA3-9044-876B-883B54F8677D}" type="slidenum"/>
          </a:p>
        </p:txBody>
      </p:sp>
      <p:pic>
        <p:nvPicPr>
          <p:cNvPr id="86" name="Grafik 9" descr="Grafik 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3111" y="6614018"/>
            <a:ext cx="325554" cy="100640"/>
          </a:xfrm>
          <a:prstGeom prst="rect">
            <a:avLst/>
          </a:prstGeom>
          <a:ln w="12700">
            <a:miter lim="400000"/>
          </a:ln>
        </p:spPr>
      </p:pic>
      <p:sp>
        <p:nvSpPr>
          <p:cNvPr id="87" name="Title Text"/>
          <p:cNvSpPr txBox="1"/>
          <p:nvPr>
            <p:ph type="title"/>
          </p:nvPr>
        </p:nvSpPr>
        <p:spPr>
          <a:xfrm>
            <a:off x="407987" y="349611"/>
            <a:ext cx="11376026" cy="451098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sz="3000">
                <a:solidFill>
                  <a:schemeClr val="accent1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88" name="Body Level One…"/>
          <p:cNvSpPr txBox="1"/>
          <p:nvPr>
            <p:ph type="body" sz="quarter" idx="1"/>
          </p:nvPr>
        </p:nvSpPr>
        <p:spPr>
          <a:xfrm>
            <a:off x="407987" y="817500"/>
            <a:ext cx="11376026" cy="379253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b="1">
                <a:solidFill>
                  <a:schemeClr val="accent2"/>
                </a:solidFill>
              </a:defRPr>
            </a:lvl1pPr>
            <a:lvl2pPr marL="0" indent="266700">
              <a:spcBef>
                <a:spcPts val="0"/>
              </a:spcBef>
              <a:buSzTx/>
              <a:buFontTx/>
              <a:buNone/>
              <a:defRPr b="1">
                <a:solidFill>
                  <a:schemeClr val="accent2"/>
                </a:solidFill>
              </a:defRPr>
            </a:lvl2pPr>
            <a:lvl3pPr>
              <a:spcBef>
                <a:spcPts val="0"/>
              </a:spcBef>
              <a:buFontTx/>
              <a:defRPr b="1">
                <a:solidFill>
                  <a:schemeClr val="accent2"/>
                </a:solidFill>
              </a:defRPr>
            </a:lvl3pPr>
            <a:lvl4pPr>
              <a:spcBef>
                <a:spcPts val="0"/>
              </a:spcBef>
              <a:buFontTx/>
              <a:defRPr b="1">
                <a:solidFill>
                  <a:schemeClr val="accent2"/>
                </a:solidFill>
              </a:defRPr>
            </a:lvl4pPr>
            <a:lvl5pPr>
              <a:spcBef>
                <a:spcPts val="0"/>
              </a:spcBef>
              <a:buFontTx/>
              <a:defRPr b="1">
                <a:solidFill>
                  <a:schemeClr val="accent2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9" name="Textplatzhalter 6"/>
          <p:cNvSpPr/>
          <p:nvPr>
            <p:ph type="body" sz="quarter" idx="21"/>
          </p:nvPr>
        </p:nvSpPr>
        <p:spPr>
          <a:xfrm>
            <a:off x="407987" y="1406427"/>
            <a:ext cx="5616576" cy="245437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</a:p>
        </p:txBody>
      </p:sp>
      <p:sp>
        <p:nvSpPr>
          <p:cNvPr id="90" name="Textplatzhalter 6"/>
          <p:cNvSpPr/>
          <p:nvPr>
            <p:ph type="body" sz="quarter" idx="22"/>
          </p:nvPr>
        </p:nvSpPr>
        <p:spPr>
          <a:xfrm>
            <a:off x="407987" y="3963532"/>
            <a:ext cx="5616576" cy="245437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</a:p>
        </p:txBody>
      </p:sp>
      <p:sp>
        <p:nvSpPr>
          <p:cNvPr id="91" name="Bildplatzhalter 6"/>
          <p:cNvSpPr/>
          <p:nvPr>
            <p:ph type="pic" sz="quarter" idx="23"/>
          </p:nvPr>
        </p:nvSpPr>
        <p:spPr>
          <a:xfrm>
            <a:off x="6167437" y="1449388"/>
            <a:ext cx="5616577" cy="2411413"/>
          </a:xfrm>
          <a:prstGeom prst="rect">
            <a:avLst/>
          </a:prstGeom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92" name="Bildplatzhalter 6"/>
          <p:cNvSpPr/>
          <p:nvPr>
            <p:ph type="pic" sz="quarter" idx="24"/>
          </p:nvPr>
        </p:nvSpPr>
        <p:spPr>
          <a:xfrm>
            <a:off x="6167437" y="4005262"/>
            <a:ext cx="5616578" cy="2412645"/>
          </a:xfrm>
          <a:prstGeom prst="rect">
            <a:avLst/>
          </a:prstGeom>
        </p:spPr>
        <p:txBody>
          <a:bodyPr lIns="91439" tIns="45719" rIns="91439" b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Text and 2 Objects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lide Number"/>
          <p:cNvSpPr txBox="1"/>
          <p:nvPr>
            <p:ph type="sldNum" sz="quarter" idx="2"/>
          </p:nvPr>
        </p:nvSpPr>
        <p:spPr>
          <a:xfrm>
            <a:off x="10848527" y="6580799"/>
            <a:ext cx="266974" cy="259223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1800"/>
            </a:lvl1pPr>
          </a:lstStyle>
          <a:p>
            <a:pPr/>
            <a:fld id="{86CB4B4D-7CA3-9044-876B-883B54F8677D}" type="slidenum"/>
          </a:p>
        </p:txBody>
      </p:sp>
      <p:pic>
        <p:nvPicPr>
          <p:cNvPr id="100" name="Grafik 9" descr="Grafik 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3111" y="6614018"/>
            <a:ext cx="325554" cy="100640"/>
          </a:xfrm>
          <a:prstGeom prst="rect">
            <a:avLst/>
          </a:prstGeom>
          <a:ln w="12700">
            <a:miter lim="400000"/>
          </a:ln>
        </p:spPr>
      </p:pic>
      <p:sp>
        <p:nvSpPr>
          <p:cNvPr id="101" name="Title Text"/>
          <p:cNvSpPr txBox="1"/>
          <p:nvPr>
            <p:ph type="title"/>
          </p:nvPr>
        </p:nvSpPr>
        <p:spPr>
          <a:xfrm>
            <a:off x="407987" y="349611"/>
            <a:ext cx="11376026" cy="451098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sz="3000">
                <a:solidFill>
                  <a:schemeClr val="accent1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02" name="Body Level One…"/>
          <p:cNvSpPr txBox="1"/>
          <p:nvPr>
            <p:ph type="body" sz="quarter" idx="1"/>
          </p:nvPr>
        </p:nvSpPr>
        <p:spPr>
          <a:xfrm>
            <a:off x="407987" y="817500"/>
            <a:ext cx="11376026" cy="379253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b="1">
                <a:solidFill>
                  <a:schemeClr val="accent2"/>
                </a:solidFill>
              </a:defRPr>
            </a:lvl1pPr>
            <a:lvl2pPr marL="0" indent="266700">
              <a:spcBef>
                <a:spcPts val="0"/>
              </a:spcBef>
              <a:buSzTx/>
              <a:buFontTx/>
              <a:buNone/>
              <a:defRPr b="1">
                <a:solidFill>
                  <a:schemeClr val="accent2"/>
                </a:solidFill>
              </a:defRPr>
            </a:lvl2pPr>
            <a:lvl3pPr>
              <a:spcBef>
                <a:spcPts val="0"/>
              </a:spcBef>
              <a:buFontTx/>
              <a:defRPr b="1">
                <a:solidFill>
                  <a:schemeClr val="accent2"/>
                </a:solidFill>
              </a:defRPr>
            </a:lvl3pPr>
            <a:lvl4pPr>
              <a:spcBef>
                <a:spcPts val="0"/>
              </a:spcBef>
              <a:buFontTx/>
              <a:defRPr b="1">
                <a:solidFill>
                  <a:schemeClr val="accent2"/>
                </a:solidFill>
              </a:defRPr>
            </a:lvl4pPr>
            <a:lvl5pPr>
              <a:spcBef>
                <a:spcPts val="0"/>
              </a:spcBef>
              <a:buFontTx/>
              <a:defRPr b="1">
                <a:solidFill>
                  <a:schemeClr val="accent2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" name="Textplatzhalter 6"/>
          <p:cNvSpPr/>
          <p:nvPr>
            <p:ph type="body" sz="quarter" idx="21"/>
          </p:nvPr>
        </p:nvSpPr>
        <p:spPr>
          <a:xfrm>
            <a:off x="407987" y="1406427"/>
            <a:ext cx="5616576" cy="245437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</a:p>
        </p:txBody>
      </p:sp>
      <p:sp>
        <p:nvSpPr>
          <p:cNvPr id="104" name="Textplatzhalter 6"/>
          <p:cNvSpPr/>
          <p:nvPr>
            <p:ph type="body" sz="quarter" idx="22"/>
          </p:nvPr>
        </p:nvSpPr>
        <p:spPr>
          <a:xfrm>
            <a:off x="407987" y="3963532"/>
            <a:ext cx="5616576" cy="245437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18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chemeClr val="accen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407987" y="349610"/>
            <a:ext cx="11376026" cy="35111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000" u="none"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000" u="none"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000" u="none"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000" u="none"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000" u="none"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000" u="none"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000" u="none"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000" u="none"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000" u="none"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9pPr>
    </p:titleStyle>
    <p:bodyStyle>
      <a:lvl1pPr marL="361950" marR="0" indent="-361950" algn="l" defTabSz="914400" rtl="0" latinLnBrk="0">
        <a:lnSpc>
          <a:spcPct val="110000"/>
        </a:lnSpc>
        <a:spcBef>
          <a:spcPts val="1200"/>
        </a:spcBef>
        <a:spcAft>
          <a:spcPts val="0"/>
        </a:spcAft>
        <a:buClrTx/>
        <a:buSzPct val="100000"/>
        <a:buFont typeface="Arial"/>
        <a:buChar char="•"/>
        <a:tabLst>
          <a:tab pos="355600" algn="l"/>
        </a:tabLst>
        <a:defRPr b="0" baseline="0" cap="none" i="0" spc="0" strike="noStrike" sz="18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661987" marR="0" indent="-300037" algn="l" defTabSz="914400" rtl="0" latinLnBrk="0">
        <a:lnSpc>
          <a:spcPct val="110000"/>
        </a:lnSpc>
        <a:spcBef>
          <a:spcPts val="1200"/>
        </a:spcBef>
        <a:spcAft>
          <a:spcPts val="0"/>
        </a:spcAft>
        <a:buClrTx/>
        <a:buSzPct val="100000"/>
        <a:buFont typeface="Arial"/>
        <a:buChar char="•"/>
        <a:tabLst>
          <a:tab pos="355600" algn="l"/>
        </a:tabLst>
        <a:defRPr b="0" baseline="0" cap="none" i="0" spc="0" strike="noStrike" sz="18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2pPr>
      <a:lvl3pPr marL="928687" marR="0" indent="-300037" algn="l" defTabSz="914400" rtl="0" latinLnBrk="0">
        <a:lnSpc>
          <a:spcPct val="110000"/>
        </a:lnSpc>
        <a:spcBef>
          <a:spcPts val="1200"/>
        </a:spcBef>
        <a:spcAft>
          <a:spcPts val="0"/>
        </a:spcAft>
        <a:buClrTx/>
        <a:buSzPct val="100000"/>
        <a:buFont typeface="Arial"/>
        <a:buChar char="•"/>
        <a:tabLst>
          <a:tab pos="355600" algn="l"/>
        </a:tabLst>
        <a:defRPr b="0" baseline="0" cap="none" i="0" spc="0" strike="noStrike" sz="18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3pPr>
      <a:lvl4pPr marL="1195387" marR="0" indent="-300037" algn="l" defTabSz="914400" rtl="0" latinLnBrk="0">
        <a:lnSpc>
          <a:spcPct val="110000"/>
        </a:lnSpc>
        <a:spcBef>
          <a:spcPts val="1200"/>
        </a:spcBef>
        <a:spcAft>
          <a:spcPts val="0"/>
        </a:spcAft>
        <a:buClrTx/>
        <a:buSzPct val="100000"/>
        <a:buFont typeface="Arial"/>
        <a:buChar char="•"/>
        <a:tabLst>
          <a:tab pos="355600" algn="l"/>
        </a:tabLst>
        <a:defRPr b="0" baseline="0" cap="none" i="0" spc="0" strike="noStrike" sz="18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4pPr>
      <a:lvl5pPr marL="1472803" marR="0" indent="-310753" algn="l" defTabSz="914400" rtl="0" latinLnBrk="0">
        <a:lnSpc>
          <a:spcPct val="110000"/>
        </a:lnSpc>
        <a:spcBef>
          <a:spcPts val="1200"/>
        </a:spcBef>
        <a:spcAft>
          <a:spcPts val="0"/>
        </a:spcAft>
        <a:buClrTx/>
        <a:buSzPct val="100000"/>
        <a:buFont typeface="Arial"/>
        <a:buChar char="•"/>
        <a:tabLst>
          <a:tab pos="355600" algn="l"/>
        </a:tabLst>
        <a:defRPr b="0" baseline="0" cap="none" i="0" spc="0" strike="noStrike" sz="18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5pPr>
      <a:lvl6pPr marL="2514600" marR="0" indent="-228600" algn="l" defTabSz="914400" rtl="0" latinLnBrk="0">
        <a:lnSpc>
          <a:spcPct val="110000"/>
        </a:lnSpc>
        <a:spcBef>
          <a:spcPts val="1200"/>
        </a:spcBef>
        <a:spcAft>
          <a:spcPts val="0"/>
        </a:spcAft>
        <a:buClrTx/>
        <a:buSzPct val="100000"/>
        <a:buFont typeface="Arial"/>
        <a:buChar char="•"/>
        <a:tabLst>
          <a:tab pos="355600" algn="l"/>
        </a:tabLst>
        <a:defRPr b="0" baseline="0" cap="none" i="0" spc="0" strike="noStrike" sz="18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2971800" marR="0" indent="-228600" algn="l" defTabSz="914400" rtl="0" latinLnBrk="0">
        <a:lnSpc>
          <a:spcPct val="110000"/>
        </a:lnSpc>
        <a:spcBef>
          <a:spcPts val="1200"/>
        </a:spcBef>
        <a:spcAft>
          <a:spcPts val="0"/>
        </a:spcAft>
        <a:buClrTx/>
        <a:buSzPct val="100000"/>
        <a:buFont typeface="Arial"/>
        <a:buChar char="•"/>
        <a:tabLst>
          <a:tab pos="355600" algn="l"/>
        </a:tabLst>
        <a:defRPr b="0" baseline="0" cap="none" i="0" spc="0" strike="noStrike" sz="18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3429000" marR="0" indent="-228600" algn="l" defTabSz="914400" rtl="0" latinLnBrk="0">
        <a:lnSpc>
          <a:spcPct val="110000"/>
        </a:lnSpc>
        <a:spcBef>
          <a:spcPts val="1200"/>
        </a:spcBef>
        <a:spcAft>
          <a:spcPts val="0"/>
        </a:spcAft>
        <a:buClrTx/>
        <a:buSzPct val="100000"/>
        <a:buFont typeface="Arial"/>
        <a:buChar char="•"/>
        <a:tabLst>
          <a:tab pos="355600" algn="l"/>
        </a:tabLst>
        <a:defRPr b="0" baseline="0" cap="none" i="0" spc="0" strike="noStrike" sz="18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3886200" marR="0" indent="-228600" algn="l" defTabSz="914400" rtl="0" latinLnBrk="0">
        <a:lnSpc>
          <a:spcPct val="110000"/>
        </a:lnSpc>
        <a:spcBef>
          <a:spcPts val="1200"/>
        </a:spcBef>
        <a:spcAft>
          <a:spcPts val="0"/>
        </a:spcAft>
        <a:buClrTx/>
        <a:buSzPct val="100000"/>
        <a:buFont typeface="Arial"/>
        <a:buChar char="•"/>
        <a:tabLst>
          <a:tab pos="355600" algn="l"/>
        </a:tabLst>
        <a:defRPr b="0" baseline="0" cap="none" i="0" spc="0" strike="noStrike" sz="18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www.smard.de/en/marktdaten?marketDataAttributes=%7B%22resolution%22:%22day%22,%22from%22:1672527600000,%22to%22:1675205999999,%22moduleIds%22:%5B1004066,1001226,1004067,1004068,1001228,1001224,1001223,1004069,1004071,1004070,1001227,1001225%5D,%22selectedCategory%22:null,%22activeChart%22:true,%22style%22:%22color%22,%22categoriesModuleOrder%22:%7B%7D,%22region%22:%22DE%22%7D" TargetMode="External"/><Relationship Id="rId3" Type="http://schemas.openxmlformats.org/officeDocument/2006/relationships/image" Target="../media/image10.png"/><Relationship Id="rId4" Type="http://schemas.openxmlformats.org/officeDocument/2006/relationships/image" Target="../media/image11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Titel 1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4800"/>
            </a:lvl1pPr>
          </a:lstStyle>
          <a:p>
            <a:pPr/>
            <a:r>
              <a:t>Compute Cluster Energy Optimization</a:t>
            </a:r>
          </a:p>
        </p:txBody>
      </p:sp>
      <p:sp>
        <p:nvSpPr>
          <p:cNvPr id="220" name="Untertitel 2"/>
          <p:cNvSpPr txBox="1"/>
          <p:nvPr>
            <p:ph type="subTitle" sz="half" idx="1"/>
          </p:nvPr>
        </p:nvSpPr>
        <p:spPr>
          <a:xfrm>
            <a:off x="407985" y="1176300"/>
            <a:ext cx="11376026" cy="1525788"/>
          </a:xfrm>
          <a:prstGeom prst="rect">
            <a:avLst/>
          </a:prstGeom>
        </p:spPr>
        <p:txBody>
          <a:bodyPr/>
          <a:lstStyle/>
          <a:p>
            <a:pPr/>
            <a:r>
              <a:t>Better Utilizing Clusters with Grid Production or Local User Jobs</a:t>
            </a:r>
          </a:p>
        </p:txBody>
      </p:sp>
      <p:sp>
        <p:nvSpPr>
          <p:cNvPr id="221" name="Textplatzhalter 3"/>
          <p:cNvSpPr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marL="0" indent="0">
              <a:spcBef>
                <a:spcPts val="0"/>
              </a:spcBef>
              <a:buSzTx/>
              <a:buFontTx/>
              <a:buNone/>
            </a:pPr>
            <a:r>
              <a:t>Thomas Hartmann</a:t>
            </a:r>
            <a:br/>
            <a:r>
              <a:t>DESY IT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Footer Placeholder 4"/>
          <p:cNvSpPr txBox="1"/>
          <p:nvPr/>
        </p:nvSpPr>
        <p:spPr>
          <a:xfrm>
            <a:off x="791578" y="6580799"/>
            <a:ext cx="9948937" cy="1355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1000"/>
            </a:lvl1pPr>
          </a:lstStyle>
          <a:p>
            <a:pPr/>
            <a:r>
              <a:t>DE T2s &amp; National Analysis Facility</a:t>
            </a:r>
          </a:p>
        </p:txBody>
      </p:sp>
      <p:sp>
        <p:nvSpPr>
          <p:cNvPr id="348" name="Textfeld 13"/>
          <p:cNvSpPr txBox="1"/>
          <p:nvPr>
            <p:ph type="sldNum" sz="quarter" idx="2"/>
          </p:nvPr>
        </p:nvSpPr>
        <p:spPr>
          <a:xfrm>
            <a:off x="11630049" y="6580799"/>
            <a:ext cx="153963" cy="13554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algn="r">
              <a:defRPr b="1" sz="1000"/>
            </a:lvl1pPr>
          </a:lstStyle>
          <a:p>
            <a:pPr/>
            <a:fld id="{86CB4B4D-7CA3-9044-876B-883B54F8677D}" type="slidenum"/>
          </a:p>
        </p:txBody>
      </p:sp>
      <p:sp>
        <p:nvSpPr>
          <p:cNvPr id="349" name="Title 1"/>
          <p:cNvSpPr txBox="1"/>
          <p:nvPr>
            <p:ph type="title"/>
          </p:nvPr>
        </p:nvSpPr>
        <p:spPr>
          <a:xfrm>
            <a:off x="407987" y="349611"/>
            <a:ext cx="11376026" cy="451098"/>
          </a:xfrm>
          <a:prstGeom prst="rect">
            <a:avLst/>
          </a:prstGeom>
        </p:spPr>
        <p:txBody>
          <a:bodyPr/>
          <a:lstStyle/>
          <a:p>
            <a:pPr/>
            <a:r>
              <a:t>Grid Cluster at DESY-HH </a:t>
            </a:r>
          </a:p>
        </p:txBody>
      </p:sp>
      <p:sp>
        <p:nvSpPr>
          <p:cNvPr id="350" name="Content Placeholder 2"/>
          <p:cNvSpPr txBox="1"/>
          <p:nvPr>
            <p:ph type="body" sz="half" idx="1"/>
          </p:nvPr>
        </p:nvSpPr>
        <p:spPr>
          <a:xfrm>
            <a:off x="217487" y="1406425"/>
            <a:ext cx="4673094" cy="5010249"/>
          </a:xfrm>
          <a:prstGeom prst="rect">
            <a:avLst/>
          </a:prstGeom>
        </p:spPr>
        <p:txBody>
          <a:bodyPr/>
          <a:lstStyle/>
          <a:p>
            <a:pPr/>
            <a:r>
              <a:t>Primarily HEP Groups</a:t>
            </a:r>
          </a:p>
          <a:p>
            <a:pPr/>
            <a:r>
              <a:t>Centralized pilot jobs</a:t>
            </a:r>
          </a:p>
          <a:p>
            <a:pPr lvl="1" marL="628650" indent="-266700">
              <a:lnSpc>
                <a:spcPct val="100000"/>
              </a:lnSpc>
              <a:spcBef>
                <a:spcPts val="800"/>
              </a:spcBef>
              <a:tabLst/>
            </a:pPr>
            <a:r>
              <a:t>Group Production Payloads</a:t>
            </a:r>
          </a:p>
          <a:p>
            <a:pPr lvl="1" marL="0" indent="361949">
              <a:lnSpc>
                <a:spcPct val="100000"/>
              </a:lnSpc>
              <a:spcBef>
                <a:spcPts val="800"/>
              </a:spcBef>
              <a:buSzTx/>
              <a:buNone/>
              <a:tabLst/>
            </a:pPr>
          </a:p>
          <a:p>
            <a:pPr/>
            <a:r>
              <a:t>Goal: Full utilization 24/7/365</a:t>
            </a:r>
          </a:p>
          <a:p>
            <a:pPr/>
            <a:r>
              <a:t>Job start up latency not critical</a:t>
            </a:r>
          </a:p>
          <a:p>
            <a:pPr lvl="1" marL="628650" indent="-266700">
              <a:lnSpc>
                <a:spcPct val="100000"/>
              </a:lnSpc>
              <a:spcBef>
                <a:spcPts val="800"/>
              </a:spcBef>
              <a:tabLst/>
            </a:pPr>
            <a:r>
              <a:t>Submission indirect via “CE”</a:t>
            </a:r>
          </a:p>
        </p:txBody>
      </p:sp>
      <p:sp>
        <p:nvSpPr>
          <p:cNvPr id="351" name="Textplatzhalter 7"/>
          <p:cNvSpPr/>
          <p:nvPr>
            <p:ph type="body" idx="21"/>
          </p:nvPr>
        </p:nvSpPr>
        <p:spPr>
          <a:xfrm>
            <a:off x="407985" y="817499"/>
            <a:ext cx="11376026" cy="37925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marL="0" indent="0">
              <a:spcBef>
                <a:spcPts val="0"/>
              </a:spcBef>
              <a:buSzTx/>
              <a:buFontTx/>
              <a:buNone/>
              <a:defRPr b="1">
                <a:solidFill>
                  <a:schemeClr val="accent2"/>
                </a:solidFill>
              </a:defRPr>
            </a:lvl1pPr>
          </a:lstStyle>
          <a:p>
            <a:pPr/>
            <a:r>
              <a:t>HTCondor Cluster for HEP Communities</a:t>
            </a:r>
          </a:p>
        </p:txBody>
      </p:sp>
      <p:pic>
        <p:nvPicPr>
          <p:cNvPr id="352" name="image5.png" descr="image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578499" y="1464214"/>
            <a:ext cx="6603963" cy="44942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>
            <a:alpha val="33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Footer Placeholder 4"/>
          <p:cNvSpPr txBox="1"/>
          <p:nvPr/>
        </p:nvSpPr>
        <p:spPr>
          <a:xfrm>
            <a:off x="791578" y="6580799"/>
            <a:ext cx="9948937" cy="1355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1000"/>
            </a:lvl1pPr>
          </a:lstStyle>
          <a:p>
            <a:pPr/>
            <a:r>
              <a:t>DE T2s &amp; National Analysis Facility</a:t>
            </a:r>
          </a:p>
        </p:txBody>
      </p:sp>
      <p:sp>
        <p:nvSpPr>
          <p:cNvPr id="355" name="Textfeld 13"/>
          <p:cNvSpPr txBox="1"/>
          <p:nvPr>
            <p:ph type="sldNum" sz="quarter" idx="2"/>
          </p:nvPr>
        </p:nvSpPr>
        <p:spPr>
          <a:xfrm>
            <a:off x="11637056" y="6580799"/>
            <a:ext cx="146956" cy="13554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algn="r">
              <a:defRPr b="1" sz="1000"/>
            </a:lvl1pPr>
          </a:lstStyle>
          <a:p>
            <a:pPr/>
            <a:fld id="{86CB4B4D-7CA3-9044-876B-883B54F8677D}" type="slidenum"/>
          </a:p>
        </p:txBody>
      </p:sp>
      <p:sp>
        <p:nvSpPr>
          <p:cNvPr id="356" name="Title 1"/>
          <p:cNvSpPr txBox="1"/>
          <p:nvPr>
            <p:ph type="title"/>
          </p:nvPr>
        </p:nvSpPr>
        <p:spPr>
          <a:xfrm>
            <a:off x="407987" y="341947"/>
            <a:ext cx="11376026" cy="451099"/>
          </a:xfrm>
          <a:prstGeom prst="rect">
            <a:avLst/>
          </a:prstGeom>
        </p:spPr>
        <p:txBody>
          <a:bodyPr/>
          <a:lstStyle/>
          <a:p>
            <a:pPr/>
            <a:r>
              <a:t>HEP Grid Type jobs</a:t>
            </a:r>
          </a:p>
        </p:txBody>
      </p:sp>
      <p:sp>
        <p:nvSpPr>
          <p:cNvPr id="357" name="Content Placeholder 2"/>
          <p:cNvSpPr txBox="1"/>
          <p:nvPr>
            <p:ph type="body" sz="half" idx="1"/>
          </p:nvPr>
        </p:nvSpPr>
        <p:spPr>
          <a:xfrm>
            <a:off x="211595" y="1298409"/>
            <a:ext cx="4483171" cy="5010250"/>
          </a:xfrm>
          <a:prstGeom prst="rect">
            <a:avLst/>
          </a:prstGeom>
        </p:spPr>
        <p:txBody>
          <a:bodyPr/>
          <a:lstStyle/>
          <a:p>
            <a:pPr/>
            <a:r>
              <a:t>Remote (pilot) job submission through </a:t>
            </a:r>
            <a:r>
              <a:rPr b="1"/>
              <a:t>C</a:t>
            </a:r>
            <a:r>
              <a:t>ompute </a:t>
            </a:r>
            <a:r>
              <a:rPr b="1"/>
              <a:t>E</a:t>
            </a:r>
            <a:r>
              <a:t>lement gateways</a:t>
            </a:r>
          </a:p>
          <a:p>
            <a:pPr/>
            <a:r>
              <a:t>Pilot jobs not actual physics payload</a:t>
            </a:r>
          </a:p>
          <a:p>
            <a:pPr/>
            <a:r>
              <a:t>Actual payload pulled from group job factories &amp; executed by pilot job</a:t>
            </a:r>
          </a:p>
          <a:p>
            <a:pPr/>
            <a:r>
              <a:t>Final payload run by pilots potentially unknown during pilot job start </a:t>
            </a:r>
          </a:p>
          <a:p>
            <a:pPr/>
            <a:r>
              <a:t>Timing dependent cluster job scheduling difficult</a:t>
            </a:r>
          </a:p>
        </p:txBody>
      </p:sp>
      <p:sp>
        <p:nvSpPr>
          <p:cNvPr id="358" name="Textplatzhalter 7"/>
          <p:cNvSpPr/>
          <p:nvPr>
            <p:ph type="body" idx="21"/>
          </p:nvPr>
        </p:nvSpPr>
        <p:spPr>
          <a:xfrm>
            <a:off x="407987" y="817499"/>
            <a:ext cx="11376026" cy="37925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marL="0" indent="0">
              <a:spcBef>
                <a:spcPts val="0"/>
              </a:spcBef>
              <a:buSzTx/>
              <a:buFontTx/>
              <a:buNone/>
              <a:defRPr b="1">
                <a:solidFill>
                  <a:schemeClr val="accent2"/>
                </a:solidFill>
              </a:defRPr>
            </a:lvl1pPr>
          </a:lstStyle>
          <a:p>
            <a:pPr/>
            <a:r>
              <a:t>Pilot/Payload jobs</a:t>
            </a:r>
          </a:p>
        </p:txBody>
      </p:sp>
      <p:grpSp>
        <p:nvGrpSpPr>
          <p:cNvPr id="362" name="Group"/>
          <p:cNvGrpSpPr/>
          <p:nvPr/>
        </p:nvGrpSpPr>
        <p:grpSpPr>
          <a:xfrm>
            <a:off x="4355389" y="5849230"/>
            <a:ext cx="392783" cy="392783"/>
            <a:chOff x="0" y="0"/>
            <a:chExt cx="392782" cy="392782"/>
          </a:xfrm>
        </p:grpSpPr>
        <p:sp>
          <p:nvSpPr>
            <p:cNvPr id="359" name="Circle"/>
            <p:cNvSpPr/>
            <p:nvPr/>
          </p:nvSpPr>
          <p:spPr>
            <a:xfrm>
              <a:off x="-1" y="-1"/>
              <a:ext cx="392784" cy="392784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60" name="Shape"/>
            <p:cNvSpPr/>
            <p:nvPr/>
          </p:nvSpPr>
          <p:spPr>
            <a:xfrm>
              <a:off x="113015" y="117198"/>
              <a:ext cx="166750" cy="409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cubicBezTo>
                    <a:pt x="0" y="4835"/>
                    <a:pt x="1186" y="0"/>
                    <a:pt x="2650" y="0"/>
                  </a:cubicBezTo>
                  <a:cubicBezTo>
                    <a:pt x="4113" y="0"/>
                    <a:pt x="5300" y="4835"/>
                    <a:pt x="5300" y="10800"/>
                  </a:cubicBezTo>
                  <a:cubicBezTo>
                    <a:pt x="5300" y="16765"/>
                    <a:pt x="4113" y="21600"/>
                    <a:pt x="2650" y="21600"/>
                  </a:cubicBezTo>
                  <a:cubicBezTo>
                    <a:pt x="1186" y="21600"/>
                    <a:pt x="0" y="16765"/>
                    <a:pt x="0" y="10800"/>
                  </a:cubicBezTo>
                  <a:moveTo>
                    <a:pt x="16300" y="10800"/>
                  </a:moveTo>
                  <a:cubicBezTo>
                    <a:pt x="16300" y="4835"/>
                    <a:pt x="17487" y="0"/>
                    <a:pt x="18950" y="0"/>
                  </a:cubicBezTo>
                  <a:cubicBezTo>
                    <a:pt x="20414" y="0"/>
                    <a:pt x="21600" y="4835"/>
                    <a:pt x="21600" y="10800"/>
                  </a:cubicBezTo>
                  <a:cubicBezTo>
                    <a:pt x="21600" y="16765"/>
                    <a:pt x="20414" y="21600"/>
                    <a:pt x="18950" y="21600"/>
                  </a:cubicBezTo>
                  <a:cubicBezTo>
                    <a:pt x="17487" y="21600"/>
                    <a:pt x="16300" y="16765"/>
                    <a:pt x="16300" y="10800"/>
                  </a:cubicBezTo>
                </a:path>
              </a:pathLst>
            </a:custGeom>
            <a:solidFill>
              <a:srgbClr val="000000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61" name="Shape"/>
            <p:cNvSpPr/>
            <p:nvPr/>
          </p:nvSpPr>
          <p:spPr>
            <a:xfrm>
              <a:off x="-1" y="-1"/>
              <a:ext cx="392784" cy="3927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215" y="7570"/>
                  </a:moveTo>
                  <a:cubicBezTo>
                    <a:pt x="6215" y="6949"/>
                    <a:pt x="6719" y="6445"/>
                    <a:pt x="7340" y="6445"/>
                  </a:cubicBezTo>
                  <a:cubicBezTo>
                    <a:pt x="7961" y="6445"/>
                    <a:pt x="8465" y="6949"/>
                    <a:pt x="8465" y="7570"/>
                  </a:cubicBezTo>
                  <a:cubicBezTo>
                    <a:pt x="8465" y="8191"/>
                    <a:pt x="7961" y="8695"/>
                    <a:pt x="7340" y="8695"/>
                  </a:cubicBezTo>
                  <a:cubicBezTo>
                    <a:pt x="6719" y="8695"/>
                    <a:pt x="6215" y="8191"/>
                    <a:pt x="6215" y="7570"/>
                  </a:cubicBezTo>
                  <a:moveTo>
                    <a:pt x="13135" y="7570"/>
                  </a:moveTo>
                  <a:cubicBezTo>
                    <a:pt x="13135" y="6949"/>
                    <a:pt x="13639" y="6445"/>
                    <a:pt x="14260" y="6445"/>
                  </a:cubicBezTo>
                  <a:cubicBezTo>
                    <a:pt x="14881" y="6445"/>
                    <a:pt x="15385" y="6949"/>
                    <a:pt x="15385" y="7570"/>
                  </a:cubicBezTo>
                  <a:cubicBezTo>
                    <a:pt x="15385" y="8191"/>
                    <a:pt x="14881" y="8695"/>
                    <a:pt x="14260" y="8695"/>
                  </a:cubicBezTo>
                  <a:cubicBezTo>
                    <a:pt x="13639" y="8695"/>
                    <a:pt x="13135" y="8191"/>
                    <a:pt x="13135" y="7570"/>
                  </a:cubicBezTo>
                  <a:moveTo>
                    <a:pt x="4946" y="15510"/>
                  </a:moveTo>
                  <a:cubicBezTo>
                    <a:pt x="8849" y="18190"/>
                    <a:pt x="12747" y="18190"/>
                    <a:pt x="16640" y="15510"/>
                  </a:cubicBezTo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</a:path>
              </a:pathLst>
            </a:custGeom>
            <a:noFill/>
            <a:ln w="19049" cap="flat">
              <a:solidFill>
                <a:srgbClr val="C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363" name="Shape"/>
          <p:cNvSpPr/>
          <p:nvPr/>
        </p:nvSpPr>
        <p:spPr>
          <a:xfrm>
            <a:off x="6678323" y="567498"/>
            <a:ext cx="3302843" cy="3687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3225"/>
                </a:moveTo>
                <a:cubicBezTo>
                  <a:pt x="0" y="1444"/>
                  <a:pt x="1612" y="0"/>
                  <a:pt x="3600" y="0"/>
                </a:cubicBezTo>
                <a:lnTo>
                  <a:pt x="18000" y="0"/>
                </a:lnTo>
                <a:cubicBezTo>
                  <a:pt x="19988" y="0"/>
                  <a:pt x="21600" y="1444"/>
                  <a:pt x="21600" y="3225"/>
                </a:cubicBezTo>
                <a:lnTo>
                  <a:pt x="21600" y="18375"/>
                </a:lnTo>
                <a:cubicBezTo>
                  <a:pt x="21600" y="20156"/>
                  <a:pt x="19988" y="21600"/>
                  <a:pt x="18000" y="21600"/>
                </a:cubicBezTo>
                <a:lnTo>
                  <a:pt x="3600" y="21600"/>
                </a:lnTo>
                <a:cubicBezTo>
                  <a:pt x="1612" y="21600"/>
                  <a:pt x="0" y="20156"/>
                  <a:pt x="0" y="18375"/>
                </a:cubicBezTo>
                <a:close/>
              </a:path>
            </a:pathLst>
          </a:custGeom>
          <a:solidFill>
            <a:srgbClr val="FFFFFF"/>
          </a:solidFill>
          <a:ln w="19049">
            <a:solidFill>
              <a:srgbClr val="005170"/>
            </a:solidFill>
            <a:prstDash val="sysDash"/>
            <a:miter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64" name="HTC Cluster"/>
          <p:cNvSpPr txBox="1"/>
          <p:nvPr/>
        </p:nvSpPr>
        <p:spPr>
          <a:xfrm>
            <a:off x="6837354" y="159052"/>
            <a:ext cx="2628620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/>
          </a:lstStyle>
          <a:p>
            <a:pPr/>
            <a:r>
              <a:t>HTC Cluster</a:t>
            </a:r>
          </a:p>
        </p:txBody>
      </p:sp>
      <p:sp>
        <p:nvSpPr>
          <p:cNvPr id="365" name="Shape"/>
          <p:cNvSpPr/>
          <p:nvPr/>
        </p:nvSpPr>
        <p:spPr>
          <a:xfrm>
            <a:off x="6975499" y="1098624"/>
            <a:ext cx="1895480" cy="28383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404"/>
                </a:moveTo>
                <a:cubicBezTo>
                  <a:pt x="0" y="1076"/>
                  <a:pt x="1612" y="0"/>
                  <a:pt x="3600" y="0"/>
                </a:cubicBezTo>
                <a:lnTo>
                  <a:pt x="18000" y="0"/>
                </a:lnTo>
                <a:cubicBezTo>
                  <a:pt x="19988" y="0"/>
                  <a:pt x="21600" y="1076"/>
                  <a:pt x="21600" y="2404"/>
                </a:cubicBezTo>
                <a:lnTo>
                  <a:pt x="21600" y="19196"/>
                </a:lnTo>
                <a:cubicBezTo>
                  <a:pt x="21600" y="20524"/>
                  <a:pt x="19988" y="21600"/>
                  <a:pt x="18000" y="21600"/>
                </a:cubicBezTo>
                <a:lnTo>
                  <a:pt x="3600" y="21600"/>
                </a:lnTo>
                <a:cubicBezTo>
                  <a:pt x="1612" y="21600"/>
                  <a:pt x="0" y="20524"/>
                  <a:pt x="0" y="19196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rgbClr val="005070"/>
            </a:solidFill>
            <a:miter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66" name="Node"/>
          <p:cNvSpPr txBox="1"/>
          <p:nvPr/>
        </p:nvSpPr>
        <p:spPr>
          <a:xfrm>
            <a:off x="7305223" y="732827"/>
            <a:ext cx="1236032" cy="350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/>
          </a:lstStyle>
          <a:p>
            <a:pPr/>
            <a:r>
              <a:t>Node</a:t>
            </a:r>
          </a:p>
        </p:txBody>
      </p:sp>
      <p:sp>
        <p:nvSpPr>
          <p:cNvPr id="367" name="Line"/>
          <p:cNvSpPr/>
          <p:nvPr/>
        </p:nvSpPr>
        <p:spPr>
          <a:xfrm flipV="1">
            <a:off x="4694764" y="4974165"/>
            <a:ext cx="1120759" cy="875066"/>
          </a:xfrm>
          <a:prstGeom prst="line">
            <a:avLst/>
          </a:prstGeom>
          <a:solidFill>
            <a:srgbClr val="FFFFFF"/>
          </a:solidFill>
          <a:ln w="28575">
            <a:solidFill>
              <a:srgbClr val="C00000"/>
            </a:solidFill>
            <a:miter/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368" name="Shape"/>
          <p:cNvSpPr/>
          <p:nvPr/>
        </p:nvSpPr>
        <p:spPr>
          <a:xfrm>
            <a:off x="7192360" y="3280833"/>
            <a:ext cx="1461758" cy="5143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3600"/>
                </a:moveTo>
                <a:cubicBezTo>
                  <a:pt x="0" y="1612"/>
                  <a:pt x="567" y="0"/>
                  <a:pt x="1267" y="0"/>
                </a:cubicBezTo>
                <a:lnTo>
                  <a:pt x="20333" y="0"/>
                </a:lnTo>
                <a:cubicBezTo>
                  <a:pt x="21033" y="0"/>
                  <a:pt x="21600" y="1612"/>
                  <a:pt x="21600" y="3600"/>
                </a:cubicBezTo>
                <a:lnTo>
                  <a:pt x="21600" y="18000"/>
                </a:lnTo>
                <a:cubicBezTo>
                  <a:pt x="21600" y="19988"/>
                  <a:pt x="21033" y="21600"/>
                  <a:pt x="20333" y="21600"/>
                </a:cubicBezTo>
                <a:lnTo>
                  <a:pt x="1267" y="21600"/>
                </a:lnTo>
                <a:cubicBezTo>
                  <a:pt x="567" y="21600"/>
                  <a:pt x="0" y="19988"/>
                  <a:pt x="0" y="18000"/>
                </a:cubicBezTo>
                <a:close/>
              </a:path>
            </a:pathLst>
          </a:custGeom>
          <a:ln w="28575">
            <a:solidFill>
              <a:srgbClr val="FF0000"/>
            </a:solidFill>
            <a:prstDash val="sysDot"/>
            <a:miter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69" name="Shape"/>
          <p:cNvSpPr/>
          <p:nvPr/>
        </p:nvSpPr>
        <p:spPr>
          <a:xfrm>
            <a:off x="7192360" y="1377507"/>
            <a:ext cx="1461758" cy="15540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3386"/>
                </a:moveTo>
                <a:cubicBezTo>
                  <a:pt x="0" y="1516"/>
                  <a:pt x="1612" y="0"/>
                  <a:pt x="3600" y="0"/>
                </a:cubicBezTo>
                <a:lnTo>
                  <a:pt x="18000" y="0"/>
                </a:lnTo>
                <a:cubicBezTo>
                  <a:pt x="19988" y="0"/>
                  <a:pt x="21600" y="1516"/>
                  <a:pt x="21600" y="3386"/>
                </a:cubicBezTo>
                <a:lnTo>
                  <a:pt x="21600" y="18214"/>
                </a:lnTo>
                <a:cubicBezTo>
                  <a:pt x="21600" y="20084"/>
                  <a:pt x="19988" y="21600"/>
                  <a:pt x="18000" y="21600"/>
                </a:cubicBezTo>
                <a:lnTo>
                  <a:pt x="3600" y="21600"/>
                </a:lnTo>
                <a:cubicBezTo>
                  <a:pt x="1612" y="21600"/>
                  <a:pt x="0" y="20084"/>
                  <a:pt x="0" y="18214"/>
                </a:cubicBezTo>
                <a:close/>
              </a:path>
            </a:pathLst>
          </a:custGeom>
          <a:ln w="28575">
            <a:solidFill>
              <a:srgbClr val="00B0F0"/>
            </a:solidFill>
            <a:prstDash val="sysDot"/>
            <a:miter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70" name="..."/>
          <p:cNvSpPr txBox="1"/>
          <p:nvPr/>
        </p:nvSpPr>
        <p:spPr>
          <a:xfrm>
            <a:off x="9119346" y="3337964"/>
            <a:ext cx="816099" cy="43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400"/>
            </a:lvl1pPr>
          </a:lstStyle>
          <a:p>
            <a:pPr/>
            <a:r>
              <a:t>...</a:t>
            </a:r>
          </a:p>
        </p:txBody>
      </p:sp>
      <p:sp>
        <p:nvSpPr>
          <p:cNvPr id="371" name="pilot job"/>
          <p:cNvSpPr txBox="1"/>
          <p:nvPr/>
        </p:nvSpPr>
        <p:spPr>
          <a:xfrm>
            <a:off x="7441165" y="3055565"/>
            <a:ext cx="952644" cy="341968"/>
          </a:xfrm>
          <a:prstGeom prst="rect">
            <a:avLst/>
          </a:prstGeom>
          <a:solidFill>
            <a:srgbClr val="FFFFFF"/>
          </a:solidFill>
          <a:ln w="28575">
            <a:solidFill>
              <a:srgbClr val="FF0000"/>
            </a:solidFill>
            <a:prstDash val="sysDot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600"/>
            </a:lvl1pPr>
          </a:lstStyle>
          <a:p>
            <a:pPr/>
            <a:r>
              <a:t>pilot job</a:t>
            </a:r>
          </a:p>
        </p:txBody>
      </p:sp>
      <p:sp>
        <p:nvSpPr>
          <p:cNvPr id="372" name="pilot"/>
          <p:cNvSpPr txBox="1"/>
          <p:nvPr/>
        </p:nvSpPr>
        <p:spPr>
          <a:xfrm>
            <a:off x="7637284" y="1209849"/>
            <a:ext cx="560409" cy="341969"/>
          </a:xfrm>
          <a:prstGeom prst="rect">
            <a:avLst/>
          </a:prstGeom>
          <a:solidFill>
            <a:srgbClr val="FFFFFF"/>
          </a:solidFill>
          <a:ln w="28575">
            <a:solidFill>
              <a:srgbClr val="00B0F0"/>
            </a:solidFill>
            <a:prstDash val="sysDot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600"/>
            </a:lvl1pPr>
          </a:lstStyle>
          <a:p>
            <a:pPr/>
            <a:r>
              <a:t>pilot</a:t>
            </a:r>
          </a:p>
        </p:txBody>
      </p:sp>
      <p:sp>
        <p:nvSpPr>
          <p:cNvPr id="373" name="Shape"/>
          <p:cNvSpPr/>
          <p:nvPr/>
        </p:nvSpPr>
        <p:spPr>
          <a:xfrm>
            <a:off x="7286821" y="2252248"/>
            <a:ext cx="1300155" cy="2616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3600"/>
                </a:moveTo>
                <a:cubicBezTo>
                  <a:pt x="0" y="1612"/>
                  <a:pt x="324" y="0"/>
                  <a:pt x="724" y="0"/>
                </a:cubicBezTo>
                <a:lnTo>
                  <a:pt x="20876" y="0"/>
                </a:lnTo>
                <a:cubicBezTo>
                  <a:pt x="21276" y="0"/>
                  <a:pt x="21600" y="1612"/>
                  <a:pt x="21600" y="3600"/>
                </a:cubicBezTo>
                <a:lnTo>
                  <a:pt x="21600" y="18000"/>
                </a:lnTo>
                <a:cubicBezTo>
                  <a:pt x="21600" y="19988"/>
                  <a:pt x="21276" y="21600"/>
                  <a:pt x="20876" y="21600"/>
                </a:cubicBezTo>
                <a:lnTo>
                  <a:pt x="724" y="21600"/>
                </a:lnTo>
                <a:cubicBezTo>
                  <a:pt x="324" y="21600"/>
                  <a:pt x="0" y="19988"/>
                  <a:pt x="0" y="18000"/>
                </a:cubicBezTo>
                <a:close/>
              </a:path>
            </a:pathLst>
          </a:custGeom>
          <a:solidFill>
            <a:srgbClr val="00B0F0">
              <a:alpha val="49999"/>
            </a:srgbClr>
          </a:solidFill>
          <a:ln w="28575">
            <a:solidFill>
              <a:srgbClr val="00B0F0"/>
            </a:solidFill>
            <a:prstDash val="sysDot"/>
            <a:miter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74" name="Shape"/>
          <p:cNvSpPr/>
          <p:nvPr/>
        </p:nvSpPr>
        <p:spPr>
          <a:xfrm>
            <a:off x="7273162" y="1924164"/>
            <a:ext cx="1300155" cy="2616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3600"/>
                </a:moveTo>
                <a:cubicBezTo>
                  <a:pt x="0" y="1612"/>
                  <a:pt x="324" y="0"/>
                  <a:pt x="724" y="0"/>
                </a:cubicBezTo>
                <a:lnTo>
                  <a:pt x="20876" y="0"/>
                </a:lnTo>
                <a:cubicBezTo>
                  <a:pt x="21276" y="0"/>
                  <a:pt x="21600" y="1612"/>
                  <a:pt x="21600" y="3600"/>
                </a:cubicBezTo>
                <a:lnTo>
                  <a:pt x="21600" y="18000"/>
                </a:lnTo>
                <a:cubicBezTo>
                  <a:pt x="21600" y="19988"/>
                  <a:pt x="21276" y="21600"/>
                  <a:pt x="20876" y="21600"/>
                </a:cubicBezTo>
                <a:lnTo>
                  <a:pt x="724" y="21600"/>
                </a:lnTo>
                <a:cubicBezTo>
                  <a:pt x="324" y="21600"/>
                  <a:pt x="0" y="19988"/>
                  <a:pt x="0" y="18000"/>
                </a:cubicBezTo>
                <a:close/>
              </a:path>
            </a:pathLst>
          </a:custGeom>
          <a:solidFill>
            <a:srgbClr val="00B0F0">
              <a:alpha val="49999"/>
            </a:srgbClr>
          </a:solidFill>
          <a:ln w="28575">
            <a:solidFill>
              <a:srgbClr val="00B0F0"/>
            </a:solidFill>
            <a:prstDash val="sysDot"/>
            <a:miter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75" name="Shape"/>
          <p:cNvSpPr/>
          <p:nvPr/>
        </p:nvSpPr>
        <p:spPr>
          <a:xfrm>
            <a:off x="7273162" y="1606665"/>
            <a:ext cx="1300155" cy="2616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3600"/>
                </a:moveTo>
                <a:cubicBezTo>
                  <a:pt x="0" y="1612"/>
                  <a:pt x="324" y="0"/>
                  <a:pt x="724" y="0"/>
                </a:cubicBezTo>
                <a:lnTo>
                  <a:pt x="20876" y="0"/>
                </a:lnTo>
                <a:cubicBezTo>
                  <a:pt x="21276" y="0"/>
                  <a:pt x="21600" y="1612"/>
                  <a:pt x="21600" y="3600"/>
                </a:cubicBezTo>
                <a:lnTo>
                  <a:pt x="21600" y="18000"/>
                </a:lnTo>
                <a:cubicBezTo>
                  <a:pt x="21600" y="19988"/>
                  <a:pt x="21276" y="21600"/>
                  <a:pt x="20876" y="21600"/>
                </a:cubicBezTo>
                <a:lnTo>
                  <a:pt x="724" y="21600"/>
                </a:lnTo>
                <a:cubicBezTo>
                  <a:pt x="324" y="21600"/>
                  <a:pt x="0" y="19988"/>
                  <a:pt x="0" y="18000"/>
                </a:cubicBezTo>
                <a:close/>
              </a:path>
            </a:pathLst>
          </a:custGeom>
          <a:solidFill>
            <a:srgbClr val="00B0F0">
              <a:alpha val="49999"/>
            </a:srgbClr>
          </a:solidFill>
          <a:ln w="28575">
            <a:solidFill>
              <a:srgbClr val="00B0F0"/>
            </a:solidFill>
            <a:prstDash val="sysDot"/>
            <a:miter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76" name="Shape"/>
          <p:cNvSpPr/>
          <p:nvPr/>
        </p:nvSpPr>
        <p:spPr>
          <a:xfrm>
            <a:off x="7232761" y="3513666"/>
            <a:ext cx="1380956" cy="2214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3600"/>
                </a:moveTo>
                <a:cubicBezTo>
                  <a:pt x="0" y="1612"/>
                  <a:pt x="258" y="0"/>
                  <a:pt x="577" y="0"/>
                </a:cubicBezTo>
                <a:lnTo>
                  <a:pt x="21023" y="0"/>
                </a:lnTo>
                <a:cubicBezTo>
                  <a:pt x="21342" y="0"/>
                  <a:pt x="21600" y="1612"/>
                  <a:pt x="21600" y="3600"/>
                </a:cubicBezTo>
                <a:lnTo>
                  <a:pt x="21600" y="18000"/>
                </a:lnTo>
                <a:cubicBezTo>
                  <a:pt x="21600" y="19988"/>
                  <a:pt x="21342" y="21600"/>
                  <a:pt x="21023" y="21600"/>
                </a:cubicBezTo>
                <a:lnTo>
                  <a:pt x="577" y="21600"/>
                </a:lnTo>
                <a:cubicBezTo>
                  <a:pt x="258" y="21600"/>
                  <a:pt x="0" y="19988"/>
                  <a:pt x="0" y="18000"/>
                </a:cubicBezTo>
                <a:close/>
              </a:path>
            </a:pathLst>
          </a:custGeom>
          <a:solidFill>
            <a:srgbClr val="FF0000">
              <a:alpha val="49999"/>
            </a:srgbClr>
          </a:solidFill>
          <a:ln w="28575">
            <a:solidFill>
              <a:srgbClr val="FF0000"/>
            </a:solidFill>
            <a:prstDash val="sysDot"/>
            <a:miter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77" name="Shape"/>
          <p:cNvSpPr/>
          <p:nvPr/>
        </p:nvSpPr>
        <p:spPr>
          <a:xfrm>
            <a:off x="7273162" y="2590914"/>
            <a:ext cx="1300155" cy="2616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3600"/>
                </a:moveTo>
                <a:cubicBezTo>
                  <a:pt x="0" y="1612"/>
                  <a:pt x="324" y="0"/>
                  <a:pt x="724" y="0"/>
                </a:cubicBezTo>
                <a:lnTo>
                  <a:pt x="20876" y="0"/>
                </a:lnTo>
                <a:cubicBezTo>
                  <a:pt x="21276" y="0"/>
                  <a:pt x="21600" y="1612"/>
                  <a:pt x="21600" y="3600"/>
                </a:cubicBezTo>
                <a:lnTo>
                  <a:pt x="21600" y="18000"/>
                </a:lnTo>
                <a:cubicBezTo>
                  <a:pt x="21600" y="19988"/>
                  <a:pt x="21276" y="21600"/>
                  <a:pt x="20876" y="21600"/>
                </a:cubicBezTo>
                <a:lnTo>
                  <a:pt x="724" y="21600"/>
                </a:lnTo>
                <a:cubicBezTo>
                  <a:pt x="324" y="21600"/>
                  <a:pt x="0" y="19988"/>
                  <a:pt x="0" y="18000"/>
                </a:cubicBezTo>
                <a:close/>
              </a:path>
            </a:pathLst>
          </a:custGeom>
          <a:solidFill>
            <a:srgbClr val="00B0F0">
              <a:alpha val="49999"/>
            </a:srgbClr>
          </a:solidFill>
          <a:ln w="28575">
            <a:solidFill>
              <a:srgbClr val="00B0F0"/>
            </a:solidFill>
            <a:prstDash val="sysDot"/>
            <a:miter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78" name="Group 1"/>
          <p:cNvSpPr txBox="1"/>
          <p:nvPr/>
        </p:nvSpPr>
        <p:spPr>
          <a:xfrm>
            <a:off x="4011619" y="6242013"/>
            <a:ext cx="1017662" cy="3133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600"/>
            </a:lvl1pPr>
          </a:lstStyle>
          <a:p>
            <a:pPr/>
            <a:r>
              <a:t>Group 1</a:t>
            </a:r>
          </a:p>
        </p:txBody>
      </p:sp>
      <p:grpSp>
        <p:nvGrpSpPr>
          <p:cNvPr id="381" name="Group"/>
          <p:cNvGrpSpPr/>
          <p:nvPr/>
        </p:nvGrpSpPr>
        <p:grpSpPr>
          <a:xfrm>
            <a:off x="5366832" y="4173632"/>
            <a:ext cx="1245990" cy="719667"/>
            <a:chOff x="0" y="0"/>
            <a:chExt cx="1245989" cy="719666"/>
          </a:xfrm>
        </p:grpSpPr>
        <p:sp>
          <p:nvSpPr>
            <p:cNvPr id="379" name="Shape"/>
            <p:cNvSpPr/>
            <p:nvPr/>
          </p:nvSpPr>
          <p:spPr>
            <a:xfrm>
              <a:off x="-1" y="-1"/>
              <a:ext cx="1245991" cy="719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lnTo>
                    <a:pt x="4320" y="0"/>
                  </a:lnTo>
                  <a:lnTo>
                    <a:pt x="17280" y="0"/>
                  </a:lnTo>
                  <a:lnTo>
                    <a:pt x="21600" y="10800"/>
                  </a:lnTo>
                  <a:lnTo>
                    <a:pt x="17280" y="21600"/>
                  </a:lnTo>
                  <a:lnTo>
                    <a:pt x="4320" y="21600"/>
                  </a:lnTo>
                  <a:close/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80" name="CECA"/>
            <p:cNvSpPr txBox="1"/>
            <p:nvPr/>
          </p:nvSpPr>
          <p:spPr>
            <a:xfrm>
              <a:off x="309205" y="14287"/>
              <a:ext cx="627579" cy="6173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>
                  <a:solidFill>
                    <a:srgbClr val="FFFFFF"/>
                  </a:solidFill>
                </a:defRPr>
              </a:lvl1pPr>
            </a:lstStyle>
            <a:p>
              <a:pPr/>
              <a:r>
                <a:t>CECA</a:t>
              </a:r>
            </a:p>
          </p:txBody>
        </p:sp>
      </p:grpSp>
      <p:sp>
        <p:nvSpPr>
          <p:cNvPr id="382" name="CE"/>
          <p:cNvSpPr txBox="1"/>
          <p:nvPr/>
        </p:nvSpPr>
        <p:spPr>
          <a:xfrm>
            <a:off x="5626201" y="4357351"/>
            <a:ext cx="727252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/>
          </a:lstStyle>
          <a:p>
            <a:pPr/>
            <a:r>
              <a:t>CE</a:t>
            </a:r>
          </a:p>
        </p:txBody>
      </p:sp>
      <p:sp>
        <p:nvSpPr>
          <p:cNvPr id="383" name="Line"/>
          <p:cNvSpPr/>
          <p:nvPr/>
        </p:nvSpPr>
        <p:spPr>
          <a:xfrm flipV="1">
            <a:off x="6437093" y="3337965"/>
            <a:ext cx="709085" cy="905949"/>
          </a:xfrm>
          <a:prstGeom prst="line">
            <a:avLst/>
          </a:prstGeom>
          <a:solidFill>
            <a:srgbClr val="FFFFFF"/>
          </a:solidFill>
          <a:ln w="28575">
            <a:solidFill>
              <a:srgbClr val="C00000"/>
            </a:solidFill>
            <a:miter/>
            <a:tailEnd type="triangle"/>
          </a:ln>
        </p:spPr>
        <p:txBody>
          <a:bodyPr lIns="45719" rIns="45719"/>
          <a:lstStyle/>
          <a:p>
            <a:pPr/>
          </a:p>
        </p:txBody>
      </p:sp>
      <p:grpSp>
        <p:nvGrpSpPr>
          <p:cNvPr id="387" name="Group"/>
          <p:cNvGrpSpPr/>
          <p:nvPr/>
        </p:nvGrpSpPr>
        <p:grpSpPr>
          <a:xfrm>
            <a:off x="6949785" y="5915874"/>
            <a:ext cx="392783" cy="392783"/>
            <a:chOff x="0" y="0"/>
            <a:chExt cx="392782" cy="392782"/>
          </a:xfrm>
        </p:grpSpPr>
        <p:sp>
          <p:nvSpPr>
            <p:cNvPr id="384" name="Circle"/>
            <p:cNvSpPr/>
            <p:nvPr/>
          </p:nvSpPr>
          <p:spPr>
            <a:xfrm>
              <a:off x="-1" y="-1"/>
              <a:ext cx="392784" cy="392784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85" name="Shape"/>
            <p:cNvSpPr/>
            <p:nvPr/>
          </p:nvSpPr>
          <p:spPr>
            <a:xfrm>
              <a:off x="113015" y="117198"/>
              <a:ext cx="166750" cy="409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cubicBezTo>
                    <a:pt x="0" y="4835"/>
                    <a:pt x="1186" y="0"/>
                    <a:pt x="2650" y="0"/>
                  </a:cubicBezTo>
                  <a:cubicBezTo>
                    <a:pt x="4113" y="0"/>
                    <a:pt x="5300" y="4835"/>
                    <a:pt x="5300" y="10800"/>
                  </a:cubicBezTo>
                  <a:cubicBezTo>
                    <a:pt x="5300" y="16765"/>
                    <a:pt x="4113" y="21600"/>
                    <a:pt x="2650" y="21600"/>
                  </a:cubicBezTo>
                  <a:cubicBezTo>
                    <a:pt x="1186" y="21600"/>
                    <a:pt x="0" y="16765"/>
                    <a:pt x="0" y="10800"/>
                  </a:cubicBezTo>
                  <a:moveTo>
                    <a:pt x="16300" y="10800"/>
                  </a:moveTo>
                  <a:cubicBezTo>
                    <a:pt x="16300" y="4835"/>
                    <a:pt x="17487" y="0"/>
                    <a:pt x="18950" y="0"/>
                  </a:cubicBezTo>
                  <a:cubicBezTo>
                    <a:pt x="20414" y="0"/>
                    <a:pt x="21600" y="4835"/>
                    <a:pt x="21600" y="10800"/>
                  </a:cubicBezTo>
                  <a:cubicBezTo>
                    <a:pt x="21600" y="16765"/>
                    <a:pt x="20414" y="21600"/>
                    <a:pt x="18950" y="21600"/>
                  </a:cubicBezTo>
                  <a:cubicBezTo>
                    <a:pt x="17487" y="21600"/>
                    <a:pt x="16300" y="16765"/>
                    <a:pt x="16300" y="10800"/>
                  </a:cubicBezTo>
                </a:path>
              </a:pathLst>
            </a:custGeom>
            <a:solidFill>
              <a:srgbClr val="000000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86" name="Shape"/>
            <p:cNvSpPr/>
            <p:nvPr/>
          </p:nvSpPr>
          <p:spPr>
            <a:xfrm>
              <a:off x="-1" y="-1"/>
              <a:ext cx="392784" cy="3927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215" y="7570"/>
                  </a:moveTo>
                  <a:cubicBezTo>
                    <a:pt x="6215" y="6949"/>
                    <a:pt x="6719" y="6445"/>
                    <a:pt x="7340" y="6445"/>
                  </a:cubicBezTo>
                  <a:cubicBezTo>
                    <a:pt x="7961" y="6445"/>
                    <a:pt x="8465" y="6949"/>
                    <a:pt x="8465" y="7570"/>
                  </a:cubicBezTo>
                  <a:cubicBezTo>
                    <a:pt x="8465" y="8191"/>
                    <a:pt x="7961" y="8695"/>
                    <a:pt x="7340" y="8695"/>
                  </a:cubicBezTo>
                  <a:cubicBezTo>
                    <a:pt x="6719" y="8695"/>
                    <a:pt x="6215" y="8191"/>
                    <a:pt x="6215" y="7570"/>
                  </a:cubicBezTo>
                  <a:moveTo>
                    <a:pt x="13135" y="7570"/>
                  </a:moveTo>
                  <a:cubicBezTo>
                    <a:pt x="13135" y="6949"/>
                    <a:pt x="13639" y="6445"/>
                    <a:pt x="14260" y="6445"/>
                  </a:cubicBezTo>
                  <a:cubicBezTo>
                    <a:pt x="14881" y="6445"/>
                    <a:pt x="15385" y="6949"/>
                    <a:pt x="15385" y="7570"/>
                  </a:cubicBezTo>
                  <a:cubicBezTo>
                    <a:pt x="15385" y="8191"/>
                    <a:pt x="14881" y="8695"/>
                    <a:pt x="14260" y="8695"/>
                  </a:cubicBezTo>
                  <a:cubicBezTo>
                    <a:pt x="13639" y="8695"/>
                    <a:pt x="13135" y="8191"/>
                    <a:pt x="13135" y="7570"/>
                  </a:cubicBezTo>
                  <a:moveTo>
                    <a:pt x="4946" y="15510"/>
                  </a:moveTo>
                  <a:cubicBezTo>
                    <a:pt x="8849" y="18190"/>
                    <a:pt x="12747" y="18190"/>
                    <a:pt x="16640" y="15510"/>
                  </a:cubicBezTo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</a:path>
              </a:pathLst>
            </a:custGeom>
            <a:noFill/>
            <a:ln w="19049" cap="flat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388" name="Line"/>
          <p:cNvSpPr/>
          <p:nvPr/>
        </p:nvSpPr>
        <p:spPr>
          <a:xfrm flipH="1" flipV="1">
            <a:off x="6096000" y="4974165"/>
            <a:ext cx="853786" cy="903800"/>
          </a:xfrm>
          <a:prstGeom prst="line">
            <a:avLst/>
          </a:prstGeom>
          <a:solidFill>
            <a:srgbClr val="FFFFFF"/>
          </a:solidFill>
          <a:ln w="28575">
            <a:solidFill>
              <a:srgbClr val="00B0F0"/>
            </a:solidFill>
            <a:miter/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389" name="Group 2"/>
          <p:cNvSpPr txBox="1"/>
          <p:nvPr/>
        </p:nvSpPr>
        <p:spPr>
          <a:xfrm>
            <a:off x="6637310" y="6308657"/>
            <a:ext cx="1017734" cy="3133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600"/>
            </a:lvl1pPr>
          </a:lstStyle>
          <a:p>
            <a:pPr/>
            <a:r>
              <a:t>Group 2</a:t>
            </a:r>
          </a:p>
        </p:txBody>
      </p:sp>
      <p:grpSp>
        <p:nvGrpSpPr>
          <p:cNvPr id="394" name="Group"/>
          <p:cNvGrpSpPr/>
          <p:nvPr/>
        </p:nvGrpSpPr>
        <p:grpSpPr>
          <a:xfrm>
            <a:off x="10819441" y="5746501"/>
            <a:ext cx="1245990" cy="719666"/>
            <a:chOff x="0" y="0"/>
            <a:chExt cx="1245989" cy="719664"/>
          </a:xfrm>
        </p:grpSpPr>
        <p:grpSp>
          <p:nvGrpSpPr>
            <p:cNvPr id="392" name="Group"/>
            <p:cNvGrpSpPr/>
            <p:nvPr/>
          </p:nvGrpSpPr>
          <p:grpSpPr>
            <a:xfrm>
              <a:off x="-1" y="0"/>
              <a:ext cx="1245990" cy="719665"/>
              <a:chOff x="0" y="0"/>
              <a:chExt cx="1245989" cy="719664"/>
            </a:xfrm>
          </p:grpSpPr>
          <p:sp>
            <p:nvSpPr>
              <p:cNvPr id="390" name="Shape"/>
              <p:cNvSpPr/>
              <p:nvPr/>
            </p:nvSpPr>
            <p:spPr>
              <a:xfrm>
                <a:off x="-1" y="0"/>
                <a:ext cx="1245991" cy="7196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10800"/>
                    </a:moveTo>
                    <a:lnTo>
                      <a:pt x="4320" y="0"/>
                    </a:lnTo>
                    <a:lnTo>
                      <a:pt x="17280" y="0"/>
                    </a:lnTo>
                    <a:lnTo>
                      <a:pt x="21600" y="10800"/>
                    </a:lnTo>
                    <a:lnTo>
                      <a:pt x="17280" y="21600"/>
                    </a:lnTo>
                    <a:lnTo>
                      <a:pt x="4320" y="21600"/>
                    </a:lnTo>
                    <a:close/>
                  </a:path>
                </a:pathLst>
              </a:custGeom>
              <a:noFill/>
              <a:ln w="28575" cap="flat">
                <a:solidFill>
                  <a:srgbClr val="C00000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391" name="CECA"/>
              <p:cNvSpPr txBox="1"/>
              <p:nvPr/>
            </p:nvSpPr>
            <p:spPr>
              <a:xfrm>
                <a:off x="309205" y="14287"/>
                <a:ext cx="627579" cy="61736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>
                  <a:defRPr>
                    <a:solidFill>
                      <a:srgbClr val="FFFFFF"/>
                    </a:solidFill>
                  </a:defRPr>
                </a:lvl1pPr>
              </a:lstStyle>
              <a:p>
                <a:pPr/>
                <a:r>
                  <a:t>CECA</a:t>
                </a:r>
              </a:p>
            </p:txBody>
          </p:sp>
        </p:grpSp>
        <p:sp>
          <p:nvSpPr>
            <p:cNvPr id="393" name="Group 1 Job Factory"/>
            <p:cNvSpPr txBox="1"/>
            <p:nvPr/>
          </p:nvSpPr>
          <p:spPr>
            <a:xfrm>
              <a:off x="258990" y="39773"/>
              <a:ext cx="728187" cy="6198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200">
                  <a:solidFill>
                    <a:srgbClr val="C00000"/>
                  </a:solidFill>
                </a:defRPr>
              </a:lvl1pPr>
            </a:lstStyle>
            <a:p>
              <a:pPr/>
              <a:r>
                <a:t>Group 1 Job Factory</a:t>
              </a:r>
            </a:p>
          </p:txBody>
        </p:sp>
      </p:grpSp>
      <p:sp>
        <p:nvSpPr>
          <p:cNvPr id="395" name="Line"/>
          <p:cNvSpPr/>
          <p:nvPr/>
        </p:nvSpPr>
        <p:spPr>
          <a:xfrm flipH="1" flipV="1">
            <a:off x="8338377" y="3630082"/>
            <a:ext cx="2892464" cy="2022633"/>
          </a:xfrm>
          <a:prstGeom prst="line">
            <a:avLst/>
          </a:prstGeom>
          <a:solidFill>
            <a:srgbClr val="FFFFFF"/>
          </a:solidFill>
          <a:ln w="28575">
            <a:solidFill>
              <a:srgbClr val="C00000"/>
            </a:solidFill>
            <a:prstDash val="dash"/>
            <a:miter/>
            <a:headEnd type="triangle"/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396" name="Payload"/>
          <p:cNvSpPr txBox="1"/>
          <p:nvPr/>
        </p:nvSpPr>
        <p:spPr>
          <a:xfrm>
            <a:off x="9171892" y="4443207"/>
            <a:ext cx="1225436" cy="332443"/>
          </a:xfrm>
          <a:prstGeom prst="rect">
            <a:avLst/>
          </a:prstGeom>
          <a:solidFill>
            <a:srgbClr val="FFFFFF"/>
          </a:solidFill>
          <a:ln w="19049">
            <a:solidFill>
              <a:srgbClr val="C00000"/>
            </a:solidFill>
            <a:prstDash val="sysDash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600">
                <a:solidFill>
                  <a:srgbClr val="C00000"/>
                </a:solidFill>
              </a:defRPr>
            </a:lvl1pPr>
          </a:lstStyle>
          <a:p>
            <a:pPr/>
            <a:r>
              <a:t>Payload</a:t>
            </a:r>
          </a:p>
        </p:txBody>
      </p:sp>
      <p:grpSp>
        <p:nvGrpSpPr>
          <p:cNvPr id="399" name="Group"/>
          <p:cNvGrpSpPr/>
          <p:nvPr/>
        </p:nvGrpSpPr>
        <p:grpSpPr>
          <a:xfrm>
            <a:off x="4850604" y="5245596"/>
            <a:ext cx="1929128" cy="482972"/>
            <a:chOff x="0" y="0"/>
            <a:chExt cx="1929126" cy="482970"/>
          </a:xfrm>
        </p:grpSpPr>
        <p:sp>
          <p:nvSpPr>
            <p:cNvPr id="397" name="Shape"/>
            <p:cNvSpPr/>
            <p:nvPr/>
          </p:nvSpPr>
          <p:spPr>
            <a:xfrm>
              <a:off x="0" y="-1"/>
              <a:ext cx="1929127" cy="4829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9" h="20684" fill="norm" stroke="1" extrusionOk="0">
                  <a:moveTo>
                    <a:pt x="1901" y="6800"/>
                  </a:moveTo>
                  <a:cubicBezTo>
                    <a:pt x="1658" y="4397"/>
                    <a:pt x="2907" y="2184"/>
                    <a:pt x="4691" y="1857"/>
                  </a:cubicBezTo>
                  <a:cubicBezTo>
                    <a:pt x="5414" y="1724"/>
                    <a:pt x="6149" y="1922"/>
                    <a:pt x="6778" y="2419"/>
                  </a:cubicBezTo>
                  <a:cubicBezTo>
                    <a:pt x="7445" y="725"/>
                    <a:pt x="9003" y="82"/>
                    <a:pt x="10259" y="981"/>
                  </a:cubicBezTo>
                  <a:cubicBezTo>
                    <a:pt x="10478" y="1139"/>
                    <a:pt x="10680" y="1338"/>
                    <a:pt x="10857" y="1573"/>
                  </a:cubicBezTo>
                  <a:cubicBezTo>
                    <a:pt x="11377" y="169"/>
                    <a:pt x="12642" y="-401"/>
                    <a:pt x="13683" y="299"/>
                  </a:cubicBezTo>
                  <a:cubicBezTo>
                    <a:pt x="13971" y="493"/>
                    <a:pt x="14223" y="774"/>
                    <a:pt x="14418" y="1119"/>
                  </a:cubicBezTo>
                  <a:cubicBezTo>
                    <a:pt x="15255" y="-209"/>
                    <a:pt x="16734" y="-373"/>
                    <a:pt x="17722" y="753"/>
                  </a:cubicBezTo>
                  <a:cubicBezTo>
                    <a:pt x="18137" y="1226"/>
                    <a:pt x="18417" y="1878"/>
                    <a:pt x="18513" y="2598"/>
                  </a:cubicBezTo>
                  <a:cubicBezTo>
                    <a:pt x="19885" y="3102"/>
                    <a:pt x="20694" y="5013"/>
                    <a:pt x="20321" y="6865"/>
                  </a:cubicBezTo>
                  <a:cubicBezTo>
                    <a:pt x="20289" y="7020"/>
                    <a:pt x="20250" y="7173"/>
                    <a:pt x="20203" y="7321"/>
                  </a:cubicBezTo>
                  <a:cubicBezTo>
                    <a:pt x="21303" y="9251"/>
                    <a:pt x="21034" y="12017"/>
                    <a:pt x="19601" y="13499"/>
                  </a:cubicBezTo>
                  <a:cubicBezTo>
                    <a:pt x="19156" y="13961"/>
                    <a:pt x="18629" y="14259"/>
                    <a:pt x="18072" y="14367"/>
                  </a:cubicBezTo>
                  <a:cubicBezTo>
                    <a:pt x="18072" y="16443"/>
                    <a:pt x="16822" y="18126"/>
                    <a:pt x="15280" y="18126"/>
                  </a:cubicBezTo>
                  <a:cubicBezTo>
                    <a:pt x="14757" y="18126"/>
                    <a:pt x="14245" y="17928"/>
                    <a:pt x="13801" y="17556"/>
                  </a:cubicBezTo>
                  <a:cubicBezTo>
                    <a:pt x="13280" y="19883"/>
                    <a:pt x="11460" y="21199"/>
                    <a:pt x="9738" y="20494"/>
                  </a:cubicBezTo>
                  <a:cubicBezTo>
                    <a:pt x="9016" y="20199"/>
                    <a:pt x="8392" y="19574"/>
                    <a:pt x="7973" y="18727"/>
                  </a:cubicBezTo>
                  <a:cubicBezTo>
                    <a:pt x="6209" y="20160"/>
                    <a:pt x="3920" y="19389"/>
                    <a:pt x="2859" y="17004"/>
                  </a:cubicBezTo>
                  <a:cubicBezTo>
                    <a:pt x="2846" y="16974"/>
                    <a:pt x="2833" y="16944"/>
                    <a:pt x="2820" y="16914"/>
                  </a:cubicBezTo>
                  <a:lnTo>
                    <a:pt x="2820" y="16914"/>
                  </a:lnTo>
                  <a:cubicBezTo>
                    <a:pt x="1666" y="17096"/>
                    <a:pt x="620" y="15986"/>
                    <a:pt x="485" y="14435"/>
                  </a:cubicBezTo>
                  <a:cubicBezTo>
                    <a:pt x="412" y="13608"/>
                    <a:pt x="615" y="12780"/>
                    <a:pt x="1038" y="12172"/>
                  </a:cubicBezTo>
                  <a:lnTo>
                    <a:pt x="1038" y="12172"/>
                  </a:lnTo>
                  <a:cubicBezTo>
                    <a:pt x="39" y="11379"/>
                    <a:pt x="-297" y="9639"/>
                    <a:pt x="288" y="8285"/>
                  </a:cubicBezTo>
                  <a:cubicBezTo>
                    <a:pt x="626" y="7504"/>
                    <a:pt x="1218" y="6988"/>
                    <a:pt x="1883" y="6895"/>
                  </a:cubicBezTo>
                  <a:close/>
                </a:path>
              </a:pathLst>
            </a:custGeom>
            <a:solidFill>
              <a:srgbClr val="FFFFFF">
                <a:alpha val="33000"/>
              </a:srgbClr>
            </a:solidFill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98" name="Shape"/>
            <p:cNvSpPr/>
            <p:nvPr/>
          </p:nvSpPr>
          <p:spPr>
            <a:xfrm>
              <a:off x="97957" y="24558"/>
              <a:ext cx="1767724" cy="4100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80" y="14010"/>
                  </a:moveTo>
                  <a:cubicBezTo>
                    <a:pt x="899" y="14066"/>
                    <a:pt x="417" y="13902"/>
                    <a:pt x="0" y="13542"/>
                  </a:cubicBezTo>
                  <a:moveTo>
                    <a:pt x="2598" y="19137"/>
                  </a:moveTo>
                  <a:cubicBezTo>
                    <a:pt x="2405" y="19250"/>
                    <a:pt x="2202" y="19325"/>
                    <a:pt x="1994" y="19361"/>
                  </a:cubicBezTo>
                  <a:moveTo>
                    <a:pt x="7802" y="21600"/>
                  </a:moveTo>
                  <a:cubicBezTo>
                    <a:pt x="7657" y="21279"/>
                    <a:pt x="7535" y="20936"/>
                    <a:pt x="7438" y="20577"/>
                  </a:cubicBezTo>
                  <a:moveTo>
                    <a:pt x="14532" y="19050"/>
                  </a:moveTo>
                  <a:cubicBezTo>
                    <a:pt x="14510" y="19430"/>
                    <a:pt x="14462" y="19806"/>
                    <a:pt x="14386" y="20172"/>
                  </a:cubicBezTo>
                  <a:moveTo>
                    <a:pt x="17421" y="12116"/>
                  </a:moveTo>
                  <a:cubicBezTo>
                    <a:pt x="18505" y="12890"/>
                    <a:pt x="19193" y="14504"/>
                    <a:pt x="19193" y="16273"/>
                  </a:cubicBezTo>
                  <a:moveTo>
                    <a:pt x="21600" y="7649"/>
                  </a:moveTo>
                  <a:cubicBezTo>
                    <a:pt x="21423" y="8256"/>
                    <a:pt x="21153" y="8794"/>
                    <a:pt x="20811" y="9222"/>
                  </a:cubicBezTo>
                  <a:moveTo>
                    <a:pt x="19707" y="1814"/>
                  </a:moveTo>
                  <a:cubicBezTo>
                    <a:pt x="19737" y="2059"/>
                    <a:pt x="19751" y="2307"/>
                    <a:pt x="19749" y="2556"/>
                  </a:cubicBezTo>
                  <a:moveTo>
                    <a:pt x="14668" y="947"/>
                  </a:moveTo>
                  <a:cubicBezTo>
                    <a:pt x="14771" y="605"/>
                    <a:pt x="14907" y="286"/>
                    <a:pt x="15073" y="0"/>
                  </a:cubicBezTo>
                  <a:moveTo>
                    <a:pt x="10888" y="1399"/>
                  </a:moveTo>
                  <a:cubicBezTo>
                    <a:pt x="10930" y="1115"/>
                    <a:pt x="10996" y="841"/>
                    <a:pt x="11084" y="582"/>
                  </a:cubicBezTo>
                  <a:moveTo>
                    <a:pt x="6452" y="1676"/>
                  </a:moveTo>
                  <a:cubicBezTo>
                    <a:pt x="6709" y="1897"/>
                    <a:pt x="6947" y="2163"/>
                    <a:pt x="7160" y="2469"/>
                  </a:cubicBezTo>
                  <a:moveTo>
                    <a:pt x="1072" y="7905"/>
                  </a:moveTo>
                  <a:cubicBezTo>
                    <a:pt x="1016" y="7632"/>
                    <a:pt x="974" y="7353"/>
                    <a:pt x="948" y="7071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400" name="remote"/>
          <p:cNvSpPr txBox="1"/>
          <p:nvPr/>
        </p:nvSpPr>
        <p:spPr>
          <a:xfrm>
            <a:off x="5335466" y="5317399"/>
            <a:ext cx="1018093" cy="313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600">
                <a:solidFill>
                  <a:srgbClr val="404040"/>
                </a:solidFill>
              </a:defRPr>
            </a:lvl1pPr>
          </a:lstStyle>
          <a:p>
            <a:pPr/>
            <a:r>
              <a:t>remote</a:t>
            </a:r>
          </a:p>
        </p:txBody>
      </p:sp>
      <p:grpSp>
        <p:nvGrpSpPr>
          <p:cNvPr id="405" name="Group"/>
          <p:cNvGrpSpPr/>
          <p:nvPr/>
        </p:nvGrpSpPr>
        <p:grpSpPr>
          <a:xfrm>
            <a:off x="9626741" y="4914786"/>
            <a:ext cx="1929128" cy="482972"/>
            <a:chOff x="0" y="0"/>
            <a:chExt cx="1929126" cy="482970"/>
          </a:xfrm>
        </p:grpSpPr>
        <p:grpSp>
          <p:nvGrpSpPr>
            <p:cNvPr id="403" name="Group"/>
            <p:cNvGrpSpPr/>
            <p:nvPr/>
          </p:nvGrpSpPr>
          <p:grpSpPr>
            <a:xfrm>
              <a:off x="-1" y="0"/>
              <a:ext cx="1929128" cy="482971"/>
              <a:chOff x="0" y="0"/>
              <a:chExt cx="1929126" cy="482970"/>
            </a:xfrm>
          </p:grpSpPr>
          <p:sp>
            <p:nvSpPr>
              <p:cNvPr id="401" name="Shape"/>
              <p:cNvSpPr/>
              <p:nvPr/>
            </p:nvSpPr>
            <p:spPr>
              <a:xfrm>
                <a:off x="0" y="-1"/>
                <a:ext cx="1929127" cy="4829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79" h="20684" fill="norm" stroke="1" extrusionOk="0">
                    <a:moveTo>
                      <a:pt x="1901" y="6800"/>
                    </a:moveTo>
                    <a:cubicBezTo>
                      <a:pt x="1658" y="4397"/>
                      <a:pt x="2907" y="2184"/>
                      <a:pt x="4691" y="1857"/>
                    </a:cubicBezTo>
                    <a:cubicBezTo>
                      <a:pt x="5414" y="1724"/>
                      <a:pt x="6149" y="1922"/>
                      <a:pt x="6778" y="2419"/>
                    </a:cubicBezTo>
                    <a:cubicBezTo>
                      <a:pt x="7445" y="725"/>
                      <a:pt x="9003" y="82"/>
                      <a:pt x="10259" y="981"/>
                    </a:cubicBezTo>
                    <a:cubicBezTo>
                      <a:pt x="10478" y="1139"/>
                      <a:pt x="10680" y="1338"/>
                      <a:pt x="10857" y="1573"/>
                    </a:cubicBezTo>
                    <a:cubicBezTo>
                      <a:pt x="11377" y="169"/>
                      <a:pt x="12642" y="-401"/>
                      <a:pt x="13683" y="299"/>
                    </a:cubicBezTo>
                    <a:cubicBezTo>
                      <a:pt x="13971" y="493"/>
                      <a:pt x="14223" y="774"/>
                      <a:pt x="14418" y="1119"/>
                    </a:cubicBezTo>
                    <a:cubicBezTo>
                      <a:pt x="15255" y="-209"/>
                      <a:pt x="16734" y="-373"/>
                      <a:pt x="17722" y="753"/>
                    </a:cubicBezTo>
                    <a:cubicBezTo>
                      <a:pt x="18137" y="1226"/>
                      <a:pt x="18417" y="1878"/>
                      <a:pt x="18513" y="2598"/>
                    </a:cubicBezTo>
                    <a:cubicBezTo>
                      <a:pt x="19885" y="3102"/>
                      <a:pt x="20694" y="5013"/>
                      <a:pt x="20321" y="6865"/>
                    </a:cubicBezTo>
                    <a:cubicBezTo>
                      <a:pt x="20289" y="7020"/>
                      <a:pt x="20250" y="7173"/>
                      <a:pt x="20203" y="7321"/>
                    </a:cubicBezTo>
                    <a:cubicBezTo>
                      <a:pt x="21303" y="9251"/>
                      <a:pt x="21034" y="12017"/>
                      <a:pt x="19601" y="13499"/>
                    </a:cubicBezTo>
                    <a:cubicBezTo>
                      <a:pt x="19156" y="13961"/>
                      <a:pt x="18629" y="14259"/>
                      <a:pt x="18072" y="14367"/>
                    </a:cubicBezTo>
                    <a:cubicBezTo>
                      <a:pt x="18072" y="16443"/>
                      <a:pt x="16822" y="18126"/>
                      <a:pt x="15280" y="18126"/>
                    </a:cubicBezTo>
                    <a:cubicBezTo>
                      <a:pt x="14757" y="18126"/>
                      <a:pt x="14245" y="17928"/>
                      <a:pt x="13801" y="17556"/>
                    </a:cubicBezTo>
                    <a:cubicBezTo>
                      <a:pt x="13280" y="19883"/>
                      <a:pt x="11460" y="21199"/>
                      <a:pt x="9738" y="20494"/>
                    </a:cubicBezTo>
                    <a:cubicBezTo>
                      <a:pt x="9016" y="20199"/>
                      <a:pt x="8392" y="19574"/>
                      <a:pt x="7973" y="18727"/>
                    </a:cubicBezTo>
                    <a:cubicBezTo>
                      <a:pt x="6209" y="20160"/>
                      <a:pt x="3920" y="19389"/>
                      <a:pt x="2859" y="17004"/>
                    </a:cubicBezTo>
                    <a:cubicBezTo>
                      <a:pt x="2846" y="16974"/>
                      <a:pt x="2833" y="16944"/>
                      <a:pt x="2820" y="16914"/>
                    </a:cubicBezTo>
                    <a:lnTo>
                      <a:pt x="2820" y="16914"/>
                    </a:lnTo>
                    <a:cubicBezTo>
                      <a:pt x="1666" y="17096"/>
                      <a:pt x="620" y="15986"/>
                      <a:pt x="485" y="14435"/>
                    </a:cubicBezTo>
                    <a:cubicBezTo>
                      <a:pt x="412" y="13608"/>
                      <a:pt x="615" y="12780"/>
                      <a:pt x="1038" y="12172"/>
                    </a:cubicBezTo>
                    <a:lnTo>
                      <a:pt x="1038" y="12172"/>
                    </a:lnTo>
                    <a:cubicBezTo>
                      <a:pt x="39" y="11379"/>
                      <a:pt x="-297" y="9639"/>
                      <a:pt x="288" y="8285"/>
                    </a:cubicBezTo>
                    <a:cubicBezTo>
                      <a:pt x="626" y="7504"/>
                      <a:pt x="1218" y="6988"/>
                      <a:pt x="1883" y="6895"/>
                    </a:cubicBezTo>
                    <a:close/>
                  </a:path>
                </a:pathLst>
              </a:custGeom>
              <a:solidFill>
                <a:srgbClr val="FFFFFF">
                  <a:alpha val="49999"/>
                </a:srgbClr>
              </a:solidFill>
              <a:ln w="9525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402" name="Shape"/>
              <p:cNvSpPr/>
              <p:nvPr/>
            </p:nvSpPr>
            <p:spPr>
              <a:xfrm>
                <a:off x="97957" y="24558"/>
                <a:ext cx="1767724" cy="4100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80" y="14010"/>
                    </a:moveTo>
                    <a:cubicBezTo>
                      <a:pt x="899" y="14066"/>
                      <a:pt x="417" y="13902"/>
                      <a:pt x="0" y="13542"/>
                    </a:cubicBezTo>
                    <a:moveTo>
                      <a:pt x="2598" y="19137"/>
                    </a:moveTo>
                    <a:cubicBezTo>
                      <a:pt x="2405" y="19250"/>
                      <a:pt x="2202" y="19325"/>
                      <a:pt x="1994" y="19361"/>
                    </a:cubicBezTo>
                    <a:moveTo>
                      <a:pt x="7802" y="21600"/>
                    </a:moveTo>
                    <a:cubicBezTo>
                      <a:pt x="7657" y="21279"/>
                      <a:pt x="7535" y="20936"/>
                      <a:pt x="7438" y="20577"/>
                    </a:cubicBezTo>
                    <a:moveTo>
                      <a:pt x="14532" y="19050"/>
                    </a:moveTo>
                    <a:cubicBezTo>
                      <a:pt x="14510" y="19430"/>
                      <a:pt x="14462" y="19806"/>
                      <a:pt x="14386" y="20172"/>
                    </a:cubicBezTo>
                    <a:moveTo>
                      <a:pt x="17421" y="12116"/>
                    </a:moveTo>
                    <a:cubicBezTo>
                      <a:pt x="18505" y="12890"/>
                      <a:pt x="19193" y="14504"/>
                      <a:pt x="19193" y="16273"/>
                    </a:cubicBezTo>
                    <a:moveTo>
                      <a:pt x="21600" y="7649"/>
                    </a:moveTo>
                    <a:cubicBezTo>
                      <a:pt x="21423" y="8256"/>
                      <a:pt x="21153" y="8794"/>
                      <a:pt x="20811" y="9222"/>
                    </a:cubicBezTo>
                    <a:moveTo>
                      <a:pt x="19707" y="1814"/>
                    </a:moveTo>
                    <a:cubicBezTo>
                      <a:pt x="19737" y="2059"/>
                      <a:pt x="19751" y="2307"/>
                      <a:pt x="19749" y="2556"/>
                    </a:cubicBezTo>
                    <a:moveTo>
                      <a:pt x="14668" y="947"/>
                    </a:moveTo>
                    <a:cubicBezTo>
                      <a:pt x="14771" y="605"/>
                      <a:pt x="14907" y="286"/>
                      <a:pt x="15073" y="0"/>
                    </a:cubicBezTo>
                    <a:moveTo>
                      <a:pt x="10888" y="1399"/>
                    </a:moveTo>
                    <a:cubicBezTo>
                      <a:pt x="10930" y="1115"/>
                      <a:pt x="10996" y="841"/>
                      <a:pt x="11084" y="582"/>
                    </a:cubicBezTo>
                    <a:moveTo>
                      <a:pt x="6452" y="1676"/>
                    </a:moveTo>
                    <a:cubicBezTo>
                      <a:pt x="6709" y="1897"/>
                      <a:pt x="6947" y="2163"/>
                      <a:pt x="7160" y="2469"/>
                    </a:cubicBezTo>
                    <a:moveTo>
                      <a:pt x="1072" y="7905"/>
                    </a:moveTo>
                    <a:cubicBezTo>
                      <a:pt x="1016" y="7632"/>
                      <a:pt x="974" y="7353"/>
                      <a:pt x="948" y="7071"/>
                    </a:cubicBez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  <p:sp>
          <p:nvSpPr>
            <p:cNvPr id="404" name="remote"/>
            <p:cNvSpPr txBox="1"/>
            <p:nvPr/>
          </p:nvSpPr>
          <p:spPr>
            <a:xfrm>
              <a:off x="521971" y="53820"/>
              <a:ext cx="1018057" cy="3133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600">
                  <a:solidFill>
                    <a:srgbClr val="404040"/>
                  </a:solidFill>
                </a:defRPr>
              </a:lvl1pPr>
            </a:lstStyle>
            <a:p>
              <a:pPr/>
              <a:r>
                <a:t>remote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Titel 1"/>
          <p:cNvSpPr txBox="1"/>
          <p:nvPr>
            <p:ph type="title"/>
          </p:nvPr>
        </p:nvSpPr>
        <p:spPr>
          <a:xfrm>
            <a:off x="407987" y="349610"/>
            <a:ext cx="11376026" cy="3511190"/>
          </a:xfrm>
          <a:prstGeom prst="rect">
            <a:avLst/>
          </a:prstGeom>
        </p:spPr>
        <p:txBody>
          <a:bodyPr/>
          <a:lstStyle/>
          <a:p>
            <a:pPr/>
            <a:r>
              <a:t>Cluster Power Shaping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Footer Placeholder 4"/>
          <p:cNvSpPr txBox="1"/>
          <p:nvPr/>
        </p:nvSpPr>
        <p:spPr>
          <a:xfrm>
            <a:off x="791578" y="6580799"/>
            <a:ext cx="9948937" cy="1355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1000"/>
            </a:lvl1pPr>
          </a:lstStyle>
          <a:p>
            <a:pPr/>
            <a:r>
              <a:t>DE T2s &amp; National Analysis Facility</a:t>
            </a:r>
          </a:p>
        </p:txBody>
      </p:sp>
      <p:sp>
        <p:nvSpPr>
          <p:cNvPr id="410" name="Textfeld 13"/>
          <p:cNvSpPr txBox="1"/>
          <p:nvPr>
            <p:ph type="sldNum" sz="quarter" idx="2"/>
          </p:nvPr>
        </p:nvSpPr>
        <p:spPr>
          <a:xfrm>
            <a:off x="11630049" y="6580799"/>
            <a:ext cx="153963" cy="13554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algn="r">
              <a:defRPr b="1" sz="1000"/>
            </a:lvl1pPr>
          </a:lstStyle>
          <a:p>
            <a:pPr/>
            <a:fld id="{86CB4B4D-7CA3-9044-876B-883B54F8677D}" type="slidenum"/>
          </a:p>
        </p:txBody>
      </p:sp>
      <p:sp>
        <p:nvSpPr>
          <p:cNvPr id="411" name="Title 1"/>
          <p:cNvSpPr txBox="1"/>
          <p:nvPr>
            <p:ph type="title"/>
          </p:nvPr>
        </p:nvSpPr>
        <p:spPr>
          <a:xfrm>
            <a:off x="407987" y="349611"/>
            <a:ext cx="11376026" cy="451098"/>
          </a:xfrm>
          <a:prstGeom prst="rect">
            <a:avLst/>
          </a:prstGeom>
        </p:spPr>
        <p:txBody>
          <a:bodyPr/>
          <a:lstStyle/>
          <a:p>
            <a:pPr/>
            <a:r>
              <a:t>Power Shaping per Node</a:t>
            </a:r>
          </a:p>
        </p:txBody>
      </p:sp>
      <p:sp>
        <p:nvSpPr>
          <p:cNvPr id="412" name="Content Placeholder 2"/>
          <p:cNvSpPr txBox="1"/>
          <p:nvPr>
            <p:ph type="body" sz="half" idx="1"/>
          </p:nvPr>
        </p:nvSpPr>
        <p:spPr>
          <a:xfrm>
            <a:off x="407985" y="1406423"/>
            <a:ext cx="6008825" cy="5010248"/>
          </a:xfrm>
          <a:prstGeom prst="rect">
            <a:avLst/>
          </a:prstGeom>
        </p:spPr>
        <p:txBody>
          <a:bodyPr/>
          <a:lstStyle/>
          <a:p>
            <a:pPr/>
            <a:r>
              <a:t>Power consumption optimization depending on usage patterns</a:t>
            </a:r>
          </a:p>
          <a:p>
            <a:pPr/>
          </a:p>
          <a:p>
            <a:pPr/>
            <a:r>
              <a:t>Production Workload/Cluster</a:t>
            </a:r>
          </a:p>
          <a:p>
            <a:pPr lvl="1" marL="628650" indent="-266700">
              <a:lnSpc>
                <a:spcPct val="100000"/>
              </a:lnSpc>
              <a:spcBef>
                <a:spcPts val="800"/>
              </a:spcBef>
              <a:tabLst/>
            </a:pPr>
            <a:r>
              <a:t>Job-Life-Time dependent scheduling difficult (payload run time potentially unknown to pilots)</a:t>
            </a:r>
          </a:p>
          <a:p>
            <a:pPr lvl="1" marL="628650" indent="-266700">
              <a:lnSpc>
                <a:spcPct val="100000"/>
              </a:lnSpc>
              <a:spcBef>
                <a:spcPts val="800"/>
              </a:spcBef>
              <a:tabLst/>
            </a:pPr>
            <a:r>
              <a:t>Cluster external power shaping</a:t>
            </a:r>
          </a:p>
          <a:p>
            <a:pPr lvl="1" marL="628650" indent="-266700">
              <a:lnSpc>
                <a:spcPct val="100000"/>
              </a:lnSpc>
              <a:spcBef>
                <a:spcPts val="800"/>
              </a:spcBef>
              <a:tabLst/>
            </a:pPr>
            <a:r>
              <a:t>Node/kernel power shaping transparent to payloads</a:t>
            </a:r>
          </a:p>
          <a:p>
            <a:pPr lvl="1" marL="628650" indent="-266700">
              <a:lnSpc>
                <a:spcPct val="100000"/>
              </a:lnSpc>
              <a:spcBef>
                <a:spcPts val="800"/>
              </a:spcBef>
              <a:tabLst/>
              <a:defRPr sz="2000"/>
            </a:pPr>
          </a:p>
          <a:p>
            <a:pPr/>
            <a:r>
              <a:t>CPU Governor stepping driven by Green Energy</a:t>
            </a:r>
            <a:r>
              <a:rPr sz="2000"/>
              <a:t> availability</a:t>
            </a:r>
          </a:p>
        </p:txBody>
      </p:sp>
      <p:sp>
        <p:nvSpPr>
          <p:cNvPr id="413" name="Textplatzhalter 7"/>
          <p:cNvSpPr/>
          <p:nvPr>
            <p:ph type="body" idx="21"/>
          </p:nvPr>
        </p:nvSpPr>
        <p:spPr>
          <a:xfrm>
            <a:off x="407985" y="817499"/>
            <a:ext cx="11376026" cy="37925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marL="0" indent="0">
              <a:spcBef>
                <a:spcPts val="0"/>
              </a:spcBef>
              <a:buSzTx/>
              <a:buFontTx/>
              <a:buNone/>
              <a:defRPr b="1">
                <a:solidFill>
                  <a:schemeClr val="accent2"/>
                </a:solidFill>
              </a:defRPr>
            </a:lvl1pPr>
          </a:lstStyle>
          <a:p>
            <a:pPr/>
            <a:r>
              <a:t>Workload dependent Power Saving: Grid</a:t>
            </a:r>
          </a:p>
        </p:txBody>
      </p:sp>
      <p:sp>
        <p:nvSpPr>
          <p:cNvPr id="414" name="Shape"/>
          <p:cNvSpPr/>
          <p:nvPr/>
        </p:nvSpPr>
        <p:spPr>
          <a:xfrm>
            <a:off x="7124182" y="2125158"/>
            <a:ext cx="1415873" cy="26607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916"/>
                </a:moveTo>
                <a:cubicBezTo>
                  <a:pt x="0" y="858"/>
                  <a:pt x="1612" y="0"/>
                  <a:pt x="3600" y="0"/>
                </a:cubicBezTo>
                <a:lnTo>
                  <a:pt x="18000" y="0"/>
                </a:lnTo>
                <a:cubicBezTo>
                  <a:pt x="19988" y="0"/>
                  <a:pt x="21600" y="858"/>
                  <a:pt x="21600" y="1916"/>
                </a:cubicBezTo>
                <a:lnTo>
                  <a:pt x="21600" y="19684"/>
                </a:lnTo>
                <a:cubicBezTo>
                  <a:pt x="21600" y="20742"/>
                  <a:pt x="19988" y="21600"/>
                  <a:pt x="18000" y="21600"/>
                </a:cubicBezTo>
                <a:lnTo>
                  <a:pt x="3600" y="21600"/>
                </a:lnTo>
                <a:cubicBezTo>
                  <a:pt x="1612" y="21600"/>
                  <a:pt x="0" y="20742"/>
                  <a:pt x="0" y="19684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rgbClr val="005070"/>
            </a:solidFill>
            <a:miter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15" name="Node"/>
          <p:cNvSpPr txBox="1"/>
          <p:nvPr/>
        </p:nvSpPr>
        <p:spPr>
          <a:xfrm>
            <a:off x="7339052" y="1759361"/>
            <a:ext cx="1055965" cy="350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/>
          </a:lstStyle>
          <a:p>
            <a:pPr/>
            <a:r>
              <a:t>Node</a:t>
            </a:r>
          </a:p>
        </p:txBody>
      </p:sp>
      <p:sp>
        <p:nvSpPr>
          <p:cNvPr id="416" name="Shape"/>
          <p:cNvSpPr/>
          <p:nvPr/>
        </p:nvSpPr>
        <p:spPr>
          <a:xfrm>
            <a:off x="7311610" y="4161894"/>
            <a:ext cx="1091894" cy="4821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3600"/>
                </a:moveTo>
                <a:cubicBezTo>
                  <a:pt x="0" y="1612"/>
                  <a:pt x="712" y="0"/>
                  <a:pt x="1590" y="0"/>
                </a:cubicBezTo>
                <a:lnTo>
                  <a:pt x="20010" y="0"/>
                </a:lnTo>
                <a:cubicBezTo>
                  <a:pt x="20888" y="0"/>
                  <a:pt x="21600" y="1612"/>
                  <a:pt x="21600" y="3600"/>
                </a:cubicBezTo>
                <a:lnTo>
                  <a:pt x="21600" y="18000"/>
                </a:lnTo>
                <a:cubicBezTo>
                  <a:pt x="21600" y="19988"/>
                  <a:pt x="20888" y="21600"/>
                  <a:pt x="20010" y="21600"/>
                </a:cubicBezTo>
                <a:lnTo>
                  <a:pt x="1590" y="21600"/>
                </a:lnTo>
                <a:cubicBezTo>
                  <a:pt x="712" y="21600"/>
                  <a:pt x="0" y="19988"/>
                  <a:pt x="0" y="18000"/>
                </a:cubicBezTo>
                <a:close/>
              </a:path>
            </a:pathLst>
          </a:custGeom>
          <a:ln w="28575">
            <a:solidFill>
              <a:srgbClr val="FF0000"/>
            </a:solidFill>
            <a:prstDash val="sysDot"/>
            <a:miter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17" name="Shape"/>
          <p:cNvSpPr/>
          <p:nvPr/>
        </p:nvSpPr>
        <p:spPr>
          <a:xfrm>
            <a:off x="7311610" y="2323650"/>
            <a:ext cx="1091893" cy="14567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698"/>
                </a:moveTo>
                <a:cubicBezTo>
                  <a:pt x="0" y="1208"/>
                  <a:pt x="1612" y="0"/>
                  <a:pt x="3600" y="0"/>
                </a:cubicBezTo>
                <a:lnTo>
                  <a:pt x="18000" y="0"/>
                </a:lnTo>
                <a:cubicBezTo>
                  <a:pt x="19988" y="0"/>
                  <a:pt x="21600" y="1208"/>
                  <a:pt x="21600" y="2698"/>
                </a:cubicBezTo>
                <a:lnTo>
                  <a:pt x="21600" y="18902"/>
                </a:lnTo>
                <a:cubicBezTo>
                  <a:pt x="21600" y="20392"/>
                  <a:pt x="19988" y="21600"/>
                  <a:pt x="18000" y="21600"/>
                </a:cubicBezTo>
                <a:lnTo>
                  <a:pt x="3600" y="21600"/>
                </a:lnTo>
                <a:cubicBezTo>
                  <a:pt x="1612" y="21600"/>
                  <a:pt x="0" y="20392"/>
                  <a:pt x="0" y="18902"/>
                </a:cubicBezTo>
                <a:close/>
              </a:path>
            </a:pathLst>
          </a:custGeom>
          <a:ln w="28575">
            <a:solidFill>
              <a:srgbClr val="00B0F0"/>
            </a:solidFill>
            <a:prstDash val="sysDot"/>
            <a:miter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18" name="Shape"/>
          <p:cNvSpPr/>
          <p:nvPr/>
        </p:nvSpPr>
        <p:spPr>
          <a:xfrm>
            <a:off x="7381444" y="3117490"/>
            <a:ext cx="971180" cy="2452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3600"/>
                </a:moveTo>
                <a:cubicBezTo>
                  <a:pt x="0" y="1612"/>
                  <a:pt x="407" y="0"/>
                  <a:pt x="909" y="0"/>
                </a:cubicBezTo>
                <a:lnTo>
                  <a:pt x="20691" y="0"/>
                </a:lnTo>
                <a:cubicBezTo>
                  <a:pt x="21193" y="0"/>
                  <a:pt x="21600" y="1612"/>
                  <a:pt x="21600" y="3600"/>
                </a:cubicBezTo>
                <a:lnTo>
                  <a:pt x="21600" y="18000"/>
                </a:lnTo>
                <a:cubicBezTo>
                  <a:pt x="21600" y="19988"/>
                  <a:pt x="21193" y="21600"/>
                  <a:pt x="20691" y="21600"/>
                </a:cubicBezTo>
                <a:lnTo>
                  <a:pt x="909" y="21600"/>
                </a:lnTo>
                <a:cubicBezTo>
                  <a:pt x="407" y="21600"/>
                  <a:pt x="0" y="19988"/>
                  <a:pt x="0" y="18000"/>
                </a:cubicBezTo>
                <a:close/>
              </a:path>
            </a:pathLst>
          </a:custGeom>
          <a:solidFill>
            <a:srgbClr val="00B0F0">
              <a:alpha val="49999"/>
            </a:srgbClr>
          </a:solidFill>
          <a:ln w="28575">
            <a:solidFill>
              <a:srgbClr val="00B0F0"/>
            </a:solidFill>
            <a:prstDash val="sysDot"/>
            <a:miter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19" name="Shape"/>
          <p:cNvSpPr/>
          <p:nvPr/>
        </p:nvSpPr>
        <p:spPr>
          <a:xfrm>
            <a:off x="7381444" y="2789407"/>
            <a:ext cx="971180" cy="2452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3600"/>
                </a:moveTo>
                <a:cubicBezTo>
                  <a:pt x="0" y="1612"/>
                  <a:pt x="407" y="0"/>
                  <a:pt x="909" y="0"/>
                </a:cubicBezTo>
                <a:lnTo>
                  <a:pt x="20691" y="0"/>
                </a:lnTo>
                <a:cubicBezTo>
                  <a:pt x="21193" y="0"/>
                  <a:pt x="21600" y="1612"/>
                  <a:pt x="21600" y="3600"/>
                </a:cubicBezTo>
                <a:lnTo>
                  <a:pt x="21600" y="18000"/>
                </a:lnTo>
                <a:cubicBezTo>
                  <a:pt x="21600" y="19988"/>
                  <a:pt x="21193" y="21600"/>
                  <a:pt x="20691" y="21600"/>
                </a:cubicBezTo>
                <a:lnTo>
                  <a:pt x="909" y="21600"/>
                </a:lnTo>
                <a:cubicBezTo>
                  <a:pt x="407" y="21600"/>
                  <a:pt x="0" y="19988"/>
                  <a:pt x="0" y="18000"/>
                </a:cubicBezTo>
                <a:close/>
              </a:path>
            </a:pathLst>
          </a:custGeom>
          <a:solidFill>
            <a:srgbClr val="00B0F0">
              <a:alpha val="49999"/>
            </a:srgbClr>
          </a:solidFill>
          <a:ln w="28575">
            <a:solidFill>
              <a:srgbClr val="00B0F0"/>
            </a:solidFill>
            <a:prstDash val="sysDot"/>
            <a:miter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20" name="Shape"/>
          <p:cNvSpPr/>
          <p:nvPr/>
        </p:nvSpPr>
        <p:spPr>
          <a:xfrm>
            <a:off x="7381444" y="2471907"/>
            <a:ext cx="971180" cy="2452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3600"/>
                </a:moveTo>
                <a:cubicBezTo>
                  <a:pt x="0" y="1612"/>
                  <a:pt x="407" y="0"/>
                  <a:pt x="909" y="0"/>
                </a:cubicBezTo>
                <a:lnTo>
                  <a:pt x="20691" y="0"/>
                </a:lnTo>
                <a:cubicBezTo>
                  <a:pt x="21193" y="0"/>
                  <a:pt x="21600" y="1612"/>
                  <a:pt x="21600" y="3600"/>
                </a:cubicBezTo>
                <a:lnTo>
                  <a:pt x="21600" y="18000"/>
                </a:lnTo>
                <a:cubicBezTo>
                  <a:pt x="21600" y="19988"/>
                  <a:pt x="21193" y="21600"/>
                  <a:pt x="20691" y="21600"/>
                </a:cubicBezTo>
                <a:lnTo>
                  <a:pt x="909" y="21600"/>
                </a:lnTo>
                <a:cubicBezTo>
                  <a:pt x="407" y="21600"/>
                  <a:pt x="0" y="19988"/>
                  <a:pt x="0" y="18000"/>
                </a:cubicBezTo>
                <a:close/>
              </a:path>
            </a:pathLst>
          </a:custGeom>
          <a:solidFill>
            <a:srgbClr val="00B0F0">
              <a:alpha val="49999"/>
            </a:srgbClr>
          </a:solidFill>
          <a:ln w="28575">
            <a:solidFill>
              <a:srgbClr val="00B0F0"/>
            </a:solidFill>
            <a:prstDash val="sysDot"/>
            <a:miter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21" name="Shape"/>
          <p:cNvSpPr/>
          <p:nvPr/>
        </p:nvSpPr>
        <p:spPr>
          <a:xfrm>
            <a:off x="7346529" y="4272593"/>
            <a:ext cx="1031537" cy="2075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3600"/>
                </a:moveTo>
                <a:cubicBezTo>
                  <a:pt x="0" y="1612"/>
                  <a:pt x="324" y="0"/>
                  <a:pt x="724" y="0"/>
                </a:cubicBezTo>
                <a:lnTo>
                  <a:pt x="20876" y="0"/>
                </a:lnTo>
                <a:cubicBezTo>
                  <a:pt x="21276" y="0"/>
                  <a:pt x="21600" y="1612"/>
                  <a:pt x="21600" y="3600"/>
                </a:cubicBezTo>
                <a:lnTo>
                  <a:pt x="21600" y="18000"/>
                </a:lnTo>
                <a:cubicBezTo>
                  <a:pt x="21600" y="19988"/>
                  <a:pt x="21276" y="21600"/>
                  <a:pt x="20876" y="21600"/>
                </a:cubicBezTo>
                <a:lnTo>
                  <a:pt x="724" y="21600"/>
                </a:lnTo>
                <a:cubicBezTo>
                  <a:pt x="324" y="21600"/>
                  <a:pt x="0" y="19988"/>
                  <a:pt x="0" y="18000"/>
                </a:cubicBezTo>
                <a:close/>
              </a:path>
            </a:pathLst>
          </a:custGeom>
          <a:solidFill>
            <a:srgbClr val="FF0000">
              <a:alpha val="49999"/>
            </a:srgbClr>
          </a:solidFill>
          <a:ln w="28575">
            <a:solidFill>
              <a:srgbClr val="FF0000"/>
            </a:solidFill>
            <a:prstDash val="sysDot"/>
            <a:miter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22" name="Shape"/>
          <p:cNvSpPr/>
          <p:nvPr/>
        </p:nvSpPr>
        <p:spPr>
          <a:xfrm>
            <a:off x="7381444" y="3456156"/>
            <a:ext cx="971180" cy="2452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3600"/>
                </a:moveTo>
                <a:cubicBezTo>
                  <a:pt x="0" y="1612"/>
                  <a:pt x="407" y="0"/>
                  <a:pt x="909" y="0"/>
                </a:cubicBezTo>
                <a:lnTo>
                  <a:pt x="20691" y="0"/>
                </a:lnTo>
                <a:cubicBezTo>
                  <a:pt x="21193" y="0"/>
                  <a:pt x="21600" y="1612"/>
                  <a:pt x="21600" y="3600"/>
                </a:cubicBezTo>
                <a:lnTo>
                  <a:pt x="21600" y="18000"/>
                </a:lnTo>
                <a:cubicBezTo>
                  <a:pt x="21600" y="19988"/>
                  <a:pt x="21193" y="21600"/>
                  <a:pt x="20691" y="21600"/>
                </a:cubicBezTo>
                <a:lnTo>
                  <a:pt x="909" y="21600"/>
                </a:lnTo>
                <a:cubicBezTo>
                  <a:pt x="407" y="21600"/>
                  <a:pt x="0" y="19988"/>
                  <a:pt x="0" y="18000"/>
                </a:cubicBezTo>
                <a:close/>
              </a:path>
            </a:pathLst>
          </a:custGeom>
          <a:solidFill>
            <a:srgbClr val="00B0F0">
              <a:alpha val="49999"/>
            </a:srgbClr>
          </a:solidFill>
          <a:ln w="28575">
            <a:solidFill>
              <a:srgbClr val="00B0F0"/>
            </a:solidFill>
            <a:prstDash val="sysDot"/>
            <a:miter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23" name="Shape"/>
          <p:cNvSpPr/>
          <p:nvPr/>
        </p:nvSpPr>
        <p:spPr>
          <a:xfrm rot="5399978">
            <a:off x="9002041" y="3401164"/>
            <a:ext cx="645949" cy="88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6688"/>
                </a:moveTo>
                <a:lnTo>
                  <a:pt x="10800" y="0"/>
                </a:lnTo>
                <a:lnTo>
                  <a:pt x="21600" y="6688"/>
                </a:lnTo>
                <a:lnTo>
                  <a:pt x="16200" y="6688"/>
                </a:lnTo>
                <a:lnTo>
                  <a:pt x="16200" y="21600"/>
                </a:lnTo>
                <a:lnTo>
                  <a:pt x="5400" y="21600"/>
                </a:lnTo>
                <a:lnTo>
                  <a:pt x="5400" y="6688"/>
                </a:lnTo>
                <a:close/>
              </a:path>
            </a:pathLst>
          </a:custGeom>
          <a:solidFill>
            <a:srgbClr val="FFC000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24" name="Shape"/>
          <p:cNvSpPr/>
          <p:nvPr/>
        </p:nvSpPr>
        <p:spPr>
          <a:xfrm>
            <a:off x="9854568" y="3052049"/>
            <a:ext cx="2281093" cy="18445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3600"/>
                </a:moveTo>
                <a:cubicBezTo>
                  <a:pt x="0" y="1612"/>
                  <a:pt x="1303" y="0"/>
                  <a:pt x="2911" y="0"/>
                </a:cubicBezTo>
                <a:lnTo>
                  <a:pt x="18689" y="0"/>
                </a:lnTo>
                <a:cubicBezTo>
                  <a:pt x="20297" y="0"/>
                  <a:pt x="21600" y="1612"/>
                  <a:pt x="21600" y="3600"/>
                </a:cubicBezTo>
                <a:lnTo>
                  <a:pt x="21600" y="18000"/>
                </a:lnTo>
                <a:cubicBezTo>
                  <a:pt x="21600" y="19988"/>
                  <a:pt x="20297" y="21600"/>
                  <a:pt x="18689" y="21600"/>
                </a:cubicBezTo>
                <a:lnTo>
                  <a:pt x="2911" y="21600"/>
                </a:lnTo>
                <a:cubicBezTo>
                  <a:pt x="1303" y="21600"/>
                  <a:pt x="0" y="19988"/>
                  <a:pt x="0" y="18000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rgbClr val="005070"/>
            </a:solidFill>
            <a:miter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25" name="Shape"/>
          <p:cNvSpPr/>
          <p:nvPr/>
        </p:nvSpPr>
        <p:spPr>
          <a:xfrm>
            <a:off x="10115547" y="4485759"/>
            <a:ext cx="1759133" cy="2690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3600"/>
                </a:moveTo>
                <a:cubicBezTo>
                  <a:pt x="0" y="1612"/>
                  <a:pt x="246" y="0"/>
                  <a:pt x="551" y="0"/>
                </a:cubicBezTo>
                <a:lnTo>
                  <a:pt x="21049" y="0"/>
                </a:lnTo>
                <a:cubicBezTo>
                  <a:pt x="21354" y="0"/>
                  <a:pt x="21600" y="1612"/>
                  <a:pt x="21600" y="3600"/>
                </a:cubicBezTo>
                <a:lnTo>
                  <a:pt x="21600" y="18000"/>
                </a:lnTo>
                <a:cubicBezTo>
                  <a:pt x="21600" y="19988"/>
                  <a:pt x="21354" y="21600"/>
                  <a:pt x="21049" y="21600"/>
                </a:cubicBezTo>
                <a:lnTo>
                  <a:pt x="551" y="21600"/>
                </a:lnTo>
                <a:cubicBezTo>
                  <a:pt x="246" y="21600"/>
                  <a:pt x="0" y="19988"/>
                  <a:pt x="0" y="18000"/>
                </a:cubicBezTo>
                <a:close/>
              </a:path>
            </a:pathLst>
          </a:custGeom>
          <a:ln w="28575">
            <a:solidFill>
              <a:srgbClr val="FF0000"/>
            </a:solidFill>
            <a:prstDash val="sysDot"/>
            <a:miter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26" name="Shape"/>
          <p:cNvSpPr/>
          <p:nvPr/>
        </p:nvSpPr>
        <p:spPr>
          <a:xfrm>
            <a:off x="10115547" y="3240123"/>
            <a:ext cx="1759133" cy="1136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3600"/>
                </a:moveTo>
                <a:cubicBezTo>
                  <a:pt x="0" y="1612"/>
                  <a:pt x="1041" y="0"/>
                  <a:pt x="2325" y="0"/>
                </a:cubicBezTo>
                <a:lnTo>
                  <a:pt x="19275" y="0"/>
                </a:lnTo>
                <a:cubicBezTo>
                  <a:pt x="20559" y="0"/>
                  <a:pt x="21600" y="1612"/>
                  <a:pt x="21600" y="3600"/>
                </a:cubicBezTo>
                <a:lnTo>
                  <a:pt x="21600" y="18000"/>
                </a:lnTo>
                <a:cubicBezTo>
                  <a:pt x="21600" y="19988"/>
                  <a:pt x="20559" y="21600"/>
                  <a:pt x="19275" y="21600"/>
                </a:cubicBezTo>
                <a:lnTo>
                  <a:pt x="2325" y="21600"/>
                </a:lnTo>
                <a:cubicBezTo>
                  <a:pt x="1041" y="21600"/>
                  <a:pt x="0" y="19988"/>
                  <a:pt x="0" y="18000"/>
                </a:cubicBezTo>
                <a:close/>
              </a:path>
            </a:pathLst>
          </a:custGeom>
          <a:ln w="28575">
            <a:solidFill>
              <a:srgbClr val="00B0F0"/>
            </a:solidFill>
            <a:prstDash val="sysDot"/>
            <a:miter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27" name="Shape"/>
          <p:cNvSpPr/>
          <p:nvPr/>
        </p:nvSpPr>
        <p:spPr>
          <a:xfrm>
            <a:off x="10212786" y="3843130"/>
            <a:ext cx="1564657" cy="1368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3600"/>
                </a:moveTo>
                <a:cubicBezTo>
                  <a:pt x="0" y="1612"/>
                  <a:pt x="141" y="0"/>
                  <a:pt x="315" y="0"/>
                </a:cubicBezTo>
                <a:lnTo>
                  <a:pt x="21285" y="0"/>
                </a:lnTo>
                <a:cubicBezTo>
                  <a:pt x="21459" y="0"/>
                  <a:pt x="21600" y="1612"/>
                  <a:pt x="21600" y="3600"/>
                </a:cubicBezTo>
                <a:lnTo>
                  <a:pt x="21600" y="18000"/>
                </a:lnTo>
                <a:cubicBezTo>
                  <a:pt x="21600" y="19988"/>
                  <a:pt x="21459" y="21600"/>
                  <a:pt x="21285" y="21600"/>
                </a:cubicBezTo>
                <a:lnTo>
                  <a:pt x="315" y="21600"/>
                </a:lnTo>
                <a:cubicBezTo>
                  <a:pt x="141" y="21600"/>
                  <a:pt x="0" y="19988"/>
                  <a:pt x="0" y="18000"/>
                </a:cubicBezTo>
                <a:close/>
              </a:path>
            </a:pathLst>
          </a:custGeom>
          <a:solidFill>
            <a:srgbClr val="00B0F0">
              <a:alpha val="49999"/>
            </a:srgbClr>
          </a:solidFill>
          <a:ln w="28575">
            <a:solidFill>
              <a:srgbClr val="00B0F0"/>
            </a:solidFill>
            <a:prstDash val="sysDot"/>
            <a:miter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28" name="Shape"/>
          <p:cNvSpPr/>
          <p:nvPr/>
        </p:nvSpPr>
        <p:spPr>
          <a:xfrm>
            <a:off x="10212788" y="3564587"/>
            <a:ext cx="1564656" cy="1368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3600"/>
                </a:moveTo>
                <a:cubicBezTo>
                  <a:pt x="0" y="1612"/>
                  <a:pt x="141" y="0"/>
                  <a:pt x="315" y="0"/>
                </a:cubicBezTo>
                <a:lnTo>
                  <a:pt x="21285" y="0"/>
                </a:lnTo>
                <a:cubicBezTo>
                  <a:pt x="21459" y="0"/>
                  <a:pt x="21600" y="1612"/>
                  <a:pt x="21600" y="3600"/>
                </a:cubicBezTo>
                <a:lnTo>
                  <a:pt x="21600" y="18000"/>
                </a:lnTo>
                <a:cubicBezTo>
                  <a:pt x="21600" y="19988"/>
                  <a:pt x="21459" y="21600"/>
                  <a:pt x="21285" y="21600"/>
                </a:cubicBezTo>
                <a:lnTo>
                  <a:pt x="315" y="21600"/>
                </a:lnTo>
                <a:cubicBezTo>
                  <a:pt x="141" y="21600"/>
                  <a:pt x="0" y="19988"/>
                  <a:pt x="0" y="18000"/>
                </a:cubicBezTo>
                <a:close/>
              </a:path>
            </a:pathLst>
          </a:custGeom>
          <a:solidFill>
            <a:srgbClr val="00B0F0">
              <a:alpha val="49999"/>
            </a:srgbClr>
          </a:solidFill>
          <a:ln w="28575">
            <a:solidFill>
              <a:srgbClr val="00B0F0"/>
            </a:solidFill>
            <a:prstDash val="sysDot"/>
            <a:miter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29" name="Shape"/>
          <p:cNvSpPr/>
          <p:nvPr/>
        </p:nvSpPr>
        <p:spPr>
          <a:xfrm>
            <a:off x="10212788" y="3294338"/>
            <a:ext cx="1564656" cy="1368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3600"/>
                </a:moveTo>
                <a:cubicBezTo>
                  <a:pt x="0" y="1612"/>
                  <a:pt x="141" y="0"/>
                  <a:pt x="315" y="0"/>
                </a:cubicBezTo>
                <a:lnTo>
                  <a:pt x="21285" y="0"/>
                </a:lnTo>
                <a:cubicBezTo>
                  <a:pt x="21459" y="0"/>
                  <a:pt x="21600" y="1612"/>
                  <a:pt x="21600" y="3600"/>
                </a:cubicBezTo>
                <a:lnTo>
                  <a:pt x="21600" y="18000"/>
                </a:lnTo>
                <a:cubicBezTo>
                  <a:pt x="21600" y="19988"/>
                  <a:pt x="21459" y="21600"/>
                  <a:pt x="21285" y="21600"/>
                </a:cubicBezTo>
                <a:lnTo>
                  <a:pt x="315" y="21600"/>
                </a:lnTo>
                <a:cubicBezTo>
                  <a:pt x="141" y="21600"/>
                  <a:pt x="0" y="19988"/>
                  <a:pt x="0" y="18000"/>
                </a:cubicBezTo>
                <a:close/>
              </a:path>
            </a:pathLst>
          </a:custGeom>
          <a:solidFill>
            <a:srgbClr val="00B0F0">
              <a:alpha val="49999"/>
            </a:srgbClr>
          </a:solidFill>
          <a:ln w="28575">
            <a:solidFill>
              <a:srgbClr val="00B0F0"/>
            </a:solidFill>
            <a:prstDash val="sysDot"/>
            <a:miter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30" name="Shape"/>
          <p:cNvSpPr/>
          <p:nvPr/>
        </p:nvSpPr>
        <p:spPr>
          <a:xfrm>
            <a:off x="10164167" y="4531414"/>
            <a:ext cx="1661894" cy="1158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3600"/>
                </a:moveTo>
                <a:cubicBezTo>
                  <a:pt x="0" y="1612"/>
                  <a:pt x="112" y="0"/>
                  <a:pt x="251" y="0"/>
                </a:cubicBezTo>
                <a:lnTo>
                  <a:pt x="21349" y="0"/>
                </a:lnTo>
                <a:cubicBezTo>
                  <a:pt x="21488" y="0"/>
                  <a:pt x="21600" y="1612"/>
                  <a:pt x="21600" y="3600"/>
                </a:cubicBezTo>
                <a:lnTo>
                  <a:pt x="21600" y="18000"/>
                </a:lnTo>
                <a:cubicBezTo>
                  <a:pt x="21600" y="19988"/>
                  <a:pt x="21488" y="21600"/>
                  <a:pt x="21349" y="21600"/>
                </a:cubicBezTo>
                <a:lnTo>
                  <a:pt x="251" y="21600"/>
                </a:lnTo>
                <a:cubicBezTo>
                  <a:pt x="112" y="21600"/>
                  <a:pt x="0" y="19988"/>
                  <a:pt x="0" y="18000"/>
                </a:cubicBezTo>
                <a:close/>
              </a:path>
            </a:pathLst>
          </a:custGeom>
          <a:solidFill>
            <a:srgbClr val="FF0000">
              <a:alpha val="49999"/>
            </a:srgbClr>
          </a:solidFill>
          <a:ln w="28575">
            <a:solidFill>
              <a:srgbClr val="FF0000"/>
            </a:solidFill>
            <a:prstDash val="sysDot"/>
            <a:miter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31" name="Shape"/>
          <p:cNvSpPr/>
          <p:nvPr/>
        </p:nvSpPr>
        <p:spPr>
          <a:xfrm>
            <a:off x="10212788" y="4093478"/>
            <a:ext cx="1564656" cy="1368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3600"/>
                </a:moveTo>
                <a:cubicBezTo>
                  <a:pt x="0" y="1612"/>
                  <a:pt x="141" y="0"/>
                  <a:pt x="315" y="0"/>
                </a:cubicBezTo>
                <a:lnTo>
                  <a:pt x="21285" y="0"/>
                </a:lnTo>
                <a:cubicBezTo>
                  <a:pt x="21459" y="0"/>
                  <a:pt x="21600" y="1612"/>
                  <a:pt x="21600" y="3600"/>
                </a:cubicBezTo>
                <a:lnTo>
                  <a:pt x="21600" y="18000"/>
                </a:lnTo>
                <a:cubicBezTo>
                  <a:pt x="21600" y="19988"/>
                  <a:pt x="21459" y="21600"/>
                  <a:pt x="21285" y="21600"/>
                </a:cubicBezTo>
                <a:lnTo>
                  <a:pt x="315" y="21600"/>
                </a:lnTo>
                <a:cubicBezTo>
                  <a:pt x="141" y="21600"/>
                  <a:pt x="0" y="19988"/>
                  <a:pt x="0" y="18000"/>
                </a:cubicBezTo>
                <a:close/>
              </a:path>
            </a:pathLst>
          </a:custGeom>
          <a:solidFill>
            <a:srgbClr val="00B0F0">
              <a:alpha val="49999"/>
            </a:srgbClr>
          </a:solidFill>
          <a:ln w="28575">
            <a:solidFill>
              <a:srgbClr val="00B0F0"/>
            </a:solidFill>
            <a:prstDash val="sysDot"/>
            <a:miter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32" name="Node"/>
          <p:cNvSpPr txBox="1"/>
          <p:nvPr/>
        </p:nvSpPr>
        <p:spPr>
          <a:xfrm>
            <a:off x="10467113" y="2606510"/>
            <a:ext cx="1056001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/>
          </a:lstStyle>
          <a:p>
            <a:pPr/>
            <a:r>
              <a:t>Node</a:t>
            </a:r>
          </a:p>
        </p:txBody>
      </p:sp>
      <p:sp>
        <p:nvSpPr>
          <p:cNvPr id="433" name="Line"/>
          <p:cNvSpPr/>
          <p:nvPr/>
        </p:nvSpPr>
        <p:spPr>
          <a:xfrm>
            <a:off x="6986119" y="2069221"/>
            <a:ext cx="1" cy="2827339"/>
          </a:xfrm>
          <a:prstGeom prst="line">
            <a:avLst/>
          </a:prstGeom>
          <a:solidFill>
            <a:srgbClr val="FFFFFF"/>
          </a:solidFill>
          <a:ln w="28575">
            <a:solidFill>
              <a:srgbClr val="000000"/>
            </a:solidFill>
            <a:miter/>
            <a:head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434" name="Line"/>
          <p:cNvSpPr/>
          <p:nvPr/>
        </p:nvSpPr>
        <p:spPr>
          <a:xfrm flipH="1">
            <a:off x="7248396" y="5071912"/>
            <a:ext cx="1482738" cy="1"/>
          </a:xfrm>
          <a:prstGeom prst="line">
            <a:avLst/>
          </a:prstGeom>
          <a:solidFill>
            <a:srgbClr val="FFFFFF"/>
          </a:solidFill>
          <a:ln w="28575">
            <a:solidFill>
              <a:srgbClr val="000000"/>
            </a:solidFill>
            <a:miter/>
            <a:head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435" name="job run time"/>
          <p:cNvSpPr txBox="1"/>
          <p:nvPr/>
        </p:nvSpPr>
        <p:spPr>
          <a:xfrm>
            <a:off x="7325723" y="5070642"/>
            <a:ext cx="1328083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400"/>
            </a:lvl1pPr>
          </a:lstStyle>
          <a:p>
            <a:pPr/>
            <a:r>
              <a:t>job run time</a:t>
            </a:r>
          </a:p>
        </p:txBody>
      </p:sp>
      <p:sp>
        <p:nvSpPr>
          <p:cNvPr id="436" name="Line"/>
          <p:cNvSpPr/>
          <p:nvPr/>
        </p:nvSpPr>
        <p:spPr>
          <a:xfrm flipH="1">
            <a:off x="10051636" y="5071910"/>
            <a:ext cx="1926897" cy="1"/>
          </a:xfrm>
          <a:prstGeom prst="line">
            <a:avLst/>
          </a:prstGeom>
          <a:solidFill>
            <a:srgbClr val="FFFFFF"/>
          </a:solidFill>
          <a:ln w="28575">
            <a:solidFill>
              <a:srgbClr val="000000"/>
            </a:solidFill>
            <a:miter/>
            <a:head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437" name="job run time’"/>
          <p:cNvSpPr txBox="1"/>
          <p:nvPr/>
        </p:nvSpPr>
        <p:spPr>
          <a:xfrm>
            <a:off x="10331054" y="5070642"/>
            <a:ext cx="1328155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400"/>
            </a:lvl1pPr>
          </a:lstStyle>
          <a:p>
            <a:pPr/>
            <a:r>
              <a:t>job run time’</a:t>
            </a:r>
          </a:p>
        </p:txBody>
      </p:sp>
      <p:sp>
        <p:nvSpPr>
          <p:cNvPr id="438" name="node freq ~ power usage"/>
          <p:cNvSpPr txBox="1"/>
          <p:nvPr/>
        </p:nvSpPr>
        <p:spPr>
          <a:xfrm rot="16199969">
            <a:off x="5736779" y="3375745"/>
            <a:ext cx="2068351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400"/>
            </a:lvl1pPr>
          </a:lstStyle>
          <a:p>
            <a:pPr/>
            <a:r>
              <a:t>node freq ~ power usage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Footer Placeholder 4"/>
          <p:cNvSpPr txBox="1"/>
          <p:nvPr/>
        </p:nvSpPr>
        <p:spPr>
          <a:xfrm>
            <a:off x="791578" y="6580799"/>
            <a:ext cx="9948937" cy="1355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1000"/>
            </a:lvl1pPr>
          </a:lstStyle>
          <a:p>
            <a:pPr/>
            <a:r>
              <a:t>DE T2s &amp; National Analysis Facility</a:t>
            </a:r>
          </a:p>
        </p:txBody>
      </p:sp>
      <p:sp>
        <p:nvSpPr>
          <p:cNvPr id="441" name="Textfeld 13"/>
          <p:cNvSpPr txBox="1"/>
          <p:nvPr>
            <p:ph type="sldNum" sz="quarter" idx="2"/>
          </p:nvPr>
        </p:nvSpPr>
        <p:spPr>
          <a:xfrm>
            <a:off x="11630049" y="6580799"/>
            <a:ext cx="153963" cy="13554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algn="r">
              <a:defRPr b="1" sz="1000"/>
            </a:lvl1pPr>
          </a:lstStyle>
          <a:p>
            <a:pPr/>
            <a:fld id="{86CB4B4D-7CA3-9044-876B-883B54F8677D}" type="slidenum"/>
          </a:p>
        </p:txBody>
      </p:sp>
      <p:sp>
        <p:nvSpPr>
          <p:cNvPr id="442" name="Title 1"/>
          <p:cNvSpPr txBox="1"/>
          <p:nvPr>
            <p:ph type="title"/>
          </p:nvPr>
        </p:nvSpPr>
        <p:spPr>
          <a:xfrm>
            <a:off x="407987" y="349611"/>
            <a:ext cx="11376026" cy="451098"/>
          </a:xfrm>
          <a:prstGeom prst="rect">
            <a:avLst/>
          </a:prstGeom>
        </p:spPr>
        <p:txBody>
          <a:bodyPr/>
          <a:lstStyle/>
          <a:p>
            <a:pPr/>
            <a:r>
              <a:t>Cluster-wide Power Shaping</a:t>
            </a:r>
          </a:p>
        </p:txBody>
      </p:sp>
      <p:sp>
        <p:nvSpPr>
          <p:cNvPr id="443" name="Content Placeholder 2"/>
          <p:cNvSpPr txBox="1"/>
          <p:nvPr>
            <p:ph type="body" sz="half" idx="1"/>
          </p:nvPr>
        </p:nvSpPr>
        <p:spPr>
          <a:xfrm>
            <a:off x="132498" y="1406424"/>
            <a:ext cx="6295259" cy="5010245"/>
          </a:xfrm>
          <a:prstGeom prst="rect">
            <a:avLst/>
          </a:prstGeom>
        </p:spPr>
        <p:txBody>
          <a:bodyPr/>
          <a:lstStyle/>
          <a:p>
            <a:pPr/>
            <a:r>
              <a:t>User Clusters with more dynamic utilization</a:t>
            </a:r>
          </a:p>
          <a:p>
            <a:pPr lvl="1" marL="628650" indent="-266700">
              <a:lnSpc>
                <a:spcPct val="100000"/>
              </a:lnSpc>
              <a:spcBef>
                <a:spcPts val="800"/>
              </a:spcBef>
              <a:tabLst/>
            </a:pPr>
            <a:r>
              <a:t>Potentially higher job entropy</a:t>
            </a:r>
          </a:p>
          <a:p>
            <a:pPr lvl="1" marL="628650" indent="-266700">
              <a:lnSpc>
                <a:spcPct val="100000"/>
              </a:lnSpc>
              <a:spcBef>
                <a:spcPts val="800"/>
              </a:spcBef>
              <a:tabLst/>
            </a:pPr>
            <a:r>
              <a:t>Cluster intrinsic power shaping</a:t>
            </a:r>
          </a:p>
          <a:p>
            <a:pPr lvl="1" marL="0" indent="361949">
              <a:lnSpc>
                <a:spcPct val="100000"/>
              </a:lnSpc>
              <a:spcBef>
                <a:spcPts val="800"/>
              </a:spcBef>
              <a:buSzTx/>
              <a:buNone/>
              <a:tabLst/>
            </a:pPr>
          </a:p>
          <a:p>
            <a:pPr lvl="1" marL="628650" indent="-266700">
              <a:lnSpc>
                <a:spcPct val="100000"/>
              </a:lnSpc>
              <a:spcBef>
                <a:spcPts val="800"/>
              </a:spcBef>
              <a:tabLst/>
            </a:pPr>
            <a:r>
              <a:t>Horizontal vs. vertical scheduling</a:t>
            </a:r>
          </a:p>
          <a:p>
            <a:pPr lvl="2" marL="895350" indent="-266700">
              <a:lnSpc>
                <a:spcPct val="100000"/>
              </a:lnSpc>
              <a:spcBef>
                <a:spcPts val="800"/>
              </a:spcBef>
              <a:tabLst/>
            </a:pPr>
            <a:r>
              <a:t>Cluster </a:t>
            </a:r>
            <a:r>
              <a:rPr i="1"/>
              <a:t>compression </a:t>
            </a:r>
            <a:endParaRPr i="1"/>
          </a:p>
          <a:p>
            <a:pPr lvl="2" marL="895350" indent="-266700">
              <a:lnSpc>
                <a:spcPct val="100000"/>
              </a:lnSpc>
              <a:spcBef>
                <a:spcPts val="800"/>
              </a:spcBef>
              <a:tabLst/>
            </a:pPr>
            <a:r>
              <a:t>price: higher job upstart latency/entropy</a:t>
            </a:r>
          </a:p>
          <a:p>
            <a:pPr lvl="2" marL="895350" indent="-266700">
              <a:lnSpc>
                <a:spcPct val="100000"/>
              </a:lnSpc>
              <a:spcBef>
                <a:spcPts val="800"/>
              </a:spcBef>
              <a:tabLst/>
            </a:pPr>
            <a:r>
              <a:t>More aggressive node shedding</a:t>
            </a:r>
          </a:p>
          <a:p>
            <a:pPr lvl="2" marL="895350" indent="-266700">
              <a:lnSpc>
                <a:spcPct val="100000"/>
              </a:lnSpc>
              <a:spcBef>
                <a:spcPts val="800"/>
              </a:spcBef>
              <a:tabLst/>
            </a:pPr>
            <a:r>
              <a:t>Opportunistic node ramp up with backfill workloads on standby </a:t>
            </a:r>
          </a:p>
        </p:txBody>
      </p:sp>
      <p:sp>
        <p:nvSpPr>
          <p:cNvPr id="444" name="Textplatzhalter 7"/>
          <p:cNvSpPr/>
          <p:nvPr>
            <p:ph type="body" idx="21"/>
          </p:nvPr>
        </p:nvSpPr>
        <p:spPr>
          <a:xfrm>
            <a:off x="407984" y="817497"/>
            <a:ext cx="11376026" cy="37925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marL="0" indent="0">
              <a:spcBef>
                <a:spcPts val="0"/>
              </a:spcBef>
              <a:buSzTx/>
              <a:buFontTx/>
              <a:buNone/>
              <a:defRPr b="1">
                <a:solidFill>
                  <a:schemeClr val="accent2"/>
                </a:solidFill>
              </a:defRPr>
            </a:lvl1pPr>
          </a:lstStyle>
          <a:p>
            <a:pPr/>
            <a:r>
              <a:t>Workload dependent Power Saving: Users</a:t>
            </a:r>
          </a:p>
        </p:txBody>
      </p:sp>
      <p:sp>
        <p:nvSpPr>
          <p:cNvPr id="445" name="Shape"/>
          <p:cNvSpPr/>
          <p:nvPr/>
        </p:nvSpPr>
        <p:spPr>
          <a:xfrm>
            <a:off x="7788119" y="1098624"/>
            <a:ext cx="1082858" cy="15488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517"/>
                </a:moveTo>
                <a:cubicBezTo>
                  <a:pt x="0" y="1127"/>
                  <a:pt x="1612" y="0"/>
                  <a:pt x="3600" y="0"/>
                </a:cubicBezTo>
                <a:lnTo>
                  <a:pt x="18000" y="0"/>
                </a:lnTo>
                <a:cubicBezTo>
                  <a:pt x="19988" y="0"/>
                  <a:pt x="21600" y="1127"/>
                  <a:pt x="21600" y="2517"/>
                </a:cubicBezTo>
                <a:lnTo>
                  <a:pt x="21600" y="19083"/>
                </a:lnTo>
                <a:cubicBezTo>
                  <a:pt x="21600" y="20473"/>
                  <a:pt x="19988" y="21600"/>
                  <a:pt x="18000" y="21600"/>
                </a:cubicBezTo>
                <a:lnTo>
                  <a:pt x="3600" y="21600"/>
                </a:lnTo>
                <a:cubicBezTo>
                  <a:pt x="1612" y="21600"/>
                  <a:pt x="0" y="20473"/>
                  <a:pt x="0" y="19083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rgbClr val="005070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446" name="Shape"/>
          <p:cNvSpPr/>
          <p:nvPr/>
        </p:nvSpPr>
        <p:spPr>
          <a:xfrm>
            <a:off x="9003045" y="1098624"/>
            <a:ext cx="1082857" cy="15488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517"/>
                </a:moveTo>
                <a:cubicBezTo>
                  <a:pt x="0" y="1127"/>
                  <a:pt x="1612" y="0"/>
                  <a:pt x="3600" y="0"/>
                </a:cubicBezTo>
                <a:lnTo>
                  <a:pt x="18000" y="0"/>
                </a:lnTo>
                <a:cubicBezTo>
                  <a:pt x="19988" y="0"/>
                  <a:pt x="21600" y="1127"/>
                  <a:pt x="21600" y="2517"/>
                </a:cubicBezTo>
                <a:lnTo>
                  <a:pt x="21600" y="19083"/>
                </a:lnTo>
                <a:cubicBezTo>
                  <a:pt x="21600" y="20473"/>
                  <a:pt x="19988" y="21600"/>
                  <a:pt x="18000" y="21600"/>
                </a:cubicBezTo>
                <a:lnTo>
                  <a:pt x="3600" y="21600"/>
                </a:lnTo>
                <a:cubicBezTo>
                  <a:pt x="1612" y="21600"/>
                  <a:pt x="0" y="20473"/>
                  <a:pt x="0" y="19083"/>
                </a:cubicBezTo>
                <a:close/>
              </a:path>
            </a:pathLst>
          </a:custGeom>
          <a:ln w="28575">
            <a:solidFill>
              <a:srgbClr val="005070"/>
            </a:solidFill>
            <a:miter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47" name="Shape"/>
          <p:cNvSpPr/>
          <p:nvPr/>
        </p:nvSpPr>
        <p:spPr>
          <a:xfrm>
            <a:off x="10215797" y="1110510"/>
            <a:ext cx="1082858" cy="15488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517"/>
                </a:moveTo>
                <a:cubicBezTo>
                  <a:pt x="0" y="1127"/>
                  <a:pt x="1612" y="0"/>
                  <a:pt x="3600" y="0"/>
                </a:cubicBezTo>
                <a:lnTo>
                  <a:pt x="18000" y="0"/>
                </a:lnTo>
                <a:cubicBezTo>
                  <a:pt x="19988" y="0"/>
                  <a:pt x="21600" y="1127"/>
                  <a:pt x="21600" y="2517"/>
                </a:cubicBezTo>
                <a:lnTo>
                  <a:pt x="21600" y="19083"/>
                </a:lnTo>
                <a:cubicBezTo>
                  <a:pt x="21600" y="20473"/>
                  <a:pt x="19988" y="21600"/>
                  <a:pt x="18000" y="21600"/>
                </a:cubicBezTo>
                <a:lnTo>
                  <a:pt x="3600" y="21600"/>
                </a:lnTo>
                <a:cubicBezTo>
                  <a:pt x="1612" y="21600"/>
                  <a:pt x="0" y="20473"/>
                  <a:pt x="0" y="19083"/>
                </a:cubicBezTo>
                <a:close/>
              </a:path>
            </a:pathLst>
          </a:custGeom>
          <a:ln w="28575">
            <a:solidFill>
              <a:srgbClr val="005070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448" name="Shape"/>
          <p:cNvSpPr/>
          <p:nvPr/>
        </p:nvSpPr>
        <p:spPr>
          <a:xfrm>
            <a:off x="7852639" y="1947109"/>
            <a:ext cx="953823" cy="1779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3600"/>
                </a:moveTo>
                <a:cubicBezTo>
                  <a:pt x="0" y="1612"/>
                  <a:pt x="301" y="0"/>
                  <a:pt x="672" y="0"/>
                </a:cubicBezTo>
                <a:lnTo>
                  <a:pt x="20928" y="0"/>
                </a:lnTo>
                <a:cubicBezTo>
                  <a:pt x="21299" y="0"/>
                  <a:pt x="21600" y="1612"/>
                  <a:pt x="21600" y="3600"/>
                </a:cubicBezTo>
                <a:lnTo>
                  <a:pt x="21600" y="18000"/>
                </a:lnTo>
                <a:cubicBezTo>
                  <a:pt x="21600" y="19988"/>
                  <a:pt x="21299" y="21600"/>
                  <a:pt x="20928" y="21600"/>
                </a:cubicBezTo>
                <a:lnTo>
                  <a:pt x="672" y="21600"/>
                </a:lnTo>
                <a:cubicBezTo>
                  <a:pt x="301" y="21600"/>
                  <a:pt x="0" y="19988"/>
                  <a:pt x="0" y="18000"/>
                </a:cubicBezTo>
                <a:close/>
              </a:path>
            </a:pathLst>
          </a:custGeom>
          <a:solidFill>
            <a:srgbClr val="FF0000"/>
          </a:solidFill>
          <a:ln w="28575">
            <a:solidFill>
              <a:srgbClr val="FF0000"/>
            </a:solidFill>
            <a:prstDash val="sysDot"/>
            <a:miter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49" name="Shape"/>
          <p:cNvSpPr/>
          <p:nvPr/>
        </p:nvSpPr>
        <p:spPr>
          <a:xfrm>
            <a:off x="7852639" y="1706985"/>
            <a:ext cx="953823" cy="1779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3600"/>
                </a:moveTo>
                <a:cubicBezTo>
                  <a:pt x="0" y="1612"/>
                  <a:pt x="301" y="0"/>
                  <a:pt x="672" y="0"/>
                </a:cubicBezTo>
                <a:lnTo>
                  <a:pt x="20928" y="0"/>
                </a:lnTo>
                <a:cubicBezTo>
                  <a:pt x="21299" y="0"/>
                  <a:pt x="21600" y="1612"/>
                  <a:pt x="21600" y="3600"/>
                </a:cubicBezTo>
                <a:lnTo>
                  <a:pt x="21600" y="18000"/>
                </a:lnTo>
                <a:cubicBezTo>
                  <a:pt x="21600" y="19988"/>
                  <a:pt x="21299" y="21600"/>
                  <a:pt x="20928" y="21600"/>
                </a:cubicBezTo>
                <a:lnTo>
                  <a:pt x="672" y="21600"/>
                </a:lnTo>
                <a:cubicBezTo>
                  <a:pt x="301" y="21600"/>
                  <a:pt x="0" y="19988"/>
                  <a:pt x="0" y="18000"/>
                </a:cubicBezTo>
                <a:close/>
              </a:path>
            </a:pathLst>
          </a:custGeom>
          <a:solidFill>
            <a:srgbClr val="00B0F0"/>
          </a:solidFill>
          <a:ln w="28575">
            <a:solidFill>
              <a:srgbClr val="00B0F0"/>
            </a:solidFill>
            <a:prstDash val="sysDot"/>
            <a:miter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50" name="Shape"/>
          <p:cNvSpPr/>
          <p:nvPr/>
        </p:nvSpPr>
        <p:spPr>
          <a:xfrm>
            <a:off x="7852639" y="2174156"/>
            <a:ext cx="953823" cy="1779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3600"/>
                </a:moveTo>
                <a:cubicBezTo>
                  <a:pt x="0" y="1612"/>
                  <a:pt x="301" y="0"/>
                  <a:pt x="672" y="0"/>
                </a:cubicBezTo>
                <a:lnTo>
                  <a:pt x="20928" y="0"/>
                </a:lnTo>
                <a:cubicBezTo>
                  <a:pt x="21299" y="0"/>
                  <a:pt x="21600" y="1612"/>
                  <a:pt x="21600" y="3600"/>
                </a:cubicBezTo>
                <a:lnTo>
                  <a:pt x="21600" y="18000"/>
                </a:lnTo>
                <a:cubicBezTo>
                  <a:pt x="21600" y="19988"/>
                  <a:pt x="21299" y="21600"/>
                  <a:pt x="20928" y="21600"/>
                </a:cubicBezTo>
                <a:lnTo>
                  <a:pt x="672" y="21600"/>
                </a:lnTo>
                <a:cubicBezTo>
                  <a:pt x="301" y="21600"/>
                  <a:pt x="0" y="19988"/>
                  <a:pt x="0" y="18000"/>
                </a:cubicBezTo>
                <a:close/>
              </a:path>
            </a:pathLst>
          </a:custGeom>
          <a:solidFill>
            <a:srgbClr val="00B0F0"/>
          </a:solidFill>
          <a:ln w="28575">
            <a:solidFill>
              <a:srgbClr val="00B0F0"/>
            </a:solidFill>
            <a:prstDash val="sysDot"/>
            <a:miter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51" name="Shape"/>
          <p:cNvSpPr/>
          <p:nvPr/>
        </p:nvSpPr>
        <p:spPr>
          <a:xfrm>
            <a:off x="7852639" y="2418212"/>
            <a:ext cx="953823" cy="1779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3600"/>
                </a:moveTo>
                <a:cubicBezTo>
                  <a:pt x="0" y="1612"/>
                  <a:pt x="301" y="0"/>
                  <a:pt x="672" y="0"/>
                </a:cubicBezTo>
                <a:lnTo>
                  <a:pt x="20928" y="0"/>
                </a:lnTo>
                <a:cubicBezTo>
                  <a:pt x="21299" y="0"/>
                  <a:pt x="21600" y="1612"/>
                  <a:pt x="21600" y="3600"/>
                </a:cubicBezTo>
                <a:lnTo>
                  <a:pt x="21600" y="18000"/>
                </a:lnTo>
                <a:cubicBezTo>
                  <a:pt x="21600" y="19988"/>
                  <a:pt x="21299" y="21600"/>
                  <a:pt x="20928" y="21600"/>
                </a:cubicBezTo>
                <a:lnTo>
                  <a:pt x="672" y="21600"/>
                </a:lnTo>
                <a:cubicBezTo>
                  <a:pt x="301" y="21600"/>
                  <a:pt x="0" y="19988"/>
                  <a:pt x="0" y="18000"/>
                </a:cubicBezTo>
                <a:close/>
              </a:path>
            </a:pathLst>
          </a:custGeom>
          <a:solidFill>
            <a:srgbClr val="00B0F0"/>
          </a:solidFill>
          <a:ln w="28575">
            <a:solidFill>
              <a:srgbClr val="00B0F0"/>
            </a:solidFill>
            <a:prstDash val="sysDot"/>
            <a:miter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52" name="Shape"/>
          <p:cNvSpPr/>
          <p:nvPr/>
        </p:nvSpPr>
        <p:spPr>
          <a:xfrm>
            <a:off x="9067564" y="1598681"/>
            <a:ext cx="953823" cy="1779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3600"/>
                </a:moveTo>
                <a:cubicBezTo>
                  <a:pt x="0" y="1612"/>
                  <a:pt x="301" y="0"/>
                  <a:pt x="672" y="0"/>
                </a:cubicBezTo>
                <a:lnTo>
                  <a:pt x="20928" y="0"/>
                </a:lnTo>
                <a:cubicBezTo>
                  <a:pt x="21299" y="0"/>
                  <a:pt x="21600" y="1612"/>
                  <a:pt x="21600" y="3600"/>
                </a:cubicBezTo>
                <a:lnTo>
                  <a:pt x="21600" y="18000"/>
                </a:lnTo>
                <a:cubicBezTo>
                  <a:pt x="21600" y="19988"/>
                  <a:pt x="21299" y="21600"/>
                  <a:pt x="20928" y="21600"/>
                </a:cubicBezTo>
                <a:lnTo>
                  <a:pt x="672" y="21600"/>
                </a:lnTo>
                <a:cubicBezTo>
                  <a:pt x="301" y="21600"/>
                  <a:pt x="0" y="19988"/>
                  <a:pt x="0" y="18000"/>
                </a:cubicBezTo>
                <a:close/>
              </a:path>
            </a:pathLst>
          </a:custGeom>
          <a:solidFill>
            <a:srgbClr val="00B0F0"/>
          </a:solidFill>
          <a:ln w="28575">
            <a:solidFill>
              <a:srgbClr val="00B0F0"/>
            </a:solidFill>
            <a:prstDash val="sysDot"/>
            <a:miter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53" name="Shape"/>
          <p:cNvSpPr/>
          <p:nvPr/>
        </p:nvSpPr>
        <p:spPr>
          <a:xfrm>
            <a:off x="9067564" y="2105694"/>
            <a:ext cx="953822" cy="4435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3600"/>
                </a:moveTo>
                <a:cubicBezTo>
                  <a:pt x="0" y="1612"/>
                  <a:pt x="749" y="0"/>
                  <a:pt x="1674" y="0"/>
                </a:cubicBezTo>
                <a:lnTo>
                  <a:pt x="19926" y="0"/>
                </a:lnTo>
                <a:cubicBezTo>
                  <a:pt x="20851" y="0"/>
                  <a:pt x="21600" y="1612"/>
                  <a:pt x="21600" y="3600"/>
                </a:cubicBezTo>
                <a:lnTo>
                  <a:pt x="21600" y="18000"/>
                </a:lnTo>
                <a:cubicBezTo>
                  <a:pt x="21600" y="19988"/>
                  <a:pt x="20851" y="21600"/>
                  <a:pt x="19926" y="21600"/>
                </a:cubicBezTo>
                <a:lnTo>
                  <a:pt x="1674" y="21600"/>
                </a:lnTo>
                <a:cubicBezTo>
                  <a:pt x="749" y="21600"/>
                  <a:pt x="0" y="19988"/>
                  <a:pt x="0" y="18000"/>
                </a:cubicBezTo>
                <a:close/>
              </a:path>
            </a:pathLst>
          </a:custGeom>
          <a:solidFill>
            <a:srgbClr val="92D050"/>
          </a:solidFill>
          <a:ln w="28575">
            <a:solidFill>
              <a:srgbClr val="92D050"/>
            </a:solidFill>
            <a:prstDash val="sysDot"/>
            <a:miter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54" name="Shape"/>
          <p:cNvSpPr/>
          <p:nvPr/>
        </p:nvSpPr>
        <p:spPr>
          <a:xfrm>
            <a:off x="9067564" y="1838804"/>
            <a:ext cx="953823" cy="1779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3600"/>
                </a:moveTo>
                <a:cubicBezTo>
                  <a:pt x="0" y="1612"/>
                  <a:pt x="301" y="0"/>
                  <a:pt x="672" y="0"/>
                </a:cubicBezTo>
                <a:lnTo>
                  <a:pt x="20928" y="0"/>
                </a:lnTo>
                <a:cubicBezTo>
                  <a:pt x="21299" y="0"/>
                  <a:pt x="21600" y="1612"/>
                  <a:pt x="21600" y="3600"/>
                </a:cubicBezTo>
                <a:lnTo>
                  <a:pt x="21600" y="18000"/>
                </a:lnTo>
                <a:cubicBezTo>
                  <a:pt x="21600" y="19988"/>
                  <a:pt x="21299" y="21600"/>
                  <a:pt x="20928" y="21600"/>
                </a:cubicBezTo>
                <a:lnTo>
                  <a:pt x="672" y="21600"/>
                </a:lnTo>
                <a:cubicBezTo>
                  <a:pt x="301" y="21600"/>
                  <a:pt x="0" y="19988"/>
                  <a:pt x="0" y="18000"/>
                </a:cubicBezTo>
                <a:close/>
              </a:path>
            </a:pathLst>
          </a:custGeom>
          <a:solidFill>
            <a:srgbClr val="FF0000"/>
          </a:solidFill>
          <a:ln w="28575">
            <a:solidFill>
              <a:srgbClr val="FF0000"/>
            </a:solidFill>
            <a:prstDash val="sysDot"/>
            <a:miter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55" name="Shape"/>
          <p:cNvSpPr/>
          <p:nvPr/>
        </p:nvSpPr>
        <p:spPr>
          <a:xfrm>
            <a:off x="10280315" y="1989441"/>
            <a:ext cx="953822" cy="6214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3600"/>
                </a:moveTo>
                <a:cubicBezTo>
                  <a:pt x="0" y="1612"/>
                  <a:pt x="1050" y="0"/>
                  <a:pt x="2346" y="0"/>
                </a:cubicBezTo>
                <a:lnTo>
                  <a:pt x="19254" y="0"/>
                </a:lnTo>
                <a:cubicBezTo>
                  <a:pt x="20550" y="0"/>
                  <a:pt x="21600" y="1612"/>
                  <a:pt x="21600" y="3600"/>
                </a:cubicBezTo>
                <a:lnTo>
                  <a:pt x="21600" y="18000"/>
                </a:lnTo>
                <a:cubicBezTo>
                  <a:pt x="21600" y="19988"/>
                  <a:pt x="20550" y="21600"/>
                  <a:pt x="19254" y="21600"/>
                </a:cubicBezTo>
                <a:lnTo>
                  <a:pt x="2346" y="21600"/>
                </a:lnTo>
                <a:cubicBezTo>
                  <a:pt x="1050" y="21600"/>
                  <a:pt x="0" y="19988"/>
                  <a:pt x="0" y="18000"/>
                </a:cubicBezTo>
                <a:close/>
              </a:path>
            </a:pathLst>
          </a:custGeom>
          <a:solidFill>
            <a:srgbClr val="92D050"/>
          </a:solidFill>
          <a:ln w="28575">
            <a:solidFill>
              <a:srgbClr val="92D050"/>
            </a:solidFill>
            <a:prstDash val="sysDot"/>
            <a:miter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56" name="Shape"/>
          <p:cNvSpPr/>
          <p:nvPr/>
        </p:nvSpPr>
        <p:spPr>
          <a:xfrm>
            <a:off x="10280315" y="1740335"/>
            <a:ext cx="953823" cy="1779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3600"/>
                </a:moveTo>
                <a:cubicBezTo>
                  <a:pt x="0" y="1612"/>
                  <a:pt x="301" y="0"/>
                  <a:pt x="672" y="0"/>
                </a:cubicBezTo>
                <a:lnTo>
                  <a:pt x="20928" y="0"/>
                </a:lnTo>
                <a:cubicBezTo>
                  <a:pt x="21299" y="0"/>
                  <a:pt x="21600" y="1612"/>
                  <a:pt x="21600" y="3600"/>
                </a:cubicBezTo>
                <a:lnTo>
                  <a:pt x="21600" y="18000"/>
                </a:lnTo>
                <a:cubicBezTo>
                  <a:pt x="21600" y="19988"/>
                  <a:pt x="21299" y="21600"/>
                  <a:pt x="20928" y="21600"/>
                </a:cubicBezTo>
                <a:lnTo>
                  <a:pt x="672" y="21600"/>
                </a:lnTo>
                <a:cubicBezTo>
                  <a:pt x="301" y="21600"/>
                  <a:pt x="0" y="19988"/>
                  <a:pt x="0" y="18000"/>
                </a:cubicBezTo>
                <a:close/>
              </a:path>
            </a:pathLst>
          </a:custGeom>
          <a:solidFill>
            <a:srgbClr val="FF0000"/>
          </a:solidFill>
          <a:ln w="28575">
            <a:solidFill>
              <a:srgbClr val="FF0000"/>
            </a:solidFill>
            <a:prstDash val="sysDot"/>
            <a:miter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57" name="Shape"/>
          <p:cNvSpPr/>
          <p:nvPr/>
        </p:nvSpPr>
        <p:spPr>
          <a:xfrm>
            <a:off x="10280315" y="1250123"/>
            <a:ext cx="953822" cy="4375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3600"/>
                </a:moveTo>
                <a:cubicBezTo>
                  <a:pt x="0" y="1612"/>
                  <a:pt x="739" y="0"/>
                  <a:pt x="1651" y="0"/>
                </a:cubicBezTo>
                <a:lnTo>
                  <a:pt x="19949" y="0"/>
                </a:lnTo>
                <a:cubicBezTo>
                  <a:pt x="20861" y="0"/>
                  <a:pt x="21600" y="1612"/>
                  <a:pt x="21600" y="3600"/>
                </a:cubicBezTo>
                <a:lnTo>
                  <a:pt x="21600" y="18000"/>
                </a:lnTo>
                <a:cubicBezTo>
                  <a:pt x="21600" y="19988"/>
                  <a:pt x="20861" y="21600"/>
                  <a:pt x="19949" y="21600"/>
                </a:cubicBezTo>
                <a:lnTo>
                  <a:pt x="1651" y="21600"/>
                </a:lnTo>
                <a:cubicBezTo>
                  <a:pt x="739" y="21600"/>
                  <a:pt x="0" y="19988"/>
                  <a:pt x="0" y="18000"/>
                </a:cubicBezTo>
                <a:close/>
              </a:path>
            </a:pathLst>
          </a:custGeom>
          <a:ln w="28575">
            <a:solidFill>
              <a:srgbClr val="262626"/>
            </a:solidFill>
            <a:prstDash val="sysDot"/>
            <a:miter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58" name="Shape"/>
          <p:cNvSpPr/>
          <p:nvPr/>
        </p:nvSpPr>
        <p:spPr>
          <a:xfrm>
            <a:off x="9067564" y="1161161"/>
            <a:ext cx="953821" cy="3077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3600"/>
                </a:moveTo>
                <a:cubicBezTo>
                  <a:pt x="0" y="1612"/>
                  <a:pt x="520" y="0"/>
                  <a:pt x="1161" y="0"/>
                </a:cubicBezTo>
                <a:lnTo>
                  <a:pt x="20439" y="0"/>
                </a:lnTo>
                <a:cubicBezTo>
                  <a:pt x="21080" y="0"/>
                  <a:pt x="21600" y="1612"/>
                  <a:pt x="21600" y="3600"/>
                </a:cubicBezTo>
                <a:lnTo>
                  <a:pt x="21600" y="18000"/>
                </a:lnTo>
                <a:cubicBezTo>
                  <a:pt x="21600" y="19988"/>
                  <a:pt x="21080" y="21600"/>
                  <a:pt x="20439" y="21600"/>
                </a:cubicBezTo>
                <a:lnTo>
                  <a:pt x="1161" y="21600"/>
                </a:lnTo>
                <a:cubicBezTo>
                  <a:pt x="520" y="21600"/>
                  <a:pt x="0" y="19988"/>
                  <a:pt x="0" y="18000"/>
                </a:cubicBezTo>
                <a:close/>
              </a:path>
            </a:pathLst>
          </a:custGeom>
          <a:ln w="28575">
            <a:solidFill>
              <a:srgbClr val="262626"/>
            </a:solidFill>
            <a:prstDash val="sysDot"/>
            <a:miter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59" name="Shape"/>
          <p:cNvSpPr/>
          <p:nvPr/>
        </p:nvSpPr>
        <p:spPr>
          <a:xfrm>
            <a:off x="7852639" y="1161161"/>
            <a:ext cx="953821" cy="4375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3600"/>
                </a:moveTo>
                <a:cubicBezTo>
                  <a:pt x="0" y="1612"/>
                  <a:pt x="739" y="0"/>
                  <a:pt x="1651" y="0"/>
                </a:cubicBezTo>
                <a:lnTo>
                  <a:pt x="19949" y="0"/>
                </a:lnTo>
                <a:cubicBezTo>
                  <a:pt x="20861" y="0"/>
                  <a:pt x="21600" y="1612"/>
                  <a:pt x="21600" y="3600"/>
                </a:cubicBezTo>
                <a:lnTo>
                  <a:pt x="21600" y="18000"/>
                </a:lnTo>
                <a:cubicBezTo>
                  <a:pt x="21600" y="19988"/>
                  <a:pt x="20861" y="21600"/>
                  <a:pt x="19949" y="21600"/>
                </a:cubicBezTo>
                <a:lnTo>
                  <a:pt x="1651" y="21600"/>
                </a:lnTo>
                <a:cubicBezTo>
                  <a:pt x="739" y="21600"/>
                  <a:pt x="0" y="19988"/>
                  <a:pt x="0" y="18000"/>
                </a:cubicBezTo>
                <a:close/>
              </a:path>
            </a:pathLst>
          </a:custGeom>
          <a:ln w="28575">
            <a:solidFill>
              <a:srgbClr val="262626"/>
            </a:solidFill>
            <a:prstDash val="sysDot"/>
            <a:miter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60" name="Shape"/>
          <p:cNvSpPr/>
          <p:nvPr/>
        </p:nvSpPr>
        <p:spPr>
          <a:xfrm>
            <a:off x="7820276" y="4448797"/>
            <a:ext cx="1082857" cy="15488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517"/>
                </a:moveTo>
                <a:cubicBezTo>
                  <a:pt x="0" y="1127"/>
                  <a:pt x="1612" y="0"/>
                  <a:pt x="3600" y="0"/>
                </a:cubicBezTo>
                <a:lnTo>
                  <a:pt x="18000" y="0"/>
                </a:lnTo>
                <a:cubicBezTo>
                  <a:pt x="19988" y="0"/>
                  <a:pt x="21600" y="1127"/>
                  <a:pt x="21600" y="2517"/>
                </a:cubicBezTo>
                <a:lnTo>
                  <a:pt x="21600" y="19083"/>
                </a:lnTo>
                <a:cubicBezTo>
                  <a:pt x="21600" y="20473"/>
                  <a:pt x="19988" y="21600"/>
                  <a:pt x="18000" y="21600"/>
                </a:cubicBezTo>
                <a:lnTo>
                  <a:pt x="3600" y="21600"/>
                </a:lnTo>
                <a:cubicBezTo>
                  <a:pt x="1612" y="21600"/>
                  <a:pt x="0" y="20473"/>
                  <a:pt x="0" y="19083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rgbClr val="005070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461" name="Shape"/>
          <p:cNvSpPr/>
          <p:nvPr/>
        </p:nvSpPr>
        <p:spPr>
          <a:xfrm>
            <a:off x="9035201" y="4448797"/>
            <a:ext cx="1082857" cy="15488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517"/>
                </a:moveTo>
                <a:cubicBezTo>
                  <a:pt x="0" y="1127"/>
                  <a:pt x="1612" y="0"/>
                  <a:pt x="3600" y="0"/>
                </a:cubicBezTo>
                <a:lnTo>
                  <a:pt x="18000" y="0"/>
                </a:lnTo>
                <a:cubicBezTo>
                  <a:pt x="19988" y="0"/>
                  <a:pt x="21600" y="1127"/>
                  <a:pt x="21600" y="2517"/>
                </a:cubicBezTo>
                <a:lnTo>
                  <a:pt x="21600" y="19083"/>
                </a:lnTo>
                <a:cubicBezTo>
                  <a:pt x="21600" y="20473"/>
                  <a:pt x="19988" y="21600"/>
                  <a:pt x="18000" y="21600"/>
                </a:cubicBezTo>
                <a:lnTo>
                  <a:pt x="3600" y="21600"/>
                </a:lnTo>
                <a:cubicBezTo>
                  <a:pt x="1612" y="21600"/>
                  <a:pt x="0" y="20473"/>
                  <a:pt x="0" y="19083"/>
                </a:cubicBezTo>
                <a:close/>
              </a:path>
            </a:pathLst>
          </a:custGeom>
          <a:ln w="28575">
            <a:solidFill>
              <a:srgbClr val="005070"/>
            </a:solidFill>
            <a:miter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62" name="Shape"/>
          <p:cNvSpPr/>
          <p:nvPr/>
        </p:nvSpPr>
        <p:spPr>
          <a:xfrm>
            <a:off x="10247954" y="4460683"/>
            <a:ext cx="1082857" cy="15488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517"/>
                </a:moveTo>
                <a:cubicBezTo>
                  <a:pt x="0" y="1127"/>
                  <a:pt x="1612" y="0"/>
                  <a:pt x="3600" y="0"/>
                </a:cubicBezTo>
                <a:lnTo>
                  <a:pt x="18000" y="0"/>
                </a:lnTo>
                <a:cubicBezTo>
                  <a:pt x="19988" y="0"/>
                  <a:pt x="21600" y="1127"/>
                  <a:pt x="21600" y="2517"/>
                </a:cubicBezTo>
                <a:lnTo>
                  <a:pt x="21600" y="19083"/>
                </a:lnTo>
                <a:cubicBezTo>
                  <a:pt x="21600" y="20473"/>
                  <a:pt x="19988" y="21600"/>
                  <a:pt x="18000" y="21600"/>
                </a:cubicBezTo>
                <a:lnTo>
                  <a:pt x="3600" y="21600"/>
                </a:lnTo>
                <a:cubicBezTo>
                  <a:pt x="1612" y="21600"/>
                  <a:pt x="0" y="20473"/>
                  <a:pt x="0" y="19083"/>
                </a:cubicBezTo>
                <a:close/>
              </a:path>
            </a:pathLst>
          </a:custGeom>
          <a:ln w="28575">
            <a:solidFill>
              <a:srgbClr val="005070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463" name="Shape"/>
          <p:cNvSpPr/>
          <p:nvPr/>
        </p:nvSpPr>
        <p:spPr>
          <a:xfrm>
            <a:off x="7884793" y="5297280"/>
            <a:ext cx="953821" cy="1779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3600"/>
                </a:moveTo>
                <a:cubicBezTo>
                  <a:pt x="0" y="1612"/>
                  <a:pt x="301" y="0"/>
                  <a:pt x="672" y="0"/>
                </a:cubicBezTo>
                <a:lnTo>
                  <a:pt x="20928" y="0"/>
                </a:lnTo>
                <a:cubicBezTo>
                  <a:pt x="21299" y="0"/>
                  <a:pt x="21600" y="1612"/>
                  <a:pt x="21600" y="3600"/>
                </a:cubicBezTo>
                <a:lnTo>
                  <a:pt x="21600" y="18000"/>
                </a:lnTo>
                <a:cubicBezTo>
                  <a:pt x="21600" y="19988"/>
                  <a:pt x="21299" y="21600"/>
                  <a:pt x="20928" y="21600"/>
                </a:cubicBezTo>
                <a:lnTo>
                  <a:pt x="672" y="21600"/>
                </a:lnTo>
                <a:cubicBezTo>
                  <a:pt x="301" y="21600"/>
                  <a:pt x="0" y="19988"/>
                  <a:pt x="0" y="18000"/>
                </a:cubicBezTo>
                <a:close/>
              </a:path>
            </a:pathLst>
          </a:custGeom>
          <a:solidFill>
            <a:srgbClr val="FF0000"/>
          </a:solidFill>
          <a:ln w="28575">
            <a:solidFill>
              <a:srgbClr val="FF0000"/>
            </a:solidFill>
            <a:prstDash val="sysDot"/>
            <a:miter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64" name="Shape"/>
          <p:cNvSpPr/>
          <p:nvPr/>
        </p:nvSpPr>
        <p:spPr>
          <a:xfrm>
            <a:off x="7884793" y="5057157"/>
            <a:ext cx="953821" cy="1779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3600"/>
                </a:moveTo>
                <a:cubicBezTo>
                  <a:pt x="0" y="1612"/>
                  <a:pt x="301" y="0"/>
                  <a:pt x="672" y="0"/>
                </a:cubicBezTo>
                <a:lnTo>
                  <a:pt x="20928" y="0"/>
                </a:lnTo>
                <a:cubicBezTo>
                  <a:pt x="21299" y="0"/>
                  <a:pt x="21600" y="1612"/>
                  <a:pt x="21600" y="3600"/>
                </a:cubicBezTo>
                <a:lnTo>
                  <a:pt x="21600" y="18000"/>
                </a:lnTo>
                <a:cubicBezTo>
                  <a:pt x="21600" y="19988"/>
                  <a:pt x="21299" y="21600"/>
                  <a:pt x="20928" y="21600"/>
                </a:cubicBezTo>
                <a:lnTo>
                  <a:pt x="672" y="21600"/>
                </a:lnTo>
                <a:cubicBezTo>
                  <a:pt x="301" y="21600"/>
                  <a:pt x="0" y="19988"/>
                  <a:pt x="0" y="18000"/>
                </a:cubicBezTo>
                <a:close/>
              </a:path>
            </a:pathLst>
          </a:custGeom>
          <a:solidFill>
            <a:srgbClr val="00B0F0"/>
          </a:solidFill>
          <a:ln w="28575">
            <a:solidFill>
              <a:srgbClr val="00B0F0"/>
            </a:solidFill>
            <a:prstDash val="sysDot"/>
            <a:miter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65" name="Shape"/>
          <p:cNvSpPr/>
          <p:nvPr/>
        </p:nvSpPr>
        <p:spPr>
          <a:xfrm>
            <a:off x="7884793" y="5524327"/>
            <a:ext cx="953821" cy="1779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3600"/>
                </a:moveTo>
                <a:cubicBezTo>
                  <a:pt x="0" y="1612"/>
                  <a:pt x="301" y="0"/>
                  <a:pt x="672" y="0"/>
                </a:cubicBezTo>
                <a:lnTo>
                  <a:pt x="20928" y="0"/>
                </a:lnTo>
                <a:cubicBezTo>
                  <a:pt x="21299" y="0"/>
                  <a:pt x="21600" y="1612"/>
                  <a:pt x="21600" y="3600"/>
                </a:cubicBezTo>
                <a:lnTo>
                  <a:pt x="21600" y="18000"/>
                </a:lnTo>
                <a:cubicBezTo>
                  <a:pt x="21600" y="19988"/>
                  <a:pt x="21299" y="21600"/>
                  <a:pt x="20928" y="21600"/>
                </a:cubicBezTo>
                <a:lnTo>
                  <a:pt x="672" y="21600"/>
                </a:lnTo>
                <a:cubicBezTo>
                  <a:pt x="301" y="21600"/>
                  <a:pt x="0" y="19988"/>
                  <a:pt x="0" y="18000"/>
                </a:cubicBezTo>
                <a:close/>
              </a:path>
            </a:pathLst>
          </a:custGeom>
          <a:solidFill>
            <a:srgbClr val="00B0F0"/>
          </a:solidFill>
          <a:ln w="28575">
            <a:solidFill>
              <a:srgbClr val="00B0F0"/>
            </a:solidFill>
            <a:prstDash val="sysDot"/>
            <a:miter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66" name="Shape"/>
          <p:cNvSpPr/>
          <p:nvPr/>
        </p:nvSpPr>
        <p:spPr>
          <a:xfrm>
            <a:off x="7884793" y="5768385"/>
            <a:ext cx="953821" cy="1779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3600"/>
                </a:moveTo>
                <a:cubicBezTo>
                  <a:pt x="0" y="1612"/>
                  <a:pt x="301" y="0"/>
                  <a:pt x="672" y="0"/>
                </a:cubicBezTo>
                <a:lnTo>
                  <a:pt x="20928" y="0"/>
                </a:lnTo>
                <a:cubicBezTo>
                  <a:pt x="21299" y="0"/>
                  <a:pt x="21600" y="1612"/>
                  <a:pt x="21600" y="3600"/>
                </a:cubicBezTo>
                <a:lnTo>
                  <a:pt x="21600" y="18000"/>
                </a:lnTo>
                <a:cubicBezTo>
                  <a:pt x="21600" y="19988"/>
                  <a:pt x="21299" y="21600"/>
                  <a:pt x="20928" y="21600"/>
                </a:cubicBezTo>
                <a:lnTo>
                  <a:pt x="672" y="21600"/>
                </a:lnTo>
                <a:cubicBezTo>
                  <a:pt x="301" y="21600"/>
                  <a:pt x="0" y="19988"/>
                  <a:pt x="0" y="18000"/>
                </a:cubicBezTo>
                <a:close/>
              </a:path>
            </a:pathLst>
          </a:custGeom>
          <a:solidFill>
            <a:srgbClr val="00B0F0"/>
          </a:solidFill>
          <a:ln w="28575">
            <a:solidFill>
              <a:srgbClr val="00B0F0"/>
            </a:solidFill>
            <a:prstDash val="sysDot"/>
            <a:miter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67" name="Shape"/>
          <p:cNvSpPr/>
          <p:nvPr/>
        </p:nvSpPr>
        <p:spPr>
          <a:xfrm>
            <a:off x="7884793" y="4511333"/>
            <a:ext cx="953821" cy="1779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3600"/>
                </a:moveTo>
                <a:cubicBezTo>
                  <a:pt x="0" y="1612"/>
                  <a:pt x="301" y="0"/>
                  <a:pt x="672" y="0"/>
                </a:cubicBezTo>
                <a:lnTo>
                  <a:pt x="20928" y="0"/>
                </a:lnTo>
                <a:cubicBezTo>
                  <a:pt x="21299" y="0"/>
                  <a:pt x="21600" y="1612"/>
                  <a:pt x="21600" y="3600"/>
                </a:cubicBezTo>
                <a:lnTo>
                  <a:pt x="21600" y="18000"/>
                </a:lnTo>
                <a:cubicBezTo>
                  <a:pt x="21600" y="19988"/>
                  <a:pt x="21299" y="21600"/>
                  <a:pt x="20928" y="21600"/>
                </a:cubicBezTo>
                <a:lnTo>
                  <a:pt x="672" y="21600"/>
                </a:lnTo>
                <a:cubicBezTo>
                  <a:pt x="301" y="21600"/>
                  <a:pt x="0" y="19988"/>
                  <a:pt x="0" y="18000"/>
                </a:cubicBezTo>
                <a:close/>
              </a:path>
            </a:pathLst>
          </a:custGeom>
          <a:solidFill>
            <a:srgbClr val="00B0F0"/>
          </a:solidFill>
          <a:ln w="28575">
            <a:solidFill>
              <a:srgbClr val="00B0F0"/>
            </a:solidFill>
            <a:prstDash val="sysDot"/>
            <a:miter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68" name="Shape"/>
          <p:cNvSpPr/>
          <p:nvPr/>
        </p:nvSpPr>
        <p:spPr>
          <a:xfrm>
            <a:off x="9099719" y="5455866"/>
            <a:ext cx="953821" cy="4435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3600"/>
                </a:moveTo>
                <a:cubicBezTo>
                  <a:pt x="0" y="1612"/>
                  <a:pt x="749" y="0"/>
                  <a:pt x="1674" y="0"/>
                </a:cubicBezTo>
                <a:lnTo>
                  <a:pt x="19926" y="0"/>
                </a:lnTo>
                <a:cubicBezTo>
                  <a:pt x="20851" y="0"/>
                  <a:pt x="21600" y="1612"/>
                  <a:pt x="21600" y="3600"/>
                </a:cubicBezTo>
                <a:lnTo>
                  <a:pt x="21600" y="18000"/>
                </a:lnTo>
                <a:cubicBezTo>
                  <a:pt x="21600" y="19988"/>
                  <a:pt x="20851" y="21600"/>
                  <a:pt x="19926" y="21600"/>
                </a:cubicBezTo>
                <a:lnTo>
                  <a:pt x="1674" y="21600"/>
                </a:lnTo>
                <a:cubicBezTo>
                  <a:pt x="749" y="21600"/>
                  <a:pt x="0" y="19988"/>
                  <a:pt x="0" y="18000"/>
                </a:cubicBezTo>
                <a:close/>
              </a:path>
            </a:pathLst>
          </a:custGeom>
          <a:solidFill>
            <a:srgbClr val="92D050"/>
          </a:solidFill>
          <a:ln w="28575">
            <a:solidFill>
              <a:srgbClr val="92D050"/>
            </a:solidFill>
            <a:prstDash val="sysDot"/>
            <a:miter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69" name="Shape"/>
          <p:cNvSpPr/>
          <p:nvPr/>
        </p:nvSpPr>
        <p:spPr>
          <a:xfrm>
            <a:off x="7884793" y="4819055"/>
            <a:ext cx="953821" cy="1779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3600"/>
                </a:moveTo>
                <a:cubicBezTo>
                  <a:pt x="0" y="1612"/>
                  <a:pt x="301" y="0"/>
                  <a:pt x="672" y="0"/>
                </a:cubicBezTo>
                <a:lnTo>
                  <a:pt x="20928" y="0"/>
                </a:lnTo>
                <a:cubicBezTo>
                  <a:pt x="21299" y="0"/>
                  <a:pt x="21600" y="1612"/>
                  <a:pt x="21600" y="3600"/>
                </a:cubicBezTo>
                <a:lnTo>
                  <a:pt x="21600" y="18000"/>
                </a:lnTo>
                <a:cubicBezTo>
                  <a:pt x="21600" y="19988"/>
                  <a:pt x="21299" y="21600"/>
                  <a:pt x="20928" y="21600"/>
                </a:cubicBezTo>
                <a:lnTo>
                  <a:pt x="672" y="21600"/>
                </a:lnTo>
                <a:cubicBezTo>
                  <a:pt x="301" y="21600"/>
                  <a:pt x="0" y="19988"/>
                  <a:pt x="0" y="18000"/>
                </a:cubicBezTo>
                <a:close/>
              </a:path>
            </a:pathLst>
          </a:custGeom>
          <a:solidFill>
            <a:srgbClr val="FF0000"/>
          </a:solidFill>
          <a:ln w="28575">
            <a:solidFill>
              <a:srgbClr val="FF0000"/>
            </a:solidFill>
            <a:prstDash val="sysDot"/>
            <a:miter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70" name="Shape"/>
          <p:cNvSpPr/>
          <p:nvPr/>
        </p:nvSpPr>
        <p:spPr>
          <a:xfrm>
            <a:off x="9099719" y="4511333"/>
            <a:ext cx="953821" cy="6184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3600"/>
                </a:moveTo>
                <a:cubicBezTo>
                  <a:pt x="0" y="1612"/>
                  <a:pt x="1045" y="0"/>
                  <a:pt x="2334" y="0"/>
                </a:cubicBezTo>
                <a:lnTo>
                  <a:pt x="19266" y="0"/>
                </a:lnTo>
                <a:cubicBezTo>
                  <a:pt x="20555" y="0"/>
                  <a:pt x="21600" y="1612"/>
                  <a:pt x="21600" y="3600"/>
                </a:cubicBezTo>
                <a:lnTo>
                  <a:pt x="21600" y="18000"/>
                </a:lnTo>
                <a:cubicBezTo>
                  <a:pt x="21600" y="19988"/>
                  <a:pt x="20555" y="21600"/>
                  <a:pt x="19266" y="21600"/>
                </a:cubicBezTo>
                <a:lnTo>
                  <a:pt x="2334" y="21600"/>
                </a:lnTo>
                <a:cubicBezTo>
                  <a:pt x="1045" y="21600"/>
                  <a:pt x="0" y="19988"/>
                  <a:pt x="0" y="18000"/>
                </a:cubicBezTo>
                <a:close/>
              </a:path>
            </a:pathLst>
          </a:custGeom>
          <a:solidFill>
            <a:srgbClr val="92D050"/>
          </a:solidFill>
          <a:ln w="28575">
            <a:solidFill>
              <a:srgbClr val="92D050"/>
            </a:solidFill>
            <a:prstDash val="sysDot"/>
            <a:miter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71" name="Shape"/>
          <p:cNvSpPr/>
          <p:nvPr/>
        </p:nvSpPr>
        <p:spPr>
          <a:xfrm>
            <a:off x="9099719" y="5208316"/>
            <a:ext cx="953821" cy="1779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3600"/>
                </a:moveTo>
                <a:cubicBezTo>
                  <a:pt x="0" y="1612"/>
                  <a:pt x="301" y="0"/>
                  <a:pt x="672" y="0"/>
                </a:cubicBezTo>
                <a:lnTo>
                  <a:pt x="20928" y="0"/>
                </a:lnTo>
                <a:cubicBezTo>
                  <a:pt x="21299" y="0"/>
                  <a:pt x="21600" y="1612"/>
                  <a:pt x="21600" y="3600"/>
                </a:cubicBezTo>
                <a:lnTo>
                  <a:pt x="21600" y="18000"/>
                </a:lnTo>
                <a:cubicBezTo>
                  <a:pt x="21600" y="19988"/>
                  <a:pt x="21299" y="21600"/>
                  <a:pt x="20928" y="21600"/>
                </a:cubicBezTo>
                <a:lnTo>
                  <a:pt x="672" y="21600"/>
                </a:lnTo>
                <a:cubicBezTo>
                  <a:pt x="301" y="21600"/>
                  <a:pt x="0" y="19988"/>
                  <a:pt x="0" y="18000"/>
                </a:cubicBezTo>
                <a:close/>
              </a:path>
            </a:pathLst>
          </a:custGeom>
          <a:solidFill>
            <a:srgbClr val="FF0000"/>
          </a:solidFill>
          <a:ln w="28575">
            <a:solidFill>
              <a:srgbClr val="FF0000"/>
            </a:solidFill>
            <a:prstDash val="sysDot"/>
            <a:miter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72" name="Shape"/>
          <p:cNvSpPr/>
          <p:nvPr/>
        </p:nvSpPr>
        <p:spPr>
          <a:xfrm>
            <a:off x="10312471" y="4600295"/>
            <a:ext cx="953821" cy="12990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643"/>
                </a:moveTo>
                <a:cubicBezTo>
                  <a:pt x="0" y="1183"/>
                  <a:pt x="1612" y="0"/>
                  <a:pt x="3600" y="0"/>
                </a:cubicBezTo>
                <a:lnTo>
                  <a:pt x="18000" y="0"/>
                </a:lnTo>
                <a:cubicBezTo>
                  <a:pt x="19988" y="0"/>
                  <a:pt x="21600" y="1183"/>
                  <a:pt x="21600" y="2643"/>
                </a:cubicBezTo>
                <a:lnTo>
                  <a:pt x="21600" y="18957"/>
                </a:lnTo>
                <a:cubicBezTo>
                  <a:pt x="21600" y="20417"/>
                  <a:pt x="19988" y="21600"/>
                  <a:pt x="18000" y="21600"/>
                </a:cubicBezTo>
                <a:lnTo>
                  <a:pt x="3600" y="21600"/>
                </a:lnTo>
                <a:cubicBezTo>
                  <a:pt x="1612" y="21600"/>
                  <a:pt x="0" y="20417"/>
                  <a:pt x="0" y="18957"/>
                </a:cubicBezTo>
                <a:close/>
              </a:path>
            </a:pathLst>
          </a:custGeom>
          <a:ln w="28575">
            <a:solidFill>
              <a:srgbClr val="262626"/>
            </a:solidFill>
            <a:prstDash val="sysDot"/>
            <a:miter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73" name="Shape"/>
          <p:cNvSpPr/>
          <p:nvPr/>
        </p:nvSpPr>
        <p:spPr>
          <a:xfrm rot="10799989">
            <a:off x="9221499" y="2988878"/>
            <a:ext cx="645949" cy="10868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5439"/>
                </a:moveTo>
                <a:lnTo>
                  <a:pt x="10800" y="0"/>
                </a:lnTo>
                <a:lnTo>
                  <a:pt x="21600" y="5439"/>
                </a:lnTo>
                <a:lnTo>
                  <a:pt x="16200" y="5439"/>
                </a:lnTo>
                <a:lnTo>
                  <a:pt x="16200" y="21600"/>
                </a:lnTo>
                <a:lnTo>
                  <a:pt x="5400" y="21600"/>
                </a:lnTo>
                <a:lnTo>
                  <a:pt x="5400" y="5439"/>
                </a:lnTo>
                <a:close/>
              </a:path>
            </a:pathLst>
          </a:custGeom>
          <a:solidFill>
            <a:srgbClr val="FFC000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74" name="Line"/>
          <p:cNvSpPr/>
          <p:nvPr/>
        </p:nvSpPr>
        <p:spPr>
          <a:xfrm flipV="1">
            <a:off x="10247954" y="4390258"/>
            <a:ext cx="1050702" cy="1696983"/>
          </a:xfrm>
          <a:prstGeom prst="line">
            <a:avLst/>
          </a:prstGeom>
          <a:solidFill>
            <a:srgbClr val="FFFFFF"/>
          </a:solidFill>
          <a:ln w="28575">
            <a:solidFill>
              <a:srgbClr val="FF6817"/>
            </a:solidFill>
            <a:prstDash val="sysDash"/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475" name="Line"/>
          <p:cNvSpPr/>
          <p:nvPr/>
        </p:nvSpPr>
        <p:spPr>
          <a:xfrm flipH="1" flipV="1">
            <a:off x="10215797" y="4324568"/>
            <a:ext cx="1204375" cy="1817413"/>
          </a:xfrm>
          <a:prstGeom prst="line">
            <a:avLst/>
          </a:prstGeom>
          <a:solidFill>
            <a:srgbClr val="FFFFFF"/>
          </a:solidFill>
          <a:ln w="28575">
            <a:solidFill>
              <a:srgbClr val="FF6817"/>
            </a:solidFill>
            <a:prstDash val="sysDash"/>
            <a:miter/>
          </a:ln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Footer Placeholder 4"/>
          <p:cNvSpPr txBox="1"/>
          <p:nvPr/>
        </p:nvSpPr>
        <p:spPr>
          <a:xfrm>
            <a:off x="791578" y="6580799"/>
            <a:ext cx="9948937" cy="1355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1000"/>
            </a:lvl1pPr>
          </a:lstStyle>
          <a:p>
            <a:pPr/>
            <a:r>
              <a:t>DE T2s &amp; National Analysis Facility</a:t>
            </a:r>
          </a:p>
        </p:txBody>
      </p:sp>
      <p:sp>
        <p:nvSpPr>
          <p:cNvPr id="478" name="Textfeld 13"/>
          <p:cNvSpPr txBox="1"/>
          <p:nvPr>
            <p:ph type="sldNum" sz="quarter" idx="2"/>
          </p:nvPr>
        </p:nvSpPr>
        <p:spPr>
          <a:xfrm>
            <a:off x="11630049" y="6580799"/>
            <a:ext cx="153963" cy="13554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algn="r">
              <a:defRPr b="1" sz="1000"/>
            </a:lvl1pPr>
          </a:lstStyle>
          <a:p>
            <a:pPr/>
            <a:fld id="{86CB4B4D-7CA3-9044-876B-883B54F8677D}" type="slidenum"/>
          </a:p>
        </p:txBody>
      </p:sp>
      <p:sp>
        <p:nvSpPr>
          <p:cNvPr id="479" name="Title 1"/>
          <p:cNvSpPr txBox="1"/>
          <p:nvPr>
            <p:ph type="title"/>
          </p:nvPr>
        </p:nvSpPr>
        <p:spPr>
          <a:xfrm>
            <a:off x="407987" y="349611"/>
            <a:ext cx="11376026" cy="451098"/>
          </a:xfrm>
          <a:prstGeom prst="rect">
            <a:avLst/>
          </a:prstGeom>
        </p:spPr>
        <p:txBody>
          <a:bodyPr/>
          <a:lstStyle/>
          <a:p>
            <a:pPr/>
            <a:r>
              <a:t>Preemption: Job Shedding minimizing Cycle Waste</a:t>
            </a:r>
          </a:p>
        </p:txBody>
      </p:sp>
      <p:sp>
        <p:nvSpPr>
          <p:cNvPr id="480" name="Content Placeholder 2"/>
          <p:cNvSpPr txBox="1"/>
          <p:nvPr>
            <p:ph type="body" sz="half" idx="1"/>
          </p:nvPr>
        </p:nvSpPr>
        <p:spPr>
          <a:xfrm>
            <a:off x="132498" y="1406422"/>
            <a:ext cx="5963500" cy="5010246"/>
          </a:xfrm>
          <a:prstGeom prst="rect">
            <a:avLst/>
          </a:prstGeom>
        </p:spPr>
        <p:txBody>
          <a:bodyPr/>
          <a:lstStyle/>
          <a:p>
            <a:pPr/>
            <a:r>
              <a:t>Draining Cluster/Nodes</a:t>
            </a:r>
          </a:p>
          <a:p>
            <a:pPr lvl="1" marL="628650" indent="-266700">
              <a:lnSpc>
                <a:spcPct val="100000"/>
              </a:lnSpc>
              <a:spcBef>
                <a:spcPts val="800"/>
              </a:spcBef>
              <a:tabLst/>
            </a:pPr>
            <a:r>
              <a:t>Wasting idle CPU cycles</a:t>
            </a:r>
          </a:p>
          <a:p>
            <a:pPr/>
            <a:r>
              <a:t>Hard Node shedding</a:t>
            </a:r>
          </a:p>
          <a:p>
            <a:pPr lvl="1" marL="628650" indent="-266700">
              <a:lnSpc>
                <a:spcPct val="100000"/>
              </a:lnSpc>
              <a:spcBef>
                <a:spcPts val="800"/>
              </a:spcBef>
              <a:tabLst/>
            </a:pPr>
            <a:r>
              <a:t>Wastes all CPU cycles so far of active jobs</a:t>
            </a:r>
          </a:p>
          <a:p>
            <a:pPr lvl="1" marL="628650" indent="-266700">
              <a:lnSpc>
                <a:spcPct val="100000"/>
              </a:lnSpc>
              <a:spcBef>
                <a:spcPts val="800"/>
              </a:spcBef>
              <a:tabLst/>
            </a:pPr>
          </a:p>
          <a:p>
            <a:pPr/>
            <a:r>
              <a:t>Ideally: Pre-emptable Jobs</a:t>
            </a:r>
          </a:p>
          <a:p>
            <a:pPr lvl="1" marL="628650" indent="-266700">
              <a:lnSpc>
                <a:spcPct val="100000"/>
              </a:lnSpc>
              <a:spcBef>
                <a:spcPts val="800"/>
              </a:spcBef>
              <a:tabLst/>
            </a:pPr>
            <a:r>
              <a:t>Grace Period SIGTERM </a:t>
            </a:r>
            <a:r>
              <a:t>⟶</a:t>
            </a:r>
            <a:r>
              <a:t> SIGKILL</a:t>
            </a:r>
          </a:p>
          <a:p>
            <a:pPr lvl="1" marL="628650" indent="-266700">
              <a:lnSpc>
                <a:spcPct val="100000"/>
              </a:lnSpc>
              <a:spcBef>
                <a:spcPts val="800"/>
              </a:spcBef>
              <a:tabLst/>
            </a:pPr>
            <a:r>
              <a:t>Snapshot/Stage results so far</a:t>
            </a:r>
          </a:p>
          <a:p>
            <a:pPr lvl="1" marL="628650" indent="-266700">
              <a:lnSpc>
                <a:spcPct val="100000"/>
              </a:lnSpc>
              <a:spcBef>
                <a:spcPts val="800"/>
              </a:spcBef>
              <a:tabLst/>
            </a:pPr>
          </a:p>
          <a:p>
            <a:pPr lvl="1" marL="628650" indent="-266700">
              <a:lnSpc>
                <a:spcPct val="100000"/>
              </a:lnSpc>
              <a:spcBef>
                <a:spcPts val="800"/>
              </a:spcBef>
              <a:tabLst/>
            </a:pPr>
            <a:r>
              <a:t>Requires: User Side Implementation...</a:t>
            </a:r>
          </a:p>
        </p:txBody>
      </p:sp>
      <p:sp>
        <p:nvSpPr>
          <p:cNvPr id="481" name="Textplatzhalter 7"/>
          <p:cNvSpPr/>
          <p:nvPr>
            <p:ph type="body" idx="21"/>
          </p:nvPr>
        </p:nvSpPr>
        <p:spPr>
          <a:xfrm>
            <a:off x="407984" y="817497"/>
            <a:ext cx="11376026" cy="37925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marL="0" indent="0">
              <a:spcBef>
                <a:spcPts val="0"/>
              </a:spcBef>
              <a:buSzTx/>
              <a:buFontTx/>
              <a:buNone/>
              <a:defRPr b="1">
                <a:solidFill>
                  <a:schemeClr val="accent2"/>
                </a:solidFill>
              </a:defRPr>
            </a:lvl1pPr>
          </a:lstStyle>
          <a:p>
            <a:pPr/>
            <a:r>
              <a:t>User Side Implementation Necessary</a:t>
            </a:r>
          </a:p>
        </p:txBody>
      </p:sp>
      <p:sp>
        <p:nvSpPr>
          <p:cNvPr id="482" name="Simulation: Node Utilization while Draining"/>
          <p:cNvSpPr txBox="1"/>
          <p:nvPr/>
        </p:nvSpPr>
        <p:spPr>
          <a:xfrm>
            <a:off x="7522871" y="4712882"/>
            <a:ext cx="4427757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/>
          </a:lstStyle>
          <a:p>
            <a:pPr/>
            <a:r>
              <a:t>Simulation: Node Utilization while Draining</a:t>
            </a:r>
          </a:p>
        </p:txBody>
      </p:sp>
      <p:grpSp>
        <p:nvGrpSpPr>
          <p:cNvPr id="499" name="Group"/>
          <p:cNvGrpSpPr/>
          <p:nvPr/>
        </p:nvGrpSpPr>
        <p:grpSpPr>
          <a:xfrm>
            <a:off x="7059507" y="946055"/>
            <a:ext cx="5169156" cy="3827557"/>
            <a:chOff x="0" y="0"/>
            <a:chExt cx="5169155" cy="3827556"/>
          </a:xfrm>
        </p:grpSpPr>
        <p:pic>
          <p:nvPicPr>
            <p:cNvPr id="483" name="image6.png" descr="image6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" y="677574"/>
              <a:ext cx="4199980" cy="314998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84" name="image7.png" descr="image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051586" y="0"/>
              <a:ext cx="3117570" cy="233817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85" name="Line"/>
            <p:cNvSpPr/>
            <p:nvPr/>
          </p:nvSpPr>
          <p:spPr>
            <a:xfrm flipV="1">
              <a:off x="2580751" y="2549838"/>
              <a:ext cx="1" cy="914013"/>
            </a:xfrm>
            <a:prstGeom prst="line">
              <a:avLst/>
            </a:prstGeom>
            <a:solidFill>
              <a:srgbClr val="FFFFFF"/>
            </a:solidFill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86" name="Line"/>
            <p:cNvSpPr/>
            <p:nvPr/>
          </p:nvSpPr>
          <p:spPr>
            <a:xfrm flipV="1">
              <a:off x="1926508" y="1058550"/>
              <a:ext cx="1" cy="2405301"/>
            </a:xfrm>
            <a:prstGeom prst="line">
              <a:avLst/>
            </a:prstGeom>
            <a:solidFill>
              <a:srgbClr val="FFFFFF"/>
            </a:solidFill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87" name="Line"/>
            <p:cNvSpPr/>
            <p:nvPr/>
          </p:nvSpPr>
          <p:spPr>
            <a:xfrm flipV="1">
              <a:off x="2580750" y="2549837"/>
              <a:ext cx="1" cy="914013"/>
            </a:xfrm>
            <a:prstGeom prst="line">
              <a:avLst/>
            </a:prstGeom>
            <a:solidFill>
              <a:srgbClr val="FFFFFF"/>
            </a:solidFill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88" name="Line"/>
            <p:cNvSpPr/>
            <p:nvPr/>
          </p:nvSpPr>
          <p:spPr>
            <a:xfrm flipV="1">
              <a:off x="4139388" y="1169088"/>
              <a:ext cx="1" cy="914013"/>
            </a:xfrm>
            <a:prstGeom prst="line">
              <a:avLst/>
            </a:prstGeom>
            <a:solidFill>
              <a:srgbClr val="FFFFFF"/>
            </a:solidFill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89" name="Line"/>
            <p:cNvSpPr/>
            <p:nvPr/>
          </p:nvSpPr>
          <p:spPr>
            <a:xfrm flipV="1">
              <a:off x="3610369" y="279231"/>
              <a:ext cx="1" cy="1803870"/>
            </a:xfrm>
            <a:prstGeom prst="line">
              <a:avLst/>
            </a:prstGeom>
            <a:solidFill>
              <a:srgbClr val="FFFFFF"/>
            </a:solidFill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90" name="Line"/>
            <p:cNvSpPr/>
            <p:nvPr/>
          </p:nvSpPr>
          <p:spPr>
            <a:xfrm flipH="1" flipV="1">
              <a:off x="2417189" y="1799383"/>
              <a:ext cx="1702954" cy="19243"/>
            </a:xfrm>
            <a:prstGeom prst="line">
              <a:avLst/>
            </a:prstGeom>
            <a:solidFill>
              <a:srgbClr val="FFFFFF"/>
            </a:solidFill>
            <a:ln w="9525" cap="flat">
              <a:solidFill>
                <a:srgbClr val="000000"/>
              </a:solidFill>
              <a:prstDash val="sysDot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91" name="Line"/>
            <p:cNvSpPr/>
            <p:nvPr/>
          </p:nvSpPr>
          <p:spPr>
            <a:xfrm flipH="1" flipV="1">
              <a:off x="2417190" y="1540879"/>
              <a:ext cx="1193178" cy="1"/>
            </a:xfrm>
            <a:prstGeom prst="line">
              <a:avLst/>
            </a:prstGeom>
            <a:solidFill>
              <a:srgbClr val="FFFFFF"/>
            </a:solidFill>
            <a:ln w="9525" cap="flat">
              <a:solidFill>
                <a:srgbClr val="000000"/>
              </a:solidFill>
              <a:prstDash val="sysDot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92" name="Line"/>
            <p:cNvSpPr/>
            <p:nvPr/>
          </p:nvSpPr>
          <p:spPr>
            <a:xfrm flipH="1">
              <a:off x="502568" y="2762773"/>
              <a:ext cx="1375980" cy="1"/>
            </a:xfrm>
            <a:prstGeom prst="line">
              <a:avLst/>
            </a:prstGeom>
            <a:solidFill>
              <a:srgbClr val="FFFFFF"/>
            </a:solidFill>
            <a:ln w="9525" cap="flat">
              <a:solidFill>
                <a:srgbClr val="000000"/>
              </a:solidFill>
              <a:prstDash val="sysDot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93" name="Line"/>
            <p:cNvSpPr/>
            <p:nvPr/>
          </p:nvSpPr>
          <p:spPr>
            <a:xfrm flipH="1" flipV="1">
              <a:off x="502569" y="3224592"/>
              <a:ext cx="1996474" cy="1"/>
            </a:xfrm>
            <a:prstGeom prst="line">
              <a:avLst/>
            </a:prstGeom>
            <a:solidFill>
              <a:srgbClr val="FFFFFF"/>
            </a:solidFill>
            <a:ln w="9525" cap="flat">
              <a:solidFill>
                <a:srgbClr val="000000"/>
              </a:solidFill>
              <a:prstDash val="sysDot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94" name="AIneff"/>
            <p:cNvSpPr txBox="1"/>
            <p:nvPr/>
          </p:nvSpPr>
          <p:spPr>
            <a:xfrm>
              <a:off x="1329428" y="1181166"/>
              <a:ext cx="503436" cy="3226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>
                <a:defRPr sz="1400"/>
              </a:pPr>
              <a:r>
                <a:t>A</a:t>
              </a:r>
              <a:r>
                <a:rPr baseline="-25000"/>
                <a:t>Ineff</a:t>
              </a:r>
            </a:p>
          </p:txBody>
        </p:sp>
        <p:sp>
          <p:nvSpPr>
            <p:cNvPr id="495" name="Autil"/>
            <p:cNvSpPr txBox="1"/>
            <p:nvPr/>
          </p:nvSpPr>
          <p:spPr>
            <a:xfrm>
              <a:off x="641222" y="2033340"/>
              <a:ext cx="503652" cy="3226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>
                <a:defRPr sz="1400"/>
              </a:pPr>
              <a:r>
                <a:t>A</a:t>
              </a:r>
              <a:r>
                <a:rPr baseline="-25000"/>
                <a:t>util</a:t>
              </a:r>
            </a:p>
          </p:txBody>
        </p:sp>
        <p:sp>
          <p:nvSpPr>
            <p:cNvPr id="496" name="Bcutt"/>
            <p:cNvSpPr txBox="1"/>
            <p:nvPr/>
          </p:nvSpPr>
          <p:spPr>
            <a:xfrm>
              <a:off x="45719" y="3006845"/>
              <a:ext cx="532225" cy="3226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>
                <a:defRPr sz="1400"/>
              </a:pPr>
              <a:r>
                <a:t>B</a:t>
              </a:r>
              <a:r>
                <a:rPr baseline="-25000"/>
                <a:t>cutt</a:t>
              </a:r>
            </a:p>
          </p:txBody>
        </p:sp>
        <p:sp>
          <p:nvSpPr>
            <p:cNvPr id="497" name="48 Core"/>
            <p:cNvSpPr txBox="1"/>
            <p:nvPr/>
          </p:nvSpPr>
          <p:spPr>
            <a:xfrm>
              <a:off x="2984705" y="2854426"/>
              <a:ext cx="762707" cy="28882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sz="1400"/>
              </a:lvl1pPr>
            </a:lstStyle>
            <a:p>
              <a:pPr/>
              <a:r>
                <a:t>48 Core</a:t>
              </a:r>
            </a:p>
          </p:txBody>
        </p:sp>
        <p:sp>
          <p:nvSpPr>
            <p:cNvPr id="498" name="96 Core"/>
            <p:cNvSpPr txBox="1"/>
            <p:nvPr/>
          </p:nvSpPr>
          <p:spPr>
            <a:xfrm>
              <a:off x="4051846" y="279231"/>
              <a:ext cx="773021" cy="2888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sz="1400"/>
              </a:lvl1pPr>
            </a:lstStyle>
            <a:p>
              <a:pPr/>
              <a:r>
                <a:t>96 Core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Titel 1"/>
          <p:cNvSpPr txBox="1"/>
          <p:nvPr>
            <p:ph type="title"/>
          </p:nvPr>
        </p:nvSpPr>
        <p:spPr>
          <a:xfrm>
            <a:off x="407987" y="349610"/>
            <a:ext cx="11376026" cy="351119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</a:lstStyle>
          <a:p>
            <a:pPr/>
            <a:r>
              <a:t>Green Energy Driven Computing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Textfeld 13"/>
          <p:cNvSpPr txBox="1"/>
          <p:nvPr>
            <p:ph type="sldNum" sz="quarter" idx="2"/>
          </p:nvPr>
        </p:nvSpPr>
        <p:spPr>
          <a:xfrm>
            <a:off x="11630049" y="6580799"/>
            <a:ext cx="153963" cy="13554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algn="r">
              <a:defRPr b="1" sz="1000"/>
            </a:lvl1pPr>
          </a:lstStyle>
          <a:p>
            <a:pPr/>
            <a:fld id="{86CB4B4D-7CA3-9044-876B-883B54F8677D}" type="slidenum"/>
          </a:p>
        </p:txBody>
      </p:sp>
      <p:sp>
        <p:nvSpPr>
          <p:cNvPr id="504" name="Title 1"/>
          <p:cNvSpPr txBox="1"/>
          <p:nvPr>
            <p:ph type="title"/>
          </p:nvPr>
        </p:nvSpPr>
        <p:spPr>
          <a:xfrm>
            <a:off x="407987" y="349611"/>
            <a:ext cx="11376026" cy="451098"/>
          </a:xfrm>
          <a:prstGeom prst="rect">
            <a:avLst/>
          </a:prstGeom>
        </p:spPr>
        <p:txBody>
          <a:bodyPr/>
          <a:lstStyle/>
          <a:p>
            <a:pPr/>
            <a:r>
              <a:t>Cluster Power Shaping</a:t>
            </a:r>
          </a:p>
        </p:txBody>
      </p:sp>
      <p:sp>
        <p:nvSpPr>
          <p:cNvPr id="505" name="Textplatzhalter 7"/>
          <p:cNvSpPr txBox="1"/>
          <p:nvPr>
            <p:ph type="body" sz="quarter" idx="1"/>
          </p:nvPr>
        </p:nvSpPr>
        <p:spPr>
          <a:xfrm>
            <a:off x="407984" y="817497"/>
            <a:ext cx="11376026" cy="37925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None/>
              <a:defRPr b="1">
                <a:solidFill>
                  <a:schemeClr val="accent2"/>
                </a:solidFill>
              </a:defRPr>
            </a:lvl1pPr>
          </a:lstStyle>
          <a:p>
            <a:pPr/>
            <a:r>
              <a:t>Positive/Negative external energy incentives</a:t>
            </a:r>
          </a:p>
        </p:txBody>
      </p:sp>
      <p:sp>
        <p:nvSpPr>
          <p:cNvPr id="506" name="Content Placeholder 2"/>
          <p:cNvSpPr txBox="1"/>
          <p:nvPr/>
        </p:nvSpPr>
        <p:spPr>
          <a:xfrm>
            <a:off x="0" y="1340582"/>
            <a:ext cx="8965166" cy="50102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1" marL="603504" indent="-256031" defTabSz="877823">
              <a:spcBef>
                <a:spcPts val="700"/>
              </a:spcBef>
              <a:buSzPct val="100000"/>
              <a:buFont typeface="Arial"/>
              <a:buChar char="•"/>
              <a:defRPr b="1" sz="1919"/>
            </a:pPr>
            <a:r>
              <a:t>Positive Incentive</a:t>
            </a:r>
            <a:r>
              <a:rPr b="0"/>
              <a:t>: Surplus of green energy, i.e., depressed prices</a:t>
            </a:r>
          </a:p>
          <a:p>
            <a:pPr lvl="2" marL="859536" indent="-256031" defTabSz="877823">
              <a:spcBef>
                <a:spcPts val="700"/>
              </a:spcBef>
              <a:buSzPct val="100000"/>
              <a:buFont typeface="Arial"/>
              <a:buChar char="•"/>
              <a:defRPr sz="1919"/>
            </a:pPr>
            <a:r>
              <a:t>Job fan out to opportunistic resources</a:t>
            </a:r>
          </a:p>
          <a:p>
            <a:pPr lvl="2" marL="859536" indent="-256031" defTabSz="877823">
              <a:spcBef>
                <a:spcPts val="700"/>
              </a:spcBef>
              <a:buSzPct val="100000"/>
              <a:buFont typeface="Arial"/>
              <a:buChar char="•"/>
              <a:defRPr sz="1919"/>
            </a:pPr>
            <a:r>
              <a:t>Opportunistic green energy sink with opportunistic computing</a:t>
            </a:r>
          </a:p>
          <a:p>
            <a:pPr lvl="2" marL="859536" indent="-256031" defTabSz="877823">
              <a:spcBef>
                <a:spcPts val="700"/>
              </a:spcBef>
              <a:buSzPct val="100000"/>
              <a:buFont typeface="Arial"/>
              <a:buChar char="•"/>
              <a:defRPr sz="1919"/>
            </a:pPr>
            <a:r>
              <a:t>Offshore wind farms (general weather patterns)</a:t>
            </a:r>
          </a:p>
          <a:p>
            <a:pPr lvl="2" marL="859536" indent="-256031" defTabSz="877823">
              <a:spcBef>
                <a:spcPts val="700"/>
              </a:spcBef>
              <a:buSzPct val="100000"/>
              <a:buFont typeface="Arial"/>
              <a:buChar char="•"/>
              <a:defRPr sz="1919"/>
            </a:pPr>
            <a:r>
              <a:t>Photovoltaics (night/day cycle + general weather patterns)</a:t>
            </a:r>
          </a:p>
          <a:p>
            <a:pPr lvl="2" marL="859536" indent="-256031" defTabSz="877823">
              <a:spcBef>
                <a:spcPts val="700"/>
              </a:spcBef>
              <a:buSzPct val="100000"/>
              <a:buFont typeface="Arial"/>
              <a:buChar char="•"/>
              <a:defRPr sz="1919"/>
            </a:pPr>
            <a:r>
              <a:t>limited transport capacity to southern Germany</a:t>
            </a:r>
          </a:p>
          <a:p>
            <a:pPr lvl="1" indent="347471" defTabSz="877823">
              <a:spcBef>
                <a:spcPts val="700"/>
              </a:spcBef>
              <a:defRPr sz="1919"/>
            </a:pPr>
          </a:p>
          <a:p>
            <a:pPr lvl="1" marL="603504" indent="-256031" defTabSz="877823">
              <a:spcBef>
                <a:spcPts val="700"/>
              </a:spcBef>
              <a:buSzPct val="100000"/>
              <a:buFont typeface="Arial"/>
              <a:buChar char="•"/>
              <a:defRPr b="1" sz="1919"/>
            </a:pPr>
            <a:r>
              <a:t>Negative Incentive</a:t>
            </a:r>
            <a:r>
              <a:rPr b="0"/>
              <a:t>: Lulls of green energy resources</a:t>
            </a:r>
          </a:p>
          <a:p>
            <a:pPr lvl="2" marL="859536" indent="-256031" defTabSz="877823">
              <a:spcBef>
                <a:spcPts val="700"/>
              </a:spcBef>
              <a:buSzPct val="100000"/>
              <a:buFont typeface="Arial"/>
              <a:buChar char="•"/>
              <a:defRPr sz="1919"/>
            </a:pPr>
            <a:r>
              <a:t>CPU frequency throttling</a:t>
            </a:r>
          </a:p>
          <a:p>
            <a:pPr lvl="3" marL="1115567" indent="-256031" defTabSz="877823">
              <a:spcBef>
                <a:spcPts val="700"/>
              </a:spcBef>
              <a:buSzPct val="100000"/>
              <a:buFont typeface="Arial"/>
              <a:buChar char="•"/>
              <a:defRPr sz="1919"/>
            </a:pPr>
            <a:r>
              <a:t>High responsiveness, smaller savings</a:t>
            </a:r>
            <a:br/>
            <a:r>
              <a:rPr sz="1536"/>
              <a:t>(baseline power consumption)</a:t>
            </a:r>
          </a:p>
          <a:p>
            <a:pPr lvl="2" marL="859536" indent="-256031" defTabSz="877823">
              <a:spcBef>
                <a:spcPts val="700"/>
              </a:spcBef>
              <a:buSzPct val="100000"/>
              <a:buFont typeface="Arial"/>
              <a:buChar char="•"/>
              <a:defRPr sz="1919"/>
            </a:pPr>
            <a:r>
              <a:t>Node shedding</a:t>
            </a:r>
          </a:p>
          <a:p>
            <a:pPr lvl="3" marL="1115567" indent="-256031" defTabSz="877823">
              <a:spcBef>
                <a:spcPts val="700"/>
              </a:spcBef>
              <a:buSzPct val="100000"/>
              <a:buFont typeface="Arial"/>
              <a:buChar char="•"/>
              <a:defRPr sz="1919"/>
            </a:pPr>
            <a:r>
              <a:t>Low responsiveness, larger savings</a:t>
            </a:r>
            <a:br/>
            <a:r>
              <a:rPr sz="1536"/>
              <a:t>(depending on draining efficiencies)</a:t>
            </a:r>
          </a:p>
        </p:txBody>
      </p:sp>
      <p:grpSp>
        <p:nvGrpSpPr>
          <p:cNvPr id="515" name="Group"/>
          <p:cNvGrpSpPr/>
          <p:nvPr/>
        </p:nvGrpSpPr>
        <p:grpSpPr>
          <a:xfrm>
            <a:off x="7452765" y="3607177"/>
            <a:ext cx="4585630" cy="2945611"/>
            <a:chOff x="0" y="0"/>
            <a:chExt cx="4585629" cy="2945610"/>
          </a:xfrm>
        </p:grpSpPr>
        <p:pic>
          <p:nvPicPr>
            <p:cNvPr id="507" name="image8.png" descr="image8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4585630" cy="257892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08" name="HH"/>
            <p:cNvSpPr txBox="1"/>
            <p:nvPr/>
          </p:nvSpPr>
          <p:spPr>
            <a:xfrm>
              <a:off x="2292814" y="1961409"/>
              <a:ext cx="695105" cy="264256"/>
            </a:xfrm>
            <a:prstGeom prst="rect">
              <a:avLst/>
            </a:prstGeom>
            <a:solidFill>
              <a:srgbClr val="FFC000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200"/>
              </a:lvl1pPr>
            </a:lstStyle>
            <a:p>
              <a:pPr/>
              <a:r>
                <a:t>HH</a:t>
              </a:r>
            </a:p>
          </p:txBody>
        </p:sp>
        <p:sp>
          <p:nvSpPr>
            <p:cNvPr id="509" name="ZN"/>
            <p:cNvSpPr txBox="1"/>
            <p:nvPr/>
          </p:nvSpPr>
          <p:spPr>
            <a:xfrm>
              <a:off x="3508605" y="2393020"/>
              <a:ext cx="532522" cy="264256"/>
            </a:xfrm>
            <a:prstGeom prst="rect">
              <a:avLst/>
            </a:prstGeom>
            <a:solidFill>
              <a:srgbClr val="FFC000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200"/>
              </a:lvl1pPr>
            </a:lstStyle>
            <a:p>
              <a:pPr/>
              <a:r>
                <a:t>ZN</a:t>
              </a:r>
            </a:p>
          </p:txBody>
        </p:sp>
        <p:sp>
          <p:nvSpPr>
            <p:cNvPr id="510" name="https://www.offshore-windindustrie.de/windparks/deutschland"/>
            <p:cNvSpPr txBox="1"/>
            <p:nvPr/>
          </p:nvSpPr>
          <p:spPr>
            <a:xfrm>
              <a:off x="779981" y="2578924"/>
              <a:ext cx="3509773" cy="36668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/>
              </a:lvl1pPr>
            </a:lstStyle>
            <a:p>
              <a:pPr/>
              <a:r>
                <a:t>https://www.offshore-windindustrie.de/windparks/deutschland</a:t>
              </a:r>
            </a:p>
          </p:txBody>
        </p:sp>
        <p:sp>
          <p:nvSpPr>
            <p:cNvPr id="511" name="Line"/>
            <p:cNvSpPr/>
            <p:nvPr/>
          </p:nvSpPr>
          <p:spPr>
            <a:xfrm>
              <a:off x="2189478" y="1833845"/>
              <a:ext cx="296207" cy="175873"/>
            </a:xfrm>
            <a:prstGeom prst="line">
              <a:avLst/>
            </a:prstGeom>
            <a:solidFill>
              <a:srgbClr val="FFFFFF"/>
            </a:solidFill>
            <a:ln w="9525" cap="flat">
              <a:solidFill>
                <a:srgbClr val="000000"/>
              </a:solidFill>
              <a:prstDash val="solid"/>
              <a:miter lim="800000"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12" name="Line"/>
            <p:cNvSpPr/>
            <p:nvPr/>
          </p:nvSpPr>
          <p:spPr>
            <a:xfrm flipH="1">
              <a:off x="2598945" y="1833845"/>
              <a:ext cx="285121" cy="175873"/>
            </a:xfrm>
            <a:prstGeom prst="line">
              <a:avLst/>
            </a:prstGeom>
            <a:solidFill>
              <a:srgbClr val="FFFFFF"/>
            </a:solidFill>
            <a:ln w="9525" cap="flat">
              <a:solidFill>
                <a:srgbClr val="000000"/>
              </a:solidFill>
              <a:prstDash val="solid"/>
              <a:miter lim="800000"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13" name="Line"/>
            <p:cNvSpPr/>
            <p:nvPr/>
          </p:nvSpPr>
          <p:spPr>
            <a:xfrm>
              <a:off x="3508605" y="1657972"/>
              <a:ext cx="296207" cy="735048"/>
            </a:xfrm>
            <a:prstGeom prst="line">
              <a:avLst/>
            </a:prstGeom>
            <a:solidFill>
              <a:srgbClr val="FFFFFF"/>
            </a:solidFill>
            <a:ln w="9525" cap="flat">
              <a:solidFill>
                <a:srgbClr val="000000"/>
              </a:solidFill>
              <a:prstDash val="solid"/>
              <a:miter lim="800000"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14" name="Line"/>
            <p:cNvSpPr/>
            <p:nvPr/>
          </p:nvSpPr>
          <p:spPr>
            <a:xfrm flipH="1">
              <a:off x="3914182" y="1657972"/>
              <a:ext cx="263482" cy="735048"/>
            </a:xfrm>
            <a:prstGeom prst="line">
              <a:avLst/>
            </a:prstGeom>
            <a:solidFill>
              <a:srgbClr val="FFFFFF"/>
            </a:solidFill>
            <a:ln w="9525" cap="flat">
              <a:solidFill>
                <a:srgbClr val="000000"/>
              </a:solidFill>
              <a:prstDash val="solid"/>
              <a:miter lim="800000"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pic>
        <p:nvPicPr>
          <p:cNvPr id="516" name="image9.png" descr="image9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092165" y="452434"/>
            <a:ext cx="2531898" cy="2988051"/>
          </a:xfrm>
          <a:prstGeom prst="rect">
            <a:avLst/>
          </a:prstGeom>
          <a:ln w="12700">
            <a:miter lim="400000"/>
          </a:ln>
        </p:spPr>
      </p:pic>
      <p:sp>
        <p:nvSpPr>
          <p:cNvPr id="517" name="European energy market bidding zones  https://fsr.eui.eu/electricity-markets-in-the-eu/"/>
          <p:cNvSpPr txBox="1"/>
          <p:nvPr/>
        </p:nvSpPr>
        <p:spPr>
          <a:xfrm>
            <a:off x="7328057" y="65737"/>
            <a:ext cx="4667098" cy="3916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r">
              <a:defRPr sz="1100"/>
            </a:pPr>
            <a:r>
              <a:t>European energy market bidding zones </a:t>
            </a:r>
            <a:br/>
            <a:r>
              <a:t>https://fsr.eui.eu/electricity-markets-in-the-eu/</a:t>
            </a:r>
          </a:p>
        </p:txBody>
      </p:sp>
      <p:sp>
        <p:nvSpPr>
          <p:cNvPr id="518" name="Line"/>
          <p:cNvSpPr/>
          <p:nvPr/>
        </p:nvSpPr>
        <p:spPr>
          <a:xfrm>
            <a:off x="10528581" y="1946459"/>
            <a:ext cx="1" cy="386452"/>
          </a:xfrm>
          <a:prstGeom prst="line">
            <a:avLst/>
          </a:prstGeom>
          <a:solidFill>
            <a:srgbClr val="FFFFFF"/>
          </a:solidFill>
          <a:ln w="19049">
            <a:solidFill>
              <a:srgbClr val="FF0000"/>
            </a:solidFill>
            <a:miter/>
            <a:headEnd type="triangle"/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519" name="Line"/>
          <p:cNvSpPr/>
          <p:nvPr/>
        </p:nvSpPr>
        <p:spPr>
          <a:xfrm>
            <a:off x="10249054" y="1522253"/>
            <a:ext cx="218120" cy="377854"/>
          </a:xfrm>
          <a:prstGeom prst="line">
            <a:avLst/>
          </a:prstGeom>
          <a:solidFill>
            <a:srgbClr val="FFFFFF"/>
          </a:solidFill>
          <a:ln w="19049">
            <a:solidFill>
              <a:srgbClr val="FF0000"/>
            </a:solidFill>
            <a:miter/>
            <a:headEnd type="triangle"/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520" name="Line"/>
          <p:cNvSpPr/>
          <p:nvPr/>
        </p:nvSpPr>
        <p:spPr>
          <a:xfrm flipH="1">
            <a:off x="10618241" y="1754070"/>
            <a:ext cx="314062" cy="192391"/>
          </a:xfrm>
          <a:prstGeom prst="line">
            <a:avLst/>
          </a:prstGeom>
          <a:solidFill>
            <a:srgbClr val="FFFFFF"/>
          </a:solidFill>
          <a:ln w="19049">
            <a:solidFill>
              <a:srgbClr val="FF0000"/>
            </a:solidFill>
            <a:miter/>
            <a:headEnd type="triangle"/>
            <a:tailEnd type="triangle"/>
          </a:ln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Footer Placeholder 4"/>
          <p:cNvSpPr txBox="1"/>
          <p:nvPr/>
        </p:nvSpPr>
        <p:spPr>
          <a:xfrm>
            <a:off x="791578" y="6580799"/>
            <a:ext cx="9948937" cy="1355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1000"/>
            </a:lvl1pPr>
          </a:lstStyle>
          <a:p>
            <a:pPr/>
            <a:r>
              <a:t>DE T2s &amp; National Analysis Facility</a:t>
            </a:r>
          </a:p>
        </p:txBody>
      </p:sp>
      <p:sp>
        <p:nvSpPr>
          <p:cNvPr id="523" name="Textfeld 13"/>
          <p:cNvSpPr txBox="1"/>
          <p:nvPr>
            <p:ph type="sldNum" sz="quarter" idx="2"/>
          </p:nvPr>
        </p:nvSpPr>
        <p:spPr>
          <a:xfrm>
            <a:off x="11630049" y="6580799"/>
            <a:ext cx="153963" cy="13554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algn="r">
              <a:defRPr b="1" sz="1000"/>
            </a:lvl1pPr>
          </a:lstStyle>
          <a:p>
            <a:pPr/>
            <a:fld id="{86CB4B4D-7CA3-9044-876B-883B54F8677D}" type="slidenum"/>
          </a:p>
        </p:txBody>
      </p:sp>
      <p:sp>
        <p:nvSpPr>
          <p:cNvPr id="524" name="Title 1"/>
          <p:cNvSpPr txBox="1"/>
          <p:nvPr>
            <p:ph type="title"/>
          </p:nvPr>
        </p:nvSpPr>
        <p:spPr>
          <a:xfrm>
            <a:off x="407987" y="349611"/>
            <a:ext cx="11376026" cy="451098"/>
          </a:xfrm>
          <a:prstGeom prst="rect">
            <a:avLst/>
          </a:prstGeom>
        </p:spPr>
        <p:txBody>
          <a:bodyPr/>
          <a:lstStyle/>
          <a:p>
            <a:pPr/>
            <a:r>
              <a:t>Green Energy driven Cluster Shaping</a:t>
            </a:r>
          </a:p>
        </p:txBody>
      </p:sp>
      <p:sp>
        <p:nvSpPr>
          <p:cNvPr id="525" name="Textplatzhalter 7"/>
          <p:cNvSpPr txBox="1"/>
          <p:nvPr>
            <p:ph type="body" sz="quarter" idx="1"/>
          </p:nvPr>
        </p:nvSpPr>
        <p:spPr>
          <a:xfrm>
            <a:off x="407985" y="817499"/>
            <a:ext cx="11376026" cy="37925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None/>
              <a:defRPr b="1">
                <a:solidFill>
                  <a:schemeClr val="accent2"/>
                </a:solidFill>
              </a:defRPr>
            </a:lvl1pPr>
          </a:lstStyle>
          <a:p>
            <a:pPr/>
            <a:r>
              <a:t>Short &amp; mid-term green energy variations</a:t>
            </a:r>
          </a:p>
        </p:txBody>
      </p:sp>
      <p:sp>
        <p:nvSpPr>
          <p:cNvPr id="526" name="https://www.smard.de/en/marktdaten?marketDataAttributes=%7B%22resolution%22:%22day%22,%22from%22:1672527600000,%22to%22:1675205999999,%22moduleIds%22:%5B1004066,1001226,1004067,1004068,1001228,1001224,1001223,1004069,1004071,1004070,1001227,1001225%5D,%2"/>
          <p:cNvSpPr txBox="1"/>
          <p:nvPr/>
        </p:nvSpPr>
        <p:spPr>
          <a:xfrm>
            <a:off x="7367811" y="437981"/>
            <a:ext cx="4780939" cy="3437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400" u="sng">
                <a:uFill>
                  <a:solidFill>
                    <a:srgbClr val="000000"/>
                  </a:solidFill>
                </a:uFill>
                <a:hlinkClick r:id="rId2" invalidUrl="" action="" tgtFrame="" tooltip="" history="1" highlightClick="0" endSnd="0"/>
              </a:defRPr>
            </a:lvl1pPr>
          </a:lstStyle>
          <a:p>
            <a:pPr>
              <a:defRPr>
                <a:uFillTx/>
              </a:defRPr>
            </a:pPr>
            <a:r>
              <a:rPr>
                <a:uFill>
                  <a:solidFill>
                    <a:srgbClr val="000000"/>
                  </a:solidFill>
                </a:uFill>
                <a:hlinkClick r:id="rId2" invalidUrl="" action="" tgtFrame="" tooltip="" history="1" highlightClick="0" endSnd="0"/>
              </a:rPr>
              <a:t>https://www.smard.de/en/marktdaten?marketDataAttributes=%7B%22resolution%22:%22day%22,%22from%22:1672527600000,%22to%22:1675205999999,%22moduleIds%22:%5B1004066,1001226,1004067,1004068,1001228,1001224,1001223,1004069,1004071,1004070,1001227,1001225%5D,%22selectedCategory%22:null,%22activeChart%22:true,%22style%22:%22color%22,%22categoriesModuleOrder%22:%7B%7D,%22region%22:%22DE%22%7D</a:t>
            </a:r>
          </a:p>
        </p:txBody>
      </p:sp>
      <p:pic>
        <p:nvPicPr>
          <p:cNvPr id="527" name="image10.png" descr="image1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742563" y="3257058"/>
            <a:ext cx="5385008" cy="2692503"/>
          </a:xfrm>
          <a:prstGeom prst="rect">
            <a:avLst/>
          </a:prstGeom>
          <a:ln w="12700">
            <a:miter lim="400000"/>
          </a:ln>
        </p:spPr>
      </p:pic>
      <p:pic>
        <p:nvPicPr>
          <p:cNvPr id="528" name="image11.png" descr="image1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742563" y="800706"/>
            <a:ext cx="5261952" cy="2630977"/>
          </a:xfrm>
          <a:prstGeom prst="rect">
            <a:avLst/>
          </a:prstGeom>
          <a:ln w="12700">
            <a:miter lim="400000"/>
          </a:ln>
        </p:spPr>
      </p:pic>
      <p:sp>
        <p:nvSpPr>
          <p:cNvPr id="529" name="Winter ~= Wind"/>
          <p:cNvSpPr txBox="1"/>
          <p:nvPr/>
        </p:nvSpPr>
        <p:spPr>
          <a:xfrm>
            <a:off x="9647170" y="1013851"/>
            <a:ext cx="184919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Winter ~= Wind</a:t>
            </a:r>
          </a:p>
        </p:txBody>
      </p:sp>
      <p:sp>
        <p:nvSpPr>
          <p:cNvPr id="530" name="Summer ~= Photovoltaics"/>
          <p:cNvSpPr txBox="1"/>
          <p:nvPr/>
        </p:nvSpPr>
        <p:spPr>
          <a:xfrm>
            <a:off x="8694670" y="3545914"/>
            <a:ext cx="2738191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Summer ~= Photovoltaics</a:t>
            </a:r>
          </a:p>
        </p:txBody>
      </p:sp>
      <p:sp>
        <p:nvSpPr>
          <p:cNvPr id="531" name="Content Placeholder 2"/>
          <p:cNvSpPr txBox="1"/>
          <p:nvPr/>
        </p:nvSpPr>
        <p:spPr>
          <a:xfrm>
            <a:off x="-1" y="1340582"/>
            <a:ext cx="6689751" cy="50102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marL="361950" indent="-361950" defTabSz="914400">
              <a:lnSpc>
                <a:spcPct val="110000"/>
              </a:lnSpc>
              <a:spcBef>
                <a:spcPts val="1200"/>
              </a:spcBef>
              <a:buSzPct val="100000"/>
              <a:buFont typeface="Arial"/>
              <a:buChar char="•"/>
              <a:tabLst>
                <a:tab pos="355600" algn="l"/>
              </a:tabLst>
              <a:defRPr sz="2000"/>
            </a:pPr>
            <a:r>
              <a:t>Northern Germany: offshore wind farms nearby + photovoltaics</a:t>
            </a:r>
          </a:p>
          <a:p>
            <a:pPr marL="361950" indent="-361950" defTabSz="914400">
              <a:lnSpc>
                <a:spcPct val="110000"/>
              </a:lnSpc>
              <a:spcBef>
                <a:spcPts val="1200"/>
              </a:spcBef>
              <a:buSzPct val="100000"/>
              <a:buFont typeface="Arial"/>
              <a:buChar char="•"/>
              <a:tabLst>
                <a:tab pos="355600" algn="l"/>
              </a:tabLst>
            </a:pPr>
            <a:endParaRPr sz="2000"/>
          </a:p>
          <a:p>
            <a:pPr marL="361950" indent="-361950" defTabSz="914400">
              <a:lnSpc>
                <a:spcPct val="110000"/>
              </a:lnSpc>
              <a:spcBef>
                <a:spcPts val="1200"/>
              </a:spcBef>
              <a:buSzPct val="100000"/>
              <a:buFont typeface="Arial"/>
              <a:buChar char="•"/>
              <a:tabLst>
                <a:tab pos="355600" algn="l"/>
              </a:tabLst>
              <a:defRPr sz="2000"/>
            </a:pPr>
            <a:r>
              <a:t>Green Energy with seasonal variations</a:t>
            </a:r>
          </a:p>
          <a:p>
            <a:pPr lvl="1" marL="628650" indent="-266700" defTabSz="914400">
              <a:spcBef>
                <a:spcPts val="800"/>
              </a:spcBef>
              <a:buSzPct val="100000"/>
              <a:buFont typeface="Arial"/>
              <a:buChar char="•"/>
              <a:defRPr sz="2000"/>
            </a:pPr>
            <a:r>
              <a:t>Winter ~= Wind ~= mid-term variation O(days)</a:t>
            </a:r>
            <a:endParaRPr sz="2200"/>
          </a:p>
          <a:p>
            <a:pPr lvl="1" marL="628650" indent="-266700" defTabSz="914400">
              <a:spcBef>
                <a:spcPts val="800"/>
              </a:spcBef>
              <a:buSzPct val="100000"/>
              <a:buFont typeface="Arial"/>
              <a:buChar char="•"/>
              <a:defRPr sz="2000"/>
            </a:pPr>
            <a:r>
              <a:t>Summer ~= Solar ~= short-term variation O(interday)</a:t>
            </a:r>
            <a:endParaRPr sz="2200"/>
          </a:p>
          <a:p>
            <a:pPr marL="361950" indent="-361950" defTabSz="914400">
              <a:lnSpc>
                <a:spcPct val="110000"/>
              </a:lnSpc>
              <a:spcBef>
                <a:spcPts val="1200"/>
              </a:spcBef>
              <a:buSzPct val="100000"/>
              <a:buFont typeface="Arial"/>
              <a:buChar char="•"/>
              <a:tabLst>
                <a:tab pos="355600" algn="l"/>
              </a:tabLst>
              <a:defRPr sz="2000"/>
            </a:pPr>
          </a:p>
          <a:p>
            <a:pPr marL="361950" indent="-361950" defTabSz="914400">
              <a:lnSpc>
                <a:spcPct val="110000"/>
              </a:lnSpc>
              <a:spcBef>
                <a:spcPts val="1200"/>
              </a:spcBef>
              <a:buSzPct val="100000"/>
              <a:buFont typeface="Arial"/>
              <a:buChar char="•"/>
              <a:tabLst>
                <a:tab pos="355600" algn="l"/>
              </a:tabLst>
              <a:defRPr sz="2000"/>
            </a:pPr>
            <a:r>
              <a:t>~~&gt; adaptable compute cluster wrt. Green Energy patterns/frequencies</a:t>
            </a:r>
          </a:p>
          <a:p>
            <a:pPr lvl="1" marL="628650" indent="-266700" defTabSz="914400">
              <a:spcBef>
                <a:spcPts val="800"/>
              </a:spcBef>
              <a:buSzPct val="100000"/>
              <a:buFont typeface="Arial"/>
              <a:buChar char="•"/>
              <a:defRPr sz="2000"/>
            </a:pPr>
            <a:r>
              <a:t>Short-term ~ throttling/short term </a:t>
            </a:r>
          </a:p>
          <a:p>
            <a:pPr lvl="1" marL="628650" indent="-266700" defTabSz="914400">
              <a:spcBef>
                <a:spcPts val="800"/>
              </a:spcBef>
              <a:buSzPct val="100000"/>
              <a:buFont typeface="Arial"/>
              <a:buChar char="•"/>
              <a:defRPr sz="2000"/>
            </a:pPr>
            <a:r>
              <a:t>Mid-term ~ shedding/ramp-up</a:t>
            </a:r>
          </a:p>
        </p:txBody>
      </p:sp>
      <p:sp>
        <p:nvSpPr>
          <p:cNvPr id="532" name="🌞"/>
          <p:cNvSpPr txBox="1"/>
          <p:nvPr/>
        </p:nvSpPr>
        <p:spPr>
          <a:xfrm>
            <a:off x="9114466" y="4006360"/>
            <a:ext cx="341584" cy="688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3600">
                <a:solidFill>
                  <a:srgbClr val="C00000"/>
                </a:solidFill>
              </a:defRPr>
            </a:lvl1pPr>
          </a:lstStyle>
          <a:p>
            <a:pPr/>
            <a:r>
              <a:t>🌞</a:t>
            </a:r>
          </a:p>
        </p:txBody>
      </p:sp>
      <p:sp>
        <p:nvSpPr>
          <p:cNvPr id="533" name="🌞"/>
          <p:cNvSpPr txBox="1"/>
          <p:nvPr/>
        </p:nvSpPr>
        <p:spPr>
          <a:xfrm>
            <a:off x="9547489" y="1709909"/>
            <a:ext cx="232288" cy="34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C00000"/>
                </a:solidFill>
              </a:defRPr>
            </a:lvl1pPr>
          </a:lstStyle>
          <a:p>
            <a:pPr/>
            <a:r>
              <a:t>🌞</a:t>
            </a:r>
          </a:p>
        </p:txBody>
      </p:sp>
      <p:sp>
        <p:nvSpPr>
          <p:cNvPr id="534" name="🌬"/>
          <p:cNvSpPr txBox="1"/>
          <p:nvPr/>
        </p:nvSpPr>
        <p:spPr>
          <a:xfrm>
            <a:off x="7418760" y="4801446"/>
            <a:ext cx="420408" cy="459741"/>
          </a:xfrm>
          <a:prstGeom prst="rect">
            <a:avLst/>
          </a:prstGeom>
          <a:solidFill>
            <a:srgbClr val="53CEFF">
              <a:alpha val="48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000"/>
            </a:lvl1pPr>
          </a:lstStyle>
          <a:p>
            <a:pPr/>
            <a:r>
              <a:t>🌬</a:t>
            </a:r>
          </a:p>
        </p:txBody>
      </p:sp>
      <p:sp>
        <p:nvSpPr>
          <p:cNvPr id="535" name="🌬"/>
          <p:cNvSpPr txBox="1"/>
          <p:nvPr/>
        </p:nvSpPr>
        <p:spPr>
          <a:xfrm>
            <a:off x="7474542" y="1769558"/>
            <a:ext cx="999735" cy="891541"/>
          </a:xfrm>
          <a:prstGeom prst="rect">
            <a:avLst/>
          </a:prstGeom>
          <a:solidFill>
            <a:srgbClr val="8CDEFF">
              <a:alpha val="48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4800"/>
            </a:lvl1pPr>
          </a:lstStyle>
          <a:p>
            <a:pPr/>
            <a:r>
              <a:t>🌬</a:t>
            </a:r>
          </a:p>
        </p:txBody>
      </p:sp>
      <p:sp>
        <p:nvSpPr>
          <p:cNvPr id="536" name="Green Energy Contributions: January / July"/>
          <p:cNvSpPr txBox="1"/>
          <p:nvPr/>
        </p:nvSpPr>
        <p:spPr>
          <a:xfrm>
            <a:off x="6788282" y="6119481"/>
            <a:ext cx="5170583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/>
          </a:lstStyle>
          <a:p>
            <a:pPr/>
            <a:r>
              <a:t>Green Energy Contributions: January / July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Textfeld 13"/>
          <p:cNvSpPr txBox="1"/>
          <p:nvPr>
            <p:ph type="sldNum" sz="quarter" idx="2"/>
          </p:nvPr>
        </p:nvSpPr>
        <p:spPr>
          <a:xfrm>
            <a:off x="11630049" y="6580799"/>
            <a:ext cx="153963" cy="13554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algn="r">
              <a:defRPr b="1" sz="1000"/>
            </a:lvl1pPr>
          </a:lstStyle>
          <a:p>
            <a:pPr/>
            <a:fld id="{86CB4B4D-7CA3-9044-876B-883B54F8677D}" type="slidenum"/>
          </a:p>
        </p:txBody>
      </p:sp>
      <p:sp>
        <p:nvSpPr>
          <p:cNvPr id="539" name="Title 1"/>
          <p:cNvSpPr txBox="1"/>
          <p:nvPr>
            <p:ph type="title"/>
          </p:nvPr>
        </p:nvSpPr>
        <p:spPr>
          <a:xfrm>
            <a:off x="407987" y="349611"/>
            <a:ext cx="11376026" cy="451098"/>
          </a:xfrm>
          <a:prstGeom prst="rect">
            <a:avLst/>
          </a:prstGeom>
        </p:spPr>
        <p:txBody>
          <a:bodyPr/>
          <a:lstStyle/>
          <a:p>
            <a:pPr/>
            <a:r>
              <a:t>Architecture/Generation Energy Efficiency</a:t>
            </a:r>
          </a:p>
        </p:txBody>
      </p:sp>
      <p:sp>
        <p:nvSpPr>
          <p:cNvPr id="540" name="Textplatzhalter 7"/>
          <p:cNvSpPr txBox="1"/>
          <p:nvPr>
            <p:ph type="body" sz="quarter" idx="1"/>
          </p:nvPr>
        </p:nvSpPr>
        <p:spPr>
          <a:xfrm>
            <a:off x="407982" y="817497"/>
            <a:ext cx="11376026" cy="37925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None/>
              <a:defRPr b="1">
                <a:solidFill>
                  <a:schemeClr val="accent2"/>
                </a:solidFill>
              </a:defRPr>
            </a:lvl1pPr>
          </a:lstStyle>
          <a:p>
            <a:pPr/>
            <a:r>
              <a:t>CPU Efficiency per Electric Power Consumption </a:t>
            </a:r>
          </a:p>
        </p:txBody>
      </p:sp>
      <p:sp>
        <p:nvSpPr>
          <p:cNvPr id="541" name="Content Placeholder 2"/>
          <p:cNvSpPr txBox="1"/>
          <p:nvPr/>
        </p:nvSpPr>
        <p:spPr>
          <a:xfrm>
            <a:off x="-1" y="1340583"/>
            <a:ext cx="5688088" cy="50102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1" marL="628650" indent="-266700" defTabSz="914400">
              <a:spcBef>
                <a:spcPts val="800"/>
              </a:spcBef>
              <a:buSzPct val="100000"/>
              <a:buFont typeface="Arial"/>
              <a:buChar char="•"/>
              <a:defRPr sz="2000"/>
            </a:pPr>
            <a:r>
              <a:t>Significant efficiency gains with recent microarchs (aka Zen)</a:t>
            </a:r>
          </a:p>
          <a:p>
            <a:pPr lvl="1" marL="628650" indent="-266700" defTabSz="914400">
              <a:spcBef>
                <a:spcPts val="800"/>
              </a:spcBef>
              <a:buSzPct val="100000"/>
              <a:buFont typeface="Arial"/>
              <a:buChar char="•"/>
              <a:defRPr sz="2000"/>
            </a:pPr>
            <a:r>
              <a:t>CPU compute power per Watt gain ~4x from oldest workers still in production</a:t>
            </a:r>
          </a:p>
          <a:p>
            <a:pPr defTabSz="914400">
              <a:lnSpc>
                <a:spcPct val="110000"/>
              </a:lnSpc>
              <a:spcBef>
                <a:spcPts val="1200"/>
              </a:spcBef>
              <a:tabLst>
                <a:tab pos="355600" algn="l"/>
              </a:tabLst>
              <a:defRPr sz="2000"/>
            </a:pPr>
          </a:p>
          <a:p>
            <a:pPr lvl="1" marL="628650" indent="-266700" defTabSz="914400">
              <a:spcBef>
                <a:spcPts val="800"/>
              </a:spcBef>
              <a:buSzPct val="100000"/>
              <a:buFont typeface="Arial"/>
              <a:buChar char="•"/>
              <a:defRPr sz="2000"/>
            </a:pPr>
            <a:r>
              <a:t>Old, energy inefficient nodes as dynamic moderators for shedding/fan out</a:t>
            </a:r>
          </a:p>
          <a:p>
            <a:pPr lvl="1" marL="628650" indent="-266700" defTabSz="914400">
              <a:spcBef>
                <a:spcPts val="800"/>
              </a:spcBef>
              <a:buSzPct val="100000"/>
              <a:buFont typeface="Arial"/>
              <a:buChar char="•"/>
              <a:defRPr sz="2000"/>
            </a:pPr>
            <a:r>
              <a:t>Shaping Frequency depending on production job run time/draining rate</a:t>
            </a:r>
          </a:p>
        </p:txBody>
      </p:sp>
      <p:grpSp>
        <p:nvGrpSpPr>
          <p:cNvPr id="546" name="Group"/>
          <p:cNvGrpSpPr/>
          <p:nvPr/>
        </p:nvGrpSpPr>
        <p:grpSpPr>
          <a:xfrm>
            <a:off x="5804505" y="2205600"/>
            <a:ext cx="6387494" cy="3264718"/>
            <a:chOff x="0" y="0"/>
            <a:chExt cx="6387492" cy="3264717"/>
          </a:xfrm>
        </p:grpSpPr>
        <p:pic>
          <p:nvPicPr>
            <p:cNvPr id="542" name="image12.png" descr="image12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" y="0"/>
              <a:ext cx="6387494" cy="326471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43" name="Rectangle"/>
            <p:cNvSpPr/>
            <p:nvPr/>
          </p:nvSpPr>
          <p:spPr>
            <a:xfrm>
              <a:off x="3631617" y="75152"/>
              <a:ext cx="74082" cy="2962363"/>
            </a:xfrm>
            <a:prstGeom prst="rect">
              <a:avLst/>
            </a:prstGeom>
            <a:solidFill>
              <a:srgbClr val="FF0000">
                <a:alpha val="49999"/>
              </a:srgbClr>
            </a:solidFill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44" name="year/microarch"/>
            <p:cNvSpPr txBox="1"/>
            <p:nvPr/>
          </p:nvSpPr>
          <p:spPr>
            <a:xfrm>
              <a:off x="4387541" y="2671719"/>
              <a:ext cx="1863105" cy="3506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/>
              <a:r>
                <a:t>year/microarch</a:t>
              </a:r>
            </a:p>
          </p:txBody>
        </p:sp>
        <p:sp>
          <p:nvSpPr>
            <p:cNvPr id="545" name="hs06 per Watt"/>
            <p:cNvSpPr txBox="1"/>
            <p:nvPr/>
          </p:nvSpPr>
          <p:spPr>
            <a:xfrm rot="16199932">
              <a:off x="-297349" y="768480"/>
              <a:ext cx="1528347" cy="3506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/>
              <a:r>
                <a:t>hs06 per Watt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Titel 1"/>
          <p:cNvSpPr txBox="1"/>
          <p:nvPr>
            <p:ph type="title"/>
          </p:nvPr>
        </p:nvSpPr>
        <p:spPr>
          <a:xfrm>
            <a:off x="407987" y="349610"/>
            <a:ext cx="11376026" cy="3511190"/>
          </a:xfrm>
          <a:prstGeom prst="rect">
            <a:avLst/>
          </a:prstGeom>
        </p:spPr>
        <p:txBody>
          <a:bodyPr/>
          <a:lstStyle/>
          <a:p>
            <a:pPr/>
            <a:r>
              <a:t>Main Cluster Flavours</a:t>
            </a:r>
            <a:br/>
            <a:br/>
            <a:r>
              <a:t>HPC vs. HTC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Footer Placeholder 4"/>
          <p:cNvSpPr txBox="1"/>
          <p:nvPr/>
        </p:nvSpPr>
        <p:spPr>
          <a:xfrm>
            <a:off x="791578" y="6580799"/>
            <a:ext cx="9948937" cy="1355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1000"/>
            </a:lvl1pPr>
          </a:lstStyle>
          <a:p>
            <a:pPr/>
            <a:r>
              <a:t>DE T2s &amp; National Analysis Facility</a:t>
            </a:r>
          </a:p>
        </p:txBody>
      </p:sp>
      <p:sp>
        <p:nvSpPr>
          <p:cNvPr id="549" name="Textfeld 13"/>
          <p:cNvSpPr txBox="1"/>
          <p:nvPr>
            <p:ph type="sldNum" sz="quarter" idx="2"/>
          </p:nvPr>
        </p:nvSpPr>
        <p:spPr>
          <a:xfrm>
            <a:off x="11630049" y="6580799"/>
            <a:ext cx="153963" cy="13554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algn="r">
              <a:defRPr b="1" sz="1000"/>
            </a:lvl1pPr>
          </a:lstStyle>
          <a:p>
            <a:pPr/>
            <a:fld id="{86CB4B4D-7CA3-9044-876B-883B54F8677D}" type="slidenum"/>
          </a:p>
        </p:txBody>
      </p:sp>
      <p:sp>
        <p:nvSpPr>
          <p:cNvPr id="550" name="Title 1"/>
          <p:cNvSpPr txBox="1"/>
          <p:nvPr>
            <p:ph type="title"/>
          </p:nvPr>
        </p:nvSpPr>
        <p:spPr>
          <a:xfrm>
            <a:off x="407987" y="349611"/>
            <a:ext cx="11376026" cy="451098"/>
          </a:xfrm>
          <a:prstGeom prst="rect">
            <a:avLst/>
          </a:prstGeom>
        </p:spPr>
        <p:txBody>
          <a:bodyPr/>
          <a:lstStyle/>
          <a:p>
            <a:pPr/>
            <a:r>
              <a:t>Production Cluster Energy Efficiency</a:t>
            </a:r>
          </a:p>
        </p:txBody>
      </p:sp>
      <p:sp>
        <p:nvSpPr>
          <p:cNvPr id="551" name="Textplatzhalter 7"/>
          <p:cNvSpPr txBox="1"/>
          <p:nvPr>
            <p:ph type="body" sz="quarter" idx="1"/>
          </p:nvPr>
        </p:nvSpPr>
        <p:spPr>
          <a:xfrm>
            <a:off x="407984" y="817497"/>
            <a:ext cx="11376026" cy="37925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None/>
              <a:defRPr b="1">
                <a:solidFill>
                  <a:schemeClr val="accent2"/>
                </a:solidFill>
              </a:defRPr>
            </a:lvl1pPr>
          </a:lstStyle>
          <a:p>
            <a:pPr/>
            <a:r>
              <a:t>WattHours consumed for HS06 delivered</a:t>
            </a:r>
          </a:p>
        </p:txBody>
      </p:sp>
      <p:sp>
        <p:nvSpPr>
          <p:cNvPr id="552" name="Content Placeholder 2"/>
          <p:cNvSpPr txBox="1"/>
          <p:nvPr/>
        </p:nvSpPr>
        <p:spPr>
          <a:xfrm>
            <a:off x="106915" y="1312359"/>
            <a:ext cx="5149292" cy="44201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1" indent="361947" defTabSz="914400">
              <a:spcBef>
                <a:spcPts val="800"/>
              </a:spcBef>
              <a:defRPr sz="2000"/>
            </a:pPr>
            <a:r>
              <a:t>E.g.</a:t>
            </a:r>
          </a:p>
          <a:p>
            <a:pPr lvl="1" marL="628650" indent="-266700" defTabSz="914400">
              <a:spcBef>
                <a:spcPts val="800"/>
              </a:spcBef>
              <a:buSzPct val="100000"/>
              <a:buFont typeface="Arial"/>
              <a:buChar char="•"/>
              <a:defRPr sz="2000"/>
            </a:pPr>
            <a:r>
              <a:t>target deliverable: 1000 kHS06</a:t>
            </a:r>
          </a:p>
          <a:p>
            <a:pPr lvl="1" marL="628650" indent="-266700" defTabSz="914400">
              <a:spcBef>
                <a:spcPts val="800"/>
              </a:spcBef>
              <a:buSzPct val="100000"/>
              <a:buFont typeface="Arial"/>
              <a:buChar char="•"/>
              <a:defRPr sz="2000"/>
            </a:pPr>
          </a:p>
          <a:p>
            <a:pPr lvl="1" marL="628650" indent="-266700" defTabSz="914400">
              <a:spcBef>
                <a:spcPts val="800"/>
              </a:spcBef>
              <a:buSzPct val="100000"/>
              <a:buFont typeface="Arial"/>
              <a:buChar char="•"/>
              <a:defRPr sz="2000"/>
            </a:pPr>
            <a:r>
              <a:t>“combo” cluster: 		~410 kWh</a:t>
            </a:r>
          </a:p>
          <a:p>
            <a:pPr lvl="1" marL="628650" indent="-266700" defTabSz="914400">
              <a:spcBef>
                <a:spcPts val="800"/>
              </a:spcBef>
              <a:buSzPct val="100000"/>
              <a:buFont typeface="Arial"/>
              <a:buChar char="•"/>
              <a:defRPr sz="2000"/>
            </a:pPr>
            <a:r>
              <a:t>“high efficiency” cluster:	~298 kWh</a:t>
            </a:r>
          </a:p>
          <a:p>
            <a:pPr lvl="1" marL="628650" indent="-266700" defTabSz="914400">
              <a:spcBef>
                <a:spcPts val="800"/>
              </a:spcBef>
              <a:buSzPct val="100000"/>
              <a:buFont typeface="Arial"/>
              <a:buChar char="•"/>
              <a:defRPr sz="2000"/>
            </a:pPr>
            <a:r>
              <a:t>“low efficiency” cluster:	~587 kWh</a:t>
            </a:r>
          </a:p>
          <a:p>
            <a:pPr lvl="1" marL="628650" indent="-266700" defTabSz="914400">
              <a:spcBef>
                <a:spcPts val="800"/>
              </a:spcBef>
              <a:buSzPct val="100000"/>
              <a:buFont typeface="Arial"/>
              <a:buChar char="•"/>
              <a:defRPr sz="2000"/>
            </a:pPr>
          </a:p>
          <a:p>
            <a:pPr lvl="1" marL="628650" indent="-266700" defTabSz="914400">
              <a:spcBef>
                <a:spcPts val="800"/>
              </a:spcBef>
              <a:buSzPct val="100000"/>
              <a:buFont typeface="Arial"/>
              <a:buChar char="•"/>
              <a:defRPr sz="2000"/>
            </a:pPr>
            <a:r>
              <a:t>Low efficiency cluster as opportunistic resource</a:t>
            </a:r>
          </a:p>
          <a:p>
            <a:pPr lvl="2" marL="895350" indent="-266700" defTabSz="914400">
              <a:spcBef>
                <a:spcPts val="800"/>
              </a:spcBef>
              <a:buSzPct val="100000"/>
              <a:buFont typeface="Arial"/>
              <a:buChar char="•"/>
              <a:defRPr sz="2000"/>
            </a:pPr>
            <a:r>
              <a:t>Load shedding when necessary</a:t>
            </a:r>
          </a:p>
          <a:p>
            <a:pPr lvl="2" marL="895350" indent="-266700" defTabSz="914400">
              <a:spcBef>
                <a:spcPts val="800"/>
              </a:spcBef>
              <a:buSzPct val="100000"/>
              <a:buFont typeface="Arial"/>
              <a:buChar char="•"/>
              <a:defRPr sz="2000"/>
            </a:pPr>
            <a:r>
              <a:t>Scheduling has to be adapted</a:t>
            </a:r>
          </a:p>
        </p:txBody>
      </p:sp>
      <p:pic>
        <p:nvPicPr>
          <p:cNvPr id="553" name="image13.png" descr="image1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652518" y="1196747"/>
            <a:ext cx="6352606" cy="5154083"/>
          </a:xfrm>
          <a:prstGeom prst="rect">
            <a:avLst/>
          </a:prstGeom>
          <a:ln w="12700">
            <a:miter lim="400000"/>
          </a:ln>
        </p:spPr>
      </p:pic>
      <p:sp>
        <p:nvSpPr>
          <p:cNvPr id="554" name="Shape"/>
          <p:cNvSpPr/>
          <p:nvPr/>
        </p:nvSpPr>
        <p:spPr>
          <a:xfrm rot="10799989">
            <a:off x="5848875" y="2361404"/>
            <a:ext cx="4174622" cy="40838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3200"/>
                </a:moveTo>
                <a:cubicBezTo>
                  <a:pt x="0" y="1433"/>
                  <a:pt x="1402" y="0"/>
                  <a:pt x="3130" y="0"/>
                </a:cubicBezTo>
                <a:lnTo>
                  <a:pt x="3600" y="0"/>
                </a:lnTo>
                <a:lnTo>
                  <a:pt x="18470" y="0"/>
                </a:lnTo>
                <a:cubicBezTo>
                  <a:pt x="20198" y="0"/>
                  <a:pt x="21600" y="1433"/>
                  <a:pt x="21600" y="3200"/>
                </a:cubicBezTo>
                <a:lnTo>
                  <a:pt x="21600" y="16000"/>
                </a:lnTo>
                <a:cubicBezTo>
                  <a:pt x="21600" y="17767"/>
                  <a:pt x="20198" y="19200"/>
                  <a:pt x="18470" y="19200"/>
                </a:cubicBezTo>
                <a:lnTo>
                  <a:pt x="9000" y="19200"/>
                </a:lnTo>
                <a:lnTo>
                  <a:pt x="6300" y="21600"/>
                </a:lnTo>
                <a:lnTo>
                  <a:pt x="3600" y="19200"/>
                </a:lnTo>
                <a:lnTo>
                  <a:pt x="3130" y="19200"/>
                </a:lnTo>
                <a:cubicBezTo>
                  <a:pt x="1402" y="19200"/>
                  <a:pt x="0" y="17767"/>
                  <a:pt x="0" y="16000"/>
                </a:cubicBezTo>
                <a:lnTo>
                  <a:pt x="0" y="16000"/>
                </a:lnTo>
                <a:lnTo>
                  <a:pt x="0" y="11200"/>
                </a:lnTo>
                <a:close/>
              </a:path>
            </a:pathLst>
          </a:custGeom>
          <a:ln w="28575">
            <a:solidFill>
              <a:srgbClr val="FF0000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555" name="Shape"/>
          <p:cNvSpPr/>
          <p:nvPr/>
        </p:nvSpPr>
        <p:spPr>
          <a:xfrm rot="10799989">
            <a:off x="10071122" y="702502"/>
            <a:ext cx="2090209" cy="57427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310"/>
                </a:moveTo>
                <a:cubicBezTo>
                  <a:pt x="0" y="587"/>
                  <a:pt x="1612" y="0"/>
                  <a:pt x="3600" y="0"/>
                </a:cubicBezTo>
                <a:lnTo>
                  <a:pt x="3600" y="0"/>
                </a:lnTo>
                <a:lnTo>
                  <a:pt x="18000" y="0"/>
                </a:lnTo>
                <a:cubicBezTo>
                  <a:pt x="19988" y="0"/>
                  <a:pt x="21600" y="587"/>
                  <a:pt x="21600" y="1310"/>
                </a:cubicBezTo>
                <a:lnTo>
                  <a:pt x="21600" y="17890"/>
                </a:lnTo>
                <a:cubicBezTo>
                  <a:pt x="21600" y="18613"/>
                  <a:pt x="19988" y="19200"/>
                  <a:pt x="18000" y="19200"/>
                </a:cubicBezTo>
                <a:lnTo>
                  <a:pt x="9000" y="19200"/>
                </a:lnTo>
                <a:lnTo>
                  <a:pt x="6300" y="21600"/>
                </a:lnTo>
                <a:lnTo>
                  <a:pt x="3600" y="19200"/>
                </a:lnTo>
                <a:lnTo>
                  <a:pt x="3600" y="19200"/>
                </a:lnTo>
                <a:cubicBezTo>
                  <a:pt x="1612" y="19200"/>
                  <a:pt x="0" y="18613"/>
                  <a:pt x="0" y="17890"/>
                </a:cubicBezTo>
                <a:lnTo>
                  <a:pt x="0" y="11200"/>
                </a:lnTo>
                <a:close/>
              </a:path>
            </a:pathLst>
          </a:custGeom>
          <a:ln w="28575">
            <a:solidFill>
              <a:srgbClr val="00B050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556" name="opportunistic low efficiency cluster"/>
          <p:cNvSpPr txBox="1"/>
          <p:nvPr/>
        </p:nvSpPr>
        <p:spPr>
          <a:xfrm>
            <a:off x="7267782" y="1649977"/>
            <a:ext cx="2186246" cy="617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:r>
              <a:t>opportunistic low efficiency cluster</a:t>
            </a:r>
          </a:p>
        </p:txBody>
      </p:sp>
      <p:sp>
        <p:nvSpPr>
          <p:cNvPr id="557" name="pledge high efficiency cluster"/>
          <p:cNvSpPr txBox="1"/>
          <p:nvPr/>
        </p:nvSpPr>
        <p:spPr>
          <a:xfrm>
            <a:off x="10009545" y="82467"/>
            <a:ext cx="2106065" cy="6173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:r>
              <a:t>pledge high efficiency cluster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Textfeld 13"/>
          <p:cNvSpPr txBox="1"/>
          <p:nvPr>
            <p:ph type="sldNum" sz="quarter" idx="2"/>
          </p:nvPr>
        </p:nvSpPr>
        <p:spPr>
          <a:xfrm>
            <a:off x="11630049" y="6580799"/>
            <a:ext cx="153963" cy="13554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algn="r">
              <a:defRPr b="1" sz="1000"/>
            </a:lvl1pPr>
          </a:lstStyle>
          <a:p>
            <a:pPr/>
            <a:fld id="{86CB4B4D-7CA3-9044-876B-883B54F8677D}" type="slidenum"/>
          </a:p>
        </p:txBody>
      </p:sp>
      <p:sp>
        <p:nvSpPr>
          <p:cNvPr id="560" name="Title 1"/>
          <p:cNvSpPr txBox="1"/>
          <p:nvPr>
            <p:ph type="title"/>
          </p:nvPr>
        </p:nvSpPr>
        <p:spPr>
          <a:xfrm>
            <a:off x="407987" y="349611"/>
            <a:ext cx="11376026" cy="451098"/>
          </a:xfrm>
          <a:prstGeom prst="rect">
            <a:avLst/>
          </a:prstGeom>
        </p:spPr>
        <p:txBody>
          <a:bodyPr/>
          <a:lstStyle/>
          <a:p>
            <a:pPr/>
            <a:r>
              <a:t>Opportunistic Resource Utilization </a:t>
            </a:r>
          </a:p>
        </p:txBody>
      </p:sp>
      <p:sp>
        <p:nvSpPr>
          <p:cNvPr id="561" name="Textplatzhalter 7"/>
          <p:cNvSpPr txBox="1"/>
          <p:nvPr>
            <p:ph type="body" sz="quarter" idx="1"/>
          </p:nvPr>
        </p:nvSpPr>
        <p:spPr>
          <a:xfrm>
            <a:off x="407984" y="817497"/>
            <a:ext cx="11376026" cy="37925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None/>
              <a:defRPr b="1">
                <a:solidFill>
                  <a:schemeClr val="accent2"/>
                </a:solidFill>
              </a:defRPr>
            </a:lvl1pPr>
          </a:lstStyle>
          <a:p>
            <a:pPr/>
            <a:r>
              <a:t>Utilizing surplus green energy </a:t>
            </a:r>
          </a:p>
        </p:txBody>
      </p:sp>
      <p:sp>
        <p:nvSpPr>
          <p:cNvPr id="562" name="Content Placeholder 2"/>
          <p:cNvSpPr txBox="1"/>
          <p:nvPr/>
        </p:nvSpPr>
        <p:spPr>
          <a:xfrm>
            <a:off x="168302" y="1318695"/>
            <a:ext cx="10712448" cy="43597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1" marL="572071" indent="-242697" defTabSz="832104">
              <a:spcBef>
                <a:spcPts val="700"/>
              </a:spcBef>
              <a:buSzPct val="100000"/>
              <a:buFont typeface="Arial"/>
              <a:buChar char="•"/>
              <a:defRPr sz="1820"/>
            </a:pPr>
            <a:r>
              <a:t>Complementary to load shedding</a:t>
            </a:r>
          </a:p>
          <a:p>
            <a:pPr lvl="1" marL="572071" indent="-242697" defTabSz="832104">
              <a:spcBef>
                <a:spcPts val="700"/>
              </a:spcBef>
              <a:buSzPct val="100000"/>
              <a:buFont typeface="Arial"/>
              <a:buChar char="•"/>
              <a:defRPr sz="1820"/>
            </a:pPr>
          </a:p>
          <a:p>
            <a:pPr lvl="1" marL="572071" indent="-242697" defTabSz="832104">
              <a:spcBef>
                <a:spcPts val="700"/>
              </a:spcBef>
              <a:buSzPct val="100000"/>
              <a:buFont typeface="Arial"/>
              <a:buChar char="•"/>
              <a:defRPr sz="1820"/>
            </a:pPr>
            <a:r>
              <a:t>Node ramp up O(~minutes)</a:t>
            </a:r>
          </a:p>
          <a:p>
            <a:pPr lvl="1" marL="572071" indent="-242697" defTabSz="832104">
              <a:spcBef>
                <a:spcPts val="700"/>
              </a:spcBef>
              <a:buSzPct val="100000"/>
              <a:buFont typeface="Arial"/>
              <a:buChar char="•"/>
              <a:defRPr sz="1820"/>
            </a:pPr>
            <a:r>
              <a:t>O(shedding)? Depends on payload runtimes and overall cluster job entropy</a:t>
            </a:r>
          </a:p>
          <a:p>
            <a:pPr lvl="1" marL="572071" indent="-242697" defTabSz="832104">
              <a:spcBef>
                <a:spcPts val="700"/>
              </a:spcBef>
              <a:buSzPct val="100000"/>
              <a:buFont typeface="Arial"/>
              <a:buChar char="•"/>
              <a:defRPr sz="1820"/>
            </a:pPr>
          </a:p>
          <a:p>
            <a:pPr lvl="1" marL="572071" indent="-242697" defTabSz="832104">
              <a:spcBef>
                <a:spcPts val="700"/>
              </a:spcBef>
              <a:buSzPct val="100000"/>
              <a:buFont typeface="Arial"/>
              <a:buChar char="•"/>
              <a:defRPr sz="1820"/>
            </a:pPr>
            <a:r>
              <a:t>Need interface to weather/green energy pricing forecasts</a:t>
            </a:r>
          </a:p>
          <a:p>
            <a:pPr lvl="2" marL="814768" indent="-242697" defTabSz="832104">
              <a:spcBef>
                <a:spcPts val="700"/>
              </a:spcBef>
              <a:buSzPct val="100000"/>
              <a:buFont typeface="Arial"/>
              <a:buChar char="•"/>
              <a:defRPr sz="1820"/>
            </a:pPr>
            <a:r>
              <a:t>helper HTCondor Daemon with external input for cluster shaping?</a:t>
            </a:r>
          </a:p>
          <a:p>
            <a:pPr lvl="2" indent="572070" defTabSz="832104">
              <a:spcBef>
                <a:spcPts val="700"/>
              </a:spcBef>
              <a:defRPr sz="1820"/>
            </a:pPr>
          </a:p>
          <a:p>
            <a:pPr lvl="1" marL="572071" indent="-242697" defTabSz="832104">
              <a:spcBef>
                <a:spcPts val="700"/>
              </a:spcBef>
              <a:buSzPct val="100000"/>
              <a:buFont typeface="Arial"/>
              <a:buChar char="•"/>
              <a:defRPr sz="1820"/>
            </a:pPr>
            <a:r>
              <a:t>Damping wavelengths by payloads</a:t>
            </a:r>
          </a:p>
          <a:p>
            <a:pPr lvl="1" marL="572071" indent="-242697" defTabSz="832104">
              <a:spcBef>
                <a:spcPts val="700"/>
              </a:spcBef>
              <a:buSzPct val="100000"/>
              <a:buFont typeface="Arial"/>
              <a:buChar char="•"/>
              <a:defRPr sz="1820"/>
            </a:pPr>
            <a:r>
              <a:t>How to avoid significant draining idle waste cycles</a:t>
            </a:r>
          </a:p>
          <a:p>
            <a:pPr lvl="2" marL="814768" indent="-242697" defTabSz="832104">
              <a:spcBef>
                <a:spcPts val="700"/>
              </a:spcBef>
              <a:buSzPct val="100000"/>
              <a:buFont typeface="Arial"/>
              <a:buChar char="•"/>
              <a:defRPr sz="1820"/>
            </a:pPr>
            <a:r>
              <a:t>Backfilling short jobs?</a:t>
            </a:r>
          </a:p>
          <a:p>
            <a:pPr lvl="2" marL="814768" indent="-242697" defTabSz="832104">
              <a:spcBef>
                <a:spcPts val="700"/>
              </a:spcBef>
              <a:buSzPct val="100000"/>
              <a:buFont typeface="Arial"/>
              <a:buChar char="•"/>
              <a:defRPr sz="1820"/>
            </a:pPr>
            <a:r>
              <a:t>Assist users implementing preemption?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Titel 1"/>
          <p:cNvSpPr txBox="1"/>
          <p:nvPr>
            <p:ph type="title"/>
          </p:nvPr>
        </p:nvSpPr>
        <p:spPr>
          <a:xfrm>
            <a:off x="407987" y="349610"/>
            <a:ext cx="11376026" cy="351119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</a:lstStyle>
          <a:p>
            <a:pPr/>
            <a:r>
              <a:t>Final Thoughts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Textfeld 13"/>
          <p:cNvSpPr txBox="1"/>
          <p:nvPr>
            <p:ph type="sldNum" sz="quarter" idx="2"/>
          </p:nvPr>
        </p:nvSpPr>
        <p:spPr>
          <a:xfrm>
            <a:off x="11630049" y="6580799"/>
            <a:ext cx="153963" cy="13554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algn="r">
              <a:defRPr b="1" sz="1000"/>
            </a:lvl1pPr>
          </a:lstStyle>
          <a:p>
            <a:pPr/>
            <a:fld id="{86CB4B4D-7CA3-9044-876B-883B54F8677D}" type="slidenum"/>
          </a:p>
        </p:txBody>
      </p:sp>
      <p:sp>
        <p:nvSpPr>
          <p:cNvPr id="567" name="Title 1"/>
          <p:cNvSpPr txBox="1"/>
          <p:nvPr>
            <p:ph type="title"/>
          </p:nvPr>
        </p:nvSpPr>
        <p:spPr>
          <a:xfrm>
            <a:off x="407987" y="349611"/>
            <a:ext cx="11376026" cy="451098"/>
          </a:xfrm>
          <a:prstGeom prst="rect">
            <a:avLst/>
          </a:prstGeom>
        </p:spPr>
        <p:txBody>
          <a:bodyPr/>
          <a:lstStyle/>
          <a:p>
            <a:pPr/>
            <a:r>
              <a:t>Final Thoughts</a:t>
            </a:r>
          </a:p>
        </p:txBody>
      </p:sp>
      <p:sp>
        <p:nvSpPr>
          <p:cNvPr id="568" name="Textplatzhalter 7"/>
          <p:cNvSpPr txBox="1"/>
          <p:nvPr>
            <p:ph type="body" sz="quarter" idx="1"/>
          </p:nvPr>
        </p:nvSpPr>
        <p:spPr>
          <a:xfrm>
            <a:off x="407982" y="817497"/>
            <a:ext cx="11376026" cy="37925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None/>
              <a:defRPr b="1">
                <a:solidFill>
                  <a:schemeClr val="accent2"/>
                </a:solidFill>
              </a:defRPr>
            </a:lvl1pPr>
          </a:lstStyle>
          <a:p>
            <a:pPr/>
            <a:r>
              <a:t>Utilizing surplus green energy </a:t>
            </a:r>
          </a:p>
        </p:txBody>
      </p:sp>
      <p:sp>
        <p:nvSpPr>
          <p:cNvPr id="569" name="Content Placeholder 2"/>
          <p:cNvSpPr txBox="1"/>
          <p:nvPr/>
        </p:nvSpPr>
        <p:spPr>
          <a:xfrm>
            <a:off x="168301" y="1318694"/>
            <a:ext cx="10712448" cy="4359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1" marL="628650" indent="-266700" defTabSz="914400">
              <a:spcBef>
                <a:spcPts val="800"/>
              </a:spcBef>
              <a:buSzPct val="100000"/>
              <a:buFont typeface="Arial"/>
              <a:buChar char="•"/>
              <a:defRPr sz="2000"/>
            </a:pPr>
            <a:r>
              <a:t>Green Energy will bring down compute costs</a:t>
            </a:r>
          </a:p>
          <a:p>
            <a:pPr lvl="2" marL="895350" indent="-266700" defTabSz="914400">
              <a:spcBef>
                <a:spcPts val="800"/>
              </a:spcBef>
              <a:buSzPct val="100000"/>
              <a:buFont typeface="Arial"/>
              <a:buChar char="•"/>
              <a:defRPr sz="2000"/>
            </a:pPr>
            <a:r>
              <a:t>When done right!</a:t>
            </a:r>
          </a:p>
          <a:p>
            <a:pPr lvl="2" marL="895350" indent="-266700" defTabSz="914400">
              <a:spcBef>
                <a:spcPts val="800"/>
              </a:spcBef>
              <a:buSzPct val="100000"/>
              <a:buFont typeface="Arial"/>
              <a:buChar char="•"/>
              <a:defRPr sz="2000"/>
            </a:pPr>
            <a:r>
              <a:t>Compute as flexible sponge for Green Energy</a:t>
            </a:r>
          </a:p>
          <a:p>
            <a:pPr lvl="2" marL="895350" indent="-266700" defTabSz="914400">
              <a:spcBef>
                <a:spcPts val="800"/>
              </a:spcBef>
              <a:buSzPct val="100000"/>
              <a:buFont typeface="Arial"/>
              <a:buChar char="•"/>
              <a:defRPr sz="2000"/>
            </a:pPr>
          </a:p>
          <a:p>
            <a:pPr lvl="1" marL="628650" indent="-266700" defTabSz="914400">
              <a:spcBef>
                <a:spcPts val="800"/>
              </a:spcBef>
              <a:buSzPct val="100000"/>
              <a:buFont typeface="Arial"/>
              <a:buChar char="•"/>
              <a:defRPr sz="2000"/>
            </a:pPr>
            <a:r>
              <a:t>Have to become more flexible &amp; dynamic</a:t>
            </a:r>
          </a:p>
          <a:p>
            <a:pPr lvl="2" marL="895350" indent="-266700" defTabSz="914400">
              <a:spcBef>
                <a:spcPts val="800"/>
              </a:spcBef>
              <a:buSzPct val="100000"/>
              <a:buFont typeface="Arial"/>
              <a:buChar char="•"/>
              <a:defRPr sz="2000"/>
            </a:pPr>
            <a:r>
              <a:t>Dynamic cluster requires the input and input processing</a:t>
            </a:r>
          </a:p>
          <a:p>
            <a:pPr lvl="2" marL="895350" indent="-266700" defTabSz="914400">
              <a:spcBef>
                <a:spcPts val="800"/>
              </a:spcBef>
              <a:buSzPct val="100000"/>
              <a:buFont typeface="Arial"/>
              <a:buChar char="•"/>
              <a:defRPr sz="2000"/>
            </a:pPr>
            <a:r>
              <a:t>Better monitor the clusters themselves</a:t>
            </a:r>
          </a:p>
          <a:p>
            <a:pPr lvl="2" marL="895350" indent="-266700" defTabSz="914400">
              <a:spcBef>
                <a:spcPts val="800"/>
              </a:spcBef>
              <a:buSzPct val="100000"/>
              <a:buFont typeface="Arial"/>
              <a:buChar char="•"/>
              <a:defRPr sz="2000"/>
            </a:pPr>
            <a:r>
              <a:t>Monitor external factors</a:t>
            </a:r>
          </a:p>
          <a:p>
            <a:pPr lvl="2" marL="895350" indent="-266700" defTabSz="914400">
              <a:spcBef>
                <a:spcPts val="800"/>
              </a:spcBef>
              <a:buSzPct val="100000"/>
              <a:buFont typeface="Arial"/>
              <a:buChar char="•"/>
              <a:defRPr sz="2000"/>
            </a:pPr>
            <a:r>
              <a:t>Green Energy Feedback Cluster Control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Textfeld 13"/>
          <p:cNvSpPr txBox="1"/>
          <p:nvPr>
            <p:ph type="sldNum" sz="quarter" idx="2"/>
          </p:nvPr>
        </p:nvSpPr>
        <p:spPr>
          <a:xfrm>
            <a:off x="11630049" y="6580799"/>
            <a:ext cx="153963" cy="13554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algn="r">
              <a:defRPr b="1" sz="1000"/>
            </a:lvl1pPr>
          </a:lstStyle>
          <a:p>
            <a:pPr/>
            <a:fld id="{86CB4B4D-7CA3-9044-876B-883B54F8677D}" type="slidenum"/>
          </a:p>
        </p:txBody>
      </p:sp>
      <p:sp>
        <p:nvSpPr>
          <p:cNvPr id="572" name="Title 1"/>
          <p:cNvSpPr txBox="1"/>
          <p:nvPr>
            <p:ph type="title"/>
          </p:nvPr>
        </p:nvSpPr>
        <p:spPr>
          <a:xfrm>
            <a:off x="407987" y="349611"/>
            <a:ext cx="11376026" cy="451098"/>
          </a:xfrm>
          <a:prstGeom prst="rect">
            <a:avLst/>
          </a:prstGeom>
        </p:spPr>
        <p:txBody>
          <a:bodyPr/>
          <a:lstStyle/>
          <a:p>
            <a:pPr/>
            <a:r>
              <a:t>Appendix</a:t>
            </a:r>
          </a:p>
        </p:txBody>
      </p:sp>
      <p:sp>
        <p:nvSpPr>
          <p:cNvPr id="573" name="Textplatzhalter 7"/>
          <p:cNvSpPr txBox="1"/>
          <p:nvPr>
            <p:ph type="body" sz="quarter" idx="1"/>
          </p:nvPr>
        </p:nvSpPr>
        <p:spPr>
          <a:xfrm>
            <a:off x="407984" y="817497"/>
            <a:ext cx="11376026" cy="379252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SzTx/>
              <a:buNone/>
              <a:defRPr b="1">
                <a:solidFill>
                  <a:schemeClr val="accent2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Textfeld 13"/>
          <p:cNvSpPr txBox="1"/>
          <p:nvPr>
            <p:ph type="sldNum" sz="quarter" idx="2"/>
          </p:nvPr>
        </p:nvSpPr>
        <p:spPr>
          <a:xfrm>
            <a:off x="11630049" y="6580799"/>
            <a:ext cx="153963" cy="13554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algn="r">
              <a:defRPr b="1" sz="1000"/>
            </a:lvl1pPr>
          </a:lstStyle>
          <a:p>
            <a:pPr/>
            <a:fld id="{86CB4B4D-7CA3-9044-876B-883B54F8677D}" type="slidenum"/>
          </a:p>
        </p:txBody>
      </p:sp>
      <p:pic>
        <p:nvPicPr>
          <p:cNvPr id="576" name="image14.png" descr="image1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65848" y="547478"/>
            <a:ext cx="9857256" cy="6323523"/>
          </a:xfrm>
          <a:prstGeom prst="rect">
            <a:avLst/>
          </a:prstGeom>
          <a:ln w="12700">
            <a:miter lim="400000"/>
          </a:ln>
        </p:spPr>
      </p:pic>
      <p:sp>
        <p:nvSpPr>
          <p:cNvPr id="577" name="Title 1"/>
          <p:cNvSpPr txBox="1"/>
          <p:nvPr>
            <p:ph type="title"/>
          </p:nvPr>
        </p:nvSpPr>
        <p:spPr>
          <a:xfrm>
            <a:off x="407987" y="349611"/>
            <a:ext cx="11376026" cy="451098"/>
          </a:xfrm>
          <a:prstGeom prst="rect">
            <a:avLst/>
          </a:prstGeom>
        </p:spPr>
        <p:txBody>
          <a:bodyPr/>
          <a:lstStyle/>
          <a:p>
            <a:pPr/>
            <a:r>
              <a:t>Opportunistic Resource Utilization </a:t>
            </a:r>
          </a:p>
        </p:txBody>
      </p:sp>
      <p:sp>
        <p:nvSpPr>
          <p:cNvPr id="578" name="Textplatzhalter 7"/>
          <p:cNvSpPr txBox="1"/>
          <p:nvPr>
            <p:ph type="body" sz="quarter" idx="1"/>
          </p:nvPr>
        </p:nvSpPr>
        <p:spPr>
          <a:xfrm>
            <a:off x="407984" y="817497"/>
            <a:ext cx="11376026" cy="37925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None/>
              <a:defRPr b="1">
                <a:solidFill>
                  <a:schemeClr val="accent2"/>
                </a:solidFill>
              </a:defRPr>
            </a:lvl1pPr>
          </a:lstStyle>
          <a:p>
            <a:pPr/>
            <a:r>
              <a:t>Dynamic Overlay Cluster ~ Breathing Scale up/down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Textfeld 13"/>
          <p:cNvSpPr txBox="1"/>
          <p:nvPr>
            <p:ph type="sldNum" sz="quarter" idx="2"/>
          </p:nvPr>
        </p:nvSpPr>
        <p:spPr>
          <a:xfrm>
            <a:off x="11630049" y="6580799"/>
            <a:ext cx="153963" cy="13554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algn="r">
              <a:defRPr b="1" sz="1000"/>
            </a:lvl1pPr>
          </a:lstStyle>
          <a:p>
            <a:pPr/>
            <a:fld id="{86CB4B4D-7CA3-9044-876B-883B54F8677D}" type="slidenum"/>
          </a:p>
        </p:txBody>
      </p:sp>
      <p:sp>
        <p:nvSpPr>
          <p:cNvPr id="581" name="Title 1"/>
          <p:cNvSpPr txBox="1"/>
          <p:nvPr>
            <p:ph type="title"/>
          </p:nvPr>
        </p:nvSpPr>
        <p:spPr>
          <a:xfrm>
            <a:off x="407987" y="349611"/>
            <a:ext cx="11376026" cy="451098"/>
          </a:xfrm>
          <a:prstGeom prst="rect">
            <a:avLst/>
          </a:prstGeom>
        </p:spPr>
        <p:txBody>
          <a:bodyPr/>
          <a:lstStyle/>
          <a:p>
            <a:pPr/>
            <a:r>
              <a:t>Load Shedding: Worker Draining</a:t>
            </a:r>
          </a:p>
        </p:txBody>
      </p:sp>
      <p:sp>
        <p:nvSpPr>
          <p:cNvPr id="582" name="Textplatzhalter 7"/>
          <p:cNvSpPr txBox="1"/>
          <p:nvPr>
            <p:ph type="body" sz="quarter" idx="1"/>
          </p:nvPr>
        </p:nvSpPr>
        <p:spPr>
          <a:xfrm>
            <a:off x="407984" y="817497"/>
            <a:ext cx="11376026" cy="37925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None/>
              <a:defRPr b="1">
                <a:solidFill>
                  <a:schemeClr val="accent2"/>
                </a:solidFill>
              </a:defRPr>
            </a:lvl1pPr>
          </a:lstStyle>
          <a:p>
            <a:pPr/>
            <a:r>
              <a:t>Worker Draining Projections</a:t>
            </a:r>
          </a:p>
        </p:txBody>
      </p:sp>
      <p:pic>
        <p:nvPicPr>
          <p:cNvPr id="583" name="image15.png" descr="image1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804392" y="100108"/>
            <a:ext cx="3059498" cy="3059497"/>
          </a:xfrm>
          <a:prstGeom prst="rect">
            <a:avLst/>
          </a:prstGeom>
          <a:ln w="12700">
            <a:miter lim="400000"/>
          </a:ln>
        </p:spPr>
      </p:pic>
      <p:pic>
        <p:nvPicPr>
          <p:cNvPr id="584" name="image6.png" descr="image6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993338" y="3717659"/>
            <a:ext cx="4199980" cy="3149985"/>
          </a:xfrm>
          <a:prstGeom prst="rect">
            <a:avLst/>
          </a:prstGeom>
          <a:ln w="12700">
            <a:miter lim="400000"/>
          </a:ln>
        </p:spPr>
      </p:pic>
      <p:pic>
        <p:nvPicPr>
          <p:cNvPr id="585" name="image7.png" descr="image7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044923" y="3040084"/>
            <a:ext cx="3117571" cy="2338179"/>
          </a:xfrm>
          <a:prstGeom prst="rect">
            <a:avLst/>
          </a:prstGeom>
          <a:ln w="12700">
            <a:miter lim="400000"/>
          </a:ln>
        </p:spPr>
      </p:pic>
      <p:sp>
        <p:nvSpPr>
          <p:cNvPr id="586" name="Content Placeholder 2"/>
          <p:cNvSpPr txBox="1"/>
          <p:nvPr/>
        </p:nvSpPr>
        <p:spPr>
          <a:xfrm>
            <a:off x="106914" y="1441847"/>
            <a:ext cx="6638540" cy="43597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1" marL="628650" indent="-266700" defTabSz="914400">
              <a:spcBef>
                <a:spcPts val="800"/>
              </a:spcBef>
              <a:buSzPct val="100000"/>
              <a:buFont typeface="Arial"/>
              <a:buChar char="•"/>
              <a:defRPr sz="2000"/>
            </a:pPr>
            <a:r>
              <a:t>Without scheduling information only statistic estimates</a:t>
            </a:r>
          </a:p>
          <a:p>
            <a:pPr lvl="1" marL="628650" indent="-266700" defTabSz="914400">
              <a:spcBef>
                <a:spcPts val="800"/>
              </a:spcBef>
              <a:buSzPct val="100000"/>
              <a:buFont typeface="Arial"/>
              <a:buChar char="•"/>
              <a:defRPr sz="2000"/>
            </a:pPr>
            <a:r>
              <a:t>Efficiency stochastic draining vs. scheduled draining</a:t>
            </a:r>
          </a:p>
          <a:p>
            <a:pPr lvl="1" marL="628650" indent="-266700" defTabSz="914400">
              <a:spcBef>
                <a:spcPts val="800"/>
              </a:spcBef>
              <a:buSzPct val="100000"/>
              <a:buFont typeface="Arial"/>
              <a:buChar char="•"/>
              <a:defRPr sz="2000"/>
            </a:pPr>
            <a:r>
              <a:t>Load shedding efficiency</a:t>
            </a:r>
          </a:p>
          <a:p>
            <a:pPr lvl="2" marL="895350" indent="-266700" defTabSz="914400">
              <a:spcBef>
                <a:spcPts val="800"/>
              </a:spcBef>
              <a:buSzPct val="100000"/>
              <a:buFont typeface="Arial"/>
              <a:buChar char="•"/>
              <a:defRPr sz="2000"/>
            </a:pPr>
            <a:r>
              <a:t>Utilization drain start and shut/cutt off</a:t>
            </a:r>
          </a:p>
          <a:p>
            <a:pPr lvl="1" marL="628650" indent="-266700" defTabSz="914400">
              <a:spcBef>
                <a:spcPts val="800"/>
              </a:spcBef>
              <a:buSzPct val="100000"/>
              <a:buFont typeface="Arial"/>
              <a:buChar char="•"/>
              <a:defRPr sz="2000"/>
            </a:pPr>
            <a:r>
              <a:t>Simulation + analytic projections </a:t>
            </a:r>
            <a:br/>
            <a:r>
              <a:t>(K. Severin, L. Mansur, L. Janssen)</a:t>
            </a:r>
          </a:p>
          <a:p>
            <a:pPr lvl="1" marL="628650" indent="-266700" defTabSz="914400">
              <a:spcBef>
                <a:spcPts val="800"/>
              </a:spcBef>
              <a:buSzPct val="100000"/>
              <a:buFont typeface="Arial"/>
              <a:buChar char="•"/>
              <a:defRPr sz="2000"/>
            </a:pPr>
            <a:r>
              <a:t>ATLAS jobs ~= 6h lifetime Gaussian + 2h width</a:t>
            </a:r>
          </a:p>
          <a:p>
            <a:pPr lvl="1" marL="628650" indent="-266700" defTabSz="914400">
              <a:spcBef>
                <a:spcPts val="800"/>
              </a:spcBef>
              <a:buSzPct val="100000"/>
              <a:buFont typeface="Arial"/>
              <a:buChar char="•"/>
              <a:defRPr sz="2000"/>
            </a:pPr>
            <a:r>
              <a:t>Old 48 core workers &amp; new 96 core workers</a:t>
            </a:r>
          </a:p>
          <a:p>
            <a:pPr lvl="1" marL="628650" indent="-266700" defTabSz="914400">
              <a:spcBef>
                <a:spcPts val="800"/>
              </a:spcBef>
              <a:buSzPct val="100000"/>
              <a:buFont typeface="Arial"/>
              <a:buChar char="•"/>
              <a:defRPr sz="2000"/>
            </a:pPr>
            <a:r>
              <a:t>What draining inefficiency acceptable?</a:t>
            </a:r>
          </a:p>
          <a:p>
            <a:pPr lvl="1" marL="628650" indent="-266700" defTabSz="914400">
              <a:spcBef>
                <a:spcPts val="800"/>
              </a:spcBef>
              <a:buSzPct val="100000"/>
              <a:buFont typeface="Arial"/>
              <a:buChar char="•"/>
              <a:defRPr sz="2000"/>
            </a:pPr>
            <a:r>
              <a:t>Going more for vertical scheduling?</a:t>
            </a:r>
          </a:p>
        </p:txBody>
      </p:sp>
      <p:sp>
        <p:nvSpPr>
          <p:cNvPr id="587" name="Line"/>
          <p:cNvSpPr/>
          <p:nvPr/>
        </p:nvSpPr>
        <p:spPr>
          <a:xfrm flipV="1">
            <a:off x="9574090" y="5589923"/>
            <a:ext cx="1" cy="914015"/>
          </a:xfrm>
          <a:prstGeom prst="line">
            <a:avLst/>
          </a:prstGeom>
          <a:solidFill>
            <a:srgbClr val="FFFFFF"/>
          </a:solidFill>
          <a:ln>
            <a:solidFill>
              <a:srgbClr val="000000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588" name="Line"/>
          <p:cNvSpPr/>
          <p:nvPr/>
        </p:nvSpPr>
        <p:spPr>
          <a:xfrm flipV="1">
            <a:off x="8919846" y="4098635"/>
            <a:ext cx="1" cy="2405303"/>
          </a:xfrm>
          <a:prstGeom prst="line">
            <a:avLst/>
          </a:prstGeom>
          <a:solidFill>
            <a:srgbClr val="FFFFFF"/>
          </a:solidFill>
          <a:ln>
            <a:solidFill>
              <a:srgbClr val="000000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589" name="Line"/>
          <p:cNvSpPr/>
          <p:nvPr/>
        </p:nvSpPr>
        <p:spPr>
          <a:xfrm flipV="1">
            <a:off x="9574089" y="5589923"/>
            <a:ext cx="1" cy="914015"/>
          </a:xfrm>
          <a:prstGeom prst="line">
            <a:avLst/>
          </a:prstGeom>
          <a:solidFill>
            <a:srgbClr val="FFFFFF"/>
          </a:solidFill>
          <a:ln>
            <a:solidFill>
              <a:srgbClr val="000000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590" name="Line"/>
          <p:cNvSpPr/>
          <p:nvPr/>
        </p:nvSpPr>
        <p:spPr>
          <a:xfrm flipV="1">
            <a:off x="11132725" y="4209174"/>
            <a:ext cx="1" cy="914015"/>
          </a:xfrm>
          <a:prstGeom prst="line">
            <a:avLst/>
          </a:prstGeom>
          <a:solidFill>
            <a:srgbClr val="FFFFFF"/>
          </a:solidFill>
          <a:ln>
            <a:solidFill>
              <a:srgbClr val="000000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591" name="Line"/>
          <p:cNvSpPr/>
          <p:nvPr/>
        </p:nvSpPr>
        <p:spPr>
          <a:xfrm flipV="1">
            <a:off x="10603709" y="3319317"/>
            <a:ext cx="1" cy="1803872"/>
          </a:xfrm>
          <a:prstGeom prst="line">
            <a:avLst/>
          </a:prstGeom>
          <a:solidFill>
            <a:srgbClr val="FFFFFF"/>
          </a:solidFill>
          <a:ln>
            <a:solidFill>
              <a:srgbClr val="000000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592" name="Line"/>
          <p:cNvSpPr/>
          <p:nvPr/>
        </p:nvSpPr>
        <p:spPr>
          <a:xfrm flipH="1" flipV="1">
            <a:off x="9410528" y="4839469"/>
            <a:ext cx="1702955" cy="19243"/>
          </a:xfrm>
          <a:prstGeom prst="line">
            <a:avLst/>
          </a:prstGeom>
          <a:solidFill>
            <a:srgbClr val="FFFFFF"/>
          </a:solidFill>
          <a:ln>
            <a:solidFill>
              <a:srgbClr val="000000"/>
            </a:solidFill>
            <a:prstDash val="sysDot"/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593" name="Line"/>
          <p:cNvSpPr/>
          <p:nvPr/>
        </p:nvSpPr>
        <p:spPr>
          <a:xfrm flipH="1">
            <a:off x="9410528" y="4580966"/>
            <a:ext cx="1193179" cy="1"/>
          </a:xfrm>
          <a:prstGeom prst="line">
            <a:avLst/>
          </a:prstGeom>
          <a:solidFill>
            <a:srgbClr val="FFFFFF"/>
          </a:solidFill>
          <a:ln>
            <a:solidFill>
              <a:srgbClr val="000000"/>
            </a:solidFill>
            <a:prstDash val="sysDot"/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594" name="Line"/>
          <p:cNvSpPr/>
          <p:nvPr/>
        </p:nvSpPr>
        <p:spPr>
          <a:xfrm flipH="1">
            <a:off x="7495908" y="5802860"/>
            <a:ext cx="1375981" cy="1"/>
          </a:xfrm>
          <a:prstGeom prst="line">
            <a:avLst/>
          </a:prstGeom>
          <a:solidFill>
            <a:srgbClr val="FFFFFF"/>
          </a:solidFill>
          <a:ln>
            <a:solidFill>
              <a:srgbClr val="000000"/>
            </a:solidFill>
            <a:prstDash val="sysDot"/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595" name="Line"/>
          <p:cNvSpPr/>
          <p:nvPr/>
        </p:nvSpPr>
        <p:spPr>
          <a:xfrm flipH="1">
            <a:off x="7495908" y="6264678"/>
            <a:ext cx="1996475" cy="1"/>
          </a:xfrm>
          <a:prstGeom prst="line">
            <a:avLst/>
          </a:prstGeom>
          <a:solidFill>
            <a:srgbClr val="FFFFFF"/>
          </a:solidFill>
          <a:ln>
            <a:solidFill>
              <a:srgbClr val="000000"/>
            </a:solidFill>
            <a:prstDash val="sysDot"/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596" name="AIneff"/>
          <p:cNvSpPr txBox="1"/>
          <p:nvPr/>
        </p:nvSpPr>
        <p:spPr>
          <a:xfrm>
            <a:off x="8322767" y="4221253"/>
            <a:ext cx="503401" cy="3226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400"/>
            </a:pPr>
            <a:r>
              <a:t>A</a:t>
            </a:r>
            <a:r>
              <a:rPr baseline="-25000"/>
              <a:t>Ineff</a:t>
            </a:r>
          </a:p>
        </p:txBody>
      </p:sp>
      <p:sp>
        <p:nvSpPr>
          <p:cNvPr id="597" name="Autil"/>
          <p:cNvSpPr txBox="1"/>
          <p:nvPr/>
        </p:nvSpPr>
        <p:spPr>
          <a:xfrm>
            <a:off x="7634561" y="5073427"/>
            <a:ext cx="503617" cy="3226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400"/>
            </a:pPr>
            <a:r>
              <a:t>A</a:t>
            </a:r>
            <a:r>
              <a:rPr baseline="-25000"/>
              <a:t>util</a:t>
            </a:r>
          </a:p>
        </p:txBody>
      </p:sp>
      <p:sp>
        <p:nvSpPr>
          <p:cNvPr id="598" name="Bcutt"/>
          <p:cNvSpPr txBox="1"/>
          <p:nvPr/>
        </p:nvSpPr>
        <p:spPr>
          <a:xfrm>
            <a:off x="7039057" y="6046930"/>
            <a:ext cx="532190" cy="3226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400"/>
            </a:pPr>
            <a:r>
              <a:t>B</a:t>
            </a:r>
            <a:r>
              <a:rPr baseline="-25000"/>
              <a:t>cutt</a:t>
            </a:r>
          </a:p>
        </p:txBody>
      </p:sp>
      <p:sp>
        <p:nvSpPr>
          <p:cNvPr id="599" name="48 Core"/>
          <p:cNvSpPr txBox="1"/>
          <p:nvPr/>
        </p:nvSpPr>
        <p:spPr>
          <a:xfrm>
            <a:off x="9978044" y="5894513"/>
            <a:ext cx="76267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48 Core</a:t>
            </a:r>
          </a:p>
        </p:txBody>
      </p:sp>
      <p:sp>
        <p:nvSpPr>
          <p:cNvPr id="600" name="96 Core"/>
          <p:cNvSpPr txBox="1"/>
          <p:nvPr/>
        </p:nvSpPr>
        <p:spPr>
          <a:xfrm>
            <a:off x="11045184" y="3319317"/>
            <a:ext cx="772986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96 Core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Textfeld 13"/>
          <p:cNvSpPr txBox="1"/>
          <p:nvPr>
            <p:ph type="sldNum" sz="quarter" idx="2"/>
          </p:nvPr>
        </p:nvSpPr>
        <p:spPr>
          <a:xfrm>
            <a:off x="11630049" y="6580799"/>
            <a:ext cx="153963" cy="13554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algn="r">
              <a:defRPr b="1" sz="1000"/>
            </a:lvl1pPr>
          </a:lstStyle>
          <a:p>
            <a:pPr/>
            <a:fld id="{86CB4B4D-7CA3-9044-876B-883B54F8677D}" type="slidenum"/>
          </a:p>
        </p:txBody>
      </p:sp>
      <p:sp>
        <p:nvSpPr>
          <p:cNvPr id="603" name="Title 1"/>
          <p:cNvSpPr txBox="1"/>
          <p:nvPr>
            <p:ph type="title"/>
          </p:nvPr>
        </p:nvSpPr>
        <p:spPr>
          <a:xfrm>
            <a:off x="407987" y="349611"/>
            <a:ext cx="11376026" cy="451098"/>
          </a:xfrm>
          <a:prstGeom prst="rect">
            <a:avLst/>
          </a:prstGeom>
        </p:spPr>
        <p:txBody>
          <a:bodyPr/>
          <a:lstStyle/>
          <a:p>
            <a:pPr/>
            <a:r>
              <a:t>Worker Frequency Scaling</a:t>
            </a:r>
          </a:p>
        </p:txBody>
      </p:sp>
      <p:sp>
        <p:nvSpPr>
          <p:cNvPr id="604" name="Textplatzhalter 7"/>
          <p:cNvSpPr txBox="1"/>
          <p:nvPr>
            <p:ph type="body" sz="quarter" idx="1"/>
          </p:nvPr>
        </p:nvSpPr>
        <p:spPr>
          <a:xfrm>
            <a:off x="407984" y="817497"/>
            <a:ext cx="11376026" cy="37925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None/>
              <a:defRPr b="1">
                <a:solidFill>
                  <a:schemeClr val="accent2"/>
                </a:solidFill>
              </a:defRPr>
            </a:lvl1pPr>
          </a:lstStyle>
          <a:p>
            <a:pPr/>
            <a:r>
              <a:t>CPU Govenor Scaling vs/ Sub-Clusters</a:t>
            </a:r>
          </a:p>
        </p:txBody>
      </p:sp>
      <p:sp>
        <p:nvSpPr>
          <p:cNvPr id="605" name="Content Placeholder 2"/>
          <p:cNvSpPr txBox="1"/>
          <p:nvPr/>
        </p:nvSpPr>
        <p:spPr>
          <a:xfrm>
            <a:off x="106915" y="1441846"/>
            <a:ext cx="6638536" cy="43597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1" marL="628650" indent="-266700" defTabSz="914400">
              <a:spcBef>
                <a:spcPts val="800"/>
              </a:spcBef>
              <a:buSzPct val="100000"/>
              <a:buFont typeface="Arial"/>
              <a:buChar char="•"/>
              <a:defRPr sz="2000"/>
            </a:pPr>
            <a:r>
              <a:t>Zen only three freqs with 3.10</a:t>
            </a:r>
          </a:p>
          <a:p>
            <a:pPr lvl="1" marL="628650" indent="-266700" defTabSz="914400">
              <a:spcBef>
                <a:spcPts val="800"/>
              </a:spcBef>
              <a:buSzPct val="100000"/>
              <a:buFont typeface="Arial"/>
              <a:buChar char="•"/>
              <a:defRPr sz="2000"/>
            </a:pPr>
            <a:r>
              <a:t>Idle offset ~150W</a:t>
            </a:r>
          </a:p>
          <a:p>
            <a:pPr lvl="1" marL="628650" indent="-266700" defTabSz="914400">
              <a:spcBef>
                <a:spcPts val="800"/>
              </a:spcBef>
              <a:buSzPct val="100000"/>
              <a:buFont typeface="Arial"/>
              <a:buChar char="•"/>
              <a:defRPr sz="2000"/>
            </a:pPr>
            <a:r>
              <a:t>Normalized to HS06 benchmark runs</a:t>
            </a:r>
          </a:p>
          <a:p>
            <a:pPr lvl="1" marL="628650" indent="-266700" defTabSz="914400">
              <a:spcBef>
                <a:spcPts val="800"/>
              </a:spcBef>
              <a:buSzPct val="100000"/>
              <a:buFont typeface="Arial"/>
              <a:buChar char="•"/>
              <a:defRPr sz="2000"/>
            </a:pPr>
            <a:r>
              <a:t>Efficiency sweet spot at mid freq</a:t>
            </a:r>
          </a:p>
          <a:p>
            <a:pPr lvl="1" marL="628650" indent="-266700" defTabSz="914400">
              <a:spcBef>
                <a:spcPts val="800"/>
              </a:spcBef>
              <a:buSzPct val="100000"/>
              <a:buFont typeface="Arial"/>
              <a:buChar char="•"/>
              <a:defRPr sz="2000"/>
            </a:pPr>
          </a:p>
          <a:p>
            <a:pPr lvl="1" marL="628650" indent="-266700" defTabSz="914400">
              <a:spcBef>
                <a:spcPts val="800"/>
              </a:spcBef>
              <a:buSzPct val="100000"/>
              <a:buFont typeface="Arial"/>
              <a:buChar char="•"/>
              <a:defRPr sz="2000"/>
            </a:pPr>
          </a:p>
          <a:p>
            <a:pPr lvl="1" marL="628650" indent="-266700" defTabSz="914400">
              <a:spcBef>
                <a:spcPts val="800"/>
              </a:spcBef>
              <a:buSzPct val="100000"/>
              <a:buFont typeface="Arial"/>
              <a:buChar char="•"/>
              <a:defRPr sz="2000"/>
            </a:pPr>
            <a:r>
              <a:t>recap: 1000 kHS06 delivered</a:t>
            </a:r>
          </a:p>
          <a:p>
            <a:pPr lvl="1" marL="628650" indent="-266700" defTabSz="914400">
              <a:spcBef>
                <a:spcPts val="800"/>
              </a:spcBef>
              <a:buSzPct val="100000"/>
              <a:buFont typeface="Arial"/>
              <a:buChar char="•"/>
              <a:defRPr sz="2000"/>
            </a:pPr>
            <a:r>
              <a:t>“uncapped combo” cluster:	~410 kWh</a:t>
            </a:r>
          </a:p>
          <a:p>
            <a:pPr lvl="1" marL="628650" indent="-266700" defTabSz="914400">
              <a:spcBef>
                <a:spcPts val="800"/>
              </a:spcBef>
              <a:buSzPct val="100000"/>
              <a:buFont typeface="Arial"/>
              <a:buChar char="•"/>
              <a:defRPr sz="2000"/>
            </a:pPr>
            <a:r>
              <a:t>“min freq combo” cluster:	~419 kWh</a:t>
            </a:r>
          </a:p>
          <a:p>
            <a:pPr lvl="1" marL="628650" indent="-266700" defTabSz="914400">
              <a:spcBef>
                <a:spcPts val="800"/>
              </a:spcBef>
              <a:buSzPct val="100000"/>
              <a:buFont typeface="Arial"/>
              <a:buChar char="•"/>
              <a:defRPr sz="2000"/>
            </a:pPr>
          </a:p>
          <a:p>
            <a:pPr lvl="1" marL="628650" indent="-266700" defTabSz="914400">
              <a:spcBef>
                <a:spcPts val="800"/>
              </a:spcBef>
              <a:buSzPct val="100000"/>
              <a:buFont typeface="Arial"/>
              <a:buChar char="•"/>
              <a:defRPr sz="2000"/>
            </a:pPr>
            <a:r>
              <a:t>“high efficiency” cluster:	~298 kWh</a:t>
            </a:r>
          </a:p>
        </p:txBody>
      </p:sp>
      <p:pic>
        <p:nvPicPr>
          <p:cNvPr id="606" name="image16.png" descr="image1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88862" y="2930045"/>
            <a:ext cx="6803137" cy="3553488"/>
          </a:xfrm>
          <a:prstGeom prst="rect">
            <a:avLst/>
          </a:prstGeom>
          <a:ln w="12700">
            <a:miter lim="400000"/>
          </a:ln>
        </p:spPr>
      </p:pic>
      <p:sp>
        <p:nvSpPr>
          <p:cNvPr id="607" name="fix base frequency"/>
          <p:cNvSpPr txBox="1"/>
          <p:nvPr/>
        </p:nvSpPr>
        <p:spPr>
          <a:xfrm>
            <a:off x="9946378" y="5848532"/>
            <a:ext cx="2112442" cy="350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:r>
              <a:t>fix base frequency</a:t>
            </a:r>
          </a:p>
        </p:txBody>
      </p:sp>
      <p:sp>
        <p:nvSpPr>
          <p:cNvPr id="608" name="HS06/Watt"/>
          <p:cNvSpPr txBox="1"/>
          <p:nvPr/>
        </p:nvSpPr>
        <p:spPr>
          <a:xfrm rot="16199969">
            <a:off x="5180117" y="3607281"/>
            <a:ext cx="1450907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:r>
              <a:t>HS06/Watt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Footer Placeholder 4"/>
          <p:cNvSpPr txBox="1"/>
          <p:nvPr/>
        </p:nvSpPr>
        <p:spPr>
          <a:xfrm>
            <a:off x="791578" y="6580799"/>
            <a:ext cx="9948937" cy="1355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1000"/>
            </a:lvl1pPr>
          </a:lstStyle>
          <a:p>
            <a:pPr/>
            <a:r>
              <a:t>DE T2s &amp; National Analysis Facility</a:t>
            </a:r>
          </a:p>
        </p:txBody>
      </p:sp>
      <p:sp>
        <p:nvSpPr>
          <p:cNvPr id="611" name="Textfeld 13"/>
          <p:cNvSpPr txBox="1"/>
          <p:nvPr>
            <p:ph type="sldNum" sz="quarter" idx="2"/>
          </p:nvPr>
        </p:nvSpPr>
        <p:spPr>
          <a:xfrm>
            <a:off x="11630049" y="6580799"/>
            <a:ext cx="153963" cy="13554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algn="r">
              <a:defRPr b="1" sz="1000"/>
            </a:lvl1pPr>
          </a:lstStyle>
          <a:p>
            <a:pPr/>
            <a:fld id="{86CB4B4D-7CA3-9044-876B-883B54F8677D}" type="slidenum"/>
          </a:p>
        </p:txBody>
      </p:sp>
      <p:sp>
        <p:nvSpPr>
          <p:cNvPr id="612" name="Title 1"/>
          <p:cNvSpPr txBox="1"/>
          <p:nvPr>
            <p:ph type="title"/>
          </p:nvPr>
        </p:nvSpPr>
        <p:spPr>
          <a:xfrm>
            <a:off x="407987" y="349611"/>
            <a:ext cx="11376026" cy="451098"/>
          </a:xfrm>
          <a:prstGeom prst="rect">
            <a:avLst/>
          </a:prstGeom>
        </p:spPr>
        <p:txBody>
          <a:bodyPr/>
          <a:lstStyle/>
          <a:p>
            <a:pPr/>
            <a:r>
              <a:t>Energy Prices</a:t>
            </a:r>
          </a:p>
        </p:txBody>
      </p:sp>
      <p:sp>
        <p:nvSpPr>
          <p:cNvPr id="613" name="Textplatzhalter 7"/>
          <p:cNvSpPr txBox="1"/>
          <p:nvPr>
            <p:ph type="body" sz="quarter" idx="1"/>
          </p:nvPr>
        </p:nvSpPr>
        <p:spPr>
          <a:xfrm>
            <a:off x="407984" y="817497"/>
            <a:ext cx="11376026" cy="37925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None/>
              <a:defRPr b="1">
                <a:solidFill>
                  <a:schemeClr val="accent2"/>
                </a:solidFill>
              </a:defRPr>
            </a:lvl1pPr>
          </a:lstStyle>
          <a:p>
            <a:pPr/>
            <a:r>
              <a:t>Germany/Denmark</a:t>
            </a:r>
          </a:p>
        </p:txBody>
      </p:sp>
      <p:sp>
        <p:nvSpPr>
          <p:cNvPr id="614" name="https://energy-charts.info/charts/price_average/chart.htm?l=en&amp;c=DE&amp;chartColumnSorting=default&amp;interval=day&amp;day=m01"/>
          <p:cNvSpPr txBox="1"/>
          <p:nvPr/>
        </p:nvSpPr>
        <p:spPr>
          <a:xfrm>
            <a:off x="467572" y="6316926"/>
            <a:ext cx="6165875" cy="16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500"/>
            </a:lvl1pPr>
          </a:lstStyle>
          <a:p>
            <a:pPr/>
            <a:r>
              <a:t>https://energy-charts.info/charts/price_average/chart.htm?l=en&amp;c=DE&amp;chartColumnSorting=default&amp;interval=day&amp;day=m01</a:t>
            </a:r>
          </a:p>
        </p:txBody>
      </p:sp>
      <p:sp>
        <p:nvSpPr>
          <p:cNvPr id="615" name="https://ember-climate.org/data/data-tools/europe-power-prices/"/>
          <p:cNvSpPr txBox="1"/>
          <p:nvPr/>
        </p:nvSpPr>
        <p:spPr>
          <a:xfrm>
            <a:off x="6226979" y="6134010"/>
            <a:ext cx="5746477" cy="16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500"/>
            </a:lvl1pPr>
          </a:lstStyle>
          <a:p>
            <a:pPr/>
            <a:r>
              <a:t>https://ember-climate.org/data/data-tools/europe-power-prices/</a:t>
            </a:r>
          </a:p>
        </p:txBody>
      </p:sp>
      <p:pic>
        <p:nvPicPr>
          <p:cNvPr id="616" name="image17.png" descr="image1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37084" y="1301749"/>
            <a:ext cx="5323742" cy="3122084"/>
          </a:xfrm>
          <a:prstGeom prst="rect">
            <a:avLst/>
          </a:prstGeom>
          <a:ln w="12700">
            <a:miter lim="400000"/>
          </a:ln>
        </p:spPr>
      </p:pic>
      <p:sp>
        <p:nvSpPr>
          <p:cNvPr id="617" name="https://energy-charts.info/charts/price_average/chart.htm?l=en&amp;c=DK&amp;chartColumnSorting=default&amp;interval=day&amp;day=m01&amp;legendItems=100"/>
          <p:cNvSpPr txBox="1"/>
          <p:nvPr/>
        </p:nvSpPr>
        <p:spPr>
          <a:xfrm>
            <a:off x="467572" y="6134010"/>
            <a:ext cx="6165839" cy="1651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600"/>
            </a:lvl1pPr>
          </a:lstStyle>
          <a:p>
            <a:pPr/>
            <a:r>
              <a:t>https://energy-charts.info/charts/price_average/chart.htm?l=en&amp;c=DK&amp;chartColumnSorting=default&amp;interval=day&amp;day=m01&amp;legendItems=100</a:t>
            </a:r>
          </a:p>
        </p:txBody>
      </p:sp>
      <p:pic>
        <p:nvPicPr>
          <p:cNvPr id="618" name="image18.png" descr="image18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21852" y="1301749"/>
            <a:ext cx="6003008" cy="337669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Textfeld 13"/>
          <p:cNvSpPr txBox="1"/>
          <p:nvPr>
            <p:ph type="sldNum" sz="quarter" idx="2"/>
          </p:nvPr>
        </p:nvSpPr>
        <p:spPr>
          <a:xfrm>
            <a:off x="11630049" y="6580799"/>
            <a:ext cx="153963" cy="13554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algn="r">
              <a:defRPr b="1" sz="1000"/>
            </a:lvl1pPr>
          </a:lstStyle>
          <a:p>
            <a:pPr/>
            <a:fld id="{86CB4B4D-7CA3-9044-876B-883B54F8677D}" type="slidenum"/>
          </a:p>
        </p:txBody>
      </p:sp>
      <p:sp>
        <p:nvSpPr>
          <p:cNvPr id="621" name="Title 1"/>
          <p:cNvSpPr txBox="1"/>
          <p:nvPr>
            <p:ph type="title"/>
          </p:nvPr>
        </p:nvSpPr>
        <p:spPr>
          <a:xfrm>
            <a:off x="407987" y="349611"/>
            <a:ext cx="11376026" cy="451098"/>
          </a:xfrm>
          <a:prstGeom prst="rect">
            <a:avLst/>
          </a:prstGeom>
        </p:spPr>
        <p:txBody>
          <a:bodyPr/>
          <a:lstStyle/>
          <a:p>
            <a:pPr/>
            <a:r>
              <a:t>Worker Frequency Scaling</a:t>
            </a:r>
          </a:p>
        </p:txBody>
      </p:sp>
      <p:sp>
        <p:nvSpPr>
          <p:cNvPr id="622" name="Textplatzhalter 7"/>
          <p:cNvSpPr txBox="1"/>
          <p:nvPr>
            <p:ph type="body" sz="quarter" idx="1"/>
          </p:nvPr>
        </p:nvSpPr>
        <p:spPr>
          <a:xfrm>
            <a:off x="407984" y="817497"/>
            <a:ext cx="11376026" cy="37925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None/>
              <a:defRPr b="1">
                <a:solidFill>
                  <a:schemeClr val="accent2"/>
                </a:solidFill>
              </a:defRPr>
            </a:lvl1pPr>
          </a:lstStyle>
          <a:p>
            <a:pPr/>
            <a:r>
              <a:t>Appendix</a:t>
            </a:r>
          </a:p>
        </p:txBody>
      </p:sp>
      <p:pic>
        <p:nvPicPr>
          <p:cNvPr id="623" name="image19.png" descr="image1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6914" y="4618180"/>
            <a:ext cx="4977205" cy="2208589"/>
          </a:xfrm>
          <a:prstGeom prst="rect">
            <a:avLst/>
          </a:prstGeom>
          <a:ln w="12700">
            <a:miter lim="400000"/>
          </a:ln>
        </p:spPr>
      </p:pic>
      <p:pic>
        <p:nvPicPr>
          <p:cNvPr id="624" name="image20.png" descr="image2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24596" y="3694545"/>
            <a:ext cx="5851948" cy="2921288"/>
          </a:xfrm>
          <a:prstGeom prst="rect">
            <a:avLst/>
          </a:prstGeom>
          <a:ln w="12700">
            <a:miter lim="400000"/>
          </a:ln>
        </p:spPr>
      </p:pic>
      <p:pic>
        <p:nvPicPr>
          <p:cNvPr id="625" name="image21.png" descr="image2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838656" y="166807"/>
            <a:ext cx="6141676" cy="3065920"/>
          </a:xfrm>
          <a:prstGeom prst="rect">
            <a:avLst/>
          </a:prstGeom>
          <a:ln w="12700">
            <a:miter lim="400000"/>
          </a:ln>
        </p:spPr>
      </p:pic>
      <p:pic>
        <p:nvPicPr>
          <p:cNvPr id="626" name="image22.png" descr="image22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07987" y="1878277"/>
            <a:ext cx="4436317" cy="21981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Footer Placeholder 4"/>
          <p:cNvSpPr txBox="1"/>
          <p:nvPr/>
        </p:nvSpPr>
        <p:spPr>
          <a:xfrm>
            <a:off x="791578" y="6580799"/>
            <a:ext cx="9948937" cy="1355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1000"/>
            </a:lvl1pPr>
          </a:lstStyle>
          <a:p>
            <a:pPr/>
            <a:r>
              <a:t>DE T2s &amp; National Analysis Facility</a:t>
            </a:r>
          </a:p>
        </p:txBody>
      </p:sp>
      <p:sp>
        <p:nvSpPr>
          <p:cNvPr id="226" name="Textfeld 13"/>
          <p:cNvSpPr txBox="1"/>
          <p:nvPr>
            <p:ph type="sldNum" sz="quarter" idx="2"/>
          </p:nvPr>
        </p:nvSpPr>
        <p:spPr>
          <a:xfrm>
            <a:off x="11657011" y="6580799"/>
            <a:ext cx="127001" cy="13554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algn="r">
              <a:defRPr b="1" sz="1000"/>
            </a:lvl1pPr>
          </a:lstStyle>
          <a:p>
            <a:pPr/>
            <a:fld id="{86CB4B4D-7CA3-9044-876B-883B54F8677D}" type="slidenum"/>
          </a:p>
        </p:txBody>
      </p:sp>
      <p:sp>
        <p:nvSpPr>
          <p:cNvPr id="227" name="Title 1"/>
          <p:cNvSpPr txBox="1"/>
          <p:nvPr>
            <p:ph type="title"/>
          </p:nvPr>
        </p:nvSpPr>
        <p:spPr>
          <a:xfrm>
            <a:off x="407987" y="349611"/>
            <a:ext cx="11376026" cy="451098"/>
          </a:xfrm>
          <a:prstGeom prst="rect">
            <a:avLst/>
          </a:prstGeom>
        </p:spPr>
        <p:txBody>
          <a:bodyPr/>
          <a:lstStyle/>
          <a:p>
            <a:pPr/>
            <a:r>
              <a:t>Job Types in the HEP Community</a:t>
            </a:r>
          </a:p>
        </p:txBody>
      </p:sp>
      <p:sp>
        <p:nvSpPr>
          <p:cNvPr id="228" name="Content Placeholder 2"/>
          <p:cNvSpPr txBox="1"/>
          <p:nvPr>
            <p:ph type="body" idx="1"/>
          </p:nvPr>
        </p:nvSpPr>
        <p:spPr>
          <a:xfrm>
            <a:off x="211594" y="1298409"/>
            <a:ext cx="11425622" cy="5010250"/>
          </a:xfrm>
          <a:prstGeom prst="rect">
            <a:avLst/>
          </a:prstGeom>
        </p:spPr>
        <p:txBody>
          <a:bodyPr/>
          <a:lstStyle/>
          <a:p>
            <a:pPr/>
            <a:r>
              <a:t>CPU oriented scheduling</a:t>
            </a:r>
          </a:p>
          <a:p>
            <a:pPr/>
          </a:p>
          <a:p>
            <a:pPr>
              <a:defRPr b="1"/>
            </a:pPr>
            <a:r>
              <a:t>H</a:t>
            </a:r>
            <a:r>
              <a:rPr b="0"/>
              <a:t>igh-</a:t>
            </a:r>
            <a:r>
              <a:rPr>
                <a:solidFill>
                  <a:srgbClr val="C00000"/>
                </a:solidFill>
              </a:rPr>
              <a:t>T</a:t>
            </a:r>
            <a:r>
              <a:rPr b="0">
                <a:solidFill>
                  <a:srgbClr val="C00000"/>
                </a:solidFill>
              </a:rPr>
              <a:t>hroughput</a:t>
            </a:r>
            <a:r>
              <a:rPr>
                <a:solidFill>
                  <a:srgbClr val="C00000"/>
                </a:solidFill>
              </a:rPr>
              <a:t> </a:t>
            </a:r>
            <a:r>
              <a:t>C</a:t>
            </a:r>
            <a:r>
              <a:rPr b="0"/>
              <a:t>lusters prevalent</a:t>
            </a:r>
            <a:endParaRPr b="0"/>
          </a:p>
          <a:p>
            <a:pPr lvl="1" marL="628650" indent="-266700">
              <a:lnSpc>
                <a:spcPct val="100000"/>
              </a:lnSpc>
              <a:spcBef>
                <a:spcPts val="800"/>
              </a:spcBef>
              <a:tabLst/>
            </a:pPr>
            <a:r>
              <a:t>HEP events can be processed embarrassingly parallel</a:t>
            </a:r>
          </a:p>
          <a:p>
            <a:pPr lvl="1" marL="628650" indent="-266700">
              <a:lnSpc>
                <a:spcPct val="100000"/>
              </a:lnSpc>
              <a:spcBef>
                <a:spcPts val="800"/>
              </a:spcBef>
              <a:tabLst/>
            </a:pPr>
            <a:r>
              <a:t>Optimal utilization of resources</a:t>
            </a:r>
          </a:p>
          <a:p>
            <a:pPr lvl="1" marL="628650" indent="-266700">
              <a:lnSpc>
                <a:spcPct val="100000"/>
              </a:lnSpc>
              <a:spcBef>
                <a:spcPts val="800"/>
              </a:spcBef>
              <a:tabLst/>
            </a:pPr>
          </a:p>
          <a:p>
            <a:pPr>
              <a:defRPr b="1"/>
            </a:pPr>
            <a:r>
              <a:t>H</a:t>
            </a:r>
            <a:r>
              <a:rPr b="0"/>
              <a:t>igh-</a:t>
            </a:r>
            <a:r>
              <a:rPr>
                <a:solidFill>
                  <a:srgbClr val="00B0F0"/>
                </a:solidFill>
              </a:rPr>
              <a:t>P</a:t>
            </a:r>
            <a:r>
              <a:rPr b="0">
                <a:solidFill>
                  <a:srgbClr val="00B0F0"/>
                </a:solidFill>
              </a:rPr>
              <a:t>erformance</a:t>
            </a:r>
            <a:r>
              <a:rPr b="0"/>
              <a:t> </a:t>
            </a:r>
            <a:r>
              <a:t>C</a:t>
            </a:r>
            <a:r>
              <a:rPr b="0"/>
              <a:t>lusters opportunistically used by some groups</a:t>
            </a:r>
            <a:endParaRPr b="0"/>
          </a:p>
          <a:p>
            <a:pPr/>
          </a:p>
          <a:p>
            <a:pPr/>
          </a:p>
          <a:p>
            <a:pPr/>
            <a:r>
              <a:t>“Memory Scheduling” like Apache Spark or DASK might become more complementary</a:t>
            </a:r>
          </a:p>
          <a:p>
            <a:pPr lvl="1" marL="628650" indent="-266700">
              <a:lnSpc>
                <a:spcPct val="100000"/>
              </a:lnSpc>
              <a:spcBef>
                <a:spcPts val="800"/>
              </a:spcBef>
              <a:tabLst/>
            </a:pPr>
            <a:r>
              <a:t>Avoiding idling CPUs with Memory focused application might be an issue</a:t>
            </a:r>
          </a:p>
        </p:txBody>
      </p:sp>
      <p:sp>
        <p:nvSpPr>
          <p:cNvPr id="229" name="Textplatzhalter 7"/>
          <p:cNvSpPr/>
          <p:nvPr>
            <p:ph type="body" idx="21"/>
          </p:nvPr>
        </p:nvSpPr>
        <p:spPr>
          <a:xfrm>
            <a:off x="407985" y="817499"/>
            <a:ext cx="11376026" cy="37925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marL="0" indent="0">
              <a:spcBef>
                <a:spcPts val="0"/>
              </a:spcBef>
              <a:buSzTx/>
              <a:buFontTx/>
              <a:buNone/>
              <a:defRPr b="1">
                <a:solidFill>
                  <a:schemeClr val="accent2"/>
                </a:solidFill>
              </a:defRPr>
            </a:lvl1pPr>
          </a:lstStyle>
          <a:p>
            <a:pPr/>
            <a:r>
              <a:t>HTC and HPC clusters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Textfeld 13"/>
          <p:cNvSpPr txBox="1"/>
          <p:nvPr>
            <p:ph type="sldNum" sz="quarter" idx="2"/>
          </p:nvPr>
        </p:nvSpPr>
        <p:spPr>
          <a:xfrm>
            <a:off x="11630049" y="6580799"/>
            <a:ext cx="153963" cy="13554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algn="r">
              <a:defRPr b="1" sz="1000"/>
            </a:lvl1pPr>
          </a:lstStyle>
          <a:p>
            <a:pPr/>
            <a:fld id="{86CB4B4D-7CA3-9044-876B-883B54F8677D}" type="slidenum"/>
          </a:p>
        </p:txBody>
      </p:sp>
      <p:pic>
        <p:nvPicPr>
          <p:cNvPr id="629" name="image23.png" descr="image2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346" y="575158"/>
            <a:ext cx="11816472" cy="5850794"/>
          </a:xfrm>
          <a:prstGeom prst="rect">
            <a:avLst/>
          </a:prstGeom>
          <a:ln w="12700">
            <a:miter lim="400000"/>
          </a:ln>
        </p:spPr>
      </p:pic>
      <p:sp>
        <p:nvSpPr>
          <p:cNvPr id="630" name="Title 1"/>
          <p:cNvSpPr txBox="1"/>
          <p:nvPr>
            <p:ph type="title"/>
          </p:nvPr>
        </p:nvSpPr>
        <p:spPr>
          <a:xfrm>
            <a:off x="407987" y="349611"/>
            <a:ext cx="11376026" cy="451098"/>
          </a:xfrm>
          <a:prstGeom prst="rect">
            <a:avLst/>
          </a:prstGeom>
        </p:spPr>
        <p:txBody>
          <a:bodyPr/>
          <a:lstStyle/>
          <a:p>
            <a:pPr/>
            <a:r>
              <a:t>Worker Frequency Scaling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Titel 1"/>
          <p:cNvSpPr txBox="1"/>
          <p:nvPr>
            <p:ph type="title"/>
          </p:nvPr>
        </p:nvSpPr>
        <p:spPr>
          <a:xfrm>
            <a:off x="407987" y="349610"/>
            <a:ext cx="11376026" cy="3511190"/>
          </a:xfrm>
          <a:prstGeom prst="rect">
            <a:avLst/>
          </a:prstGeom>
        </p:spPr>
        <p:txBody>
          <a:bodyPr/>
          <a:lstStyle/>
          <a:p>
            <a:pPr/>
            <a:r>
              <a:t>HPC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Footer Placeholder 4"/>
          <p:cNvSpPr txBox="1"/>
          <p:nvPr/>
        </p:nvSpPr>
        <p:spPr>
          <a:xfrm>
            <a:off x="791578" y="6580799"/>
            <a:ext cx="9948937" cy="1355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1000"/>
            </a:lvl1pPr>
          </a:lstStyle>
          <a:p>
            <a:pPr/>
            <a:r>
              <a:t>DE T2s &amp; National Analysis Facility</a:t>
            </a:r>
          </a:p>
        </p:txBody>
      </p:sp>
      <p:sp>
        <p:nvSpPr>
          <p:cNvPr id="234" name="Textfeld 13"/>
          <p:cNvSpPr txBox="1"/>
          <p:nvPr>
            <p:ph type="sldNum" sz="quarter" idx="2"/>
          </p:nvPr>
        </p:nvSpPr>
        <p:spPr>
          <a:xfrm>
            <a:off x="11657011" y="6580799"/>
            <a:ext cx="127001" cy="13554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algn="r">
              <a:defRPr b="1" sz="1000"/>
            </a:lvl1pPr>
          </a:lstStyle>
          <a:p>
            <a:pPr/>
            <a:fld id="{86CB4B4D-7CA3-9044-876B-883B54F8677D}" type="slidenum"/>
          </a:p>
        </p:txBody>
      </p:sp>
      <p:sp>
        <p:nvSpPr>
          <p:cNvPr id="235" name="Title 1"/>
          <p:cNvSpPr txBox="1"/>
          <p:nvPr>
            <p:ph type="title"/>
          </p:nvPr>
        </p:nvSpPr>
        <p:spPr>
          <a:xfrm>
            <a:off x="407987" y="349611"/>
            <a:ext cx="11376026" cy="451098"/>
          </a:xfrm>
          <a:prstGeom prst="rect">
            <a:avLst/>
          </a:prstGeom>
        </p:spPr>
        <p:txBody>
          <a:bodyPr/>
          <a:lstStyle/>
          <a:p>
            <a:pPr/>
            <a:r>
              <a:t>HPC Cluster</a:t>
            </a:r>
          </a:p>
        </p:txBody>
      </p:sp>
      <p:sp>
        <p:nvSpPr>
          <p:cNvPr id="236" name="Content Placeholder 2"/>
          <p:cNvSpPr txBox="1"/>
          <p:nvPr>
            <p:ph type="body" sz="half" idx="1"/>
          </p:nvPr>
        </p:nvSpPr>
        <p:spPr>
          <a:xfrm>
            <a:off x="211596" y="1298410"/>
            <a:ext cx="4483171" cy="5010250"/>
          </a:xfrm>
          <a:prstGeom prst="rect">
            <a:avLst/>
          </a:prstGeom>
        </p:spPr>
        <p:txBody>
          <a:bodyPr/>
          <a:lstStyle/>
          <a:p>
            <a:pPr/>
            <a:r>
              <a:t>End users: direct submission to compute cluster</a:t>
            </a:r>
          </a:p>
          <a:p>
            <a:pPr/>
            <a:r>
              <a:t>Job scheduling per node granularity</a:t>
            </a:r>
          </a:p>
          <a:p>
            <a:pPr/>
            <a:r>
              <a:t>Full node available to a job</a:t>
            </a:r>
          </a:p>
          <a:p>
            <a:pPr/>
            <a:r>
              <a:t>Reasonable utilization left to the user/application</a:t>
            </a:r>
          </a:p>
          <a:p>
            <a:pPr/>
            <a:r>
              <a:t>Efficient utilization of resources not (necessarily) primary goal</a:t>
            </a:r>
          </a:p>
        </p:txBody>
      </p:sp>
      <p:sp>
        <p:nvSpPr>
          <p:cNvPr id="237" name="Textplatzhalter 7"/>
          <p:cNvSpPr/>
          <p:nvPr>
            <p:ph type="body" idx="21"/>
          </p:nvPr>
        </p:nvSpPr>
        <p:spPr>
          <a:xfrm>
            <a:off x="407985" y="817499"/>
            <a:ext cx="11376026" cy="37925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marL="0" indent="0">
              <a:spcBef>
                <a:spcPts val="0"/>
              </a:spcBef>
              <a:buSzTx/>
              <a:buFontTx/>
              <a:buNone/>
              <a:defRPr b="1">
                <a:solidFill>
                  <a:schemeClr val="accent2"/>
                </a:solidFill>
              </a:defRPr>
            </a:lvl1pPr>
          </a:lstStyle>
          <a:p>
            <a:pPr/>
            <a:r>
              <a:t>Full Node Scheduling</a:t>
            </a:r>
          </a:p>
        </p:txBody>
      </p:sp>
      <p:grpSp>
        <p:nvGrpSpPr>
          <p:cNvPr id="241" name="Group"/>
          <p:cNvGrpSpPr/>
          <p:nvPr/>
        </p:nvGrpSpPr>
        <p:grpSpPr>
          <a:xfrm>
            <a:off x="5569653" y="2562911"/>
            <a:ext cx="392785" cy="392785"/>
            <a:chOff x="0" y="0"/>
            <a:chExt cx="392783" cy="392783"/>
          </a:xfrm>
        </p:grpSpPr>
        <p:sp>
          <p:nvSpPr>
            <p:cNvPr id="238" name="Circle"/>
            <p:cNvSpPr/>
            <p:nvPr/>
          </p:nvSpPr>
          <p:spPr>
            <a:xfrm>
              <a:off x="0" y="0"/>
              <a:ext cx="392784" cy="392784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39" name="Shape"/>
            <p:cNvSpPr/>
            <p:nvPr/>
          </p:nvSpPr>
          <p:spPr>
            <a:xfrm>
              <a:off x="113015" y="117198"/>
              <a:ext cx="166752" cy="409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cubicBezTo>
                    <a:pt x="0" y="4835"/>
                    <a:pt x="1186" y="0"/>
                    <a:pt x="2650" y="0"/>
                  </a:cubicBezTo>
                  <a:cubicBezTo>
                    <a:pt x="4113" y="0"/>
                    <a:pt x="5300" y="4835"/>
                    <a:pt x="5300" y="10800"/>
                  </a:cubicBezTo>
                  <a:cubicBezTo>
                    <a:pt x="5300" y="16765"/>
                    <a:pt x="4113" y="21600"/>
                    <a:pt x="2650" y="21600"/>
                  </a:cubicBezTo>
                  <a:cubicBezTo>
                    <a:pt x="1186" y="21600"/>
                    <a:pt x="0" y="16765"/>
                    <a:pt x="0" y="10800"/>
                  </a:cubicBezTo>
                  <a:moveTo>
                    <a:pt x="16300" y="10800"/>
                  </a:moveTo>
                  <a:cubicBezTo>
                    <a:pt x="16300" y="4835"/>
                    <a:pt x="17487" y="0"/>
                    <a:pt x="18950" y="0"/>
                  </a:cubicBezTo>
                  <a:cubicBezTo>
                    <a:pt x="20414" y="0"/>
                    <a:pt x="21600" y="4835"/>
                    <a:pt x="21600" y="10800"/>
                  </a:cubicBezTo>
                  <a:cubicBezTo>
                    <a:pt x="21600" y="16765"/>
                    <a:pt x="20414" y="21600"/>
                    <a:pt x="18950" y="21600"/>
                  </a:cubicBezTo>
                  <a:cubicBezTo>
                    <a:pt x="17487" y="21600"/>
                    <a:pt x="16300" y="16765"/>
                    <a:pt x="16300" y="10800"/>
                  </a:cubicBezTo>
                </a:path>
              </a:pathLst>
            </a:custGeom>
            <a:solidFill>
              <a:srgbClr val="000000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40" name="Shape"/>
            <p:cNvSpPr/>
            <p:nvPr/>
          </p:nvSpPr>
          <p:spPr>
            <a:xfrm>
              <a:off x="0" y="0"/>
              <a:ext cx="392784" cy="3927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215" y="7570"/>
                  </a:moveTo>
                  <a:cubicBezTo>
                    <a:pt x="6215" y="6949"/>
                    <a:pt x="6719" y="6445"/>
                    <a:pt x="7340" y="6445"/>
                  </a:cubicBezTo>
                  <a:cubicBezTo>
                    <a:pt x="7961" y="6445"/>
                    <a:pt x="8465" y="6949"/>
                    <a:pt x="8465" y="7570"/>
                  </a:cubicBezTo>
                  <a:cubicBezTo>
                    <a:pt x="8465" y="8191"/>
                    <a:pt x="7961" y="8695"/>
                    <a:pt x="7340" y="8695"/>
                  </a:cubicBezTo>
                  <a:cubicBezTo>
                    <a:pt x="6719" y="8695"/>
                    <a:pt x="6215" y="8191"/>
                    <a:pt x="6215" y="7570"/>
                  </a:cubicBezTo>
                  <a:moveTo>
                    <a:pt x="13135" y="7570"/>
                  </a:moveTo>
                  <a:cubicBezTo>
                    <a:pt x="13135" y="6949"/>
                    <a:pt x="13639" y="6445"/>
                    <a:pt x="14260" y="6445"/>
                  </a:cubicBezTo>
                  <a:cubicBezTo>
                    <a:pt x="14881" y="6445"/>
                    <a:pt x="15385" y="6949"/>
                    <a:pt x="15385" y="7570"/>
                  </a:cubicBezTo>
                  <a:cubicBezTo>
                    <a:pt x="15385" y="8191"/>
                    <a:pt x="14881" y="8695"/>
                    <a:pt x="14260" y="8695"/>
                  </a:cubicBezTo>
                  <a:cubicBezTo>
                    <a:pt x="13639" y="8695"/>
                    <a:pt x="13135" y="8191"/>
                    <a:pt x="13135" y="7570"/>
                  </a:cubicBezTo>
                  <a:moveTo>
                    <a:pt x="4946" y="15510"/>
                  </a:moveTo>
                  <a:cubicBezTo>
                    <a:pt x="8849" y="18190"/>
                    <a:pt x="12747" y="18190"/>
                    <a:pt x="16640" y="15510"/>
                  </a:cubicBezTo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</a:path>
              </a:pathLst>
            </a:custGeom>
            <a:noFill/>
            <a:ln w="19049" cap="flat">
              <a:solidFill>
                <a:srgbClr val="C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242" name="Shape"/>
          <p:cNvSpPr/>
          <p:nvPr/>
        </p:nvSpPr>
        <p:spPr>
          <a:xfrm>
            <a:off x="6678323" y="577943"/>
            <a:ext cx="5105688" cy="58272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3154"/>
                </a:moveTo>
                <a:cubicBezTo>
                  <a:pt x="0" y="1412"/>
                  <a:pt x="1612" y="0"/>
                  <a:pt x="3600" y="0"/>
                </a:cubicBezTo>
                <a:lnTo>
                  <a:pt x="18000" y="0"/>
                </a:lnTo>
                <a:cubicBezTo>
                  <a:pt x="19988" y="0"/>
                  <a:pt x="21600" y="1412"/>
                  <a:pt x="21600" y="3154"/>
                </a:cubicBezTo>
                <a:lnTo>
                  <a:pt x="21600" y="18446"/>
                </a:lnTo>
                <a:cubicBezTo>
                  <a:pt x="21600" y="20188"/>
                  <a:pt x="19988" y="21600"/>
                  <a:pt x="18000" y="21600"/>
                </a:cubicBezTo>
                <a:lnTo>
                  <a:pt x="3600" y="21600"/>
                </a:lnTo>
                <a:cubicBezTo>
                  <a:pt x="1612" y="21600"/>
                  <a:pt x="0" y="20188"/>
                  <a:pt x="0" y="18446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rgbClr val="005070"/>
            </a:solidFill>
            <a:miter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43" name="HPC Cluster"/>
          <p:cNvSpPr txBox="1"/>
          <p:nvPr/>
        </p:nvSpPr>
        <p:spPr>
          <a:xfrm>
            <a:off x="7423245" y="212148"/>
            <a:ext cx="3390760" cy="350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/>
          </a:lstStyle>
          <a:p>
            <a:pPr/>
            <a:r>
              <a:t>HPC Cluster</a:t>
            </a:r>
          </a:p>
        </p:txBody>
      </p:sp>
      <p:sp>
        <p:nvSpPr>
          <p:cNvPr id="244" name="Shape"/>
          <p:cNvSpPr/>
          <p:nvPr/>
        </p:nvSpPr>
        <p:spPr>
          <a:xfrm>
            <a:off x="7211470" y="1063270"/>
            <a:ext cx="1659510" cy="23735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517"/>
                </a:moveTo>
                <a:cubicBezTo>
                  <a:pt x="0" y="1127"/>
                  <a:pt x="1612" y="0"/>
                  <a:pt x="3600" y="0"/>
                </a:cubicBezTo>
                <a:lnTo>
                  <a:pt x="18000" y="0"/>
                </a:lnTo>
                <a:cubicBezTo>
                  <a:pt x="19988" y="0"/>
                  <a:pt x="21600" y="1127"/>
                  <a:pt x="21600" y="2517"/>
                </a:cubicBezTo>
                <a:lnTo>
                  <a:pt x="21600" y="19083"/>
                </a:lnTo>
                <a:cubicBezTo>
                  <a:pt x="21600" y="20473"/>
                  <a:pt x="19988" y="21600"/>
                  <a:pt x="18000" y="21600"/>
                </a:cubicBezTo>
                <a:lnTo>
                  <a:pt x="3600" y="21600"/>
                </a:lnTo>
                <a:cubicBezTo>
                  <a:pt x="1612" y="21600"/>
                  <a:pt x="0" y="20473"/>
                  <a:pt x="0" y="19083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rgbClr val="005070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245" name="Node"/>
          <p:cNvSpPr txBox="1"/>
          <p:nvPr/>
        </p:nvSpPr>
        <p:spPr>
          <a:xfrm>
            <a:off x="7423244" y="749752"/>
            <a:ext cx="1236033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/>
          </a:lstStyle>
          <a:p>
            <a:pPr/>
            <a:r>
              <a:t>Node</a:t>
            </a:r>
          </a:p>
        </p:txBody>
      </p:sp>
      <p:sp>
        <p:nvSpPr>
          <p:cNvPr id="246" name="Shape"/>
          <p:cNvSpPr/>
          <p:nvPr/>
        </p:nvSpPr>
        <p:spPr>
          <a:xfrm>
            <a:off x="9509253" y="1117967"/>
            <a:ext cx="1659509" cy="23735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517"/>
                </a:moveTo>
                <a:cubicBezTo>
                  <a:pt x="0" y="1127"/>
                  <a:pt x="1612" y="0"/>
                  <a:pt x="3600" y="0"/>
                </a:cubicBezTo>
                <a:lnTo>
                  <a:pt x="18000" y="0"/>
                </a:lnTo>
                <a:cubicBezTo>
                  <a:pt x="19988" y="0"/>
                  <a:pt x="21600" y="1127"/>
                  <a:pt x="21600" y="2517"/>
                </a:cubicBezTo>
                <a:lnTo>
                  <a:pt x="21600" y="19083"/>
                </a:lnTo>
                <a:cubicBezTo>
                  <a:pt x="21600" y="20473"/>
                  <a:pt x="19988" y="21600"/>
                  <a:pt x="18000" y="21600"/>
                </a:cubicBezTo>
                <a:lnTo>
                  <a:pt x="3600" y="21600"/>
                </a:lnTo>
                <a:cubicBezTo>
                  <a:pt x="1612" y="21600"/>
                  <a:pt x="0" y="20473"/>
                  <a:pt x="0" y="19083"/>
                </a:cubicBezTo>
                <a:close/>
              </a:path>
            </a:pathLst>
          </a:custGeom>
          <a:ln w="28575">
            <a:solidFill>
              <a:srgbClr val="005070"/>
            </a:solidFill>
            <a:miter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47" name="Node"/>
          <p:cNvSpPr txBox="1"/>
          <p:nvPr/>
        </p:nvSpPr>
        <p:spPr>
          <a:xfrm>
            <a:off x="9721027" y="804447"/>
            <a:ext cx="1236068" cy="350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/>
          </a:lstStyle>
          <a:p>
            <a:pPr/>
            <a:r>
              <a:t>Node</a:t>
            </a:r>
          </a:p>
        </p:txBody>
      </p:sp>
      <p:sp>
        <p:nvSpPr>
          <p:cNvPr id="248" name="Shape"/>
          <p:cNvSpPr/>
          <p:nvPr/>
        </p:nvSpPr>
        <p:spPr>
          <a:xfrm>
            <a:off x="7211470" y="3859643"/>
            <a:ext cx="1659509" cy="23735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517"/>
                </a:moveTo>
                <a:cubicBezTo>
                  <a:pt x="0" y="1127"/>
                  <a:pt x="1612" y="0"/>
                  <a:pt x="3600" y="0"/>
                </a:cubicBezTo>
                <a:lnTo>
                  <a:pt x="18000" y="0"/>
                </a:lnTo>
                <a:cubicBezTo>
                  <a:pt x="19988" y="0"/>
                  <a:pt x="21600" y="1127"/>
                  <a:pt x="21600" y="2517"/>
                </a:cubicBezTo>
                <a:lnTo>
                  <a:pt x="21600" y="19083"/>
                </a:lnTo>
                <a:cubicBezTo>
                  <a:pt x="21600" y="20473"/>
                  <a:pt x="19988" y="21600"/>
                  <a:pt x="18000" y="21600"/>
                </a:cubicBezTo>
                <a:lnTo>
                  <a:pt x="3600" y="21600"/>
                </a:lnTo>
                <a:cubicBezTo>
                  <a:pt x="1612" y="21600"/>
                  <a:pt x="0" y="20473"/>
                  <a:pt x="0" y="19083"/>
                </a:cubicBezTo>
                <a:close/>
              </a:path>
            </a:pathLst>
          </a:custGeom>
          <a:ln w="28575">
            <a:solidFill>
              <a:srgbClr val="005070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249" name="Node"/>
          <p:cNvSpPr txBox="1"/>
          <p:nvPr/>
        </p:nvSpPr>
        <p:spPr>
          <a:xfrm>
            <a:off x="7423244" y="3546126"/>
            <a:ext cx="1236104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/>
          </a:lstStyle>
          <a:p>
            <a:pPr/>
            <a:r>
              <a:t>Node</a:t>
            </a:r>
          </a:p>
        </p:txBody>
      </p:sp>
      <p:sp>
        <p:nvSpPr>
          <p:cNvPr id="250" name="Shape"/>
          <p:cNvSpPr/>
          <p:nvPr/>
        </p:nvSpPr>
        <p:spPr>
          <a:xfrm>
            <a:off x="9558352" y="3913563"/>
            <a:ext cx="1659509" cy="23735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517"/>
                </a:moveTo>
                <a:cubicBezTo>
                  <a:pt x="0" y="1127"/>
                  <a:pt x="1612" y="0"/>
                  <a:pt x="3600" y="0"/>
                </a:cubicBezTo>
                <a:lnTo>
                  <a:pt x="18000" y="0"/>
                </a:lnTo>
                <a:cubicBezTo>
                  <a:pt x="19988" y="0"/>
                  <a:pt x="21600" y="1127"/>
                  <a:pt x="21600" y="2517"/>
                </a:cubicBezTo>
                <a:lnTo>
                  <a:pt x="21600" y="19083"/>
                </a:lnTo>
                <a:cubicBezTo>
                  <a:pt x="21600" y="20473"/>
                  <a:pt x="19988" y="21600"/>
                  <a:pt x="18000" y="21600"/>
                </a:cubicBezTo>
                <a:lnTo>
                  <a:pt x="3600" y="21600"/>
                </a:lnTo>
                <a:cubicBezTo>
                  <a:pt x="1612" y="21600"/>
                  <a:pt x="0" y="20473"/>
                  <a:pt x="0" y="19083"/>
                </a:cubicBezTo>
                <a:close/>
              </a:path>
            </a:pathLst>
          </a:custGeom>
          <a:ln w="28575">
            <a:solidFill>
              <a:srgbClr val="005070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251" name="Node"/>
          <p:cNvSpPr txBox="1"/>
          <p:nvPr/>
        </p:nvSpPr>
        <p:spPr>
          <a:xfrm>
            <a:off x="9770125" y="3600046"/>
            <a:ext cx="1236104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/>
          </a:lstStyle>
          <a:p>
            <a:pPr/>
            <a:r>
              <a:t>Node</a:t>
            </a:r>
          </a:p>
        </p:txBody>
      </p:sp>
      <p:sp>
        <p:nvSpPr>
          <p:cNvPr id="252" name="Line"/>
          <p:cNvSpPr/>
          <p:nvPr/>
        </p:nvSpPr>
        <p:spPr>
          <a:xfrm>
            <a:off x="6095998" y="2798582"/>
            <a:ext cx="1276547" cy="1"/>
          </a:xfrm>
          <a:prstGeom prst="line">
            <a:avLst/>
          </a:prstGeom>
          <a:solidFill>
            <a:srgbClr val="FFFFFF"/>
          </a:solidFill>
          <a:ln w="28575">
            <a:solidFill>
              <a:srgbClr val="C00000"/>
            </a:solidFill>
            <a:miter/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253" name="Shape"/>
          <p:cNvSpPr/>
          <p:nvPr/>
        </p:nvSpPr>
        <p:spPr>
          <a:xfrm>
            <a:off x="7310346" y="1196750"/>
            <a:ext cx="1461757" cy="20907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517"/>
                </a:moveTo>
                <a:cubicBezTo>
                  <a:pt x="0" y="1127"/>
                  <a:pt x="1612" y="0"/>
                  <a:pt x="3600" y="0"/>
                </a:cubicBezTo>
                <a:lnTo>
                  <a:pt x="18000" y="0"/>
                </a:lnTo>
                <a:cubicBezTo>
                  <a:pt x="19988" y="0"/>
                  <a:pt x="21600" y="1127"/>
                  <a:pt x="21600" y="2517"/>
                </a:cubicBezTo>
                <a:lnTo>
                  <a:pt x="21600" y="19083"/>
                </a:lnTo>
                <a:cubicBezTo>
                  <a:pt x="21600" y="20473"/>
                  <a:pt x="19988" y="21600"/>
                  <a:pt x="18000" y="21600"/>
                </a:cubicBezTo>
                <a:lnTo>
                  <a:pt x="3600" y="21600"/>
                </a:lnTo>
                <a:cubicBezTo>
                  <a:pt x="1612" y="21600"/>
                  <a:pt x="0" y="20473"/>
                  <a:pt x="0" y="19083"/>
                </a:cubicBezTo>
                <a:close/>
              </a:path>
            </a:pathLst>
          </a:custGeom>
          <a:ln w="28575">
            <a:solidFill>
              <a:srgbClr val="FF0000"/>
            </a:solidFill>
            <a:prstDash val="sysDot"/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254" name="Job"/>
          <p:cNvSpPr txBox="1"/>
          <p:nvPr/>
        </p:nvSpPr>
        <p:spPr>
          <a:xfrm>
            <a:off x="7418265" y="1196750"/>
            <a:ext cx="1236248" cy="3133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600">
                <a:solidFill>
                  <a:srgbClr val="C00000"/>
                </a:solidFill>
              </a:defRPr>
            </a:lvl1pPr>
          </a:lstStyle>
          <a:p>
            <a:pPr/>
            <a:r>
              <a:t>Job</a:t>
            </a:r>
          </a:p>
        </p:txBody>
      </p:sp>
      <p:grpSp>
        <p:nvGrpSpPr>
          <p:cNvPr id="258" name="Group"/>
          <p:cNvGrpSpPr/>
          <p:nvPr/>
        </p:nvGrpSpPr>
        <p:grpSpPr>
          <a:xfrm>
            <a:off x="5622571" y="3491550"/>
            <a:ext cx="392783" cy="392783"/>
            <a:chOff x="0" y="0"/>
            <a:chExt cx="392782" cy="392782"/>
          </a:xfrm>
        </p:grpSpPr>
        <p:sp>
          <p:nvSpPr>
            <p:cNvPr id="255" name="Circle"/>
            <p:cNvSpPr/>
            <p:nvPr/>
          </p:nvSpPr>
          <p:spPr>
            <a:xfrm>
              <a:off x="-1" y="-1"/>
              <a:ext cx="392784" cy="392784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56" name="Shape"/>
            <p:cNvSpPr/>
            <p:nvPr/>
          </p:nvSpPr>
          <p:spPr>
            <a:xfrm>
              <a:off x="113015" y="117198"/>
              <a:ext cx="166750" cy="409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cubicBezTo>
                    <a:pt x="0" y="4835"/>
                    <a:pt x="1186" y="0"/>
                    <a:pt x="2650" y="0"/>
                  </a:cubicBezTo>
                  <a:cubicBezTo>
                    <a:pt x="4113" y="0"/>
                    <a:pt x="5300" y="4835"/>
                    <a:pt x="5300" y="10800"/>
                  </a:cubicBezTo>
                  <a:cubicBezTo>
                    <a:pt x="5300" y="16765"/>
                    <a:pt x="4113" y="21600"/>
                    <a:pt x="2650" y="21600"/>
                  </a:cubicBezTo>
                  <a:cubicBezTo>
                    <a:pt x="1186" y="21600"/>
                    <a:pt x="0" y="16765"/>
                    <a:pt x="0" y="10800"/>
                  </a:cubicBezTo>
                  <a:moveTo>
                    <a:pt x="16300" y="10800"/>
                  </a:moveTo>
                  <a:cubicBezTo>
                    <a:pt x="16300" y="4835"/>
                    <a:pt x="17487" y="0"/>
                    <a:pt x="18950" y="0"/>
                  </a:cubicBezTo>
                  <a:cubicBezTo>
                    <a:pt x="20414" y="0"/>
                    <a:pt x="21600" y="4835"/>
                    <a:pt x="21600" y="10800"/>
                  </a:cubicBezTo>
                  <a:cubicBezTo>
                    <a:pt x="21600" y="16765"/>
                    <a:pt x="20414" y="21600"/>
                    <a:pt x="18950" y="21600"/>
                  </a:cubicBezTo>
                  <a:cubicBezTo>
                    <a:pt x="17487" y="21600"/>
                    <a:pt x="16300" y="16765"/>
                    <a:pt x="16300" y="10800"/>
                  </a:cubicBezTo>
                </a:path>
              </a:pathLst>
            </a:custGeom>
            <a:solidFill>
              <a:srgbClr val="000000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57" name="Shape"/>
            <p:cNvSpPr/>
            <p:nvPr/>
          </p:nvSpPr>
          <p:spPr>
            <a:xfrm>
              <a:off x="-1" y="-1"/>
              <a:ext cx="392784" cy="3927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215" y="7570"/>
                  </a:moveTo>
                  <a:cubicBezTo>
                    <a:pt x="6215" y="6949"/>
                    <a:pt x="6719" y="6445"/>
                    <a:pt x="7340" y="6445"/>
                  </a:cubicBezTo>
                  <a:cubicBezTo>
                    <a:pt x="7961" y="6445"/>
                    <a:pt x="8465" y="6949"/>
                    <a:pt x="8465" y="7570"/>
                  </a:cubicBezTo>
                  <a:cubicBezTo>
                    <a:pt x="8465" y="8191"/>
                    <a:pt x="7961" y="8695"/>
                    <a:pt x="7340" y="8695"/>
                  </a:cubicBezTo>
                  <a:cubicBezTo>
                    <a:pt x="6719" y="8695"/>
                    <a:pt x="6215" y="8191"/>
                    <a:pt x="6215" y="7570"/>
                  </a:cubicBezTo>
                  <a:moveTo>
                    <a:pt x="13135" y="7570"/>
                  </a:moveTo>
                  <a:cubicBezTo>
                    <a:pt x="13135" y="6949"/>
                    <a:pt x="13639" y="6445"/>
                    <a:pt x="14260" y="6445"/>
                  </a:cubicBezTo>
                  <a:cubicBezTo>
                    <a:pt x="14881" y="6445"/>
                    <a:pt x="15385" y="6949"/>
                    <a:pt x="15385" y="7570"/>
                  </a:cubicBezTo>
                  <a:cubicBezTo>
                    <a:pt x="15385" y="8191"/>
                    <a:pt x="14881" y="8695"/>
                    <a:pt x="14260" y="8695"/>
                  </a:cubicBezTo>
                  <a:cubicBezTo>
                    <a:pt x="13639" y="8695"/>
                    <a:pt x="13135" y="8191"/>
                    <a:pt x="13135" y="7570"/>
                  </a:cubicBezTo>
                  <a:moveTo>
                    <a:pt x="4946" y="15510"/>
                  </a:moveTo>
                  <a:cubicBezTo>
                    <a:pt x="8849" y="18190"/>
                    <a:pt x="12747" y="18190"/>
                    <a:pt x="16640" y="15510"/>
                  </a:cubicBezTo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</a:path>
              </a:pathLst>
            </a:custGeom>
            <a:noFill/>
            <a:ln w="19049" cap="flat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259" name="Line"/>
          <p:cNvSpPr/>
          <p:nvPr/>
        </p:nvSpPr>
        <p:spPr>
          <a:xfrm>
            <a:off x="6157886" y="3729024"/>
            <a:ext cx="1396392" cy="431758"/>
          </a:xfrm>
          <a:prstGeom prst="line">
            <a:avLst/>
          </a:prstGeom>
          <a:solidFill>
            <a:srgbClr val="FFFFFF"/>
          </a:solidFill>
          <a:ln w="28575">
            <a:solidFill>
              <a:srgbClr val="00B0F0"/>
            </a:solidFill>
            <a:miter/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260" name="Job"/>
          <p:cNvSpPr txBox="1"/>
          <p:nvPr/>
        </p:nvSpPr>
        <p:spPr>
          <a:xfrm>
            <a:off x="7423245" y="3993124"/>
            <a:ext cx="1236319" cy="3133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600">
                <a:solidFill>
                  <a:srgbClr val="00B0F0"/>
                </a:solidFill>
              </a:defRPr>
            </a:lvl1pPr>
          </a:lstStyle>
          <a:p>
            <a:pPr/>
            <a:r>
              <a:t>Job</a:t>
            </a:r>
          </a:p>
        </p:txBody>
      </p:sp>
      <p:sp>
        <p:nvSpPr>
          <p:cNvPr id="261" name="Shape"/>
          <p:cNvSpPr/>
          <p:nvPr/>
        </p:nvSpPr>
        <p:spPr>
          <a:xfrm>
            <a:off x="7310346" y="3965842"/>
            <a:ext cx="1461757" cy="20907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517"/>
                </a:moveTo>
                <a:cubicBezTo>
                  <a:pt x="0" y="1127"/>
                  <a:pt x="1612" y="0"/>
                  <a:pt x="3600" y="0"/>
                </a:cubicBezTo>
                <a:lnTo>
                  <a:pt x="18000" y="0"/>
                </a:lnTo>
                <a:cubicBezTo>
                  <a:pt x="19988" y="0"/>
                  <a:pt x="21600" y="1127"/>
                  <a:pt x="21600" y="2517"/>
                </a:cubicBezTo>
                <a:lnTo>
                  <a:pt x="21600" y="19083"/>
                </a:lnTo>
                <a:cubicBezTo>
                  <a:pt x="21600" y="20473"/>
                  <a:pt x="19988" y="21600"/>
                  <a:pt x="18000" y="21600"/>
                </a:cubicBezTo>
                <a:lnTo>
                  <a:pt x="3600" y="21600"/>
                </a:lnTo>
                <a:cubicBezTo>
                  <a:pt x="1612" y="21600"/>
                  <a:pt x="0" y="20473"/>
                  <a:pt x="0" y="19083"/>
                </a:cubicBezTo>
                <a:close/>
              </a:path>
            </a:pathLst>
          </a:custGeom>
          <a:ln w="28575">
            <a:solidFill>
              <a:srgbClr val="00B0F0"/>
            </a:solidFill>
            <a:prstDash val="sysDot"/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262" name="Shape"/>
          <p:cNvSpPr/>
          <p:nvPr/>
        </p:nvSpPr>
        <p:spPr>
          <a:xfrm>
            <a:off x="9608184" y="1259387"/>
            <a:ext cx="1461757" cy="20907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517"/>
                </a:moveTo>
                <a:cubicBezTo>
                  <a:pt x="0" y="1127"/>
                  <a:pt x="1612" y="0"/>
                  <a:pt x="3600" y="0"/>
                </a:cubicBezTo>
                <a:lnTo>
                  <a:pt x="18000" y="0"/>
                </a:lnTo>
                <a:cubicBezTo>
                  <a:pt x="19988" y="0"/>
                  <a:pt x="21600" y="1127"/>
                  <a:pt x="21600" y="2517"/>
                </a:cubicBezTo>
                <a:lnTo>
                  <a:pt x="21600" y="19083"/>
                </a:lnTo>
                <a:cubicBezTo>
                  <a:pt x="21600" y="20473"/>
                  <a:pt x="19988" y="21600"/>
                  <a:pt x="18000" y="21600"/>
                </a:cubicBezTo>
                <a:lnTo>
                  <a:pt x="3600" y="21600"/>
                </a:lnTo>
                <a:cubicBezTo>
                  <a:pt x="1612" y="21600"/>
                  <a:pt x="0" y="20473"/>
                  <a:pt x="0" y="19083"/>
                </a:cubicBezTo>
                <a:close/>
              </a:path>
            </a:pathLst>
          </a:custGeom>
          <a:gradFill>
            <a:gsLst>
              <a:gs pos="0">
                <a:srgbClr val="FF0000"/>
              </a:gs>
              <a:gs pos="89000">
                <a:srgbClr val="FFFFFF"/>
              </a:gs>
            </a:gsLst>
            <a:lin ang="16200000"/>
          </a:gradFill>
          <a:ln w="28575">
            <a:solidFill>
              <a:srgbClr val="FF0000"/>
            </a:solidFill>
            <a:prstDash val="sysDot"/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263" name="Shape"/>
          <p:cNvSpPr/>
          <p:nvPr/>
        </p:nvSpPr>
        <p:spPr>
          <a:xfrm>
            <a:off x="9657228" y="4054985"/>
            <a:ext cx="1461757" cy="20907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517"/>
                </a:moveTo>
                <a:cubicBezTo>
                  <a:pt x="0" y="1127"/>
                  <a:pt x="1612" y="0"/>
                  <a:pt x="3600" y="0"/>
                </a:cubicBezTo>
                <a:lnTo>
                  <a:pt x="18000" y="0"/>
                </a:lnTo>
                <a:cubicBezTo>
                  <a:pt x="19988" y="0"/>
                  <a:pt x="21600" y="1127"/>
                  <a:pt x="21600" y="2517"/>
                </a:cubicBezTo>
                <a:lnTo>
                  <a:pt x="21600" y="19083"/>
                </a:lnTo>
                <a:cubicBezTo>
                  <a:pt x="21600" y="20473"/>
                  <a:pt x="19988" y="21600"/>
                  <a:pt x="18000" y="21600"/>
                </a:cubicBezTo>
                <a:lnTo>
                  <a:pt x="3600" y="21600"/>
                </a:lnTo>
                <a:cubicBezTo>
                  <a:pt x="1612" y="21600"/>
                  <a:pt x="0" y="20473"/>
                  <a:pt x="0" y="19083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50000">
                <a:srgbClr val="FFFFFF"/>
              </a:gs>
            </a:gsLst>
            <a:lin ang="16200000"/>
          </a:gradFill>
          <a:ln w="28575">
            <a:solidFill>
              <a:srgbClr val="00B0F0"/>
            </a:solidFill>
            <a:prstDash val="sysDot"/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264" name="User 1"/>
          <p:cNvSpPr txBox="1"/>
          <p:nvPr/>
        </p:nvSpPr>
        <p:spPr>
          <a:xfrm>
            <a:off x="5257377" y="2952176"/>
            <a:ext cx="1017374" cy="3133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600"/>
            </a:lvl1pPr>
          </a:lstStyle>
          <a:p>
            <a:pPr/>
            <a:r>
              <a:t>User 1</a:t>
            </a:r>
          </a:p>
        </p:txBody>
      </p:sp>
      <p:sp>
        <p:nvSpPr>
          <p:cNvPr id="265" name="User 2"/>
          <p:cNvSpPr txBox="1"/>
          <p:nvPr/>
        </p:nvSpPr>
        <p:spPr>
          <a:xfrm>
            <a:off x="5310275" y="3887327"/>
            <a:ext cx="1017482" cy="3133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600"/>
            </a:lvl1pPr>
          </a:lstStyle>
          <a:p>
            <a:pPr/>
            <a:r>
              <a:t>User 2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Titel 1"/>
          <p:cNvSpPr txBox="1"/>
          <p:nvPr>
            <p:ph type="title"/>
          </p:nvPr>
        </p:nvSpPr>
        <p:spPr>
          <a:xfrm>
            <a:off x="407987" y="349610"/>
            <a:ext cx="11376026" cy="3511190"/>
          </a:xfrm>
          <a:prstGeom prst="rect">
            <a:avLst/>
          </a:prstGeom>
        </p:spPr>
        <p:txBody>
          <a:bodyPr/>
          <a:lstStyle/>
          <a:p>
            <a:pPr/>
            <a:r>
              <a:t>HTC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Footer Placeholder 4"/>
          <p:cNvSpPr txBox="1"/>
          <p:nvPr/>
        </p:nvSpPr>
        <p:spPr>
          <a:xfrm>
            <a:off x="791578" y="6580799"/>
            <a:ext cx="9948937" cy="1355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1000"/>
            </a:lvl1pPr>
          </a:lstStyle>
          <a:p>
            <a:pPr/>
            <a:r>
              <a:t>DE T2s &amp; National Analysis Facility</a:t>
            </a:r>
          </a:p>
        </p:txBody>
      </p:sp>
      <p:sp>
        <p:nvSpPr>
          <p:cNvPr id="270" name="Textfeld 13"/>
          <p:cNvSpPr txBox="1"/>
          <p:nvPr>
            <p:ph type="sldNum" sz="quarter" idx="2"/>
          </p:nvPr>
        </p:nvSpPr>
        <p:spPr>
          <a:xfrm>
            <a:off x="11657011" y="6580799"/>
            <a:ext cx="127001" cy="13554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algn="r">
              <a:defRPr b="1" sz="1000"/>
            </a:lvl1pPr>
          </a:lstStyle>
          <a:p>
            <a:pPr/>
            <a:fld id="{86CB4B4D-7CA3-9044-876B-883B54F8677D}" type="slidenum"/>
          </a:p>
        </p:txBody>
      </p:sp>
      <p:sp>
        <p:nvSpPr>
          <p:cNvPr id="271" name="Title 1"/>
          <p:cNvSpPr txBox="1"/>
          <p:nvPr>
            <p:ph type="title"/>
          </p:nvPr>
        </p:nvSpPr>
        <p:spPr>
          <a:xfrm>
            <a:off x="407987" y="341950"/>
            <a:ext cx="11376025" cy="451099"/>
          </a:xfrm>
          <a:prstGeom prst="rect">
            <a:avLst/>
          </a:prstGeom>
        </p:spPr>
        <p:txBody>
          <a:bodyPr/>
          <a:lstStyle/>
          <a:p>
            <a:pPr/>
            <a:r>
              <a:t>HTC Cluster</a:t>
            </a:r>
          </a:p>
        </p:txBody>
      </p:sp>
      <p:sp>
        <p:nvSpPr>
          <p:cNvPr id="272" name="Content Placeholder 2"/>
          <p:cNvSpPr txBox="1"/>
          <p:nvPr>
            <p:ph type="body" sz="half" idx="1"/>
          </p:nvPr>
        </p:nvSpPr>
        <p:spPr>
          <a:xfrm>
            <a:off x="211595" y="1298409"/>
            <a:ext cx="4483171" cy="5010250"/>
          </a:xfrm>
          <a:prstGeom prst="rect">
            <a:avLst/>
          </a:prstGeom>
        </p:spPr>
        <p:txBody>
          <a:bodyPr/>
          <a:lstStyle/>
          <a:p>
            <a:pPr/>
            <a:r>
              <a:t>End users: direct submission to compute cluster</a:t>
            </a:r>
          </a:p>
          <a:p>
            <a:pPr/>
            <a:r>
              <a:t>Jobs as requirements of subset of nodes, e.g., 1 core &amp; 2GB mem</a:t>
            </a:r>
          </a:p>
          <a:p>
            <a:pPr/>
            <a:r>
              <a:t>Full utilization of clusters possible</a:t>
            </a:r>
          </a:p>
          <a:p>
            <a:pPr/>
            <a:r>
              <a:t>Job upstart latency can increase</a:t>
            </a:r>
          </a:p>
        </p:txBody>
      </p:sp>
      <p:sp>
        <p:nvSpPr>
          <p:cNvPr id="273" name="Textplatzhalter 7"/>
          <p:cNvSpPr/>
          <p:nvPr>
            <p:ph type="body" idx="21"/>
          </p:nvPr>
        </p:nvSpPr>
        <p:spPr>
          <a:xfrm>
            <a:off x="407985" y="817499"/>
            <a:ext cx="11376026" cy="37925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marL="0" indent="0">
              <a:spcBef>
                <a:spcPts val="0"/>
              </a:spcBef>
              <a:buSzTx/>
              <a:buFontTx/>
              <a:buNone/>
              <a:defRPr b="1">
                <a:solidFill>
                  <a:schemeClr val="accent2"/>
                </a:solidFill>
              </a:defRPr>
            </a:lvl1pPr>
          </a:lstStyle>
          <a:p>
            <a:pPr/>
            <a:r>
              <a:t>Granular Job Scheduling</a:t>
            </a:r>
          </a:p>
        </p:txBody>
      </p:sp>
      <p:grpSp>
        <p:nvGrpSpPr>
          <p:cNvPr id="277" name="Group"/>
          <p:cNvGrpSpPr/>
          <p:nvPr/>
        </p:nvGrpSpPr>
        <p:grpSpPr>
          <a:xfrm>
            <a:off x="5569653" y="2255010"/>
            <a:ext cx="392783" cy="392783"/>
            <a:chOff x="0" y="0"/>
            <a:chExt cx="392782" cy="392782"/>
          </a:xfrm>
        </p:grpSpPr>
        <p:sp>
          <p:nvSpPr>
            <p:cNvPr id="274" name="Circle"/>
            <p:cNvSpPr/>
            <p:nvPr/>
          </p:nvSpPr>
          <p:spPr>
            <a:xfrm>
              <a:off x="-1" y="-1"/>
              <a:ext cx="392784" cy="392784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75" name="Shape"/>
            <p:cNvSpPr/>
            <p:nvPr/>
          </p:nvSpPr>
          <p:spPr>
            <a:xfrm>
              <a:off x="113015" y="117198"/>
              <a:ext cx="166750" cy="409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cubicBezTo>
                    <a:pt x="0" y="4835"/>
                    <a:pt x="1186" y="0"/>
                    <a:pt x="2650" y="0"/>
                  </a:cubicBezTo>
                  <a:cubicBezTo>
                    <a:pt x="4113" y="0"/>
                    <a:pt x="5300" y="4835"/>
                    <a:pt x="5300" y="10800"/>
                  </a:cubicBezTo>
                  <a:cubicBezTo>
                    <a:pt x="5300" y="16765"/>
                    <a:pt x="4113" y="21600"/>
                    <a:pt x="2650" y="21600"/>
                  </a:cubicBezTo>
                  <a:cubicBezTo>
                    <a:pt x="1186" y="21600"/>
                    <a:pt x="0" y="16765"/>
                    <a:pt x="0" y="10800"/>
                  </a:cubicBezTo>
                  <a:moveTo>
                    <a:pt x="16300" y="10800"/>
                  </a:moveTo>
                  <a:cubicBezTo>
                    <a:pt x="16300" y="4835"/>
                    <a:pt x="17487" y="0"/>
                    <a:pt x="18950" y="0"/>
                  </a:cubicBezTo>
                  <a:cubicBezTo>
                    <a:pt x="20414" y="0"/>
                    <a:pt x="21600" y="4835"/>
                    <a:pt x="21600" y="10800"/>
                  </a:cubicBezTo>
                  <a:cubicBezTo>
                    <a:pt x="21600" y="16765"/>
                    <a:pt x="20414" y="21600"/>
                    <a:pt x="18950" y="21600"/>
                  </a:cubicBezTo>
                  <a:cubicBezTo>
                    <a:pt x="17487" y="21600"/>
                    <a:pt x="16300" y="16765"/>
                    <a:pt x="16300" y="10800"/>
                  </a:cubicBezTo>
                </a:path>
              </a:pathLst>
            </a:custGeom>
            <a:solidFill>
              <a:srgbClr val="000000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76" name="Shape"/>
            <p:cNvSpPr/>
            <p:nvPr/>
          </p:nvSpPr>
          <p:spPr>
            <a:xfrm>
              <a:off x="-1" y="-1"/>
              <a:ext cx="392784" cy="3927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215" y="7570"/>
                  </a:moveTo>
                  <a:cubicBezTo>
                    <a:pt x="6215" y="6949"/>
                    <a:pt x="6719" y="6445"/>
                    <a:pt x="7340" y="6445"/>
                  </a:cubicBezTo>
                  <a:cubicBezTo>
                    <a:pt x="7961" y="6445"/>
                    <a:pt x="8465" y="6949"/>
                    <a:pt x="8465" y="7570"/>
                  </a:cubicBezTo>
                  <a:cubicBezTo>
                    <a:pt x="8465" y="8191"/>
                    <a:pt x="7961" y="8695"/>
                    <a:pt x="7340" y="8695"/>
                  </a:cubicBezTo>
                  <a:cubicBezTo>
                    <a:pt x="6719" y="8695"/>
                    <a:pt x="6215" y="8191"/>
                    <a:pt x="6215" y="7570"/>
                  </a:cubicBezTo>
                  <a:moveTo>
                    <a:pt x="13135" y="7570"/>
                  </a:moveTo>
                  <a:cubicBezTo>
                    <a:pt x="13135" y="6949"/>
                    <a:pt x="13639" y="6445"/>
                    <a:pt x="14260" y="6445"/>
                  </a:cubicBezTo>
                  <a:cubicBezTo>
                    <a:pt x="14881" y="6445"/>
                    <a:pt x="15385" y="6949"/>
                    <a:pt x="15385" y="7570"/>
                  </a:cubicBezTo>
                  <a:cubicBezTo>
                    <a:pt x="15385" y="8191"/>
                    <a:pt x="14881" y="8695"/>
                    <a:pt x="14260" y="8695"/>
                  </a:cubicBezTo>
                  <a:cubicBezTo>
                    <a:pt x="13639" y="8695"/>
                    <a:pt x="13135" y="8191"/>
                    <a:pt x="13135" y="7570"/>
                  </a:cubicBezTo>
                  <a:moveTo>
                    <a:pt x="4946" y="15510"/>
                  </a:moveTo>
                  <a:cubicBezTo>
                    <a:pt x="8849" y="18190"/>
                    <a:pt x="12747" y="18190"/>
                    <a:pt x="16640" y="15510"/>
                  </a:cubicBezTo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</a:path>
              </a:pathLst>
            </a:custGeom>
            <a:noFill/>
            <a:ln w="19049" cap="flat">
              <a:solidFill>
                <a:srgbClr val="C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278" name="Shape"/>
          <p:cNvSpPr/>
          <p:nvPr/>
        </p:nvSpPr>
        <p:spPr>
          <a:xfrm>
            <a:off x="6678323" y="577943"/>
            <a:ext cx="5105688" cy="58272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3154"/>
                </a:moveTo>
                <a:cubicBezTo>
                  <a:pt x="0" y="1412"/>
                  <a:pt x="1612" y="0"/>
                  <a:pt x="3600" y="0"/>
                </a:cubicBezTo>
                <a:lnTo>
                  <a:pt x="18000" y="0"/>
                </a:lnTo>
                <a:cubicBezTo>
                  <a:pt x="19988" y="0"/>
                  <a:pt x="21600" y="1412"/>
                  <a:pt x="21600" y="3154"/>
                </a:cubicBezTo>
                <a:lnTo>
                  <a:pt x="21600" y="18446"/>
                </a:lnTo>
                <a:cubicBezTo>
                  <a:pt x="21600" y="20188"/>
                  <a:pt x="19988" y="21600"/>
                  <a:pt x="18000" y="21600"/>
                </a:cubicBezTo>
                <a:lnTo>
                  <a:pt x="3600" y="21600"/>
                </a:lnTo>
                <a:cubicBezTo>
                  <a:pt x="1612" y="21600"/>
                  <a:pt x="0" y="20188"/>
                  <a:pt x="0" y="18446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rgbClr val="005070"/>
            </a:solidFill>
            <a:miter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79" name="HTC Cluster"/>
          <p:cNvSpPr txBox="1"/>
          <p:nvPr/>
        </p:nvSpPr>
        <p:spPr>
          <a:xfrm>
            <a:off x="7916855" y="212148"/>
            <a:ext cx="2628621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/>
          </a:lstStyle>
          <a:p>
            <a:pPr/>
            <a:r>
              <a:t>HTC Cluster</a:t>
            </a:r>
          </a:p>
        </p:txBody>
      </p:sp>
      <p:sp>
        <p:nvSpPr>
          <p:cNvPr id="280" name="Shape"/>
          <p:cNvSpPr/>
          <p:nvPr/>
        </p:nvSpPr>
        <p:spPr>
          <a:xfrm>
            <a:off x="7211470" y="1098624"/>
            <a:ext cx="1659509" cy="23735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517"/>
                </a:moveTo>
                <a:cubicBezTo>
                  <a:pt x="0" y="1127"/>
                  <a:pt x="1612" y="0"/>
                  <a:pt x="3600" y="0"/>
                </a:cubicBezTo>
                <a:lnTo>
                  <a:pt x="18000" y="0"/>
                </a:lnTo>
                <a:cubicBezTo>
                  <a:pt x="19988" y="0"/>
                  <a:pt x="21600" y="1127"/>
                  <a:pt x="21600" y="2517"/>
                </a:cubicBezTo>
                <a:lnTo>
                  <a:pt x="21600" y="19083"/>
                </a:lnTo>
                <a:cubicBezTo>
                  <a:pt x="21600" y="20473"/>
                  <a:pt x="19988" y="21600"/>
                  <a:pt x="18000" y="21600"/>
                </a:cubicBezTo>
                <a:lnTo>
                  <a:pt x="3600" y="21600"/>
                </a:lnTo>
                <a:cubicBezTo>
                  <a:pt x="1612" y="21600"/>
                  <a:pt x="0" y="20473"/>
                  <a:pt x="0" y="19083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rgbClr val="005070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281" name="Node"/>
          <p:cNvSpPr txBox="1"/>
          <p:nvPr/>
        </p:nvSpPr>
        <p:spPr>
          <a:xfrm>
            <a:off x="7423244" y="793048"/>
            <a:ext cx="1236032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/>
          </a:lstStyle>
          <a:p>
            <a:pPr/>
            <a:r>
              <a:t>Node</a:t>
            </a:r>
          </a:p>
        </p:txBody>
      </p:sp>
      <p:sp>
        <p:nvSpPr>
          <p:cNvPr id="282" name="Shape"/>
          <p:cNvSpPr/>
          <p:nvPr/>
        </p:nvSpPr>
        <p:spPr>
          <a:xfrm>
            <a:off x="9509253" y="1117965"/>
            <a:ext cx="1659509" cy="23735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517"/>
                </a:moveTo>
                <a:cubicBezTo>
                  <a:pt x="0" y="1127"/>
                  <a:pt x="1612" y="0"/>
                  <a:pt x="3600" y="0"/>
                </a:cubicBezTo>
                <a:lnTo>
                  <a:pt x="18000" y="0"/>
                </a:lnTo>
                <a:cubicBezTo>
                  <a:pt x="19988" y="0"/>
                  <a:pt x="21600" y="1127"/>
                  <a:pt x="21600" y="2517"/>
                </a:cubicBezTo>
                <a:lnTo>
                  <a:pt x="21600" y="19083"/>
                </a:lnTo>
                <a:cubicBezTo>
                  <a:pt x="21600" y="20473"/>
                  <a:pt x="19988" y="21600"/>
                  <a:pt x="18000" y="21600"/>
                </a:cubicBezTo>
                <a:lnTo>
                  <a:pt x="3600" y="21600"/>
                </a:lnTo>
                <a:cubicBezTo>
                  <a:pt x="1612" y="21600"/>
                  <a:pt x="0" y="20473"/>
                  <a:pt x="0" y="19083"/>
                </a:cubicBezTo>
                <a:close/>
              </a:path>
            </a:pathLst>
          </a:custGeom>
          <a:ln w="28575">
            <a:solidFill>
              <a:srgbClr val="005070"/>
            </a:solidFill>
            <a:miter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83" name="Node"/>
          <p:cNvSpPr txBox="1"/>
          <p:nvPr/>
        </p:nvSpPr>
        <p:spPr>
          <a:xfrm>
            <a:off x="9721027" y="804447"/>
            <a:ext cx="1236068" cy="350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/>
          </a:lstStyle>
          <a:p>
            <a:pPr/>
            <a:r>
              <a:t>Node</a:t>
            </a:r>
          </a:p>
        </p:txBody>
      </p:sp>
      <p:sp>
        <p:nvSpPr>
          <p:cNvPr id="284" name="Shape"/>
          <p:cNvSpPr/>
          <p:nvPr/>
        </p:nvSpPr>
        <p:spPr>
          <a:xfrm>
            <a:off x="7211470" y="3859643"/>
            <a:ext cx="1659509" cy="23735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517"/>
                </a:moveTo>
                <a:cubicBezTo>
                  <a:pt x="0" y="1127"/>
                  <a:pt x="1612" y="0"/>
                  <a:pt x="3600" y="0"/>
                </a:cubicBezTo>
                <a:lnTo>
                  <a:pt x="18000" y="0"/>
                </a:lnTo>
                <a:cubicBezTo>
                  <a:pt x="19988" y="0"/>
                  <a:pt x="21600" y="1127"/>
                  <a:pt x="21600" y="2517"/>
                </a:cubicBezTo>
                <a:lnTo>
                  <a:pt x="21600" y="19083"/>
                </a:lnTo>
                <a:cubicBezTo>
                  <a:pt x="21600" y="20473"/>
                  <a:pt x="19988" y="21600"/>
                  <a:pt x="18000" y="21600"/>
                </a:cubicBezTo>
                <a:lnTo>
                  <a:pt x="3600" y="21600"/>
                </a:lnTo>
                <a:cubicBezTo>
                  <a:pt x="1612" y="21600"/>
                  <a:pt x="0" y="20473"/>
                  <a:pt x="0" y="19083"/>
                </a:cubicBezTo>
                <a:close/>
              </a:path>
            </a:pathLst>
          </a:custGeom>
          <a:ln w="28575">
            <a:solidFill>
              <a:srgbClr val="005070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285" name="Node"/>
          <p:cNvSpPr txBox="1"/>
          <p:nvPr/>
        </p:nvSpPr>
        <p:spPr>
          <a:xfrm>
            <a:off x="7423244" y="3546126"/>
            <a:ext cx="1236103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/>
          </a:lstStyle>
          <a:p>
            <a:pPr/>
            <a:r>
              <a:t>Node</a:t>
            </a:r>
          </a:p>
        </p:txBody>
      </p:sp>
      <p:sp>
        <p:nvSpPr>
          <p:cNvPr id="286" name="Shape"/>
          <p:cNvSpPr/>
          <p:nvPr/>
        </p:nvSpPr>
        <p:spPr>
          <a:xfrm>
            <a:off x="9558352" y="3913563"/>
            <a:ext cx="1659509" cy="23735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517"/>
                </a:moveTo>
                <a:cubicBezTo>
                  <a:pt x="0" y="1127"/>
                  <a:pt x="1612" y="0"/>
                  <a:pt x="3600" y="0"/>
                </a:cubicBezTo>
                <a:lnTo>
                  <a:pt x="18000" y="0"/>
                </a:lnTo>
                <a:cubicBezTo>
                  <a:pt x="19988" y="0"/>
                  <a:pt x="21600" y="1127"/>
                  <a:pt x="21600" y="2517"/>
                </a:cubicBezTo>
                <a:lnTo>
                  <a:pt x="21600" y="19083"/>
                </a:lnTo>
                <a:cubicBezTo>
                  <a:pt x="21600" y="20473"/>
                  <a:pt x="19988" y="21600"/>
                  <a:pt x="18000" y="21600"/>
                </a:cubicBezTo>
                <a:lnTo>
                  <a:pt x="3600" y="21600"/>
                </a:lnTo>
                <a:cubicBezTo>
                  <a:pt x="1612" y="21600"/>
                  <a:pt x="0" y="20473"/>
                  <a:pt x="0" y="19083"/>
                </a:cubicBezTo>
                <a:close/>
              </a:path>
            </a:pathLst>
          </a:custGeom>
          <a:ln w="28575">
            <a:solidFill>
              <a:srgbClr val="005070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287" name="Node"/>
          <p:cNvSpPr txBox="1"/>
          <p:nvPr/>
        </p:nvSpPr>
        <p:spPr>
          <a:xfrm>
            <a:off x="9770125" y="3600046"/>
            <a:ext cx="1236103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/>
          </a:lstStyle>
          <a:p>
            <a:pPr/>
            <a:r>
              <a:t>Node</a:t>
            </a:r>
          </a:p>
        </p:txBody>
      </p:sp>
      <p:sp>
        <p:nvSpPr>
          <p:cNvPr id="288" name="Line"/>
          <p:cNvSpPr/>
          <p:nvPr/>
        </p:nvSpPr>
        <p:spPr>
          <a:xfrm>
            <a:off x="6095998" y="2785079"/>
            <a:ext cx="892774" cy="77570"/>
          </a:xfrm>
          <a:prstGeom prst="line">
            <a:avLst/>
          </a:prstGeom>
          <a:solidFill>
            <a:srgbClr val="FFFFFF"/>
          </a:solidFill>
          <a:ln w="28575">
            <a:solidFill>
              <a:srgbClr val="C00000"/>
            </a:solidFill>
            <a:miter/>
            <a:tailEnd type="triangle"/>
          </a:ln>
        </p:spPr>
        <p:txBody>
          <a:bodyPr lIns="45719" rIns="45719"/>
          <a:lstStyle/>
          <a:p>
            <a:pPr/>
          </a:p>
        </p:txBody>
      </p:sp>
      <p:grpSp>
        <p:nvGrpSpPr>
          <p:cNvPr id="292" name="Group"/>
          <p:cNvGrpSpPr/>
          <p:nvPr/>
        </p:nvGrpSpPr>
        <p:grpSpPr>
          <a:xfrm>
            <a:off x="5569653" y="3207262"/>
            <a:ext cx="392783" cy="392783"/>
            <a:chOff x="0" y="0"/>
            <a:chExt cx="392782" cy="392782"/>
          </a:xfrm>
        </p:grpSpPr>
        <p:sp>
          <p:nvSpPr>
            <p:cNvPr id="289" name="Circle"/>
            <p:cNvSpPr/>
            <p:nvPr/>
          </p:nvSpPr>
          <p:spPr>
            <a:xfrm>
              <a:off x="-1" y="-1"/>
              <a:ext cx="392784" cy="392784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90" name="Shape"/>
            <p:cNvSpPr/>
            <p:nvPr/>
          </p:nvSpPr>
          <p:spPr>
            <a:xfrm>
              <a:off x="113015" y="117198"/>
              <a:ext cx="166750" cy="409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cubicBezTo>
                    <a:pt x="0" y="4835"/>
                    <a:pt x="1186" y="0"/>
                    <a:pt x="2650" y="0"/>
                  </a:cubicBezTo>
                  <a:cubicBezTo>
                    <a:pt x="4113" y="0"/>
                    <a:pt x="5300" y="4835"/>
                    <a:pt x="5300" y="10800"/>
                  </a:cubicBezTo>
                  <a:cubicBezTo>
                    <a:pt x="5300" y="16765"/>
                    <a:pt x="4113" y="21600"/>
                    <a:pt x="2650" y="21600"/>
                  </a:cubicBezTo>
                  <a:cubicBezTo>
                    <a:pt x="1186" y="21600"/>
                    <a:pt x="0" y="16765"/>
                    <a:pt x="0" y="10800"/>
                  </a:cubicBezTo>
                  <a:moveTo>
                    <a:pt x="16300" y="10800"/>
                  </a:moveTo>
                  <a:cubicBezTo>
                    <a:pt x="16300" y="4835"/>
                    <a:pt x="17487" y="0"/>
                    <a:pt x="18950" y="0"/>
                  </a:cubicBezTo>
                  <a:cubicBezTo>
                    <a:pt x="20414" y="0"/>
                    <a:pt x="21600" y="4835"/>
                    <a:pt x="21600" y="10800"/>
                  </a:cubicBezTo>
                  <a:cubicBezTo>
                    <a:pt x="21600" y="16765"/>
                    <a:pt x="20414" y="21600"/>
                    <a:pt x="18950" y="21600"/>
                  </a:cubicBezTo>
                  <a:cubicBezTo>
                    <a:pt x="17487" y="21600"/>
                    <a:pt x="16300" y="16765"/>
                    <a:pt x="16300" y="10800"/>
                  </a:cubicBezTo>
                </a:path>
              </a:pathLst>
            </a:custGeom>
            <a:solidFill>
              <a:srgbClr val="000000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91" name="Shape"/>
            <p:cNvSpPr/>
            <p:nvPr/>
          </p:nvSpPr>
          <p:spPr>
            <a:xfrm>
              <a:off x="-1" y="-1"/>
              <a:ext cx="392784" cy="3927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215" y="7570"/>
                  </a:moveTo>
                  <a:cubicBezTo>
                    <a:pt x="6215" y="6949"/>
                    <a:pt x="6719" y="6445"/>
                    <a:pt x="7340" y="6445"/>
                  </a:cubicBezTo>
                  <a:cubicBezTo>
                    <a:pt x="7961" y="6445"/>
                    <a:pt x="8465" y="6949"/>
                    <a:pt x="8465" y="7570"/>
                  </a:cubicBezTo>
                  <a:cubicBezTo>
                    <a:pt x="8465" y="8191"/>
                    <a:pt x="7961" y="8695"/>
                    <a:pt x="7340" y="8695"/>
                  </a:cubicBezTo>
                  <a:cubicBezTo>
                    <a:pt x="6719" y="8695"/>
                    <a:pt x="6215" y="8191"/>
                    <a:pt x="6215" y="7570"/>
                  </a:cubicBezTo>
                  <a:moveTo>
                    <a:pt x="13135" y="7570"/>
                  </a:moveTo>
                  <a:cubicBezTo>
                    <a:pt x="13135" y="6949"/>
                    <a:pt x="13639" y="6445"/>
                    <a:pt x="14260" y="6445"/>
                  </a:cubicBezTo>
                  <a:cubicBezTo>
                    <a:pt x="14881" y="6445"/>
                    <a:pt x="15385" y="6949"/>
                    <a:pt x="15385" y="7570"/>
                  </a:cubicBezTo>
                  <a:cubicBezTo>
                    <a:pt x="15385" y="8191"/>
                    <a:pt x="14881" y="8695"/>
                    <a:pt x="14260" y="8695"/>
                  </a:cubicBezTo>
                  <a:cubicBezTo>
                    <a:pt x="13639" y="8695"/>
                    <a:pt x="13135" y="8191"/>
                    <a:pt x="13135" y="7570"/>
                  </a:cubicBezTo>
                  <a:moveTo>
                    <a:pt x="4946" y="15510"/>
                  </a:moveTo>
                  <a:cubicBezTo>
                    <a:pt x="8849" y="18190"/>
                    <a:pt x="12747" y="18190"/>
                    <a:pt x="16640" y="15510"/>
                  </a:cubicBezTo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</a:path>
              </a:pathLst>
            </a:custGeom>
            <a:noFill/>
            <a:ln w="19049" cap="flat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293" name="Line"/>
          <p:cNvSpPr/>
          <p:nvPr/>
        </p:nvSpPr>
        <p:spPr>
          <a:xfrm>
            <a:off x="6157886" y="3403655"/>
            <a:ext cx="830887" cy="1"/>
          </a:xfrm>
          <a:prstGeom prst="line">
            <a:avLst/>
          </a:prstGeom>
          <a:solidFill>
            <a:srgbClr val="FFFFFF"/>
          </a:solidFill>
          <a:ln w="28575">
            <a:solidFill>
              <a:srgbClr val="00B0F0"/>
            </a:solidFill>
            <a:miter/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294" name="Shape"/>
          <p:cNvSpPr/>
          <p:nvPr/>
        </p:nvSpPr>
        <p:spPr>
          <a:xfrm>
            <a:off x="7286821" y="1213539"/>
            <a:ext cx="1461757" cy="2726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3600"/>
                </a:moveTo>
                <a:cubicBezTo>
                  <a:pt x="0" y="1612"/>
                  <a:pt x="301" y="0"/>
                  <a:pt x="672" y="0"/>
                </a:cubicBezTo>
                <a:lnTo>
                  <a:pt x="20928" y="0"/>
                </a:lnTo>
                <a:cubicBezTo>
                  <a:pt x="21299" y="0"/>
                  <a:pt x="21600" y="1612"/>
                  <a:pt x="21600" y="3600"/>
                </a:cubicBezTo>
                <a:lnTo>
                  <a:pt x="21600" y="18000"/>
                </a:lnTo>
                <a:cubicBezTo>
                  <a:pt x="21600" y="19988"/>
                  <a:pt x="21299" y="21600"/>
                  <a:pt x="20928" y="21600"/>
                </a:cubicBezTo>
                <a:lnTo>
                  <a:pt x="672" y="21600"/>
                </a:lnTo>
                <a:cubicBezTo>
                  <a:pt x="301" y="21600"/>
                  <a:pt x="0" y="19988"/>
                  <a:pt x="0" y="18000"/>
                </a:cubicBezTo>
                <a:close/>
              </a:path>
            </a:pathLst>
          </a:custGeom>
          <a:solidFill>
            <a:srgbClr val="FF0000"/>
          </a:solidFill>
          <a:ln w="28575">
            <a:solidFill>
              <a:srgbClr val="FF0000"/>
            </a:solidFill>
            <a:prstDash val="sysDot"/>
            <a:miter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95" name="Shape"/>
          <p:cNvSpPr/>
          <p:nvPr/>
        </p:nvSpPr>
        <p:spPr>
          <a:xfrm>
            <a:off x="7286821" y="2255010"/>
            <a:ext cx="1461757" cy="2726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3600"/>
                </a:moveTo>
                <a:cubicBezTo>
                  <a:pt x="0" y="1612"/>
                  <a:pt x="301" y="0"/>
                  <a:pt x="672" y="0"/>
                </a:cubicBezTo>
                <a:lnTo>
                  <a:pt x="20928" y="0"/>
                </a:lnTo>
                <a:cubicBezTo>
                  <a:pt x="21299" y="0"/>
                  <a:pt x="21600" y="1612"/>
                  <a:pt x="21600" y="3600"/>
                </a:cubicBezTo>
                <a:lnTo>
                  <a:pt x="21600" y="18000"/>
                </a:lnTo>
                <a:cubicBezTo>
                  <a:pt x="21600" y="19988"/>
                  <a:pt x="21299" y="21600"/>
                  <a:pt x="20928" y="21600"/>
                </a:cubicBezTo>
                <a:lnTo>
                  <a:pt x="672" y="21600"/>
                </a:lnTo>
                <a:cubicBezTo>
                  <a:pt x="301" y="21600"/>
                  <a:pt x="0" y="19988"/>
                  <a:pt x="0" y="18000"/>
                </a:cubicBezTo>
                <a:close/>
              </a:path>
            </a:pathLst>
          </a:custGeom>
          <a:solidFill>
            <a:srgbClr val="FF0000"/>
          </a:solidFill>
          <a:ln w="28575">
            <a:solidFill>
              <a:srgbClr val="FF0000"/>
            </a:solidFill>
            <a:prstDash val="sysDot"/>
            <a:miter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96" name="Shape"/>
          <p:cNvSpPr/>
          <p:nvPr/>
        </p:nvSpPr>
        <p:spPr>
          <a:xfrm>
            <a:off x="7286821" y="1906264"/>
            <a:ext cx="1461757" cy="2726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3600"/>
                </a:moveTo>
                <a:cubicBezTo>
                  <a:pt x="0" y="1612"/>
                  <a:pt x="301" y="0"/>
                  <a:pt x="672" y="0"/>
                </a:cubicBezTo>
                <a:lnTo>
                  <a:pt x="20928" y="0"/>
                </a:lnTo>
                <a:cubicBezTo>
                  <a:pt x="21299" y="0"/>
                  <a:pt x="21600" y="1612"/>
                  <a:pt x="21600" y="3600"/>
                </a:cubicBezTo>
                <a:lnTo>
                  <a:pt x="21600" y="18000"/>
                </a:lnTo>
                <a:cubicBezTo>
                  <a:pt x="21600" y="19988"/>
                  <a:pt x="21299" y="21600"/>
                  <a:pt x="20928" y="21600"/>
                </a:cubicBezTo>
                <a:lnTo>
                  <a:pt x="672" y="21600"/>
                </a:lnTo>
                <a:cubicBezTo>
                  <a:pt x="301" y="21600"/>
                  <a:pt x="0" y="19988"/>
                  <a:pt x="0" y="18000"/>
                </a:cubicBezTo>
                <a:close/>
              </a:path>
            </a:pathLst>
          </a:custGeom>
          <a:solidFill>
            <a:srgbClr val="00B0F0"/>
          </a:solidFill>
          <a:ln w="28575">
            <a:solidFill>
              <a:srgbClr val="00B0F0"/>
            </a:solidFill>
            <a:prstDash val="sysDot"/>
            <a:miter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97" name="Shape"/>
          <p:cNvSpPr/>
          <p:nvPr/>
        </p:nvSpPr>
        <p:spPr>
          <a:xfrm>
            <a:off x="7286821" y="2598992"/>
            <a:ext cx="1461757" cy="2726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3600"/>
                </a:moveTo>
                <a:cubicBezTo>
                  <a:pt x="0" y="1612"/>
                  <a:pt x="301" y="0"/>
                  <a:pt x="672" y="0"/>
                </a:cubicBezTo>
                <a:lnTo>
                  <a:pt x="20928" y="0"/>
                </a:lnTo>
                <a:cubicBezTo>
                  <a:pt x="21299" y="0"/>
                  <a:pt x="21600" y="1612"/>
                  <a:pt x="21600" y="3600"/>
                </a:cubicBezTo>
                <a:lnTo>
                  <a:pt x="21600" y="18000"/>
                </a:lnTo>
                <a:cubicBezTo>
                  <a:pt x="21600" y="19988"/>
                  <a:pt x="21299" y="21600"/>
                  <a:pt x="20928" y="21600"/>
                </a:cubicBezTo>
                <a:lnTo>
                  <a:pt x="672" y="21600"/>
                </a:lnTo>
                <a:cubicBezTo>
                  <a:pt x="301" y="21600"/>
                  <a:pt x="0" y="19988"/>
                  <a:pt x="0" y="18000"/>
                </a:cubicBezTo>
                <a:close/>
              </a:path>
            </a:pathLst>
          </a:custGeom>
          <a:solidFill>
            <a:srgbClr val="00B0F0"/>
          </a:solidFill>
          <a:ln w="28575">
            <a:solidFill>
              <a:srgbClr val="00B0F0"/>
            </a:solidFill>
            <a:prstDash val="sysDot"/>
            <a:miter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grpSp>
        <p:nvGrpSpPr>
          <p:cNvPr id="300" name="Group"/>
          <p:cNvGrpSpPr/>
          <p:nvPr/>
        </p:nvGrpSpPr>
        <p:grpSpPr>
          <a:xfrm>
            <a:off x="7286821" y="2949240"/>
            <a:ext cx="1461757" cy="325835"/>
            <a:chOff x="0" y="0"/>
            <a:chExt cx="1461756" cy="325833"/>
          </a:xfrm>
        </p:grpSpPr>
        <p:sp>
          <p:nvSpPr>
            <p:cNvPr id="298" name="Shape"/>
            <p:cNvSpPr/>
            <p:nvPr/>
          </p:nvSpPr>
          <p:spPr>
            <a:xfrm>
              <a:off x="0" y="0"/>
              <a:ext cx="1461757" cy="2726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3600"/>
                  </a:moveTo>
                  <a:cubicBezTo>
                    <a:pt x="0" y="1612"/>
                    <a:pt x="301" y="0"/>
                    <a:pt x="672" y="0"/>
                  </a:cubicBezTo>
                  <a:lnTo>
                    <a:pt x="20928" y="0"/>
                  </a:lnTo>
                  <a:cubicBezTo>
                    <a:pt x="21299" y="0"/>
                    <a:pt x="21600" y="1612"/>
                    <a:pt x="21600" y="3600"/>
                  </a:cubicBezTo>
                  <a:lnTo>
                    <a:pt x="21600" y="18000"/>
                  </a:lnTo>
                  <a:cubicBezTo>
                    <a:pt x="21600" y="19988"/>
                    <a:pt x="21299" y="21600"/>
                    <a:pt x="20928" y="21600"/>
                  </a:cubicBezTo>
                  <a:lnTo>
                    <a:pt x="672" y="21600"/>
                  </a:lnTo>
                  <a:cubicBezTo>
                    <a:pt x="301" y="21600"/>
                    <a:pt x="0" y="19988"/>
                    <a:pt x="0" y="18000"/>
                  </a:cubicBezTo>
                  <a:close/>
                </a:path>
              </a:pathLst>
            </a:custGeom>
            <a:solidFill>
              <a:srgbClr val="00B0F0"/>
            </a:solidFill>
            <a:ln w="28575" cap="flat">
              <a:solidFill>
                <a:srgbClr val="00B0F0"/>
              </a:solidFill>
              <a:prstDash val="sysDot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99" name="1 core 2GB"/>
            <p:cNvSpPr txBox="1"/>
            <p:nvPr/>
          </p:nvSpPr>
          <p:spPr>
            <a:xfrm>
              <a:off x="82730" y="37010"/>
              <a:ext cx="1296296" cy="2888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400">
                  <a:solidFill>
                    <a:srgbClr val="FFFFFF"/>
                  </a:solidFill>
                </a:defRPr>
              </a:lvl1pPr>
            </a:lstStyle>
            <a:p>
              <a:pPr/>
              <a:r>
                <a:t>1 core 2GB</a:t>
              </a:r>
            </a:p>
          </p:txBody>
        </p:sp>
      </p:grpSp>
      <p:sp>
        <p:nvSpPr>
          <p:cNvPr id="301" name="Shape"/>
          <p:cNvSpPr/>
          <p:nvPr/>
        </p:nvSpPr>
        <p:spPr>
          <a:xfrm>
            <a:off x="7286821" y="1562281"/>
            <a:ext cx="1461757" cy="2726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3600"/>
                </a:moveTo>
                <a:cubicBezTo>
                  <a:pt x="0" y="1612"/>
                  <a:pt x="301" y="0"/>
                  <a:pt x="672" y="0"/>
                </a:cubicBezTo>
                <a:lnTo>
                  <a:pt x="20928" y="0"/>
                </a:lnTo>
                <a:cubicBezTo>
                  <a:pt x="21299" y="0"/>
                  <a:pt x="21600" y="1612"/>
                  <a:pt x="21600" y="3600"/>
                </a:cubicBezTo>
                <a:lnTo>
                  <a:pt x="21600" y="18000"/>
                </a:lnTo>
                <a:cubicBezTo>
                  <a:pt x="21600" y="19988"/>
                  <a:pt x="21299" y="21600"/>
                  <a:pt x="20928" y="21600"/>
                </a:cubicBezTo>
                <a:lnTo>
                  <a:pt x="672" y="21600"/>
                </a:lnTo>
                <a:cubicBezTo>
                  <a:pt x="301" y="21600"/>
                  <a:pt x="0" y="19988"/>
                  <a:pt x="0" y="18000"/>
                </a:cubicBezTo>
                <a:close/>
              </a:path>
            </a:pathLst>
          </a:custGeom>
          <a:solidFill>
            <a:srgbClr val="FF0000"/>
          </a:solidFill>
          <a:ln w="28575">
            <a:solidFill>
              <a:srgbClr val="FF0000"/>
            </a:solidFill>
            <a:prstDash val="sysDot"/>
            <a:miter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02" name="Shape"/>
          <p:cNvSpPr/>
          <p:nvPr/>
        </p:nvSpPr>
        <p:spPr>
          <a:xfrm>
            <a:off x="9608131" y="1941488"/>
            <a:ext cx="1461757" cy="2726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3600"/>
                </a:moveTo>
                <a:cubicBezTo>
                  <a:pt x="0" y="1612"/>
                  <a:pt x="301" y="0"/>
                  <a:pt x="672" y="0"/>
                </a:cubicBezTo>
                <a:lnTo>
                  <a:pt x="20928" y="0"/>
                </a:lnTo>
                <a:cubicBezTo>
                  <a:pt x="21299" y="0"/>
                  <a:pt x="21600" y="1612"/>
                  <a:pt x="21600" y="3600"/>
                </a:cubicBezTo>
                <a:lnTo>
                  <a:pt x="21600" y="18000"/>
                </a:lnTo>
                <a:cubicBezTo>
                  <a:pt x="21600" y="19988"/>
                  <a:pt x="21299" y="21600"/>
                  <a:pt x="20928" y="21600"/>
                </a:cubicBezTo>
                <a:lnTo>
                  <a:pt x="672" y="21600"/>
                </a:lnTo>
                <a:cubicBezTo>
                  <a:pt x="301" y="21600"/>
                  <a:pt x="0" y="19988"/>
                  <a:pt x="0" y="18000"/>
                </a:cubicBezTo>
                <a:close/>
              </a:path>
            </a:pathLst>
          </a:custGeom>
          <a:solidFill>
            <a:srgbClr val="00B0F0"/>
          </a:solidFill>
          <a:ln w="28575">
            <a:solidFill>
              <a:srgbClr val="00B0F0"/>
            </a:solidFill>
            <a:prstDash val="sysDot"/>
            <a:miter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03" name="Shape"/>
          <p:cNvSpPr/>
          <p:nvPr/>
        </p:nvSpPr>
        <p:spPr>
          <a:xfrm>
            <a:off x="9608131" y="1213539"/>
            <a:ext cx="1461757" cy="2726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3600"/>
                </a:moveTo>
                <a:cubicBezTo>
                  <a:pt x="0" y="1612"/>
                  <a:pt x="301" y="0"/>
                  <a:pt x="672" y="0"/>
                </a:cubicBezTo>
                <a:lnTo>
                  <a:pt x="20928" y="0"/>
                </a:lnTo>
                <a:cubicBezTo>
                  <a:pt x="21299" y="0"/>
                  <a:pt x="21600" y="1612"/>
                  <a:pt x="21600" y="3600"/>
                </a:cubicBezTo>
                <a:lnTo>
                  <a:pt x="21600" y="18000"/>
                </a:lnTo>
                <a:cubicBezTo>
                  <a:pt x="21600" y="19988"/>
                  <a:pt x="21299" y="21600"/>
                  <a:pt x="20928" y="21600"/>
                </a:cubicBezTo>
                <a:lnTo>
                  <a:pt x="672" y="21600"/>
                </a:lnTo>
                <a:cubicBezTo>
                  <a:pt x="301" y="21600"/>
                  <a:pt x="0" y="19988"/>
                  <a:pt x="0" y="18000"/>
                </a:cubicBezTo>
                <a:close/>
              </a:path>
            </a:pathLst>
          </a:custGeom>
          <a:solidFill>
            <a:srgbClr val="00B0F0"/>
          </a:solidFill>
          <a:ln w="28575">
            <a:solidFill>
              <a:srgbClr val="00B0F0"/>
            </a:solidFill>
            <a:prstDash val="sysDot"/>
            <a:miter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grpSp>
        <p:nvGrpSpPr>
          <p:cNvPr id="306" name="Group"/>
          <p:cNvGrpSpPr/>
          <p:nvPr/>
        </p:nvGrpSpPr>
        <p:grpSpPr>
          <a:xfrm>
            <a:off x="9608131" y="2285417"/>
            <a:ext cx="1461757" cy="952383"/>
            <a:chOff x="0" y="0"/>
            <a:chExt cx="1461756" cy="952381"/>
          </a:xfrm>
        </p:grpSpPr>
        <p:sp>
          <p:nvSpPr>
            <p:cNvPr id="304" name="Shape"/>
            <p:cNvSpPr/>
            <p:nvPr/>
          </p:nvSpPr>
          <p:spPr>
            <a:xfrm>
              <a:off x="-1" y="0"/>
              <a:ext cx="1461758" cy="9523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3600"/>
                  </a:moveTo>
                  <a:cubicBezTo>
                    <a:pt x="0" y="1612"/>
                    <a:pt x="1050" y="0"/>
                    <a:pt x="2346" y="0"/>
                  </a:cubicBezTo>
                  <a:lnTo>
                    <a:pt x="19254" y="0"/>
                  </a:lnTo>
                  <a:cubicBezTo>
                    <a:pt x="20550" y="0"/>
                    <a:pt x="21600" y="1612"/>
                    <a:pt x="21600" y="3600"/>
                  </a:cubicBezTo>
                  <a:lnTo>
                    <a:pt x="21600" y="18000"/>
                  </a:lnTo>
                  <a:cubicBezTo>
                    <a:pt x="21600" y="19988"/>
                    <a:pt x="20550" y="21600"/>
                    <a:pt x="19254" y="21600"/>
                  </a:cubicBezTo>
                  <a:lnTo>
                    <a:pt x="2346" y="21600"/>
                  </a:lnTo>
                  <a:cubicBezTo>
                    <a:pt x="1050" y="21600"/>
                    <a:pt x="0" y="19988"/>
                    <a:pt x="0" y="18000"/>
                  </a:cubicBezTo>
                  <a:close/>
                </a:path>
              </a:pathLst>
            </a:custGeom>
            <a:solidFill>
              <a:srgbClr val="92D050"/>
            </a:solidFill>
            <a:ln w="28575" cap="flat">
              <a:solidFill>
                <a:srgbClr val="92D050"/>
              </a:solidFill>
              <a:prstDash val="sysDot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05" name="8 core 16GB"/>
            <p:cNvSpPr txBox="1"/>
            <p:nvPr/>
          </p:nvSpPr>
          <p:spPr>
            <a:xfrm>
              <a:off x="139372" y="93652"/>
              <a:ext cx="1183012" cy="2888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400">
                  <a:solidFill>
                    <a:srgbClr val="FFFFFF"/>
                  </a:solidFill>
                </a:defRPr>
              </a:lvl1pPr>
            </a:lstStyle>
            <a:p>
              <a:pPr/>
              <a:r>
                <a:t>8 core 16GB</a:t>
              </a:r>
            </a:p>
          </p:txBody>
        </p:sp>
      </p:grpSp>
      <p:sp>
        <p:nvSpPr>
          <p:cNvPr id="307" name="Shape"/>
          <p:cNvSpPr/>
          <p:nvPr/>
        </p:nvSpPr>
        <p:spPr>
          <a:xfrm>
            <a:off x="9608131" y="1597504"/>
            <a:ext cx="1461757" cy="2726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3600"/>
                </a:moveTo>
                <a:cubicBezTo>
                  <a:pt x="0" y="1612"/>
                  <a:pt x="301" y="0"/>
                  <a:pt x="672" y="0"/>
                </a:cubicBezTo>
                <a:lnTo>
                  <a:pt x="20928" y="0"/>
                </a:lnTo>
                <a:cubicBezTo>
                  <a:pt x="21299" y="0"/>
                  <a:pt x="21600" y="1612"/>
                  <a:pt x="21600" y="3600"/>
                </a:cubicBezTo>
                <a:lnTo>
                  <a:pt x="21600" y="18000"/>
                </a:lnTo>
                <a:cubicBezTo>
                  <a:pt x="21600" y="19988"/>
                  <a:pt x="21299" y="21600"/>
                  <a:pt x="20928" y="21600"/>
                </a:cubicBezTo>
                <a:lnTo>
                  <a:pt x="672" y="21600"/>
                </a:lnTo>
                <a:cubicBezTo>
                  <a:pt x="301" y="21600"/>
                  <a:pt x="0" y="19988"/>
                  <a:pt x="0" y="18000"/>
                </a:cubicBezTo>
                <a:close/>
              </a:path>
            </a:pathLst>
          </a:custGeom>
          <a:solidFill>
            <a:srgbClr val="FF0000"/>
          </a:solidFill>
          <a:ln w="28575">
            <a:solidFill>
              <a:srgbClr val="FF0000"/>
            </a:solidFill>
            <a:prstDash val="sysDot"/>
            <a:miter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grpSp>
        <p:nvGrpSpPr>
          <p:cNvPr id="311" name="Group"/>
          <p:cNvGrpSpPr/>
          <p:nvPr/>
        </p:nvGrpSpPr>
        <p:grpSpPr>
          <a:xfrm>
            <a:off x="5766046" y="4237513"/>
            <a:ext cx="392783" cy="392783"/>
            <a:chOff x="0" y="0"/>
            <a:chExt cx="392782" cy="392782"/>
          </a:xfrm>
        </p:grpSpPr>
        <p:sp>
          <p:nvSpPr>
            <p:cNvPr id="308" name="Circle"/>
            <p:cNvSpPr/>
            <p:nvPr/>
          </p:nvSpPr>
          <p:spPr>
            <a:xfrm>
              <a:off x="-1" y="-1"/>
              <a:ext cx="392784" cy="392784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09" name="Shape"/>
            <p:cNvSpPr/>
            <p:nvPr/>
          </p:nvSpPr>
          <p:spPr>
            <a:xfrm>
              <a:off x="113015" y="117198"/>
              <a:ext cx="166750" cy="409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cubicBezTo>
                    <a:pt x="0" y="4835"/>
                    <a:pt x="1186" y="0"/>
                    <a:pt x="2650" y="0"/>
                  </a:cubicBezTo>
                  <a:cubicBezTo>
                    <a:pt x="4113" y="0"/>
                    <a:pt x="5300" y="4835"/>
                    <a:pt x="5300" y="10800"/>
                  </a:cubicBezTo>
                  <a:cubicBezTo>
                    <a:pt x="5300" y="16765"/>
                    <a:pt x="4113" y="21600"/>
                    <a:pt x="2650" y="21600"/>
                  </a:cubicBezTo>
                  <a:cubicBezTo>
                    <a:pt x="1186" y="21600"/>
                    <a:pt x="0" y="16765"/>
                    <a:pt x="0" y="10800"/>
                  </a:cubicBezTo>
                  <a:moveTo>
                    <a:pt x="16300" y="10800"/>
                  </a:moveTo>
                  <a:cubicBezTo>
                    <a:pt x="16300" y="4835"/>
                    <a:pt x="17487" y="0"/>
                    <a:pt x="18950" y="0"/>
                  </a:cubicBezTo>
                  <a:cubicBezTo>
                    <a:pt x="20414" y="0"/>
                    <a:pt x="21600" y="4835"/>
                    <a:pt x="21600" y="10800"/>
                  </a:cubicBezTo>
                  <a:cubicBezTo>
                    <a:pt x="21600" y="16765"/>
                    <a:pt x="20414" y="21600"/>
                    <a:pt x="18950" y="21600"/>
                  </a:cubicBezTo>
                  <a:cubicBezTo>
                    <a:pt x="17487" y="21600"/>
                    <a:pt x="16300" y="16765"/>
                    <a:pt x="16300" y="10800"/>
                  </a:cubicBezTo>
                </a:path>
              </a:pathLst>
            </a:custGeom>
            <a:solidFill>
              <a:srgbClr val="000000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10" name="Shape"/>
            <p:cNvSpPr/>
            <p:nvPr/>
          </p:nvSpPr>
          <p:spPr>
            <a:xfrm>
              <a:off x="-1" y="-1"/>
              <a:ext cx="392784" cy="3927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215" y="7570"/>
                  </a:moveTo>
                  <a:cubicBezTo>
                    <a:pt x="6215" y="6949"/>
                    <a:pt x="6719" y="6445"/>
                    <a:pt x="7340" y="6445"/>
                  </a:cubicBezTo>
                  <a:cubicBezTo>
                    <a:pt x="7961" y="6445"/>
                    <a:pt x="8465" y="6949"/>
                    <a:pt x="8465" y="7570"/>
                  </a:cubicBezTo>
                  <a:cubicBezTo>
                    <a:pt x="8465" y="8191"/>
                    <a:pt x="7961" y="8695"/>
                    <a:pt x="7340" y="8695"/>
                  </a:cubicBezTo>
                  <a:cubicBezTo>
                    <a:pt x="6719" y="8695"/>
                    <a:pt x="6215" y="8191"/>
                    <a:pt x="6215" y="7570"/>
                  </a:cubicBezTo>
                  <a:moveTo>
                    <a:pt x="13135" y="7570"/>
                  </a:moveTo>
                  <a:cubicBezTo>
                    <a:pt x="13135" y="6949"/>
                    <a:pt x="13639" y="6445"/>
                    <a:pt x="14260" y="6445"/>
                  </a:cubicBezTo>
                  <a:cubicBezTo>
                    <a:pt x="14881" y="6445"/>
                    <a:pt x="15385" y="6949"/>
                    <a:pt x="15385" y="7570"/>
                  </a:cubicBezTo>
                  <a:cubicBezTo>
                    <a:pt x="15385" y="8191"/>
                    <a:pt x="14881" y="8695"/>
                    <a:pt x="14260" y="8695"/>
                  </a:cubicBezTo>
                  <a:cubicBezTo>
                    <a:pt x="13639" y="8695"/>
                    <a:pt x="13135" y="8191"/>
                    <a:pt x="13135" y="7570"/>
                  </a:cubicBezTo>
                  <a:moveTo>
                    <a:pt x="4946" y="15510"/>
                  </a:moveTo>
                  <a:cubicBezTo>
                    <a:pt x="8849" y="18190"/>
                    <a:pt x="12747" y="18190"/>
                    <a:pt x="16640" y="15510"/>
                  </a:cubicBezTo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</a:path>
              </a:pathLst>
            </a:custGeom>
            <a:noFill/>
            <a:ln w="19049" cap="flat">
              <a:solidFill>
                <a:srgbClr val="92D05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312" name="Line"/>
          <p:cNvSpPr/>
          <p:nvPr/>
        </p:nvSpPr>
        <p:spPr>
          <a:xfrm flipV="1">
            <a:off x="6224082" y="3729023"/>
            <a:ext cx="764689" cy="460493"/>
          </a:xfrm>
          <a:prstGeom prst="line">
            <a:avLst/>
          </a:prstGeom>
          <a:solidFill>
            <a:srgbClr val="FFFFFF"/>
          </a:solidFill>
          <a:ln w="28575">
            <a:solidFill>
              <a:srgbClr val="92D050"/>
            </a:solidFill>
            <a:miter/>
            <a:tailEnd type="triangle"/>
          </a:ln>
        </p:spPr>
        <p:txBody>
          <a:bodyPr lIns="45719" rIns="45719"/>
          <a:lstStyle/>
          <a:p>
            <a:pPr/>
          </a:p>
        </p:txBody>
      </p:sp>
      <p:grpSp>
        <p:nvGrpSpPr>
          <p:cNvPr id="315" name="Group"/>
          <p:cNvGrpSpPr/>
          <p:nvPr/>
        </p:nvGrpSpPr>
        <p:grpSpPr>
          <a:xfrm>
            <a:off x="7310418" y="5162258"/>
            <a:ext cx="1461757" cy="952383"/>
            <a:chOff x="0" y="0"/>
            <a:chExt cx="1461756" cy="952381"/>
          </a:xfrm>
        </p:grpSpPr>
        <p:sp>
          <p:nvSpPr>
            <p:cNvPr id="313" name="Shape"/>
            <p:cNvSpPr/>
            <p:nvPr/>
          </p:nvSpPr>
          <p:spPr>
            <a:xfrm>
              <a:off x="-1" y="0"/>
              <a:ext cx="1461758" cy="9523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3600"/>
                  </a:moveTo>
                  <a:cubicBezTo>
                    <a:pt x="0" y="1612"/>
                    <a:pt x="1050" y="0"/>
                    <a:pt x="2346" y="0"/>
                  </a:cubicBezTo>
                  <a:lnTo>
                    <a:pt x="19254" y="0"/>
                  </a:lnTo>
                  <a:cubicBezTo>
                    <a:pt x="20550" y="0"/>
                    <a:pt x="21600" y="1612"/>
                    <a:pt x="21600" y="3600"/>
                  </a:cubicBezTo>
                  <a:lnTo>
                    <a:pt x="21600" y="18000"/>
                  </a:lnTo>
                  <a:cubicBezTo>
                    <a:pt x="21600" y="19988"/>
                    <a:pt x="20550" y="21600"/>
                    <a:pt x="19254" y="21600"/>
                  </a:cubicBezTo>
                  <a:lnTo>
                    <a:pt x="2346" y="21600"/>
                  </a:lnTo>
                  <a:cubicBezTo>
                    <a:pt x="1050" y="21600"/>
                    <a:pt x="0" y="19988"/>
                    <a:pt x="0" y="18000"/>
                  </a:cubicBezTo>
                  <a:close/>
                </a:path>
              </a:pathLst>
            </a:custGeom>
            <a:solidFill>
              <a:srgbClr val="92D050"/>
            </a:solidFill>
            <a:ln w="28575" cap="flat">
              <a:solidFill>
                <a:srgbClr val="92D050"/>
              </a:solidFill>
              <a:prstDash val="sysDot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14" name="8 core 16GB"/>
            <p:cNvSpPr txBox="1"/>
            <p:nvPr/>
          </p:nvSpPr>
          <p:spPr>
            <a:xfrm>
              <a:off x="139372" y="93652"/>
              <a:ext cx="1183012" cy="2888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400">
                  <a:solidFill>
                    <a:srgbClr val="FFFFFF"/>
                  </a:solidFill>
                </a:defRPr>
              </a:lvl1pPr>
            </a:lstStyle>
            <a:p>
              <a:pPr/>
              <a:r>
                <a:t>8 core 16GB</a:t>
              </a:r>
            </a:p>
          </p:txBody>
        </p:sp>
      </p:grpSp>
      <p:grpSp>
        <p:nvGrpSpPr>
          <p:cNvPr id="318" name="Group"/>
          <p:cNvGrpSpPr/>
          <p:nvPr/>
        </p:nvGrpSpPr>
        <p:grpSpPr>
          <a:xfrm>
            <a:off x="7310418" y="4094052"/>
            <a:ext cx="1461757" cy="952383"/>
            <a:chOff x="0" y="0"/>
            <a:chExt cx="1461756" cy="952381"/>
          </a:xfrm>
        </p:grpSpPr>
        <p:sp>
          <p:nvSpPr>
            <p:cNvPr id="316" name="Shape"/>
            <p:cNvSpPr/>
            <p:nvPr/>
          </p:nvSpPr>
          <p:spPr>
            <a:xfrm>
              <a:off x="-1" y="0"/>
              <a:ext cx="1461758" cy="9523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3600"/>
                  </a:moveTo>
                  <a:cubicBezTo>
                    <a:pt x="0" y="1612"/>
                    <a:pt x="1050" y="0"/>
                    <a:pt x="2346" y="0"/>
                  </a:cubicBezTo>
                  <a:lnTo>
                    <a:pt x="19254" y="0"/>
                  </a:lnTo>
                  <a:cubicBezTo>
                    <a:pt x="20550" y="0"/>
                    <a:pt x="21600" y="1612"/>
                    <a:pt x="21600" y="3600"/>
                  </a:cubicBezTo>
                  <a:lnTo>
                    <a:pt x="21600" y="18000"/>
                  </a:lnTo>
                  <a:cubicBezTo>
                    <a:pt x="21600" y="19988"/>
                    <a:pt x="20550" y="21600"/>
                    <a:pt x="19254" y="21600"/>
                  </a:cubicBezTo>
                  <a:lnTo>
                    <a:pt x="2346" y="21600"/>
                  </a:lnTo>
                  <a:cubicBezTo>
                    <a:pt x="1050" y="21600"/>
                    <a:pt x="0" y="19988"/>
                    <a:pt x="0" y="18000"/>
                  </a:cubicBezTo>
                  <a:close/>
                </a:path>
              </a:pathLst>
            </a:custGeom>
            <a:solidFill>
              <a:srgbClr val="92D050"/>
            </a:solidFill>
            <a:ln w="28575" cap="flat">
              <a:solidFill>
                <a:srgbClr val="92D050"/>
              </a:solidFill>
              <a:prstDash val="sysDot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17" name="8 core 16GB"/>
            <p:cNvSpPr txBox="1"/>
            <p:nvPr/>
          </p:nvSpPr>
          <p:spPr>
            <a:xfrm>
              <a:off x="139372" y="93652"/>
              <a:ext cx="1183012" cy="2888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400">
                  <a:solidFill>
                    <a:srgbClr val="FFFFFF"/>
                  </a:solidFill>
                </a:defRPr>
              </a:lvl1pPr>
            </a:lstStyle>
            <a:p>
              <a:pPr/>
              <a:r>
                <a:t>8 core 16GB</a:t>
              </a:r>
            </a:p>
          </p:txBody>
        </p:sp>
      </p:grpSp>
      <p:grpSp>
        <p:nvGrpSpPr>
          <p:cNvPr id="321" name="Group"/>
          <p:cNvGrpSpPr/>
          <p:nvPr/>
        </p:nvGrpSpPr>
        <p:grpSpPr>
          <a:xfrm>
            <a:off x="9657226" y="4792495"/>
            <a:ext cx="1461757" cy="952383"/>
            <a:chOff x="0" y="0"/>
            <a:chExt cx="1461756" cy="952381"/>
          </a:xfrm>
        </p:grpSpPr>
        <p:sp>
          <p:nvSpPr>
            <p:cNvPr id="319" name="Shape"/>
            <p:cNvSpPr/>
            <p:nvPr/>
          </p:nvSpPr>
          <p:spPr>
            <a:xfrm>
              <a:off x="-1" y="0"/>
              <a:ext cx="1461758" cy="9523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3600"/>
                  </a:moveTo>
                  <a:cubicBezTo>
                    <a:pt x="0" y="1612"/>
                    <a:pt x="1050" y="0"/>
                    <a:pt x="2346" y="0"/>
                  </a:cubicBezTo>
                  <a:lnTo>
                    <a:pt x="19254" y="0"/>
                  </a:lnTo>
                  <a:cubicBezTo>
                    <a:pt x="20550" y="0"/>
                    <a:pt x="21600" y="1612"/>
                    <a:pt x="21600" y="3600"/>
                  </a:cubicBezTo>
                  <a:lnTo>
                    <a:pt x="21600" y="18000"/>
                  </a:lnTo>
                  <a:cubicBezTo>
                    <a:pt x="21600" y="19988"/>
                    <a:pt x="20550" y="21600"/>
                    <a:pt x="19254" y="21600"/>
                  </a:cubicBezTo>
                  <a:lnTo>
                    <a:pt x="2346" y="21600"/>
                  </a:lnTo>
                  <a:cubicBezTo>
                    <a:pt x="1050" y="21600"/>
                    <a:pt x="0" y="19988"/>
                    <a:pt x="0" y="18000"/>
                  </a:cubicBezTo>
                  <a:close/>
                </a:path>
              </a:pathLst>
            </a:custGeom>
            <a:solidFill>
              <a:srgbClr val="92D050"/>
            </a:solidFill>
            <a:ln w="28575" cap="flat">
              <a:solidFill>
                <a:srgbClr val="92D050"/>
              </a:solidFill>
              <a:prstDash val="sysDot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20" name="8 core 16GB"/>
            <p:cNvSpPr txBox="1"/>
            <p:nvPr/>
          </p:nvSpPr>
          <p:spPr>
            <a:xfrm>
              <a:off x="139372" y="93652"/>
              <a:ext cx="1183012" cy="2888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400">
                  <a:solidFill>
                    <a:srgbClr val="FFFFFF"/>
                  </a:solidFill>
                </a:defRPr>
              </a:lvl1pPr>
            </a:lstStyle>
            <a:p>
              <a:pPr/>
              <a:r>
                <a:t>8 core 16GB</a:t>
              </a:r>
            </a:p>
          </p:txBody>
        </p:sp>
      </p:grpSp>
      <p:sp>
        <p:nvSpPr>
          <p:cNvPr id="322" name="Shape"/>
          <p:cNvSpPr/>
          <p:nvPr/>
        </p:nvSpPr>
        <p:spPr>
          <a:xfrm>
            <a:off x="9657226" y="5841963"/>
            <a:ext cx="1461757" cy="2726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3600"/>
                </a:moveTo>
                <a:cubicBezTo>
                  <a:pt x="0" y="1612"/>
                  <a:pt x="301" y="0"/>
                  <a:pt x="672" y="0"/>
                </a:cubicBezTo>
                <a:lnTo>
                  <a:pt x="20928" y="0"/>
                </a:lnTo>
                <a:cubicBezTo>
                  <a:pt x="21299" y="0"/>
                  <a:pt x="21600" y="1612"/>
                  <a:pt x="21600" y="3600"/>
                </a:cubicBezTo>
                <a:lnTo>
                  <a:pt x="21600" y="18000"/>
                </a:lnTo>
                <a:cubicBezTo>
                  <a:pt x="21600" y="19988"/>
                  <a:pt x="21299" y="21600"/>
                  <a:pt x="20928" y="21600"/>
                </a:cubicBezTo>
                <a:lnTo>
                  <a:pt x="672" y="21600"/>
                </a:lnTo>
                <a:cubicBezTo>
                  <a:pt x="301" y="21600"/>
                  <a:pt x="0" y="19988"/>
                  <a:pt x="0" y="18000"/>
                </a:cubicBezTo>
                <a:close/>
              </a:path>
            </a:pathLst>
          </a:custGeom>
          <a:solidFill>
            <a:srgbClr val="FF0000"/>
          </a:solidFill>
          <a:ln w="28575">
            <a:solidFill>
              <a:srgbClr val="FF0000"/>
            </a:solidFill>
            <a:prstDash val="sysDot"/>
            <a:miter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23" name="Shape"/>
          <p:cNvSpPr/>
          <p:nvPr/>
        </p:nvSpPr>
        <p:spPr>
          <a:xfrm>
            <a:off x="9675307" y="4433904"/>
            <a:ext cx="1461757" cy="2726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3600"/>
                </a:moveTo>
                <a:cubicBezTo>
                  <a:pt x="0" y="1612"/>
                  <a:pt x="301" y="0"/>
                  <a:pt x="672" y="0"/>
                </a:cubicBezTo>
                <a:lnTo>
                  <a:pt x="20928" y="0"/>
                </a:lnTo>
                <a:cubicBezTo>
                  <a:pt x="21299" y="0"/>
                  <a:pt x="21600" y="1612"/>
                  <a:pt x="21600" y="3600"/>
                </a:cubicBezTo>
                <a:lnTo>
                  <a:pt x="21600" y="18000"/>
                </a:lnTo>
                <a:cubicBezTo>
                  <a:pt x="21600" y="19988"/>
                  <a:pt x="21299" y="21600"/>
                  <a:pt x="20928" y="21600"/>
                </a:cubicBezTo>
                <a:lnTo>
                  <a:pt x="672" y="21600"/>
                </a:lnTo>
                <a:cubicBezTo>
                  <a:pt x="301" y="21600"/>
                  <a:pt x="0" y="19988"/>
                  <a:pt x="0" y="18000"/>
                </a:cubicBezTo>
                <a:close/>
              </a:path>
            </a:pathLst>
          </a:custGeom>
          <a:solidFill>
            <a:srgbClr val="FF0000"/>
          </a:solidFill>
          <a:ln w="28575">
            <a:solidFill>
              <a:srgbClr val="FF0000"/>
            </a:solidFill>
            <a:prstDash val="sysDot"/>
            <a:miter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24" name="Shape"/>
          <p:cNvSpPr/>
          <p:nvPr/>
        </p:nvSpPr>
        <p:spPr>
          <a:xfrm>
            <a:off x="9675307" y="4053177"/>
            <a:ext cx="1461757" cy="2726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3600"/>
                </a:moveTo>
                <a:cubicBezTo>
                  <a:pt x="0" y="1612"/>
                  <a:pt x="301" y="0"/>
                  <a:pt x="672" y="0"/>
                </a:cubicBezTo>
                <a:lnTo>
                  <a:pt x="20928" y="0"/>
                </a:lnTo>
                <a:cubicBezTo>
                  <a:pt x="21299" y="0"/>
                  <a:pt x="21600" y="1612"/>
                  <a:pt x="21600" y="3600"/>
                </a:cubicBezTo>
                <a:lnTo>
                  <a:pt x="21600" y="18000"/>
                </a:lnTo>
                <a:cubicBezTo>
                  <a:pt x="21600" y="19988"/>
                  <a:pt x="21299" y="21600"/>
                  <a:pt x="20928" y="21600"/>
                </a:cubicBezTo>
                <a:lnTo>
                  <a:pt x="672" y="21600"/>
                </a:lnTo>
                <a:cubicBezTo>
                  <a:pt x="301" y="21600"/>
                  <a:pt x="0" y="19988"/>
                  <a:pt x="0" y="18000"/>
                </a:cubicBezTo>
                <a:close/>
              </a:path>
            </a:pathLst>
          </a:custGeom>
          <a:ln w="28575">
            <a:solidFill>
              <a:srgbClr val="262626"/>
            </a:solidFill>
            <a:prstDash val="sysDot"/>
            <a:miter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25" name="User 1"/>
          <p:cNvSpPr txBox="1"/>
          <p:nvPr/>
        </p:nvSpPr>
        <p:spPr>
          <a:xfrm>
            <a:off x="5257377" y="2594875"/>
            <a:ext cx="1017338" cy="3133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600"/>
            </a:lvl1pPr>
          </a:lstStyle>
          <a:p>
            <a:pPr/>
            <a:r>
              <a:t>User 1</a:t>
            </a:r>
          </a:p>
        </p:txBody>
      </p:sp>
      <p:sp>
        <p:nvSpPr>
          <p:cNvPr id="326" name="User 2"/>
          <p:cNvSpPr txBox="1"/>
          <p:nvPr/>
        </p:nvSpPr>
        <p:spPr>
          <a:xfrm>
            <a:off x="5257377" y="3578247"/>
            <a:ext cx="1017410" cy="3133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600"/>
            </a:lvl1pPr>
          </a:lstStyle>
          <a:p>
            <a:pPr/>
            <a:r>
              <a:t>User 2</a:t>
            </a:r>
          </a:p>
        </p:txBody>
      </p:sp>
      <p:sp>
        <p:nvSpPr>
          <p:cNvPr id="327" name="User 3"/>
          <p:cNvSpPr txBox="1"/>
          <p:nvPr/>
        </p:nvSpPr>
        <p:spPr>
          <a:xfrm>
            <a:off x="5543332" y="4706584"/>
            <a:ext cx="1017410" cy="313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600"/>
            </a:lvl1pPr>
          </a:lstStyle>
          <a:p>
            <a:pPr/>
            <a:r>
              <a:t>User 3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Footer Placeholder 4"/>
          <p:cNvSpPr txBox="1"/>
          <p:nvPr/>
        </p:nvSpPr>
        <p:spPr>
          <a:xfrm>
            <a:off x="791578" y="6580799"/>
            <a:ext cx="9948937" cy="1355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1000"/>
            </a:lvl1pPr>
          </a:lstStyle>
          <a:p>
            <a:pPr/>
            <a:r>
              <a:t>DE T2s &amp; National Analysis Facility</a:t>
            </a:r>
          </a:p>
        </p:txBody>
      </p:sp>
      <p:sp>
        <p:nvSpPr>
          <p:cNvPr id="330" name="Textfeld 13"/>
          <p:cNvSpPr txBox="1"/>
          <p:nvPr>
            <p:ph type="sldNum" sz="quarter" idx="2"/>
          </p:nvPr>
        </p:nvSpPr>
        <p:spPr>
          <a:xfrm>
            <a:off x="11657011" y="6580799"/>
            <a:ext cx="127001" cy="13554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algn="r">
              <a:defRPr b="1" sz="1000"/>
            </a:lvl1pPr>
          </a:lstStyle>
          <a:p>
            <a:pPr/>
            <a:fld id="{86CB4B4D-7CA3-9044-876B-883B54F8677D}" type="slidenum"/>
          </a:p>
        </p:txBody>
      </p:sp>
      <p:sp>
        <p:nvSpPr>
          <p:cNvPr id="331" name="Title 1"/>
          <p:cNvSpPr txBox="1"/>
          <p:nvPr>
            <p:ph type="title"/>
          </p:nvPr>
        </p:nvSpPr>
        <p:spPr>
          <a:xfrm>
            <a:off x="407987" y="341948"/>
            <a:ext cx="11376025" cy="451099"/>
          </a:xfrm>
          <a:prstGeom prst="rect">
            <a:avLst/>
          </a:prstGeom>
        </p:spPr>
        <p:txBody>
          <a:bodyPr/>
          <a:lstStyle/>
          <a:p>
            <a:pPr/>
            <a:r>
              <a:t>HTC Clusters</a:t>
            </a:r>
          </a:p>
        </p:txBody>
      </p:sp>
      <p:sp>
        <p:nvSpPr>
          <p:cNvPr id="332" name="Content Placeholder 2"/>
          <p:cNvSpPr txBox="1"/>
          <p:nvPr>
            <p:ph type="body" sz="half" idx="1"/>
          </p:nvPr>
        </p:nvSpPr>
        <p:spPr>
          <a:xfrm>
            <a:off x="211594" y="1298409"/>
            <a:ext cx="4483171" cy="5010248"/>
          </a:xfrm>
          <a:prstGeom prst="rect">
            <a:avLst/>
          </a:prstGeom>
        </p:spPr>
        <p:txBody>
          <a:bodyPr/>
          <a:lstStyle/>
          <a:p>
            <a:pPr/>
            <a:r>
              <a:t>2 HTC clusters</a:t>
            </a:r>
          </a:p>
          <a:p>
            <a:pPr lvl="1" marL="628650" indent="-266700">
              <a:lnSpc>
                <a:spcPct val="100000"/>
              </a:lnSpc>
              <a:spcBef>
                <a:spcPts val="800"/>
              </a:spcBef>
              <a:tabLst/>
            </a:pPr>
            <a:r>
              <a:t>User jobs: NAF</a:t>
            </a:r>
          </a:p>
          <a:p>
            <a:pPr lvl="1" marL="628650" indent="-266700">
              <a:lnSpc>
                <a:spcPct val="100000"/>
              </a:lnSpc>
              <a:spcBef>
                <a:spcPts val="800"/>
              </a:spcBef>
              <a:tabLst/>
            </a:pPr>
            <a:r>
              <a:t>Group Production: Grid</a:t>
            </a:r>
          </a:p>
          <a:p>
            <a:pPr lvl="1" marL="628650" indent="-266700">
              <a:lnSpc>
                <a:spcPct val="100000"/>
              </a:lnSpc>
              <a:spcBef>
                <a:spcPts val="800"/>
              </a:spcBef>
              <a:tabLst/>
            </a:pPr>
            <a:r>
              <a:t>Logical separated</a:t>
            </a:r>
          </a:p>
          <a:p>
            <a:pPr lvl="1" marL="628650" indent="-266700">
              <a:lnSpc>
                <a:spcPct val="100000"/>
              </a:lnSpc>
              <a:spcBef>
                <a:spcPts val="800"/>
              </a:spcBef>
              <a:tabLst/>
            </a:pPr>
            <a:r>
              <a:t>Same code and admin base</a:t>
            </a:r>
          </a:p>
          <a:p>
            <a:pPr lvl="1" marL="628650" indent="-266700">
              <a:lnSpc>
                <a:spcPct val="100000"/>
              </a:lnSpc>
              <a:spcBef>
                <a:spcPts val="800"/>
              </a:spcBef>
              <a:tabLst/>
            </a:pPr>
          </a:p>
          <a:p>
            <a:pPr/>
            <a:r>
              <a:t>Differing workloads</a:t>
            </a:r>
          </a:p>
          <a:p>
            <a:pPr lvl="1" marL="628650" indent="-266700">
              <a:lnSpc>
                <a:spcPct val="100000"/>
              </a:lnSpc>
              <a:spcBef>
                <a:spcPts val="800"/>
              </a:spcBef>
              <a:tabLst/>
            </a:pPr>
            <a:r>
              <a:t>Different energy saving options</a:t>
            </a:r>
          </a:p>
        </p:txBody>
      </p:sp>
      <p:sp>
        <p:nvSpPr>
          <p:cNvPr id="333" name="Textplatzhalter 7"/>
          <p:cNvSpPr/>
          <p:nvPr>
            <p:ph type="body" idx="21"/>
          </p:nvPr>
        </p:nvSpPr>
        <p:spPr>
          <a:xfrm>
            <a:off x="407984" y="817497"/>
            <a:ext cx="11376026" cy="37925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marL="0" indent="0">
              <a:spcBef>
                <a:spcPts val="0"/>
              </a:spcBef>
              <a:buSzTx/>
              <a:buFontTx/>
              <a:buNone/>
              <a:defRPr b="1">
                <a:solidFill>
                  <a:schemeClr val="accent2"/>
                </a:solidFill>
              </a:defRPr>
            </a:lvl1pPr>
          </a:lstStyle>
          <a:p>
            <a:pPr/>
            <a:r>
              <a:t>User/Job Flavours at DESY</a:t>
            </a:r>
          </a:p>
        </p:txBody>
      </p:sp>
      <p:pic>
        <p:nvPicPr>
          <p:cNvPr id="334" name="image4.png" descr="image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22731" y="197966"/>
            <a:ext cx="4165889" cy="2703835"/>
          </a:xfrm>
          <a:prstGeom prst="rect">
            <a:avLst/>
          </a:prstGeom>
          <a:ln w="12700">
            <a:miter lim="400000"/>
          </a:ln>
        </p:spPr>
      </p:pic>
      <p:pic>
        <p:nvPicPr>
          <p:cNvPr id="335" name="image5.png" descr="image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122731" y="3636698"/>
            <a:ext cx="4463460" cy="3037522"/>
          </a:xfrm>
          <a:prstGeom prst="rect">
            <a:avLst/>
          </a:prstGeom>
          <a:ln w="12700">
            <a:miter lim="400000"/>
          </a:ln>
        </p:spPr>
      </p:pic>
      <p:sp>
        <p:nvSpPr>
          <p:cNvPr id="336" name="Double Arrow"/>
          <p:cNvSpPr/>
          <p:nvPr/>
        </p:nvSpPr>
        <p:spPr>
          <a:xfrm rot="16199969">
            <a:off x="8734963" y="3250682"/>
            <a:ext cx="1329070" cy="387646"/>
          </a:xfrm>
          <a:prstGeom prst="leftRightArrow">
            <a:avLst>
              <a:gd name="adj1" fmla="val 28950"/>
              <a:gd name="adj2" fmla="val 50000"/>
            </a:avLst>
          </a:prstGeom>
          <a:gradFill>
            <a:gsLst>
              <a:gs pos="0">
                <a:srgbClr val="00B0F0"/>
              </a:gs>
              <a:gs pos="50000">
                <a:srgbClr val="FCF5F5"/>
              </a:gs>
              <a:gs pos="100000">
                <a:srgbClr val="FFC000"/>
              </a:gs>
            </a:gsLst>
          </a:gradFill>
          <a:ln>
            <a:solidFill>
              <a:srgbClr val="000000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337" name="User Jobs"/>
          <p:cNvSpPr txBox="1"/>
          <p:nvPr/>
        </p:nvSpPr>
        <p:spPr>
          <a:xfrm>
            <a:off x="8899269" y="2126511"/>
            <a:ext cx="1022354" cy="317399"/>
          </a:xfrm>
          <a:prstGeom prst="rect">
            <a:avLst/>
          </a:prstGeom>
          <a:solidFill>
            <a:srgbClr val="FFFFFF"/>
          </a:solidFill>
          <a:ln w="28575">
            <a:solidFill>
              <a:srgbClr val="00507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User Jobs</a:t>
            </a:r>
          </a:p>
        </p:txBody>
      </p:sp>
      <p:sp>
        <p:nvSpPr>
          <p:cNvPr id="338" name="Group Prod"/>
          <p:cNvSpPr txBox="1"/>
          <p:nvPr/>
        </p:nvSpPr>
        <p:spPr>
          <a:xfrm>
            <a:off x="8787299" y="4352702"/>
            <a:ext cx="1134325" cy="317400"/>
          </a:xfrm>
          <a:prstGeom prst="rect">
            <a:avLst/>
          </a:prstGeom>
          <a:solidFill>
            <a:srgbClr val="FFFFFF"/>
          </a:solidFill>
          <a:ln w="28575">
            <a:solidFill>
              <a:srgbClr val="00507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Group Prod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Footer Placeholder 4"/>
          <p:cNvSpPr txBox="1"/>
          <p:nvPr/>
        </p:nvSpPr>
        <p:spPr>
          <a:xfrm>
            <a:off x="791578" y="6580799"/>
            <a:ext cx="9948937" cy="1355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1000"/>
            </a:lvl1pPr>
          </a:lstStyle>
          <a:p>
            <a:pPr/>
            <a:r>
              <a:t>DE T2s &amp; National Analysis Facility</a:t>
            </a:r>
          </a:p>
        </p:txBody>
      </p:sp>
      <p:sp>
        <p:nvSpPr>
          <p:cNvPr id="341" name="Textfeld 13"/>
          <p:cNvSpPr txBox="1"/>
          <p:nvPr>
            <p:ph type="sldNum" sz="quarter" idx="2"/>
          </p:nvPr>
        </p:nvSpPr>
        <p:spPr>
          <a:xfrm>
            <a:off x="11657011" y="6580799"/>
            <a:ext cx="127001" cy="13554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algn="r">
              <a:defRPr b="1" sz="1000"/>
            </a:lvl1pPr>
          </a:lstStyle>
          <a:p>
            <a:pPr/>
            <a:fld id="{86CB4B4D-7CA3-9044-876B-883B54F8677D}" type="slidenum"/>
          </a:p>
        </p:txBody>
      </p:sp>
      <p:sp>
        <p:nvSpPr>
          <p:cNvPr id="342" name="Title 1"/>
          <p:cNvSpPr txBox="1"/>
          <p:nvPr>
            <p:ph type="title"/>
          </p:nvPr>
        </p:nvSpPr>
        <p:spPr>
          <a:xfrm>
            <a:off x="407987" y="349611"/>
            <a:ext cx="11376026" cy="451098"/>
          </a:xfrm>
          <a:prstGeom prst="rect">
            <a:avLst/>
          </a:prstGeom>
        </p:spPr>
        <p:txBody>
          <a:bodyPr/>
          <a:lstStyle/>
          <a:p>
            <a:pPr/>
            <a:r>
              <a:t>User Cluster: National Analysis Facility </a:t>
            </a:r>
          </a:p>
        </p:txBody>
      </p:sp>
      <p:sp>
        <p:nvSpPr>
          <p:cNvPr id="343" name="Content Placeholder 2"/>
          <p:cNvSpPr txBox="1"/>
          <p:nvPr>
            <p:ph type="body" sz="half" idx="1"/>
          </p:nvPr>
        </p:nvSpPr>
        <p:spPr>
          <a:xfrm>
            <a:off x="217486" y="1406425"/>
            <a:ext cx="4673096" cy="5010249"/>
          </a:xfrm>
          <a:prstGeom prst="rect">
            <a:avLst/>
          </a:prstGeom>
        </p:spPr>
        <p:txBody>
          <a:bodyPr/>
          <a:lstStyle/>
          <a:p>
            <a:pPr/>
            <a:r>
              <a:t>Individual users</a:t>
            </a:r>
          </a:p>
          <a:p>
            <a:pPr/>
            <a:r>
              <a:t>Utilization dynamic</a:t>
            </a:r>
          </a:p>
          <a:p>
            <a:pPr/>
            <a:r>
              <a:t>Overall utilization depends on work hours, holidays, ..., deadlines, conferences</a:t>
            </a:r>
          </a:p>
          <a:p>
            <a:pPr/>
            <a:r>
              <a:t>Job start up latency relevant for user satisfaction</a:t>
            </a:r>
          </a:p>
        </p:txBody>
      </p:sp>
      <p:sp>
        <p:nvSpPr>
          <p:cNvPr id="344" name="Textplatzhalter 7"/>
          <p:cNvSpPr/>
          <p:nvPr>
            <p:ph type="body" idx="21"/>
          </p:nvPr>
        </p:nvSpPr>
        <p:spPr>
          <a:xfrm>
            <a:off x="407985" y="817499"/>
            <a:ext cx="11376026" cy="37925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marL="0" indent="0">
              <a:spcBef>
                <a:spcPts val="0"/>
              </a:spcBef>
              <a:buSzTx/>
              <a:buFontTx/>
              <a:buNone/>
              <a:defRPr b="1">
                <a:solidFill>
                  <a:schemeClr val="accent2"/>
                </a:solidFill>
              </a:defRPr>
            </a:lvl1pPr>
          </a:lstStyle>
          <a:p>
            <a:pPr/>
            <a:r>
              <a:t>HTCondor Cluster for German HEP Users</a:t>
            </a:r>
          </a:p>
        </p:txBody>
      </p:sp>
      <p:pic>
        <p:nvPicPr>
          <p:cNvPr id="345" name="image4.png" descr="image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63520" y="1406425"/>
            <a:ext cx="7062320" cy="458373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DESY">
  <a:themeElements>
    <a:clrScheme name="DESY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9FDF"/>
      </a:accent1>
      <a:accent2>
        <a:srgbClr val="F18F1F"/>
      </a:accent2>
      <a:accent3>
        <a:srgbClr val="004B7D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FF"/>
      </a:hlink>
      <a:folHlink>
        <a:srgbClr val="FF00FF"/>
      </a:folHlink>
    </a:clrScheme>
    <a:fontScheme name="DESY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DES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SY">
  <a:themeElements>
    <a:clrScheme name="DESY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9FDF"/>
      </a:accent1>
      <a:accent2>
        <a:srgbClr val="F18F1F"/>
      </a:accent2>
      <a:accent3>
        <a:srgbClr val="004B7D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FF"/>
      </a:hlink>
      <a:folHlink>
        <a:srgbClr val="FF00FF"/>
      </a:folHlink>
    </a:clrScheme>
    <a:fontScheme name="DESY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DES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