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87" r:id="rId11"/>
    <p:sldId id="288" r:id="rId12"/>
    <p:sldId id="272" r:id="rId13"/>
    <p:sldId id="273" r:id="rId14"/>
    <p:sldId id="275" r:id="rId15"/>
    <p:sldId id="274" r:id="rId16"/>
    <p:sldId id="276" r:id="rId17"/>
    <p:sldId id="277" r:id="rId18"/>
    <p:sldId id="283" r:id="rId19"/>
    <p:sldId id="262" r:id="rId20"/>
    <p:sldId id="279" r:id="rId21"/>
    <p:sldId id="282" r:id="rId22"/>
    <p:sldId id="260" r:id="rId23"/>
    <p:sldId id="284" r:id="rId24"/>
    <p:sldId id="261" r:id="rId25"/>
    <p:sldId id="263" r:id="rId26"/>
    <p:sldId id="285" r:id="rId27"/>
    <p:sldId id="286" r:id="rId28"/>
    <p:sldId id="289" r:id="rId29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skat, Marc" initials="WM" lastIdx="6" clrIdx="0">
    <p:extLst>
      <p:ext uri="{19B8F6BF-5375-455C-9EA6-DF929625EA0E}">
        <p15:presenceInfo xmlns:p15="http://schemas.microsoft.com/office/powerpoint/2012/main" userId="S-1-5-21-3018955115-4118484798-3177128962-226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8" autoAdjust="0"/>
    <p:restoredTop sz="89229" autoAdjust="0"/>
  </p:normalViewPr>
  <p:slideViewPr>
    <p:cSldViewPr>
      <p:cViewPr varScale="1">
        <p:scale>
          <a:sx n="60" d="100"/>
          <a:sy n="60" d="100"/>
        </p:scale>
        <p:origin x="49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9T16:49:25.745" idx="3">
    <p:pos x="5975" y="2610"/>
    <p:text>Du kannst beides machen: T konstant halten und H erhöhen, oder H konstant halten und T erhöhen. Ich glaub nicht das sie mit den Spulen über 180mT kommen (siehe übernächste Folie), aber sie können von 0-160mT und 4-9K messen.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9T16:47:51.156" idx="2">
    <p:pos x="3830" y="1814"/>
    <p:text>Musst du beim erklären aufpassen. Die Grafik sagt links ist T unter Tc, rechts ist T über Tc. Deine Überschrift bezieht sich auf die Fälle H &gt; bzw. &lt; Hc1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•"/>
              <a:defRPr/>
            </a:pPr>
            <a:r>
              <a:rPr lang="de-DE">
                <a:solidFill>
                  <a:schemeClr val="tx1"/>
                </a:solidFill>
              </a:rPr>
              <a:t>Happens during superconductive transition -&gt; when cooling down to meissner state</a:t>
            </a:r>
          </a:p>
          <a:p>
            <a:pPr marL="217793" indent="-217793">
              <a:buFont typeface="Arial"/>
              <a:buChar char="•"/>
              <a:defRPr/>
            </a:pPr>
            <a:r>
              <a:rPr lang="de-DE">
                <a:solidFill>
                  <a:schemeClr val="tx1"/>
                </a:solidFill>
              </a:rPr>
              <a:t>Trapped flux causes LOCAL HEATING -&gt; contributes to residual surface resistance</a:t>
            </a:r>
          </a:p>
          <a:p>
            <a:pPr marL="217793" indent="-217793">
              <a:buFont typeface="Arial"/>
              <a:buChar char="•"/>
              <a:defRPr/>
            </a:pPr>
            <a:endParaRPr lang="de-DE">
              <a:solidFill>
                <a:schemeClr val="tx1"/>
              </a:solidFill>
            </a:endParaRPr>
          </a:p>
          <a:p>
            <a:pPr marL="217793" indent="-217793">
              <a:buFont typeface="Arial"/>
              <a:buChar char="•"/>
              <a:defRPr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determine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temperature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at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which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vortex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starts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to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penetrate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sample,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we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applied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linear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fitting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to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third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harmonic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signal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in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temperature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region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lower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than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left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onset</a:t>
            </a: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lang="de-DE" dirty="0" err="1">
                <a:solidFill>
                  <a:schemeClr val="bg1"/>
                </a:solidFill>
              </a:rPr>
              <a:t>Bulk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Nb</a:t>
            </a:r>
            <a:r>
              <a:rPr lang="de-DE" dirty="0">
                <a:solidFill>
                  <a:schemeClr val="bg1"/>
                </a:solidFill>
              </a:rPr>
              <a:t> 4.4 A and 5.3 K</a:t>
            </a: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first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point</a:t>
            </a:r>
            <a:b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which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has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distance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of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3σ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from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linear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fitting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function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was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taken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vortex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penetration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temperature</a:t>
            </a: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Vertical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axis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is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intesity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of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third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harmonic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signal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after FFT</a:t>
            </a:r>
          </a:p>
          <a:p>
            <a:pPr>
              <a:defRPr/>
            </a:pP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Perform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this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measurement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at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various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currents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get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relation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between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AC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current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and vortex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penetration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temperature</a:t>
            </a: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Obtain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temperature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dependence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of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Hc1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by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seting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calibration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factor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of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AC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current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that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relates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to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Hc1(0)=180mT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for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1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Nb</a:t>
            </a:r>
            <a:r>
              <a:rPr lang="de-DE" sz="1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200nm sample:</a:t>
            </a:r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Before fine tuning big error because of lowest measurable temperature of 8K</a:t>
            </a:r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Value drops, this sample was produced 4 months earlier than others for first tests with setup</a:t>
            </a:r>
          </a:p>
          <a:p>
            <a:pPr marL="617843" lvl="1" indent="-217793">
              <a:buFont typeface="Arial"/>
              <a:buChar char="•"/>
              <a:defRPr/>
            </a:pPr>
            <a:r>
              <a:rPr dirty="0"/>
              <a:t>Kept in air for longer</a:t>
            </a:r>
          </a:p>
          <a:p>
            <a:pPr marL="617843" lvl="1" indent="-217793">
              <a:buFont typeface="Arial"/>
              <a:buChar char="•"/>
              <a:defRPr/>
            </a:pPr>
            <a:r>
              <a:rPr dirty="0"/>
              <a:t>Overused(?)</a:t>
            </a:r>
          </a:p>
          <a:p>
            <a:pPr marL="217793" lvl="0" indent="-217793">
              <a:buFont typeface="Arial"/>
              <a:buChar char="•"/>
              <a:defRPr/>
            </a:pPr>
            <a:endParaRPr dirty="0"/>
          </a:p>
          <a:p>
            <a:pPr lvl="0">
              <a:defRPr/>
            </a:pPr>
            <a:r>
              <a:rPr dirty="0"/>
              <a:t>Solid lines -&gt; theoretical curve:</a:t>
            </a:r>
          </a:p>
          <a:p>
            <a:pPr marL="217793" lvl="0" indent="-217793">
              <a:buFont typeface="Arial"/>
              <a:buChar char="•"/>
              <a:defRPr/>
            </a:pPr>
            <a:r>
              <a:rPr dirty="0"/>
              <a:t>Eta Phenomenological factor describing condition of sample surface</a:t>
            </a:r>
          </a:p>
          <a:p>
            <a:pPr marL="617843" lvl="1" indent="-217793">
              <a:buFont typeface="Arial"/>
              <a:buChar char="•"/>
              <a:defRPr/>
            </a:pPr>
            <a:r>
              <a:rPr dirty="0"/>
              <a:t>1 =&gt; ideal, smooth</a:t>
            </a:r>
          </a:p>
          <a:p>
            <a:pPr marL="617843" lvl="1" indent="-217793">
              <a:buFont typeface="Arial"/>
              <a:buChar char="•"/>
              <a:defRPr/>
            </a:pPr>
            <a:r>
              <a:rPr dirty="0"/>
              <a:t>Smaller =&gt; defects, impurities =&gt; peak value for Hc1 decreases and so does the effective Hc1</a:t>
            </a:r>
          </a:p>
          <a:p>
            <a:pPr marL="617843" lvl="1" indent="-217793">
              <a:buFont typeface="Arial"/>
              <a:buChar char="•"/>
              <a:defRPr/>
            </a:pPr>
            <a:endParaRPr dirty="0"/>
          </a:p>
          <a:p>
            <a:pPr lvl="0">
              <a:defRPr/>
            </a:pPr>
            <a:r>
              <a:rPr lang="de-DE" dirty="0"/>
              <a:t>-&gt;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optimum</a:t>
            </a:r>
            <a:r>
              <a:rPr lang="de-DE" dirty="0"/>
              <a:t> </a:t>
            </a:r>
            <a:r>
              <a:rPr lang="de-DE" dirty="0" err="1"/>
              <a:t>thickness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achieves</a:t>
            </a:r>
            <a:r>
              <a:rPr lang="de-DE" dirty="0"/>
              <a:t> maximum </a:t>
            </a:r>
            <a:r>
              <a:rPr lang="de-DE" dirty="0" err="1"/>
              <a:t>effective</a:t>
            </a:r>
            <a:r>
              <a:rPr lang="de-DE" dirty="0"/>
              <a:t> Hc1</a:t>
            </a:r>
          </a:p>
          <a:p>
            <a:pPr lvl="0">
              <a:defRPr/>
            </a:pPr>
            <a:endParaRPr lang="de-DE" dirty="0"/>
          </a:p>
          <a:p>
            <a:pPr lvl="0">
              <a:defRPr/>
            </a:pPr>
            <a:r>
              <a:rPr dirty="0"/>
              <a:t>GOOD AGREEMENT WITH THEORY FOR ETA BETWEEN 0.7 AND 0.8 =&gt; MAXIMUM IMPROVEMENT OF 24 TO 31% FOR SIS SAMPLES COMPARED TO BULK</a:t>
            </a:r>
          </a:p>
          <a:p>
            <a:pPr lvl="0">
              <a:defRPr/>
            </a:pPr>
            <a:endParaRPr b="1" dirty="0"/>
          </a:p>
          <a:p>
            <a:pPr lvl="0">
              <a:defRPr/>
            </a:pPr>
            <a:r>
              <a:rPr b="1" dirty="0"/>
              <a:t>POTENTIAL TO ACHIEVE HIGHER ACCELERATION GRADIENTS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(a) Scheme of XRR measurement geometry. (b) Example of XRR spectrum for an as deposited ~12 nm-thick Ru layer on ~16 nm-thick SiO2 layer on Si wafer (example of an as deposited sample of Chapters 3 and 4). The critical angle and the information (density, thickness and roughness) extracted from the XRR spectrum are also pointed out in (b).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541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By fitting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magnetic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flux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profile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with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according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model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including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london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theory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and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appropriate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boundary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/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continuity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conditions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one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achieves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field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screening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profile</a:t>
            </a: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1200" b="0" i="0" u="none" strike="noStrike" cap="none" spc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London Penetration Depth: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In superconductors, the London penetration depth (usually denoted as λ or </a:t>
            </a:r>
            <a:r>
              <a:rPr lang="en-US" dirty="0" err="1">
                <a:solidFill>
                  <a:schemeClr val="bg1"/>
                </a:solidFill>
              </a:rPr>
              <a:t>λL</a:t>
            </a:r>
            <a:r>
              <a:rPr lang="en-US" dirty="0">
                <a:solidFill>
                  <a:schemeClr val="bg1"/>
                </a:solidFill>
              </a:rPr>
              <a:t>) characterizes the distance to which a magnetic field penetrates into a superconductor and becomes equal to e − 1 e^{-1} times that of the magnetic field at the surface of the superconductor.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97015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3824141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1" marR="0" lvl="0" indent="-217791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Thick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films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-&gt; </a:t>
            </a: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usual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bulk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rf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dissipation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-&gt;different </a:t>
            </a: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thin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films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delta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&lt; </a:t>
            </a: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lambda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high H</a:t>
            </a:r>
            <a:r>
              <a:rPr lang="de-DE" sz="1200" b="0" i="0" u="none" strike="noStrike" cap="none" spc="0" baseline="-25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</a:t>
            </a:r>
            <a:endParaRPr lang="de-DE" sz="1200" b="0" i="0" u="none" strike="noStrike" cap="none" spc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17791" indent="-217791">
              <a:buFont typeface="Arial"/>
              <a:buChar char="•"/>
              <a:defRPr/>
            </a:pPr>
            <a:endParaRPr lang="de-DE" sz="1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17791" indent="-217791">
              <a:buFont typeface="Arial"/>
              <a:buChar char="•"/>
              <a:defRPr/>
            </a:pP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A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thin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film on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inner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surface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of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cavity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carries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net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sheet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current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which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pushes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 vortex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across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2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12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film</a:t>
            </a:r>
            <a:endParaRPr sz="1200" dirty="0">
              <a:solidFill>
                <a:schemeClr val="tx1"/>
              </a:solidFill>
            </a:endParaRPr>
          </a:p>
          <a:p>
            <a:pPr marL="217791" indent="-217791">
              <a:buFont typeface="Arial"/>
              <a:buChar char="•"/>
              <a:defRPr/>
            </a:pPr>
            <a:endParaRPr sz="1200" dirty="0">
              <a:solidFill>
                <a:schemeClr val="tx1"/>
              </a:solidFill>
            </a:endParaRPr>
          </a:p>
          <a:p>
            <a:pPr marL="217791" indent="-217791">
              <a:buFont typeface="Arial"/>
              <a:buChar char="•"/>
              <a:defRPr/>
            </a:pPr>
            <a:r>
              <a:rPr sz="1200" b="1" dirty="0">
                <a:solidFill>
                  <a:schemeClr val="tx1"/>
                </a:solidFill>
              </a:rPr>
              <a:t>INSULATING LAYER TO DECOUPLE SUPERCONDUCTING LAYERS</a:t>
            </a:r>
            <a:r>
              <a:rPr lang="de-DE" sz="1200" b="1" dirty="0">
                <a:solidFill>
                  <a:schemeClr val="tx1"/>
                </a:solidFill>
              </a:rPr>
              <a:t>, </a:t>
            </a:r>
            <a:r>
              <a:rPr lang="de-DE" sz="1200" b="1" dirty="0" err="1">
                <a:solidFill>
                  <a:schemeClr val="tx1"/>
                </a:solidFill>
              </a:rPr>
              <a:t>intercept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r>
              <a:rPr lang="de-DE" sz="1200" b="1" dirty="0" err="1">
                <a:solidFill>
                  <a:schemeClr val="tx1"/>
                </a:solidFill>
              </a:rPr>
              <a:t>propagating</a:t>
            </a:r>
            <a:r>
              <a:rPr lang="de-DE" sz="1200" b="1" dirty="0">
                <a:solidFill>
                  <a:schemeClr val="tx1"/>
                </a:solidFill>
              </a:rPr>
              <a:t> vortex and </a:t>
            </a:r>
            <a:r>
              <a:rPr lang="de-DE" sz="1200" b="1" dirty="0" err="1">
                <a:solidFill>
                  <a:schemeClr val="tx1"/>
                </a:solidFill>
              </a:rPr>
              <a:t>localizing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r>
              <a:rPr lang="de-DE" sz="1200" b="1" dirty="0" err="1">
                <a:solidFill>
                  <a:schemeClr val="tx1"/>
                </a:solidFill>
              </a:rPr>
              <a:t>dissipation</a:t>
            </a:r>
            <a:r>
              <a:rPr lang="de-DE" sz="1200" b="1" dirty="0">
                <a:solidFill>
                  <a:schemeClr val="tx1"/>
                </a:solidFill>
              </a:rPr>
              <a:t> in s </a:t>
            </a:r>
            <a:r>
              <a:rPr lang="de-DE" sz="1200" b="1" dirty="0" err="1">
                <a:solidFill>
                  <a:schemeClr val="tx1"/>
                </a:solidFill>
              </a:rPr>
              <a:t>layer</a:t>
            </a:r>
            <a:endParaRPr lang="de-DE" sz="1200" b="1" dirty="0">
              <a:solidFill>
                <a:schemeClr val="tx1"/>
              </a:solidFill>
            </a:endParaRPr>
          </a:p>
          <a:p>
            <a:r>
              <a:rPr lang="en-US" sz="2000" spc="-1" dirty="0">
                <a:solidFill>
                  <a:srgbClr val="000000"/>
                </a:solidFill>
                <a:ea typeface="DejaVu Sans"/>
              </a:rPr>
              <a:t>-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mehr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Grenzflächen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erzeugen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mehr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“screening”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oder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“counter current”</a:t>
            </a:r>
          </a:p>
          <a:p>
            <a:r>
              <a:rPr lang="en-US" sz="2000" spc="-1">
                <a:solidFill>
                  <a:srgbClr val="000000"/>
                </a:solidFill>
                <a:ea typeface="DejaVu Sans"/>
              </a:rPr>
              <a:t>-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Verhindert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Diffusion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zwischen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Layers /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stabilisiert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Phasen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/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glättet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Übergänge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zwischen</a:t>
            </a:r>
            <a:r>
              <a:rPr lang="en-US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ea typeface="DejaVu Sans"/>
              </a:rPr>
              <a:t>Gitterstrukturen</a:t>
            </a:r>
            <a:endParaRPr lang="en-US" sz="2000" spc="-1" dirty="0"/>
          </a:p>
          <a:p>
            <a:pPr marL="674991" lvl="1" indent="-217791">
              <a:buFont typeface="Arial"/>
              <a:buChar char="•"/>
              <a:defRPr/>
            </a:pPr>
            <a:endParaRPr sz="1200" b="1" dirty="0">
              <a:solidFill>
                <a:schemeClr val="tx1"/>
              </a:solidFill>
            </a:endParaRPr>
          </a:p>
          <a:p>
            <a:pPr marL="217791" indent="-217791">
              <a:buFont typeface="Arial"/>
              <a:buChar char="•"/>
              <a:defRPr/>
            </a:pPr>
            <a:r>
              <a:rPr sz="1200" b="1" dirty="0">
                <a:solidFill>
                  <a:schemeClr val="tx1"/>
                </a:solidFill>
              </a:rPr>
              <a:t>FOR THIN LAYERS LESS THAN LAMDA L NUCLEATION OF PARALLEL VORTICES BECOME ONLY FAVORABLE AT FIELDS LARGER THAN Hc1 OF LAYER MATERIAL</a:t>
            </a:r>
            <a:endParaRPr sz="1200" b="0" dirty="0">
              <a:solidFill>
                <a:schemeClr val="tx1"/>
              </a:solidFill>
            </a:endParaRPr>
          </a:p>
        </p:txBody>
      </p:sp>
      <p:sp>
        <p:nvSpPr>
          <p:cNvPr id="117217091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Blisters</a:t>
            </a:r>
          </a:p>
          <a:p>
            <a:pPr marL="217793" indent="-217793">
              <a:buFont typeface="Arial"/>
              <a:buChar char="•"/>
              <a:defRPr/>
            </a:pPr>
            <a:r>
              <a:t>As deposited and after annealing, distinguishable in their different in shapes, come from different effect (plasma, thermal)</a:t>
            </a:r>
          </a:p>
          <a:p>
            <a:pPr>
              <a:defRPr/>
            </a:pPr>
            <a:endParaRPr/>
          </a:p>
          <a:p>
            <a:pPr>
              <a:defRPr/>
            </a:pPr>
            <a:r>
              <a:t>Peel-off </a:t>
            </a:r>
          </a:p>
          <a:p>
            <a:pPr marL="217793" indent="-217793">
              <a:buFont typeface="Arial"/>
              <a:buChar char="•"/>
              <a:defRPr/>
            </a:pPr>
            <a:r>
              <a:t>100% related to Annealing, possibly because there were blisters before? When no blisters before, no peel off?</a:t>
            </a:r>
          </a:p>
          <a:p>
            <a:pPr marL="217793" indent="-217793">
              <a:buFont typeface="Arial"/>
              <a:buChar char="•"/>
              <a:defRPr/>
            </a:pPr>
            <a:r>
              <a:t>Only in Single cell furnace -&gt; should be because of pressure or cool down rate (thermal issues)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84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SC to NC </a:t>
            </a:r>
            <a:r>
              <a:rPr lang="de-DE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</a:t>
            </a:r>
            <a:r>
              <a:t>: due to short heating pulse the collimated b field radially (closed loop ring) propagates from inside to outside</a:t>
            </a:r>
          </a:p>
          <a:p>
            <a:pPr>
              <a:defRPr/>
            </a:pPr>
            <a:r>
              <a:t>NC to SC transition: front propagates radially inside, Flux condensates in the form of vortices arising in the mixed state interface, either flux is transported or trapped locally</a:t>
            </a:r>
          </a:p>
          <a:p>
            <a:pPr>
              <a:defRPr/>
            </a:pPr>
            <a:r>
              <a:t>	</a:t>
            </a:r>
          </a:p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49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7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campaigns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Varying</a:t>
            </a:r>
            <a:r>
              <a:rPr lang="de-DE" dirty="0"/>
              <a:t> </a:t>
            </a:r>
            <a:r>
              <a:rPr lang="de-DE" dirty="0" err="1"/>
              <a:t>delta</a:t>
            </a:r>
            <a:r>
              <a:rPr lang="de-DE" dirty="0"/>
              <a:t> 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Low </a:t>
            </a:r>
            <a:r>
              <a:rPr lang="de-DE" dirty="0" err="1"/>
              <a:t>gradient</a:t>
            </a:r>
            <a:r>
              <a:rPr lang="de-DE" dirty="0"/>
              <a:t> -&gt; ER~ 1 -&gt; </a:t>
            </a:r>
            <a:r>
              <a:rPr lang="de-DE" dirty="0" err="1"/>
              <a:t>almost</a:t>
            </a:r>
            <a:r>
              <a:rPr lang="de-DE" dirty="0"/>
              <a:t> all was </a:t>
            </a:r>
            <a:r>
              <a:rPr lang="de-DE" dirty="0" err="1"/>
              <a:t>trapped</a:t>
            </a:r>
            <a:endParaRPr lang="de-DE" dirty="0"/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High </a:t>
            </a:r>
            <a:r>
              <a:rPr lang="de-DE" dirty="0" err="1"/>
              <a:t>gradient</a:t>
            </a:r>
            <a:r>
              <a:rPr lang="de-DE" dirty="0"/>
              <a:t> -&gt; ER~ 2.24 -&gt; </a:t>
            </a:r>
            <a:r>
              <a:rPr lang="de-DE" dirty="0" err="1"/>
              <a:t>nearly</a:t>
            </a:r>
            <a:r>
              <a:rPr lang="de-DE" dirty="0"/>
              <a:t> all was </a:t>
            </a:r>
            <a:r>
              <a:rPr lang="de-DE" dirty="0" err="1"/>
              <a:t>expelled</a:t>
            </a:r>
            <a:endParaRPr lang="de-DE" dirty="0"/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NO </a:t>
            </a:r>
            <a:r>
              <a:rPr lang="de-DE" dirty="0" err="1"/>
              <a:t>saturation</a:t>
            </a:r>
            <a:r>
              <a:rPr lang="de-DE" dirty="0"/>
              <a:t> -&gt;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expulsion</a:t>
            </a:r>
            <a:r>
              <a:rPr lang="de-DE" dirty="0"/>
              <a:t> not </a:t>
            </a:r>
            <a:r>
              <a:rPr lang="de-DE" dirty="0" err="1"/>
              <a:t>reached</a:t>
            </a:r>
            <a:r>
              <a:rPr lang="de-DE" dirty="0"/>
              <a:t> (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52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Couldn‘t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same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spatial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gradient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all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→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problem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contact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cold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finger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remeasured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3_1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Layers</a:t>
            </a:r>
            <a:r>
              <a:rPr lang="de-DE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dont</a:t>
            </a:r>
            <a:r>
              <a:rPr lang="de-DE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seem</a:t>
            </a:r>
            <a:r>
              <a:rPr lang="de-DE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to</a:t>
            </a:r>
            <a:r>
              <a:rPr lang="de-DE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affect</a:t>
            </a:r>
            <a:r>
              <a:rPr lang="de-DE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flux</a:t>
            </a:r>
            <a:r>
              <a:rPr lang="de-DE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trapping</a:t>
            </a:r>
            <a:r>
              <a:rPr lang="de-DE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!</a:t>
            </a:r>
            <a:endParaRPr kumimoji="0" lang="de-DE" sz="1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3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Hc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at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vortex </a:t>
            </a:r>
            <a:r>
              <a:rPr lang="de-DE" dirty="0" err="1"/>
              <a:t>starts</a:t>
            </a:r>
            <a:r>
              <a:rPr lang="de-DE" dirty="0"/>
              <a:t> </a:t>
            </a:r>
            <a:r>
              <a:rPr lang="de-DE" dirty="0" err="1"/>
              <a:t>penetrating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superconducting</a:t>
            </a:r>
            <a:r>
              <a:rPr lang="de-DE" dirty="0"/>
              <a:t> material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dirty="0"/>
              <a:t>Third harmonic voltage method:</a:t>
            </a:r>
          </a:p>
          <a:p>
            <a:pPr marL="617843" lvl="1" indent="-217793">
              <a:buFont typeface="Arial"/>
              <a:buChar char="•"/>
              <a:defRPr/>
            </a:pPr>
            <a:r>
              <a:rPr dirty="0"/>
              <a:t>Measure transition to mixed state under cavity operation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323612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621829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•"/>
              <a:defRPr/>
            </a:pPr>
            <a:r>
              <a:rPr dirty="0"/>
              <a:t>Vacuum tank</a:t>
            </a:r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Cold sink, good uniformity in temperature</a:t>
            </a:r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Heater + 4 temp sensors to regulate temp</a:t>
            </a:r>
          </a:p>
          <a:p>
            <a:pPr marL="217792" indent="-217792">
              <a:buFont typeface="Arial"/>
              <a:buChar char="•"/>
              <a:defRPr/>
            </a:pPr>
            <a:endParaRPr dirty="0"/>
          </a:p>
          <a:p>
            <a:pPr marL="217793" indent="-217793">
              <a:buFont typeface="Arial"/>
              <a:buChar char="•"/>
              <a:defRPr/>
            </a:pPr>
            <a:r>
              <a:rPr dirty="0" err="1"/>
              <a:t>Soleniod</a:t>
            </a:r>
            <a:r>
              <a:rPr dirty="0"/>
              <a:t> (copper?) coil of high conductivity (5mm outer diameter, samples are 20mm)</a:t>
            </a:r>
          </a:p>
          <a:p>
            <a:pPr marL="617843" lvl="1" indent="-217793">
              <a:buFont typeface="Arial"/>
              <a:buChar char="•"/>
              <a:defRPr/>
            </a:pPr>
            <a:r>
              <a:rPr dirty="0"/>
              <a:t>Superconducting wires would have too much dissipation at operating frequency</a:t>
            </a:r>
          </a:p>
          <a:p>
            <a:pPr lvl="1">
              <a:defRPr/>
            </a:pPr>
            <a:endParaRPr dirty="0"/>
          </a:p>
          <a:p>
            <a:pPr lvl="1">
              <a:defRPr/>
            </a:pPr>
            <a:endParaRPr dirty="0"/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Coil stages adapt to thickness of sample</a:t>
            </a:r>
          </a:p>
          <a:p>
            <a:pPr marL="217792" indent="-217792">
              <a:buFont typeface="Arial"/>
              <a:buChar char="•"/>
              <a:defRPr/>
            </a:pPr>
            <a:endParaRPr dirty="0"/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Measure signal using FFT until odd harmonics </a:t>
            </a:r>
            <a:r>
              <a:rPr dirty="0" err="1"/>
              <a:t>occure</a:t>
            </a:r>
            <a:r>
              <a:rPr dirty="0"/>
              <a:t> -&gt; </a:t>
            </a:r>
            <a:r>
              <a:rPr dirty="0" err="1"/>
              <a:t>thats</a:t>
            </a:r>
            <a:r>
              <a:rPr dirty="0"/>
              <a:t> when transition temperature is reached and vortices enter sample</a:t>
            </a:r>
          </a:p>
        </p:txBody>
      </p:sp>
      <p:sp>
        <p:nvSpPr>
          <p:cNvPr id="16989528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•"/>
              <a:defRPr/>
            </a:pPr>
            <a:r>
              <a:rPr dirty="0"/>
              <a:t>Coil for excitation and detection at the same time</a:t>
            </a:r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Coil much smaller than sample and magnetic field decreases away from coil -&gt; no edge or demagnetization effect</a:t>
            </a:r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AC magnetic field parallel to surface only on one side (as in real cavities)</a:t>
            </a:r>
          </a:p>
          <a:p>
            <a:pPr marL="217793" indent="-217793">
              <a:buFont typeface="Arial"/>
              <a:buChar char="•"/>
              <a:defRPr/>
            </a:pPr>
            <a:endParaRPr dirty="0"/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Meissner state: sample is perfect magnetic mirror (magnetic mirror opposed to vertical component of applied b field), current and voltage of coil behave linear visible in </a:t>
            </a:r>
            <a:r>
              <a:rPr dirty="0" err="1"/>
              <a:t>sinusodial</a:t>
            </a:r>
            <a:r>
              <a:rPr dirty="0"/>
              <a:t> reference signal with certain frequency</a:t>
            </a:r>
          </a:p>
          <a:p>
            <a:pPr marL="217793" indent="-217793">
              <a:buFont typeface="Arial"/>
              <a:buChar char="•"/>
              <a:defRPr/>
            </a:pPr>
            <a:endParaRPr dirty="0"/>
          </a:p>
          <a:p>
            <a:pPr>
              <a:defRPr/>
            </a:pPr>
            <a:r>
              <a:rPr dirty="0"/>
              <a:t>RISING TEMPARTURE (OR CURRENT IN COIL).....</a:t>
            </a:r>
          </a:p>
          <a:p>
            <a:pPr marL="217793" indent="-217793">
              <a:buFont typeface="Arial"/>
              <a:buChar char="•"/>
              <a:defRPr/>
            </a:pPr>
            <a:endParaRPr dirty="0"/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Mixed state: vortices enter, get pinned, current/voltage shows non-linearities because of electrons experience dragging force</a:t>
            </a:r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Visible as higher harmonics in reference signal (3rd one is most intense one)</a:t>
            </a:r>
          </a:p>
          <a:p>
            <a:pPr marL="217793" indent="-217793">
              <a:buFont typeface="Arial"/>
              <a:buChar char="•"/>
              <a:defRPr/>
            </a:pPr>
            <a:endParaRPr dirty="0"/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Monitoring vortex penetration with rising temperature</a:t>
            </a:r>
          </a:p>
          <a:p>
            <a:pPr marL="217792" indent="-217792">
              <a:buFont typeface="Arial"/>
              <a:buChar char="•"/>
              <a:defRPr/>
            </a:pPr>
            <a:endParaRPr dirty="0"/>
          </a:p>
          <a:p>
            <a:pPr marL="217793" indent="-217793">
              <a:buFont typeface="Arial"/>
              <a:buChar char="•"/>
              <a:defRPr/>
            </a:pPr>
            <a:r>
              <a:rPr dirty="0"/>
              <a:t>COIL DOES NOT TOUCH THE SAMPLE -&gt; 9 </a:t>
            </a:r>
            <a:r>
              <a:rPr dirty="0" err="1"/>
              <a:t>SiN</a:t>
            </a:r>
            <a:r>
              <a:rPr dirty="0"/>
              <a:t> balls as Spacer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7"/>
            <a:ext cx="10363199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399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Lea Preece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Lea Preece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Lea Preece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6442" y="6569176"/>
            <a:ext cx="295559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511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Lea Preece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Lea Preece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Lea Preece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3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Lea Preece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Lea Preece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Lea Preece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6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6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Lea Preece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Lea Preece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30392"/>
                </a:moveTo>
                <a:lnTo>
                  <a:pt x="0" y="30392"/>
                </a:lnTo>
                <a:cubicBezTo>
                  <a:pt x="0" y="30392"/>
                  <a:pt x="30246" y="52055"/>
                  <a:pt x="43200" y="35131"/>
                </a:cubicBezTo>
                <a:lnTo>
                  <a:pt x="43200" y="0"/>
                </a:lnTo>
                <a:lnTo>
                  <a:pt x="0" y="0"/>
                </a:lnTo>
                <a:lnTo>
                  <a:pt x="0" y="30392"/>
                </a:ln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59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30392"/>
                </a:moveTo>
                <a:lnTo>
                  <a:pt x="-22" y="30392"/>
                </a:lnTo>
                <a:cubicBezTo>
                  <a:pt x="-22" y="30392"/>
                  <a:pt x="30330" y="52055"/>
                  <a:pt x="43245" y="35131"/>
                </a:cubicBezTo>
              </a:path>
            </a:pathLst>
          </a:custGeom>
          <a:solidFill>
            <a:srgbClr val="FFFFFF"/>
          </a:solidFill>
          <a:ln w="7560">
            <a:solidFill>
              <a:srgbClr val="FFFFFF"/>
            </a:solidFill>
            <a:round/>
            <a:headEnd/>
            <a:tailEnd/>
          </a:ln>
        </p:spPr>
      </p:sp>
      <p:sp>
        <p:nvSpPr>
          <p:cNvPr id="9" name="Shape 1060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9977"/>
                </a:moveTo>
                <a:lnTo>
                  <a:pt x="-22" y="29977"/>
                </a:lnTo>
                <a:cubicBezTo>
                  <a:pt x="-22" y="29977"/>
                  <a:pt x="29238" y="51595"/>
                  <a:pt x="43239" y="32973"/>
                </a:cubicBezTo>
              </a:path>
            </a:pathLst>
          </a:custGeom>
          <a:solidFill>
            <a:srgbClr val="FFFFFF"/>
          </a:solidFill>
          <a:ln w="6930">
            <a:solidFill>
              <a:srgbClr val="FFFFFF">
                <a:alpha val="0"/>
              </a:srgbClr>
            </a:solidFill>
            <a:round/>
            <a:headEnd/>
            <a:tailEnd/>
          </a:ln>
        </p:spPr>
      </p:sp>
      <p:sp>
        <p:nvSpPr>
          <p:cNvPr id="10" name="Shape 1061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9562"/>
                </a:moveTo>
                <a:lnTo>
                  <a:pt x="-22" y="29562"/>
                </a:lnTo>
                <a:cubicBezTo>
                  <a:pt x="-22" y="29562"/>
                  <a:pt x="28147" y="51135"/>
                  <a:pt x="43233" y="30816"/>
                </a:cubicBezTo>
              </a:path>
            </a:pathLst>
          </a:custGeom>
          <a:solidFill>
            <a:srgbClr val="FFFFFF"/>
          </a:solidFill>
          <a:ln w="6300">
            <a:solidFill>
              <a:srgbClr val="FFFFFF">
                <a:alpha val="77254"/>
              </a:srgbClr>
            </a:solidFill>
            <a:round/>
            <a:headEnd/>
            <a:tailEnd/>
          </a:ln>
        </p:spPr>
      </p:sp>
      <p:sp>
        <p:nvSpPr>
          <p:cNvPr id="11" name="Shape 1062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9147"/>
                </a:moveTo>
                <a:lnTo>
                  <a:pt x="-22" y="29147"/>
                </a:lnTo>
                <a:cubicBezTo>
                  <a:pt x="-22" y="29147"/>
                  <a:pt x="27056" y="50675"/>
                  <a:pt x="43228" y="28658"/>
                </a:cubicBezTo>
              </a:path>
            </a:pathLst>
          </a:custGeom>
          <a:solidFill>
            <a:srgbClr val="FFFFFF"/>
          </a:solidFill>
          <a:ln w="5670">
            <a:solidFill>
              <a:srgbClr val="FFFFFF">
                <a:alpha val="65882"/>
              </a:srgbClr>
            </a:solidFill>
            <a:round/>
            <a:headEnd/>
            <a:tailEnd/>
          </a:ln>
        </p:spPr>
      </p:sp>
      <p:sp>
        <p:nvSpPr>
          <p:cNvPr id="12" name="Shape 1063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8733"/>
                </a:moveTo>
                <a:lnTo>
                  <a:pt x="-22" y="28733"/>
                </a:lnTo>
                <a:cubicBezTo>
                  <a:pt x="-22" y="28733"/>
                  <a:pt x="25965" y="50214"/>
                  <a:pt x="43222" y="26500"/>
                </a:cubicBezTo>
              </a:path>
            </a:pathLst>
          </a:custGeom>
          <a:solidFill>
            <a:srgbClr val="FFFFFF"/>
          </a:solidFill>
          <a:ln w="5040">
            <a:solidFill>
              <a:srgbClr val="FFFFFF">
                <a:alpha val="54900"/>
              </a:srgbClr>
            </a:solidFill>
            <a:round/>
            <a:headEnd/>
            <a:tailEnd/>
          </a:ln>
        </p:spPr>
      </p:sp>
      <p:sp>
        <p:nvSpPr>
          <p:cNvPr id="13" name="Shape 1064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8319"/>
                </a:moveTo>
                <a:lnTo>
                  <a:pt x="-22" y="28319"/>
                </a:lnTo>
                <a:cubicBezTo>
                  <a:pt x="-22" y="28319"/>
                  <a:pt x="24873" y="49754"/>
                  <a:pt x="43216" y="24342"/>
                </a:cubicBezTo>
              </a:path>
            </a:pathLst>
          </a:custGeom>
          <a:solidFill>
            <a:srgbClr val="FFFFFF"/>
          </a:solidFill>
          <a:ln w="4410">
            <a:solidFill>
              <a:srgbClr val="FFFFFF">
                <a:alpha val="43529"/>
              </a:srgbClr>
            </a:solidFill>
            <a:round/>
            <a:headEnd/>
            <a:tailEnd/>
          </a:ln>
        </p:spPr>
      </p:sp>
      <p:sp>
        <p:nvSpPr>
          <p:cNvPr id="14" name="Shape 1065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7904"/>
                </a:moveTo>
                <a:lnTo>
                  <a:pt x="-22" y="27904"/>
                </a:lnTo>
                <a:cubicBezTo>
                  <a:pt x="-22" y="27904"/>
                  <a:pt x="23782" y="49294"/>
                  <a:pt x="43211" y="22185"/>
                </a:cubicBezTo>
              </a:path>
            </a:pathLst>
          </a:custGeom>
          <a:solidFill>
            <a:srgbClr val="FFFFFF"/>
          </a:solidFill>
          <a:ln w="3780">
            <a:solidFill>
              <a:srgbClr val="FFFFFF">
                <a:alpha val="32156"/>
              </a:srgbClr>
            </a:solidFill>
            <a:round/>
            <a:headEnd/>
            <a:tailEnd/>
          </a:ln>
        </p:spPr>
      </p:sp>
      <p:sp>
        <p:nvSpPr>
          <p:cNvPr id="15" name="Shape 1066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7489"/>
                </a:moveTo>
                <a:lnTo>
                  <a:pt x="-22" y="27489"/>
                </a:lnTo>
                <a:cubicBezTo>
                  <a:pt x="-22" y="27489"/>
                  <a:pt x="22691" y="48834"/>
                  <a:pt x="43205" y="20027"/>
                </a:cubicBezTo>
              </a:path>
            </a:pathLst>
          </a:custGeom>
          <a:solidFill>
            <a:srgbClr val="FFFFFF"/>
          </a:solidFill>
          <a:ln w="3150">
            <a:solidFill>
              <a:srgbClr val="FFFFFF">
                <a:alpha val="21176"/>
              </a:srgbClr>
            </a:solidFill>
            <a:round/>
            <a:headEnd/>
            <a:tailEnd/>
          </a:ln>
        </p:spPr>
      </p:sp>
      <p:sp>
        <p:nvSpPr>
          <p:cNvPr id="16" name="Shape 1067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7075"/>
                </a:moveTo>
                <a:lnTo>
                  <a:pt x="-22" y="27075"/>
                </a:lnTo>
                <a:cubicBezTo>
                  <a:pt x="-22" y="27075"/>
                  <a:pt x="21600" y="48374"/>
                  <a:pt x="43200" y="17869"/>
                </a:cubicBezTo>
              </a:path>
            </a:pathLst>
          </a:custGeom>
          <a:solidFill>
            <a:srgbClr val="FFFFFF"/>
          </a:solidFill>
          <a:ln w="2520">
            <a:solidFill>
              <a:srgbClr val="FFFFFF">
                <a:alpha val="9803"/>
              </a:srgbClr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May 31, 2023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Lea Preece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5014F7-E485-415F-A69C-6237A648DEF6}" type="slidenum">
              <a:rPr lang="ru-RU"/>
              <a:t>‹Nr.›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</a:rPr>
              <a:t>Magnetic characterization of ALD coated thin films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</a:rPr>
              <a:t>Lea Preece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 lang="de-DE">
                <a:solidFill>
                  <a:schemeClr val="bg1"/>
                </a:solidFill>
              </a:rPr>
              <a:t>May 31, 2023</a:t>
            </a:r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4667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400" b="1" i="0" u="none" strike="noStrike" cap="none" spc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Flux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Expulsion </a:t>
            </a:r>
            <a:r>
              <a:rPr lang="de-DE" dirty="0">
                <a:solidFill>
                  <a:schemeClr val="bg1"/>
                </a:solidFill>
              </a:rPr>
              <a:t>- Outlook</a:t>
            </a:r>
            <a:endParaRPr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DFA64C3-4774-4F58-9D94-0701B58CE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1" y="1725023"/>
            <a:ext cx="10168716" cy="3407954"/>
          </a:xfrm>
        </p:spPr>
      </p:pic>
      <p:sp>
        <p:nvSpPr>
          <p:cNvPr id="545624089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06649887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5D7E90-62EC-83D2-4D5B-7A5A0E538D21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1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4667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400" b="1" i="0" u="none" strike="noStrike" cap="none" spc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Flux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Expulsion </a:t>
            </a:r>
            <a:r>
              <a:rPr lang="de-DE" dirty="0">
                <a:solidFill>
                  <a:schemeClr val="bg1"/>
                </a:solidFill>
              </a:rPr>
              <a:t>– </a:t>
            </a:r>
            <a:r>
              <a:rPr lang="de-DE" dirty="0" err="1">
                <a:solidFill>
                  <a:schemeClr val="bg1"/>
                </a:solidFill>
              </a:rPr>
              <a:t>Preliminary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Results</a:t>
            </a:r>
            <a:endParaRPr dirty="0"/>
          </a:p>
        </p:txBody>
      </p:sp>
      <p:sp>
        <p:nvSpPr>
          <p:cNvPr id="545624089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06649887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5D7E90-62EC-83D2-4D5B-7A5A0E538D21}" type="slidenum">
              <a:rPr lang="ru-RU"/>
              <a:t>11</a:t>
            </a:fld>
            <a:endParaRPr lang="ru-RU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88AE2E4A-C7CD-4DFA-96E0-93D63A5BD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9"/>
          <a:stretch/>
        </p:blipFill>
        <p:spPr>
          <a:xfrm>
            <a:off x="5618917" y="2299902"/>
            <a:ext cx="5949691" cy="3214578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A88D229-783C-48BE-B2F6-35937F88E9CC}"/>
              </a:ext>
            </a:extLst>
          </p:cNvPr>
          <p:cNvGrpSpPr/>
          <p:nvPr/>
        </p:nvGrpSpPr>
        <p:grpSpPr>
          <a:xfrm>
            <a:off x="5875395" y="1988840"/>
            <a:ext cx="5423272" cy="4048860"/>
            <a:chOff x="951878" y="1343520"/>
            <a:chExt cx="5423272" cy="404886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D505627-9DA9-4D90-A352-C2B454D91F3A}"/>
                </a:ext>
              </a:extLst>
            </p:cNvPr>
            <p:cNvSpPr txBox="1"/>
            <p:nvPr/>
          </p:nvSpPr>
          <p:spPr>
            <a:xfrm>
              <a:off x="1167902" y="1343521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Bare </a:t>
              </a:r>
              <a:r>
                <a:rPr lang="de-DE" sz="1400" dirty="0" err="1">
                  <a:solidFill>
                    <a:schemeClr val="bg1"/>
                  </a:solidFill>
                </a:rPr>
                <a:t>Nb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7C357ACC-277C-4F61-AC77-6DDBBCD6E0BB}"/>
                </a:ext>
              </a:extLst>
            </p:cNvPr>
            <p:cNvSpPr txBox="1"/>
            <p:nvPr/>
          </p:nvSpPr>
          <p:spPr bwMode="auto">
            <a:xfrm>
              <a:off x="951878" y="4869160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Nb</a:t>
              </a:r>
              <a:r>
                <a:rPr lang="de-DE" sz="1400" dirty="0">
                  <a:solidFill>
                    <a:schemeClr val="bg1"/>
                  </a:solidFill>
                </a:rPr>
                <a:t> – </a:t>
              </a:r>
              <a:r>
                <a:rPr lang="de-DE" sz="1400" dirty="0" err="1">
                  <a:solidFill>
                    <a:schemeClr val="bg1"/>
                  </a:solidFill>
                </a:rPr>
                <a:t>AlN</a:t>
              </a:r>
              <a:r>
                <a:rPr lang="de-DE" sz="1400" dirty="0">
                  <a:solidFill>
                    <a:schemeClr val="bg1"/>
                  </a:solidFill>
                </a:rPr>
                <a:t> – </a:t>
              </a:r>
              <a:r>
                <a:rPr lang="de-DE" sz="1400" dirty="0" err="1">
                  <a:solidFill>
                    <a:schemeClr val="bg1"/>
                  </a:solidFill>
                </a:rPr>
                <a:t>NbTiN</a:t>
              </a:r>
              <a:endParaRPr lang="de-DE" sz="1400" dirty="0">
                <a:solidFill>
                  <a:schemeClr val="bg1"/>
                </a:solidFill>
              </a:endParaRPr>
            </a:p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REMËASURED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41759EA-E9F6-445A-A7F0-13FA6CE76649}"/>
                </a:ext>
              </a:extLst>
            </p:cNvPr>
            <p:cNvSpPr txBox="1"/>
            <p:nvPr/>
          </p:nvSpPr>
          <p:spPr bwMode="auto">
            <a:xfrm>
              <a:off x="4646958" y="487244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Nb</a:t>
              </a:r>
              <a:r>
                <a:rPr lang="de-DE" sz="1400" dirty="0">
                  <a:solidFill>
                    <a:schemeClr val="bg1"/>
                  </a:solidFill>
                </a:rPr>
                <a:t> - </a:t>
              </a:r>
              <a:r>
                <a:rPr lang="de-DE" sz="1400" dirty="0" err="1">
                  <a:solidFill>
                    <a:schemeClr val="bg1"/>
                  </a:solidFill>
                </a:rPr>
                <a:t>AlN</a:t>
              </a:r>
              <a:r>
                <a:rPr lang="de-DE" sz="1400" dirty="0">
                  <a:solidFill>
                    <a:schemeClr val="bg1"/>
                  </a:solidFill>
                </a:rPr>
                <a:t> - </a:t>
              </a:r>
              <a:r>
                <a:rPr lang="de-DE" sz="1400" dirty="0" err="1">
                  <a:solidFill>
                    <a:schemeClr val="bg1"/>
                  </a:solidFill>
                </a:rPr>
                <a:t>NbN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C161B9D-3023-4047-93CC-DA3659BB6763}"/>
                </a:ext>
              </a:extLst>
            </p:cNvPr>
            <p:cNvSpPr txBox="1"/>
            <p:nvPr/>
          </p:nvSpPr>
          <p:spPr bwMode="auto">
            <a:xfrm>
              <a:off x="4646958" y="1343520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Nb</a:t>
              </a:r>
              <a:r>
                <a:rPr lang="de-DE" sz="1400" dirty="0">
                  <a:solidFill>
                    <a:schemeClr val="bg1"/>
                  </a:solidFill>
                </a:rPr>
                <a:t> - </a:t>
              </a:r>
              <a:r>
                <a:rPr lang="de-DE" sz="1400" dirty="0" err="1">
                  <a:solidFill>
                    <a:schemeClr val="bg1"/>
                  </a:solidFill>
                </a:rPr>
                <a:t>NbTiN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FE0B62B7-DCD5-40BC-9846-55AF36BD5D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12593" r="1710" b="3865"/>
          <a:stretch/>
        </p:blipFill>
        <p:spPr>
          <a:xfrm>
            <a:off x="5618917" y="3930304"/>
            <a:ext cx="2416718" cy="15808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8BC906-6050-44BD-8D26-3BDD51643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491" y="3858464"/>
            <a:ext cx="432048" cy="9745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79F9C08-8AB2-4CDD-AA89-92AFFF736DCF}"/>
              </a:ext>
            </a:extLst>
          </p:cNvPr>
          <p:cNvSpPr txBox="1"/>
          <p:nvPr/>
        </p:nvSpPr>
        <p:spPr>
          <a:xfrm>
            <a:off x="5618375" y="1400448"/>
            <a:ext cx="5950233" cy="58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i="1" dirty="0">
                <a:solidFill>
                  <a:schemeClr val="bg1"/>
                </a:solidFill>
              </a:rPr>
              <a:t>Thermal </a:t>
            </a:r>
            <a:r>
              <a:rPr lang="de-DE" sz="3200" i="1" dirty="0" err="1">
                <a:solidFill>
                  <a:schemeClr val="bg1"/>
                </a:solidFill>
              </a:rPr>
              <a:t>effects</a:t>
            </a:r>
            <a:r>
              <a:rPr lang="de-DE" sz="3200" i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AE20828-26B6-4762-8900-4FF49E074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7" y="1628800"/>
            <a:ext cx="4595547" cy="33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181004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6"/>
            <a:ext cx="10363198" cy="1470024"/>
          </a:xfrm>
        </p:spPr>
        <p:txBody>
          <a:bodyPr/>
          <a:lstStyle/>
          <a:p>
            <a:pPr>
              <a:defRPr/>
            </a:pPr>
            <a:r>
              <a:rPr lang="de-DE" sz="4400" b="1" i="1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H</a:t>
            </a:r>
            <a:r>
              <a:rPr lang="de-DE" sz="4400" b="1" i="0" u="none" strike="noStrike" cap="none" spc="0" baseline="-250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C1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44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measurement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@ KEK</a:t>
            </a:r>
            <a:endParaRPr dirty="0"/>
          </a:p>
        </p:txBody>
      </p:sp>
      <p:sp>
        <p:nvSpPr>
          <p:cNvPr id="55255376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398" cy="17525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 sz="32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Method - Setup – </a:t>
            </a:r>
            <a:r>
              <a:rPr lang="de-DE" dirty="0" err="1">
                <a:solidFill>
                  <a:schemeClr val="bg1"/>
                </a:solidFill>
              </a:rPr>
              <a:t>Examplary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sz="32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Results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679313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i="1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C1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@ KEK</a:t>
            </a:r>
            <a:endParaRPr dirty="0"/>
          </a:p>
        </p:txBody>
      </p:sp>
      <p:sp>
        <p:nvSpPr>
          <p:cNvPr id="52628077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i="1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C</a:t>
            </a:r>
            <a:r>
              <a:rPr lang="de-DE" sz="32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1" dirty="0">
                <a:solidFill>
                  <a:schemeClr val="bg1"/>
                </a:solidFill>
              </a:rPr>
              <a:t>key parameter</a:t>
            </a:r>
            <a:r>
              <a:rPr b="0" dirty="0">
                <a:solidFill>
                  <a:schemeClr val="bg1"/>
                </a:solidFill>
              </a:rPr>
              <a:t> of superconducting material</a:t>
            </a: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 i="1" dirty="0">
                <a:solidFill>
                  <a:schemeClr val="bg1"/>
                </a:solidFill>
              </a:rPr>
              <a:t>Third </a:t>
            </a:r>
            <a:r>
              <a:rPr lang="de-DE" i="1" dirty="0" err="1">
                <a:solidFill>
                  <a:schemeClr val="bg1"/>
                </a:solidFill>
              </a:rPr>
              <a:t>harmonic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voltage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method</a:t>
            </a:r>
            <a:endParaRPr lang="de-DE" i="1" dirty="0">
              <a:solidFill>
                <a:schemeClr val="bg1"/>
              </a:solidFill>
            </a:endParaRPr>
          </a:p>
          <a:p>
            <a:pPr>
              <a:defRPr/>
            </a:pPr>
            <a:endParaRPr lang="de-DE" dirty="0">
              <a:solidFill>
                <a:schemeClr val="bg1"/>
              </a:solidFill>
            </a:endParaRPr>
          </a:p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Local magnetometry</a:t>
            </a:r>
          </a:p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No </a:t>
            </a:r>
            <a:r>
              <a:rPr dirty="0" err="1">
                <a:solidFill>
                  <a:schemeClr val="bg1"/>
                </a:solidFill>
              </a:rPr>
              <a:t>egde</a:t>
            </a:r>
            <a:r>
              <a:rPr dirty="0">
                <a:solidFill>
                  <a:schemeClr val="bg1"/>
                </a:solidFill>
              </a:rPr>
              <a:t> effects </a:t>
            </a:r>
            <a:r>
              <a:rPr lang="de-DE" dirty="0">
                <a:solidFill>
                  <a:schemeClr val="bg1"/>
                </a:solidFill>
              </a:rPr>
              <a:t>and </a:t>
            </a:r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dirty="0">
                <a:solidFill>
                  <a:schemeClr val="bg1"/>
                </a:solidFill>
              </a:rPr>
              <a:t> demagnetization</a:t>
            </a:r>
          </a:p>
          <a:p>
            <a:pPr marL="0" indent="0">
              <a:buNone/>
              <a:defRPr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48252229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3541932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8DAD60-35E6-8404-38F6-66A09AC910D6}" type="slidenum">
              <a:rPr lang="ru-RU"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60151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i="1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C1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@ KEK - Setup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1313230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2069363415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F0931-97DD-E7AD-097F-E70AC22872B6}" type="slidenum">
              <a:rPr lang="ru-RU"/>
              <a:t>14</a:t>
            </a:fld>
            <a:endParaRPr lang="ru-RU"/>
          </a:p>
        </p:txBody>
      </p:sp>
      <p:sp>
        <p:nvSpPr>
          <p:cNvPr id="1752659225" name="Textfeld 11"/>
          <p:cNvSpPr txBox="1"/>
          <p:nvPr/>
        </p:nvSpPr>
        <p:spPr bwMode="auto">
          <a:xfrm>
            <a:off x="4173400" y="4797152"/>
            <a:ext cx="2930712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Ito, H. et al. [</a:t>
            </a:r>
            <a:r>
              <a:rPr lang="de-DE" sz="1000" b="0" i="0" u="none" strike="noStrike" cap="none" spc="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arXiv</a:t>
            </a: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: 1907.03410]  (2019)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627980946" name="Объект 3"/>
          <p:cNvSpPr>
            <a:spLocks noGrp="1"/>
          </p:cNvSpPr>
          <p:nvPr>
            <p:ph sz="half" idx="2"/>
          </p:nvPr>
        </p:nvSpPr>
        <p:spPr bwMode="auto">
          <a:xfrm>
            <a:off x="7104112" y="1600200"/>
            <a:ext cx="4478285" cy="4525961"/>
          </a:xfrm>
        </p:spPr>
        <p:txBody>
          <a:bodyPr>
            <a:normAutofit lnSpcReduction="10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Cool down sample below </a:t>
            </a:r>
            <a:r>
              <a:rPr i="1" dirty="0">
                <a:solidFill>
                  <a:schemeClr val="bg1"/>
                </a:solidFill>
              </a:rPr>
              <a:t>T</a:t>
            </a:r>
            <a:r>
              <a:rPr i="0" baseline="-25000" dirty="0">
                <a:solidFill>
                  <a:schemeClr val="bg1"/>
                </a:solidFill>
              </a:rPr>
              <a:t>C</a:t>
            </a:r>
            <a:endParaRPr lang="de-DE" i="0" baseline="-25000" dirty="0">
              <a:solidFill>
                <a:schemeClr val="bg1"/>
              </a:solidFill>
            </a:endParaRPr>
          </a:p>
          <a:p>
            <a:pPr>
              <a:defRPr/>
            </a:pP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Apply constant current to coil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i="1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app</a:t>
            </a:r>
            <a:r>
              <a:rPr lang="de-DE" dirty="0">
                <a:solidFill>
                  <a:schemeClr val="bg1"/>
                </a:solidFill>
              </a:rPr>
              <a:t> and hold </a:t>
            </a:r>
            <a:r>
              <a:rPr lang="de-DE" dirty="0" err="1">
                <a:solidFill>
                  <a:schemeClr val="bg1"/>
                </a:solidFill>
              </a:rPr>
              <a:t>it</a:t>
            </a:r>
            <a:endParaRPr lang="de-DE" baseline="-250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Increase </a:t>
            </a:r>
            <a:r>
              <a:rPr i="1" dirty="0" err="1">
                <a:solidFill>
                  <a:schemeClr val="bg1"/>
                </a:solidFill>
              </a:rPr>
              <a:t>T</a:t>
            </a:r>
            <a:r>
              <a:rPr baseline="-25000" dirty="0" err="1">
                <a:solidFill>
                  <a:schemeClr val="bg1"/>
                </a:solidFill>
              </a:rPr>
              <a:t>sample</a:t>
            </a:r>
            <a:endParaRPr lang="de-DE" baseline="-25000" dirty="0">
              <a:solidFill>
                <a:schemeClr val="bg1"/>
              </a:solidFill>
            </a:endParaRPr>
          </a:p>
          <a:p>
            <a:pPr>
              <a:defRPr/>
            </a:pPr>
            <a:endParaRPr dirty="0">
              <a:solidFill>
                <a:schemeClr val="bg1"/>
              </a:solidFill>
            </a:endParaRPr>
          </a:p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Measure nonlinear response from shielding current</a:t>
            </a:r>
          </a:p>
        </p:txBody>
      </p:sp>
      <p:pic>
        <p:nvPicPr>
          <p:cNvPr id="203670681" name="Grafik 20367068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70345" y="1600200"/>
            <a:ext cx="5772338" cy="31966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26060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i="1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C1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@ KEK - Method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61278382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399541886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68FFE7-7E16-3878-C0F4-766787097D18}" type="slidenum">
              <a:rPr lang="ru-RU"/>
              <a:t>15</a:t>
            </a:fld>
            <a:endParaRPr lang="ru-RU"/>
          </a:p>
        </p:txBody>
      </p:sp>
      <p:pic>
        <p:nvPicPr>
          <p:cNvPr id="2023980628" name="Grafik 20239806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16149" y="1975448"/>
            <a:ext cx="7270130" cy="3091428"/>
          </a:xfrm>
          <a:prstGeom prst="rect">
            <a:avLst/>
          </a:prstGeom>
        </p:spPr>
      </p:pic>
      <p:sp>
        <p:nvSpPr>
          <p:cNvPr id="1386892796" name="Textfeld 11"/>
          <p:cNvSpPr txBox="1"/>
          <p:nvPr/>
        </p:nvSpPr>
        <p:spPr bwMode="auto">
          <a:xfrm>
            <a:off x="7242369" y="5066876"/>
            <a:ext cx="2545350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 b="0" i="0" u="none" strike="noStrike" cap="none" spc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Aburas, M. et al. [THPB038]  (SRF2017)</a:t>
            </a:r>
            <a:endParaRPr sz="1000">
              <a:solidFill>
                <a:schemeClr val="bg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BE5C179-F272-4E51-8932-73ACCE4801D4}"/>
              </a:ext>
            </a:extLst>
          </p:cNvPr>
          <p:cNvGrpSpPr/>
          <p:nvPr/>
        </p:nvGrpSpPr>
        <p:grpSpPr>
          <a:xfrm>
            <a:off x="3575720" y="1556795"/>
            <a:ext cx="5256584" cy="357792"/>
            <a:chOff x="3575720" y="1609653"/>
            <a:chExt cx="5262344" cy="305775"/>
          </a:xfrm>
        </p:grpSpPr>
        <p:sp>
          <p:nvSpPr>
            <p:cNvPr id="563201296" name="Textfeld 563201295"/>
            <p:cNvSpPr txBox="1"/>
            <p:nvPr/>
          </p:nvSpPr>
          <p:spPr bwMode="auto">
            <a:xfrm>
              <a:off x="3575720" y="1609654"/>
              <a:ext cx="1656184" cy="305774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>
                <a:defRPr/>
              </a:pPr>
              <a:r>
                <a:rPr b="0" i="1" dirty="0" err="1">
                  <a:solidFill>
                    <a:schemeClr val="bg1"/>
                  </a:solidFill>
                </a:rPr>
                <a:t>H</a:t>
              </a:r>
              <a:r>
                <a:rPr b="0" baseline="-25000" dirty="0" err="1">
                  <a:solidFill>
                    <a:schemeClr val="bg1"/>
                  </a:solidFill>
                </a:rPr>
                <a:t>app</a:t>
              </a:r>
              <a:r>
                <a:rPr b="0" dirty="0">
                  <a:solidFill>
                    <a:schemeClr val="bg1"/>
                  </a:solidFill>
                </a:rPr>
                <a:t> &lt; </a:t>
              </a:r>
              <a:r>
                <a:rPr b="0" i="1" dirty="0">
                  <a:solidFill>
                    <a:schemeClr val="bg1"/>
                  </a:solidFill>
                </a:rPr>
                <a:t>H</a:t>
              </a:r>
              <a:r>
                <a:rPr b="0" baseline="-25000" dirty="0">
                  <a:solidFill>
                    <a:schemeClr val="bg1"/>
                  </a:solidFill>
                </a:rPr>
                <a:t>C1</a:t>
              </a:r>
              <a:r>
                <a:rPr lang="de-DE" b="0" dirty="0">
                  <a:solidFill>
                    <a:schemeClr val="bg1"/>
                  </a:solidFill>
                </a:rPr>
                <a:t>(</a:t>
              </a:r>
              <a:r>
                <a:rPr lang="de-DE" b="0" i="1" dirty="0">
                  <a:solidFill>
                    <a:schemeClr val="bg1"/>
                  </a:solidFill>
                </a:rPr>
                <a:t>T</a:t>
              </a:r>
              <a:r>
                <a:rPr lang="de-DE" b="0" dirty="0">
                  <a:solidFill>
                    <a:schemeClr val="bg1"/>
                  </a:solidFill>
                </a:rPr>
                <a:t>)</a:t>
              </a:r>
              <a:endParaRPr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38335098" name="Textfeld 1738335097"/>
            <p:cNvSpPr txBox="1"/>
            <p:nvPr/>
          </p:nvSpPr>
          <p:spPr bwMode="auto">
            <a:xfrm>
              <a:off x="7320136" y="1609653"/>
              <a:ext cx="1517928" cy="305774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>
                <a:defRPr/>
              </a:pPr>
              <a:r>
                <a:rPr i="1" dirty="0" err="1">
                  <a:solidFill>
                    <a:schemeClr val="bg1"/>
                  </a:solidFill>
                </a:rPr>
                <a:t>H</a:t>
              </a:r>
              <a:r>
                <a:rPr baseline="-25000" dirty="0" err="1">
                  <a:solidFill>
                    <a:schemeClr val="bg1"/>
                  </a:solidFill>
                </a:rPr>
                <a:t>app</a:t>
              </a:r>
              <a:r>
                <a:rPr dirty="0">
                  <a:solidFill>
                    <a:schemeClr val="bg1"/>
                  </a:solidFill>
                </a:rPr>
                <a:t> &gt; </a:t>
              </a:r>
              <a:r>
                <a:rPr lang="de-DE" i="1" dirty="0">
                  <a:solidFill>
                    <a:schemeClr val="bg1"/>
                  </a:solidFill>
                </a:rPr>
                <a:t>H</a:t>
              </a:r>
              <a:r>
                <a:rPr lang="de-DE" baseline="-25000" dirty="0">
                  <a:solidFill>
                    <a:schemeClr val="bg1"/>
                  </a:solidFill>
                </a:rPr>
                <a:t>C1</a:t>
              </a:r>
              <a:r>
                <a:rPr lang="de-DE" i="1" dirty="0">
                  <a:solidFill>
                    <a:schemeClr val="bg1"/>
                  </a:solidFill>
                </a:rPr>
                <a:t>(T</a:t>
              </a:r>
              <a:r>
                <a:rPr lang="de-DE" dirty="0">
                  <a:solidFill>
                    <a:schemeClr val="bg1"/>
                  </a:solidFill>
                </a:rPr>
                <a:t>)</a:t>
              </a:r>
              <a:endParaRPr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28076613" name="Grafik 17280766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43472" y="2251356"/>
            <a:ext cx="5242789" cy="3356525"/>
          </a:xfrm>
          <a:prstGeom prst="rect">
            <a:avLst/>
          </a:prstGeom>
        </p:spPr>
      </p:pic>
      <p:sp>
        <p:nvSpPr>
          <p:cNvPr id="1224606508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34229411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05D26D-41C2-C825-2824-F1D78BED9880}" type="slidenum">
              <a:rPr lang="ru-RU"/>
              <a:t>16</a:t>
            </a:fld>
            <a:endParaRPr lang="ru-RU"/>
          </a:p>
        </p:txBody>
      </p:sp>
      <p:sp>
        <p:nvSpPr>
          <p:cNvPr id="130222697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de-DE" i="1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C1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@ KEK - </a:t>
            </a:r>
            <a:r>
              <a:rPr lang="de-DE" sz="44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Examplary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44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Results</a:t>
            </a:r>
            <a:endParaRPr dirty="0"/>
          </a:p>
        </p:txBody>
      </p:sp>
      <p:sp>
        <p:nvSpPr>
          <p:cNvPr id="1224991332" name="Textfeld 11"/>
          <p:cNvSpPr txBox="1"/>
          <p:nvPr/>
        </p:nvSpPr>
        <p:spPr bwMode="auto">
          <a:xfrm>
            <a:off x="3647728" y="5604577"/>
            <a:ext cx="2930747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Ito, H. et al. [</a:t>
            </a:r>
            <a:r>
              <a:rPr lang="de-DE" sz="1000" b="0" i="0" u="none" strike="noStrike" cap="none" spc="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arXiv</a:t>
            </a: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: 1907.03410]  (2019)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144136969" name="Объект 3"/>
          <p:cNvSpPr>
            <a:spLocks noGrp="1"/>
          </p:cNvSpPr>
          <p:nvPr>
            <p:ph sz="half" idx="2"/>
          </p:nvPr>
        </p:nvSpPr>
        <p:spPr bwMode="auto">
          <a:xfrm>
            <a:off x="1468097" y="1571380"/>
            <a:ext cx="5001107" cy="676672"/>
          </a:xfrm>
        </p:spPr>
        <p:txBody>
          <a:bodyPr>
            <a:normAutofit fontScale="85000" lnSpcReduction="20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buNone/>
              <a:defRPr/>
            </a:pPr>
            <a:r>
              <a:rPr dirty="0">
                <a:solidFill>
                  <a:schemeClr val="bg1"/>
                </a:solidFill>
              </a:rPr>
              <a:t>Linear fit to determine vortex penetration temperature</a:t>
            </a:r>
            <a:r>
              <a:rPr lang="de-DE" dirty="0">
                <a:solidFill>
                  <a:schemeClr val="bg1"/>
                </a:solidFill>
              </a:rPr>
              <a:t>:</a:t>
            </a:r>
            <a:endParaRPr dirty="0">
              <a:solidFill>
                <a:schemeClr val="bg1"/>
              </a:solidFill>
            </a:endParaRPr>
          </a:p>
          <a:p>
            <a:pPr>
              <a:buFont typeface="Wingdings"/>
              <a:buChar char="Ø"/>
              <a:defRPr/>
            </a:pPr>
            <a:endParaRPr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730D467-CE58-4924-B777-23DFCFB4B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49" y="1422326"/>
            <a:ext cx="3484239" cy="4182251"/>
          </a:xfrm>
          <a:prstGeom prst="rect">
            <a:avLst/>
          </a:prstGeom>
        </p:spPr>
      </p:pic>
      <p:sp>
        <p:nvSpPr>
          <p:cNvPr id="10" name="Textfeld 11">
            <a:extLst>
              <a:ext uri="{FF2B5EF4-FFF2-40B4-BE49-F238E27FC236}">
                <a16:creationId xmlns:a16="http://schemas.microsoft.com/office/drawing/2014/main" id="{A40BBD23-6E56-462B-97DE-52E9BAAA6FDC}"/>
              </a:ext>
            </a:extLst>
          </p:cNvPr>
          <p:cNvSpPr txBox="1"/>
          <p:nvPr/>
        </p:nvSpPr>
        <p:spPr bwMode="auto">
          <a:xfrm>
            <a:off x="7472921" y="5589240"/>
            <a:ext cx="3591631" cy="23980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Claassen, J.H</a:t>
            </a: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. et al. [</a:t>
            </a:r>
            <a:r>
              <a:rPr lang="de-DE" sz="1000" dirty="0">
                <a:solidFill>
                  <a:schemeClr val="bg1"/>
                </a:solidFill>
                <a:ea typeface="Calibri"/>
              </a:rPr>
              <a:t>Rev </a:t>
            </a:r>
            <a:r>
              <a:rPr lang="de-DE" sz="1000" dirty="0" err="1">
                <a:solidFill>
                  <a:schemeClr val="bg1"/>
                </a:solidFill>
                <a:ea typeface="Calibri"/>
              </a:rPr>
              <a:t>Sci</a:t>
            </a:r>
            <a:r>
              <a:rPr lang="de-DE" sz="1000" dirty="0">
                <a:solidFill>
                  <a:schemeClr val="bg1"/>
                </a:solidFill>
                <a:ea typeface="Calibri"/>
              </a:rPr>
              <a:t> </a:t>
            </a:r>
            <a:r>
              <a:rPr lang="de-DE" sz="1000" dirty="0" err="1">
                <a:solidFill>
                  <a:schemeClr val="bg1"/>
                </a:solidFill>
                <a:ea typeface="Calibri"/>
              </a:rPr>
              <a:t>Instrum</a:t>
            </a:r>
            <a:r>
              <a:rPr lang="de-DE" sz="1000" dirty="0">
                <a:solidFill>
                  <a:schemeClr val="bg1"/>
                </a:solidFill>
                <a:ea typeface="Calibri"/>
              </a:rPr>
              <a:t> 62, 996–1004]  </a:t>
            </a: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(1991)</a:t>
            </a:r>
            <a:endParaRPr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360092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73702943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35CDF8-D2BA-FA3F-B49E-97C7DC0781A6}" type="slidenum">
              <a:rPr lang="ru-RU"/>
              <a:t>17</a:t>
            </a:fld>
            <a:endParaRPr lang="ru-RU"/>
          </a:p>
        </p:txBody>
      </p:sp>
      <p:sp>
        <p:nvSpPr>
          <p:cNvPr id="2102669377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de-DE" i="1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C1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@ KEK - </a:t>
            </a:r>
            <a:r>
              <a:rPr lang="de-DE" dirty="0" err="1">
                <a:solidFill>
                  <a:schemeClr val="bg1"/>
                </a:solidFill>
              </a:rPr>
              <a:t>Examplary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Results</a:t>
            </a:r>
            <a:endParaRPr dirty="0"/>
          </a:p>
        </p:txBody>
      </p:sp>
      <p:sp>
        <p:nvSpPr>
          <p:cNvPr id="1916022830" name="Textfeld 11"/>
          <p:cNvSpPr txBox="1"/>
          <p:nvPr/>
        </p:nvSpPr>
        <p:spPr bwMode="auto">
          <a:xfrm>
            <a:off x="4346758" y="5849701"/>
            <a:ext cx="2930747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Ito, H. et al. [</a:t>
            </a:r>
            <a:r>
              <a:rPr lang="de-DE" sz="1000" b="0" i="0" u="none" strike="noStrike" cap="none" spc="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arXiv</a:t>
            </a: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: 1907.03410]  (2019)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059309497" name="Объект 3"/>
          <p:cNvSpPr>
            <a:spLocks noGrp="1"/>
          </p:cNvSpPr>
          <p:nvPr>
            <p:ph sz="half" idx="2"/>
          </p:nvPr>
        </p:nvSpPr>
        <p:spPr bwMode="auto">
          <a:xfrm>
            <a:off x="7464152" y="1600200"/>
            <a:ext cx="4118245" cy="4353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Temperature dependence of effective </a:t>
            </a:r>
            <a:r>
              <a:rPr i="1" dirty="0">
                <a:solidFill>
                  <a:schemeClr val="bg1"/>
                </a:solidFill>
              </a:rPr>
              <a:t>H</a:t>
            </a:r>
            <a:r>
              <a:rPr baseline="-25000" dirty="0">
                <a:solidFill>
                  <a:schemeClr val="bg1"/>
                </a:solidFill>
              </a:rPr>
              <a:t>C1</a:t>
            </a:r>
            <a:r>
              <a:rPr dirty="0">
                <a:solidFill>
                  <a:schemeClr val="bg1"/>
                </a:solidFill>
              </a:rPr>
              <a:t> for SIS layer</a:t>
            </a:r>
          </a:p>
        </p:txBody>
      </p:sp>
      <p:pic>
        <p:nvPicPr>
          <p:cNvPr id="406273272" name="Grafik 40627327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1464" y="1600200"/>
            <a:ext cx="6006041" cy="4249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04305967" name="Grafik 120430596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82015" y="1600200"/>
            <a:ext cx="4915583" cy="4266483"/>
          </a:xfrm>
          <a:prstGeom prst="rect">
            <a:avLst/>
          </a:prstGeom>
        </p:spPr>
      </p:pic>
      <p:sp>
        <p:nvSpPr>
          <p:cNvPr id="106423242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i="1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C1</a:t>
            </a:r>
            <a:r>
              <a:rPr lang="de-DE" dirty="0">
                <a:solidFill>
                  <a:schemeClr val="bg1"/>
                </a:solidFill>
              </a:rPr>
              <a:t> @ KEK - </a:t>
            </a:r>
            <a:r>
              <a:rPr lang="de-DE" dirty="0" err="1">
                <a:solidFill>
                  <a:schemeClr val="bg1"/>
                </a:solidFill>
              </a:rPr>
              <a:t>Examplary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Results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8506574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42445263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DB8FA3-B74B-E38D-5008-15573F56B1ED}" type="slidenum">
              <a:rPr lang="ru-RU"/>
              <a:t>18</a:t>
            </a:fld>
            <a:endParaRPr lang="ru-RU"/>
          </a:p>
        </p:txBody>
      </p:sp>
      <p:sp>
        <p:nvSpPr>
          <p:cNvPr id="267676433" name="Объект 3"/>
          <p:cNvSpPr>
            <a:spLocks noGrp="1"/>
          </p:cNvSpPr>
          <p:nvPr>
            <p:ph sz="half" idx="2"/>
          </p:nvPr>
        </p:nvSpPr>
        <p:spPr bwMode="auto">
          <a:xfrm>
            <a:off x="6384032" y="1600200"/>
            <a:ext cx="5198365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lang="de-DE" sz="28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Effective</a:t>
            </a:r>
            <a:r>
              <a:rPr lang="de-DE" sz="28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b="0" i="1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</a:t>
            </a:r>
            <a:r>
              <a:rPr lang="de-DE" sz="2800" b="0" i="0" u="none" strike="noStrike" cap="none" spc="0" baseline="-250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C1</a:t>
            </a:r>
            <a:r>
              <a:rPr lang="de-DE" sz="28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8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of</a:t>
            </a:r>
            <a:r>
              <a:rPr lang="de-DE" sz="28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SIS </a:t>
            </a:r>
            <a:r>
              <a:rPr lang="de-DE" sz="28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samples</a:t>
            </a:r>
            <a:r>
              <a:rPr lang="de-DE" sz="28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at 0 K</a:t>
            </a:r>
          </a:p>
          <a:p>
            <a:pPr>
              <a:defRPr/>
            </a:pPr>
            <a:endParaRPr lang="de-DE" sz="2800" b="0" i="0" u="none" strike="noStrike" cap="none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28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Comparison</a:t>
            </a:r>
            <a:r>
              <a:rPr lang="de-DE" sz="28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of</a:t>
            </a:r>
            <a:r>
              <a:rPr lang="de-DE" sz="28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8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theoretical</a:t>
            </a:r>
            <a:r>
              <a:rPr lang="de-DE" sz="28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8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prediction</a:t>
            </a:r>
            <a:r>
              <a:rPr lang="de-DE" sz="28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and </a:t>
            </a:r>
            <a:r>
              <a:rPr lang="de-DE" sz="28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measurement</a:t>
            </a:r>
            <a:endParaRPr dirty="0"/>
          </a:p>
        </p:txBody>
      </p:sp>
      <p:sp>
        <p:nvSpPr>
          <p:cNvPr id="1405402532" name="Textfeld 11"/>
          <p:cNvSpPr txBox="1"/>
          <p:nvPr/>
        </p:nvSpPr>
        <p:spPr bwMode="auto">
          <a:xfrm>
            <a:off x="3309269" y="5849421"/>
            <a:ext cx="2930747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Ito, H. et al. [</a:t>
            </a:r>
            <a:r>
              <a:rPr lang="de-DE" sz="1000" b="0" i="0" u="none" strike="noStrike" cap="none" spc="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arXiv</a:t>
            </a: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: 1907.03410]  (2019)</a:t>
            </a:r>
            <a:endParaRPr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5096096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X-Ray Reflectivity measurement</a:t>
            </a:r>
            <a:r>
              <a:rPr lang="de-DE" dirty="0">
                <a:solidFill>
                  <a:schemeClr val="bg1"/>
                </a:solidFill>
              </a:rPr>
              <a:t> @ DESY</a:t>
            </a:r>
            <a:endParaRPr dirty="0"/>
          </a:p>
        </p:txBody>
      </p:sp>
      <p:sp>
        <p:nvSpPr>
          <p:cNvPr id="1932499943" name="Объект 2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>
              <a:defRPr/>
            </a:pPr>
            <a:r>
              <a:rPr i="0" dirty="0">
                <a:solidFill>
                  <a:schemeClr val="bg1"/>
                </a:solidFill>
              </a:rPr>
              <a:t>Coating happens in </a:t>
            </a:r>
            <a:r>
              <a:rPr i="0" dirty="0" err="1">
                <a:solidFill>
                  <a:schemeClr val="bg1"/>
                </a:solidFill>
              </a:rPr>
              <a:t>supercycles</a:t>
            </a:r>
            <a:endParaRPr lang="de-DE" i="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DE" dirty="0" err="1">
                <a:solidFill>
                  <a:schemeClr val="bg1"/>
                </a:solidFill>
              </a:rPr>
              <a:t>Thickness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nm</a:t>
            </a:r>
            <a:r>
              <a:rPr lang="de-DE" dirty="0">
                <a:solidFill>
                  <a:schemeClr val="bg1"/>
                </a:solidFill>
              </a:rPr>
              <a:t>?</a:t>
            </a:r>
            <a:endParaRPr lang="de-DE" i="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chemeClr val="bg1"/>
                </a:solidFill>
              </a:rPr>
              <a:t>PEALD growth per cycle</a:t>
            </a:r>
          </a:p>
        </p:txBody>
      </p:sp>
      <p:sp>
        <p:nvSpPr>
          <p:cNvPr id="35322106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35123086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08F272-835A-6425-7F69-F26A2DD8FFC4}" type="slidenum">
              <a:rPr lang="ru-RU"/>
              <a:t>19</a:t>
            </a:fld>
            <a:endParaRPr lang="ru-RU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0268603-C61D-48B7-9A96-6ACB54345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3" r="48809" b="18308"/>
          <a:stretch/>
        </p:blipFill>
        <p:spPr>
          <a:xfrm>
            <a:off x="1082088" y="4012526"/>
            <a:ext cx="4439820" cy="161991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DD9F847-BB37-45C0-B1E6-978573048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0"/>
          <a:stretch/>
        </p:blipFill>
        <p:spPr bwMode="auto">
          <a:xfrm>
            <a:off x="6291567" y="1606859"/>
            <a:ext cx="5061017" cy="4025581"/>
          </a:xfrm>
          <a:prstGeom prst="rect">
            <a:avLst/>
          </a:prstGeom>
        </p:spPr>
      </p:pic>
      <p:sp>
        <p:nvSpPr>
          <p:cNvPr id="18" name="Textfeld 11">
            <a:extLst>
              <a:ext uri="{FF2B5EF4-FFF2-40B4-BE49-F238E27FC236}">
                <a16:creationId xmlns:a16="http://schemas.microsoft.com/office/drawing/2014/main" id="{89D52572-CA98-4043-8C8C-C97F558A1284}"/>
              </a:ext>
            </a:extLst>
          </p:cNvPr>
          <p:cNvSpPr txBox="1"/>
          <p:nvPr/>
        </p:nvSpPr>
        <p:spPr bwMode="auto">
          <a:xfrm>
            <a:off x="7752184" y="5633397"/>
            <a:ext cx="3600400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Ribera</a:t>
            </a: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, </a:t>
            </a:r>
            <a:r>
              <a:rPr lang="de-DE" sz="10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R</a:t>
            </a:r>
            <a:r>
              <a:rPr lang="de-DE" sz="1000" dirty="0">
                <a:solidFill>
                  <a:schemeClr val="bg1"/>
                </a:solidFill>
                <a:ea typeface="Calibri"/>
              </a:rPr>
              <a:t>. [DOI:10.3990/1.9789036543101]  </a:t>
            </a: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(2017)</a:t>
            </a:r>
            <a:endParaRPr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Ellipse 169653341">
            <a:extLst>
              <a:ext uri="{FF2B5EF4-FFF2-40B4-BE49-F238E27FC236}">
                <a16:creationId xmlns:a16="http://schemas.microsoft.com/office/drawing/2014/main" id="{00A73303-B9F5-444C-A565-58B520008F73}"/>
              </a:ext>
            </a:extLst>
          </p:cNvPr>
          <p:cNvSpPr/>
          <p:nvPr/>
        </p:nvSpPr>
        <p:spPr bwMode="auto">
          <a:xfrm>
            <a:off x="231694" y="152983"/>
            <a:ext cx="11786601" cy="5888228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de-DE" sz="4400" b="1" dirty="0"/>
              <a:t>  </a:t>
            </a:r>
            <a:r>
              <a:rPr sz="4400" b="1" dirty="0"/>
              <a:t>S-I-S Multilayer</a:t>
            </a:r>
          </a:p>
        </p:txBody>
      </p:sp>
      <p:sp>
        <p:nvSpPr>
          <p:cNvPr id="1571287225" name="Заголовок 1"/>
          <p:cNvSpPr>
            <a:spLocks noGrp="1"/>
          </p:cNvSpPr>
          <p:nvPr>
            <p:ph type="title"/>
          </p:nvPr>
        </p:nvSpPr>
        <p:spPr bwMode="auto">
          <a:xfrm>
            <a:off x="4610665" y="2443698"/>
            <a:ext cx="2970667" cy="1143000"/>
          </a:xfrm>
          <a:prstGeom prst="rect">
            <a:avLst/>
          </a:prstGeom>
          <a:ln w="19049">
            <a:noFill/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dirty="0">
                <a:solidFill>
                  <a:schemeClr val="bg1"/>
                </a:solidFill>
              </a:rPr>
              <a:t>My work</a:t>
            </a:r>
            <a:endParaRPr dirty="0"/>
          </a:p>
        </p:txBody>
      </p:sp>
      <p:sp>
        <p:nvSpPr>
          <p:cNvPr id="83790941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0153A79-822C-563D-B7EC-58B77A7B5A40}" type="slidenum">
              <a:rPr lang="ru-RU"/>
              <a:t>2</a:t>
            </a:fld>
            <a:endParaRPr lang="ru-RU"/>
          </a:p>
        </p:txBody>
      </p:sp>
      <p:sp>
        <p:nvSpPr>
          <p:cNvPr id="237331197" name="Ellipse 237331196"/>
          <p:cNvSpPr/>
          <p:nvPr/>
        </p:nvSpPr>
        <p:spPr bwMode="auto">
          <a:xfrm>
            <a:off x="551384" y="1536869"/>
            <a:ext cx="3800568" cy="1820123"/>
          </a:xfrm>
          <a:prstGeom prst="ellipse">
            <a:avLst/>
          </a:prstGeom>
          <a:ln w="76199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dirty="0"/>
              <a:t>Flux Expulsion measurement</a:t>
            </a:r>
            <a:endParaRPr dirty="0"/>
          </a:p>
          <a:p>
            <a:pPr algn="ctr">
              <a:defRPr/>
            </a:pPr>
            <a:r>
              <a:rPr sz="2400" b="1" dirty="0"/>
              <a:t>@ CERN</a:t>
            </a:r>
            <a:endParaRPr sz="2400" dirty="0"/>
          </a:p>
        </p:txBody>
      </p:sp>
      <p:sp>
        <p:nvSpPr>
          <p:cNvPr id="1409096101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grpSp>
        <p:nvGrpSpPr>
          <p:cNvPr id="1606140017" name="Gruppieren 1606140016"/>
          <p:cNvGrpSpPr/>
          <p:nvPr/>
        </p:nvGrpSpPr>
        <p:grpSpPr bwMode="auto">
          <a:xfrm>
            <a:off x="3317531" y="3810953"/>
            <a:ext cx="5756466" cy="1791713"/>
            <a:chOff x="207851" y="-11657"/>
            <a:chExt cx="4684519" cy="1437766"/>
          </a:xfrm>
        </p:grpSpPr>
        <p:sp>
          <p:nvSpPr>
            <p:cNvPr id="169653342" name="Ellipse 169653341"/>
            <p:cNvSpPr/>
            <p:nvPr/>
          </p:nvSpPr>
          <p:spPr bwMode="auto">
            <a:xfrm>
              <a:off x="207851" y="-11657"/>
              <a:ext cx="2305804" cy="1138077"/>
            </a:xfrm>
            <a:prstGeom prst="ellipse">
              <a:avLst/>
            </a:prstGeom>
            <a:ln w="25400" cap="flat" cmpd="sng" algn="ctr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clip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sz="1600" dirty="0"/>
                <a:t>Plasma Enhanced ALD</a:t>
              </a:r>
              <a:endParaRPr dirty="0"/>
            </a:p>
          </p:txBody>
        </p:sp>
        <p:sp>
          <p:nvSpPr>
            <p:cNvPr id="1133343903" name="Ellipse 1133343902"/>
            <p:cNvSpPr/>
            <p:nvPr/>
          </p:nvSpPr>
          <p:spPr bwMode="auto">
            <a:xfrm>
              <a:off x="2586566" y="288032"/>
              <a:ext cx="2305804" cy="1138077"/>
            </a:xfrm>
            <a:prstGeom prst="ellipse">
              <a:avLst/>
            </a:prstGeom>
            <a:ln w="25400" cap="flat" cmpd="sng" algn="ctr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clip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sz="1600" dirty="0"/>
                <a:t>Annealing</a:t>
              </a:r>
              <a:endParaRPr dirty="0"/>
            </a:p>
          </p:txBody>
        </p:sp>
      </p:grpSp>
      <p:sp>
        <p:nvSpPr>
          <p:cNvPr id="16" name="Ellipse 15">
            <a:extLst>
              <a:ext uri="{FF2B5EF4-FFF2-40B4-BE49-F238E27FC236}">
                <a16:creationId xmlns:a16="http://schemas.microsoft.com/office/drawing/2014/main" id="{76A71C82-A5BC-4835-B9E5-0FBFFE4C018C}"/>
              </a:ext>
            </a:extLst>
          </p:cNvPr>
          <p:cNvSpPr/>
          <p:nvPr/>
        </p:nvSpPr>
        <p:spPr bwMode="auto">
          <a:xfrm>
            <a:off x="6960096" y="816789"/>
            <a:ext cx="3800568" cy="1820123"/>
          </a:xfrm>
          <a:prstGeom prst="ellipse">
            <a:avLst/>
          </a:prstGeom>
          <a:ln w="76199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de-DE" sz="2400" b="1" i="1" dirty="0"/>
              <a:t>H</a:t>
            </a:r>
            <a:r>
              <a:rPr lang="de-DE" sz="2400" b="1" baseline="-25000" dirty="0"/>
              <a:t>C1</a:t>
            </a:r>
            <a:r>
              <a:rPr lang="de-DE" sz="2400" b="1" dirty="0"/>
              <a:t> </a:t>
            </a:r>
            <a:r>
              <a:rPr lang="de-DE" sz="2400" b="1" dirty="0" err="1"/>
              <a:t>measurement</a:t>
            </a:r>
            <a:endParaRPr lang="de-DE" sz="2400" b="1" dirty="0"/>
          </a:p>
          <a:p>
            <a:pPr algn="ctr">
              <a:defRPr/>
            </a:pPr>
            <a:r>
              <a:rPr lang="de-DE" sz="2400" b="1" dirty="0"/>
              <a:t>@ KEK </a:t>
            </a:r>
            <a:endParaRPr lang="de-DE" sz="24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5738D93-A641-4EEB-9C14-CD610D5525C1}"/>
              </a:ext>
            </a:extLst>
          </p:cNvPr>
          <p:cNvGrpSpPr/>
          <p:nvPr/>
        </p:nvGrpSpPr>
        <p:grpSpPr>
          <a:xfrm>
            <a:off x="4710430" y="778689"/>
            <a:ext cx="6940810" cy="2950702"/>
            <a:chOff x="4796472" y="712958"/>
            <a:chExt cx="6940810" cy="2950702"/>
          </a:xfrm>
        </p:grpSpPr>
        <p:sp>
          <p:nvSpPr>
            <p:cNvPr id="1159211898" name="Ellipse 1159211897"/>
            <p:cNvSpPr/>
            <p:nvPr/>
          </p:nvSpPr>
          <p:spPr bwMode="auto">
            <a:xfrm>
              <a:off x="4796472" y="712958"/>
              <a:ext cx="2970668" cy="1433465"/>
            </a:xfrm>
            <a:prstGeom prst="ellips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clip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b="1" dirty="0"/>
                <a:t>Measurement of London penetration depth @ PSI</a:t>
              </a:r>
              <a:endParaRPr dirty="0"/>
            </a:p>
          </p:txBody>
        </p:sp>
        <p:sp>
          <p:nvSpPr>
            <p:cNvPr id="661491739" name="Ellipse 661491738"/>
            <p:cNvSpPr/>
            <p:nvPr/>
          </p:nvSpPr>
          <p:spPr bwMode="auto">
            <a:xfrm>
              <a:off x="8766615" y="2230196"/>
              <a:ext cx="2970667" cy="1433464"/>
            </a:xfrm>
            <a:prstGeom prst="ellips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clip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de-DE" sz="1800" b="1" dirty="0"/>
                <a:t>XRR </a:t>
              </a:r>
              <a:r>
                <a:rPr lang="de-DE" sz="1800" b="1" dirty="0" err="1"/>
                <a:t>measurement</a:t>
              </a:r>
              <a:r>
                <a:rPr lang="de-DE" sz="1800" b="1" dirty="0"/>
                <a:t>    @ DESY</a:t>
              </a:r>
              <a:endParaRPr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3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1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28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71287225" grpId="0"/>
      <p:bldP spid="237331197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563340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Measurement </a:t>
            </a:r>
            <a:r>
              <a:rPr lang="de-DE" sz="44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of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London </a:t>
            </a:r>
            <a:r>
              <a:rPr lang="de-DE" sz="44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penetration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44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depth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@ PSI</a:t>
            </a:r>
            <a:endParaRPr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EE1006B-EAED-44BA-B921-181F476F1B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17"/>
          <a:stretch/>
        </p:blipFill>
        <p:spPr bwMode="auto">
          <a:xfrm>
            <a:off x="1293532" y="1600201"/>
            <a:ext cx="4321730" cy="3773015"/>
          </a:xfr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2BC98C-EDBE-405A-AEE2-0B050BA270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Low-energy muon spin rotation (LE-𝜇SR) technique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depth-resolved measurements of their Meissner screening profile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7052376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60254514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E5B09D-934C-1271-A944-B84FF34CE480}" type="slidenum">
              <a:rPr lang="ru-RU"/>
              <a:t>20</a:t>
            </a:fld>
            <a:endParaRPr lang="ru-RU"/>
          </a:p>
        </p:txBody>
      </p:sp>
      <p:sp>
        <p:nvSpPr>
          <p:cNvPr id="9" name="Textfeld 11">
            <a:extLst>
              <a:ext uri="{FF2B5EF4-FFF2-40B4-BE49-F238E27FC236}">
                <a16:creationId xmlns:a16="http://schemas.microsoft.com/office/drawing/2014/main" id="{0EB5C9F9-D73D-4153-8409-A797468C111E}"/>
              </a:ext>
            </a:extLst>
          </p:cNvPr>
          <p:cNvSpPr txBox="1"/>
          <p:nvPr/>
        </p:nvSpPr>
        <p:spPr bwMode="auto">
          <a:xfrm>
            <a:off x="2054371" y="5362862"/>
            <a:ext cx="3600400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Fowlie</a:t>
            </a:r>
            <a:r>
              <a:rPr lang="de-DE" sz="10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, J. et al.</a:t>
            </a:r>
            <a:r>
              <a:rPr lang="de-DE" sz="1000" dirty="0">
                <a:solidFill>
                  <a:schemeClr val="bg1"/>
                </a:solidFill>
                <a:ea typeface="Calibri"/>
              </a:rPr>
              <a:t> [DOI:10.1038/s41567-022-01684-y]  </a:t>
            </a: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(2022)</a:t>
            </a:r>
            <a:endParaRPr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190534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35777476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43A336-36BD-4957-E387-B404EF212EA5}" type="slidenum">
              <a:rPr lang="ru-RU"/>
              <a:t>21</a:t>
            </a:fld>
            <a:endParaRPr lang="ru-RU"/>
          </a:p>
        </p:txBody>
      </p:sp>
      <p:sp>
        <p:nvSpPr>
          <p:cNvPr id="203219488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6"/>
            <a:ext cx="10363198" cy="1470024"/>
          </a:xfrm>
        </p:spPr>
        <p:txBody>
          <a:bodyPr/>
          <a:lstStyle/>
          <a:p>
            <a:pPr>
              <a:defRPr/>
            </a:pPr>
            <a:r>
              <a:rPr lang="de-DE" sz="44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What's the point?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70427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S-I-S Multilayer for SRF Cavities</a:t>
            </a:r>
            <a:endParaRPr dirty="0"/>
          </a:p>
        </p:txBody>
      </p:sp>
      <p:pic>
        <p:nvPicPr>
          <p:cNvPr id="2044747175" name="Inhaltsplatzhalter 421378608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609598" y="1405062"/>
            <a:ext cx="5384799" cy="4183231"/>
          </a:xfrm>
          <a:prstGeom prst="rect">
            <a:avLst/>
          </a:prstGeom>
        </p:spPr>
      </p:pic>
      <p:sp>
        <p:nvSpPr>
          <p:cNvPr id="110433842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50729666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FAA327-DFE8-54C5-D0DD-C880B3069BE2}" type="slidenum">
              <a:rPr lang="ru-RU"/>
              <a:t>22</a:t>
            </a:fld>
            <a:endParaRPr lang="ru-RU"/>
          </a:p>
        </p:txBody>
      </p:sp>
      <p:sp>
        <p:nvSpPr>
          <p:cNvPr id="107471898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6" y="1600200"/>
            <a:ext cx="5384799" cy="435459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7500" lnSpcReduction="12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lang="de-DE" sz="2900" dirty="0" err="1">
                <a:solidFill>
                  <a:schemeClr val="bg1"/>
                </a:solidFill>
              </a:rPr>
              <a:t>I</a:t>
            </a:r>
            <a:r>
              <a:rPr lang="de-DE" sz="29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ncrease</a:t>
            </a:r>
            <a:r>
              <a:rPr lang="de-DE" sz="29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9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RF</a:t>
            </a:r>
            <a:r>
              <a:rPr lang="de-DE" sz="29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breakdown </a:t>
            </a:r>
            <a:r>
              <a:rPr lang="de-DE" sz="29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field</a:t>
            </a:r>
            <a:endParaRPr lang="de-DE" sz="2900" b="0" i="0" u="none" strike="noStrike" cap="none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endParaRPr lang="de-DE" sz="2900" b="0" i="0" u="none" strike="noStrike" cap="none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2900" b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C</a:t>
            </a:r>
            <a:r>
              <a:rPr lang="de-DE" sz="29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avity</a:t>
            </a:r>
            <a:r>
              <a:rPr lang="de-DE" sz="29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9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can</a:t>
            </a:r>
            <a:r>
              <a:rPr lang="de-DE" sz="29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9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withstand</a:t>
            </a:r>
            <a:r>
              <a:rPr lang="de-DE" sz="29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9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higher</a:t>
            </a:r>
            <a:r>
              <a:rPr lang="de-DE" sz="29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9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fields</a:t>
            </a:r>
            <a:endParaRPr lang="de-DE" sz="2900" b="1" i="0" u="none" strike="noStrike" cap="none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29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2900" dirty="0">
                <a:solidFill>
                  <a:schemeClr val="bg1"/>
                </a:solidFill>
              </a:rPr>
              <a:t>Higher accelerating gradients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900" dirty="0">
                <a:solidFill>
                  <a:schemeClr val="bg1"/>
                </a:solidFill>
              </a:rPr>
              <a:t>Higher</a:t>
            </a:r>
            <a:r>
              <a:rPr lang="en-US" sz="2900" b="1" dirty="0">
                <a:solidFill>
                  <a:schemeClr val="bg1"/>
                </a:solidFill>
              </a:rPr>
              <a:t> </a:t>
            </a:r>
            <a:r>
              <a:rPr lang="en-US" sz="2900" b="1" i="1" dirty="0">
                <a:solidFill>
                  <a:schemeClr val="bg1"/>
                </a:solidFill>
              </a:rPr>
              <a:t>energy gain per unit length</a:t>
            </a:r>
          </a:p>
          <a:p>
            <a:pPr>
              <a:defRPr/>
            </a:pPr>
            <a:endParaRPr sz="2800" b="1" i="0" u="none" strike="noStrike" cap="none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0432458" name="Textfeld 293001269"/>
          <p:cNvSpPr txBox="1"/>
          <p:nvPr/>
        </p:nvSpPr>
        <p:spPr bwMode="auto">
          <a:xfrm>
            <a:off x="3125457" y="5599047"/>
            <a:ext cx="2970540" cy="24885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A. </a:t>
            </a:r>
            <a:r>
              <a:rPr lang="en-US" sz="1000" b="0" i="0" u="none" strike="noStrike" cap="none" spc="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Gurevich</a:t>
            </a:r>
            <a:r>
              <a:rPr lang="en-US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, </a:t>
            </a:r>
            <a:r>
              <a:rPr lang="fr-FR" sz="10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Appl</a:t>
            </a:r>
            <a:r>
              <a:rPr lang="fr-FR" sz="10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. Phys. </a:t>
            </a:r>
            <a:r>
              <a:rPr lang="fr-FR" sz="10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Lett</a:t>
            </a:r>
            <a:r>
              <a:rPr lang="fr-FR" sz="10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. 88, 012511 (2006</a:t>
            </a:r>
            <a:r>
              <a:rPr lang="fr-FR" sz="1000" b="0" i="0" u="none" strike="noStrike" cap="none" spc="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)</a:t>
            </a:r>
            <a:endParaRPr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458236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09595513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C8ACA5-F9DB-94E6-168E-2AE4F7C827A3}" type="slidenum">
              <a:rPr lang="ru-RU"/>
              <a:t>23</a:t>
            </a:fld>
            <a:endParaRPr lang="ru-RU"/>
          </a:p>
        </p:txBody>
      </p:sp>
      <p:sp>
        <p:nvSpPr>
          <p:cNvPr id="191459303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6"/>
            <a:ext cx="10363198" cy="1470024"/>
          </a:xfrm>
        </p:spPr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Backup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515118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Plasma Enhanced ALD</a:t>
            </a:r>
            <a:endParaRPr dirty="0"/>
          </a:p>
        </p:txBody>
      </p:sp>
      <p:sp>
        <p:nvSpPr>
          <p:cNvPr id="85233678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87048412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2666D8E-0E50-FAC2-380B-1D4C4CC10AA9}" type="slidenum">
              <a:rPr lang="ru-RU"/>
              <a:t>24</a:t>
            </a:fld>
            <a:endParaRPr lang="ru-RU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EF44BAC-2017-4E2E-8248-1863B33EC449}"/>
              </a:ext>
            </a:extLst>
          </p:cNvPr>
          <p:cNvGrpSpPr/>
          <p:nvPr/>
        </p:nvGrpSpPr>
        <p:grpSpPr>
          <a:xfrm>
            <a:off x="407368" y="1614690"/>
            <a:ext cx="7955091" cy="1684094"/>
            <a:chOff x="2134241" y="1744906"/>
            <a:chExt cx="7955091" cy="1684094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7DC982D-8160-48FB-925B-501653ECBA7A}"/>
                </a:ext>
              </a:extLst>
            </p:cNvPr>
            <p:cNvGrpSpPr/>
            <p:nvPr/>
          </p:nvGrpSpPr>
          <p:grpSpPr>
            <a:xfrm>
              <a:off x="2134241" y="2021907"/>
              <a:ext cx="7923516" cy="1407093"/>
              <a:chOff x="2149588" y="1682602"/>
              <a:chExt cx="7923516" cy="1407093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EC0FA05B-DBA9-4C08-B53C-4F78B424F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36" y="1682602"/>
                <a:ext cx="1961068" cy="1407093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AB0629E8-F925-4375-9FD6-5BDC4DE8C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9588" y="1700808"/>
                <a:ext cx="1872209" cy="1388887"/>
              </a:xfrm>
              <a:prstGeom prst="rect">
                <a:avLst/>
              </a:prstGeom>
            </p:spPr>
          </p:pic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5AC907F9-57AB-437D-B84F-CDA81EC51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915" y="1700808"/>
                <a:ext cx="1944442" cy="1388887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0F020B65-E808-41B4-AA68-2E80272A1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0475" y="1695307"/>
                <a:ext cx="1944443" cy="1394388"/>
              </a:xfrm>
              <a:prstGeom prst="rect">
                <a:avLst/>
              </a:prstGeom>
            </p:spPr>
          </p:pic>
        </p:grp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8829BC3-D4EB-4773-8B13-0FAB0C300BE6}"/>
                </a:ext>
              </a:extLst>
            </p:cNvPr>
            <p:cNvSpPr txBox="1"/>
            <p:nvPr/>
          </p:nvSpPr>
          <p:spPr>
            <a:xfrm>
              <a:off x="2134241" y="1744906"/>
              <a:ext cx="1872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0. Substrate Surface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EE72EF93-BCBA-4945-A787-6436F0E58FE2}"/>
                </a:ext>
              </a:extLst>
            </p:cNvPr>
            <p:cNvSpPr txBox="1"/>
            <p:nvPr/>
          </p:nvSpPr>
          <p:spPr bwMode="auto">
            <a:xfrm>
              <a:off x="4073568" y="1744907"/>
              <a:ext cx="1944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1. </a:t>
              </a:r>
              <a:r>
                <a:rPr lang="de-DE" sz="1200" dirty="0" err="1">
                  <a:solidFill>
                    <a:schemeClr val="bg1"/>
                  </a:solidFill>
                </a:rPr>
                <a:t>Precursor</a:t>
              </a:r>
              <a:r>
                <a:rPr lang="de-DE" sz="1200" dirty="0">
                  <a:solidFill>
                    <a:schemeClr val="bg1"/>
                  </a:solidFill>
                </a:rPr>
                <a:t> A Pulse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21EF6D2-EBD6-4040-BC3D-7ECF902BEDCE}"/>
                </a:ext>
              </a:extLst>
            </p:cNvPr>
            <p:cNvSpPr txBox="1"/>
            <p:nvPr/>
          </p:nvSpPr>
          <p:spPr bwMode="auto">
            <a:xfrm>
              <a:off x="6085128" y="1744907"/>
              <a:ext cx="1944442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2. </a:t>
              </a:r>
              <a:r>
                <a:rPr lang="de-DE" sz="1200" dirty="0" err="1">
                  <a:solidFill>
                    <a:schemeClr val="bg1"/>
                  </a:solidFill>
                </a:rPr>
                <a:t>Precursor</a:t>
              </a:r>
              <a:r>
                <a:rPr lang="de-DE" sz="1200" dirty="0">
                  <a:solidFill>
                    <a:schemeClr val="bg1"/>
                  </a:solidFill>
                </a:rPr>
                <a:t> A </a:t>
              </a:r>
              <a:r>
                <a:rPr lang="de-DE" sz="1200" dirty="0" err="1">
                  <a:solidFill>
                    <a:schemeClr val="bg1"/>
                  </a:solidFill>
                </a:rPr>
                <a:t>Purge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C691E14-C606-4FB8-8649-D566129FB237}"/>
                </a:ext>
              </a:extLst>
            </p:cNvPr>
            <p:cNvSpPr txBox="1"/>
            <p:nvPr/>
          </p:nvSpPr>
          <p:spPr bwMode="auto">
            <a:xfrm>
              <a:off x="8061146" y="1744906"/>
              <a:ext cx="2028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3. After Precursor A Purge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5C7E4A5-26C7-432E-8829-4233825B5000}"/>
              </a:ext>
            </a:extLst>
          </p:cNvPr>
          <p:cNvGrpSpPr/>
          <p:nvPr/>
        </p:nvGrpSpPr>
        <p:grpSpPr>
          <a:xfrm>
            <a:off x="1343472" y="3559217"/>
            <a:ext cx="5981254" cy="1675054"/>
            <a:chOff x="3108286" y="3764513"/>
            <a:chExt cx="5981254" cy="1675054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B05AABC8-0C69-4903-839F-25119FA7C5B3}"/>
                </a:ext>
              </a:extLst>
            </p:cNvPr>
            <p:cNvSpPr txBox="1"/>
            <p:nvPr/>
          </p:nvSpPr>
          <p:spPr bwMode="auto">
            <a:xfrm>
              <a:off x="3108286" y="3764513"/>
              <a:ext cx="1950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4. Plasma 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2BA1F03C-F3CF-4962-B222-82FA923E22A7}"/>
                </a:ext>
              </a:extLst>
            </p:cNvPr>
            <p:cNvSpPr txBox="1"/>
            <p:nvPr/>
          </p:nvSpPr>
          <p:spPr bwMode="auto">
            <a:xfrm>
              <a:off x="5119208" y="3764513"/>
              <a:ext cx="19535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5. Co-</a:t>
              </a:r>
              <a:r>
                <a:rPr lang="de-DE" sz="1200" dirty="0" err="1">
                  <a:solidFill>
                    <a:schemeClr val="bg1"/>
                  </a:solidFill>
                </a:rPr>
                <a:t>reactant</a:t>
              </a:r>
              <a:r>
                <a:rPr lang="de-DE" sz="1200" dirty="0">
                  <a:solidFill>
                    <a:schemeClr val="bg1"/>
                  </a:solidFill>
                </a:rPr>
                <a:t> </a:t>
              </a:r>
              <a:r>
                <a:rPr lang="de-DE" sz="1200" dirty="0" err="1">
                  <a:solidFill>
                    <a:schemeClr val="bg1"/>
                  </a:solidFill>
                </a:rPr>
                <a:t>Purge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4273AD87-A397-4D90-BA7D-0E9F8C545B8A}"/>
                </a:ext>
              </a:extLst>
            </p:cNvPr>
            <p:cNvGrpSpPr/>
            <p:nvPr/>
          </p:nvGrpSpPr>
          <p:grpSpPr>
            <a:xfrm>
              <a:off x="3108286" y="4041512"/>
              <a:ext cx="5977594" cy="1398055"/>
              <a:chOff x="2075795" y="4036806"/>
              <a:chExt cx="5977594" cy="1398055"/>
            </a:xfrm>
          </p:grpSpPr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09368134-B0C6-45E1-AE07-782B11106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8947" y="4036806"/>
                <a:ext cx="1944442" cy="1396362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4E2A7D48-C176-4634-B875-29AA98342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5795" y="4044531"/>
                <a:ext cx="1946301" cy="1388637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0ACF7D21-B554-4CDB-9EDF-C34C1CAB6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0743" y="4036806"/>
                <a:ext cx="1949557" cy="1398055"/>
              </a:xfrm>
              <a:prstGeom prst="rect">
                <a:avLst/>
              </a:prstGeom>
            </p:spPr>
          </p:pic>
        </p:grp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B63F1B13-44BC-4848-B511-671055431331}"/>
                </a:ext>
              </a:extLst>
            </p:cNvPr>
            <p:cNvSpPr txBox="1"/>
            <p:nvPr/>
          </p:nvSpPr>
          <p:spPr bwMode="auto">
            <a:xfrm>
              <a:off x="7128472" y="3764513"/>
              <a:ext cx="1961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6. After Co-</a:t>
              </a:r>
              <a:r>
                <a:rPr lang="de-DE" sz="1200" dirty="0" err="1">
                  <a:solidFill>
                    <a:schemeClr val="bg1"/>
                  </a:solidFill>
                </a:rPr>
                <a:t>reactant</a:t>
              </a:r>
              <a:r>
                <a:rPr lang="de-DE" sz="1200" dirty="0">
                  <a:solidFill>
                    <a:schemeClr val="bg1"/>
                  </a:solidFill>
                </a:rPr>
                <a:t> </a:t>
              </a:r>
              <a:r>
                <a:rPr lang="de-DE" sz="1200" dirty="0" err="1">
                  <a:solidFill>
                    <a:schemeClr val="bg1"/>
                  </a:solidFill>
                </a:rPr>
                <a:t>Purge</a:t>
              </a:r>
              <a:r>
                <a:rPr lang="de-DE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957D945B-8260-453B-AAD5-A42BDB5A896F}"/>
              </a:ext>
            </a:extLst>
          </p:cNvPr>
          <p:cNvSpPr txBox="1"/>
          <p:nvPr/>
        </p:nvSpPr>
        <p:spPr>
          <a:xfrm>
            <a:off x="8593583" y="1614690"/>
            <a:ext cx="3191049" cy="39857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Plasma-enhanced ALD (PEALD) offers:</a:t>
            </a:r>
          </a:p>
          <a:p>
            <a:endParaRPr lang="en-US" sz="23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lower deposition temperature (&lt; 300 °C)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more precursor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higher film quality, e.g. less impurity content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189459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Annealing and Blister Study</a:t>
            </a:r>
            <a:endParaRPr/>
          </a:p>
        </p:txBody>
      </p:sp>
      <p:sp>
        <p:nvSpPr>
          <p:cNvPr id="78006665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8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Heat treatment mandatory to improve deposited thin films</a:t>
            </a:r>
          </a:p>
          <a:p>
            <a:pPr>
              <a:defRPr/>
            </a:pPr>
            <a:endParaRPr sz="2800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 sz="28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Newly discovered delamination, blisters and peel-off</a:t>
            </a:r>
          </a:p>
        </p:txBody>
      </p:sp>
      <p:sp>
        <p:nvSpPr>
          <p:cNvPr id="95194739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54623006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369CE1-8A6A-0F77-D08C-B8D9669E4498}" type="slidenum">
              <a:rPr lang="ru-RU"/>
              <a:t>25</a:t>
            </a:fld>
            <a:endParaRPr lang="ru-RU"/>
          </a:p>
        </p:txBody>
      </p:sp>
      <p:pic>
        <p:nvPicPr>
          <p:cNvPr id="944268709" name="Inhaltsplatzhalter 94426870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6234653" y="1600200"/>
            <a:ext cx="4498980" cy="3364970"/>
          </a:xfrm>
          <a:prstGeom prst="rect">
            <a:avLst/>
          </a:prstGeom>
        </p:spPr>
      </p:pic>
      <p:sp>
        <p:nvSpPr>
          <p:cNvPr id="342617387" name="Textfeld 679423180"/>
          <p:cNvSpPr txBox="1"/>
          <p:nvPr/>
        </p:nvSpPr>
        <p:spPr bwMode="auto">
          <a:xfrm>
            <a:off x="6234653" y="4965170"/>
            <a:ext cx="4501356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chemeClr val="bg1"/>
                </a:solidFill>
              </a:rPr>
              <a:t>10 nm AlN + 60nm NbTiN annealed @ 800°C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47764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Samples</a:t>
            </a:r>
            <a:endParaRPr/>
          </a:p>
        </p:txBody>
      </p:sp>
      <p:sp>
        <p:nvSpPr>
          <p:cNvPr id="832878980" name="Объект 2"/>
          <p:cNvSpPr>
            <a:spLocks noGrp="1"/>
          </p:cNvSpPr>
          <p:nvPr>
            <p:ph idx="1"/>
          </p:nvPr>
        </p:nvSpPr>
        <p:spPr bwMode="auto">
          <a:xfrm>
            <a:off x="399794" y="4529676"/>
            <a:ext cx="2677372" cy="40611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Si waver</a:t>
            </a:r>
            <a:endParaRPr sz="2000">
              <a:solidFill>
                <a:schemeClr val="bg1"/>
              </a:solidFill>
            </a:endParaRPr>
          </a:p>
        </p:txBody>
      </p:sp>
      <p:sp>
        <p:nvSpPr>
          <p:cNvPr id="1639787868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59515713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BDB2E1-61DD-D537-6280-82829D9FE074}" type="slidenum">
              <a:rPr lang="ru-RU"/>
              <a:t>26</a:t>
            </a:fld>
            <a:endParaRPr lang="ru-RU"/>
          </a:p>
        </p:txBody>
      </p:sp>
      <p:pic>
        <p:nvPicPr>
          <p:cNvPr id="1643825504" name="Grafik 164382550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20504" y="1652997"/>
            <a:ext cx="2738489" cy="2886516"/>
          </a:xfrm>
          <a:prstGeom prst="rect">
            <a:avLst/>
          </a:prstGeom>
        </p:spPr>
      </p:pic>
      <p:sp>
        <p:nvSpPr>
          <p:cNvPr id="644451703" name="Textfeld 644451702"/>
          <p:cNvSpPr txBox="1"/>
          <p:nvPr/>
        </p:nvSpPr>
        <p:spPr bwMode="auto">
          <a:xfrm>
            <a:off x="3197970" y="4539513"/>
            <a:ext cx="2754432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de-DE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Nb conical</a:t>
            </a:r>
            <a:endParaRPr sz="1800"/>
          </a:p>
        </p:txBody>
      </p:sp>
      <p:sp>
        <p:nvSpPr>
          <p:cNvPr id="1968030098" name="Textfeld 1968030097"/>
          <p:cNvSpPr txBox="1"/>
          <p:nvPr/>
        </p:nvSpPr>
        <p:spPr bwMode="auto">
          <a:xfrm>
            <a:off x="6095998" y="4529676"/>
            <a:ext cx="2641707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de-DE" sz="18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CERN Nb sheet</a:t>
            </a:r>
            <a:endParaRPr/>
          </a:p>
        </p:txBody>
      </p:sp>
      <p:sp>
        <p:nvSpPr>
          <p:cNvPr id="186556920" name="Textfeld 186556919"/>
          <p:cNvSpPr txBox="1"/>
          <p:nvPr/>
        </p:nvSpPr>
        <p:spPr bwMode="auto">
          <a:xfrm>
            <a:off x="8891870" y="4549835"/>
            <a:ext cx="2738668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de-DE" sz="18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KEK </a:t>
            </a:r>
            <a:r>
              <a:rPr lang="de-DE" sz="18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Nb</a:t>
            </a:r>
            <a:r>
              <a:rPr lang="de-DE" sz="1800" b="0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800" b="0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coins</a:t>
            </a:r>
            <a:endParaRPr dirty="0"/>
          </a:p>
        </p:txBody>
      </p:sp>
      <p:sp>
        <p:nvSpPr>
          <p:cNvPr id="2010443523" name="Textfeld 2010443522"/>
          <p:cNvSpPr txBox="1"/>
          <p:nvPr/>
        </p:nvSpPr>
        <p:spPr bwMode="auto">
          <a:xfrm>
            <a:off x="8891869" y="4336438"/>
            <a:ext cx="2640773" cy="2133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800"/>
              <a:t>Picture by Ryo Kataya</a:t>
            </a:r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E17D03-93F7-457E-929D-E2AB376A1F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/>
          <a:stretch/>
        </p:blipFill>
        <p:spPr>
          <a:xfrm rot="5400000">
            <a:off x="317366" y="1788010"/>
            <a:ext cx="2896836" cy="25864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E40E67C-2DC8-4721-8051-F6322D692F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21120" r="24103" b="15000"/>
          <a:stretch/>
        </p:blipFill>
        <p:spPr>
          <a:xfrm rot="5400000">
            <a:off x="3129526" y="1672475"/>
            <a:ext cx="2883754" cy="284479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CBB0942-9F5C-4CBC-BD6B-9B914ED36B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2733" r="11844" b="12701"/>
          <a:stretch/>
        </p:blipFill>
        <p:spPr bwMode="auto">
          <a:xfrm rot="5400000">
            <a:off x="6013896" y="1725735"/>
            <a:ext cx="2886515" cy="27410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2BCDC93-2303-4837-BA20-9564298BE8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/>
          <a:stretch/>
        </p:blipFill>
        <p:spPr>
          <a:xfrm rot="5400000">
            <a:off x="317366" y="1788011"/>
            <a:ext cx="2896836" cy="25864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E3D8A9E-FFB3-4C2B-BB18-5FF9853F7E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21120" r="24103" b="15000"/>
          <a:stretch/>
        </p:blipFill>
        <p:spPr>
          <a:xfrm rot="5400000">
            <a:off x="3129526" y="1672476"/>
            <a:ext cx="2883754" cy="284479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D7AB5C1-3A46-4ECD-A2CD-228A621816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2733" r="11844" b="12701"/>
          <a:stretch/>
        </p:blipFill>
        <p:spPr bwMode="auto">
          <a:xfrm rot="5400000">
            <a:off x="6013896" y="1725734"/>
            <a:ext cx="2886515" cy="274104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E445BD8-01B3-4631-A37F-2486F46A6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/>
          <a:stretch/>
        </p:blipFill>
        <p:spPr>
          <a:xfrm rot="5400000">
            <a:off x="317366" y="1788010"/>
            <a:ext cx="2896836" cy="258649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88CBDAB-253C-44E0-AFFD-ACAAF3F186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21120" r="24103" b="15000"/>
          <a:stretch/>
        </p:blipFill>
        <p:spPr>
          <a:xfrm rot="5400000">
            <a:off x="3129526" y="1672475"/>
            <a:ext cx="2883754" cy="28447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896316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i="1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C1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4400" b="1" i="0" u="none" strike="noStrike" cap="none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measurement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@ KEK</a:t>
            </a:r>
            <a:endParaRPr dirty="0"/>
          </a:p>
        </p:txBody>
      </p:sp>
      <p:sp>
        <p:nvSpPr>
          <p:cNvPr id="1286295926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>
                <a:solidFill>
                  <a:schemeClr val="bg1"/>
                </a:solidFill>
              </a:rPr>
              <a:t>Simulated magnetic field from solenoid coil on sample surface along radial direction:</a:t>
            </a:r>
          </a:p>
        </p:txBody>
      </p:sp>
      <p:sp>
        <p:nvSpPr>
          <p:cNvPr id="17240775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51989015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22FAFD-DC82-3665-6C0F-B03309978D02}" type="slidenum">
              <a:rPr lang="ru-RU"/>
              <a:t>27</a:t>
            </a:fld>
            <a:endParaRPr lang="ru-RU"/>
          </a:p>
        </p:txBody>
      </p:sp>
      <p:pic>
        <p:nvPicPr>
          <p:cNvPr id="599130638" name="Grafik 5991306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94397" y="1600200"/>
            <a:ext cx="5391149" cy="3609974"/>
          </a:xfrm>
          <a:prstGeom prst="rect">
            <a:avLst/>
          </a:prstGeom>
        </p:spPr>
      </p:pic>
      <p:sp>
        <p:nvSpPr>
          <p:cNvPr id="14366999" name="Textfeld 11"/>
          <p:cNvSpPr txBox="1"/>
          <p:nvPr/>
        </p:nvSpPr>
        <p:spPr bwMode="auto">
          <a:xfrm>
            <a:off x="8454763" y="5210174"/>
            <a:ext cx="2930783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Ito, H. et al. [</a:t>
            </a:r>
            <a:r>
              <a:rPr lang="de-DE" sz="1000" b="0" i="0" u="none" strike="noStrike" cap="none" spc="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arXiv</a:t>
            </a: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: 1907.03410]  (2019)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272698851" name="Textfeld 1272698850"/>
          <p:cNvSpPr txBox="1"/>
          <p:nvPr/>
        </p:nvSpPr>
        <p:spPr bwMode="auto">
          <a:xfrm>
            <a:off x="7899166" y="2737228"/>
            <a:ext cx="2408788" cy="36579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>
                <a:solidFill>
                  <a:srgbClr val="FF0000"/>
                </a:solidFill>
              </a:rPr>
              <a:t>0.4% of peak value</a:t>
            </a:r>
          </a:p>
        </p:txBody>
      </p:sp>
      <p:sp>
        <p:nvSpPr>
          <p:cNvPr id="138170571" name="Pfeil: nach rechts 138170570"/>
          <p:cNvSpPr/>
          <p:nvPr/>
        </p:nvSpPr>
        <p:spPr bwMode="auto">
          <a:xfrm rot="3563602">
            <a:off x="9721083" y="3856313"/>
            <a:ext cx="1825887" cy="132291"/>
          </a:xfrm>
          <a:prstGeom prst="rightArrow">
            <a:avLst>
              <a:gd name="adj1" fmla="val 35938"/>
              <a:gd name="adj2" fmla="val 50000"/>
            </a:avLst>
          </a:prstGeom>
          <a:solidFill>
            <a:srgbClr val="FF0000"/>
          </a:solidFill>
          <a:ln w="126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ne, screenshot, plot&#10;&#10;Description automatically generated">
            <a:extLst>
              <a:ext uri="{FF2B5EF4-FFF2-40B4-BE49-F238E27FC236}">
                <a16:creationId xmlns:a16="http://schemas.microsoft.com/office/drawing/2014/main" id="{F020B14E-3D8A-B5AF-57A4-6D72953B3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"/>
          <a:stretch/>
        </p:blipFill>
        <p:spPr>
          <a:xfrm>
            <a:off x="2545444" y="0"/>
            <a:ext cx="9816825" cy="5997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C58CBA-0F60-E2C1-1ABF-F88885504E13}"/>
              </a:ext>
            </a:extLst>
          </p:cNvPr>
          <p:cNvSpPr txBox="1"/>
          <p:nvPr/>
        </p:nvSpPr>
        <p:spPr>
          <a:xfrm>
            <a:off x="0" y="208156"/>
            <a:ext cx="26614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Measured data points are 20 points every second.</a:t>
            </a:r>
          </a:p>
          <a:p>
            <a:endParaRPr lang="en-GB" dirty="0"/>
          </a:p>
          <a:p>
            <a:r>
              <a:rPr lang="en-GB" dirty="0"/>
              <a:t>Now there are 20 interpolated points (spline-cubic) between each measured point.</a:t>
            </a:r>
          </a:p>
          <a:p>
            <a:endParaRPr lang="en-GB" dirty="0"/>
          </a:p>
          <a:p>
            <a:r>
              <a:rPr lang="en-GB" dirty="0"/>
              <a:t>This allows a more accurate representation of the transition to be taken.</a:t>
            </a:r>
          </a:p>
          <a:p>
            <a:endParaRPr lang="en-GB" dirty="0"/>
          </a:p>
          <a:p>
            <a:r>
              <a:rPr lang="en-GB" dirty="0"/>
              <a:t>The analysis is preformed as previously, taking t at the B threshold and t’ to find the start and end temperature.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9AF89-54BA-3009-A4B7-E16A1C208614}"/>
              </a:ext>
            </a:extLst>
          </p:cNvPr>
          <p:cNvSpPr txBox="1"/>
          <p:nvPr/>
        </p:nvSpPr>
        <p:spPr>
          <a:xfrm rot="16200000">
            <a:off x="859076" y="2949686"/>
            <a:ext cx="395334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cs typeface="Times New Roman" panose="02020603050405020304" pitchFamily="18" charset="0"/>
              </a:rPr>
              <a:t>Normalised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41950855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714523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400" b="1" i="0" u="none" strike="noStrike" cap="none" spc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Flux Expulsion Measurement </a:t>
            </a:r>
            <a:r>
              <a:rPr lang="de-DE" sz="44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CERN</a:t>
            </a:r>
            <a:endParaRPr/>
          </a:p>
        </p:txBody>
      </p:sp>
      <p:sp>
        <p:nvSpPr>
          <p:cNvPr id="93612385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730151" y="3933056"/>
            <a:ext cx="8731695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Idea </a:t>
            </a:r>
            <a:r>
              <a:rPr lang="de-DE" dirty="0">
                <a:solidFill>
                  <a:schemeClr val="bg1"/>
                </a:solidFill>
              </a:rPr>
              <a:t>- Setup - Method</a:t>
            </a:r>
            <a:r>
              <a:rPr dirty="0">
                <a:solidFill>
                  <a:schemeClr val="bg1"/>
                </a:solidFill>
              </a:rPr>
              <a:t> - Results - Outlook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8314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Magnetic field lines get trapped at pinning site</a:t>
            </a:r>
            <a:r>
              <a:rPr lang="de-DE">
                <a:solidFill>
                  <a:schemeClr val="bg1"/>
                </a:solidFill>
              </a:rPr>
              <a:t>s</a:t>
            </a:r>
            <a:endParaRPr/>
          </a:p>
          <a:p>
            <a:pPr lvl="1">
              <a:buFont typeface="Wingdings"/>
              <a:buChar char="Ø"/>
              <a:defRPr/>
            </a:pPr>
            <a:r>
              <a:rPr lang="de-DE">
                <a:solidFill>
                  <a:schemeClr val="bg1"/>
                </a:solidFill>
              </a:rPr>
              <a:t> Increasing dissipation</a:t>
            </a:r>
          </a:p>
          <a:p>
            <a:pPr lvl="1">
              <a:buFont typeface="Wingdings"/>
              <a:buChar char="Ø"/>
              <a:defRPr/>
            </a:pPr>
            <a:endParaRPr lang="de-DE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>
                <a:solidFill>
                  <a:schemeClr val="bg1"/>
                </a:solidFill>
              </a:rPr>
              <a:t>Collimate expelled flux at controlled cool down conditions</a:t>
            </a:r>
          </a:p>
          <a:p>
            <a:pPr>
              <a:defRPr/>
            </a:pPr>
            <a:r>
              <a:rPr lang="de-DE">
                <a:solidFill>
                  <a:schemeClr val="bg1"/>
                </a:solidFill>
              </a:rPr>
              <a:t>Material qualification prior to cavity fabrication</a:t>
            </a:r>
          </a:p>
        </p:txBody>
      </p:sp>
      <p:sp>
        <p:nvSpPr>
          <p:cNvPr id="1986679939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7633966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5E885A-C165-CE76-46AD-4DCEAF1CA395}" type="slidenum">
              <a:rPr lang="ru-RU"/>
              <a:t>4</a:t>
            </a:fld>
            <a:endParaRPr lang="ru-RU"/>
          </a:p>
        </p:txBody>
      </p:sp>
      <p:sp>
        <p:nvSpPr>
          <p:cNvPr id="1239539933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8" y="274637"/>
            <a:ext cx="10972800" cy="1143000"/>
          </a:xfrm>
        </p:spPr>
        <p:txBody>
          <a:bodyPr/>
          <a:lstStyle/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Flux Expulsion </a:t>
            </a:r>
            <a:r>
              <a:rPr lang="de-DE" dirty="0">
                <a:solidFill>
                  <a:schemeClr val="bg1"/>
                </a:solidFill>
              </a:rPr>
              <a:t>- </a:t>
            </a:r>
            <a:r>
              <a:rPr lang="de-DE" dirty="0" err="1">
                <a:solidFill>
                  <a:schemeClr val="bg1"/>
                </a:solidFill>
              </a:rPr>
              <a:t>Idea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7437455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Flux Expulsion</a:t>
            </a:r>
            <a:r>
              <a:rPr lang="de-DE" dirty="0">
                <a:solidFill>
                  <a:schemeClr val="bg1"/>
                </a:solidFill>
              </a:rPr>
              <a:t> - Setup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280053155" name="Inhaltsplatzhalter 128005315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5441933" y="1632648"/>
            <a:ext cx="5326530" cy="2488625"/>
          </a:xfrm>
          <a:prstGeom prst="rect">
            <a:avLst/>
          </a:prstGeom>
        </p:spPr>
      </p:pic>
      <p:sp>
        <p:nvSpPr>
          <p:cNvPr id="150454003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776923055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3C0004-E878-BDC0-8E62-F93D29FA9272}" type="slidenum">
              <a:rPr lang="ru-RU"/>
              <a:t>5</a:t>
            </a:fld>
            <a:endParaRPr lang="ru-RU"/>
          </a:p>
        </p:txBody>
      </p:sp>
      <p:sp>
        <p:nvSpPr>
          <p:cNvPr id="679423181" name="Textfeld 679423180"/>
          <p:cNvSpPr txBox="1"/>
          <p:nvPr/>
        </p:nvSpPr>
        <p:spPr bwMode="auto">
          <a:xfrm>
            <a:off x="5441933" y="4121273"/>
            <a:ext cx="5326601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 dirty="0" err="1">
                <a:solidFill>
                  <a:schemeClr val="bg1"/>
                </a:solidFill>
              </a:rPr>
              <a:t>Bartolome</a:t>
            </a:r>
            <a:r>
              <a:rPr lang="de-DE" sz="1000" dirty="0">
                <a:solidFill>
                  <a:schemeClr val="bg1"/>
                </a:solidFill>
              </a:rPr>
              <a:t> et al. „</a:t>
            </a:r>
            <a:r>
              <a:rPr lang="de-DE" sz="1000" dirty="0" err="1">
                <a:solidFill>
                  <a:schemeClr val="bg1"/>
                </a:solidFill>
              </a:rPr>
              <a:t>Flux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expulsion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lens</a:t>
            </a:r>
            <a:r>
              <a:rPr lang="de-DE" sz="1000" dirty="0">
                <a:solidFill>
                  <a:schemeClr val="bg1"/>
                </a:solidFill>
              </a:rPr>
              <a:t>“ CERN SRF Workshop 2022</a:t>
            </a:r>
            <a:endParaRPr sz="1000" dirty="0"/>
          </a:p>
        </p:txBody>
      </p:sp>
      <p:sp>
        <p:nvSpPr>
          <p:cNvPr id="1531508101" name=" 1531508100"/>
          <p:cNvSpPr/>
          <p:nvPr/>
        </p:nvSpPr>
        <p:spPr bwMode="auto">
          <a:xfrm>
            <a:off x="11075107" y="2104038"/>
            <a:ext cx="5918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871518766" name="Grafik 187151876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04394" y="1600200"/>
            <a:ext cx="3700006" cy="3471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691754" name="Grafik 102769175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598" y="1399443"/>
            <a:ext cx="10972800" cy="1646667"/>
          </a:xfrm>
          <a:prstGeom prst="rect">
            <a:avLst/>
          </a:prstGeom>
        </p:spPr>
      </p:pic>
      <p:pic>
        <p:nvPicPr>
          <p:cNvPr id="1639096516" name="Grafik 16390965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598" y="1399444"/>
            <a:ext cx="10972800" cy="1646668"/>
          </a:xfrm>
          <a:prstGeom prst="rect">
            <a:avLst/>
          </a:prstGeom>
        </p:spPr>
      </p:pic>
      <p:sp>
        <p:nvSpPr>
          <p:cNvPr id="1871693211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dirty="0">
                <a:solidFill>
                  <a:schemeClr val="bg1"/>
                </a:solidFill>
              </a:rPr>
              <a:t>Flux Expulsion </a:t>
            </a:r>
            <a:r>
              <a:rPr lang="de-DE" dirty="0">
                <a:solidFill>
                  <a:schemeClr val="bg1"/>
                </a:solidFill>
              </a:rPr>
              <a:t>- Method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3816784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97103261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C1A0B3-EE2C-4450-86F7-AB3FF91E0962}" type="slidenum">
              <a:rPr lang="ru-RU"/>
              <a:t>6</a:t>
            </a:fld>
            <a:endParaRPr lang="ru-RU"/>
          </a:p>
        </p:txBody>
      </p:sp>
      <p:grpSp>
        <p:nvGrpSpPr>
          <p:cNvPr id="5" name="Gruppieren 4"/>
          <p:cNvGrpSpPr/>
          <p:nvPr/>
        </p:nvGrpSpPr>
        <p:grpSpPr bwMode="auto">
          <a:xfrm>
            <a:off x="2783633" y="1484782"/>
            <a:ext cx="2232247" cy="1512169"/>
            <a:chOff x="2783633" y="1484782"/>
            <a:chExt cx="2232247" cy="1512169"/>
          </a:xfrm>
        </p:grpSpPr>
        <p:sp>
          <p:nvSpPr>
            <p:cNvPr id="3" name="Rechteck 2"/>
            <p:cNvSpPr/>
            <p:nvPr/>
          </p:nvSpPr>
          <p:spPr bwMode="auto">
            <a:xfrm>
              <a:off x="2963652" y="1983978"/>
              <a:ext cx="2052228" cy="1012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" name="Rechteck 3"/>
            <p:cNvSpPr/>
            <p:nvPr/>
          </p:nvSpPr>
          <p:spPr bwMode="auto">
            <a:xfrm>
              <a:off x="2783633" y="1484782"/>
              <a:ext cx="1584175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5" name="Gruppieren 14"/>
          <p:cNvGrpSpPr/>
          <p:nvPr/>
        </p:nvGrpSpPr>
        <p:grpSpPr bwMode="auto">
          <a:xfrm>
            <a:off x="4655840" y="1467603"/>
            <a:ext cx="2520282" cy="1512170"/>
            <a:chOff x="2495598" y="1484782"/>
            <a:chExt cx="2520282" cy="1512170"/>
          </a:xfrm>
        </p:grpSpPr>
        <p:sp>
          <p:nvSpPr>
            <p:cNvPr id="16" name="Rechteck 15"/>
            <p:cNvSpPr/>
            <p:nvPr/>
          </p:nvSpPr>
          <p:spPr bwMode="auto">
            <a:xfrm>
              <a:off x="2963652" y="1983978"/>
              <a:ext cx="2052228" cy="1012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2495598" y="1484782"/>
              <a:ext cx="2376264" cy="516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8" name="Gruppieren 17"/>
          <p:cNvGrpSpPr/>
          <p:nvPr/>
        </p:nvGrpSpPr>
        <p:grpSpPr bwMode="auto">
          <a:xfrm>
            <a:off x="7069904" y="1467602"/>
            <a:ext cx="2232248" cy="1512170"/>
            <a:chOff x="2783632" y="1484782"/>
            <a:chExt cx="2232248" cy="1512170"/>
          </a:xfrm>
        </p:grpSpPr>
        <p:sp>
          <p:nvSpPr>
            <p:cNvPr id="19" name="Rechteck 18"/>
            <p:cNvSpPr/>
            <p:nvPr/>
          </p:nvSpPr>
          <p:spPr bwMode="auto">
            <a:xfrm>
              <a:off x="2889850" y="1983978"/>
              <a:ext cx="2126030" cy="1012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2783632" y="1484782"/>
              <a:ext cx="1834407" cy="516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 bwMode="auto">
          <a:xfrm>
            <a:off x="9048328" y="1474334"/>
            <a:ext cx="2520280" cy="1559752"/>
            <a:chOff x="2749645" y="1484782"/>
            <a:chExt cx="2266235" cy="1512170"/>
          </a:xfrm>
        </p:grpSpPr>
        <p:sp>
          <p:nvSpPr>
            <p:cNvPr id="22" name="Rechteck 21"/>
            <p:cNvSpPr/>
            <p:nvPr/>
          </p:nvSpPr>
          <p:spPr bwMode="auto">
            <a:xfrm>
              <a:off x="2963652" y="1983978"/>
              <a:ext cx="2052228" cy="1012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2749645" y="1484782"/>
              <a:ext cx="2232247" cy="496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dirty="0"/>
            </a:p>
          </p:txBody>
        </p:sp>
      </p:grpSp>
      <p:pic>
        <p:nvPicPr>
          <p:cNvPr id="31" name="Grafik 30" descr="Daumen-hoch-Zeichen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0800000">
            <a:off x="7639718" y="3428999"/>
            <a:ext cx="2520280" cy="2520280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 bwMode="auto">
          <a:xfrm>
            <a:off x="584563" y="3046113"/>
            <a:ext cx="10987635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1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Bartolome et al. „</a:t>
            </a:r>
            <a:r>
              <a:rPr sz="1000" b="0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Flux expulsion lens</a:t>
            </a:r>
            <a:r>
              <a:rPr sz="1000">
                <a:solidFill>
                  <a:schemeClr val="bg1"/>
                </a:solidFill>
              </a:rPr>
              <a:t>“ CERN SRF Workshop 2022</a:t>
            </a:r>
            <a:endParaRPr sz="1000"/>
          </a:p>
        </p:txBody>
      </p:sp>
      <p:grpSp>
        <p:nvGrpSpPr>
          <p:cNvPr id="227541967" name="Gruppieren 227541966"/>
          <p:cNvGrpSpPr/>
          <p:nvPr/>
        </p:nvGrpSpPr>
        <p:grpSpPr bwMode="auto">
          <a:xfrm>
            <a:off x="4323863" y="3199926"/>
            <a:ext cx="3675891" cy="2613889"/>
            <a:chOff x="0" y="0"/>
            <a:chExt cx="3675891" cy="2613889"/>
          </a:xfrm>
        </p:grpSpPr>
        <p:pic>
          <p:nvPicPr>
            <p:cNvPr id="951855829" name="Grafik 951855828"/>
            <p:cNvPicPr>
              <a:picLocks noChangeAspect="1"/>
            </p:cNvPicPr>
            <p:nvPr/>
          </p:nvPicPr>
          <p:blipFill>
            <a:blip r:embed="rId3"/>
            <a:srcRect l="59249" r="19668"/>
            <a:stretch/>
          </p:blipFill>
          <p:spPr bwMode="auto">
            <a:xfrm>
              <a:off x="0" y="339346"/>
              <a:ext cx="3195243" cy="2274542"/>
            </a:xfrm>
            <a:prstGeom prst="rect">
              <a:avLst/>
            </a:prstGeom>
          </p:spPr>
        </p:pic>
        <p:grpSp>
          <p:nvGrpSpPr>
            <p:cNvPr id="11008814" name="Gruppieren 11008813"/>
            <p:cNvGrpSpPr/>
            <p:nvPr/>
          </p:nvGrpSpPr>
          <p:grpSpPr bwMode="auto">
            <a:xfrm>
              <a:off x="2342748" y="0"/>
              <a:ext cx="1333143" cy="2596140"/>
              <a:chOff x="0" y="0"/>
              <a:chExt cx="1333143" cy="2596140"/>
            </a:xfrm>
          </p:grpSpPr>
          <p:sp>
            <p:nvSpPr>
              <p:cNvPr id="26" name="Ellipse 25"/>
              <p:cNvSpPr/>
              <p:nvPr/>
            </p:nvSpPr>
            <p:spPr bwMode="auto">
              <a:xfrm>
                <a:off x="0" y="1083972"/>
                <a:ext cx="725530" cy="151216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33" name="Gerade Verbindung mit Pfeil 32"/>
              <p:cNvCxnSpPr>
                <a:cxnSpLocks/>
              </p:cNvCxnSpPr>
              <p:nvPr/>
            </p:nvCxnSpPr>
            <p:spPr bwMode="auto">
              <a:xfrm flipV="1">
                <a:off x="973103" y="0"/>
                <a:ext cx="360040" cy="792087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9460631" name="Bogen 1809460630"/>
            <p:cNvSpPr/>
            <p:nvPr/>
          </p:nvSpPr>
          <p:spPr bwMode="auto">
            <a:xfrm rot="10799989">
              <a:off x="2594261" y="1369132"/>
              <a:ext cx="192767" cy="941849"/>
            </a:xfrm>
            <a:prstGeom prst="arc">
              <a:avLst>
                <a:gd name="adj1" fmla="val 16406699"/>
                <a:gd name="adj2" fmla="val 5147566"/>
              </a:avLst>
            </a:prstGeom>
            <a:ln w="19049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4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>
                <a:solidFill>
                  <a:schemeClr val="bg1"/>
                </a:solidFill>
              </a:rPr>
              <a:t>Flux</a:t>
            </a:r>
            <a:r>
              <a:rPr lang="de-DE" dirty="0">
                <a:solidFill>
                  <a:schemeClr val="bg1"/>
                </a:solidFill>
              </a:rPr>
              <a:t> Expulsion - Method</a:t>
            </a:r>
            <a:endParaRPr lang="de-DE" dirty="0"/>
          </a:p>
        </p:txBody>
      </p:sp>
      <p:pic>
        <p:nvPicPr>
          <p:cNvPr id="408771359" name="Inhaltsplatzhalter 40877135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609599" y="1600201"/>
            <a:ext cx="5384800" cy="3372552"/>
          </a:xfrm>
          <a:prstGeom prst="rect">
            <a:avLst/>
          </a:prstGeom>
        </p:spPr>
      </p:pic>
      <p:sp>
        <p:nvSpPr>
          <p:cNvPr id="18" name="Inhaltsplatzhalter 17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 i="1" dirty="0">
                <a:solidFill>
                  <a:schemeClr val="bg1"/>
                </a:solidFill>
              </a:rPr>
              <a:t>t</a:t>
            </a:r>
            <a:r>
              <a:rPr lang="de-DE" dirty="0">
                <a:solidFill>
                  <a:schemeClr val="bg1"/>
                </a:solidFill>
              </a:rPr>
              <a:t>=10s </a:t>
            </a:r>
            <a:r>
              <a:rPr lang="de-DE" dirty="0" err="1">
                <a:solidFill>
                  <a:schemeClr val="bg1"/>
                </a:solidFill>
              </a:rPr>
              <a:t>heating</a:t>
            </a:r>
            <a:r>
              <a:rPr lang="de-DE" dirty="0">
                <a:solidFill>
                  <a:schemeClr val="bg1"/>
                </a:solidFill>
              </a:rPr>
              <a:t> pulse</a:t>
            </a:r>
          </a:p>
          <a:p>
            <a:pPr>
              <a:defRPr/>
            </a:pPr>
            <a:endParaRPr lang="de-DE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 i="1" dirty="0" err="1">
                <a:solidFill>
                  <a:schemeClr val="bg1"/>
                </a:solidFill>
              </a:rPr>
              <a:t>T</a:t>
            </a:r>
            <a:r>
              <a:rPr lang="de-DE" baseline="-25000" dirty="0" err="1">
                <a:solidFill>
                  <a:schemeClr val="bg1"/>
                </a:solidFill>
              </a:rPr>
              <a:t>sample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crosses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i="1" dirty="0">
                <a:solidFill>
                  <a:schemeClr val="bg1"/>
                </a:solidFill>
              </a:rPr>
              <a:t>T</a:t>
            </a:r>
            <a:r>
              <a:rPr lang="de-DE" baseline="-25000" dirty="0">
                <a:solidFill>
                  <a:schemeClr val="bg1"/>
                </a:solidFill>
              </a:rPr>
              <a:t>C </a:t>
            </a:r>
            <a:r>
              <a:rPr lang="de-DE" dirty="0" err="1">
                <a:solidFill>
                  <a:schemeClr val="bg1"/>
                </a:solidFill>
              </a:rPr>
              <a:t>following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transition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NC </a:t>
            </a:r>
            <a:r>
              <a:rPr lang="de-DE" dirty="0" err="1">
                <a:solidFill>
                  <a:schemeClr val="bg1"/>
                </a:solidFill>
              </a:rPr>
              <a:t>state</a:t>
            </a:r>
            <a:endParaRPr lang="de-DE" dirty="0">
              <a:solidFill>
                <a:schemeClr val="bg1"/>
              </a:solidFill>
            </a:endParaRPr>
          </a:p>
          <a:p>
            <a:pPr>
              <a:defRPr/>
            </a:pPr>
            <a:endParaRPr lang="de-DE" baseline="-25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Re-transition </a:t>
            </a:r>
            <a:r>
              <a:rPr lang="de-DE" dirty="0" err="1">
                <a:solidFill>
                  <a:schemeClr val="bg1"/>
                </a:solidFill>
              </a:rPr>
              <a:t>within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seconds</a:t>
            </a:r>
            <a:endParaRPr lang="de-DE" dirty="0">
              <a:solidFill>
                <a:schemeClr val="bg1"/>
              </a:solidFill>
            </a:endParaRPr>
          </a:p>
          <a:p>
            <a:pPr>
              <a:defRPr/>
            </a:pPr>
            <a:endParaRPr lang="de-DE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 dirty="0" err="1">
                <a:solidFill>
                  <a:schemeClr val="bg1"/>
                </a:solidFill>
              </a:rPr>
              <a:t>Measure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change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flux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density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integrated</a:t>
            </a:r>
            <a:r>
              <a:rPr lang="de-DE" dirty="0">
                <a:solidFill>
                  <a:schemeClr val="bg1"/>
                </a:solidFill>
              </a:rPr>
              <a:t> over </a:t>
            </a:r>
            <a:r>
              <a:rPr lang="de-DE" dirty="0" err="1">
                <a:solidFill>
                  <a:schemeClr val="bg1"/>
                </a:solidFill>
              </a:rPr>
              <a:t>aperture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area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May 31, 2023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7</a:t>
            </a:fld>
            <a:endParaRPr lang="ru-RU"/>
          </a:p>
        </p:txBody>
      </p:sp>
      <p:sp>
        <p:nvSpPr>
          <p:cNvPr id="889599513" name="Textfeld 679423180"/>
          <p:cNvSpPr txBox="1"/>
          <p:nvPr/>
        </p:nvSpPr>
        <p:spPr bwMode="auto">
          <a:xfrm>
            <a:off x="2061218" y="4972753"/>
            <a:ext cx="3970942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>
                <a:solidFill>
                  <a:schemeClr val="bg1"/>
                </a:solidFill>
              </a:rPr>
              <a:t>Bartolome et al. „Flux expulsion lens“ CERN SRF Workshop 2022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>
                <a:solidFill>
                  <a:schemeClr val="bg1"/>
                </a:solidFill>
              </a:rPr>
              <a:t>Flux</a:t>
            </a:r>
            <a:r>
              <a:rPr lang="de-DE" dirty="0">
                <a:solidFill>
                  <a:schemeClr val="bg1"/>
                </a:solidFill>
              </a:rPr>
              <a:t> Expulsion – </a:t>
            </a:r>
            <a:r>
              <a:rPr lang="de-DE" dirty="0" err="1">
                <a:solidFill>
                  <a:schemeClr val="bg1"/>
                </a:solidFill>
              </a:rPr>
              <a:t>Examplary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Results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1422303" y="1600201"/>
            <a:ext cx="4091734" cy="3898206"/>
          </a:xfrm>
          <a:prstGeom prst="rect">
            <a:avLst/>
          </a:prstGeom>
        </p:spPr>
      </p:pic>
      <p:sp>
        <p:nvSpPr>
          <p:cNvPr id="18" name="Inhaltsplatzhalter 17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Expulsion </a:t>
            </a:r>
            <a:r>
              <a:rPr lang="de-DE" dirty="0" err="1">
                <a:solidFill>
                  <a:schemeClr val="bg1"/>
                </a:solidFill>
              </a:rPr>
              <a:t>improves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spatial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temperature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gradient</a:t>
            </a:r>
            <a:endParaRPr lang="de-DE" dirty="0">
              <a:solidFill>
                <a:schemeClr val="bg1"/>
              </a:solidFill>
            </a:endParaRPr>
          </a:p>
          <a:p>
            <a:pPr>
              <a:defRPr/>
            </a:pPr>
            <a:endParaRPr lang="de-DE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 dirty="0" err="1">
                <a:solidFill>
                  <a:schemeClr val="bg1"/>
                </a:solidFill>
              </a:rPr>
              <a:t>Reproducible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percision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measurment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expulsion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efficiency</a:t>
            </a:r>
            <a:endParaRPr lang="de-DE" dirty="0">
              <a:solidFill>
                <a:schemeClr val="bg1"/>
              </a:solidFill>
            </a:endParaRPr>
          </a:p>
          <a:p>
            <a:pPr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May 31, 2023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8</a:t>
            </a:fld>
            <a:endParaRPr lang="ru-RU"/>
          </a:p>
        </p:txBody>
      </p:sp>
      <p:sp>
        <p:nvSpPr>
          <p:cNvPr id="814692853" name="Textfeld 11"/>
          <p:cNvSpPr txBox="1"/>
          <p:nvPr/>
        </p:nvSpPr>
        <p:spPr bwMode="auto">
          <a:xfrm>
            <a:off x="3006789" y="5498407"/>
            <a:ext cx="2507248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Ivanov, A. [</a:t>
            </a:r>
            <a:r>
              <a:rPr lang="de-DE" sz="1000" b="0" i="0" u="none" strike="noStrike" cap="none" spc="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arXiv</a:t>
            </a:r>
            <a:r>
              <a:rPr lang="de-DE" sz="1000" b="0" i="0" u="none" strike="noStrike" cap="none" spc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: 2103.06697v1]  (2021)</a:t>
            </a:r>
            <a:endParaRPr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4667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400" b="1" i="0" u="none" strike="noStrike" cap="none" spc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Flux</a:t>
            </a:r>
            <a:r>
              <a:rPr lang="de-DE" sz="4400" b="1" i="0" u="none" strike="noStrike" cap="none" spc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Expulsion </a:t>
            </a:r>
            <a:r>
              <a:rPr lang="de-DE" dirty="0">
                <a:solidFill>
                  <a:schemeClr val="bg1"/>
                </a:solidFill>
              </a:rPr>
              <a:t>- Outlook</a:t>
            </a:r>
            <a:endParaRPr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F843F62-91A4-42C5-BC27-CF8E50E00B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2" r="10255"/>
          <a:stretch/>
        </p:blipFill>
        <p:spPr>
          <a:xfrm rot="5400000">
            <a:off x="1557755" y="1464842"/>
            <a:ext cx="3793283" cy="4064002"/>
          </a:xfrm>
        </p:spPr>
      </p:pic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Flux expulsion R&amp;D on </a:t>
            </a:r>
            <a:r>
              <a:rPr lang="fr-FR" dirty="0" err="1">
                <a:solidFill>
                  <a:schemeClr val="bg1"/>
                </a:solidFill>
              </a:rPr>
              <a:t>multilayer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samples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3 mm Nb + 15 nm </a:t>
            </a:r>
            <a:r>
              <a:rPr lang="fr-FR" dirty="0" err="1">
                <a:solidFill>
                  <a:schemeClr val="bg1"/>
                </a:solidFill>
              </a:rPr>
              <a:t>AlN</a:t>
            </a:r>
            <a:r>
              <a:rPr lang="fr-FR" dirty="0">
                <a:solidFill>
                  <a:schemeClr val="bg1"/>
                </a:solidFill>
              </a:rPr>
              <a:t> +       60 nm </a:t>
            </a:r>
            <a:r>
              <a:rPr lang="fr-FR" dirty="0" err="1">
                <a:solidFill>
                  <a:schemeClr val="bg1"/>
                </a:solidFill>
              </a:rPr>
              <a:t>thin</a:t>
            </a:r>
            <a:r>
              <a:rPr lang="fr-FR" dirty="0">
                <a:solidFill>
                  <a:schemeClr val="bg1"/>
                </a:solidFill>
              </a:rPr>
              <a:t> film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45624089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t>May 31, 2023</a:t>
            </a:r>
          </a:p>
        </p:txBody>
      </p:sp>
      <p:sp>
        <p:nvSpPr>
          <p:cNvPr id="106649887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5D7E90-62EC-83D2-4D5B-7A5A0E538D21}" type="slidenum">
              <a:rPr lang="ru-RU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1831</Words>
  <Application>Microsoft Office PowerPoint</Application>
  <DocSecurity>0</DocSecurity>
  <PresentationFormat>Breitbild</PresentationFormat>
  <Paragraphs>280</Paragraphs>
  <Slides>28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Arial</vt:lpstr>
      <vt:lpstr>Calibri</vt:lpstr>
      <vt:lpstr>DejaVu Sans</vt:lpstr>
      <vt:lpstr>Montserrat</vt:lpstr>
      <vt:lpstr>Times New Roman</vt:lpstr>
      <vt:lpstr>Wingdings</vt:lpstr>
      <vt:lpstr>Office</vt:lpstr>
      <vt:lpstr>Magnetic characterization of ALD coated thin films</vt:lpstr>
      <vt:lpstr>My work</vt:lpstr>
      <vt:lpstr>Flux Expulsion Measurement @ CERN</vt:lpstr>
      <vt:lpstr>Flux Expulsion - Idea</vt:lpstr>
      <vt:lpstr>Flux Expulsion - Setup</vt:lpstr>
      <vt:lpstr>Flux Expulsion - Method</vt:lpstr>
      <vt:lpstr>Flux Expulsion - Method</vt:lpstr>
      <vt:lpstr>Flux Expulsion – Examplary Results</vt:lpstr>
      <vt:lpstr>Flux Expulsion - Outlook</vt:lpstr>
      <vt:lpstr>Flux Expulsion - Outlook</vt:lpstr>
      <vt:lpstr>Flux Expulsion – Preliminary Results</vt:lpstr>
      <vt:lpstr>HC1 measurement @ KEK</vt:lpstr>
      <vt:lpstr>HC1 @ KEK</vt:lpstr>
      <vt:lpstr>HC1 @ KEK - Setup</vt:lpstr>
      <vt:lpstr>HC1 @ KEK - Method</vt:lpstr>
      <vt:lpstr>HC1 @ KEK - Examplary Results</vt:lpstr>
      <vt:lpstr>HC1 @ KEK - Examplary Results</vt:lpstr>
      <vt:lpstr>HC1 @ KEK - Examplary Results</vt:lpstr>
      <vt:lpstr>X-Ray Reflectivity measurement @ DESY</vt:lpstr>
      <vt:lpstr>Measurement of London penetration depth @ PSI</vt:lpstr>
      <vt:lpstr>What's the point?</vt:lpstr>
      <vt:lpstr>S-I-S Multilayer for SRF Cavities</vt:lpstr>
      <vt:lpstr>Backup</vt:lpstr>
      <vt:lpstr>Plasma Enhanced ALD</vt:lpstr>
      <vt:lpstr>Annealing and Blister Study</vt:lpstr>
      <vt:lpstr>Samples</vt:lpstr>
      <vt:lpstr>HC1 measurement @ KEK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characterization of ALD coated thin films</dc:title>
  <dc:subject/>
  <dc:creator>Wenskat, Marc</dc:creator>
  <cp:keywords/>
  <dc:description/>
  <cp:lastModifiedBy>Preece, Lea Sophie</cp:lastModifiedBy>
  <cp:revision>98</cp:revision>
  <dcterms:modified xsi:type="dcterms:W3CDTF">2023-05-31T10:39:53Z</dcterms:modified>
  <cp:category/>
  <dc:identifier/>
  <cp:contentStatus/>
  <dc:language/>
  <cp:version/>
</cp:coreProperties>
</file>