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67" r:id="rId2"/>
    <p:sldId id="268" r:id="rId3"/>
    <p:sldId id="284" r:id="rId4"/>
    <p:sldId id="279" r:id="rId5"/>
    <p:sldId id="285" r:id="rId6"/>
    <p:sldId id="283" r:id="rId7"/>
    <p:sldId id="282" r:id="rId8"/>
    <p:sldId id="280" r:id="rId9"/>
    <p:sldId id="281" r:id="rId10"/>
    <p:sldId id="27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97C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5" autoAdjust="0"/>
    <p:restoredTop sz="96327" autoAdjust="0"/>
  </p:normalViewPr>
  <p:slideViewPr>
    <p:cSldViewPr showGuides="1">
      <p:cViewPr varScale="1">
        <p:scale>
          <a:sx n="86" d="100"/>
          <a:sy n="86" d="100"/>
        </p:scale>
        <p:origin x="917" y="72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05.06.2023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ARES Operation Meeting | 05.06.2023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ARES Operation Meeting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Summary of week 22 / 2023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Hannes Dinter</a:t>
            </a:r>
            <a:r>
              <a:rPr lang="en-US" dirty="0"/>
              <a:t>, on behalf of the ARES crew</a:t>
            </a:r>
          </a:p>
        </p:txBody>
      </p:sp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DCD33F-6A44-A244-B5AA-8E15BCDDC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week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B9ADF2-9D00-2140-BAA7-8E2D9ABF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MON:</a:t>
            </a:r>
          </a:p>
          <a:p>
            <a:pPr lvl="1"/>
            <a:r>
              <a:rPr lang="de-DE" dirty="0"/>
              <a:t>TÜV </a:t>
            </a:r>
            <a:r>
              <a:rPr lang="de-DE" dirty="0" err="1"/>
              <a:t>including</a:t>
            </a:r>
            <a:r>
              <a:rPr lang="de-DE" dirty="0"/>
              <a:t> X-band</a:t>
            </a:r>
          </a:p>
          <a:p>
            <a:pPr lvl="1"/>
            <a:r>
              <a:rPr lang="de-DE" dirty="0"/>
              <a:t>STRIDENAS </a:t>
            </a:r>
            <a:r>
              <a:rPr lang="de-DE" dirty="0" err="1"/>
              <a:t>preparations</a:t>
            </a:r>
            <a:endParaRPr lang="en-US" dirty="0"/>
          </a:p>
          <a:p>
            <a:r>
              <a:rPr lang="en-US" dirty="0"/>
              <a:t>TUE: STRIDENAS</a:t>
            </a:r>
          </a:p>
          <a:p>
            <a:r>
              <a:rPr lang="en-US" dirty="0"/>
              <a:t>WED:</a:t>
            </a:r>
            <a:r>
              <a:rPr lang="de-DE" dirty="0"/>
              <a:t> STRIDENAS</a:t>
            </a:r>
          </a:p>
          <a:p>
            <a:r>
              <a:rPr lang="en-US" dirty="0"/>
              <a:t>THU: STRIDENAS</a:t>
            </a:r>
          </a:p>
          <a:p>
            <a:r>
              <a:rPr lang="en-US" dirty="0"/>
              <a:t>FRI: STRIDENAS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B78D0A-62A0-BC47-BE13-03C2C4945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7579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AAC0A9-9FC6-2F44-91BD-86BFD8CE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D01DCD-8CBE-B44E-80C2-A091A375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AAADFE7-A8C9-BD4D-B81E-3D07AE08D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Week 23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hteck: abgerundete Ecken 2">
            <a:extLst>
              <a:ext uri="{FF2B5EF4-FFF2-40B4-BE49-F238E27FC236}">
                <a16:creationId xmlns:a16="http://schemas.microsoft.com/office/drawing/2014/main" id="{D014A472-30FC-4547-BA11-625D54F48708}"/>
              </a:ext>
            </a:extLst>
          </p:cNvPr>
          <p:cNvSpPr/>
          <p:nvPr/>
        </p:nvSpPr>
        <p:spPr>
          <a:xfrm>
            <a:off x="415320" y="5733256"/>
            <a:ext cx="11361361" cy="377503"/>
          </a:xfrm>
          <a:prstGeom prst="roundRect">
            <a:avLst>
              <a:gd name="adj" fmla="val 8456"/>
            </a:avLst>
          </a:prstGeom>
          <a:solidFill>
            <a:srgbClr val="FFC000"/>
          </a:solidFill>
          <a:ln w="9525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want to learn or join the shift: please give the shift leader a call (BKR 2840 / SINBAD Box 2454)</a:t>
            </a:r>
          </a:p>
        </p:txBody>
      </p:sp>
      <p:graphicFrame>
        <p:nvGraphicFramePr>
          <p:cNvPr id="3" name="Tabelle 7">
            <a:extLst>
              <a:ext uri="{FF2B5EF4-FFF2-40B4-BE49-F238E27FC236}">
                <a16:creationId xmlns:a16="http://schemas.microsoft.com/office/drawing/2014/main" id="{AF2D3251-B2E0-3A4E-A4CD-AA916845DC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964005"/>
              </p:ext>
            </p:extLst>
          </p:nvPr>
        </p:nvGraphicFramePr>
        <p:xfrm>
          <a:off x="407989" y="1347894"/>
          <a:ext cx="11376023" cy="3289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8772">
                  <a:extLst>
                    <a:ext uri="{9D8B030D-6E8A-4147-A177-3AD203B41FA5}">
                      <a16:colId xmlns:a16="http://schemas.microsoft.com/office/drawing/2014/main" val="1623781107"/>
                    </a:ext>
                  </a:extLst>
                </a:gridCol>
                <a:gridCol w="8497251">
                  <a:extLst>
                    <a:ext uri="{9D8B030D-6E8A-4147-A177-3AD203B41FA5}">
                      <a16:colId xmlns:a16="http://schemas.microsoft.com/office/drawing/2014/main" val="3472815013"/>
                    </a:ext>
                  </a:extLst>
                </a:gridCol>
              </a:tblGrid>
              <a:tr h="54817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Shift Leader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144729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5.06.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050636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6.06.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/>
                        <a:t>Sonja, Willi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7362042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7.06.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i="0" dirty="0">
                          <a:solidFill>
                            <a:schemeClr val="tx1"/>
                          </a:solidFill>
                        </a:rPr>
                        <a:t>Willi, Sonja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5479025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8.06.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Frank, Sonja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4451787"/>
                  </a:ext>
                </a:extLst>
              </a:tr>
              <a:tr h="548170">
                <a:tc>
                  <a:txBody>
                    <a:bodyPr/>
                    <a:lstStyle/>
                    <a:p>
                      <a:r>
                        <a:rPr lang="en-US" b="0" dirty="0"/>
                        <a:t>9.06.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Thomas, Sonja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8461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086983-9D0C-CA47-ABF6-7132C0F03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week 22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96BAF7D-6D8A-489C-9F26-F93621CC7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74E62B-7FDC-D844-A97B-361C2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EB9A5FE-2433-41C9-B5F7-8DB06EE466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18133723-89A3-AC43-BAD4-5C7FC2B7B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778310"/>
              </p:ext>
            </p:extLst>
          </p:nvPr>
        </p:nvGraphicFramePr>
        <p:xfrm>
          <a:off x="407988" y="869316"/>
          <a:ext cx="1137600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7540">
                  <a:extLst>
                    <a:ext uri="{9D8B030D-6E8A-4147-A177-3AD203B41FA5}">
                      <a16:colId xmlns:a16="http://schemas.microsoft.com/office/drawing/2014/main" val="1314118428"/>
                    </a:ext>
                  </a:extLst>
                </a:gridCol>
                <a:gridCol w="1626596">
                  <a:extLst>
                    <a:ext uri="{9D8B030D-6E8A-4147-A177-3AD203B41FA5}">
                      <a16:colId xmlns:a16="http://schemas.microsoft.com/office/drawing/2014/main" val="3689221004"/>
                    </a:ext>
                  </a:extLst>
                </a:gridCol>
                <a:gridCol w="2020466">
                  <a:extLst>
                    <a:ext uri="{9D8B030D-6E8A-4147-A177-3AD203B41FA5}">
                      <a16:colId xmlns:a16="http://schemas.microsoft.com/office/drawing/2014/main" val="659369014"/>
                    </a:ext>
                  </a:extLst>
                </a:gridCol>
                <a:gridCol w="2020466">
                  <a:extLst>
                    <a:ext uri="{9D8B030D-6E8A-4147-A177-3AD203B41FA5}">
                      <a16:colId xmlns:a16="http://schemas.microsoft.com/office/drawing/2014/main" val="1597999574"/>
                    </a:ext>
                  </a:extLst>
                </a:gridCol>
                <a:gridCol w="2020466">
                  <a:extLst>
                    <a:ext uri="{9D8B030D-6E8A-4147-A177-3AD203B41FA5}">
                      <a16:colId xmlns:a16="http://schemas.microsoft.com/office/drawing/2014/main" val="822430712"/>
                    </a:ext>
                  </a:extLst>
                </a:gridCol>
                <a:gridCol w="2020466">
                  <a:extLst>
                    <a:ext uri="{9D8B030D-6E8A-4147-A177-3AD203B41FA5}">
                      <a16:colId xmlns:a16="http://schemas.microsoft.com/office/drawing/2014/main" val="1820145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Mon. 29</a:t>
                      </a:r>
                      <a:r>
                        <a:rPr lang="en-US" sz="1600" b="1" baseline="30000" noProof="0" dirty="0"/>
                        <a:t>th</a:t>
                      </a:r>
                      <a:r>
                        <a:rPr lang="en-US" sz="1600" b="1" noProof="0" dirty="0"/>
                        <a:t> 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Tue.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Wed.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Thu.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Fri.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0285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Achievements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noProof="0" dirty="0"/>
                        <a:t>ACHIP 2 piezo stage tests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noProof="0" dirty="0" err="1"/>
                        <a:t>AutoACC</a:t>
                      </a:r>
                      <a:endParaRPr lang="en-US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ICT </a:t>
                      </a:r>
                      <a:r>
                        <a:rPr lang="de-DE" sz="1400" noProof="0" dirty="0" err="1"/>
                        <a:t>installed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 err="1"/>
                        <a:t>Stability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data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analysis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MDI </a:t>
                      </a:r>
                      <a:r>
                        <a:rPr lang="de-DE" sz="1400" noProof="0" dirty="0" err="1"/>
                        <a:t>charge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monitors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 err="1"/>
                        <a:t>Doocs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server</a:t>
                      </a:r>
                      <a:r>
                        <a:rPr lang="de-DE" sz="1400" noProof="0" dirty="0"/>
                        <a:t> and </a:t>
                      </a:r>
                      <a:r>
                        <a:rPr lang="de-DE" sz="1400" noProof="0" dirty="0" err="1"/>
                        <a:t>machine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state</a:t>
                      </a:r>
                      <a:r>
                        <a:rPr lang="de-DE" sz="1400" noProof="0" dirty="0"/>
                        <a:t> GUI </a:t>
                      </a:r>
                      <a:r>
                        <a:rPr lang="de-DE" sz="1400" noProof="0" dirty="0" err="1"/>
                        <a:t>development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X-band Modulator 1 </a:t>
                      </a:r>
                      <a:r>
                        <a:rPr lang="de-DE" sz="1400" noProof="0" dirty="0" err="1"/>
                        <a:t>repaired</a:t>
                      </a:r>
                      <a:r>
                        <a:rPr lang="de-DE" sz="1400" noProof="0" dirty="0"/>
                        <a:t> (power </a:t>
                      </a:r>
                      <a:r>
                        <a:rPr lang="de-DE" sz="1400" noProof="0" dirty="0" err="1"/>
                        <a:t>supply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replaced</a:t>
                      </a:r>
                      <a:r>
                        <a:rPr lang="de-DE" sz="1400" noProof="0" dirty="0"/>
                        <a:t>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EA.R1 </a:t>
                      </a:r>
                      <a:r>
                        <a:rPr lang="de-DE" sz="1400" noProof="0" dirty="0" err="1"/>
                        <a:t>field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of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view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shifted</a:t>
                      </a:r>
                      <a:r>
                        <a:rPr lang="de-DE" sz="1400" noProof="0" dirty="0"/>
                        <a:t> (</a:t>
                      </a:r>
                      <a:r>
                        <a:rPr lang="de-DE" sz="1400" noProof="0" dirty="0" err="1"/>
                        <a:t>to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be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tested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with</a:t>
                      </a:r>
                      <a:r>
                        <a:rPr lang="de-DE" sz="1400" noProof="0" dirty="0"/>
                        <a:t> beam)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STRIDENAS </a:t>
                      </a:r>
                      <a:r>
                        <a:rPr lang="de-DE" sz="1400" noProof="0" dirty="0" err="1"/>
                        <a:t>tests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MPS X-band </a:t>
                      </a:r>
                      <a:r>
                        <a:rPr lang="de-DE" sz="1400" noProof="0" dirty="0" err="1"/>
                        <a:t>cabling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 err="1"/>
                        <a:t>Doocs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servers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development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 err="1"/>
                        <a:t>Preparations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for</a:t>
                      </a:r>
                      <a:r>
                        <a:rPr lang="de-DE" sz="1400" noProof="0" dirty="0"/>
                        <a:t> STRIDENAS </a:t>
                      </a:r>
                      <a:r>
                        <a:rPr lang="de-DE" sz="1400" noProof="0" dirty="0" err="1"/>
                        <a:t>week</a:t>
                      </a:r>
                      <a:endParaRPr lang="de-DE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TÜV </a:t>
                      </a:r>
                      <a:r>
                        <a:rPr lang="de-DE" sz="1400" noProof="0" dirty="0" err="1"/>
                        <a:t>rehearsal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 err="1"/>
                        <a:t>Doocs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server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development</a:t>
                      </a:r>
                      <a:endParaRPr lang="de-DE" sz="1400" noProof="0" dirty="0"/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400" noProof="0" dirty="0"/>
                        <a:t>Displays </a:t>
                      </a:r>
                      <a:r>
                        <a:rPr lang="de-DE" sz="1400" noProof="0" dirty="0" err="1"/>
                        <a:t>for</a:t>
                      </a:r>
                      <a:r>
                        <a:rPr lang="de-DE" sz="1400" noProof="0" dirty="0"/>
                        <a:t> additional BKR </a:t>
                      </a:r>
                      <a:r>
                        <a:rPr lang="de-DE" sz="1400" noProof="0" dirty="0" err="1"/>
                        <a:t>console</a:t>
                      </a:r>
                      <a:r>
                        <a:rPr lang="de-DE" sz="1400" noProof="0" dirty="0"/>
                        <a:t> </a:t>
                      </a:r>
                      <a:r>
                        <a:rPr lang="de-DE" sz="1400" noProof="0" dirty="0" err="1"/>
                        <a:t>installed</a:t>
                      </a: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5471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Difficulties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noProof="0" dirty="0">
                          <a:sym typeface="Wingdings" pitchFamily="2" charset="2"/>
                        </a:rPr>
                        <a:t>PHAROS RA stopped working (X2timer issue, fixed, but came back with 100% transmission)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i="0" noProof="0" dirty="0">
                          <a:sym typeface="Wingdings" pitchFamily="2" charset="2"/>
                        </a:rPr>
                        <a:t>B</a:t>
                      </a:r>
                      <a:r>
                        <a:rPr lang="en-US" sz="1400" i="0" noProof="0" dirty="0" err="1">
                          <a:sym typeface="Wingdings" pitchFamily="2" charset="2"/>
                        </a:rPr>
                        <a:t>eam</a:t>
                      </a:r>
                      <a:r>
                        <a:rPr lang="en-US" sz="1400" i="0" noProof="0" dirty="0">
                          <a:sym typeface="Wingdings" pitchFamily="2" charset="2"/>
                        </a:rPr>
                        <a:t> not in field of view of EA.R1 (fixed on Wed., to be tested)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noProof="0" dirty="0">
                          <a:sym typeface="Wingdings" pitchFamily="2" charset="2"/>
                        </a:rPr>
                        <a:t>Oscilloscope PC network issues (fixed)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562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b="1" noProof="0" dirty="0"/>
                        <a:t>Notes</a:t>
                      </a:r>
                      <a:endParaRPr lang="en-US" sz="16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400" i="0" noProof="0" dirty="0"/>
                        <a:t>Public </a:t>
                      </a:r>
                      <a:r>
                        <a:rPr lang="de-DE" sz="1400" i="0" noProof="0" dirty="0" err="1"/>
                        <a:t>holiday</a:t>
                      </a:r>
                      <a:endParaRPr lang="en-US" sz="1400" i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i="0" noProof="0" dirty="0">
                        <a:sym typeface="Wingdings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4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4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6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BBEE6-6429-4CAD-88E3-05175FC69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AutoACC</a:t>
            </a:r>
            <a:r>
              <a:rPr lang="de-DE" dirty="0"/>
              <a:t> shift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CC966F-9100-4B76-85B6-DB2A2FE00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Tested RL agents with new EA geometry and on BC screen:</a:t>
            </a:r>
          </a:p>
          <a:p>
            <a:pPr lvl="1"/>
            <a:r>
              <a:rPr lang="en-US" dirty="0"/>
              <a:t>New EA geometry does not seem to degrade performance</a:t>
            </a:r>
          </a:p>
          <a:p>
            <a:pPr lvl="1"/>
            <a:r>
              <a:rPr lang="en-US" dirty="0"/>
              <a:t>EA RL agent (polished donkey) does not work on BC screen (also bug suspected with magnet reordering)</a:t>
            </a:r>
          </a:p>
          <a:p>
            <a:r>
              <a:rPr lang="en-US" dirty="0"/>
              <a:t>For time reasons we were neither to test the agent on the in-air screen nor the lattice agnostic agents. Given the results on the BC screen, the former is expected to fail.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3442BAA-C27B-4C0B-92B9-5C4C9D338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D49B4C-7185-4E20-950B-4ADC78938A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1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9D576-A649-4B13-B5D7-914935B7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(</a:t>
            </a:r>
            <a:r>
              <a:rPr lang="de-DE" dirty="0" err="1"/>
              <a:t>vertical</a:t>
            </a:r>
            <a:r>
              <a:rPr lang="de-DE" dirty="0"/>
              <a:t>)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B4D1A-1402-4BB5-B9D3-3BDC1D1F1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2C3B2F-0C72-43E0-B17D-F5918445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5ECB45-7447-4DEC-B1BF-BAA63AC89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BPM DL.G2 was measured in overnight stability run on 2023.03.09</a:t>
            </a:r>
          </a:p>
        </p:txBody>
      </p:sp>
      <p:pic>
        <p:nvPicPr>
          <p:cNvPr id="1027" name="Picture 3" descr="https://ttfinfo.desy.de/SINBAD-ARESelog/data/2023/22/30.05/2023-05-30T14:41:37.jpg">
            <a:extLst>
              <a:ext uri="{FF2B5EF4-FFF2-40B4-BE49-F238E27FC236}">
                <a16:creationId xmlns:a16="http://schemas.microsoft.com/office/drawing/2014/main" id="{383150A3-A4F9-43C6-926F-665E3A9E1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1"/>
          <a:stretch/>
        </p:blipFill>
        <p:spPr bwMode="auto">
          <a:xfrm>
            <a:off x="407999" y="2516188"/>
            <a:ext cx="11376000" cy="19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ttfinfo.desy.de/SINBAD-ARESelog/data/2023/22/30.05/2023-05-30T14:47:58.jpg">
            <a:extLst>
              <a:ext uri="{FF2B5EF4-FFF2-40B4-BE49-F238E27FC236}">
                <a16:creationId xmlns:a16="http://schemas.microsoft.com/office/drawing/2014/main" id="{4A5BC495-C153-4942-8159-2021F7E6F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9247"/>
          <a:stretch/>
        </p:blipFill>
        <p:spPr bwMode="auto">
          <a:xfrm>
            <a:off x="551384" y="4403343"/>
            <a:ext cx="10800000" cy="2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ECF2279F-F13D-49F2-8ED4-7AFB759633BD}"/>
              </a:ext>
            </a:extLst>
          </p:cNvPr>
          <p:cNvSpPr/>
          <p:nvPr/>
        </p:nvSpPr>
        <p:spPr>
          <a:xfrm>
            <a:off x="9408368" y="1406427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Both feedbacks off (repeat)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C71FA2C-84B2-4C3E-AFAD-F45249A3D533}"/>
              </a:ext>
            </a:extLst>
          </p:cNvPr>
          <p:cNvSpPr/>
          <p:nvPr/>
        </p:nvSpPr>
        <p:spPr>
          <a:xfrm>
            <a:off x="911624" y="1406427"/>
            <a:ext cx="18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 feedback (zero gains) vertical and horizontal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E9F10EE-952A-433E-83B7-FDAEF0B85CF3}"/>
              </a:ext>
            </a:extLst>
          </p:cNvPr>
          <p:cNvSpPr/>
          <p:nvPr/>
        </p:nvSpPr>
        <p:spPr>
          <a:xfrm>
            <a:off x="5016120" y="1406427"/>
            <a:ext cx="21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Vertical gains from 9 February and horizontal gains from 2 March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915C43-809E-44B2-A25C-3BF456282A92}"/>
              </a:ext>
            </a:extLst>
          </p:cNvPr>
          <p:cNvSpPr/>
          <p:nvPr/>
        </p:nvSpPr>
        <p:spPr>
          <a:xfrm>
            <a:off x="7176360" y="1406427"/>
            <a:ext cx="21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Vertical gains from 23 February and horizontal gains from 9 March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63A5E5-48D0-4565-B539-506D71C4DFA7}"/>
              </a:ext>
            </a:extLst>
          </p:cNvPr>
          <p:cNvSpPr/>
          <p:nvPr/>
        </p:nvSpPr>
        <p:spPr>
          <a:xfrm>
            <a:off x="2999656" y="1406427"/>
            <a:ext cx="18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Willi's gains vertical and horizontal</a:t>
            </a:r>
          </a:p>
        </p:txBody>
      </p:sp>
    </p:spTree>
    <p:extLst>
      <p:ext uri="{BB962C8B-B14F-4D97-AF65-F5344CB8AC3E}">
        <p14:creationId xmlns:p14="http://schemas.microsoft.com/office/powerpoint/2010/main" val="210309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F9D576-A649-4B13-B5D7-914935B7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Stability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(horizontal)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FB4D1A-1402-4BB5-B9D3-3BDC1D1F1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2C3B2F-0C72-43E0-B17D-F59184456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5ECB45-7447-4DEC-B1BF-BAA63AC891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BPM DL.G2 was measured in overnight stability run on 2023.03.09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CF2279F-F13D-49F2-8ED4-7AFB759633BD}"/>
              </a:ext>
            </a:extLst>
          </p:cNvPr>
          <p:cNvSpPr/>
          <p:nvPr/>
        </p:nvSpPr>
        <p:spPr>
          <a:xfrm>
            <a:off x="9408368" y="1406427"/>
            <a:ext cx="180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Both feedbacks off (repeat)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C71FA2C-84B2-4C3E-AFAD-F45249A3D533}"/>
              </a:ext>
            </a:extLst>
          </p:cNvPr>
          <p:cNvSpPr/>
          <p:nvPr/>
        </p:nvSpPr>
        <p:spPr>
          <a:xfrm>
            <a:off x="911624" y="1406427"/>
            <a:ext cx="180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 feedback (zero gains) vertical and horizontal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E9F10EE-952A-433E-83B7-FDAEF0B85CF3}"/>
              </a:ext>
            </a:extLst>
          </p:cNvPr>
          <p:cNvSpPr/>
          <p:nvPr/>
        </p:nvSpPr>
        <p:spPr>
          <a:xfrm>
            <a:off x="5016120" y="1406427"/>
            <a:ext cx="216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Vertical gains from 9 February and horizontal gains from 2 March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A915C43-809E-44B2-A25C-3BF456282A92}"/>
              </a:ext>
            </a:extLst>
          </p:cNvPr>
          <p:cNvSpPr/>
          <p:nvPr/>
        </p:nvSpPr>
        <p:spPr>
          <a:xfrm>
            <a:off x="7176360" y="1406427"/>
            <a:ext cx="216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Vertical gains from 23 February and horizontal gains from 9 March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D63A5E5-48D0-4565-B539-506D71C4DFA7}"/>
              </a:ext>
            </a:extLst>
          </p:cNvPr>
          <p:cNvSpPr/>
          <p:nvPr/>
        </p:nvSpPr>
        <p:spPr>
          <a:xfrm>
            <a:off x="2999656" y="1406427"/>
            <a:ext cx="180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Willi's gains vertical and horizontal</a:t>
            </a:r>
          </a:p>
        </p:txBody>
      </p:sp>
      <p:pic>
        <p:nvPicPr>
          <p:cNvPr id="2050" name="Picture 2" descr="https://ttfinfo.desy.de/SINBAD-ARESelog/data/2023/22/30.05/2023-05-30T15:07:28.jpg">
            <a:extLst>
              <a:ext uri="{FF2B5EF4-FFF2-40B4-BE49-F238E27FC236}">
                <a16:creationId xmlns:a16="http://schemas.microsoft.com/office/drawing/2014/main" id="{774CBFF0-42EF-4562-B899-F858F956E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91"/>
          <a:stretch/>
        </p:blipFill>
        <p:spPr bwMode="auto">
          <a:xfrm>
            <a:off x="407987" y="2516188"/>
            <a:ext cx="11376000" cy="195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tfinfo.desy.de/SINBAD-ARESelog/data/2023/22/30.05/2023-05-30T15:09:49.jpg">
            <a:extLst>
              <a:ext uri="{FF2B5EF4-FFF2-40B4-BE49-F238E27FC236}">
                <a16:creationId xmlns:a16="http://schemas.microsoft.com/office/drawing/2014/main" id="{4022DC1A-7DC0-440C-9D1F-15A76FE74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8" r="9247"/>
          <a:stretch/>
        </p:blipFill>
        <p:spPr bwMode="auto">
          <a:xfrm>
            <a:off x="551384" y="4403343"/>
            <a:ext cx="10800000" cy="20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80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6CC41-19B2-43E5-9F98-CDB0C479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MDI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monitors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F269DC-F80A-46E1-ACB2-679418C67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r>
              <a:rPr lang="de-DE" dirty="0" err="1"/>
              <a:t>Recorded</a:t>
            </a:r>
            <a:r>
              <a:rPr lang="de-DE" dirty="0"/>
              <a:t> all </a:t>
            </a:r>
            <a:r>
              <a:rPr lang="de-DE" dirty="0" err="1"/>
              <a:t>charge</a:t>
            </a:r>
            <a:r>
              <a:rPr lang="de-DE" dirty="0"/>
              <a:t> </a:t>
            </a:r>
            <a:r>
              <a:rPr lang="de-DE" dirty="0" err="1"/>
              <a:t>monitors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0.2pC and 200pC (</a:t>
            </a:r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state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saved</a:t>
            </a:r>
            <a:r>
              <a:rPr lang="de-DE" dirty="0"/>
              <a:t>)</a:t>
            </a:r>
          </a:p>
          <a:p>
            <a:r>
              <a:rPr lang="en-US" dirty="0"/>
              <a:t>Changed Toroid scales to Turbo-ICT (look-up table)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A0E31C-8DFE-4FDC-A6BB-B201DFF87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00DD4A-53DA-4386-A5DA-878D722261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ttfinfo.desy.de/SINBAD-ARESelog/data/2023/22/31.05/2023-05-31T15:24:53.jpg">
            <a:extLst>
              <a:ext uri="{FF2B5EF4-FFF2-40B4-BE49-F238E27FC236}">
                <a16:creationId xmlns:a16="http://schemas.microsoft.com/office/drawing/2014/main" id="{72E42C1C-FF74-4190-B8A3-90CF18429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659" y="2420888"/>
            <a:ext cx="5054682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49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6895D5-F7A6-45EB-A226-08186421D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STRIDENAS </a:t>
            </a:r>
            <a:r>
              <a:rPr lang="de-DE" dirty="0" err="1"/>
              <a:t>tests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821A843-3CA4-44FE-8AEE-A0AF4C0D6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Cabling</a:t>
            </a:r>
            <a:endParaRPr lang="de-DE" dirty="0"/>
          </a:p>
          <a:p>
            <a:r>
              <a:rPr lang="de-DE" dirty="0"/>
              <a:t>HV</a:t>
            </a:r>
          </a:p>
          <a:p>
            <a:r>
              <a:rPr lang="de-DE" dirty="0" err="1"/>
              <a:t>Oscilloscope</a:t>
            </a:r>
            <a:r>
              <a:rPr lang="de-DE" dirty="0"/>
              <a:t> </a:t>
            </a:r>
            <a:r>
              <a:rPr lang="de-DE" dirty="0" err="1"/>
              <a:t>read</a:t>
            </a:r>
            <a:r>
              <a:rPr lang="de-DE" dirty="0"/>
              <a:t>-out</a:t>
            </a:r>
          </a:p>
          <a:p>
            <a:pPr lvl="1"/>
            <a:r>
              <a:rPr lang="de-DE" dirty="0"/>
              <a:t>Network</a:t>
            </a:r>
          </a:p>
          <a:p>
            <a:pPr lvl="1"/>
            <a:r>
              <a:rPr lang="de-DE" dirty="0" err="1"/>
              <a:t>Doocs</a:t>
            </a:r>
            <a:r>
              <a:rPr lang="de-DE" dirty="0"/>
              <a:t> </a:t>
            </a:r>
            <a:r>
              <a:rPr lang="de-DE" dirty="0" err="1"/>
              <a:t>server</a:t>
            </a:r>
            <a:endParaRPr lang="de-DE" dirty="0"/>
          </a:p>
          <a:p>
            <a:r>
              <a:rPr lang="de-DE" dirty="0" err="1"/>
              <a:t>Leakage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via </a:t>
            </a:r>
            <a:r>
              <a:rPr lang="de-DE" dirty="0" err="1"/>
              <a:t>doocs</a:t>
            </a:r>
            <a:endParaRPr lang="de-DE" dirty="0"/>
          </a:p>
          <a:p>
            <a:r>
              <a:rPr lang="de-DE" dirty="0"/>
              <a:t>Measurement </a:t>
            </a:r>
            <a:r>
              <a:rPr lang="de-DE" dirty="0" err="1"/>
              <a:t>script</a:t>
            </a:r>
            <a:r>
              <a:rPr lang="de-DE" dirty="0"/>
              <a:t> </a:t>
            </a:r>
            <a:r>
              <a:rPr lang="de-DE" dirty="0" err="1"/>
              <a:t>preparation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ACBE5AC-9F82-438F-BBB5-994BB99E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243EC96-AE13-4CE8-8852-CF160EBB88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/>
          <a:p>
            <a:r>
              <a:rPr lang="de-DE" dirty="0" err="1"/>
              <a:t>Preparations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STRIDENAS </a:t>
            </a:r>
            <a:r>
              <a:rPr lang="de-DE" dirty="0" err="1"/>
              <a:t>week</a:t>
            </a:r>
            <a:endParaRPr lang="en-US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6C32DE0-B6ED-4A42-9308-BD8651A2A0F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ttfinfo.desy.de/SINBAD-ARESelog/data/2023/22/31.05/2023-05-31T17:36:38-00.png">
            <a:extLst>
              <a:ext uri="{FF2B5EF4-FFF2-40B4-BE49-F238E27FC236}">
                <a16:creationId xmlns:a16="http://schemas.microsoft.com/office/drawing/2014/main" id="{55365402-4340-4ECE-9560-E0619328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013" y="1406427"/>
            <a:ext cx="6840000" cy="41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371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1EB0F-27E7-495A-A5F7-45510A11F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Doocs</a:t>
            </a:r>
            <a:r>
              <a:rPr lang="de-DE" dirty="0"/>
              <a:t> </a:t>
            </a:r>
            <a:r>
              <a:rPr lang="de-DE" dirty="0" err="1"/>
              <a:t>servers</a:t>
            </a:r>
            <a:r>
              <a:rPr lang="de-DE" dirty="0"/>
              <a:t> and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development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AED4E6-C6B9-402B-BF6B-EF4AE1B7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3C595B-6536-4502-BD26-D8BBF7C4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4EE386-CBEE-47A7-9C8B-5EBEFB622B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ttfinfo.desy.de/SINBAD-ARESelog/data/2023/22/02.06/2023-06-02T11:06:39.jpg">
            <a:extLst>
              <a:ext uri="{FF2B5EF4-FFF2-40B4-BE49-F238E27FC236}">
                <a16:creationId xmlns:a16="http://schemas.microsoft.com/office/drawing/2014/main" id="{9D49F096-BD4B-45F1-9AFA-CB2B937B2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95" y="1412676"/>
            <a:ext cx="5117517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tfinfo.desy.de/SINBAD-ARESelog/data/2023/22/31.05/2023-05-31T17:15:23-01.png">
            <a:extLst>
              <a:ext uri="{FF2B5EF4-FFF2-40B4-BE49-F238E27FC236}">
                <a16:creationId xmlns:a16="http://schemas.microsoft.com/office/drawing/2014/main" id="{890EB3F1-5F93-4742-89F9-2EC26072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1406427"/>
            <a:ext cx="5829254" cy="27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tfinfo.desy.de/SINBAD-ARESelog/data/2023/22/30.05/2023-05-30T08:39:16.jpg">
            <a:extLst>
              <a:ext uri="{FF2B5EF4-FFF2-40B4-BE49-F238E27FC236}">
                <a16:creationId xmlns:a16="http://schemas.microsoft.com/office/drawing/2014/main" id="{A6D1ACD3-73B8-4203-82AF-8B654899F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" y="4509144"/>
            <a:ext cx="2700000" cy="190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9296939-A619-4796-8624-139336C4C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241" y="4704087"/>
            <a:ext cx="2700000" cy="151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EA2222-869F-430A-94B6-CB827F79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POLARIX Modulator1 online again (required for TÜV)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CDCE15-667E-4F45-8E47-2640C3074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11376025" cy="50102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B5CAB1E-E6E2-4A21-8FFF-11D74E1C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ARES Operation Meeting | 05.06.2023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AF25BD-BA11-41F5-90DC-C2B792E00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Three phase power relay replaced, problem solved.</a:t>
            </a:r>
          </a:p>
        </p:txBody>
      </p:sp>
      <p:pic>
        <p:nvPicPr>
          <p:cNvPr id="3074" name="Picture 2" descr="https://ttfinfo.desy.de/SINBAD-ARESelog/data/2023/22/31.05/2023-05-31T16:22:00-00.png">
            <a:extLst>
              <a:ext uri="{FF2B5EF4-FFF2-40B4-BE49-F238E27FC236}">
                <a16:creationId xmlns:a16="http://schemas.microsoft.com/office/drawing/2014/main" id="{824FEB4B-00AC-4C01-895B-774BB8E7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33" y="1409551"/>
            <a:ext cx="4383133" cy="50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403886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" id="{FF3377BC-8E16-034C-B37F-4D96C015CDA1}" vid="{4C42B158-ADD8-9242-AD54-4E9401BE2496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0</TotalTime>
  <Words>558</Words>
  <Application>Microsoft Office PowerPoint</Application>
  <PresentationFormat>Breitbild</PresentationFormat>
  <Paragraphs>100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DESY</vt:lpstr>
      <vt:lpstr>ARES Operation Meeting</vt:lpstr>
      <vt:lpstr>Summary of week 22</vt:lpstr>
      <vt:lpstr>AutoACC shift</vt:lpstr>
      <vt:lpstr>Stability data analysis (vertical)</vt:lpstr>
      <vt:lpstr>Stability data analysis (horizontal)</vt:lpstr>
      <vt:lpstr>MDI charge monitors</vt:lpstr>
      <vt:lpstr>STRIDENAS tests</vt:lpstr>
      <vt:lpstr>Doocs servers and tools development</vt:lpstr>
      <vt:lpstr>POLARIX Modulator1 online again (required for TÜV)</vt:lpstr>
      <vt:lpstr>Plan for this week</vt:lpstr>
      <vt:lpstr>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ARES Operation Meeting</dc:title>
  <dc:creator>Frank Mayet</dc:creator>
  <cp:lastModifiedBy>Dinter, Hannes</cp:lastModifiedBy>
  <cp:revision>446</cp:revision>
  <dcterms:created xsi:type="dcterms:W3CDTF">2021-08-09T09:06:11Z</dcterms:created>
  <dcterms:modified xsi:type="dcterms:W3CDTF">2023-06-05T08:20:57Z</dcterms:modified>
</cp:coreProperties>
</file>