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62" r:id="rId4"/>
    <p:sldId id="260" r:id="rId5"/>
    <p:sldId id="261" r:id="rId6"/>
    <p:sldId id="263" r:id="rId7"/>
    <p:sldId id="269" r:id="rId8"/>
    <p:sldId id="265" r:id="rId9"/>
    <p:sldId id="268" r:id="rId10"/>
    <p:sldId id="267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5"/>
    <p:restoredTop sz="96327"/>
  </p:normalViewPr>
  <p:slideViewPr>
    <p:cSldViewPr snapToGrid="0">
      <p:cViewPr varScale="1">
        <p:scale>
          <a:sx n="145" d="100"/>
          <a:sy n="145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1E34-CEA4-8746-991E-5ACAA00C15EC}" type="datetimeFigureOut">
              <a:rPr lang="es-ES_tradnl" smtClean="0"/>
              <a:t>20/6/23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BE27A-55A6-F44C-B44D-9E3349ADBF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61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E27A-55A6-F44C-B44D-9E3349ADBF1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8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E27A-55A6-F44C-B44D-9E3349ADBF1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07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AF910-F726-943F-26CA-44E42185A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1330BB-2EBD-8E20-EE6B-C299C08F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9DCB8-5641-AFCB-59FD-F0AF5AFC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B28E-8509-1B48-B4C5-3095CE436554}" type="datetime1">
              <a:rPr lang="es-ES" smtClean="0"/>
              <a:t>20/6/23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764567-26F4-6EF5-B3F8-5EF50E94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23694-6679-766D-31DA-49E65F4E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13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394C7-A7D8-D19E-546D-7F53872C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119939-E7C4-98D9-6F84-A1CC5763F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D751D-DCA0-C6C1-AB5D-D2F77A8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A18-9546-2E4C-9C8E-C06922CAAE10}" type="datetime1">
              <a:rPr lang="es-ES" smtClean="0"/>
              <a:t>20/6/23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F06C4-3486-FF87-376B-86993B4A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733F5-D5A6-7C6B-732F-C8CE0E51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9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8CBBE-4DE1-AED0-1443-596488AF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969586-C4B9-5FAD-2C3C-F1EA59103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59C30-4A12-E643-4E92-8A344B7A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A78A-FC8B-1C4D-9F31-D5DE839D517C}" type="datetime1">
              <a:rPr lang="es-ES" smtClean="0"/>
              <a:t>20/6/23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3C149-C4DC-D2C8-AC6E-3D952940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47D3E-921E-4414-36F1-D6EC6BDC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76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AF95-16F4-1A43-8935-CB7F6C0A113A}" type="datetime1">
              <a:rPr lang="es-ES" smtClean="0"/>
              <a:t>20/6/23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185" y="0"/>
            <a:ext cx="1505815" cy="1889372"/>
          </a:xfrm>
          <a:prstGeom prst="rect">
            <a:avLst/>
          </a:prstGeom>
        </p:spPr>
      </p:pic>
      <p:sp>
        <p:nvSpPr>
          <p:cNvPr id="10" name="Pentagon 9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0" y="382621"/>
            <a:ext cx="518159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Outiline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81227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9582" y="6314403"/>
            <a:ext cx="2743200" cy="365125"/>
          </a:xfrm>
        </p:spPr>
        <p:txBody>
          <a:bodyPr/>
          <a:lstStyle/>
          <a:p>
            <a:fld id="{8A5EF94C-42A8-C147-BFD2-4B0CC96C4FF4}" type="datetime1">
              <a:rPr lang="es-ES" smtClean="0"/>
              <a:t>20/6/23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63391" y="630601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306016"/>
            <a:ext cx="2743200" cy="365125"/>
          </a:xfrm>
        </p:spPr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0293" y="2080442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70C0"/>
                </a:solidFill>
              </a:rPr>
              <a:t>Marie Skłodowska-Curie Actions Staff Exchanges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9" y="184558"/>
            <a:ext cx="1492074" cy="1872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56" y="2436640"/>
            <a:ext cx="1939799" cy="481724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254915" y="3518550"/>
            <a:ext cx="5378479" cy="899746"/>
            <a:chOff x="127191" y="3127032"/>
            <a:chExt cx="5378479" cy="899746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91" y="3127032"/>
              <a:ext cx="899746" cy="89974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03" y="3236444"/>
              <a:ext cx="737587" cy="73758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5" t="18197" r="39641" b="7637"/>
            <a:stretch/>
          </p:blipFill>
          <p:spPr>
            <a:xfrm>
              <a:off x="2757318" y="3210095"/>
              <a:ext cx="757946" cy="74247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11" y="3236443"/>
              <a:ext cx="721159" cy="71995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256" y="3236444"/>
              <a:ext cx="738816" cy="73758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719" y="3236444"/>
              <a:ext cx="1147358" cy="73758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67795" y="4789066"/>
            <a:ext cx="5552720" cy="657138"/>
            <a:chOff x="12625" y="4551415"/>
            <a:chExt cx="5552720" cy="6571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5" y="4660027"/>
              <a:ext cx="1363959" cy="4455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70" y="4713969"/>
              <a:ext cx="1493297" cy="3433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97" y="4660027"/>
              <a:ext cx="1881316" cy="4399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207" y="4551415"/>
              <a:ext cx="657138" cy="657138"/>
            </a:xfrm>
            <a:prstGeom prst="rect">
              <a:avLst/>
            </a:prstGeom>
          </p:spPr>
        </p:pic>
      </p:grpSp>
      <p:sp>
        <p:nvSpPr>
          <p:cNvPr id="33" name="Pentagon 32"/>
          <p:cNvSpPr/>
          <p:nvPr userDrawn="1"/>
        </p:nvSpPr>
        <p:spPr>
          <a:xfrm rot="10800000">
            <a:off x="1259527" y="6674726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649773" y="5629523"/>
            <a:ext cx="4588764" cy="411666"/>
            <a:chOff x="515816" y="5594136"/>
            <a:chExt cx="4588764" cy="411666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94" b="25385"/>
            <a:stretch/>
          </p:blipFill>
          <p:spPr>
            <a:xfrm>
              <a:off x="515816" y="5627995"/>
              <a:ext cx="610681" cy="3439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95" b="30091"/>
            <a:stretch/>
          </p:blipFill>
          <p:spPr>
            <a:xfrm>
              <a:off x="1196467" y="5619909"/>
              <a:ext cx="952500" cy="3858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208" y="5660890"/>
              <a:ext cx="1448985" cy="2233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156" y="5594136"/>
              <a:ext cx="1353424" cy="411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72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6653" y="6376507"/>
            <a:ext cx="2743200" cy="365125"/>
          </a:xfrm>
        </p:spPr>
        <p:txBody>
          <a:bodyPr/>
          <a:lstStyle/>
          <a:p>
            <a:fld id="{51399126-2B97-C14B-9E1F-CAC5E65E5AAC}" type="datetime1">
              <a:rPr lang="es-ES" smtClean="0"/>
              <a:t>20/6/23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69778" y="637062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774" y="6356350"/>
            <a:ext cx="2743200" cy="365125"/>
          </a:xfrm>
        </p:spPr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078"/>
            <a:ext cx="1611457" cy="625667"/>
          </a:xfrm>
          <a:prstGeom prst="rect">
            <a:avLst/>
          </a:prstGeom>
        </p:spPr>
      </p:pic>
      <p:sp>
        <p:nvSpPr>
          <p:cNvPr id="8" name="Pentagon 7"/>
          <p:cNvSpPr/>
          <p:nvPr userDrawn="1"/>
        </p:nvSpPr>
        <p:spPr>
          <a:xfrm rot="10800000">
            <a:off x="1611457" y="6729863"/>
            <a:ext cx="10587314" cy="136525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1284"/>
            <a:ext cx="10939244" cy="183274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210A-CCA1-624E-B084-EFC2F65B2D72}" type="datetime1">
              <a:rPr lang="es-ES" smtClean="0"/>
              <a:t>20/6/23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8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AFA-F49D-FA4C-8925-320F273A1E2F}" type="datetime1">
              <a:rPr lang="es-ES" smtClean="0"/>
              <a:t>20/6/23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22A6-5E85-7A4D-AEB3-4843F213F493}" type="datetime1">
              <a:rPr lang="es-ES" smtClean="0"/>
              <a:t>20/6/23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876-F5FF-7146-8277-650CCB30220C}" type="datetime1">
              <a:rPr lang="es-ES" smtClean="0"/>
              <a:t>20/6/23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4C1D-86D9-D940-8433-638C27BE0068}" type="datetime1">
              <a:rPr lang="es-ES" smtClean="0"/>
              <a:t>20/6/23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CDEDB-0A1D-972C-7BE5-7DBB123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ED8B7-8306-AD6C-A404-8C59E7C4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B86F8E-32F4-1C38-25A8-1DDC4FF2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2562-8879-F247-A187-FDF52316F915}" type="datetime1">
              <a:rPr lang="es-ES" smtClean="0"/>
              <a:t>20/6/23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ED258-B9D6-4E25-4A11-51F9E6D9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1CC4C-5164-BDA2-6F35-4D6CC0B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5688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9D5E-924D-B846-8732-5D5BD01C3AD2}" type="datetime1">
              <a:rPr lang="es-ES" smtClean="0"/>
              <a:t>20/6/23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4DF2-3E85-A248-B728-9E6A7DEDA320}" type="datetime1">
              <a:rPr lang="es-ES" smtClean="0"/>
              <a:t>20/6/23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5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21-839E-CE45-825F-6AD47010459F}" type="datetime1">
              <a:rPr lang="es-ES" smtClean="0"/>
              <a:t>20/6/23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93C7-44B3-B948-9931-8C42C0ED2356}" type="datetime1">
              <a:rPr lang="es-ES" smtClean="0"/>
              <a:t>20/6/23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40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7B53-244A-9B44-9E72-F4B4D06BFD61}" type="datetime1">
              <a:rPr lang="es-ES" smtClean="0"/>
              <a:t>20/6/23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83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88CB-CCE4-774D-AF1F-110762816E59}" type="datetime1">
              <a:rPr lang="es-ES" smtClean="0"/>
              <a:t>20/6/23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‹Nº›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31743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AB8C3A-325B-3247-B810-49DC8C3665E4}" type="datetime1">
              <a:rPr lang="es-ES" smtClean="0"/>
              <a:t>20/6/23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413790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F1C88D-7FB6-DA48-89D3-7D335BF4CA20}" type="datetime1">
              <a:rPr lang="es-ES" smtClean="0"/>
              <a:t>20/6/23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4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B135B6-A19A-0549-9B46-1B78EF425E8E}" type="datetime1">
              <a:rPr lang="es-ES" smtClean="0"/>
              <a:t>20/6/23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FFE4A-7D2C-0FCB-EA3A-4408B1D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3C6E36-FBDD-A6A2-E7F3-BA06856F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2FABC-9FEB-50B7-F789-FF84893C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1F1-9130-4E49-BFC8-1C67242F529B}" type="datetime1">
              <a:rPr lang="es-ES" smtClean="0"/>
              <a:t>20/6/23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AB324-3624-40A4-B205-7084F655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726E9-C5E1-B348-7884-397C8001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66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AAFD-4C4A-B386-5BE0-47C4B6E5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B659E-C011-93F2-F2E8-339586B4C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608461-BB1E-CEC4-5D61-E4652185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B6E867-3D58-6E50-918B-EF595861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D03-7082-764B-A0FC-73675434FF55}" type="datetime1">
              <a:rPr lang="es-ES" smtClean="0"/>
              <a:t>20/6/23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0A479-834F-B375-8760-0887FB03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E7258F-7082-3BAC-61E1-61E140DC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56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0DFD2-E880-6988-A36C-AF8A46E7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AC6F8D-DF87-B5D3-A8F0-BB1D98F77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7A9D4C-8024-BBB0-0672-6EF21FBC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064026-8EAF-A681-EA67-E358F827A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9463E4-CC2C-5525-4564-358AF8131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4A6900-6A27-498E-B4D4-DA85B5A3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56CF-5CDB-DE46-A799-B82B3DE0D3CE}" type="datetime1">
              <a:rPr lang="es-ES" smtClean="0"/>
              <a:t>20/6/23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ADC7EF-544E-31EA-4624-309111F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D172F0-E725-6E41-6282-AAC7A6D0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62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3AE82-4074-A169-FD68-4BEA1FA0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CFA48-C779-8894-726C-3033601D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954-3360-1C4C-8929-7F0AA4699A8A}" type="datetime1">
              <a:rPr lang="es-ES" smtClean="0"/>
              <a:t>20/6/23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E1C465-5C6D-B3FB-38C5-E37AA574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1A035E-27FE-2282-2AB6-E396102A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47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51405E-3445-A17F-8978-994237C4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D73A-21CA-134E-A999-8C387A4EEE35}" type="datetime1">
              <a:rPr lang="es-ES" smtClean="0"/>
              <a:t>20/6/23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BB9B5C-8B75-007E-4C1E-A629EF05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8B22EA-2AF6-CA07-1890-D240444A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0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4214E-CD6F-141A-7B1F-90B123E3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CFAAB-25C2-8926-3C60-5801DA53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06D3C1-75BF-9B40-A1FB-10739F4AE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91B7A-CA5D-4CB7-CA3F-AA3918FA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F1EE-855D-1F41-BB17-FECC85FB8064}" type="datetime1">
              <a:rPr lang="es-ES" smtClean="0"/>
              <a:t>20/6/23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91736-73FD-FC07-953A-CF4F8360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60BBB7-F4BF-7319-AE4E-284A5E0C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1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D2CCF-326E-7368-7093-E87205B5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A1ED65-325C-02C7-FE3B-5931BDE88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87C90-03E4-710D-C9F0-CA62FC09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22A1B0-C4C3-ABCA-8713-56D2A1C5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BDA1-EF98-9243-A70E-4FC79F30045D}" type="datetime1">
              <a:rPr lang="es-ES" smtClean="0"/>
              <a:t>20/6/23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289939-53AE-7213-420F-E2D725A0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4FEB8-83C4-73F9-4B2D-D268C7E1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66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AB18C8-91AF-1F6D-1B5F-1F461740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A6B60-9528-FF96-0D8F-DD9D81B5D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57BF-4663-040D-360F-06D13AE66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546B-0708-8546-A8A0-7412066264FB}" type="datetime1">
              <a:rPr lang="es-ES" smtClean="0"/>
              <a:t>20/6/23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E614D-8C86-FCB3-D371-4D22969F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B4B6C-CD59-7DFF-48D6-1D772326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A9A0-3C50-AD42-B131-57F21FBEFE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84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6CBB-873D-B845-8B25-283CD8BD9412}" type="datetime1">
              <a:rPr lang="es-ES" smtClean="0"/>
              <a:t>20/6/23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6DD7-14BB-4D0B-A199-B8BE81FDAF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36231C-3DBB-42AB-84D4-7F43215E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93" y="40379"/>
            <a:ext cx="4133612" cy="5186514"/>
          </a:xfrm>
          <a:prstGeom prst="rect">
            <a:avLst/>
          </a:prstGeom>
        </p:spPr>
      </p:pic>
      <p:sp>
        <p:nvSpPr>
          <p:cNvPr id="11" name="Pentagon 7">
            <a:extLst>
              <a:ext uri="{FF2B5EF4-FFF2-40B4-BE49-F238E27FC236}">
                <a16:creationId xmlns:a16="http://schemas.microsoft.com/office/drawing/2014/main" id="{40441DFF-2874-B577-90E4-4D7A9632D56F}"/>
              </a:ext>
            </a:extLst>
          </p:cNvPr>
          <p:cNvSpPr/>
          <p:nvPr/>
        </p:nvSpPr>
        <p:spPr>
          <a:xfrm>
            <a:off x="0" y="-15240"/>
            <a:ext cx="7976681" cy="154359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32">
            <a:extLst>
              <a:ext uri="{FF2B5EF4-FFF2-40B4-BE49-F238E27FC236}">
                <a16:creationId xmlns:a16="http://schemas.microsoft.com/office/drawing/2014/main" id="{93FDCEC4-AAE1-F294-C244-FF79078E1E6A}"/>
              </a:ext>
            </a:extLst>
          </p:cNvPr>
          <p:cNvSpPr/>
          <p:nvPr/>
        </p:nvSpPr>
        <p:spPr>
          <a:xfrm rot="10800000">
            <a:off x="-1" y="6703641"/>
            <a:ext cx="7976681" cy="154359"/>
          </a:xfrm>
          <a:prstGeom prst="homePlate">
            <a:avLst/>
          </a:prstGeom>
          <a:gradFill flip="none" rotWithShape="1">
            <a:gsLst>
              <a:gs pos="0">
                <a:srgbClr val="41D2EF"/>
              </a:gs>
              <a:gs pos="33000">
                <a:srgbClr val="0070C0"/>
              </a:gs>
              <a:gs pos="66000">
                <a:srgbClr val="E4BEE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6F17A-96A1-A4D4-5DAB-7588C6827F2A}"/>
              </a:ext>
            </a:extLst>
          </p:cNvPr>
          <p:cNvSpPr txBox="1">
            <a:spLocks/>
          </p:cNvSpPr>
          <p:nvPr/>
        </p:nvSpPr>
        <p:spPr>
          <a:xfrm>
            <a:off x="423995" y="1011028"/>
            <a:ext cx="6814462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WP-3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Special technologies, devices and systems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8A52-31AD-D2FA-AD99-E88C1F840B8A}"/>
              </a:ext>
            </a:extLst>
          </p:cNvPr>
          <p:cNvSpPr txBox="1">
            <a:spLocks/>
          </p:cNvSpPr>
          <p:nvPr/>
        </p:nvSpPr>
        <p:spPr>
          <a:xfrm>
            <a:off x="153665" y="2928126"/>
            <a:ext cx="712893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A6"/>
                </a:solidFill>
              </a:rPr>
              <a:t>N. Fuster (IFIC, CSIC-UV)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A6"/>
                </a:solidFill>
              </a:rPr>
              <a:t>20th June 2023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A6"/>
                </a:solidFill>
              </a:rPr>
              <a:t>EAJADE WP1&amp;WP3 information meeting</a:t>
            </a:r>
            <a:endParaRPr lang="en-US" sz="2000" dirty="0">
              <a:solidFill>
                <a:srgbClr val="0000A6"/>
              </a:solidFill>
            </a:endParaRPr>
          </a:p>
        </p:txBody>
      </p:sp>
      <p:pic>
        <p:nvPicPr>
          <p:cNvPr id="4" name="Picture 2" descr="Instituto de Física Corpuscular |">
            <a:extLst>
              <a:ext uri="{FF2B5EF4-FFF2-40B4-BE49-F238E27FC236}">
                <a16:creationId xmlns:a16="http://schemas.microsoft.com/office/drawing/2014/main" id="{8A2C86DF-81B7-14B7-6EB8-A4F32AB4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4" y="4562813"/>
            <a:ext cx="1298466" cy="8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v-logo - Polibienestar">
            <a:extLst>
              <a:ext uri="{FF2B5EF4-FFF2-40B4-BE49-F238E27FC236}">
                <a16:creationId xmlns:a16="http://schemas.microsoft.com/office/drawing/2014/main" id="{C069CACA-122A-9279-0477-8B60E016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0" y="4555355"/>
            <a:ext cx="1162050" cy="9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 CSIC » URBIOFIN Project">
            <a:extLst>
              <a:ext uri="{FF2B5EF4-FFF2-40B4-BE49-F238E27FC236}">
                <a16:creationId xmlns:a16="http://schemas.microsoft.com/office/drawing/2014/main" id="{AB6D8AA2-85CA-6810-1FDE-6244B5CC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87" y="4562813"/>
            <a:ext cx="2651764" cy="9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BCF1FF-1FC7-9142-E8B8-1CEC61573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353" y="4495703"/>
            <a:ext cx="1189422" cy="1238509"/>
          </a:xfrm>
          <a:prstGeom prst="rect">
            <a:avLst/>
          </a:prstGeom>
        </p:spPr>
      </p:pic>
      <p:pic>
        <p:nvPicPr>
          <p:cNvPr id="1026" name="Picture 2" descr="Generació Talent GenT (@GeneracioT) / Twitter">
            <a:extLst>
              <a:ext uri="{FF2B5EF4-FFF2-40B4-BE49-F238E27FC236}">
                <a16:creationId xmlns:a16="http://schemas.microsoft.com/office/drawing/2014/main" id="{1A5FECD7-ACD8-214E-4021-5DC7BF6A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7" b="24008"/>
          <a:stretch/>
        </p:blipFill>
        <p:spPr bwMode="auto">
          <a:xfrm>
            <a:off x="5916510" y="4670463"/>
            <a:ext cx="1357115" cy="7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205432D7-0C03-9877-2D51-A92419C0B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9220" y="5194462"/>
            <a:ext cx="4664167" cy="913489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6C17D-4749-8B8E-8D3F-C7D07162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A9A0-3C50-AD42-B131-57F21FBEFEA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131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62" y="558265"/>
            <a:ext cx="10567159" cy="1325563"/>
          </a:xfrm>
        </p:spPr>
        <p:txBody>
          <a:bodyPr/>
          <a:lstStyle/>
          <a:p>
            <a:r>
              <a:rPr lang="en-US" dirty="0"/>
              <a:t>Thank you very much for your collaboration!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97EDB4-B26E-214B-7AF6-813B8A79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0D40298A-B793-8C1C-11C5-5D3015BBE4AB}"/>
              </a:ext>
            </a:extLst>
          </p:cNvPr>
          <p:cNvSpPr txBox="1">
            <a:spLocks/>
          </p:cNvSpPr>
          <p:nvPr/>
        </p:nvSpPr>
        <p:spPr>
          <a:xfrm>
            <a:off x="914401" y="486707"/>
            <a:ext cx="518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DD93311-2F78-B741-C42E-83103A58A70F}"/>
              </a:ext>
            </a:extLst>
          </p:cNvPr>
          <p:cNvSpPr txBox="1">
            <a:spLocks/>
          </p:cNvSpPr>
          <p:nvPr/>
        </p:nvSpPr>
        <p:spPr>
          <a:xfrm>
            <a:off x="914401" y="1816288"/>
            <a:ext cx="858882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/>
              <a:t> WP-3 overview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WP-3 tasks and deliverables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7D02E1-BD51-8769-0A49-AA237E48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518159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overview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27A2B40-2795-4402-FB3D-EA38A98E13D1}"/>
              </a:ext>
            </a:extLst>
          </p:cNvPr>
          <p:cNvGrpSpPr/>
          <p:nvPr/>
        </p:nvGrpSpPr>
        <p:grpSpPr>
          <a:xfrm>
            <a:off x="1079207" y="1543886"/>
            <a:ext cx="9823220" cy="4265984"/>
            <a:chOff x="1449322" y="1296008"/>
            <a:chExt cx="9823220" cy="426598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DE3B6F3-B045-AADF-146D-AC5CEE4C3963}"/>
                </a:ext>
              </a:extLst>
            </p:cNvPr>
            <p:cNvGrpSpPr/>
            <p:nvPr/>
          </p:nvGrpSpPr>
          <p:grpSpPr>
            <a:xfrm>
              <a:off x="1449322" y="1296008"/>
              <a:ext cx="9823220" cy="4265984"/>
              <a:chOff x="2037477" y="815676"/>
              <a:chExt cx="9823220" cy="4265984"/>
            </a:xfrm>
          </p:grpSpPr>
          <p:pic>
            <p:nvPicPr>
              <p:cNvPr id="2" name="Picture 5">
                <a:extLst>
                  <a:ext uri="{FF2B5EF4-FFF2-40B4-BE49-F238E27FC236}">
                    <a16:creationId xmlns:a16="http://schemas.microsoft.com/office/drawing/2014/main" id="{93E156E0-662A-2550-78F3-DDE0A90DD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37477" y="815676"/>
                <a:ext cx="9652879" cy="4265984"/>
              </a:xfrm>
              <a:prstGeom prst="rect">
                <a:avLst/>
              </a:prstGeom>
            </p:spPr>
          </p:pic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B6C9649-DA59-5199-96F1-48C0307947E9}"/>
                  </a:ext>
                </a:extLst>
              </p:cNvPr>
              <p:cNvSpPr txBox="1"/>
              <p:nvPr/>
            </p:nvSpPr>
            <p:spPr>
              <a:xfrm>
                <a:off x="9832368" y="2362407"/>
                <a:ext cx="10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>
                    <a:solidFill>
                      <a:srgbClr val="C00000"/>
                    </a:solidFill>
                  </a:rPr>
                  <a:t>IFIC/CSIC</a:t>
                </a: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6C2072A-73C1-6DC6-DC51-4C0E3304DE1C}"/>
                  </a:ext>
                </a:extLst>
              </p:cNvPr>
              <p:cNvSpPr txBox="1"/>
              <p:nvPr/>
            </p:nvSpPr>
            <p:spPr>
              <a:xfrm>
                <a:off x="10761362" y="2362407"/>
                <a:ext cx="10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>
                    <a:solidFill>
                      <a:srgbClr val="C00000"/>
                    </a:solidFill>
                  </a:rPr>
                  <a:t>TOTAL</a:t>
                </a: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13D04B2-C4CB-8E74-BE4C-213B05E048F0}"/>
                  </a:ext>
                </a:extLst>
              </p:cNvPr>
              <p:cNvSpPr txBox="1"/>
              <p:nvPr/>
            </p:nvSpPr>
            <p:spPr>
              <a:xfrm>
                <a:off x="9832368" y="2779391"/>
                <a:ext cx="10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>
                    <a:solidFill>
                      <a:srgbClr val="C00000"/>
                    </a:solidFill>
                  </a:rPr>
                  <a:t>7</a:t>
                </a: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0703952-4395-D601-A02B-DA7E49E169D8}"/>
                  </a:ext>
                </a:extLst>
              </p:cNvPr>
              <p:cNvSpPr txBox="1"/>
              <p:nvPr/>
            </p:nvSpPr>
            <p:spPr>
              <a:xfrm>
                <a:off x="10761361" y="2779391"/>
                <a:ext cx="10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>
                    <a:solidFill>
                      <a:srgbClr val="C00000"/>
                    </a:solidFill>
                  </a:rPr>
                  <a:t>81</a:t>
                </a:r>
              </a:p>
            </p:txBody>
          </p:sp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921777F-AA63-28EF-6914-DEBBC7AD9BA4}"/>
                </a:ext>
              </a:extLst>
            </p:cNvPr>
            <p:cNvSpPr txBox="1"/>
            <p:nvPr/>
          </p:nvSpPr>
          <p:spPr>
            <a:xfrm>
              <a:off x="7164913" y="3598277"/>
              <a:ext cx="1211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/>
                <a:t>6 DESY, 4 UHH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E19FB7-B761-B0AD-8D1F-C8A8A5D62F54}"/>
              </a:ext>
            </a:extLst>
          </p:cNvPr>
          <p:cNvSpPr txBox="1"/>
          <p:nvPr/>
        </p:nvSpPr>
        <p:spPr>
          <a:xfrm>
            <a:off x="348343" y="1065393"/>
            <a:ext cx="820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Updated after the discussion on the first EAJADE kick-off meeting (30</a:t>
            </a:r>
            <a:r>
              <a:rPr lang="en-AU" baseline="30000" dirty="0">
                <a:solidFill>
                  <a:srgbClr val="C00000"/>
                </a:solidFill>
              </a:rPr>
              <a:t>th </a:t>
            </a:r>
            <a:r>
              <a:rPr lang="en-AU" dirty="0">
                <a:solidFill>
                  <a:srgbClr val="C00000"/>
                </a:solidFill>
              </a:rPr>
              <a:t>March 2023)</a:t>
            </a:r>
            <a:r>
              <a:rPr lang="es-ES_tradnl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CCD8EC6-5EC5-F567-CFF2-5C1C65DF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7" y="0"/>
            <a:ext cx="975849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tasks and deliverables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112D6B-424A-601B-B89A-C3C23890DA84}"/>
              </a:ext>
            </a:extLst>
          </p:cNvPr>
          <p:cNvSpPr txBox="1"/>
          <p:nvPr/>
        </p:nvSpPr>
        <p:spPr>
          <a:xfrm>
            <a:off x="1044301" y="5779037"/>
            <a:ext cx="665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A6"/>
                </a:solidFill>
              </a:rPr>
              <a:t>**CEA assigned 6 months within WP3 but no task specified so far.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833DFB-44EC-63AC-E26D-2F86797986C7}"/>
              </a:ext>
            </a:extLst>
          </p:cNvPr>
          <p:cNvSpPr txBox="1"/>
          <p:nvPr/>
        </p:nvSpPr>
        <p:spPr>
          <a:xfrm>
            <a:off x="1044301" y="5253222"/>
            <a:ext cx="10177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C00000"/>
                </a:solidFill>
              </a:rPr>
              <a:t>3.1 </a:t>
            </a:r>
            <a:r>
              <a:rPr lang="en-AU" sz="1600" b="1" dirty="0" err="1">
                <a:solidFill>
                  <a:srgbClr val="C00000"/>
                </a:solidFill>
              </a:rPr>
              <a:t>OptParHiggsRep</a:t>
            </a:r>
            <a:r>
              <a:rPr lang="en-AU" sz="1600" b="1" dirty="0">
                <a:solidFill>
                  <a:srgbClr val="C00000"/>
                </a:solidFill>
              </a:rPr>
              <a:t> (month 36, task 3.2): Optimized parameters for Higgs factories including polarization studies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BE3AC5E-F197-220C-EE1D-04D2849CE18D}"/>
              </a:ext>
            </a:extLst>
          </p:cNvPr>
          <p:cNvSpPr txBox="1"/>
          <p:nvPr/>
        </p:nvSpPr>
        <p:spPr>
          <a:xfrm>
            <a:off x="1044301" y="2978265"/>
            <a:ext cx="962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C00000"/>
                </a:solidFill>
              </a:rPr>
              <a:t>3.2 </a:t>
            </a:r>
            <a:r>
              <a:rPr lang="en-AU" sz="1600" b="1" dirty="0" err="1">
                <a:solidFill>
                  <a:srgbClr val="C00000"/>
                </a:solidFill>
              </a:rPr>
              <a:t>LumiPerfFCCRep</a:t>
            </a:r>
            <a:r>
              <a:rPr lang="en-AU" sz="1600" b="1" dirty="0">
                <a:solidFill>
                  <a:srgbClr val="C00000"/>
                </a:solidFill>
              </a:rPr>
              <a:t> (month 42, task 3.2): Report on luminosity performance and margins for the Higgs factory proposals</a:t>
            </a:r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AE5B627E-D266-02ED-F6D0-C863CCC7A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" t="2216" r="1204" b="44306"/>
          <a:stretch/>
        </p:blipFill>
        <p:spPr>
          <a:xfrm>
            <a:off x="1044301" y="1078963"/>
            <a:ext cx="9590188" cy="1814962"/>
          </a:xfrm>
          <a:prstGeom prst="rect">
            <a:avLst/>
          </a:prstGeom>
        </p:spPr>
      </p:pic>
      <p:pic>
        <p:nvPicPr>
          <p:cNvPr id="6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5F258015-EEDC-F7E8-A782-DF3B627C7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" t="58309" r="1215" b="2321"/>
          <a:stretch/>
        </p:blipFill>
        <p:spPr>
          <a:xfrm>
            <a:off x="1044301" y="3764698"/>
            <a:ext cx="9627556" cy="13407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CEC273-DE9C-A2D8-FE58-B7A7C2380F0E}"/>
              </a:ext>
            </a:extLst>
          </p:cNvPr>
          <p:cNvSpPr txBox="1"/>
          <p:nvPr/>
        </p:nvSpPr>
        <p:spPr>
          <a:xfrm>
            <a:off x="10634489" y="1492818"/>
            <a:ext cx="117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0000A6"/>
                </a:solidFill>
              </a:rPr>
              <a:t>+ IFIC/CSIC 7 </a:t>
            </a:r>
            <a:r>
              <a:rPr lang="en-AU" dirty="0">
                <a:solidFill>
                  <a:srgbClr val="0000A6"/>
                </a:solidFill>
              </a:rPr>
              <a:t>person-months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BF2312-2160-94D4-C29F-269FD3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64FC0A3-BC11-C944-DE6D-DD9BC0BB2BF3}"/>
              </a:ext>
            </a:extLst>
          </p:cNvPr>
          <p:cNvSpPr txBox="1"/>
          <p:nvPr/>
        </p:nvSpPr>
        <p:spPr>
          <a:xfrm>
            <a:off x="654350" y="1210355"/>
            <a:ext cx="10237222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CEA (6 PM)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achine learning studies for BPMs improved performance</a:t>
            </a:r>
            <a:r>
              <a:rPr lang="es-ES" sz="2000" dirty="0">
                <a:effectLst/>
              </a:rPr>
              <a:t> </a:t>
            </a:r>
            <a:r>
              <a:rPr lang="en-GB" sz="2000" dirty="0"/>
              <a:t> (</a:t>
            </a:r>
            <a:r>
              <a:rPr lang="en-GB" sz="2000" dirty="0" err="1"/>
              <a:t>SuperKEKB</a:t>
            </a:r>
            <a:r>
              <a:rPr lang="en-GB" sz="2000" dirty="0"/>
              <a:t> data, ATF2/3?).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Other possible activities within WP3 are being discussed.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l"/>
            <a:r>
              <a:rPr lang="en-GB" sz="2000" b="1" dirty="0"/>
              <a:t>Estimated data sets for DMP: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BPMs beam data.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Simulations data.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en-GB" sz="2000" dirty="0"/>
          </a:p>
          <a:p>
            <a:pPr algn="l"/>
            <a:r>
              <a:rPr lang="en-GB" sz="2000" b="1" dirty="0"/>
              <a:t>Secondments planned for 2023/2024: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Under discussion.</a:t>
            </a:r>
          </a:p>
          <a:p>
            <a:pPr algn="l"/>
            <a:endParaRPr lang="en-GB" dirty="0">
              <a:solidFill>
                <a:srgbClr val="30303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B61FA2-4058-95BB-8503-DEBC2007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066EC2A0-8D00-E03B-A0D6-EF562CFA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6B7093B-A3A7-1520-CB8C-E61869C5D177}"/>
              </a:ext>
            </a:extLst>
          </p:cNvPr>
          <p:cNvSpPr txBox="1"/>
          <p:nvPr/>
        </p:nvSpPr>
        <p:spPr>
          <a:xfrm>
            <a:off x="475210" y="1145681"/>
            <a:ext cx="11001738" cy="489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CERN (21PM)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FCC-</a:t>
            </a:r>
            <a:r>
              <a:rPr lang="en-GB" sz="2000" dirty="0" err="1"/>
              <a:t>ee</a:t>
            </a:r>
            <a:r>
              <a:rPr lang="en-GB" sz="2000" dirty="0"/>
              <a:t> at </a:t>
            </a:r>
            <a:r>
              <a:rPr lang="en-GB" sz="2000" dirty="0" err="1"/>
              <a:t>SuperKEKB</a:t>
            </a:r>
            <a:r>
              <a:rPr lang="en-GB" sz="2000" dirty="0"/>
              <a:t> (KEK), including </a:t>
            </a:r>
            <a:r>
              <a:rPr lang="en-GB" sz="2000" u="none" strike="noStrike" dirty="0">
                <a:effectLst/>
              </a:rPr>
              <a:t>machine detector interface, background control, and collimation.</a:t>
            </a:r>
            <a:endParaRPr lang="en-GB" sz="2000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IOTA (FNAL) and </a:t>
            </a:r>
            <a:r>
              <a:rPr lang="en-GB" sz="2000" dirty="0" err="1"/>
              <a:t>EiC</a:t>
            </a:r>
            <a:r>
              <a:rPr lang="en-GB" sz="2000" dirty="0"/>
              <a:t> (BNL), focus on MDI, collimation, background control, optics and polarisation (“software” studies).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/>
              <a:t>Estimated data sets for DMP: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 err="1"/>
              <a:t>SuperKEKB</a:t>
            </a:r>
            <a:r>
              <a:rPr lang="en-GB" sz="2000" dirty="0"/>
              <a:t> sudden beam loss data from loss monitors, bunch-by-bunch turn-by-turn BPM data, feedback data, low-level RF data, SR monitor data.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 </a:t>
            </a:r>
            <a:r>
              <a:rPr lang="en-GB" sz="2000" dirty="0" err="1"/>
              <a:t>SuperKEKB</a:t>
            </a:r>
            <a:r>
              <a:rPr lang="en-GB" sz="2000" dirty="0"/>
              <a:t> turn-by-turn bunch-by-bunch data for optics studies.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 </a:t>
            </a:r>
            <a:r>
              <a:rPr lang="en-GB" sz="2000" dirty="0" err="1"/>
              <a:t>EiC</a:t>
            </a:r>
            <a:r>
              <a:rPr lang="en-GB" sz="2000" dirty="0"/>
              <a:t> hardware design data, e.g. for electron collimator, polarimeter, vacuum system, etc. if/as available. </a:t>
            </a:r>
          </a:p>
          <a:p>
            <a:pPr algn="l"/>
            <a:endParaRPr lang="en-GB" sz="2000" b="1" dirty="0"/>
          </a:p>
          <a:p>
            <a:pPr algn="l"/>
            <a:r>
              <a:rPr lang="en-GB" sz="2000" b="1" dirty="0"/>
              <a:t>Secondments planned for 2023/2024: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1 month x1 at KEK (</a:t>
            </a:r>
            <a:r>
              <a:rPr lang="en-GB" sz="2000" dirty="0" err="1"/>
              <a:t>SuperKEKB</a:t>
            </a:r>
            <a:r>
              <a:rPr lang="en-GB" sz="2000" dirty="0"/>
              <a:t>) after summer.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1 month x1 at BNL end of 2023?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GB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C8D61-ECEB-8FEF-E12A-14092F70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F249B55-6130-0192-57C4-F178D9233E11}"/>
              </a:ext>
            </a:extLst>
          </p:cNvPr>
          <p:cNvSpPr txBox="1"/>
          <p:nvPr/>
        </p:nvSpPr>
        <p:spPr>
          <a:xfrm>
            <a:off x="471612" y="1025759"/>
            <a:ext cx="10965883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CNRS (35 PM)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Specialised magnet development and related techniques (BNL).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Laser design and real time monitoring of the laser polarization for the Compton polarimeter (UVIC).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Monitoring and optimization of beam parameters and luminosity, and modelling, measurements and mitigation of beam loss induced background (</a:t>
            </a:r>
            <a:r>
              <a:rPr lang="en-GB" sz="2000" dirty="0" err="1"/>
              <a:t>SuperKEKB</a:t>
            </a:r>
            <a:r>
              <a:rPr lang="en-GB" sz="2000" dirty="0"/>
              <a:t>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Vibration and girders and luminosity impact studies (KEK, ATF2/3, </a:t>
            </a:r>
            <a:r>
              <a:rPr lang="en-GB" sz="2000" dirty="0" err="1"/>
              <a:t>SuperKEKB</a:t>
            </a:r>
            <a:r>
              <a:rPr lang="en-GB" sz="2000" dirty="0"/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l"/>
            <a:r>
              <a:rPr lang="en-GB" sz="2000" b="1" dirty="0"/>
              <a:t>Estimated data sets for DMP: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For activities at KEK: "</a:t>
            </a:r>
            <a:r>
              <a:rPr lang="en-GB" sz="2000" dirty="0" err="1"/>
              <a:t>SuperKEKB</a:t>
            </a:r>
            <a:r>
              <a:rPr lang="en-GB" sz="2000" dirty="0"/>
              <a:t> beam data" and "Design simulations data”.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For activities at Victoria: "Design simulations data”.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GB" sz="2000" dirty="0"/>
          </a:p>
          <a:p>
            <a:pPr algn="l"/>
            <a:r>
              <a:rPr lang="en-GB" sz="2000" b="1" dirty="0"/>
              <a:t>Secondments planned for 2023/2024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2 weeks in Oct. 2023 + 2 weeks in Feb. 2024 + 2 weeks in Oct. 2024 x2 (</a:t>
            </a:r>
            <a:r>
              <a:rPr lang="en-GB" sz="2000" dirty="0" err="1"/>
              <a:t>SuperKEKB</a:t>
            </a:r>
            <a:r>
              <a:rPr lang="en-GB" sz="2000" dirty="0"/>
              <a:t>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1 month Feb. 2024 + 1 month Oct. 2024 x1 (</a:t>
            </a:r>
            <a:r>
              <a:rPr lang="en-GB" sz="2000" dirty="0" err="1"/>
              <a:t>SuperKEB</a:t>
            </a:r>
            <a:r>
              <a:rPr lang="en-GB" sz="2000" dirty="0"/>
              <a:t>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2 weeks x3 at the end of 2023 or first half of 2024 (UVIC).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3 weeks x2 in February-March 2024 at KEK (</a:t>
            </a:r>
            <a:r>
              <a:rPr lang="en-GB" sz="2000" dirty="0" err="1"/>
              <a:t>SuperKEKB</a:t>
            </a:r>
            <a:r>
              <a:rPr lang="en-GB" sz="2000" dirty="0"/>
              <a:t>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44D2831-6A3F-E624-7CFE-D38D5E81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120665-5D71-525B-8F1F-C6874E18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C3D9B6B5-9C8E-D133-B118-090FFDDD41D4}"/>
              </a:ext>
            </a:extLst>
          </p:cNvPr>
          <p:cNvSpPr txBox="1"/>
          <p:nvPr/>
        </p:nvSpPr>
        <p:spPr>
          <a:xfrm>
            <a:off x="464316" y="3623617"/>
            <a:ext cx="1147604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UHH (4 PM)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Design and performance optimization studies and linear and non-linear beam dynamics studies (KEK).</a:t>
            </a:r>
          </a:p>
          <a:p>
            <a:pPr algn="l"/>
            <a:r>
              <a:rPr lang="en-GB" sz="2000" b="1" dirty="0"/>
              <a:t>Estimated data sets for DMP: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No specific data sets.</a:t>
            </a:r>
          </a:p>
          <a:p>
            <a:pPr algn="l"/>
            <a:r>
              <a:rPr lang="en-GB" sz="2000" b="1" dirty="0"/>
              <a:t>Secondments planned for 2023/2024: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Under discussion.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E717A4DA-79D2-F014-350B-FC3D0D890AC7}"/>
              </a:ext>
            </a:extLst>
          </p:cNvPr>
          <p:cNvSpPr txBox="1"/>
          <p:nvPr/>
        </p:nvSpPr>
        <p:spPr>
          <a:xfrm>
            <a:off x="464316" y="1047563"/>
            <a:ext cx="11476047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DESY (6 PM)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Start-to-end simulations, polarization, operation, sustainability and plasma lenses studies (ATF3/BNL/UVIC).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MDI studies (BNL).</a:t>
            </a:r>
          </a:p>
          <a:p>
            <a:pPr algn="l"/>
            <a:r>
              <a:rPr lang="en-GB" sz="2000" b="1" dirty="0"/>
              <a:t>Estimated data sets for DMP: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No specific data sets.</a:t>
            </a:r>
          </a:p>
          <a:p>
            <a:pPr algn="l"/>
            <a:r>
              <a:rPr lang="en-GB" sz="2000" b="1" dirty="0"/>
              <a:t>Secondments planned for 2023/2024: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Under discussion.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223A0F-A8D9-62A1-2B34-9ACC3B65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C9B5AC-0B8B-0D27-BD40-182F7123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4446A4C8-03B4-4C56-07D5-973EB8E853B4}"/>
              </a:ext>
            </a:extLst>
          </p:cNvPr>
          <p:cNvSpPr txBox="1"/>
          <p:nvPr/>
        </p:nvSpPr>
        <p:spPr>
          <a:xfrm>
            <a:off x="461900" y="1102043"/>
            <a:ext cx="7387215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IFIC (7 PM)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Cold-cavity BPM R&amp;D for the ILC main </a:t>
            </a:r>
            <a:r>
              <a:rPr lang="en-GB" sz="2000" dirty="0" err="1"/>
              <a:t>linac</a:t>
            </a:r>
            <a:r>
              <a:rPr lang="en-GB" sz="2000" dirty="0"/>
              <a:t> cryomodules (KEK, ATF).</a:t>
            </a:r>
          </a:p>
          <a:p>
            <a:pPr algn="l"/>
            <a:r>
              <a:rPr lang="en-GB" sz="2000" b="1" dirty="0"/>
              <a:t>Estimated data sets for DMP: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Cold cavity-BPM data.</a:t>
            </a:r>
          </a:p>
          <a:p>
            <a:pPr algn="l"/>
            <a:r>
              <a:rPr lang="en-GB" sz="2000" b="1" dirty="0"/>
              <a:t>Secondments planned for 2023/2024: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Under discussion.</a:t>
            </a:r>
            <a:endParaRPr lang="en-GB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90E6D9C-ED20-EBAA-E154-C304F5001800}"/>
              </a:ext>
            </a:extLst>
          </p:cNvPr>
          <p:cNvSpPr txBox="1"/>
          <p:nvPr/>
        </p:nvSpPr>
        <p:spPr>
          <a:xfrm>
            <a:off x="461900" y="3601521"/>
            <a:ext cx="646924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b="1" dirty="0">
                <a:solidFill>
                  <a:srgbClr val="0000A6"/>
                </a:solidFill>
              </a:rPr>
              <a:t>UOXF (2 PM):</a:t>
            </a:r>
          </a:p>
          <a:p>
            <a:pPr algn="l"/>
            <a:r>
              <a:rPr lang="en-GB" sz="2000" b="1" dirty="0"/>
              <a:t>Activities: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Hardware for LCs (KEK, ATF2/3).</a:t>
            </a:r>
          </a:p>
          <a:p>
            <a:pPr algn="l"/>
            <a:r>
              <a:rPr lang="en-GB" sz="2000" b="1" dirty="0"/>
              <a:t>Estimated data sets for DMP: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No specific data sets.</a:t>
            </a:r>
          </a:p>
          <a:p>
            <a:pPr algn="l"/>
            <a:r>
              <a:rPr lang="en-GB" sz="2000" b="1" dirty="0"/>
              <a:t>Secondments planned for 2023/2024: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/>
              <a:t>Under discussion.</a:t>
            </a:r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17FF817-57F9-31CA-2C38-462BF9B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36" y="0"/>
            <a:ext cx="117397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WP-3 Group by group activities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3E8D8C-0116-538E-E754-91EA48C4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6DD7-14BB-4D0B-A199-B8BE81FDAF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9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704</Words>
  <Application>Microsoft Macintosh PowerPoint</Application>
  <PresentationFormat>Panorámica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Tema de Office</vt:lpstr>
      <vt:lpstr>Office Theme</vt:lpstr>
      <vt:lpstr>Presentación de PowerPoint</vt:lpstr>
      <vt:lpstr>Presentación de PowerPoint</vt:lpstr>
      <vt:lpstr>WP-3 overview</vt:lpstr>
      <vt:lpstr>WP-3 tasks and deliverables</vt:lpstr>
      <vt:lpstr>WP-3 Group by group activities</vt:lpstr>
      <vt:lpstr>WP-3 Group by group activities</vt:lpstr>
      <vt:lpstr>WP-3 Group by group activities</vt:lpstr>
      <vt:lpstr>WP-3 Group by group activities</vt:lpstr>
      <vt:lpstr>WP-3 Group by group activities</vt:lpstr>
      <vt:lpstr>Thank you very much for your collaboration!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 Fuster Martínez</dc:creator>
  <cp:lastModifiedBy>Nuria Fuster Martínez</cp:lastModifiedBy>
  <cp:revision>18</cp:revision>
  <dcterms:created xsi:type="dcterms:W3CDTF">2023-06-16T07:37:01Z</dcterms:created>
  <dcterms:modified xsi:type="dcterms:W3CDTF">2023-06-20T10:29:06Z</dcterms:modified>
</cp:coreProperties>
</file>