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74FB7FA-34C4-8166-C639-C660832F4394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15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4" name="Picture 3" descr="DESY_logo_3C_web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44125" y="2493010"/>
            <a:ext cx="1440000" cy="1440000"/>
          </a:xfrm>
          <a:prstGeom prst="rect">
            <a:avLst/>
          </a:prstGeom>
        </p:spPr>
      </p:pic>
      <p:pic>
        <p:nvPicPr>
          <p:cNvPr id="5" name="Picture 4" descr="Helmholtz-Logo-Blue-RGB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887585" y="4437380"/>
            <a:ext cx="1936750" cy="263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/>
            </a:pPr>
            <a:r>
              <a:rPr lang="en-US"/>
              <a:t>Second level</a:t>
            </a:r>
            <a:endParaRPr lang="en-US"/>
          </a:p>
          <a:p>
            <a:pPr lvl="2">
              <a:defRPr/>
            </a:pPr>
            <a:r>
              <a:rPr lang="en-US"/>
              <a:t>Third level</a:t>
            </a:r>
            <a:endParaRPr lang="en-US"/>
          </a:p>
          <a:p>
            <a:pPr lvl="3">
              <a:defRPr/>
            </a:pPr>
            <a:r>
              <a:rPr lang="en-US"/>
              <a:t>Fourth level</a:t>
            </a:r>
            <a:endParaRPr lang="en-US"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PhAnim="0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PhAnim="0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PhAnim="0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PhAnim="0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PhAnim="0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 panose="020B0604020202020204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6.emf"/><Relationship Id="rId14" Type="http://schemas.openxmlformats.org/officeDocument/2006/relationships/image" Target="../media/image5.emf"/><Relationship Id="rId13" Type="http://schemas.openxmlformats.org/officeDocument/2006/relationships/image" Target="../media/image4.png"/><Relationship Id="rId12" Type="http://schemas.openxmlformats.org/officeDocument/2006/relationships/image" Target="../media/image3.jpeg"/><Relationship Id="rId11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  <a:endParaRPr lang="en-US"/>
          </a:p>
          <a:p>
            <a:pPr lvl="1">
              <a:defRPr/>
            </a:pPr>
            <a:r>
              <a:rPr lang="en-US"/>
              <a:t>Level 2</a:t>
            </a:r>
            <a:endParaRPr lang="en-US"/>
          </a:p>
          <a:p>
            <a:pPr lvl="2">
              <a:defRPr/>
            </a:pPr>
            <a:r>
              <a:rPr lang="en-US"/>
              <a:t>Level 3</a:t>
            </a:r>
            <a:endParaRPr lang="en-US"/>
          </a:p>
          <a:p>
            <a:pPr lvl="3">
              <a:defRPr/>
            </a:pPr>
            <a:r>
              <a:rPr lang="en-US"/>
              <a:t>Level 4</a:t>
            </a:r>
            <a:endParaRPr lang="en-US"/>
          </a:p>
          <a:p>
            <a:pPr lvl="4">
              <a:defRPr/>
            </a:pPr>
            <a:r>
              <a:rPr lang="en-US"/>
              <a:t>Level 5</a:t>
            </a:r>
            <a:endParaRPr lang="en-US"/>
          </a:p>
        </p:txBody>
      </p:sp>
      <p:sp>
        <p:nvSpPr>
          <p:cNvPr id="9" name="Textfeld 8"/>
          <p:cNvSpPr txBox="1"/>
          <p:nvPr userDrawn="1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</a:fld>
            <a:endParaRPr lang="en-US" sz="1600"/>
          </a:p>
        </p:txBody>
      </p:sp>
      <p:cxnSp>
        <p:nvCxnSpPr>
          <p:cNvPr id="11" name="Gerader Verbinder 10"/>
          <p:cNvCxnSpPr/>
          <p:nvPr userDrawn="1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 panose="020F0502020204030204"/>
              </a:rPr>
              <a:t>XFEL Accelerator R&amp;D Proposal</a:t>
            </a:r>
            <a:endParaRPr lang="de-DE" sz="900">
              <a:latin typeface="Calibri" panose="020F0502020204030204"/>
            </a:endParaRP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/>
              <a:t>Your name, position / group , date</a:t>
            </a:r>
            <a:endParaRPr lang="en-US" sz="900"/>
          </a:p>
        </p:txBody>
      </p:sp>
      <p:pic>
        <p:nvPicPr>
          <p:cNvPr id="5" name="Picture 4" descr="DESY_logo_3C_web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20730" y="6029960"/>
            <a:ext cx="723900" cy="7239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330690" y="6259830"/>
            <a:ext cx="1366520" cy="186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4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4000"/>
        </a:lnSpc>
        <a:spcBef>
          <a:spcPts val="0"/>
        </a:spcBef>
        <a:buFont typeface="Arial" panose="020B0604020202020204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4000"/>
        </a:lnSpc>
        <a:spcBef>
          <a:spcPts val="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 panose="020B0604020202020204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XFEL Accelerator R&amp;D Proposal</a:t>
            </a:r>
            <a:br>
              <a:rPr lang="en-US" dirty="0"/>
            </a:br>
            <a:r>
              <a:rPr lang="en-US" dirty="0" err="1">
                <a:latin typeface="Calibri" panose="020F0502020204030204"/>
              </a:rPr>
              <a:t>Name_of_your_project</a:t>
            </a:r>
            <a:endParaRPr lang="en-US"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Your name</a:t>
            </a:r>
            <a:endParaRPr lang="en-US"/>
          </a:p>
          <a:p>
            <a:pPr>
              <a:defRPr/>
            </a:pPr>
            <a:r>
              <a:rPr lang="en-US">
                <a:latin typeface="Calibri" panose="020F0502020204030204"/>
                <a:cs typeface="Calibri" panose="020F0502020204030204"/>
              </a:rPr>
              <a:t>Date</a:t>
            </a:r>
            <a:endParaRPr lang="en-US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Text Box 3"/>
          <p:cNvSpPr txBox="1"/>
          <p:nvPr/>
        </p:nvSpPr>
        <p:spPr bwMode="auto">
          <a:xfrm>
            <a:off x="687705" y="4078605"/>
            <a:ext cx="8432800" cy="1438275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b="1">
                <a:latin typeface="Calibri" panose="020F0502020204030204"/>
              </a:rPr>
              <a:t>Hint: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 i="1">
                <a:latin typeface="Calibri" panose="020F0502020204030204"/>
              </a:rPr>
              <a:t>Please remove the descriptive text on the next slides and replace with your own explanations.</a:t>
            </a:r>
            <a:endParaRPr lang="en-US" i="1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Scope of the R&amp;D Activity</a:t>
            </a:r>
            <a:endParaRPr lang="en-US" dirty="0"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give a short summary of what your project is about</a:t>
            </a:r>
            <a:endParaRPr lang="en-US" dirty="0">
              <a:latin typeface="Calibri" panose="020F0502020204030204"/>
            </a:endParaRPr>
          </a:p>
          <a:p>
            <a:pPr>
              <a:defRPr/>
            </a:pPr>
            <a:r>
              <a:rPr lang="en-US" dirty="0">
                <a:latin typeface="Calibri" panose="020F0502020204030204"/>
              </a:rPr>
              <a:t>mention in particular also interfaces with other XFEL R&amp;D or operation activities both on the accelerator and/or photon system side</a:t>
            </a:r>
            <a:endParaRPr lang="en-US" dirty="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Deliverable of the R&amp;D Proposal and it‘s benefit for the XFEL</a:t>
            </a:r>
            <a:endParaRPr lang="en-US"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/>
              </a:rPr>
              <a:t>What is the final deliverable with completion of this R&amp;D activity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concept, new method, prototype, implemented measurement technique ...</a:t>
            </a:r>
            <a:endParaRPr lang="en-US" dirty="0">
              <a:latin typeface="Calibri" panose="020F0502020204030204"/>
            </a:endParaRPr>
          </a:p>
          <a:p>
            <a:pPr lvl="0">
              <a:defRPr/>
            </a:pPr>
            <a:r>
              <a:rPr lang="en-US" dirty="0">
                <a:latin typeface="Calibri" panose="020F0502020204030204"/>
              </a:rPr>
              <a:t>Is the deliverable of the proposal already beneficial for the XFEL or is an extension proposal needed after the initial funding</a:t>
            </a:r>
            <a:endParaRPr lang="en-US" dirty="0">
              <a:latin typeface="Calibri" panose="020F0502020204030204"/>
            </a:endParaRPr>
          </a:p>
          <a:p>
            <a:pPr lvl="0">
              <a:defRPr/>
            </a:pPr>
            <a:r>
              <a:rPr lang="en-US" dirty="0">
                <a:latin typeface="Calibri" panose="020F0502020204030204"/>
              </a:rPr>
              <a:t>Clearly outline the benefit of this proposal for the XFEL in particular for the accelerator?</a:t>
            </a:r>
            <a:endParaRPr lang="en-US" dirty="0">
              <a:latin typeface="Calibri" panose="020F0502020204030204"/>
            </a:endParaRPr>
          </a:p>
          <a:p>
            <a:pPr lvl="1">
              <a:defRPr/>
            </a:pPr>
            <a:r>
              <a:rPr lang="en-US" dirty="0">
                <a:latin typeface="Calibri" panose="020F0502020204030204"/>
              </a:rPr>
              <a:t>Why should this proposal be funded?</a:t>
            </a:r>
            <a:endParaRPr lang="en-US" dirty="0">
              <a:latin typeface="Calibri" panose="020F0502020204030204"/>
            </a:endParaRPr>
          </a:p>
          <a:p>
            <a:pPr lvl="0">
              <a:defRPr/>
            </a:pPr>
            <a:r>
              <a:rPr lang="en-US" dirty="0">
                <a:latin typeface="Calibri" panose="020F0502020204030204"/>
              </a:rPr>
              <a:t>This is the most important slide.</a:t>
            </a:r>
            <a:endParaRPr lang="en-US" dirty="0">
              <a:latin typeface="Calibri" panose="020F0502020204030204"/>
            </a:endParaRPr>
          </a:p>
          <a:p>
            <a:pPr lvl="0">
              <a:defRPr/>
            </a:pPr>
            <a:endParaRPr lang="en-US" dirty="0"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Timeline of this R&amp;D Activity </a:t>
            </a:r>
            <a:endParaRPr lang="en-US"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Outline the major development steps within the timeframe of the proposal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>
                <a:latin typeface="Calibri" panose="020F0502020204030204"/>
              </a:rPr>
              <a:t>define milestones  that allow tracking of the progress 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milestones should be more or less evenly spaces across the project lifetime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units in quarters or month ar</a:t>
            </a:r>
            <a:r>
              <a:rPr lang="de-DE" altLang="en-US">
                <a:latin typeface="Calibri" panose="020F0502020204030204" charset="0"/>
              </a:rPr>
              <a:t>e</a:t>
            </a:r>
            <a:r>
              <a:rPr lang="en-US">
                <a:latin typeface="Calibri" panose="020F0502020204030204"/>
              </a:rPr>
              <a:t> sufficient</a:t>
            </a:r>
            <a:endParaRPr lang="en-US">
              <a:latin typeface="Calibri" panose="020F0502020204030204"/>
            </a:endParaRPr>
          </a:p>
        </p:txBody>
      </p:sp>
      <p:graphicFrame>
        <p:nvGraphicFramePr>
          <p:cNvPr id="4" name="Table 3"/>
          <p:cNvGraphicFramePr/>
          <p:nvPr/>
        </p:nvGraphicFramePr>
        <p:xfrm>
          <a:off x="624203" y="3050568"/>
          <a:ext cx="10960735" cy="2041480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645525"/>
                <a:gridCol w="2315210"/>
              </a:tblGrid>
              <a:tr h="47684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Milestone Description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Target MTH / QTR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3466275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Personnel Resource Needs of the R&amp;D Project</a:t>
            </a:r>
            <a:endParaRPr lang="en-US">
              <a:latin typeface="Calibri" panose="020F0502020204030204"/>
            </a:endParaRPr>
          </a:p>
        </p:txBody>
      </p:sp>
      <p:sp>
        <p:nvSpPr>
          <p:cNvPr id="1720109134" name="Content Placeholder 2"/>
          <p:cNvSpPr>
            <a:spLocks noGrp="1"/>
          </p:cNvSpPr>
          <p:nvPr/>
        </p:nvSpPr>
        <p:spPr bwMode="auto">
          <a:xfrm>
            <a:off x="624203" y="1344294"/>
            <a:ext cx="10944225" cy="1256663"/>
          </a:xfrm>
        </p:spPr>
        <p:txBody>
          <a:bodyPr vert="horz" lIns="0" tIns="0" rIns="0" bIns="0" rtlCol="0" anchor="t" anchorCtr="0">
            <a:noAutofit/>
          </a:bodyPr>
          <a:lstStyle>
            <a:lvl1pPr marL="357505" indent="-357505" algn="l" defTabSz="914400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1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505" algn="l" defTabSz="914400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2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980" indent="-26860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►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35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8105" indent="-180975" algn="l" defTabSz="914400">
              <a:lnSpc>
                <a:spcPct val="114000"/>
              </a:lnSpc>
              <a:spcBef>
                <a:spcPts val="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 panose="020B0604020202020204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>
                <a:latin typeface="Calibri" panose="020F0502020204030204"/>
              </a:rPr>
              <a:t>Give an overview about the personnel resource needed for this activity 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list skill needed or task description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from when to when this personnel is need</a:t>
            </a:r>
            <a:r>
              <a:rPr lang="de-DE" altLang="en-US">
                <a:latin typeface="Calibri" panose="020F0502020204030204" charset="0"/>
              </a:rPr>
              <a:t>ed</a:t>
            </a:r>
            <a:r>
              <a:rPr lang="en-US">
                <a:latin typeface="Calibri" panose="020F0502020204030204"/>
              </a:rPr>
              <a:t>?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indicate if new hires are needed or if available personnel is participating</a:t>
            </a:r>
            <a:endParaRPr lang="en-US">
              <a:latin typeface="Calibri" panose="020F0502020204030204"/>
            </a:endParaRPr>
          </a:p>
          <a:p>
            <a:pPr lvl="2">
              <a:defRPr/>
            </a:pPr>
            <a:r>
              <a:rPr lang="de-DE" altLang="en-US">
                <a:latin typeface="Calibri" panose="020F0502020204030204" charset="0"/>
              </a:rPr>
              <a:t>PhD student, postdoc, scientist or Engineer</a:t>
            </a:r>
            <a:endParaRPr lang="de-DE" altLang="en-US">
              <a:latin typeface="Calibri" panose="020F0502020204030204" charset="0"/>
            </a:endParaRPr>
          </a:p>
        </p:txBody>
      </p:sp>
      <p:graphicFrame>
        <p:nvGraphicFramePr>
          <p:cNvPr id="1709993429" name="Table 3"/>
          <p:cNvGraphicFramePr/>
          <p:nvPr/>
        </p:nvGraphicFramePr>
        <p:xfrm>
          <a:off x="537612" y="3161607"/>
          <a:ext cx="10960732" cy="2000245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017509"/>
                <a:gridCol w="1019809"/>
                <a:gridCol w="1028700"/>
                <a:gridCol w="894714"/>
              </a:tblGrid>
              <a:tr h="4102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Skill or Task Description</a:t>
                      </a:r>
                      <a:r>
                        <a:rPr lang="de-DE" altLang="en-US">
                          <a:solidFill>
                            <a:schemeClr val="bg1"/>
                          </a:solidFill>
                          <a:latin typeface="Calibri" panose="020F0502020204030204" charset="0"/>
                          <a:cs typeface="Calibri" panose="020F0502020204030204"/>
                        </a:rPr>
                        <a:t> </a:t>
                      </a:r>
                      <a:endParaRPr lang="de-DE" altLang="en-US">
                        <a:solidFill>
                          <a:schemeClr val="bg1"/>
                        </a:solidFill>
                        <a:latin typeface="Calibri" panose="020F0502020204030204" charset="0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from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to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new: 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 panose="020F0502020204030204"/>
                          <a:cs typeface="Calibri" panose="020F0502020204030204"/>
                        </a:rPr>
                        <a:t>available</a:t>
                      </a: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1765167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Expenditure</a:t>
            </a:r>
            <a:endParaRPr lang="en-US">
              <a:latin typeface="Calibri" panose="020F0502020204030204"/>
            </a:endParaRPr>
          </a:p>
        </p:txBody>
      </p:sp>
      <p:sp>
        <p:nvSpPr>
          <p:cNvPr id="881849265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9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List individual items 50 k€ and above</a:t>
            </a:r>
            <a:r>
              <a:rPr lang="de-DE" altLang="en-US">
                <a:latin typeface="Calibri" panose="020F0502020204030204" charset="0"/>
              </a:rPr>
              <a:t> (if any)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>
                <a:latin typeface="Calibri" panose="020F0502020204030204"/>
              </a:rPr>
              <a:t>indicate when the purchase in planned, quarter would be nice, year is necessary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endParaRPr lang="en-US">
              <a:latin typeface="Calibri" panose="020F0502020204030204"/>
            </a:endParaRPr>
          </a:p>
        </p:txBody>
      </p:sp>
      <p:graphicFrame>
        <p:nvGraphicFramePr>
          <p:cNvPr id="1872356760" name="Table 3"/>
          <p:cNvGraphicFramePr/>
          <p:nvPr/>
        </p:nvGraphicFramePr>
        <p:xfrm>
          <a:off x="624203" y="2563494"/>
          <a:ext cx="11060427" cy="2000245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645524"/>
                <a:gridCol w="1141729"/>
                <a:gridCol w="1273174"/>
              </a:tblGrid>
              <a:tr h="4102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Items to be purchased / Task Name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When 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Cost/k€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098012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de-DE" altLang="en-US" sz="2200" b="1" i="0" u="none" strike="noStrike" cap="none" spc="0">
                <a:solidFill>
                  <a:schemeClr val="tx1"/>
                </a:solidFill>
                <a:latin typeface="Calibri" panose="020F0502020204030204" charset="0"/>
                <a:ea typeface="Calibri" panose="020F0502020204030204"/>
                <a:cs typeface="Calibri" panose="020F0502020204030204"/>
              </a:rPr>
              <a:t>Resource and Cost </a:t>
            </a: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 Profile of Proposal</a:t>
            </a:r>
            <a:endParaRPr lang="en-US">
              <a:latin typeface="Calibri" panose="020F0502020204030204"/>
            </a:endParaRPr>
          </a:p>
        </p:txBody>
      </p:sp>
      <p:sp>
        <p:nvSpPr>
          <p:cNvPr id="1127867732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9"/>
          </a:xfrm>
        </p:spPr>
        <p:txBody>
          <a:bodyPr/>
          <a:lstStyle/>
          <a:p>
            <a:pPr>
              <a:defRPr/>
            </a:pPr>
            <a:r>
              <a:rPr lang="de-DE" altLang="en-US">
                <a:latin typeface="Calibri" panose="020F0502020204030204" charset="0"/>
              </a:rPr>
              <a:t>Give here to total investments and FTEs per year</a:t>
            </a:r>
            <a:endParaRPr lang="en-US">
              <a:latin typeface="Calibri" panose="020F0502020204030204"/>
            </a:endParaRPr>
          </a:p>
          <a:p>
            <a:pPr lvl="1">
              <a:defRPr/>
            </a:pPr>
            <a:r>
              <a:rPr lang="en-US">
                <a:latin typeface="Calibri" panose="020F0502020204030204"/>
              </a:rPr>
              <a:t>Invest + Recurrent cost can be different from slide  6, if smaller (&lt;50 k€) </a:t>
            </a:r>
            <a:r>
              <a:rPr lang="de-DE" altLang="en-US">
                <a:latin typeface="Calibri" panose="020F0502020204030204" charset="0"/>
              </a:rPr>
              <a:t>expenditurs </a:t>
            </a:r>
            <a:r>
              <a:rPr lang="en-US">
                <a:latin typeface="Calibri" panose="020F0502020204030204"/>
              </a:rPr>
              <a:t>are expected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>
                <a:latin typeface="Calibri" panose="020F0502020204030204"/>
              </a:rPr>
              <a:t>for the sake of this table, assume 100 k€ / FTE for </a:t>
            </a:r>
            <a:r>
              <a:rPr lang="de-DE" altLang="en-US">
                <a:latin typeface="Calibri" panose="020F0502020204030204" charset="0"/>
              </a:rPr>
              <a:t>full FTE</a:t>
            </a:r>
            <a:r>
              <a:rPr lang="de-DE" altLang="en-US">
                <a:latin typeface="Calibri" panose="020F0502020204030204" charset="0"/>
              </a:rPr>
              <a:t>, 2/3 for a PostDoc, 1/2 PhD student (values include overhead)</a:t>
            </a:r>
            <a:endParaRPr lang="en-US">
              <a:latin typeface="Calibri" panose="020F0502020204030204"/>
            </a:endParaRPr>
          </a:p>
        </p:txBody>
      </p:sp>
      <p:graphicFrame>
        <p:nvGraphicFramePr>
          <p:cNvPr id="1724549048" name="Table 3"/>
          <p:cNvGraphicFramePr/>
          <p:nvPr/>
        </p:nvGraphicFramePr>
        <p:xfrm>
          <a:off x="617220" y="2998469"/>
          <a:ext cx="9233530" cy="2353304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918844"/>
                <a:gridCol w="859154"/>
                <a:gridCol w="2215514"/>
                <a:gridCol w="2452369"/>
                <a:gridCol w="2787649"/>
              </a:tblGrid>
              <a:tr h="3848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Year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FTE Cost / k€ 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Invest + Recurrent / k€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 panose="020F0502020204030204"/>
                          <a:cs typeface="Calibri" panose="020F0502020204030204"/>
                        </a:rPr>
                        <a:t>Total Cost / k€</a:t>
                      </a:r>
                      <a:endParaRPr lang="en-US">
                        <a:solidFill>
                          <a:schemeClr val="bg1"/>
                        </a:solidFill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  <a:tr h="393699">
                <a:tc gridSpan="4"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>
                          <a:latin typeface="Calibri" panose="020F0502020204030204"/>
                          <a:cs typeface="Calibri" panose="020F0502020204030204"/>
                        </a:rPr>
                        <a:t>Total cost of this activity</a:t>
                      </a:r>
                      <a:endParaRPr lang="en-US" b="1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b="1">
                        <a:latin typeface="Calibri" panose="020F0502020204030204"/>
                        <a:cs typeface="Calibri" panose="020F050202020403020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474374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Summary</a:t>
            </a:r>
            <a:endParaRPr lang="en-US">
              <a:latin typeface="Calibri" panose="020F0502020204030204"/>
            </a:endParaRPr>
          </a:p>
        </p:txBody>
      </p:sp>
      <p:sp>
        <p:nvSpPr>
          <p:cNvPr id="323352276" name="Content Placeholder 2"/>
          <p:cNvSpPr>
            <a:spLocks noGrp="1"/>
          </p:cNvSpPr>
          <p:nvPr>
            <p:ph idx="1"/>
          </p:nvPr>
        </p:nvSpPr>
        <p:spPr bwMode="auto">
          <a:xfrm>
            <a:off x="623889" y="1378267"/>
            <a:ext cx="10944223" cy="3889374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 panose="020F0502020204030204"/>
              </a:rPr>
              <a:t>if you wish</a:t>
            </a:r>
            <a:endParaRPr lang="en-US">
              <a:latin typeface="Calibri" panose="020F0502020204030204"/>
            </a:endParaRPr>
          </a:p>
          <a:p>
            <a:pPr>
              <a:defRPr/>
            </a:pPr>
            <a:r>
              <a:rPr lang="en-US">
                <a:latin typeface="Calibri" panose="020F0502020204030204"/>
              </a:rPr>
              <a:t>should focus on the benefits and achievements for XFEL</a:t>
            </a:r>
            <a:endParaRPr lang="en-US">
              <a:latin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accent6"/>
        </a:solidFill>
        <a:prstGeom prst="line">
          <a:avLst/>
        </a:prstGeom>
      </a:spPr>
      <a:bodyPr/>
      <a:lstStyle/>
    </a:spDef>
    <a:lnDef>
      <a:spPr bwMode="auto">
        <a:ln>
          <a:solidFill>
            <a:schemeClr val="tx1"/>
          </a:solidFill>
        </a:ln>
        <a:prstGeom prst="line">
          <a:avLst/>
        </a:prstGeom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prstGeom prst="line">
          <a:avLst/>
        </a:prstGeom>
      </a:spPr>
      <a:bodyPr/>
      <a:lstStyle/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2249</Words>
  <Application>WPS Presentation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Calibri</vt:lpstr>
      <vt:lpstr>Arial</vt:lpstr>
      <vt:lpstr>Calibri</vt:lpstr>
      <vt:lpstr>微软雅黑</vt:lpstr>
      <vt:lpstr>Arial Unicode MS</vt:lpstr>
      <vt:lpstr>2_XFEL_PowerPoint_16x9_v3_RW</vt:lpstr>
      <vt:lpstr>XFEL Accelerator R&amp;D Proposal Name_of_your_project</vt:lpstr>
      <vt:lpstr>Scope of the R&amp;D Activity</vt:lpstr>
      <vt:lpstr>Deliverable of the R&amp;D Proposal and it‘s benefit for the XFEL</vt:lpstr>
      <vt:lpstr>Timeline of this R&amp;D Activity </vt:lpstr>
      <vt:lpstr>Personnel Resource Needs of the R&amp;D Project</vt:lpstr>
      <vt:lpstr>Expenditure</vt:lpstr>
      <vt:lpstr>Resource and Cost  Profile of Proposal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Riko Wichmann</dc:creator>
  <cp:lastModifiedBy>wichmann</cp:lastModifiedBy>
  <cp:revision>22</cp:revision>
  <dcterms:created xsi:type="dcterms:W3CDTF">2023-06-19T09:07:42Z</dcterms:created>
  <dcterms:modified xsi:type="dcterms:W3CDTF">2023-06-19T09:07:42Z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1033-11.1.0.11698</vt:lpwstr>
  </property>
</Properties>
</file>