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9" r:id="rId5"/>
    <p:sldId id="270" r:id="rId6"/>
    <p:sldId id="259" r:id="rId7"/>
    <p:sldId id="278" r:id="rId8"/>
    <p:sldId id="261" r:id="rId9"/>
    <p:sldId id="263" r:id="rId10"/>
    <p:sldId id="271" r:id="rId11"/>
    <p:sldId id="279" r:id="rId1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E"/>
    <a:srgbClr val="00A6EB"/>
    <a:srgbClr val="001E60"/>
    <a:srgbClr val="F48E0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74FB7FA-34C4-8166-C639-C660832F4394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504"/>
  </p:normalViewPr>
  <p:slideViewPr>
    <p:cSldViewPr>
      <p:cViewPr>
        <p:scale>
          <a:sx n="120" d="100"/>
          <a:sy n="120" d="100"/>
        </p:scale>
        <p:origin x="2176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B859-C5E3-384C-8EC3-5494EF84DAA0}" type="datetimeFigureOut">
              <a:rPr lang="en-US" smtClean="0"/>
              <a:t>6/23/23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560CE-8436-3F4F-AEB1-C196628BB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1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560CE-8436-3F4F-AEB1-C196628BB2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560CE-8436-3F4F-AEB1-C196628BB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5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560CE-8436-3F4F-AEB1-C196628BB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0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560CE-8436-3F4F-AEB1-C196628BB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4" name="Picture 3" descr="DESY_logo_3C_web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44125" y="2493010"/>
            <a:ext cx="1440000" cy="1440000"/>
          </a:xfrm>
          <a:prstGeom prst="rect">
            <a:avLst/>
          </a:prstGeom>
        </p:spPr>
      </p:pic>
      <p:pic>
        <p:nvPicPr>
          <p:cNvPr id="5" name="Picture 4" descr="Helmholtz-Logo-Blue-RGB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7585" y="4437380"/>
            <a:ext cx="1936750" cy="2635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Picture,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8101013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 bwMode="auto"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Chapter brea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2024063"/>
            <a:ext cx="10944224" cy="388937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g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8" y="828675"/>
            <a:ext cx="10944224" cy="50847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9" y="1196976"/>
            <a:ext cx="5292723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8" y="1196976"/>
            <a:ext cx="5292725" cy="471646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2 Pictur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 bwMode="auto">
          <a:xfrm>
            <a:off x="623887" y="2024063"/>
            <a:ext cx="5292725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 bwMode="auto">
          <a:xfrm>
            <a:off x="6275389" y="2024063"/>
            <a:ext cx="5292724" cy="306228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/>
              <a:buNone/>
              <a:defRPr/>
            </a:lvl1pPr>
          </a:lstStyle>
          <a:p>
            <a:pPr>
              <a:defRPr/>
            </a:pPr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/>
              <a:buNone/>
              <a:defRPr sz="900"/>
            </a:lvl1pPr>
          </a:lstStyle>
          <a:p>
            <a:pPr lvl="0">
              <a:defRPr/>
            </a:pPr>
            <a:r>
              <a:rPr lang="de-DE"/>
              <a:t>Caption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9" y="2024063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/>
              <a:t>Level 1</a:t>
            </a:r>
          </a:p>
          <a:p>
            <a:pPr lvl="1">
              <a:defRPr/>
            </a:pPr>
            <a:r>
              <a:rPr lang="en-US"/>
              <a:t>Level 2</a:t>
            </a:r>
          </a:p>
          <a:p>
            <a:pPr lvl="2">
              <a:defRPr/>
            </a:pPr>
            <a:r>
              <a:rPr lang="en-US"/>
              <a:t>Level 3</a:t>
            </a:r>
          </a:p>
          <a:p>
            <a:pPr lvl="3">
              <a:defRPr/>
            </a:pPr>
            <a:r>
              <a:rPr lang="en-US"/>
              <a:t>Level 4</a:t>
            </a:r>
          </a:p>
          <a:p>
            <a:pPr lvl="4">
              <a:defRPr/>
            </a:pPr>
            <a:r>
              <a:rPr lang="en-US"/>
              <a:t>Level 5</a:t>
            </a:r>
          </a:p>
        </p:txBody>
      </p:sp>
      <p:sp>
        <p:nvSpPr>
          <p:cNvPr id="9" name="Textfeld 8"/>
          <p:cNvSpPr txBox="1"/>
          <p:nvPr userDrawn="1"/>
        </p:nvSpPr>
        <p:spPr bwMode="auto"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A5DEC3FA-4FB7-4309-A077-6BB31CA8E81A}" type="slidenum">
              <a:rPr lang="en-US" sz="1600"/>
              <a:t>‹#›</a:t>
            </a:fld>
            <a:endParaRPr lang="en-US" sz="1600"/>
          </a:p>
        </p:txBody>
      </p:sp>
      <p:cxnSp>
        <p:nvCxnSpPr>
          <p:cNvPr id="11" name="Gerader Verbinder 10"/>
          <p:cNvCxnSpPr/>
          <p:nvPr userDrawn="1"/>
        </p:nvCxnSpPr>
        <p:spPr bwMode="auto"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 bwMode="auto"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auto"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 bwMode="auto"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 sz="900" dirty="0">
                <a:latin typeface="Calibri" panose="020F0502020204030204"/>
              </a:rPr>
              <a:t>XFEL </a:t>
            </a:r>
            <a:r>
              <a:rPr lang="de-DE" sz="900" dirty="0" err="1">
                <a:latin typeface="Calibri" panose="020F0502020204030204"/>
              </a:rPr>
              <a:t>Accelerator</a:t>
            </a:r>
            <a:r>
              <a:rPr lang="de-DE" sz="900" dirty="0">
                <a:latin typeface="Calibri" panose="020F0502020204030204"/>
              </a:rPr>
              <a:t> R&amp;D </a:t>
            </a:r>
            <a:r>
              <a:rPr lang="de-DE" sz="900" dirty="0" err="1">
                <a:latin typeface="Calibri" panose="020F0502020204030204"/>
              </a:rPr>
              <a:t>Proposal</a:t>
            </a:r>
            <a:endParaRPr lang="de-DE" sz="900" dirty="0">
              <a:latin typeface="Calibri" panose="020F0502020204030204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en-US" sz="900" dirty="0"/>
              <a:t>Victor </a:t>
            </a:r>
            <a:r>
              <a:rPr lang="en-US" sz="900" dirty="0" err="1"/>
              <a:t>Hariton</a:t>
            </a:r>
            <a:r>
              <a:rPr lang="en-US" sz="900" dirty="0"/>
              <a:t>, Researcher  / FS-LA , 27.06.2023</a:t>
            </a:r>
          </a:p>
        </p:txBody>
      </p:sp>
      <p:pic>
        <p:nvPicPr>
          <p:cNvPr id="5" name="Picture 4" descr="DESY_logo_3C_web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920730" y="6029960"/>
            <a:ext cx="723900" cy="723900"/>
          </a:xfrm>
          <a:prstGeom prst="rect">
            <a:avLst/>
          </a:prstGeom>
        </p:spPr>
      </p:pic>
      <p:pic>
        <p:nvPicPr>
          <p:cNvPr id="12" name="Picture 11" descr="Helmholtz-Logo-Blue-RGB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690" y="6259830"/>
            <a:ext cx="1366520" cy="186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>
        <a:lnSpc>
          <a:spcPct val="100000"/>
        </a:lnSpc>
        <a:spcBef>
          <a:spcPts val="0"/>
        </a:spcBef>
        <a:buNone/>
        <a:defRPr sz="22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505" indent="-357505" algn="l" defTabSz="914400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505" algn="l" defTabSz="914400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82980" indent="-268605" algn="l" defTabSz="914400">
        <a:lnSpc>
          <a:spcPct val="114000"/>
        </a:lnSpc>
        <a:spcBef>
          <a:spcPts val="0"/>
        </a:spcBef>
        <a:buFont typeface="Arial" panose="020B0604020202020204"/>
        <a:buChar char="►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35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348105" indent="-180975" algn="l" defTabSz="914400">
        <a:lnSpc>
          <a:spcPct val="114000"/>
        </a:lnSpc>
        <a:spcBef>
          <a:spcPts val="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10398" y="471939"/>
            <a:ext cx="8039624" cy="1050925"/>
          </a:xfrm>
        </p:spPr>
        <p:txBody>
          <a:bodyPr/>
          <a:lstStyle/>
          <a:p>
            <a:pPr>
              <a:defRPr/>
            </a:pPr>
            <a:br>
              <a:rPr lang="en-US" sz="3600" dirty="0">
                <a:solidFill>
                  <a:srgbClr val="00A6EB"/>
                </a:solidFill>
                <a:latin typeface="Calibri" panose="020F0502020204030204"/>
              </a:rPr>
            </a:br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XFEL Accelerator R&amp;D // RP 419 </a:t>
            </a:r>
            <a:r>
              <a:rPr lang="en-US" sz="3600" dirty="0">
                <a:solidFill>
                  <a:srgbClr val="00A6EB"/>
                </a:solidFill>
                <a:latin typeface="Calibri" panose="020F0502020204030204"/>
              </a:rPr>
              <a:t>A</a:t>
            </a:r>
            <a:r>
              <a:rPr lang="en-US" sz="3600" dirty="0">
                <a:latin typeface="Calibri" panose="020F0502020204030204"/>
              </a:rPr>
              <a:t>SPECT </a:t>
            </a:r>
            <a:r>
              <a:rPr lang="en-US" sz="3600" dirty="0">
                <a:solidFill>
                  <a:srgbClr val="00A6EB"/>
                </a:solidFill>
                <a:latin typeface="Calibri" panose="020F0502020204030204"/>
              </a:rPr>
              <a:t>L</a:t>
            </a:r>
            <a:r>
              <a:rPr lang="en-US" sz="3600" dirty="0">
                <a:latin typeface="Calibri" panose="020F0502020204030204"/>
              </a:rPr>
              <a:t>aser </a:t>
            </a:r>
            <a:r>
              <a:rPr lang="en-US" sz="3600" dirty="0">
                <a:solidFill>
                  <a:srgbClr val="00A6EB"/>
                </a:solidFill>
                <a:latin typeface="Calibri" panose="020F0502020204030204"/>
              </a:rPr>
              <a:t>R</a:t>
            </a:r>
            <a:r>
              <a:rPr lang="en-US" sz="3600" dirty="0">
                <a:latin typeface="Calibri" panose="020F0502020204030204"/>
              </a:rPr>
              <a:t>&amp;</a:t>
            </a:r>
            <a:r>
              <a:rPr lang="en-US" sz="3600" dirty="0">
                <a:solidFill>
                  <a:srgbClr val="00A6EB"/>
                </a:solidFill>
                <a:latin typeface="Calibri" panose="020F0502020204030204"/>
              </a:rPr>
              <a:t>D</a:t>
            </a:r>
            <a:r>
              <a:rPr lang="en-US" sz="3600" dirty="0">
                <a:latin typeface="Calibri" panose="020F0502020204030204"/>
              </a:rPr>
              <a:t> (</a:t>
            </a:r>
            <a:r>
              <a:rPr lang="en-US" sz="3600" dirty="0">
                <a:solidFill>
                  <a:srgbClr val="00A6EB"/>
                </a:solidFill>
                <a:latin typeface="Calibri" panose="020F0502020204030204"/>
              </a:rPr>
              <a:t>ALRD</a:t>
            </a:r>
            <a:r>
              <a:rPr lang="en-US" sz="3600" dirty="0">
                <a:latin typeface="Calibri" panose="020F0502020204030204"/>
              </a:rPr>
              <a:t>) </a:t>
            </a:r>
            <a:r>
              <a:rPr lang="en-US" sz="3600" b="0" dirty="0">
                <a:latin typeface="Calibri" panose="020F0502020204030204"/>
              </a:rPr>
              <a:t>Proposal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63022" y="2413476"/>
            <a:ext cx="8039624" cy="333025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Calibri" panose="020F0502020204030204"/>
              </a:rPr>
              <a:t>Victor </a:t>
            </a:r>
            <a:r>
              <a:rPr lang="en-US" sz="2800" dirty="0" err="1">
                <a:latin typeface="Calibri" panose="020F0502020204030204"/>
              </a:rPr>
              <a:t>Hariton</a:t>
            </a:r>
            <a:endParaRPr lang="en-US" sz="2800" dirty="0"/>
          </a:p>
          <a:p>
            <a:pPr>
              <a:defRPr/>
            </a:pPr>
            <a:r>
              <a:rPr lang="en-US" sz="2800" dirty="0">
                <a:latin typeface="Calibri" panose="020F0502020204030204"/>
                <a:cs typeface="Calibri" panose="020F0502020204030204"/>
              </a:rPr>
              <a:t>27 June 2023</a:t>
            </a:r>
          </a:p>
        </p:txBody>
      </p:sp>
      <p:sp>
        <p:nvSpPr>
          <p:cNvPr id="4" name="Text Box 3"/>
          <p:cNvSpPr txBox="1"/>
          <p:nvPr/>
        </p:nvSpPr>
        <p:spPr bwMode="auto">
          <a:xfrm>
            <a:off x="1063022" y="4044412"/>
            <a:ext cx="8432800" cy="143827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b="1" dirty="0">
                <a:latin typeface="Calibri" panose="020F0502020204030204"/>
              </a:rPr>
              <a:t>I. </a:t>
            </a:r>
            <a:r>
              <a:rPr lang="en-US" b="1" dirty="0" err="1">
                <a:latin typeface="Calibri" panose="020F0502020204030204"/>
              </a:rPr>
              <a:t>Hartl</a:t>
            </a:r>
            <a:endParaRPr lang="en-US" b="1" dirty="0">
              <a:latin typeface="Calibri" panose="020F0502020204030204"/>
            </a:endParaRPr>
          </a:p>
          <a:p>
            <a:pPr>
              <a:defRPr/>
            </a:pPr>
            <a:r>
              <a:rPr lang="en-US" b="1" dirty="0">
                <a:latin typeface="Calibri" panose="020F0502020204030204"/>
              </a:rPr>
              <a:t>M. </a:t>
            </a:r>
            <a:r>
              <a:rPr lang="en-US" b="1" dirty="0" err="1">
                <a:latin typeface="Calibri" panose="020F0502020204030204"/>
              </a:rPr>
              <a:t>Guetg</a:t>
            </a:r>
            <a:endParaRPr lang="en-US" b="1" dirty="0">
              <a:latin typeface="Calibri" panose="020F0502020204030204"/>
            </a:endParaRPr>
          </a:p>
          <a:p>
            <a:pPr>
              <a:defRPr/>
            </a:pPr>
            <a:r>
              <a:rPr lang="en-US" b="1" dirty="0">
                <a:latin typeface="Calibri" panose="020F0502020204030204"/>
              </a:rPr>
              <a:t>C. </a:t>
            </a:r>
            <a:r>
              <a:rPr lang="en-US" b="1" dirty="0" err="1">
                <a:latin typeface="Calibri" panose="020F0502020204030204"/>
              </a:rPr>
              <a:t>Heyl</a:t>
            </a:r>
            <a:endParaRPr lang="en-US" b="1" dirty="0">
              <a:latin typeface="Calibri" panose="020F0502020204030204"/>
            </a:endParaRPr>
          </a:p>
          <a:p>
            <a:pPr>
              <a:defRPr/>
            </a:pPr>
            <a:r>
              <a:rPr lang="en-US" b="1" dirty="0">
                <a:latin typeface="Calibri" panose="020F0502020204030204"/>
              </a:rPr>
              <a:t>G. </a:t>
            </a:r>
            <a:r>
              <a:rPr lang="en-US" b="1" dirty="0" err="1">
                <a:latin typeface="Calibri" panose="020F0502020204030204"/>
              </a:rPr>
              <a:t>Geloni</a:t>
            </a:r>
            <a:endParaRPr lang="en-US" b="1" dirty="0"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AEEB0-1924-374F-B6F0-729222862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7"/>
          <a:stretch/>
        </p:blipFill>
        <p:spPr>
          <a:xfrm>
            <a:off x="3359696" y="1876303"/>
            <a:ext cx="4902425" cy="4037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Detailed schematics of the </a:t>
            </a:r>
            <a:r>
              <a:rPr lang="en-US" dirty="0" err="1">
                <a:latin typeface="Calibri" panose="020F0502020204030204"/>
              </a:rPr>
              <a:t>delivarble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33" name="Picture 2" descr="https://lh3.googleusercontent.com/ef_-BteAgXXHNmJJjWNkQKnzYpDKxHlMg8REgm_ruzSY0l7qEXNsQV8m3V6OpyAZs_DgzJclI3DLxXQ9kRB3t6C_hrsxKU_zgR5KpqeowVpiFkEPSVhU6yJq5NzSe24TeytoSTIdVNos">
            <a:extLst>
              <a:ext uri="{FF2B5EF4-FFF2-40B4-BE49-F238E27FC236}">
                <a16:creationId xmlns:a16="http://schemas.microsoft.com/office/drawing/2014/main" id="{445911EA-0712-F940-B8EB-047CD9B8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24744"/>
            <a:ext cx="8357717" cy="48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6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Detailed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D2481-E4A6-6D49-BC1F-AB9503AED9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9606" y="1196752"/>
            <a:ext cx="6054746" cy="495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2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2724" y="1139829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 err="1">
                <a:latin typeface="Calibri" panose="020F0502020204030204"/>
              </a:rPr>
              <a:t>EuXFEL</a:t>
            </a:r>
            <a:r>
              <a:rPr lang="en-US" sz="3200" dirty="0">
                <a:latin typeface="Calibri" panose="020F0502020204030204"/>
              </a:rPr>
              <a:t> priority project: Generation of tunable </a:t>
            </a:r>
            <a:r>
              <a:rPr lang="en-US" sz="3200" dirty="0" err="1">
                <a:latin typeface="Calibri" panose="020F0502020204030204"/>
              </a:rPr>
              <a:t>attosecond</a:t>
            </a:r>
            <a:r>
              <a:rPr lang="en-US" sz="3200" dirty="0">
                <a:latin typeface="Calibri" panose="020F0502020204030204"/>
              </a:rPr>
              <a:t> X-ray pulses (ASPECT)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95424" y="1568014"/>
            <a:ext cx="10944225" cy="1637577"/>
          </a:xfrm>
        </p:spPr>
        <p:txBody>
          <a:bodyPr/>
          <a:lstStyle/>
          <a:p>
            <a:pPr>
              <a:buClr>
                <a:srgbClr val="F38E01"/>
              </a:buClr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Attosecond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X-rays will be used for imaging, magnetism,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chemical interactions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for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charge migration studies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molecules</a:t>
            </a: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Modulate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electron beam with an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external IR few-cycle laser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followed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reverse tapering.</a:t>
            </a:r>
            <a:endParaRPr lang="en-US" dirty="0">
              <a:latin typeface="Calibri" panose="020F0502020204030204"/>
            </a:endParaRPr>
          </a:p>
        </p:txBody>
      </p:sp>
      <p:pic>
        <p:nvPicPr>
          <p:cNvPr id="4" name="Picture 2" descr="图示&#10;&#10;描述已自动生成">
            <a:extLst>
              <a:ext uri="{FF2B5EF4-FFF2-40B4-BE49-F238E27FC236}">
                <a16:creationId xmlns:a16="http://schemas.microsoft.com/office/drawing/2014/main" id="{8E5109D1-93F0-A64E-96BD-8BC2AFAE2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61" y="3227221"/>
            <a:ext cx="6120680" cy="180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5.googleusercontent.com/N1KymzelOGS2ahoNBY2kImishtp3fNwqojuOJXMavnYiI3ELRvKchQ4JztEsTsyzKxo0HOpbeRYeGorG1SNokJL1Yc1pgYBhXToXOroB6BmpmG2dup_2iiTvIpi4M8EHt6kXYgtrNlW3sKa09xYGYg">
            <a:extLst>
              <a:ext uri="{FF2B5EF4-FFF2-40B4-BE49-F238E27FC236}">
                <a16:creationId xmlns:a16="http://schemas.microsoft.com/office/drawing/2014/main" id="{93F93582-FF64-704A-99D3-77A1CDA6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049" y="1055821"/>
            <a:ext cx="2275450" cy="15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76F2C54-1092-E64F-8CE8-FE7BC22317D9}"/>
              </a:ext>
            </a:extLst>
          </p:cNvPr>
          <p:cNvGrpSpPr/>
          <p:nvPr/>
        </p:nvGrpSpPr>
        <p:grpSpPr>
          <a:xfrm>
            <a:off x="9017930" y="2625754"/>
            <a:ext cx="2160240" cy="2943588"/>
            <a:chOff x="6281399" y="2394000"/>
            <a:chExt cx="2383423" cy="3054084"/>
          </a:xfrm>
        </p:grpSpPr>
        <p:pic>
          <p:nvPicPr>
            <p:cNvPr id="8" name="Picture 17" descr="图表, 直方图&#10;&#10;描述已自动生成">
              <a:extLst>
                <a:ext uri="{FF2B5EF4-FFF2-40B4-BE49-F238E27FC236}">
                  <a16:creationId xmlns:a16="http://schemas.microsoft.com/office/drawing/2014/main" id="{AF3280F0-7925-F346-B594-746125414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399" y="3858545"/>
              <a:ext cx="2119386" cy="158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lh4.googleusercontent.com/5GhyypGSyAdM2K0Es0bvAtWdNOlCHTDouBK4uC3eXz_9fxGn8QPKA6WpKnn3KSlmbJq54B_LMkT-XivsZwVpPG9SmHhh1ynVS4KKXRUL52hr_EQ0N0QD-1YKrVVthSfi6wc_3wyf02te-L0_F4R_AQ">
              <a:extLst>
                <a:ext uri="{FF2B5EF4-FFF2-40B4-BE49-F238E27FC236}">
                  <a16:creationId xmlns:a16="http://schemas.microsoft.com/office/drawing/2014/main" id="{CA73BDDA-3ACF-8540-B7A5-7BE26D7FA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033" y="2394000"/>
              <a:ext cx="2079268" cy="147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0E051B0-7FA3-264F-B48D-05BBFAA444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17503" y="3709856"/>
              <a:ext cx="0" cy="100946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FA03F78-37EF-4741-8408-C119F87B28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3567" y="3738629"/>
              <a:ext cx="0" cy="100946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43F4231-7171-B749-9177-F5CCA1A0A1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05535" y="3709856"/>
              <a:ext cx="0" cy="2796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B73EF16-9118-3644-9F96-FB469FDC5C86}"/>
                </a:ext>
              </a:extLst>
            </p:cNvPr>
            <p:cNvSpPr txBox="1"/>
            <p:nvPr/>
          </p:nvSpPr>
          <p:spPr bwMode="auto">
            <a:xfrm>
              <a:off x="7978415" y="2715998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3A5004-54A8-C246-AF08-EDE91DCFC74A}"/>
                </a:ext>
              </a:extLst>
            </p:cNvPr>
            <p:cNvSpPr txBox="1"/>
            <p:nvPr/>
          </p:nvSpPr>
          <p:spPr bwMode="auto">
            <a:xfrm>
              <a:off x="7978416" y="3975265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X-ray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881ECF0-17D2-5F4B-80A2-C5A40115F9F6}"/>
              </a:ext>
            </a:extLst>
          </p:cNvPr>
          <p:cNvSpPr txBox="1">
            <a:spLocks/>
          </p:cNvSpPr>
          <p:nvPr/>
        </p:nvSpPr>
        <p:spPr bwMode="auto">
          <a:xfrm>
            <a:off x="562880" y="5245719"/>
            <a:ext cx="10944225" cy="1637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6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7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8E0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CDR (conceptual design report) for ASPECT has been finalized and is under discussion.</a:t>
            </a:r>
          </a:p>
          <a:p>
            <a:pPr>
              <a:buClr>
                <a:srgbClr val="F38E01"/>
              </a:buClr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It is a challenging project (laser) and this R&amp;D proposal will address the main technological constrains!</a:t>
            </a:r>
            <a:endParaRPr lang="en-US" u="sng" dirty="0"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5BC5E8-3797-8B44-A2E7-ABFA02CCC760}"/>
              </a:ext>
            </a:extLst>
          </p:cNvPr>
          <p:cNvSpPr txBox="1"/>
          <p:nvPr/>
        </p:nvSpPr>
        <p:spPr bwMode="auto">
          <a:xfrm>
            <a:off x="1850797" y="4702303"/>
            <a:ext cx="157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R&amp;D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16A788-E3EC-5648-BB40-04645B0E827B}"/>
              </a:ext>
            </a:extLst>
          </p:cNvPr>
          <p:cNvSpPr/>
          <p:nvPr/>
        </p:nvSpPr>
        <p:spPr bwMode="auto">
          <a:xfrm>
            <a:off x="1606061" y="3218776"/>
            <a:ext cx="2016224" cy="181604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8458" y="1197991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/>
              </a:rPr>
              <a:t>Laser requirements for ASPECT are beyond state-of-the-art (commercial and research)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85CEA3C3-6924-1B42-BE75-FD5444B3801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54920368"/>
              </p:ext>
            </p:extLst>
          </p:nvPr>
        </p:nvGraphicFramePr>
        <p:xfrm>
          <a:off x="580802" y="1752726"/>
          <a:ext cx="8352926" cy="1625600"/>
        </p:xfrm>
        <a:graphic>
          <a:graphicData uri="http://schemas.openxmlformats.org/drawingml/2006/table">
            <a:tbl>
              <a:tblPr/>
              <a:tblGrid>
                <a:gridCol w="1435660">
                  <a:extLst>
                    <a:ext uri="{9D8B030D-6E8A-4147-A177-3AD203B41FA5}">
                      <a16:colId xmlns:a16="http://schemas.microsoft.com/office/drawing/2014/main" val="1230317435"/>
                    </a:ext>
                  </a:extLst>
                </a:gridCol>
                <a:gridCol w="1343234">
                  <a:extLst>
                    <a:ext uri="{9D8B030D-6E8A-4147-A177-3AD203B41FA5}">
                      <a16:colId xmlns:a16="http://schemas.microsoft.com/office/drawing/2014/main" val="3934377865"/>
                    </a:ext>
                  </a:extLst>
                </a:gridCol>
                <a:gridCol w="1919630">
                  <a:extLst>
                    <a:ext uri="{9D8B030D-6E8A-4147-A177-3AD203B41FA5}">
                      <a16:colId xmlns:a16="http://schemas.microsoft.com/office/drawing/2014/main" val="3689646459"/>
                    </a:ext>
                  </a:extLst>
                </a:gridCol>
                <a:gridCol w="1704594">
                  <a:extLst>
                    <a:ext uri="{9D8B030D-6E8A-4147-A177-3AD203B41FA5}">
                      <a16:colId xmlns:a16="http://schemas.microsoft.com/office/drawing/2014/main" val="1825656706"/>
                    </a:ext>
                  </a:extLst>
                </a:gridCol>
                <a:gridCol w="1949808">
                  <a:extLst>
                    <a:ext uri="{9D8B030D-6E8A-4147-A177-3AD203B41FA5}">
                      <a16:colId xmlns:a16="http://schemas.microsoft.com/office/drawing/2014/main" val="3789121365"/>
                    </a:ext>
                  </a:extLst>
                </a:gridCol>
              </a:tblGrid>
              <a:tr h="260723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Rep. rate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Pulse Energy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Pulse duration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Stability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41389"/>
                  </a:ext>
                </a:extLst>
              </a:tr>
              <a:tr h="4724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kHz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mJ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(on target)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t"/>
                      <a:b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4-5 fs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Carrier-envelope phase (CEP) stable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lnL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7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52956"/>
                  </a:ext>
                </a:extLst>
              </a:tr>
            </a:tbl>
          </a:graphicData>
        </a:graphic>
      </p:graphicFrame>
      <p:pic>
        <p:nvPicPr>
          <p:cNvPr id="37" name="Picture 2" descr="D:\paper\eigene\DESY\2020_DualMPCPaperSTASH\dualmpcpaper2020\DesyNews\MPCIllustration02.png">
            <a:extLst>
              <a:ext uri="{FF2B5EF4-FFF2-40B4-BE49-F238E27FC236}">
                <a16:creationId xmlns:a16="http://schemas.microsoft.com/office/drawing/2014/main" id="{076D5E1F-837D-FC43-A218-EDD4992A2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5" r="2995"/>
          <a:stretch/>
        </p:blipFill>
        <p:spPr bwMode="auto">
          <a:xfrm>
            <a:off x="8974214" y="1558036"/>
            <a:ext cx="3191815" cy="3076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7429EE-4089-6042-A7EB-471F3802A37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125" y="3573016"/>
            <a:ext cx="8659219" cy="3034935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Post-compressed Ytterbium laser system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 the only viable option to generate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CEP stable multi-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few-cycle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pulses at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200 kHz or higher. </a:t>
            </a:r>
          </a:p>
          <a:p>
            <a:pPr>
              <a:defRPr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R&amp;D Goals: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(1) Develop the missing laser technology for ASPECT. </a:t>
            </a:r>
            <a:b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(2) Deliver a 1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5 fs CEP stable laser synchronized to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 (sufficient for </a:t>
            </a:r>
            <a:r>
              <a:rPr lang="en-US" b="1" u="sng" dirty="0" err="1">
                <a:latin typeface="Calibri" panose="020F0502020204030204" pitchFamily="34" charset="0"/>
                <a:cs typeface="Calibri" panose="020F0502020204030204" pitchFamily="34" charset="0"/>
              </a:rPr>
              <a:t>eSASE</a:t>
            </a: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Further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10-15x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scaling has low/moderate risk, but it is expensive (multi M€</a:t>
            </a:r>
            <a:r>
              <a:rPr lang="en-US" dirty="0"/>
              <a:t> laser).</a:t>
            </a:r>
            <a:endParaRPr lang="en-US" dirty="0"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/>
              </a:rPr>
              <a:t>Challenges we want to address for each step of the proposal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00CD5-7E2A-6A43-8196-1D76B7BDBBFA}"/>
              </a:ext>
            </a:extLst>
          </p:cNvPr>
          <p:cNvSpPr/>
          <p:nvPr/>
        </p:nvSpPr>
        <p:spPr bwMode="auto">
          <a:xfrm>
            <a:off x="575882" y="1203566"/>
            <a:ext cx="3287870" cy="857281"/>
          </a:xfrm>
          <a:prstGeom prst="rect">
            <a:avLst/>
          </a:prstGeom>
          <a:solidFill>
            <a:srgbClr val="001E60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667F55-EA86-4148-925E-52ED96BDD509}"/>
              </a:ext>
            </a:extLst>
          </p:cNvPr>
          <p:cNvSpPr txBox="1"/>
          <p:nvPr/>
        </p:nvSpPr>
        <p:spPr bwMode="auto">
          <a:xfrm>
            <a:off x="667546" y="1216531"/>
            <a:ext cx="319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ALRD I – Oscillator + Front-end development 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257E30-9970-8E4A-97AE-48CAC2B12488}"/>
              </a:ext>
            </a:extLst>
          </p:cNvPr>
          <p:cNvSpPr/>
          <p:nvPr/>
        </p:nvSpPr>
        <p:spPr bwMode="auto">
          <a:xfrm>
            <a:off x="575881" y="1216531"/>
            <a:ext cx="3287871" cy="3796645"/>
          </a:xfrm>
          <a:prstGeom prst="rect">
            <a:avLst/>
          </a:prstGeom>
          <a:noFill/>
          <a:ln w="28575">
            <a:solidFill>
              <a:srgbClr val="001E6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07219C-1891-2F45-9C77-4406C9C6B856}"/>
              </a:ext>
            </a:extLst>
          </p:cNvPr>
          <p:cNvSpPr/>
          <p:nvPr/>
        </p:nvSpPr>
        <p:spPr bwMode="auto">
          <a:xfrm>
            <a:off x="4511824" y="1203566"/>
            <a:ext cx="3497393" cy="857281"/>
          </a:xfrm>
          <a:prstGeom prst="rect">
            <a:avLst/>
          </a:prstGeom>
          <a:solidFill>
            <a:srgbClr val="F48E01">
              <a:alpha val="85098"/>
            </a:srgbClr>
          </a:solidFill>
          <a:ln w="9525">
            <a:solidFill>
              <a:srgbClr val="F48E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490330-2D4C-1C4B-B1D7-58DE4BDAFAB7}"/>
              </a:ext>
            </a:extLst>
          </p:cNvPr>
          <p:cNvSpPr/>
          <p:nvPr/>
        </p:nvSpPr>
        <p:spPr bwMode="auto">
          <a:xfrm>
            <a:off x="4511824" y="1216531"/>
            <a:ext cx="3497394" cy="3758595"/>
          </a:xfrm>
          <a:prstGeom prst="rect">
            <a:avLst/>
          </a:prstGeom>
          <a:noFill/>
          <a:ln w="28575">
            <a:solidFill>
              <a:srgbClr val="F48E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0EBED9-C915-2F43-B788-F5D3738C14F9}"/>
              </a:ext>
            </a:extLst>
          </p:cNvPr>
          <p:cNvSpPr/>
          <p:nvPr/>
        </p:nvSpPr>
        <p:spPr bwMode="auto">
          <a:xfrm>
            <a:off x="8424950" y="1208269"/>
            <a:ext cx="3287870" cy="857281"/>
          </a:xfrm>
          <a:prstGeom prst="rect">
            <a:avLst/>
          </a:prstGeom>
          <a:solidFill>
            <a:srgbClr val="00A6EB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3BDAF2-6580-DE41-8C3C-501EE7AFBA95}"/>
              </a:ext>
            </a:extLst>
          </p:cNvPr>
          <p:cNvSpPr/>
          <p:nvPr/>
        </p:nvSpPr>
        <p:spPr bwMode="auto">
          <a:xfrm>
            <a:off x="8424949" y="1209905"/>
            <a:ext cx="3287871" cy="3765222"/>
          </a:xfrm>
          <a:prstGeom prst="rect">
            <a:avLst/>
          </a:prstGeom>
          <a:noFill/>
          <a:ln w="28575">
            <a:solidFill>
              <a:srgbClr val="00A6EB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2FA7BE-13B1-DF47-9280-FB88AC744847}"/>
              </a:ext>
            </a:extLst>
          </p:cNvPr>
          <p:cNvSpPr txBox="1"/>
          <p:nvPr/>
        </p:nvSpPr>
        <p:spPr bwMode="auto">
          <a:xfrm>
            <a:off x="4577648" y="1203566"/>
            <a:ext cx="3196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ALRD II – Post-compressed Ytterbium laser system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7E8F1D-E921-274E-AD5B-7FB640239144}"/>
              </a:ext>
            </a:extLst>
          </p:cNvPr>
          <p:cNvSpPr txBox="1"/>
          <p:nvPr/>
        </p:nvSpPr>
        <p:spPr bwMode="auto">
          <a:xfrm>
            <a:off x="8511630" y="1232096"/>
            <a:ext cx="3196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ALRD II – Beam transport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018F304B-5176-CA4B-B9A9-7ABBAC3D5C75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9091" y="2234385"/>
            <a:ext cx="2868823" cy="2597778"/>
          </a:xfrm>
        </p:spPr>
        <p:txBody>
          <a:bodyPr/>
          <a:lstStyle/>
          <a:p>
            <a:pPr>
              <a:buClr>
                <a:srgbClr val="F38E0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CEP stable oscillator, front-end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power amplifier (200W)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/>
            </a:endParaRPr>
          </a:p>
          <a:p>
            <a:pPr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Synchronization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timing with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facility.</a:t>
            </a:r>
            <a:endParaRPr lang="en-US" b="1" dirty="0">
              <a:latin typeface="Calibri" panose="020F0502020204030204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2633E92-4D98-FC49-B6B5-CEE29E262DC7}"/>
              </a:ext>
            </a:extLst>
          </p:cNvPr>
          <p:cNvSpPr txBox="1">
            <a:spLocks/>
          </p:cNvSpPr>
          <p:nvPr/>
        </p:nvSpPr>
        <p:spPr bwMode="auto">
          <a:xfrm>
            <a:off x="4655554" y="2234385"/>
            <a:ext cx="3240646" cy="2740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8E0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Multi-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compressed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sub-5 fs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(not achieved yet).</a:t>
            </a:r>
          </a:p>
          <a:p>
            <a:pPr>
              <a:buClr>
                <a:srgbClr val="F38E0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broadband mirrors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suitable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dispersion control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(beyond state-of-the-art).</a:t>
            </a:r>
          </a:p>
          <a:p>
            <a:pPr>
              <a:buClr>
                <a:srgbClr val="F38E0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drift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Clr>
                <a:srgbClr val="F38E01"/>
              </a:buClr>
              <a:buNone/>
            </a:pPr>
            <a:endParaRPr lang="en-US" dirty="0">
              <a:latin typeface="DesySans Office Cn" panose="020B0506040000020003" pitchFamily="34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53B383F-3260-E44E-BAAD-D1C7DDF4C031}"/>
              </a:ext>
            </a:extLst>
          </p:cNvPr>
          <p:cNvSpPr txBox="1">
            <a:spLocks/>
          </p:cNvSpPr>
          <p:nvPr/>
        </p:nvSpPr>
        <p:spPr bwMode="auto">
          <a:xfrm>
            <a:off x="8634472" y="2169972"/>
            <a:ext cx="2933957" cy="26303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38E0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large bandwidth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laser transport.</a:t>
            </a:r>
          </a:p>
          <a:p>
            <a:pPr>
              <a:buClr>
                <a:srgbClr val="F38E01"/>
              </a:buCl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Solve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spatio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-temporal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overlaping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problems with e-beam. </a:t>
            </a:r>
          </a:p>
          <a:p>
            <a:pPr>
              <a:buClr>
                <a:srgbClr val="F38E01"/>
              </a:buClr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Thermal and fluence management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mirrors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A4D2B05-EF48-A94D-B714-2E8FBA27E16B}"/>
              </a:ext>
            </a:extLst>
          </p:cNvPr>
          <p:cNvSpPr txBox="1">
            <a:spLocks/>
          </p:cNvSpPr>
          <p:nvPr/>
        </p:nvSpPr>
        <p:spPr bwMode="auto">
          <a:xfrm>
            <a:off x="575881" y="5233645"/>
            <a:ext cx="10873208" cy="856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505" indent="-357505" algn="l" defTabSz="914400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505" algn="l" defTabSz="91440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980" indent="-26860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►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35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8105" indent="-180975" algn="l" defTabSz="914400">
              <a:lnSpc>
                <a:spcPct val="114000"/>
              </a:lnSpc>
              <a:spcBef>
                <a:spcPts val="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Upgrade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10 Hz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hardware installation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Osdorfer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Born for first ASPECT tests is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feasible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moderate costs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8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8732" y="1105309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/>
              </a:rPr>
              <a:t>DESY is at the forefront of the technology and this project relies on existing expertise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E2C61BA-537A-584C-9D2C-F0D5EBDE88F5}"/>
              </a:ext>
            </a:extLst>
          </p:cNvPr>
          <p:cNvSpPr/>
          <p:nvPr/>
        </p:nvSpPr>
        <p:spPr>
          <a:xfrm rot="16200000">
            <a:off x="-151646" y="1914182"/>
            <a:ext cx="1451505" cy="592710"/>
          </a:xfrm>
          <a:prstGeom prst="rect">
            <a:avLst/>
          </a:prstGeom>
          <a:solidFill>
            <a:srgbClr val="001E60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13A9DC-19D5-7E4A-9F0C-A42AAEF0D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91" b="15772"/>
          <a:stretch/>
        </p:blipFill>
        <p:spPr bwMode="auto">
          <a:xfrm>
            <a:off x="9984433" y="1444001"/>
            <a:ext cx="1561224" cy="1387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25D186-AD52-334F-97B6-0CDAF796B8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274"/>
          <a:stretch/>
        </p:blipFill>
        <p:spPr bwMode="auto">
          <a:xfrm>
            <a:off x="7165622" y="1521042"/>
            <a:ext cx="1810594" cy="13198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D15400C-B32E-6A41-A2E8-8C10FDE2B1F4}"/>
              </a:ext>
            </a:extLst>
          </p:cNvPr>
          <p:cNvSpPr txBox="1"/>
          <p:nvPr/>
        </p:nvSpPr>
        <p:spPr bwMode="auto">
          <a:xfrm>
            <a:off x="946408" y="1614431"/>
            <a:ext cx="57010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3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In-house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developed oscillator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funded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457200" indent="-457200">
              <a:buClr>
                <a:srgbClr val="F3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CEP stability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experimentally achieved.</a:t>
            </a:r>
          </a:p>
          <a:p>
            <a:pPr marL="457200" indent="-457200">
              <a:buClr>
                <a:srgbClr val="F3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Similar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Yb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-doped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amplifiers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used in several existing projects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photocatode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US" sz="2600" dirty="0">
                <a:solidFill>
                  <a:schemeClr val="bg1"/>
                </a:solidFill>
                <a:latin typeface="DesySans Office Cn" panose="020B0506040000020003" pitchFamily="34" charset="0"/>
              </a:rPr>
            </a:br>
            <a:endParaRPr lang="en-US" sz="2600" dirty="0">
              <a:solidFill>
                <a:schemeClr val="bg1"/>
              </a:solidFill>
              <a:latin typeface="DesySans Office Cn" panose="020B05060400000200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BA9262-EBB6-304C-A6E0-55AC0459CF5B}"/>
              </a:ext>
            </a:extLst>
          </p:cNvPr>
          <p:cNvSpPr/>
          <p:nvPr/>
        </p:nvSpPr>
        <p:spPr bwMode="auto">
          <a:xfrm>
            <a:off x="277751" y="1484785"/>
            <a:ext cx="11578889" cy="1451505"/>
          </a:xfrm>
          <a:prstGeom prst="rect">
            <a:avLst/>
          </a:prstGeom>
          <a:noFill/>
          <a:ln w="28575">
            <a:solidFill>
              <a:srgbClr val="001E6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1C0058-F037-D047-9498-B8128EB60B0E}"/>
              </a:ext>
            </a:extLst>
          </p:cNvPr>
          <p:cNvSpPr/>
          <p:nvPr/>
        </p:nvSpPr>
        <p:spPr bwMode="auto">
          <a:xfrm>
            <a:off x="277751" y="3046208"/>
            <a:ext cx="11578889" cy="1465429"/>
          </a:xfrm>
          <a:prstGeom prst="rect">
            <a:avLst/>
          </a:prstGeom>
          <a:noFill/>
          <a:ln w="28575">
            <a:solidFill>
              <a:srgbClr val="F48E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A5BDC-2562-6844-82D7-F04F1A6B457B}"/>
              </a:ext>
            </a:extLst>
          </p:cNvPr>
          <p:cNvSpPr/>
          <p:nvPr/>
        </p:nvSpPr>
        <p:spPr bwMode="auto">
          <a:xfrm>
            <a:off x="277751" y="4658360"/>
            <a:ext cx="10684631" cy="1553598"/>
          </a:xfrm>
          <a:prstGeom prst="rect">
            <a:avLst/>
          </a:prstGeom>
          <a:noFill/>
          <a:ln w="28575">
            <a:solidFill>
              <a:srgbClr val="00A6EB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BDDE3F58-263F-BF40-89E5-88190DBD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82" y="3093518"/>
            <a:ext cx="1804548" cy="1392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1D2C7561-CE3A-DE4C-8309-39087820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67" y="3597556"/>
            <a:ext cx="774189" cy="7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B103D7BC-BCE5-084F-BEA8-B8231CE6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14" y="3182344"/>
            <a:ext cx="2751314" cy="13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6770A5-E529-B14C-B5A2-C6B5A03EE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064131" y="4697723"/>
            <a:ext cx="1770038" cy="151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F07DC8D-96EB-894B-89BB-079563F2C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937480" y="4697723"/>
            <a:ext cx="1874563" cy="148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7F82BC-7CD5-A44A-A5C0-6E4FE5C07F43}"/>
              </a:ext>
            </a:extLst>
          </p:cNvPr>
          <p:cNvSpPr txBox="1"/>
          <p:nvPr/>
        </p:nvSpPr>
        <p:spPr bwMode="auto">
          <a:xfrm>
            <a:off x="914606" y="3178757"/>
            <a:ext cx="5701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4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post-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compression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achieved to approx.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~10 fs at 10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mJ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(VERA)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Clr>
                <a:srgbClr val="F4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Feasibility proved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 using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simulations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>
                <a:srgbClr val="F48E01"/>
              </a:buClr>
              <a:buFont typeface="Wingdings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Diagnostics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tools already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tested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04B4AC-3E62-EC45-BA21-A5DBFC094774}"/>
              </a:ext>
            </a:extLst>
          </p:cNvPr>
          <p:cNvSpPr txBox="1"/>
          <p:nvPr/>
        </p:nvSpPr>
        <p:spPr bwMode="auto">
          <a:xfrm>
            <a:off x="919407" y="4800350"/>
            <a:ext cx="57010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0" indent="-361950" defTabSz="914400" rtl="0">
              <a:buClr>
                <a:srgbClr val="F48E01"/>
              </a:buClr>
              <a:buFont typeface="Wingdings" pitchFamily="2" charset="2"/>
              <a:buChar char="§"/>
              <a:defRPr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Coupling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e-beam 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for previous projects</a:t>
            </a:r>
            <a:b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heater 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FLASH,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seeding laser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b="1" kern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361950" defTabSz="914400" rtl="0">
              <a:buClr>
                <a:srgbClr val="F48E01"/>
              </a:buClr>
              <a:buFont typeface="Wingdings" pitchFamily="2" charset="2"/>
              <a:buChar char="§"/>
              <a:defRPr/>
            </a:pP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Mirror mounts 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chamber design </a:t>
            </a: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previous implementations.</a:t>
            </a:r>
            <a:br>
              <a:rPr lang="en-US" sz="2600" dirty="0">
                <a:solidFill>
                  <a:schemeClr val="bg1"/>
                </a:solidFill>
                <a:latin typeface="DesySans Office Cn" panose="020B0506040000020003" pitchFamily="34" charset="0"/>
              </a:rPr>
            </a:br>
            <a:endParaRPr lang="en-US" sz="2600" dirty="0">
              <a:solidFill>
                <a:schemeClr val="bg1"/>
              </a:solidFill>
              <a:latin typeface="DesySans Office Cn" panose="020B0506040000020003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94E740-A098-7142-9927-04712F421CEC}"/>
              </a:ext>
            </a:extLst>
          </p:cNvPr>
          <p:cNvSpPr/>
          <p:nvPr/>
        </p:nvSpPr>
        <p:spPr bwMode="auto">
          <a:xfrm rot="16200000">
            <a:off x="-170247" y="3479808"/>
            <a:ext cx="1459910" cy="592710"/>
          </a:xfrm>
          <a:prstGeom prst="rect">
            <a:avLst/>
          </a:prstGeom>
          <a:solidFill>
            <a:srgbClr val="F48E01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2EA778-BDA5-574E-BFF5-BD0845AEA574}"/>
              </a:ext>
            </a:extLst>
          </p:cNvPr>
          <p:cNvSpPr/>
          <p:nvPr/>
        </p:nvSpPr>
        <p:spPr bwMode="auto">
          <a:xfrm rot="16200000">
            <a:off x="-229517" y="5138804"/>
            <a:ext cx="1542558" cy="592710"/>
          </a:xfrm>
          <a:prstGeom prst="rect">
            <a:avLst/>
          </a:prstGeom>
          <a:solidFill>
            <a:srgbClr val="00A6EB">
              <a:alpha val="85098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ECFDE-FD8D-0B45-A52C-4FB05BC7B8B0}"/>
              </a:ext>
            </a:extLst>
          </p:cNvPr>
          <p:cNvGrpSpPr/>
          <p:nvPr/>
        </p:nvGrpSpPr>
        <p:grpSpPr>
          <a:xfrm>
            <a:off x="294498" y="1127734"/>
            <a:ext cx="11778166" cy="2377392"/>
            <a:chOff x="294498" y="1127734"/>
            <a:chExt cx="11778166" cy="2377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4F014BB-619F-2E4F-AAC2-3356589B31D2}"/>
                </a:ext>
              </a:extLst>
            </p:cNvPr>
            <p:cNvGrpSpPr/>
            <p:nvPr/>
          </p:nvGrpSpPr>
          <p:grpSpPr>
            <a:xfrm>
              <a:off x="294498" y="1127734"/>
              <a:ext cx="11778166" cy="2377392"/>
              <a:chOff x="263352" y="1124744"/>
              <a:chExt cx="11778166" cy="237739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D9748184-6391-A543-96F8-5742448C43F4}"/>
                  </a:ext>
                </a:extLst>
              </p:cNvPr>
              <p:cNvGrpSpPr/>
              <p:nvPr/>
            </p:nvGrpSpPr>
            <p:grpSpPr>
              <a:xfrm>
                <a:off x="263352" y="1124744"/>
                <a:ext cx="11778166" cy="2377392"/>
                <a:chOff x="263352" y="2707792"/>
                <a:chExt cx="11778166" cy="2377392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16428094-2143-DA47-826B-88A7A323C0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936"/>
                <a:stretch/>
              </p:blipFill>
              <p:spPr>
                <a:xfrm>
                  <a:off x="263352" y="3356992"/>
                  <a:ext cx="11778166" cy="1728192"/>
                </a:xfrm>
                <a:prstGeom prst="rect">
                  <a:avLst/>
                </a:prstGeom>
              </p:spPr>
            </p:pic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41FF54B7-39AA-6945-965C-0673D360835B}"/>
                    </a:ext>
                  </a:extLst>
                </p:cNvPr>
                <p:cNvGrpSpPr/>
                <p:nvPr/>
              </p:nvGrpSpPr>
              <p:grpSpPr>
                <a:xfrm>
                  <a:off x="263352" y="2707792"/>
                  <a:ext cx="11778166" cy="648072"/>
                  <a:chOff x="292894" y="1314653"/>
                  <a:chExt cx="11778166" cy="648072"/>
                </a:xfrm>
              </p:grpSpPr>
              <p:pic>
                <p:nvPicPr>
                  <p:cNvPr id="4" name="Picture 3">
                    <a:extLst>
                      <a:ext uri="{FF2B5EF4-FFF2-40B4-BE49-F238E27FC236}">
                        <a16:creationId xmlns:a16="http://schemas.microsoft.com/office/drawing/2014/main" id="{B8E0558A-FC12-4245-AEBF-2BF257F045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128" b="91490"/>
                  <a:stretch/>
                </p:blipFill>
                <p:spPr bwMode="auto">
                  <a:xfrm>
                    <a:off x="292894" y="1314653"/>
                    <a:ext cx="11778166" cy="216024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8E9CD056-6F0B-764D-AEFC-8A7535E79CB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5284" b="61950"/>
                  <a:stretch/>
                </p:blipFill>
                <p:spPr bwMode="auto">
                  <a:xfrm>
                    <a:off x="292894" y="1530677"/>
                    <a:ext cx="11778166" cy="432048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4F593FA-8333-644F-A730-9E91A6511AD0}"/>
                  </a:ext>
                </a:extLst>
              </p:cNvPr>
              <p:cNvSpPr/>
              <p:nvPr/>
            </p:nvSpPr>
            <p:spPr bwMode="auto">
              <a:xfrm>
                <a:off x="4439816" y="2226888"/>
                <a:ext cx="216024" cy="171976"/>
              </a:xfrm>
              <a:prstGeom prst="rect">
                <a:avLst/>
              </a:prstGeom>
              <a:solidFill>
                <a:srgbClr val="F48E0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6590B2-4CBB-6946-B014-8B21A9BD7C3A}"/>
                  </a:ext>
                </a:extLst>
              </p:cNvPr>
              <p:cNvSpPr/>
              <p:nvPr/>
            </p:nvSpPr>
            <p:spPr bwMode="auto">
              <a:xfrm>
                <a:off x="5375920" y="2226888"/>
                <a:ext cx="216024" cy="171976"/>
              </a:xfrm>
              <a:prstGeom prst="rect">
                <a:avLst/>
              </a:prstGeom>
              <a:solidFill>
                <a:srgbClr val="F48E0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977466-E221-E245-8373-6F40E52F98A6}"/>
                  </a:ext>
                </a:extLst>
              </p:cNvPr>
              <p:cNvSpPr/>
              <p:nvPr/>
            </p:nvSpPr>
            <p:spPr bwMode="auto">
              <a:xfrm>
                <a:off x="6152708" y="2226888"/>
                <a:ext cx="216024" cy="171976"/>
              </a:xfrm>
              <a:prstGeom prst="rect">
                <a:avLst/>
              </a:prstGeom>
              <a:solidFill>
                <a:srgbClr val="F48E0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C86034-3849-7B46-8CC7-DEF027ACCD2D}"/>
                  </a:ext>
                </a:extLst>
              </p:cNvPr>
              <p:cNvSpPr/>
              <p:nvPr/>
            </p:nvSpPr>
            <p:spPr bwMode="auto">
              <a:xfrm>
                <a:off x="4799856" y="2431900"/>
                <a:ext cx="216024" cy="171976"/>
              </a:xfrm>
              <a:prstGeom prst="rect">
                <a:avLst/>
              </a:prstGeom>
              <a:solidFill>
                <a:srgbClr val="00A6EB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D9B131-53B7-AC4E-A016-83FE7FD84EE3}"/>
                  </a:ext>
                </a:extLst>
              </p:cNvPr>
              <p:cNvSpPr/>
              <p:nvPr/>
            </p:nvSpPr>
            <p:spPr bwMode="auto">
              <a:xfrm>
                <a:off x="6126208" y="1993916"/>
                <a:ext cx="216024" cy="171976"/>
              </a:xfrm>
              <a:prstGeom prst="rect">
                <a:avLst/>
              </a:prstGeom>
              <a:solidFill>
                <a:srgbClr val="001E60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686A26-6B8F-0B42-B1CD-F26471C1051E}"/>
                </a:ext>
              </a:extLst>
            </p:cNvPr>
            <p:cNvSpPr/>
            <p:nvPr/>
          </p:nvSpPr>
          <p:spPr bwMode="auto">
            <a:xfrm>
              <a:off x="6291866" y="2647264"/>
              <a:ext cx="164174" cy="174062"/>
            </a:xfrm>
            <a:prstGeom prst="rect">
              <a:avLst/>
            </a:prstGeom>
            <a:solidFill>
              <a:srgbClr val="DCDCDE"/>
            </a:solidFill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/>
              </a:rPr>
              <a:t>Timeline of this R&amp;D Activity  and Personnel 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6870119B-D529-EC4C-ADC2-7175557C3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416718"/>
              </p:ext>
            </p:extLst>
          </p:nvPr>
        </p:nvGraphicFramePr>
        <p:xfrm>
          <a:off x="587683" y="4089747"/>
          <a:ext cx="10960732" cy="1602736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757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Skill or Task Description</a:t>
                      </a:r>
                      <a:r>
                        <a:rPr lang="de-DE" altLang="en-US">
                          <a:solidFill>
                            <a:schemeClr val="bg1"/>
                          </a:solidFill>
                          <a:latin typeface="Calibri" panose="020F0502020204030204" charset="0"/>
                          <a:cs typeface="Calibri" panose="020F050202020403020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Oscillator and front-end development</a:t>
                      </a:r>
                    </a:p>
                  </a:txBody>
                  <a:tcPr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mid.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Post-compression implementation</a:t>
                      </a:r>
                    </a:p>
                  </a:txBody>
                  <a:tcPr>
                    <a:solidFill>
                      <a:srgbClr val="F48E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Beam line transport development</a:t>
                      </a:r>
                    </a:p>
                  </a:txBody>
                  <a:tcPr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59A6913-5F59-0849-BB40-76C0B084E38D}"/>
              </a:ext>
            </a:extLst>
          </p:cNvPr>
          <p:cNvSpPr/>
          <p:nvPr/>
        </p:nvSpPr>
        <p:spPr bwMode="auto">
          <a:xfrm>
            <a:off x="294498" y="2847904"/>
            <a:ext cx="11778166" cy="65423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7BD786-B163-C440-AFB6-5144CF2D0990}"/>
              </a:ext>
            </a:extLst>
          </p:cNvPr>
          <p:cNvSpPr/>
          <p:nvPr/>
        </p:nvSpPr>
        <p:spPr bwMode="auto">
          <a:xfrm>
            <a:off x="244288" y="1772816"/>
            <a:ext cx="11778166" cy="21602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11504" y="712470"/>
            <a:ext cx="10956925" cy="36004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/>
              </a:rPr>
              <a:t>Milestones of this R&amp;D Activity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748184-6391-A543-96F8-5742448C43F4}"/>
              </a:ext>
            </a:extLst>
          </p:cNvPr>
          <p:cNvGrpSpPr/>
          <p:nvPr/>
        </p:nvGrpSpPr>
        <p:grpSpPr>
          <a:xfrm>
            <a:off x="263352" y="1124744"/>
            <a:ext cx="11778166" cy="2377392"/>
            <a:chOff x="263352" y="2707792"/>
            <a:chExt cx="11778166" cy="23773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428094-2143-DA47-826B-88A7A323C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36"/>
            <a:stretch/>
          </p:blipFill>
          <p:spPr>
            <a:xfrm>
              <a:off x="263352" y="3356992"/>
              <a:ext cx="11778166" cy="1728192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FF54B7-39AA-6945-965C-0673D360835B}"/>
                </a:ext>
              </a:extLst>
            </p:cNvPr>
            <p:cNvGrpSpPr/>
            <p:nvPr/>
          </p:nvGrpSpPr>
          <p:grpSpPr>
            <a:xfrm>
              <a:off x="263352" y="2707792"/>
              <a:ext cx="11778166" cy="648072"/>
              <a:chOff x="292894" y="1314653"/>
              <a:chExt cx="11778166" cy="648072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8E0558A-FC12-4245-AEBF-2BF257F045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8" b="91490"/>
              <a:stretch/>
            </p:blipFill>
            <p:spPr bwMode="auto">
              <a:xfrm>
                <a:off x="292894" y="1314653"/>
                <a:ext cx="11778166" cy="216024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E9CD056-6F0B-764D-AEFC-8A7535E79C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284" b="61950"/>
              <a:stretch/>
            </p:blipFill>
            <p:spPr bwMode="auto">
              <a:xfrm>
                <a:off x="292894" y="1530677"/>
                <a:ext cx="11778166" cy="432048"/>
              </a:xfrm>
              <a:prstGeom prst="rect">
                <a:avLst/>
              </a:prstGeom>
            </p:spPr>
          </p:pic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9A6913-5F59-0849-BB40-76C0B084E38D}"/>
              </a:ext>
            </a:extLst>
          </p:cNvPr>
          <p:cNvSpPr/>
          <p:nvPr/>
        </p:nvSpPr>
        <p:spPr bwMode="auto">
          <a:xfrm>
            <a:off x="263352" y="1072515"/>
            <a:ext cx="11778166" cy="242962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AC3167-7788-1547-A269-A10689673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9307"/>
              </p:ext>
            </p:extLst>
          </p:nvPr>
        </p:nvGraphicFramePr>
        <p:xfrm>
          <a:off x="839416" y="1111804"/>
          <a:ext cx="10960735" cy="4917440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64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936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Milestone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Target MTH / QTR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Simulations for 5fs compression performed, ready for MPC-2 coating</a:t>
                      </a:r>
                    </a:p>
                  </a:txBody>
                  <a:tcPr>
                    <a:solidFill>
                      <a:srgbClr val="F48E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10/2023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Packaged oscillator complete</a:t>
                      </a:r>
                    </a:p>
                  </a:txBody>
                  <a:tcPr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12/2023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&gt;= 1mJ,  &lt; 10 fs FWHM pulses (burst mode, 200kHz using NEPAL-D)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48E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06/2024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transport and in-coupling design ready for review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Packaged front-end ready</a:t>
                      </a:r>
                    </a:p>
                  </a:txBody>
                  <a:tcPr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07/2024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97898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CEP stabilization of oscillator completed</a:t>
                      </a:r>
                    </a:p>
                  </a:txBody>
                  <a:tcPr marL="68580" marR="68580" marT="0" marB="0"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01/2025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304635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Beam transport and focusing validated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6043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5fs, 500µJ measured after transport and focus ( burst-mode, using NEPAL-D + validation beamline)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04/2025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77786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CEP stable 1mJ, dual-stage compressed, 200kHz (100W)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09/2025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456445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5fs, 1mJ, 200kHz (100W)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48E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10/2025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72184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CEP stable, 5fs, 1mJ, 200kHz laser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1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12/2025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6228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F05F59F-34A5-8A42-9AB3-43BB8AD1EC76}"/>
              </a:ext>
            </a:extLst>
          </p:cNvPr>
          <p:cNvSpPr/>
          <p:nvPr/>
        </p:nvSpPr>
        <p:spPr bwMode="auto">
          <a:xfrm>
            <a:off x="767408" y="5589241"/>
            <a:ext cx="8712967" cy="452944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CEDAD7-31F4-D847-AB63-894D21BCB6D5}"/>
              </a:ext>
            </a:extLst>
          </p:cNvPr>
          <p:cNvSpPr/>
          <p:nvPr/>
        </p:nvSpPr>
        <p:spPr bwMode="auto">
          <a:xfrm>
            <a:off x="767408" y="4221088"/>
            <a:ext cx="8753919" cy="64807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1765167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3200" b="1" i="0" u="none" strike="noStrike" cap="none" spc="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Expenditure</a:t>
            </a:r>
            <a:endParaRPr lang="en-US" sz="3200" dirty="0">
              <a:latin typeface="Calibri" panose="020F0502020204030204"/>
            </a:endParaRPr>
          </a:p>
        </p:txBody>
      </p:sp>
      <p:graphicFrame>
        <p:nvGraphicFramePr>
          <p:cNvPr id="1872356760" name="Table 3"/>
          <p:cNvGraphicFramePr/>
          <p:nvPr>
            <p:extLst>
              <p:ext uri="{D42A27DB-BD31-4B8C-83A1-F6EECF244321}">
                <p14:modId xmlns:p14="http://schemas.microsoft.com/office/powerpoint/2010/main" val="2299529563"/>
              </p:ext>
            </p:extLst>
          </p:nvPr>
        </p:nvGraphicFramePr>
        <p:xfrm>
          <a:off x="559751" y="1340768"/>
          <a:ext cx="11060427" cy="1602736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8645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Items to be purchased / Task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Cost/k€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Yb:YAG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amplifier (1- 1.5mJ, 200W)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dielectric compressor gratings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Pulse characterization equipment for 5 fs</a:t>
                      </a:r>
                      <a:r>
                        <a:rPr lang="en-US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8649914E-F6C3-C641-B893-95295896C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859580"/>
              </p:ext>
            </p:extLst>
          </p:nvPr>
        </p:nvGraphicFramePr>
        <p:xfrm>
          <a:off x="1487488" y="3501008"/>
          <a:ext cx="9521563" cy="2353304"/>
        </p:xfrm>
        <a:graphic>
          <a:graphicData uri="http://schemas.openxmlformats.org/drawingml/2006/table">
            <a:tbl>
              <a:tblPr firstRow="1" bandRow="1">
                <a:tableStyleId>{574FB7FA-34C4-8166-C639-C660832F4394}</a:tableStyleId>
              </a:tblPr>
              <a:tblGrid>
                <a:gridCol w="947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480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FTE Cost / k€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Invest + Recurrent / k€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>
                          <a:solidFill>
                            <a:schemeClr val="bg1"/>
                          </a:solidFill>
                          <a:latin typeface="Calibri" panose="020F0502020204030204"/>
                          <a:cs typeface="Calibri" panose="020F0502020204030204"/>
                        </a:rPr>
                        <a:t>Total Cost / k€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 - (available)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99"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dirty="0">
                          <a:latin typeface="Calibri" panose="020F0502020204030204"/>
                          <a:cs typeface="Calibri" panose="020F0502020204030204"/>
                        </a:rPr>
                        <a:t>(beam installation, outside ALRD)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 dirty="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endParaRPr lang="en-US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99">
                <a:tc gridSpan="4"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b="1" dirty="0">
                          <a:latin typeface="Calibri" panose="020F0502020204030204"/>
                          <a:cs typeface="Calibri" panose="020F0502020204030204"/>
                        </a:rPr>
                        <a:t>Total cost of this activity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  <a:defRPr/>
                      </a:pPr>
                      <a:r>
                        <a:rPr lang="en-US" b="1" dirty="0">
                          <a:latin typeface="Calibri" panose="020F0502020204030204"/>
                          <a:cs typeface="Calibri" panose="020F0502020204030204"/>
                        </a:rPr>
                        <a:t>1090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0474374" name="Title 1"/>
          <p:cNvSpPr>
            <a:spLocks noGrp="1"/>
          </p:cNvSpPr>
          <p:nvPr>
            <p:ph type="title"/>
          </p:nvPr>
        </p:nvSpPr>
        <p:spPr bwMode="auto">
          <a:xfrm>
            <a:off x="611503" y="712469"/>
            <a:ext cx="10956924" cy="36004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Calibri" panose="020F0502020204030204"/>
                <a:cs typeface="Calibri" panose="020F0502020204030204"/>
              </a:rPr>
              <a:t>Delivery: 1 </a:t>
            </a:r>
            <a:r>
              <a:rPr lang="en-US" sz="2800" dirty="0" err="1">
                <a:latin typeface="Calibri" panose="020F0502020204030204"/>
                <a:cs typeface="Calibri" panose="020F0502020204030204"/>
              </a:rPr>
              <a:t>mJ</a:t>
            </a:r>
            <a:r>
              <a:rPr lang="en-US" sz="2800" dirty="0">
                <a:latin typeface="Calibri" panose="020F0502020204030204"/>
                <a:cs typeface="Calibri" panose="020F0502020204030204"/>
              </a:rPr>
              <a:t>, 200 kHz, 5 fs, CEP stable source</a:t>
            </a:r>
            <a:endParaRPr lang="en-US" sz="2800" dirty="0">
              <a:latin typeface="Calibri" panose="020F0502020204030204"/>
            </a:endParaRPr>
          </a:p>
        </p:txBody>
      </p:sp>
      <p:sp>
        <p:nvSpPr>
          <p:cNvPr id="323352276" name="Content Placeholder 2"/>
          <p:cNvSpPr>
            <a:spLocks noGrp="1"/>
          </p:cNvSpPr>
          <p:nvPr>
            <p:ph idx="1"/>
          </p:nvPr>
        </p:nvSpPr>
        <p:spPr bwMode="auto">
          <a:xfrm>
            <a:off x="611503" y="1628800"/>
            <a:ext cx="8940881" cy="4464496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Calibri" panose="020F0502020204030204"/>
              </a:rPr>
              <a:t>ASPECT project </a:t>
            </a:r>
            <a:r>
              <a:rPr lang="en-US" sz="2400" dirty="0">
                <a:latin typeface="Calibri" panose="020F0502020204030204"/>
              </a:rPr>
              <a:t>is on the roadmap towards the generation of </a:t>
            </a:r>
            <a:r>
              <a:rPr lang="en-US" sz="2400" b="1" dirty="0" err="1">
                <a:latin typeface="Calibri" panose="020F0502020204030204"/>
              </a:rPr>
              <a:t>attosecond</a:t>
            </a:r>
            <a:r>
              <a:rPr lang="en-US" sz="2400" b="1" dirty="0">
                <a:latin typeface="Calibri" panose="020F0502020204030204"/>
              </a:rPr>
              <a:t> X-ray pulses</a:t>
            </a:r>
            <a:r>
              <a:rPr lang="en-US" sz="2400" dirty="0">
                <a:latin typeface="Calibri" panose="020F0502020204030204"/>
              </a:rPr>
              <a:t>. 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major laser technological challenges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be addressed,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enabling the feasibility of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ASPECT.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MPC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cornerstone technology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many DESY/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EuXFEL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activities (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laser-plasma acceleration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high-flux table-top soft X-ray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sources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6"/>
        </a:solidFill>
      </a:spPr>
      <a:bodyPr/>
      <a:lstStyle/>
    </a:spDef>
    <a:lnDef>
      <a:spPr bwMode="auto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</a:spPr>
      <a:bodyPr/>
      <a:lstStyle/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XFEL_PowerPoint_16x9_v3_RW</Template>
  <TotalTime>14596</TotalTime>
  <Words>790</Words>
  <Application>Microsoft Macintosh PowerPoint</Application>
  <PresentationFormat>Widescreen</PresentationFormat>
  <Paragraphs>143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DesySans Office Cn</vt:lpstr>
      <vt:lpstr>Wingdings</vt:lpstr>
      <vt:lpstr>2_XFEL_PowerPoint_16x9_v3_RW</vt:lpstr>
      <vt:lpstr> XFEL Accelerator R&amp;D // RP 419 ASPECT Laser R&amp;D (ALRD) Proposal </vt:lpstr>
      <vt:lpstr>EuXFEL priority project: Generation of tunable attosecond X-ray pulses (ASPECT)</vt:lpstr>
      <vt:lpstr>Laser requirements for ASPECT are beyond state-of-the-art (commercial and research)</vt:lpstr>
      <vt:lpstr>Challenges we want to address for each step of the proposal</vt:lpstr>
      <vt:lpstr>DESY is at the forefront of the technology and this project relies on existing expertise</vt:lpstr>
      <vt:lpstr>Timeline of this R&amp;D Activity  and Personnel </vt:lpstr>
      <vt:lpstr>Milestones of this R&amp;D Activity </vt:lpstr>
      <vt:lpstr>Expenditure</vt:lpstr>
      <vt:lpstr>Delivery: 1 mJ, 200 kHz, 5 fs, CEP stable source</vt:lpstr>
      <vt:lpstr>Detailed schematics of the delivarble</vt:lpstr>
      <vt:lpstr>Detailed budget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Microsoft Office User</cp:lastModifiedBy>
  <cp:revision>138</cp:revision>
  <dcterms:created xsi:type="dcterms:W3CDTF">2023-05-23T11:47:04Z</dcterms:created>
  <dcterms:modified xsi:type="dcterms:W3CDTF">2023-06-27T08:57:13Z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