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4" r:id="rId5"/>
    <p:sldId id="259" r:id="rId6"/>
    <p:sldId id="260" r:id="rId7"/>
    <p:sldId id="261" r:id="rId8"/>
    <p:sldId id="262" r:id="rId9"/>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74FB7FA-34C4-8166-C639-C660832F4394}" styleName="中度样式 2 - 强调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6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4" name="Picture 3" descr="DESY_logo_3C_web"/>
          <p:cNvPicPr>
            <a:picLocks noChangeAspect="1"/>
          </p:cNvPicPr>
          <p:nvPr userDrawn="1"/>
        </p:nvPicPr>
        <p:blipFill>
          <a:blip r:embed="rId4"/>
          <a:stretch>
            <a:fillRect/>
          </a:stretch>
        </p:blipFill>
        <p:spPr>
          <a:xfrm>
            <a:off x="10144125" y="2493010"/>
            <a:ext cx="1440000" cy="1440000"/>
          </a:xfrm>
          <a:prstGeom prst="rect">
            <a:avLst/>
          </a:prstGeom>
        </p:spPr>
      </p:pic>
      <p:pic>
        <p:nvPicPr>
          <p:cNvPr id="5" name="Picture 4" descr="Helmholtz-Logo-Blue-RGB"/>
          <p:cNvPicPr>
            <a:picLocks noChangeAspect="1"/>
          </p:cNvPicPr>
          <p:nvPr userDrawn="1"/>
        </p:nvPicPr>
        <p:blipFill>
          <a:blip r:embed="rId5"/>
          <a:stretch>
            <a:fillRect/>
          </a:stretch>
        </p:blipFill>
        <p:spPr>
          <a:xfrm>
            <a:off x="9887585" y="4437380"/>
            <a:ext cx="1936750" cy="2635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userDrawn="1"/>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userDrawn="1"/>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userDrawn="1"/>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userDrawn="1"/>
        </p:nvPicPr>
        <p:blipFill>
          <a:blip r:embed="rId12"/>
          <a:stretch>
            <a:fillRect/>
          </a:stretch>
        </p:blipFill>
        <p:spPr bwMode="auto">
          <a:xfrm>
            <a:off x="623888" y="6413956"/>
            <a:ext cx="2275200" cy="120448"/>
          </a:xfrm>
          <a:prstGeom prst="rect">
            <a:avLst/>
          </a:prstGeom>
        </p:spPr>
      </p:pic>
      <p:sp>
        <p:nvSpPr>
          <p:cNvPr id="7" name="Rechteck 6"/>
          <p:cNvSpPr/>
          <p:nvPr userDrawn="1"/>
        </p:nvSpPr>
        <p:spPr bwMode="auto">
          <a:xfrm>
            <a:off x="623888" y="381001"/>
            <a:ext cx="5292725" cy="216000"/>
          </a:xfrm>
          <a:prstGeom prst="rect">
            <a:avLst/>
          </a:prstGeom>
        </p:spPr>
        <p:txBody>
          <a:bodyPr vert="horz" lIns="0" tIns="0" rIns="0" bIns="0" rtlCol="0" anchor="t" anchorCtr="0">
            <a:noAutofit/>
          </a:bodyPr>
          <a:lstStyle/>
          <a:p>
            <a:pPr lvl="0">
              <a:defRPr/>
            </a:pPr>
            <a:r>
              <a:rPr lang="de-DE" sz="900">
                <a:latin typeface="Calibri" panose="020F0502020204030204"/>
              </a:rPr>
              <a:t>XFEL Accelerator R&amp;D Proposal</a:t>
            </a:r>
          </a:p>
        </p:txBody>
      </p:sp>
      <p:sp>
        <p:nvSpPr>
          <p:cNvPr id="8" name="Rechteck 7"/>
          <p:cNvSpPr/>
          <p:nvPr userDrawn="1"/>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a:t>Your name, position / group , date</a:t>
            </a:r>
          </a:p>
        </p:txBody>
      </p:sp>
      <p:pic>
        <p:nvPicPr>
          <p:cNvPr id="5" name="Picture 4" descr="DESY_logo_3C_web"/>
          <p:cNvPicPr>
            <a:picLocks noChangeAspect="1"/>
          </p:cNvPicPr>
          <p:nvPr userDrawn="1"/>
        </p:nvPicPr>
        <p:blipFill>
          <a:blip r:embed="rId13"/>
          <a:stretch>
            <a:fillRect/>
          </a:stretch>
        </p:blipFill>
        <p:spPr>
          <a:xfrm>
            <a:off x="10920730" y="6029960"/>
            <a:ext cx="723900" cy="723900"/>
          </a:xfrm>
          <a:prstGeom prst="rect">
            <a:avLst/>
          </a:prstGeom>
        </p:spPr>
      </p:pic>
      <p:pic>
        <p:nvPicPr>
          <p:cNvPr id="12" name="Picture 11" descr="Helmholtz-Logo-Blue-RGB"/>
          <p:cNvPicPr>
            <a:picLocks noChangeAspect="1"/>
          </p:cNvPicPr>
          <p:nvPr userDrawn="1"/>
        </p:nvPicPr>
        <p:blipFill>
          <a:blip r:embed="rId14"/>
          <a:stretch>
            <a:fillRect/>
          </a:stretch>
        </p:blipFill>
        <p:spPr>
          <a:xfrm>
            <a:off x="9330690" y="6259830"/>
            <a:ext cx="1366520" cy="1860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Tx/>
        <a:buBlip>
          <a:blip r:embed="rId16"/>
        </a:buBlip>
        <a:defRPr sz="1800">
          <a:solidFill>
            <a:schemeClr val="tx1"/>
          </a:solidFill>
          <a:latin typeface="+mn-lt"/>
          <a:ea typeface="+mn-ea"/>
          <a:cs typeface="+mn-cs"/>
        </a:defRPr>
      </a:lvl2pPr>
      <a:lvl3pPr marL="982980" indent="-268605" algn="l" defTabSz="914400">
        <a:lnSpc>
          <a:spcPct val="114000"/>
        </a:lnSpc>
        <a:spcBef>
          <a:spcPts val="0"/>
        </a:spcBef>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p:txBody>
          <a:bodyPr/>
          <a:lstStyle/>
          <a:p>
            <a:pPr>
              <a:defRPr/>
            </a:pPr>
            <a:r>
              <a:rPr lang="en-US" dirty="0">
                <a:latin typeface="Calibri" panose="020F0502020204030204"/>
              </a:rPr>
              <a:t>XFEL Accelerator R&amp;D Proposal</a:t>
            </a:r>
            <a:br>
              <a:rPr lang="en-US" dirty="0"/>
            </a:br>
            <a:r>
              <a:rPr lang="en-US" dirty="0">
                <a:latin typeface="Calibri" panose="020F0502020204030204"/>
              </a:rPr>
              <a:t>STERN</a:t>
            </a:r>
          </a:p>
        </p:txBody>
      </p:sp>
      <p:sp>
        <p:nvSpPr>
          <p:cNvPr id="3" name="Subtitle 2"/>
          <p:cNvSpPr>
            <a:spLocks noGrp="1"/>
          </p:cNvSpPr>
          <p:nvPr>
            <p:ph type="subTitle" idx="1"/>
          </p:nvPr>
        </p:nvSpPr>
        <p:spPr bwMode="auto"/>
        <p:txBody>
          <a:bodyPr/>
          <a:lstStyle/>
          <a:p>
            <a:pPr>
              <a:defRPr/>
            </a:pPr>
            <a:r>
              <a:rPr lang="en-US" dirty="0">
                <a:latin typeface="Calibri" panose="020F0502020204030204"/>
              </a:rPr>
              <a:t>Francois Lemery</a:t>
            </a:r>
            <a:endParaRPr lang="en-US" dirty="0"/>
          </a:p>
          <a:p>
            <a:pPr>
              <a:defRPr/>
            </a:pPr>
            <a:r>
              <a:rPr lang="en-US" dirty="0">
                <a:latin typeface="Calibri" panose="020F0502020204030204"/>
                <a:cs typeface="Calibri" panose="020F0502020204030204"/>
              </a:rPr>
              <a:t>27.6.2023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dirty="0">
                <a:latin typeface="Calibri" panose="020F0502020204030204"/>
              </a:rPr>
              <a:t>Scope of the R&amp;D Activity</a:t>
            </a:r>
          </a:p>
        </p:txBody>
      </p:sp>
      <p:sp>
        <p:nvSpPr>
          <p:cNvPr id="3" name="Content Placeholder 2"/>
          <p:cNvSpPr>
            <a:spLocks noGrp="1"/>
          </p:cNvSpPr>
          <p:nvPr>
            <p:ph idx="1"/>
          </p:nvPr>
        </p:nvSpPr>
        <p:spPr bwMode="auto">
          <a:xfrm>
            <a:off x="624204" y="1165860"/>
            <a:ext cx="10944225" cy="4526280"/>
          </a:xfrm>
        </p:spPr>
        <p:txBody>
          <a:bodyPr/>
          <a:lstStyle/>
          <a:p>
            <a:pPr>
              <a:defRPr/>
            </a:pPr>
            <a:r>
              <a:rPr lang="en-US" dirty="0">
                <a:latin typeface="Calibri" panose="020F0502020204030204"/>
              </a:rPr>
              <a:t>STERN will investigate high power THz radiation generation via </a:t>
            </a:r>
            <a:r>
              <a:rPr lang="en-US" dirty="0" err="1">
                <a:latin typeface="Calibri" panose="020F0502020204030204"/>
              </a:rPr>
              <a:t>wakefields</a:t>
            </a:r>
            <a:r>
              <a:rPr lang="en-US" dirty="0">
                <a:latin typeface="Calibri" panose="020F0502020204030204"/>
              </a:rPr>
              <a:t> generated in Cherenkov waveguides by the to meet user demands (0.1 – 30 THz).</a:t>
            </a:r>
          </a:p>
          <a:p>
            <a:pPr>
              <a:defRPr/>
            </a:pPr>
            <a:r>
              <a:rPr lang="en-US" dirty="0">
                <a:latin typeface="Calibri" panose="020F0502020204030204"/>
              </a:rPr>
              <a:t>To eventually meet user delivery, STERN will require establishing a handle on radiation generation, characterization, transportation and synchronization.</a:t>
            </a:r>
          </a:p>
          <a:p>
            <a:pPr lvl="1">
              <a:defRPr/>
            </a:pPr>
            <a:r>
              <a:rPr lang="en-US" dirty="0">
                <a:latin typeface="Calibri" panose="020F0502020204030204"/>
              </a:rPr>
              <a:t>We now need to especially produce and characterize structures via atomic-layer deposition and electro-optic sampling techniques.</a:t>
            </a:r>
          </a:p>
          <a:p>
            <a:pPr>
              <a:defRPr/>
            </a:pPr>
            <a:r>
              <a:rPr lang="en-US" dirty="0">
                <a:latin typeface="Calibri" panose="020F0502020204030204"/>
              </a:rPr>
              <a:t>The next 3 year segment of STERN aims to establish an experimental area at XS4 to produce first THz and to expand the program to include the development of high-power THz diagnostics to enable fs bunch measurements, along with investigations in beam conditioning.</a:t>
            </a:r>
          </a:p>
          <a:p>
            <a:pPr>
              <a:defRPr/>
            </a:pPr>
            <a:r>
              <a:rPr lang="en-US" dirty="0">
                <a:latin typeface="Calibri" panose="020F0502020204030204"/>
              </a:rPr>
              <a:t>There is strong synergy between the radiation and laser-driven approaches, both relying on similar waveguides and frequencies.</a:t>
            </a:r>
          </a:p>
          <a:p>
            <a:pPr>
              <a:defRPr/>
            </a:pPr>
            <a:r>
              <a:rPr lang="en-US" dirty="0">
                <a:latin typeface="Calibri" panose="020F0502020204030204"/>
              </a:rPr>
              <a:t>The inclusion of a laser also enables THz characterization and preliminary investigations on THz transport with XFEL (photon side) which are binding for success.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dirty="0">
                <a:latin typeface="Calibri" panose="020F0502020204030204"/>
              </a:rPr>
              <a:t>Summary of initial exploratory STERN phase</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dirty="0">
                <a:latin typeface="Calibri" panose="020F0502020204030204"/>
              </a:rPr>
              <a:t>Developed elegant optics simulation to confirm small symmetric beta functions of 1 m could be achieved which also abide by beam dump conditions.</a:t>
            </a:r>
          </a:p>
          <a:p>
            <a:pPr>
              <a:defRPr/>
            </a:pPr>
            <a:r>
              <a:rPr lang="en-US" dirty="0">
                <a:latin typeface="Calibri" panose="020F0502020204030204"/>
              </a:rPr>
              <a:t>Developed a new waveguide concept to generate high-frequency THz fields from the e-beam.</a:t>
            </a:r>
          </a:p>
          <a:p>
            <a:pPr>
              <a:defRPr/>
            </a:pPr>
            <a:r>
              <a:rPr lang="en-US" dirty="0">
                <a:latin typeface="Calibri" panose="020F0502020204030204"/>
              </a:rPr>
              <a:t>Worked out theory in detail, with collaborative papers with Armenian colleagues</a:t>
            </a:r>
          </a:p>
          <a:p>
            <a:pPr>
              <a:defRPr/>
            </a:pPr>
            <a:r>
              <a:rPr lang="en-US" dirty="0">
                <a:latin typeface="Calibri" panose="020F0502020204030204"/>
              </a:rPr>
              <a:t>Developed first phase velocity characterized 3D printed waveguides</a:t>
            </a:r>
          </a:p>
          <a:p>
            <a:pPr>
              <a:defRPr/>
            </a:pPr>
            <a:r>
              <a:rPr lang="en-US" dirty="0">
                <a:latin typeface="Calibri" panose="020F0502020204030204"/>
              </a:rPr>
              <a:t>Motivated investigation and development of new code with I. </a:t>
            </a:r>
            <a:r>
              <a:rPr lang="en-US" dirty="0" err="1">
                <a:latin typeface="Calibri" panose="020F0502020204030204"/>
              </a:rPr>
              <a:t>Zagorodnov</a:t>
            </a:r>
            <a:r>
              <a:rPr lang="en-US" dirty="0">
                <a:latin typeface="Calibri" panose="020F0502020204030204"/>
              </a:rPr>
              <a:t> to account for anomalous skin effect in cooled waveguides to reduce losses.</a:t>
            </a:r>
          </a:p>
          <a:p>
            <a:pPr>
              <a:defRPr/>
            </a:pPr>
            <a:r>
              <a:rPr lang="en-US" dirty="0">
                <a:latin typeface="Calibri" panose="020F0502020204030204"/>
              </a:rPr>
              <a:t>Developed THz source to characterize 3D printed and ALD-based waveguides.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atin typeface="Calibri" panose="020F0502020204030204"/>
              </a:rPr>
              <a:t>Deliverable of the R&amp;D Proposal and it‘s benefit for the XFEL</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dirty="0">
                <a:latin typeface="Calibri" panose="020F0502020204030204"/>
              </a:rPr>
              <a:t>The final deliverable of this (intermediate) proposal is the development of an experimental area to produce and characterize THz, as well as the development and characterization of the structures with laser-based approaches.</a:t>
            </a:r>
          </a:p>
          <a:p>
            <a:pPr lvl="1">
              <a:defRPr/>
            </a:pPr>
            <a:r>
              <a:rPr lang="en-US" dirty="0">
                <a:latin typeface="Calibri" panose="020F0502020204030204"/>
              </a:rPr>
              <a:t>In addition we will develop THz and laser-based diagnostics and manipulation techniques to enable e.g. high temporal resolutions </a:t>
            </a:r>
          </a:p>
          <a:p>
            <a:pPr lvl="1">
              <a:defRPr/>
            </a:pPr>
            <a:r>
              <a:rPr lang="en-US" dirty="0">
                <a:latin typeface="Calibri" panose="020F0502020204030204"/>
              </a:rPr>
              <a:t>Investigate transverse energy correlations to support conditioning.</a:t>
            </a:r>
          </a:p>
          <a:p>
            <a:pPr lvl="1">
              <a:defRPr/>
            </a:pPr>
            <a:r>
              <a:rPr lang="en-US" dirty="0">
                <a:latin typeface="Calibri" panose="020F0502020204030204"/>
              </a:rPr>
              <a:t>First design and tests of a THz transport line based on laser-based THz radiation.</a:t>
            </a:r>
          </a:p>
          <a:p>
            <a:pPr lvl="1">
              <a:defRPr/>
            </a:pPr>
            <a:r>
              <a:rPr lang="en-US" dirty="0">
                <a:latin typeface="Calibri" panose="020F0502020204030204"/>
              </a:rPr>
              <a:t>THz amplifier – amplify injected laser-based </a:t>
            </a:r>
            <a:r>
              <a:rPr lang="en-US">
                <a:latin typeface="Calibri" panose="020F0502020204030204"/>
              </a:rPr>
              <a:t>THz with e-beam.</a:t>
            </a:r>
            <a:endParaRPr lang="en-US" dirty="0">
              <a:latin typeface="Calibri" panose="020F0502020204030204"/>
            </a:endParaRPr>
          </a:p>
          <a:p>
            <a:pPr lvl="0">
              <a:defRPr/>
            </a:pPr>
            <a:r>
              <a:rPr lang="en-US" dirty="0">
                <a:latin typeface="Calibri" panose="020F0502020204030204"/>
              </a:rPr>
              <a:t>The three year segment should enable first experimental results to be achieved assuming no major delays occur in the installation timeline.</a:t>
            </a:r>
          </a:p>
          <a:p>
            <a:pPr lvl="0">
              <a:defRPr/>
            </a:pPr>
            <a:r>
              <a:rPr lang="en-US" dirty="0">
                <a:latin typeface="Calibri" panose="020F0502020204030204"/>
              </a:rPr>
              <a:t>The benefit of a THz source is in high demands for user operation.</a:t>
            </a:r>
          </a:p>
          <a:p>
            <a:pPr lvl="1">
              <a:defRPr/>
            </a:pPr>
            <a:r>
              <a:rPr lang="en-US" dirty="0">
                <a:latin typeface="Calibri" panose="020F0502020204030204"/>
              </a:rPr>
              <a:t>Further, the inclusion of a laser in this extension will support initial THz transport tests with XFEL-photon side, along with R&amp;D on novel laser-based diagnostics which could enable improved machine operation.</a:t>
            </a:r>
          </a:p>
        </p:txBody>
      </p:sp>
    </p:spTree>
    <p:extLst>
      <p:ext uri="{BB962C8B-B14F-4D97-AF65-F5344CB8AC3E}">
        <p14:creationId xmlns:p14="http://schemas.microsoft.com/office/powerpoint/2010/main" val="134448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dirty="0">
                <a:latin typeface="Calibri" panose="020F0502020204030204"/>
              </a:rPr>
              <a:t>Timeline of this R&amp;D Activity </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dirty="0">
                <a:latin typeface="Calibri" panose="020F0502020204030204"/>
              </a:rPr>
              <a:t>General milestones for STERN experimental area development, structure dev and characterization</a:t>
            </a:r>
          </a:p>
          <a:p>
            <a:pPr>
              <a:defRPr/>
            </a:pPr>
            <a:r>
              <a:rPr lang="en-US" dirty="0">
                <a:latin typeface="Calibri" panose="020F0502020204030204"/>
              </a:rPr>
              <a:t>Includes simulation, site planning etc.</a:t>
            </a:r>
          </a:p>
        </p:txBody>
      </p:sp>
      <p:graphicFrame>
        <p:nvGraphicFramePr>
          <p:cNvPr id="4" name="Table 3"/>
          <p:cNvGraphicFramePr/>
          <p:nvPr>
            <p:extLst>
              <p:ext uri="{D42A27DB-BD31-4B8C-83A1-F6EECF244321}">
                <p14:modId xmlns:p14="http://schemas.microsoft.com/office/powerpoint/2010/main" val="3719432102"/>
              </p:ext>
            </p:extLst>
          </p:nvPr>
        </p:nvGraphicFramePr>
        <p:xfrm>
          <a:off x="624203" y="3050568"/>
          <a:ext cx="10960735" cy="2041480"/>
        </p:xfrm>
        <a:graphic>
          <a:graphicData uri="http://schemas.openxmlformats.org/drawingml/2006/table">
            <a:tbl>
              <a:tblPr firstRow="1" bandRow="1">
                <a:tableStyleId>{574FB7FA-34C4-8166-C639-C660832F4394}</a:tableStyleId>
              </a:tblPr>
              <a:tblGrid>
                <a:gridCol w="8645525">
                  <a:extLst>
                    <a:ext uri="{9D8B030D-6E8A-4147-A177-3AD203B41FA5}">
                      <a16:colId xmlns:a16="http://schemas.microsoft.com/office/drawing/2014/main" val="20000"/>
                    </a:ext>
                  </a:extLst>
                </a:gridCol>
                <a:gridCol w="2315210">
                  <a:extLst>
                    <a:ext uri="{9D8B030D-6E8A-4147-A177-3AD203B41FA5}">
                      <a16:colId xmlns:a16="http://schemas.microsoft.com/office/drawing/2014/main" val="20001"/>
                    </a:ext>
                  </a:extLst>
                </a:gridCol>
              </a:tblGrid>
              <a:tr h="476840">
                <a:tc>
                  <a:txBody>
                    <a:bodyPr/>
                    <a:lstStyle/>
                    <a:p>
                      <a:pPr>
                        <a:buNone/>
                        <a:defRPr/>
                      </a:pPr>
                      <a:r>
                        <a:rPr lang="en-US">
                          <a:solidFill>
                            <a:schemeClr val="bg1"/>
                          </a:solidFill>
                          <a:latin typeface="Calibri" panose="020F0502020204030204"/>
                          <a:cs typeface="Calibri" panose="020F0502020204030204"/>
                        </a:rPr>
                        <a:t>Milestone Description</a:t>
                      </a:r>
                    </a:p>
                  </a:txBody>
                  <a:tcPr/>
                </a:tc>
                <a:tc>
                  <a:txBody>
                    <a:bodyPr/>
                    <a:lstStyle/>
                    <a:p>
                      <a:pPr>
                        <a:buNone/>
                        <a:defRPr/>
                      </a:pPr>
                      <a:r>
                        <a:rPr lang="en-US">
                          <a:solidFill>
                            <a:schemeClr val="bg1"/>
                          </a:solidFill>
                          <a:latin typeface="Calibri" panose="020F0502020204030204"/>
                          <a:cs typeface="Calibri" panose="020F0502020204030204"/>
                        </a:rPr>
                        <a:t>Target MTH / QTR</a:t>
                      </a:r>
                    </a:p>
                  </a:txBody>
                  <a:tcPr/>
                </a:tc>
                <a:extLst>
                  <a:ext uri="{0D108BD9-81ED-4DB2-BD59-A6C34878D82A}">
                    <a16:rowId xmlns:a16="http://schemas.microsoft.com/office/drawing/2014/main" val="10000"/>
                  </a:ext>
                </a:extLst>
              </a:tr>
              <a:tr h="391160">
                <a:tc>
                  <a:txBody>
                    <a:bodyPr/>
                    <a:lstStyle/>
                    <a:p>
                      <a:pPr>
                        <a:buNone/>
                        <a:defRPr/>
                      </a:pPr>
                      <a:r>
                        <a:rPr lang="en-US" dirty="0"/>
                        <a:t>Optics / lattice design completion </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Q4/2023</a:t>
                      </a:r>
                    </a:p>
                  </a:txBody>
                  <a:tcPr/>
                </a:tc>
                <a:extLst>
                  <a:ext uri="{0D108BD9-81ED-4DB2-BD59-A6C34878D82A}">
                    <a16:rowId xmlns:a16="http://schemas.microsoft.com/office/drawing/2014/main" val="10001"/>
                  </a:ext>
                </a:extLst>
              </a:tr>
              <a:tr h="391160">
                <a:tc>
                  <a:txBody>
                    <a:bodyPr/>
                    <a:lstStyle/>
                    <a:p>
                      <a:pPr>
                        <a:buNone/>
                        <a:defRPr/>
                      </a:pPr>
                      <a:r>
                        <a:rPr lang="en-US" dirty="0"/>
                        <a:t>Vacuum design completion</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Q2/2024</a:t>
                      </a:r>
                    </a:p>
                  </a:txBody>
                  <a:tcPr/>
                </a:tc>
                <a:extLst>
                  <a:ext uri="{0D108BD9-81ED-4DB2-BD59-A6C34878D82A}">
                    <a16:rowId xmlns:a16="http://schemas.microsoft.com/office/drawing/2014/main" val="10002"/>
                  </a:ext>
                </a:extLst>
              </a:tr>
              <a:tr h="391160">
                <a:tc>
                  <a:txBody>
                    <a:bodyPr/>
                    <a:lstStyle/>
                    <a:p>
                      <a:pPr>
                        <a:buNone/>
                        <a:defRPr/>
                      </a:pPr>
                      <a:r>
                        <a:rPr lang="en-US" dirty="0">
                          <a:latin typeface="Calibri" panose="020F0502020204030204"/>
                          <a:cs typeface="Calibri" panose="020F0502020204030204"/>
                        </a:rPr>
                        <a:t>Preliminary structure characterization complete</a:t>
                      </a:r>
                    </a:p>
                  </a:txBody>
                  <a:tcPr/>
                </a:tc>
                <a:tc>
                  <a:txBody>
                    <a:bodyPr/>
                    <a:lstStyle/>
                    <a:p>
                      <a:pPr>
                        <a:buNone/>
                        <a:defRPr/>
                      </a:pPr>
                      <a:r>
                        <a:rPr lang="en-US" dirty="0"/>
                        <a:t>Q1/2025</a:t>
                      </a:r>
                      <a:endParaRPr lang="en-US" dirty="0">
                        <a:latin typeface="Calibri" panose="020F0502020204030204"/>
                        <a:cs typeface="Calibri" panose="020F0502020204030204"/>
                      </a:endParaRPr>
                    </a:p>
                  </a:txBody>
                  <a:tcPr/>
                </a:tc>
                <a:extLst>
                  <a:ext uri="{0D108BD9-81ED-4DB2-BD59-A6C34878D82A}">
                    <a16:rowId xmlns:a16="http://schemas.microsoft.com/office/drawing/2014/main" val="10003"/>
                  </a:ext>
                </a:extLst>
              </a:tr>
              <a:tr h="391160">
                <a:tc>
                  <a:txBody>
                    <a:bodyPr/>
                    <a:lstStyle/>
                    <a:p>
                      <a:pPr>
                        <a:buNone/>
                        <a:defRPr/>
                      </a:pPr>
                      <a:r>
                        <a:rPr lang="en-US" dirty="0">
                          <a:latin typeface="Calibri" panose="020F0502020204030204"/>
                          <a:cs typeface="Calibri" panose="020F0502020204030204"/>
                        </a:rPr>
                        <a:t>THz Generation and Transport</a:t>
                      </a:r>
                    </a:p>
                  </a:txBody>
                  <a:tcPr/>
                </a:tc>
                <a:tc>
                  <a:txBody>
                    <a:bodyPr/>
                    <a:lstStyle/>
                    <a:p>
                      <a:pPr>
                        <a:buNone/>
                        <a:defRPr/>
                      </a:pPr>
                      <a:r>
                        <a:rPr lang="en-US" dirty="0">
                          <a:latin typeface="Calibri" panose="020F0502020204030204"/>
                          <a:cs typeface="Calibri" panose="020F0502020204030204"/>
                        </a:rPr>
                        <a:t>Q4/2025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853466275" name="Title 1"/>
          <p:cNvSpPr>
            <a:spLocks noGrp="1"/>
          </p:cNvSpPr>
          <p:nvPr>
            <p:ph type="title"/>
          </p:nvPr>
        </p:nvSpPr>
        <p:spPr bwMode="auto">
          <a:xfrm>
            <a:off x="611503" y="712469"/>
            <a:ext cx="10956924" cy="360045"/>
          </a:xfrm>
        </p:spPr>
        <p:txBody>
          <a:bodyPr/>
          <a:lstStyle/>
          <a:p>
            <a:pPr>
              <a:defRPr/>
            </a:pPr>
            <a:r>
              <a:rPr lang="en-US" sz="2200" b="1" i="0" u="none" strike="noStrike" cap="none" spc="0">
                <a:solidFill>
                  <a:schemeClr val="tx1"/>
                </a:solidFill>
                <a:latin typeface="Calibri" panose="020F0502020204030204"/>
                <a:ea typeface="Calibri" panose="020F0502020204030204"/>
                <a:cs typeface="Calibri" panose="020F0502020204030204"/>
              </a:rPr>
              <a:t>Personnel Resource Needs of the R&amp;D Project</a:t>
            </a:r>
            <a:endParaRPr lang="en-US">
              <a:latin typeface="Calibri" panose="020F0502020204030204"/>
            </a:endParaRPr>
          </a:p>
        </p:txBody>
      </p:sp>
      <p:sp>
        <p:nvSpPr>
          <p:cNvPr id="1720109134" name="Content Placeholder 2"/>
          <p:cNvSpPr>
            <a:spLocks noGrp="1"/>
          </p:cNvSpPr>
          <p:nvPr/>
        </p:nvSpPr>
        <p:spPr bwMode="auto">
          <a:xfrm>
            <a:off x="624203" y="1344294"/>
            <a:ext cx="10944225" cy="1256663"/>
          </a:xfrm>
        </p:spPr>
        <p:txBody>
          <a:bodyPr vert="horz" lIns="0" tIns="0" rIns="0" bIns="0" rtlCol="0" anchor="t" anchorCtr="0">
            <a:noAutofit/>
          </a:bodyPr>
          <a:lstStyle>
            <a:lvl1pPr marL="357505" indent="-357505" algn="l" defTabSz="914400">
              <a:lnSpc>
                <a:spcPct val="114000"/>
              </a:lnSpc>
              <a:spcBef>
                <a:spcPts val="1800"/>
              </a:spcBef>
              <a:buClr>
                <a:schemeClr val="bg2"/>
              </a:buClr>
              <a:buFontTx/>
              <a:buBlip>
                <a:blip r:embed="rId2"/>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Tx/>
              <a:buBlip>
                <a:blip r:embed="rId3"/>
              </a:buBlip>
              <a:defRPr sz="1800">
                <a:solidFill>
                  <a:schemeClr val="tx1"/>
                </a:solidFill>
                <a:latin typeface="+mn-lt"/>
                <a:ea typeface="+mn-ea"/>
                <a:cs typeface="+mn-cs"/>
              </a:defRPr>
            </a:lvl2pPr>
            <a:lvl3pPr marL="982980" indent="-268605" algn="l" defTabSz="914400">
              <a:lnSpc>
                <a:spcPct val="114000"/>
              </a:lnSpc>
              <a:spcBef>
                <a:spcPts val="0"/>
              </a:spcBef>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a:lstStyle>
          <a:p>
            <a:pPr>
              <a:defRPr/>
            </a:pPr>
            <a:r>
              <a:rPr lang="en-US" dirty="0">
                <a:latin typeface="Calibri" panose="020F0502020204030204"/>
              </a:rPr>
              <a:t>Give an overview about the personnel resource needed for this activity </a:t>
            </a:r>
          </a:p>
          <a:p>
            <a:pPr lvl="1">
              <a:defRPr/>
            </a:pPr>
            <a:r>
              <a:rPr lang="en-US" dirty="0">
                <a:latin typeface="Calibri" panose="020F0502020204030204"/>
              </a:rPr>
              <a:t>list skill needed or task description</a:t>
            </a:r>
          </a:p>
          <a:p>
            <a:pPr lvl="1">
              <a:defRPr/>
            </a:pPr>
            <a:r>
              <a:rPr lang="en-US" dirty="0">
                <a:latin typeface="Calibri" panose="020F0502020204030204"/>
              </a:rPr>
              <a:t>from when to when this personnel is need</a:t>
            </a:r>
            <a:r>
              <a:rPr lang="de-DE" altLang="en-US" dirty="0">
                <a:latin typeface="Calibri" panose="020F0502020204030204" charset="0"/>
              </a:rPr>
              <a:t>ed</a:t>
            </a:r>
            <a:r>
              <a:rPr lang="en-US" dirty="0">
                <a:latin typeface="Calibri" panose="020F0502020204030204"/>
              </a:rPr>
              <a:t>?</a:t>
            </a:r>
          </a:p>
          <a:p>
            <a:pPr lvl="1">
              <a:defRPr/>
            </a:pPr>
            <a:r>
              <a:rPr lang="en-US" dirty="0">
                <a:latin typeface="Calibri" panose="020F0502020204030204"/>
              </a:rPr>
              <a:t>indicate if new hires are needed or if available personnel is participating</a:t>
            </a:r>
          </a:p>
          <a:p>
            <a:pPr lvl="2">
              <a:defRPr/>
            </a:pPr>
            <a:r>
              <a:rPr lang="de-DE" altLang="en-US" dirty="0">
                <a:latin typeface="Calibri" panose="020F0502020204030204" charset="0"/>
              </a:rPr>
              <a:t>PhD student, postdoc, scientist or Engineer</a:t>
            </a:r>
          </a:p>
        </p:txBody>
      </p:sp>
      <p:graphicFrame>
        <p:nvGraphicFramePr>
          <p:cNvPr id="1709993429" name="Table 3"/>
          <p:cNvGraphicFramePr/>
          <p:nvPr>
            <p:extLst>
              <p:ext uri="{D42A27DB-BD31-4B8C-83A1-F6EECF244321}">
                <p14:modId xmlns:p14="http://schemas.microsoft.com/office/powerpoint/2010/main" val="489674813"/>
              </p:ext>
            </p:extLst>
          </p:nvPr>
        </p:nvGraphicFramePr>
        <p:xfrm>
          <a:off x="537612" y="3161607"/>
          <a:ext cx="10960732" cy="2000245"/>
        </p:xfrm>
        <a:graphic>
          <a:graphicData uri="http://schemas.openxmlformats.org/drawingml/2006/table">
            <a:tbl>
              <a:tblPr firstRow="1" bandRow="1">
                <a:tableStyleId>{574FB7FA-34C4-8166-C639-C660832F4394}</a:tableStyleId>
              </a:tblPr>
              <a:tblGrid>
                <a:gridCol w="8017509">
                  <a:extLst>
                    <a:ext uri="{9D8B030D-6E8A-4147-A177-3AD203B41FA5}">
                      <a16:colId xmlns:a16="http://schemas.microsoft.com/office/drawing/2014/main" val="20000"/>
                    </a:ext>
                  </a:extLst>
                </a:gridCol>
                <a:gridCol w="1019809">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894714">
                  <a:extLst>
                    <a:ext uri="{9D8B030D-6E8A-4147-A177-3AD203B41FA5}">
                      <a16:colId xmlns:a16="http://schemas.microsoft.com/office/drawing/2014/main" val="20003"/>
                    </a:ext>
                  </a:extLst>
                </a:gridCol>
              </a:tblGrid>
              <a:tr h="410209">
                <a:tc>
                  <a:txBody>
                    <a:bodyPr/>
                    <a:lstStyle/>
                    <a:p>
                      <a:pPr>
                        <a:buNone/>
                        <a:defRPr/>
                      </a:pPr>
                      <a:r>
                        <a:rPr lang="en-US">
                          <a:solidFill>
                            <a:schemeClr val="bg1"/>
                          </a:solidFill>
                          <a:latin typeface="Calibri" panose="020F0502020204030204"/>
                          <a:cs typeface="Calibri" panose="020F0502020204030204"/>
                        </a:rPr>
                        <a:t>Skill or Task Description</a:t>
                      </a:r>
                      <a:r>
                        <a:rPr lang="de-DE" altLang="en-US">
                          <a:solidFill>
                            <a:schemeClr val="bg1"/>
                          </a:solidFill>
                          <a:latin typeface="Calibri" panose="020F0502020204030204" charset="0"/>
                          <a:cs typeface="Calibri" panose="020F0502020204030204"/>
                        </a:rPr>
                        <a:t> </a:t>
                      </a:r>
                    </a:p>
                  </a:txBody>
                  <a:tcPr/>
                </a:tc>
                <a:tc>
                  <a:txBody>
                    <a:bodyPr/>
                    <a:lstStyle/>
                    <a:p>
                      <a:pPr>
                        <a:buNone/>
                        <a:defRPr/>
                      </a:pPr>
                      <a:r>
                        <a:rPr lang="en-US">
                          <a:solidFill>
                            <a:schemeClr val="bg1"/>
                          </a:solidFill>
                          <a:latin typeface="Calibri" panose="020F0502020204030204"/>
                          <a:cs typeface="Calibri" panose="020F0502020204030204"/>
                        </a:rPr>
                        <a:t>FTE</a:t>
                      </a:r>
                    </a:p>
                  </a:txBody>
                  <a:tcPr/>
                </a:tc>
                <a:tc>
                  <a:txBody>
                    <a:bodyPr/>
                    <a:lstStyle/>
                    <a:p>
                      <a:pPr>
                        <a:buNone/>
                        <a:defRPr/>
                      </a:pPr>
                      <a:r>
                        <a:rPr lang="en-US">
                          <a:solidFill>
                            <a:schemeClr val="bg1"/>
                          </a:solidFill>
                          <a:latin typeface="Calibri" panose="020F0502020204030204"/>
                          <a:cs typeface="Calibri" panose="020F0502020204030204"/>
                        </a:rPr>
                        <a:t>from</a:t>
                      </a:r>
                    </a:p>
                  </a:txBody>
                  <a:tcPr/>
                </a:tc>
                <a:tc>
                  <a:txBody>
                    <a:bodyPr/>
                    <a:lstStyle/>
                    <a:p>
                      <a:pPr>
                        <a:buNone/>
                        <a:defRPr/>
                      </a:pPr>
                      <a:r>
                        <a:rPr lang="en-US">
                          <a:solidFill>
                            <a:schemeClr val="bg1"/>
                          </a:solidFill>
                          <a:latin typeface="Calibri" panose="020F0502020204030204"/>
                          <a:cs typeface="Calibri" panose="020F0502020204030204"/>
                        </a:rPr>
                        <a:t>to</a:t>
                      </a:r>
                    </a:p>
                  </a:txBody>
                  <a:tcPr/>
                </a:tc>
                <a:extLst>
                  <a:ext uri="{0D108BD9-81ED-4DB2-BD59-A6C34878D82A}">
                    <a16:rowId xmlns:a16="http://schemas.microsoft.com/office/drawing/2014/main" val="10000"/>
                  </a:ext>
                </a:extLst>
              </a:tr>
              <a:tr h="397509">
                <a:tc>
                  <a:txBody>
                    <a:bodyPr/>
                    <a:lstStyle/>
                    <a:p>
                      <a:pPr>
                        <a:buNone/>
                        <a:defRPr/>
                      </a:pPr>
                      <a:r>
                        <a:rPr lang="en-US" dirty="0">
                          <a:latin typeface="Calibri" panose="020F0502020204030204"/>
                          <a:cs typeface="Calibri" panose="020F0502020204030204"/>
                        </a:rPr>
                        <a:t>Wakefield simulations and experimental area preparation (PhD)</a:t>
                      </a:r>
                    </a:p>
                  </a:txBody>
                  <a:tcPr/>
                </a:tc>
                <a:tc>
                  <a:txBody>
                    <a:bodyPr/>
                    <a:lstStyle/>
                    <a:p>
                      <a:pPr>
                        <a:buNone/>
                        <a:defRPr/>
                      </a:pPr>
                      <a:r>
                        <a:rPr lang="en-US" dirty="0">
                          <a:latin typeface="Calibri" panose="020F0502020204030204"/>
                          <a:cs typeface="Calibri" panose="020F0502020204030204"/>
                        </a:rPr>
                        <a:t>1</a:t>
                      </a:r>
                    </a:p>
                  </a:txBody>
                  <a:tcPr/>
                </a:tc>
                <a:tc>
                  <a:txBody>
                    <a:bodyPr/>
                    <a:lstStyle/>
                    <a:p>
                      <a:pPr>
                        <a:buNone/>
                        <a:defRPr/>
                      </a:pPr>
                      <a:r>
                        <a:rPr lang="en-US" dirty="0">
                          <a:latin typeface="Calibri" panose="020F0502020204030204"/>
                          <a:cs typeface="Calibri" panose="020F0502020204030204"/>
                        </a:rPr>
                        <a:t>Q3/23</a:t>
                      </a:r>
                    </a:p>
                  </a:txBody>
                  <a:tcPr/>
                </a:tc>
                <a:tc>
                  <a:txBody>
                    <a:bodyPr/>
                    <a:lstStyle/>
                    <a:p>
                      <a:pPr>
                        <a:buNone/>
                        <a:defRPr/>
                      </a:pPr>
                      <a:r>
                        <a:rPr lang="en-US" dirty="0">
                          <a:latin typeface="Calibri" panose="020F0502020204030204"/>
                          <a:cs typeface="Calibri" panose="020F0502020204030204"/>
                        </a:rPr>
                        <a:t>Q3/26</a:t>
                      </a:r>
                    </a:p>
                  </a:txBody>
                  <a:tcPr/>
                </a:tc>
                <a:extLst>
                  <a:ext uri="{0D108BD9-81ED-4DB2-BD59-A6C34878D82A}">
                    <a16:rowId xmlns:a16="http://schemas.microsoft.com/office/drawing/2014/main" val="10001"/>
                  </a:ext>
                </a:extLst>
              </a:tr>
              <a:tr h="397509">
                <a:tc>
                  <a:txBody>
                    <a:bodyPr/>
                    <a:lstStyle/>
                    <a:p>
                      <a:pPr>
                        <a:buNone/>
                        <a:defRPr/>
                      </a:pPr>
                      <a:r>
                        <a:rPr lang="en-US" dirty="0">
                          <a:latin typeface="Calibri" panose="020F0502020204030204"/>
                          <a:cs typeface="Calibri" panose="020F0502020204030204"/>
                        </a:rPr>
                        <a:t>Structure fabrication and characterization (PhD)</a:t>
                      </a:r>
                    </a:p>
                  </a:txBody>
                  <a:tcPr/>
                </a:tc>
                <a:tc>
                  <a:txBody>
                    <a:bodyPr/>
                    <a:lstStyle/>
                    <a:p>
                      <a:pPr>
                        <a:buNone/>
                        <a:defRPr/>
                      </a:pPr>
                      <a:r>
                        <a:rPr lang="en-US" dirty="0">
                          <a:latin typeface="Calibri" panose="020F0502020204030204"/>
                          <a:cs typeface="Calibri" panose="020F0502020204030204"/>
                        </a:rPr>
                        <a:t>1</a:t>
                      </a:r>
                    </a:p>
                  </a:txBody>
                  <a:tcPr/>
                </a:tc>
                <a:tc>
                  <a:txBody>
                    <a:bodyPr/>
                    <a:lstStyle/>
                    <a:p>
                      <a:pPr>
                        <a:buNone/>
                        <a:defRPr/>
                      </a:pPr>
                      <a:r>
                        <a:rPr lang="en-US" dirty="0">
                          <a:latin typeface="Calibri" panose="020F0502020204030204"/>
                          <a:cs typeface="Calibri" panose="020F0502020204030204"/>
                        </a:rPr>
                        <a:t>Q4/23</a:t>
                      </a:r>
                    </a:p>
                  </a:txBody>
                  <a:tcPr/>
                </a:tc>
                <a:tc>
                  <a:txBody>
                    <a:bodyPr/>
                    <a:lstStyle/>
                    <a:p>
                      <a:pPr>
                        <a:buNone/>
                        <a:defRPr/>
                      </a:pPr>
                      <a:r>
                        <a:rPr lang="en-US" dirty="0">
                          <a:latin typeface="Calibri" panose="020F0502020204030204"/>
                          <a:cs typeface="Calibri" panose="020F0502020204030204"/>
                        </a:rPr>
                        <a:t>Q4/26</a:t>
                      </a:r>
                    </a:p>
                  </a:txBody>
                  <a:tcPr/>
                </a:tc>
                <a:extLst>
                  <a:ext uri="{0D108BD9-81ED-4DB2-BD59-A6C34878D82A}">
                    <a16:rowId xmlns:a16="http://schemas.microsoft.com/office/drawing/2014/main" val="10002"/>
                  </a:ext>
                </a:extLst>
              </a:tr>
              <a:tr h="397509">
                <a:tc>
                  <a:txBody>
                    <a:bodyPr/>
                    <a:lstStyle/>
                    <a:p>
                      <a:pPr>
                        <a:buNone/>
                        <a:defRPr/>
                      </a:pPr>
                      <a:r>
                        <a:rPr lang="en-US" dirty="0">
                          <a:latin typeface="Calibri" panose="020F0502020204030204"/>
                          <a:cs typeface="Calibri" panose="020F0502020204030204"/>
                        </a:rPr>
                        <a:t>Area design and beamline transport development (postdoc)</a:t>
                      </a:r>
                    </a:p>
                  </a:txBody>
                  <a:tcPr/>
                </a:tc>
                <a:tc>
                  <a:txBody>
                    <a:bodyPr/>
                    <a:lstStyle/>
                    <a:p>
                      <a:pPr>
                        <a:buNone/>
                        <a:defRPr/>
                      </a:pPr>
                      <a:r>
                        <a:rPr lang="en-US" dirty="0">
                          <a:latin typeface="Calibri" panose="020F0502020204030204"/>
                          <a:cs typeface="Calibri" panose="020F0502020204030204"/>
                        </a:rPr>
                        <a:t>1</a:t>
                      </a:r>
                    </a:p>
                  </a:txBody>
                  <a:tcPr/>
                </a:tc>
                <a:tc>
                  <a:txBody>
                    <a:bodyPr/>
                    <a:lstStyle/>
                    <a:p>
                      <a:pPr>
                        <a:buNone/>
                        <a:defRPr/>
                      </a:pPr>
                      <a:r>
                        <a:rPr lang="en-US" dirty="0">
                          <a:latin typeface="Calibri" panose="020F0502020204030204"/>
                          <a:cs typeface="Calibri" panose="020F0502020204030204"/>
                        </a:rPr>
                        <a:t>Q3/24</a:t>
                      </a:r>
                    </a:p>
                  </a:txBody>
                  <a:tcPr/>
                </a:tc>
                <a:tc>
                  <a:txBody>
                    <a:bodyPr/>
                    <a:lstStyle/>
                    <a:p>
                      <a:pPr>
                        <a:buNone/>
                        <a:defRPr/>
                      </a:pPr>
                      <a:r>
                        <a:rPr lang="en-US" dirty="0">
                          <a:latin typeface="Calibri" panose="020F0502020204030204"/>
                          <a:cs typeface="Calibri" panose="020F0502020204030204"/>
                        </a:rPr>
                        <a:t>Q3/26</a:t>
                      </a:r>
                    </a:p>
                  </a:txBody>
                  <a:tcPr/>
                </a:tc>
                <a:extLst>
                  <a:ext uri="{0D108BD9-81ED-4DB2-BD59-A6C34878D82A}">
                    <a16:rowId xmlns:a16="http://schemas.microsoft.com/office/drawing/2014/main" val="10003"/>
                  </a:ext>
                </a:extLst>
              </a:tr>
              <a:tr h="397509">
                <a:tc>
                  <a:txBody>
                    <a:bodyPr/>
                    <a:lstStyle/>
                    <a:p>
                      <a:pPr>
                        <a:buNone/>
                        <a:defRPr/>
                      </a:pPr>
                      <a:endParaRPr lang="en-US">
                        <a:latin typeface="Calibri" panose="020F0502020204030204"/>
                        <a:cs typeface="Calibri" panose="020F0502020204030204"/>
                      </a:endParaRPr>
                    </a:p>
                  </a:txBody>
                  <a:tcPr/>
                </a:tc>
                <a:tc>
                  <a:txBody>
                    <a:bodyPr/>
                    <a:lstStyle/>
                    <a:p>
                      <a:pPr>
                        <a:buNone/>
                        <a:defRPr/>
                      </a:pPr>
                      <a:endParaRPr lang="en-US">
                        <a:latin typeface="Calibri" panose="020F0502020204030204"/>
                        <a:cs typeface="Calibri" panose="020F0502020204030204"/>
                      </a:endParaRPr>
                    </a:p>
                  </a:txBody>
                  <a:tcPr/>
                </a:tc>
                <a:tc>
                  <a:txBody>
                    <a:bodyPr/>
                    <a:lstStyle/>
                    <a:p>
                      <a:pPr>
                        <a:buNone/>
                        <a:defRPr/>
                      </a:pPr>
                      <a:endParaRPr lang="en-US">
                        <a:latin typeface="Calibri" panose="020F0502020204030204"/>
                        <a:cs typeface="Calibri" panose="020F0502020204030204"/>
                      </a:endParaRPr>
                    </a:p>
                  </a:txBody>
                  <a:tcPr/>
                </a:tc>
                <a:tc>
                  <a:txBody>
                    <a:bodyPr/>
                    <a:lstStyle/>
                    <a:p>
                      <a:pPr>
                        <a:buNone/>
                        <a:defRPr/>
                      </a:pPr>
                      <a:endParaRPr lang="en-US" dirty="0">
                        <a:latin typeface="Calibri" panose="020F0502020204030204"/>
                        <a:cs typeface="Calibri" panose="020F0502020204030204"/>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11765167" name="Title 1"/>
          <p:cNvSpPr>
            <a:spLocks noGrp="1"/>
          </p:cNvSpPr>
          <p:nvPr>
            <p:ph type="title"/>
          </p:nvPr>
        </p:nvSpPr>
        <p:spPr bwMode="auto">
          <a:xfrm>
            <a:off x="611503" y="712469"/>
            <a:ext cx="10956924" cy="360045"/>
          </a:xfrm>
        </p:spPr>
        <p:txBody>
          <a:bodyPr/>
          <a:lstStyle/>
          <a:p>
            <a:pPr>
              <a:defRPr/>
            </a:pPr>
            <a:r>
              <a:rPr lang="en-US" sz="2200" b="1" i="0" u="none" strike="noStrike" cap="none" spc="0">
                <a:solidFill>
                  <a:schemeClr val="tx1"/>
                </a:solidFill>
                <a:latin typeface="Calibri" panose="020F0502020204030204"/>
                <a:ea typeface="Calibri" panose="020F0502020204030204"/>
                <a:cs typeface="Calibri" panose="020F0502020204030204"/>
              </a:rPr>
              <a:t>Expenditure</a:t>
            </a:r>
            <a:endParaRPr lang="en-US">
              <a:latin typeface="Calibri" panose="020F0502020204030204"/>
            </a:endParaRPr>
          </a:p>
        </p:txBody>
      </p:sp>
      <p:sp>
        <p:nvSpPr>
          <p:cNvPr id="881849265" name="Content Placeholder 2"/>
          <p:cNvSpPr>
            <a:spLocks noGrp="1"/>
          </p:cNvSpPr>
          <p:nvPr>
            <p:ph idx="1"/>
          </p:nvPr>
        </p:nvSpPr>
        <p:spPr bwMode="auto">
          <a:xfrm>
            <a:off x="624203" y="1344294"/>
            <a:ext cx="10944225" cy="947419"/>
          </a:xfrm>
        </p:spPr>
        <p:txBody>
          <a:bodyPr/>
          <a:lstStyle/>
          <a:p>
            <a:pPr>
              <a:defRPr/>
            </a:pPr>
            <a:r>
              <a:rPr lang="en-US">
                <a:latin typeface="Calibri" panose="020F0502020204030204"/>
              </a:rPr>
              <a:t>List individual items 50 k€ and above</a:t>
            </a:r>
            <a:r>
              <a:rPr lang="de-DE" altLang="en-US">
                <a:latin typeface="Calibri" panose="020F0502020204030204" charset="0"/>
              </a:rPr>
              <a:t> (if any)</a:t>
            </a:r>
            <a:endParaRPr lang="en-US">
              <a:latin typeface="Calibri" panose="020F0502020204030204"/>
            </a:endParaRPr>
          </a:p>
          <a:p>
            <a:pPr>
              <a:defRPr/>
            </a:pPr>
            <a:r>
              <a:rPr lang="en-US">
                <a:latin typeface="Calibri" panose="020F0502020204030204"/>
              </a:rPr>
              <a:t>indicate when the purchase in planned, quarter would be nice, year is necessary</a:t>
            </a:r>
          </a:p>
          <a:p>
            <a:pPr>
              <a:defRPr/>
            </a:pPr>
            <a:endParaRPr lang="en-US">
              <a:latin typeface="Calibri" panose="020F0502020204030204"/>
            </a:endParaRPr>
          </a:p>
        </p:txBody>
      </p:sp>
      <p:graphicFrame>
        <p:nvGraphicFramePr>
          <p:cNvPr id="1872356760" name="Table 3"/>
          <p:cNvGraphicFramePr/>
          <p:nvPr>
            <p:extLst>
              <p:ext uri="{D42A27DB-BD31-4B8C-83A1-F6EECF244321}">
                <p14:modId xmlns:p14="http://schemas.microsoft.com/office/powerpoint/2010/main" val="2480893188"/>
              </p:ext>
            </p:extLst>
          </p:nvPr>
        </p:nvGraphicFramePr>
        <p:xfrm>
          <a:off x="624203" y="2563494"/>
          <a:ext cx="11060427" cy="2023494"/>
        </p:xfrm>
        <a:graphic>
          <a:graphicData uri="http://schemas.openxmlformats.org/drawingml/2006/table">
            <a:tbl>
              <a:tblPr firstRow="1" bandRow="1">
                <a:tableStyleId>{574FB7FA-34C4-8166-C639-C660832F4394}</a:tableStyleId>
              </a:tblPr>
              <a:tblGrid>
                <a:gridCol w="8645524">
                  <a:extLst>
                    <a:ext uri="{9D8B030D-6E8A-4147-A177-3AD203B41FA5}">
                      <a16:colId xmlns:a16="http://schemas.microsoft.com/office/drawing/2014/main" val="20000"/>
                    </a:ext>
                  </a:extLst>
                </a:gridCol>
                <a:gridCol w="1141729">
                  <a:extLst>
                    <a:ext uri="{9D8B030D-6E8A-4147-A177-3AD203B41FA5}">
                      <a16:colId xmlns:a16="http://schemas.microsoft.com/office/drawing/2014/main" val="20001"/>
                    </a:ext>
                  </a:extLst>
                </a:gridCol>
                <a:gridCol w="1273174">
                  <a:extLst>
                    <a:ext uri="{9D8B030D-6E8A-4147-A177-3AD203B41FA5}">
                      <a16:colId xmlns:a16="http://schemas.microsoft.com/office/drawing/2014/main" val="20002"/>
                    </a:ext>
                  </a:extLst>
                </a:gridCol>
              </a:tblGrid>
              <a:tr h="433458">
                <a:tc>
                  <a:txBody>
                    <a:bodyPr/>
                    <a:lstStyle/>
                    <a:p>
                      <a:pPr>
                        <a:buNone/>
                        <a:defRPr/>
                      </a:pPr>
                      <a:r>
                        <a:rPr lang="en-US">
                          <a:solidFill>
                            <a:schemeClr val="bg1"/>
                          </a:solidFill>
                          <a:latin typeface="Calibri" panose="020F0502020204030204"/>
                          <a:cs typeface="Calibri" panose="020F0502020204030204"/>
                        </a:rPr>
                        <a:t>Items to be purchased / Task Name</a:t>
                      </a:r>
                    </a:p>
                  </a:txBody>
                  <a:tcPr/>
                </a:tc>
                <a:tc>
                  <a:txBody>
                    <a:bodyPr/>
                    <a:lstStyle/>
                    <a:p>
                      <a:pPr>
                        <a:buNone/>
                        <a:defRPr/>
                      </a:pPr>
                      <a:r>
                        <a:rPr lang="en-US">
                          <a:solidFill>
                            <a:schemeClr val="bg1"/>
                          </a:solidFill>
                          <a:latin typeface="Calibri" panose="020F0502020204030204"/>
                          <a:cs typeface="Calibri" panose="020F0502020204030204"/>
                        </a:rPr>
                        <a:t>When </a:t>
                      </a:r>
                    </a:p>
                  </a:txBody>
                  <a:tcPr/>
                </a:tc>
                <a:tc>
                  <a:txBody>
                    <a:bodyPr/>
                    <a:lstStyle/>
                    <a:p>
                      <a:pPr>
                        <a:buNone/>
                        <a:defRPr/>
                      </a:pPr>
                      <a:r>
                        <a:rPr lang="en-US">
                          <a:solidFill>
                            <a:schemeClr val="bg1"/>
                          </a:solidFill>
                          <a:latin typeface="Calibri" panose="020F0502020204030204"/>
                          <a:cs typeface="Calibri" panose="020F0502020204030204"/>
                        </a:rPr>
                        <a:t>Cost/k€</a:t>
                      </a:r>
                    </a:p>
                  </a:txBody>
                  <a:tcPr/>
                </a:tc>
                <a:extLst>
                  <a:ext uri="{0D108BD9-81ED-4DB2-BD59-A6C34878D82A}">
                    <a16:rowId xmlns:a16="http://schemas.microsoft.com/office/drawing/2014/main" val="10000"/>
                  </a:ext>
                </a:extLst>
              </a:tr>
              <a:tr h="397509">
                <a:tc>
                  <a:txBody>
                    <a:bodyPr/>
                    <a:lstStyle/>
                    <a:p>
                      <a:pPr>
                        <a:buNone/>
                        <a:defRPr/>
                      </a:pPr>
                      <a:r>
                        <a:rPr lang="en-US" dirty="0"/>
                        <a:t>Synchronization system for laser (Schulz) </a:t>
                      </a:r>
                      <a:endParaRPr lang="en-US" dirty="0">
                        <a:latin typeface="Calibri" panose="020F0502020204030204"/>
                        <a:cs typeface="Calibri" panose="020F0502020204030204"/>
                      </a:endParaRPr>
                    </a:p>
                  </a:txBody>
                  <a:tcPr/>
                </a:tc>
                <a:tc>
                  <a:txBody>
                    <a:bodyPr/>
                    <a:lstStyle/>
                    <a:p>
                      <a:pPr>
                        <a:buNone/>
                        <a:defRPr/>
                      </a:pPr>
                      <a:r>
                        <a:rPr lang="en-US" dirty="0"/>
                        <a:t>Q4/2024 </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100</a:t>
                      </a:r>
                    </a:p>
                  </a:txBody>
                  <a:tcPr/>
                </a:tc>
                <a:extLst>
                  <a:ext uri="{0D108BD9-81ED-4DB2-BD59-A6C34878D82A}">
                    <a16:rowId xmlns:a16="http://schemas.microsoft.com/office/drawing/2014/main" val="10001"/>
                  </a:ext>
                </a:extLst>
              </a:tr>
              <a:tr h="397509">
                <a:tc>
                  <a:txBody>
                    <a:bodyPr/>
                    <a:lstStyle/>
                    <a:p>
                      <a:pPr>
                        <a:buNone/>
                        <a:defRPr/>
                      </a:pPr>
                      <a:r>
                        <a:rPr lang="en-US" dirty="0"/>
                        <a:t>Laser amplifier</a:t>
                      </a:r>
                      <a:endParaRPr lang="en-US" dirty="0">
                        <a:latin typeface="Calibri" panose="020F0502020204030204"/>
                        <a:cs typeface="Calibri" panose="020F0502020204030204"/>
                      </a:endParaRPr>
                    </a:p>
                  </a:txBody>
                  <a:tcPr/>
                </a:tc>
                <a:tc>
                  <a:txBody>
                    <a:bodyPr/>
                    <a:lstStyle/>
                    <a:p>
                      <a:pPr>
                        <a:buNone/>
                        <a:defRPr/>
                      </a:pPr>
                      <a:r>
                        <a:rPr lang="en-US" dirty="0"/>
                        <a:t>Q4/2024 </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550</a:t>
                      </a:r>
                    </a:p>
                  </a:txBody>
                  <a:tcPr/>
                </a:tc>
                <a:extLst>
                  <a:ext uri="{0D108BD9-81ED-4DB2-BD59-A6C34878D82A}">
                    <a16:rowId xmlns:a16="http://schemas.microsoft.com/office/drawing/2014/main" val="10002"/>
                  </a:ext>
                </a:extLst>
              </a:tr>
              <a:tr h="397509">
                <a:tc>
                  <a:txBody>
                    <a:bodyPr/>
                    <a:lstStyle/>
                    <a:p>
                      <a:pPr>
                        <a:buNone/>
                        <a:defRPr/>
                      </a:pPr>
                      <a:r>
                        <a:rPr lang="en-US" dirty="0"/>
                        <a:t>Sync-ready Oscillator </a:t>
                      </a:r>
                      <a:endParaRPr lang="en-US" dirty="0">
                        <a:latin typeface="Calibri" panose="020F0502020204030204"/>
                        <a:cs typeface="Calibri" panose="020F0502020204030204"/>
                      </a:endParaRPr>
                    </a:p>
                  </a:txBody>
                  <a:tcPr/>
                </a:tc>
                <a:tc>
                  <a:txBody>
                    <a:bodyPr/>
                    <a:lstStyle/>
                    <a:p>
                      <a:pPr>
                        <a:buNone/>
                        <a:defRPr/>
                      </a:pPr>
                      <a:r>
                        <a:rPr lang="en-US" dirty="0"/>
                        <a:t>Q4/2024 </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110</a:t>
                      </a:r>
                    </a:p>
                  </a:txBody>
                  <a:tcPr/>
                </a:tc>
                <a:extLst>
                  <a:ext uri="{0D108BD9-81ED-4DB2-BD59-A6C34878D82A}">
                    <a16:rowId xmlns:a16="http://schemas.microsoft.com/office/drawing/2014/main" val="10003"/>
                  </a:ext>
                </a:extLst>
              </a:tr>
              <a:tr h="397509">
                <a:tc>
                  <a:txBody>
                    <a:bodyPr/>
                    <a:lstStyle/>
                    <a:p>
                      <a:pPr>
                        <a:buNone/>
                        <a:defRPr/>
                      </a:pPr>
                      <a:endParaRPr lang="en-US">
                        <a:latin typeface="Calibri" panose="020F0502020204030204"/>
                        <a:cs typeface="Calibri" panose="020F0502020204030204"/>
                      </a:endParaRPr>
                    </a:p>
                  </a:txBody>
                  <a:tcPr/>
                </a:tc>
                <a:tc>
                  <a:txBody>
                    <a:bodyPr/>
                    <a:lstStyle/>
                    <a:p>
                      <a:pPr>
                        <a:buNone/>
                        <a:defRPr/>
                      </a:pPr>
                      <a:endParaRPr lang="en-US">
                        <a:latin typeface="Calibri" panose="020F0502020204030204"/>
                        <a:cs typeface="Calibri" panose="020F0502020204030204"/>
                      </a:endParaRPr>
                    </a:p>
                  </a:txBody>
                  <a:tcPr/>
                </a:tc>
                <a:tc>
                  <a:txBody>
                    <a:bodyPr/>
                    <a:lstStyle/>
                    <a:p>
                      <a:pPr>
                        <a:buNone/>
                        <a:defRPr/>
                      </a:pPr>
                      <a:endParaRPr lang="en-US" dirty="0">
                        <a:latin typeface="Calibri" panose="020F0502020204030204"/>
                        <a:cs typeface="Calibri" panose="020F0502020204030204"/>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777098012" name="Title 1"/>
          <p:cNvSpPr>
            <a:spLocks noGrp="1"/>
          </p:cNvSpPr>
          <p:nvPr>
            <p:ph type="title"/>
          </p:nvPr>
        </p:nvSpPr>
        <p:spPr bwMode="auto">
          <a:xfrm>
            <a:off x="611503" y="712469"/>
            <a:ext cx="10956924" cy="360045"/>
          </a:xfrm>
        </p:spPr>
        <p:txBody>
          <a:bodyPr/>
          <a:lstStyle/>
          <a:p>
            <a:pPr>
              <a:defRPr/>
            </a:pPr>
            <a:r>
              <a:rPr lang="de-DE" altLang="en-US" sz="2200" b="1" i="0" u="none" strike="noStrike" cap="none" spc="0">
                <a:solidFill>
                  <a:schemeClr val="tx1"/>
                </a:solidFill>
                <a:latin typeface="Calibri" panose="020F0502020204030204" charset="0"/>
                <a:ea typeface="Calibri" panose="020F0502020204030204"/>
                <a:cs typeface="Calibri" panose="020F0502020204030204"/>
              </a:rPr>
              <a:t>Resource and Cost </a:t>
            </a:r>
            <a:r>
              <a:rPr lang="en-US" sz="2200" b="1" i="0" u="none" strike="noStrike" cap="none" spc="0">
                <a:solidFill>
                  <a:schemeClr val="tx1"/>
                </a:solidFill>
                <a:latin typeface="Calibri" panose="020F0502020204030204"/>
                <a:ea typeface="Calibri" panose="020F0502020204030204"/>
                <a:cs typeface="Calibri" panose="020F0502020204030204"/>
              </a:rPr>
              <a:t> Profile of Proposal</a:t>
            </a:r>
            <a:endParaRPr lang="en-US">
              <a:latin typeface="Calibri" panose="020F0502020204030204"/>
            </a:endParaRPr>
          </a:p>
        </p:txBody>
      </p:sp>
      <p:sp>
        <p:nvSpPr>
          <p:cNvPr id="1127867732" name="Content Placeholder 2"/>
          <p:cNvSpPr>
            <a:spLocks noGrp="1"/>
          </p:cNvSpPr>
          <p:nvPr>
            <p:ph idx="1"/>
          </p:nvPr>
        </p:nvSpPr>
        <p:spPr bwMode="auto">
          <a:xfrm>
            <a:off x="624203" y="1344294"/>
            <a:ext cx="10944225" cy="947419"/>
          </a:xfrm>
        </p:spPr>
        <p:txBody>
          <a:bodyPr/>
          <a:lstStyle/>
          <a:p>
            <a:pPr>
              <a:defRPr/>
            </a:pPr>
            <a:r>
              <a:rPr lang="de-DE" altLang="en-US">
                <a:latin typeface="Calibri" panose="020F0502020204030204" charset="0"/>
              </a:rPr>
              <a:t>Give here to total investments and FTEs per year</a:t>
            </a:r>
            <a:endParaRPr lang="en-US">
              <a:latin typeface="Calibri" panose="020F0502020204030204"/>
            </a:endParaRPr>
          </a:p>
          <a:p>
            <a:pPr lvl="1">
              <a:defRPr/>
            </a:pPr>
            <a:r>
              <a:rPr lang="en-US">
                <a:latin typeface="Calibri" panose="020F0502020204030204"/>
              </a:rPr>
              <a:t>Invest + Recurrent cost can be different from slide  6, if smaller (&lt;50 k€) </a:t>
            </a:r>
            <a:r>
              <a:rPr lang="de-DE" altLang="en-US">
                <a:latin typeface="Calibri" panose="020F0502020204030204" charset="0"/>
              </a:rPr>
              <a:t>expenditurs </a:t>
            </a:r>
            <a:r>
              <a:rPr lang="en-US">
                <a:latin typeface="Calibri" panose="020F0502020204030204"/>
              </a:rPr>
              <a:t>are expected</a:t>
            </a:r>
          </a:p>
          <a:p>
            <a:pPr>
              <a:defRPr/>
            </a:pPr>
            <a:r>
              <a:rPr lang="en-US">
                <a:latin typeface="Calibri" panose="020F0502020204030204"/>
              </a:rPr>
              <a:t>for the sake of this table, assume 100 k€ / FTE for </a:t>
            </a:r>
            <a:r>
              <a:rPr lang="de-DE" altLang="en-US">
                <a:latin typeface="Calibri" panose="020F0502020204030204" charset="0"/>
              </a:rPr>
              <a:t>full FTE, 2/3 for a PostDoc, 1/2 PhD student (values include overhead)</a:t>
            </a:r>
            <a:endParaRPr lang="en-US">
              <a:latin typeface="Calibri" panose="020F0502020204030204"/>
            </a:endParaRPr>
          </a:p>
        </p:txBody>
      </p:sp>
      <p:graphicFrame>
        <p:nvGraphicFramePr>
          <p:cNvPr id="1724549048" name="Table 3"/>
          <p:cNvGraphicFramePr/>
          <p:nvPr>
            <p:extLst>
              <p:ext uri="{D42A27DB-BD31-4B8C-83A1-F6EECF244321}">
                <p14:modId xmlns:p14="http://schemas.microsoft.com/office/powerpoint/2010/main" val="3312484584"/>
              </p:ext>
            </p:extLst>
          </p:nvPr>
        </p:nvGraphicFramePr>
        <p:xfrm>
          <a:off x="617220" y="2998469"/>
          <a:ext cx="10324497" cy="2353304"/>
        </p:xfrm>
        <a:graphic>
          <a:graphicData uri="http://schemas.openxmlformats.org/drawingml/2006/table">
            <a:tbl>
              <a:tblPr firstRow="1" bandRow="1">
                <a:tableStyleId>{574FB7FA-34C4-8166-C639-C660832F4394}</a:tableStyleId>
              </a:tblPr>
              <a:tblGrid>
                <a:gridCol w="1046480">
                  <a:extLst>
                    <a:ext uri="{9D8B030D-6E8A-4147-A177-3AD203B41FA5}">
                      <a16:colId xmlns:a16="http://schemas.microsoft.com/office/drawing/2014/main" val="20000"/>
                    </a:ext>
                  </a:extLst>
                </a:gridCol>
                <a:gridCol w="958695">
                  <a:extLst>
                    <a:ext uri="{9D8B030D-6E8A-4147-A177-3AD203B41FA5}">
                      <a16:colId xmlns:a16="http://schemas.microsoft.com/office/drawing/2014/main" val="20001"/>
                    </a:ext>
                  </a:extLst>
                </a:gridCol>
                <a:gridCol w="2472201">
                  <a:extLst>
                    <a:ext uri="{9D8B030D-6E8A-4147-A177-3AD203B41FA5}">
                      <a16:colId xmlns:a16="http://schemas.microsoft.com/office/drawing/2014/main" val="20002"/>
                    </a:ext>
                  </a:extLst>
                </a:gridCol>
                <a:gridCol w="2736498">
                  <a:extLst>
                    <a:ext uri="{9D8B030D-6E8A-4147-A177-3AD203B41FA5}">
                      <a16:colId xmlns:a16="http://schemas.microsoft.com/office/drawing/2014/main" val="20003"/>
                    </a:ext>
                  </a:extLst>
                </a:gridCol>
                <a:gridCol w="3110623">
                  <a:extLst>
                    <a:ext uri="{9D8B030D-6E8A-4147-A177-3AD203B41FA5}">
                      <a16:colId xmlns:a16="http://schemas.microsoft.com/office/drawing/2014/main" val="20004"/>
                    </a:ext>
                  </a:extLst>
                </a:gridCol>
              </a:tblGrid>
              <a:tr h="384809">
                <a:tc>
                  <a:txBody>
                    <a:bodyPr/>
                    <a:lstStyle/>
                    <a:p>
                      <a:pPr>
                        <a:buNone/>
                        <a:defRPr/>
                      </a:pPr>
                      <a:r>
                        <a:rPr lang="en-US">
                          <a:solidFill>
                            <a:schemeClr val="bg1"/>
                          </a:solidFill>
                          <a:latin typeface="Calibri" panose="020F0502020204030204"/>
                          <a:cs typeface="Calibri" panose="020F0502020204030204"/>
                        </a:rPr>
                        <a:t>Year</a:t>
                      </a:r>
                    </a:p>
                  </a:txBody>
                  <a:tcPr/>
                </a:tc>
                <a:tc>
                  <a:txBody>
                    <a:bodyPr/>
                    <a:lstStyle/>
                    <a:p>
                      <a:pPr>
                        <a:buNone/>
                        <a:defRPr/>
                      </a:pPr>
                      <a:r>
                        <a:rPr lang="en-US" dirty="0">
                          <a:solidFill>
                            <a:schemeClr val="bg1"/>
                          </a:solidFill>
                          <a:latin typeface="Calibri" panose="020F0502020204030204"/>
                          <a:cs typeface="Calibri" panose="020F0502020204030204"/>
                        </a:rPr>
                        <a:t>FTE</a:t>
                      </a:r>
                    </a:p>
                  </a:txBody>
                  <a:tcPr/>
                </a:tc>
                <a:tc>
                  <a:txBody>
                    <a:bodyPr/>
                    <a:lstStyle/>
                    <a:p>
                      <a:pPr>
                        <a:buNone/>
                        <a:defRPr/>
                      </a:pPr>
                      <a:r>
                        <a:rPr lang="en-US">
                          <a:solidFill>
                            <a:schemeClr val="bg1"/>
                          </a:solidFill>
                          <a:latin typeface="Calibri" panose="020F0502020204030204"/>
                          <a:cs typeface="Calibri" panose="020F0502020204030204"/>
                        </a:rPr>
                        <a:t>FTE Cost / k€ </a:t>
                      </a:r>
                    </a:p>
                  </a:txBody>
                  <a:tcPr/>
                </a:tc>
                <a:tc>
                  <a:txBody>
                    <a:bodyPr/>
                    <a:lstStyle/>
                    <a:p>
                      <a:pPr>
                        <a:buNone/>
                        <a:defRPr/>
                      </a:pPr>
                      <a:r>
                        <a:rPr lang="en-US">
                          <a:solidFill>
                            <a:schemeClr val="bg1"/>
                          </a:solidFill>
                          <a:latin typeface="Calibri" panose="020F0502020204030204"/>
                          <a:cs typeface="Calibri" panose="020F0502020204030204"/>
                        </a:rPr>
                        <a:t>Invest + Recurrent / k€</a:t>
                      </a:r>
                    </a:p>
                  </a:txBody>
                  <a:tcPr/>
                </a:tc>
                <a:tc>
                  <a:txBody>
                    <a:bodyPr/>
                    <a:lstStyle/>
                    <a:p>
                      <a:pPr>
                        <a:buNone/>
                        <a:defRPr/>
                      </a:pPr>
                      <a:r>
                        <a:rPr lang="en-US">
                          <a:solidFill>
                            <a:schemeClr val="bg1"/>
                          </a:solidFill>
                          <a:latin typeface="Calibri" panose="020F0502020204030204"/>
                          <a:cs typeface="Calibri" panose="020F0502020204030204"/>
                        </a:rPr>
                        <a:t>Total Cost / k€</a:t>
                      </a:r>
                    </a:p>
                  </a:txBody>
                  <a:tcPr/>
                </a:tc>
                <a:extLst>
                  <a:ext uri="{0D108BD9-81ED-4DB2-BD59-A6C34878D82A}">
                    <a16:rowId xmlns:a16="http://schemas.microsoft.com/office/drawing/2014/main" val="10000"/>
                  </a:ext>
                </a:extLst>
              </a:tr>
              <a:tr h="393699">
                <a:tc>
                  <a:txBody>
                    <a:bodyPr/>
                    <a:lstStyle/>
                    <a:p>
                      <a:pPr>
                        <a:buNone/>
                        <a:defRPr/>
                      </a:pPr>
                      <a:r>
                        <a:rPr lang="en-US" dirty="0">
                          <a:latin typeface="Calibri" panose="020F0502020204030204"/>
                          <a:cs typeface="Calibri" panose="020F0502020204030204"/>
                        </a:rPr>
                        <a:t>2023/H2</a:t>
                      </a:r>
                    </a:p>
                  </a:txBody>
                  <a:tcPr/>
                </a:tc>
                <a:tc>
                  <a:txBody>
                    <a:bodyPr/>
                    <a:lstStyle/>
                    <a:p>
                      <a:pPr>
                        <a:buNone/>
                        <a:defRPr/>
                      </a:pPr>
                      <a:r>
                        <a:rPr lang="en-US" dirty="0">
                          <a:latin typeface="Calibri" panose="020F0502020204030204"/>
                          <a:cs typeface="Calibri" panose="020F0502020204030204"/>
                        </a:rPr>
                        <a:t>2</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52.9 </a:t>
                      </a:r>
                      <a:endParaRPr lang="en-US" dirty="0">
                        <a:latin typeface="Calibri" panose="020F0502020204030204"/>
                        <a:cs typeface="Calibri" panose="020F0502020204030204"/>
                      </a:endParaRPr>
                    </a:p>
                  </a:txBody>
                  <a:tcPr/>
                </a:tc>
                <a:tc>
                  <a:txBody>
                    <a:bodyPr/>
                    <a:lstStyle/>
                    <a:p>
                      <a:pPr>
                        <a:buNone/>
                        <a:defRPr/>
                      </a:pP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52.9</a:t>
                      </a:r>
                    </a:p>
                  </a:txBody>
                  <a:tcPr/>
                </a:tc>
                <a:extLst>
                  <a:ext uri="{0D108BD9-81ED-4DB2-BD59-A6C34878D82A}">
                    <a16:rowId xmlns:a16="http://schemas.microsoft.com/office/drawing/2014/main" val="10001"/>
                  </a:ext>
                </a:extLst>
              </a:tr>
              <a:tr h="393699">
                <a:tc>
                  <a:txBody>
                    <a:bodyPr/>
                    <a:lstStyle/>
                    <a:p>
                      <a:pPr>
                        <a:buNone/>
                        <a:defRPr/>
                      </a:pPr>
                      <a:r>
                        <a:rPr lang="en-US" dirty="0">
                          <a:latin typeface="Calibri" panose="020F0502020204030204"/>
                          <a:cs typeface="Calibri" panose="020F0502020204030204"/>
                        </a:rPr>
                        <a:t>2024</a:t>
                      </a:r>
                    </a:p>
                  </a:txBody>
                  <a:tcPr/>
                </a:tc>
                <a:tc>
                  <a:txBody>
                    <a:bodyPr/>
                    <a:lstStyle/>
                    <a:p>
                      <a:pPr>
                        <a:buNone/>
                        <a:defRPr/>
                      </a:pPr>
                      <a:r>
                        <a:rPr lang="en-US" dirty="0">
                          <a:latin typeface="Calibri" panose="020F0502020204030204"/>
                          <a:cs typeface="Calibri" panose="020F0502020204030204"/>
                        </a:rPr>
                        <a:t>3</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150.5 </a:t>
                      </a:r>
                      <a:endParaRPr lang="en-US" dirty="0">
                        <a:latin typeface="Calibri" panose="020F0502020204030204"/>
                        <a:cs typeface="Calibri" panose="020F0502020204030204"/>
                      </a:endParaRPr>
                    </a:p>
                  </a:txBody>
                  <a:tcPr/>
                </a:tc>
                <a:tc>
                  <a:txBody>
                    <a:bodyPr/>
                    <a:lstStyle/>
                    <a:p>
                      <a:pPr>
                        <a:buNone/>
                        <a:defRPr/>
                      </a:pPr>
                      <a:r>
                        <a:rPr lang="en-US" dirty="0">
                          <a:latin typeface="Calibri" panose="020F0502020204030204"/>
                          <a:cs typeface="Calibri" panose="020F0502020204030204"/>
                        </a:rPr>
                        <a:t>760</a:t>
                      </a:r>
                    </a:p>
                  </a:txBody>
                  <a:tcPr/>
                </a:tc>
                <a:tc>
                  <a:txBody>
                    <a:bodyPr/>
                    <a:lstStyle/>
                    <a:p>
                      <a:pPr>
                        <a:buNone/>
                        <a:defRPr/>
                      </a:pPr>
                      <a:r>
                        <a:rPr lang="en-US" dirty="0">
                          <a:latin typeface="Calibri" panose="020F0502020204030204"/>
                          <a:cs typeface="Calibri" panose="020F0502020204030204"/>
                        </a:rPr>
                        <a:t>910.5</a:t>
                      </a:r>
                    </a:p>
                  </a:txBody>
                  <a:tcPr/>
                </a:tc>
                <a:extLst>
                  <a:ext uri="{0D108BD9-81ED-4DB2-BD59-A6C34878D82A}">
                    <a16:rowId xmlns:a16="http://schemas.microsoft.com/office/drawing/2014/main" val="10002"/>
                  </a:ext>
                </a:extLst>
              </a:tr>
              <a:tr h="393699">
                <a:tc>
                  <a:txBody>
                    <a:bodyPr/>
                    <a:lstStyle/>
                    <a:p>
                      <a:pPr>
                        <a:buNone/>
                        <a:defRPr/>
                      </a:pPr>
                      <a:r>
                        <a:rPr lang="en-US" dirty="0">
                          <a:latin typeface="Calibri" panose="020F0502020204030204"/>
                          <a:cs typeface="Calibri" panose="020F0502020204030204"/>
                        </a:rPr>
                        <a:t>2025</a:t>
                      </a:r>
                    </a:p>
                  </a:txBody>
                  <a:tcPr/>
                </a:tc>
                <a:tc>
                  <a:txBody>
                    <a:bodyPr/>
                    <a:lstStyle/>
                    <a:p>
                      <a:pPr>
                        <a:buNone/>
                        <a:defRPr/>
                      </a:pPr>
                      <a:r>
                        <a:rPr lang="en-US" dirty="0">
                          <a:latin typeface="Calibri" panose="020F0502020204030204"/>
                          <a:cs typeface="Calibri" panose="020F0502020204030204"/>
                        </a:rPr>
                        <a:t>3</a:t>
                      </a:r>
                    </a:p>
                  </a:txBody>
                  <a:tcPr/>
                </a:tc>
                <a:tc>
                  <a:txBody>
                    <a:bodyPr/>
                    <a:lstStyle/>
                    <a:p>
                      <a:pPr>
                        <a:buNone/>
                        <a:defRPr/>
                      </a:pPr>
                      <a:r>
                        <a:rPr lang="en-US" dirty="0"/>
                        <a:t>195.2</a:t>
                      </a:r>
                      <a:endParaRPr lang="en-US" dirty="0">
                        <a:latin typeface="Calibri" panose="020F0502020204030204"/>
                        <a:cs typeface="Calibri" panose="020F0502020204030204"/>
                      </a:endParaRPr>
                    </a:p>
                  </a:txBody>
                  <a:tcPr/>
                </a:tc>
                <a:tc>
                  <a:txBody>
                    <a:bodyPr/>
                    <a:lstStyle/>
                    <a:p>
                      <a:pPr>
                        <a:buNone/>
                        <a:defRPr/>
                      </a:pPr>
                      <a:endParaRPr lang="en-US" dirty="0">
                        <a:latin typeface="Calibri" panose="020F0502020204030204"/>
                        <a:cs typeface="Calibri" panose="020F0502020204030204"/>
                      </a:endParaRPr>
                    </a:p>
                  </a:txBody>
                  <a:tcPr/>
                </a:tc>
                <a:tc>
                  <a:txBody>
                    <a:bodyPr/>
                    <a:lstStyle/>
                    <a:p>
                      <a:pPr>
                        <a:buNone/>
                        <a:defRPr/>
                      </a:pPr>
                      <a:r>
                        <a:rPr lang="en-US" dirty="0"/>
                        <a:t>195.2</a:t>
                      </a:r>
                      <a:endParaRPr lang="en-US" dirty="0">
                        <a:latin typeface="Calibri" panose="020F0502020204030204"/>
                        <a:cs typeface="Calibri" panose="020F0502020204030204"/>
                      </a:endParaRPr>
                    </a:p>
                  </a:txBody>
                  <a:tcPr/>
                </a:tc>
                <a:extLst>
                  <a:ext uri="{0D108BD9-81ED-4DB2-BD59-A6C34878D82A}">
                    <a16:rowId xmlns:a16="http://schemas.microsoft.com/office/drawing/2014/main" val="10003"/>
                  </a:ext>
                </a:extLst>
              </a:tr>
              <a:tr h="393699">
                <a:tc>
                  <a:txBody>
                    <a:bodyPr/>
                    <a:lstStyle/>
                    <a:p>
                      <a:pPr>
                        <a:buNone/>
                        <a:defRPr/>
                      </a:pPr>
                      <a:r>
                        <a:rPr lang="en-US" dirty="0">
                          <a:latin typeface="Calibri" panose="020F0502020204030204"/>
                          <a:cs typeface="Calibri" panose="020F0502020204030204"/>
                        </a:rPr>
                        <a:t>2026/H1</a:t>
                      </a:r>
                    </a:p>
                  </a:txBody>
                  <a:tcPr/>
                </a:tc>
                <a:tc>
                  <a:txBody>
                    <a:bodyPr/>
                    <a:lstStyle/>
                    <a:p>
                      <a:pPr>
                        <a:buNone/>
                        <a:defRPr/>
                      </a:pPr>
                      <a:r>
                        <a:rPr lang="en-US" dirty="0">
                          <a:latin typeface="Calibri" panose="020F0502020204030204"/>
                          <a:cs typeface="Calibri" panose="020F0502020204030204"/>
                        </a:rPr>
                        <a:t>3</a:t>
                      </a:r>
                    </a:p>
                  </a:txBody>
                  <a:tcPr/>
                </a:tc>
                <a:tc>
                  <a:txBody>
                    <a:bodyPr/>
                    <a:lstStyle/>
                    <a:p>
                      <a:pPr>
                        <a:buNone/>
                        <a:defRPr/>
                      </a:pPr>
                      <a:r>
                        <a:rPr lang="en-US" dirty="0"/>
                        <a:t>150</a:t>
                      </a:r>
                      <a:endParaRPr lang="en-US" dirty="0">
                        <a:latin typeface="Calibri" panose="020F0502020204030204"/>
                        <a:cs typeface="Calibri" panose="020F0502020204030204"/>
                      </a:endParaRPr>
                    </a:p>
                  </a:txBody>
                  <a:tcPr/>
                </a:tc>
                <a:tc>
                  <a:txBody>
                    <a:bodyPr/>
                    <a:lstStyle/>
                    <a:p>
                      <a:pPr>
                        <a:buNone/>
                        <a:defRPr/>
                      </a:pPr>
                      <a:endParaRPr lang="en-US" dirty="0">
                        <a:latin typeface="Calibri" panose="020F0502020204030204"/>
                        <a:cs typeface="Calibri" panose="020F0502020204030204"/>
                      </a:endParaRPr>
                    </a:p>
                  </a:txBody>
                  <a:tcPr/>
                </a:tc>
                <a:tc>
                  <a:txBody>
                    <a:bodyPr/>
                    <a:lstStyle/>
                    <a:p>
                      <a:pPr>
                        <a:buNone/>
                        <a:defRPr/>
                      </a:pPr>
                      <a:r>
                        <a:rPr lang="en-US" dirty="0"/>
                        <a:t>150</a:t>
                      </a:r>
                      <a:endParaRPr lang="en-US" dirty="0">
                        <a:latin typeface="Calibri" panose="020F0502020204030204"/>
                        <a:cs typeface="Calibri" panose="020F0502020204030204"/>
                      </a:endParaRPr>
                    </a:p>
                  </a:txBody>
                  <a:tcPr/>
                </a:tc>
                <a:extLst>
                  <a:ext uri="{0D108BD9-81ED-4DB2-BD59-A6C34878D82A}">
                    <a16:rowId xmlns:a16="http://schemas.microsoft.com/office/drawing/2014/main" val="10004"/>
                  </a:ext>
                </a:extLst>
              </a:tr>
              <a:tr h="393699">
                <a:tc gridSpan="4">
                  <a:txBody>
                    <a:bodyPr/>
                    <a:lstStyle/>
                    <a:p>
                      <a:pPr>
                        <a:buNone/>
                        <a:defRPr/>
                      </a:pPr>
                      <a:r>
                        <a:rPr lang="en-US" b="1" dirty="0">
                          <a:latin typeface="Calibri" panose="020F0502020204030204"/>
                          <a:cs typeface="Calibri" panose="020F0502020204030204"/>
                        </a:rPr>
                        <a:t>Total cost of this activity</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buNone/>
                        <a:defRPr/>
                      </a:pPr>
                      <a:r>
                        <a:rPr lang="en-US" sz="1800" b="0" i="0" dirty="0">
                          <a:solidFill>
                            <a:schemeClr val="dk1"/>
                          </a:solidFill>
                          <a:effectLst/>
                          <a:latin typeface="+mn-lt"/>
                          <a:ea typeface="+mn-ea"/>
                          <a:cs typeface="+mn-cs"/>
                        </a:rPr>
                        <a:t>1308.6</a:t>
                      </a:r>
                      <a:endParaRPr lang="en-US" b="1" dirty="0">
                        <a:latin typeface="Calibri" panose="020F0502020204030204"/>
                        <a:cs typeface="Calibri" panose="020F0502020204030204"/>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2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XFEL_PowerPoint_16x9_v3_RW</Template>
  <TotalTime>1315</TotalTime>
  <Words>767</Words>
  <Application>Microsoft Office PowerPoint</Application>
  <PresentationFormat>Widescreen</PresentationFormat>
  <Paragraphs>104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2_XFEL_PowerPoint_16x9_v3_RW</vt:lpstr>
      <vt:lpstr>XFEL Accelerator R&amp;D Proposal STERN</vt:lpstr>
      <vt:lpstr>Scope of the R&amp;D Activity</vt:lpstr>
      <vt:lpstr>Summary of initial exploratory STERN phase</vt:lpstr>
      <vt:lpstr>Deliverable of the R&amp;D Proposal and it‘s benefit for the XFEL</vt:lpstr>
      <vt:lpstr>Timeline of this R&amp;D Activity </vt:lpstr>
      <vt:lpstr>Personnel Resource Needs of the R&amp;D Project</vt:lpstr>
      <vt:lpstr>Expenditure</vt:lpstr>
      <vt:lpstr>Resource and Cost  Profile of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Riko Wichmann</dc:creator>
  <cp:lastModifiedBy>Francois Lemery</cp:lastModifiedBy>
  <cp:revision>24</cp:revision>
  <dcterms:created xsi:type="dcterms:W3CDTF">2023-06-19T09:07:42Z</dcterms:created>
  <dcterms:modified xsi:type="dcterms:W3CDTF">2023-06-27T10:24:22Z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1033-11.1.0.11698</vt:lpwstr>
  </property>
</Properties>
</file>