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74FB7FA-34C4-8166-C639-C660832F4394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156" y="216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4" name="Picture 3" descr="DESY_logo_3C_web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44125" y="2493010"/>
            <a:ext cx="1440000" cy="1440000"/>
          </a:xfrm>
          <a:prstGeom prst="rect">
            <a:avLst/>
          </a:prstGeom>
        </p:spPr>
      </p:pic>
      <p:pic>
        <p:nvPicPr>
          <p:cNvPr id="5" name="Picture 4" descr="Helmholtz-Logo-Blue-RGB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887585" y="4437380"/>
            <a:ext cx="1936750" cy="263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  <a:p>
            <a:pPr lvl="1">
              <a:defRPr/>
            </a:pPr>
            <a:r>
              <a:rPr lang="en-US"/>
              <a:t>Second level</a:t>
            </a:r>
            <a:endParaRPr lang="en-US"/>
          </a:p>
          <a:p>
            <a:pPr lvl="2">
              <a:defRPr/>
            </a:pPr>
            <a:r>
              <a:rPr lang="en-US"/>
              <a:t>Third level</a:t>
            </a:r>
            <a:endParaRPr lang="en-US"/>
          </a:p>
          <a:p>
            <a:pPr lvl="3">
              <a:defRPr/>
            </a:pPr>
            <a:r>
              <a:rPr lang="en-US"/>
              <a:t>Fourth level</a:t>
            </a:r>
            <a:endParaRPr lang="en-US"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PhAnim="0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PhAnim="0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PhAnim="0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6.emf"/><Relationship Id="rId14" Type="http://schemas.openxmlformats.org/officeDocument/2006/relationships/image" Target="../media/image5.emf"/><Relationship Id="rId13" Type="http://schemas.openxmlformats.org/officeDocument/2006/relationships/image" Target="../media/image4.png"/><Relationship Id="rId12" Type="http://schemas.openxmlformats.org/officeDocument/2006/relationships/image" Target="../media/image3.jpeg"/><Relationship Id="rId11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  <a:endParaRPr lang="en-US"/>
          </a:p>
          <a:p>
            <a:pPr lvl="1">
              <a:defRPr/>
            </a:pPr>
            <a:r>
              <a:rPr lang="en-US"/>
              <a:t>Level 2</a:t>
            </a:r>
            <a:endParaRPr lang="en-US"/>
          </a:p>
          <a:p>
            <a:pPr lvl="2">
              <a:defRPr/>
            </a:pPr>
            <a:r>
              <a:rPr lang="en-US"/>
              <a:t>Level 3</a:t>
            </a:r>
            <a:endParaRPr lang="en-US"/>
          </a:p>
          <a:p>
            <a:pPr lvl="3">
              <a:defRPr/>
            </a:pPr>
            <a:r>
              <a:rPr lang="en-US"/>
              <a:t>Level 4</a:t>
            </a:r>
            <a:endParaRPr lang="en-US"/>
          </a:p>
          <a:p>
            <a:pPr lvl="4">
              <a:defRPr/>
            </a:pPr>
            <a:r>
              <a:rPr lang="en-US"/>
              <a:t>Level 5</a:t>
            </a:r>
            <a:endParaRPr lang="en-US"/>
          </a:p>
        </p:txBody>
      </p:sp>
      <p:sp>
        <p:nvSpPr>
          <p:cNvPr id="9" name="Textfeld 8"/>
          <p:cNvSpPr txBox="1"/>
          <p:nvPr userDrawn="1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</a:fld>
            <a:endParaRPr lang="en-US" sz="1600"/>
          </a:p>
        </p:txBody>
      </p:sp>
      <p:cxnSp>
        <p:nvCxnSpPr>
          <p:cNvPr id="11" name="Gerader Verbinder 10"/>
          <p:cNvCxnSpPr/>
          <p:nvPr userDrawn="1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 panose="020F0502020204030204"/>
              </a:rPr>
              <a:t>XFEL Accelerator R&amp;D Proposal</a:t>
            </a:r>
            <a:endParaRPr lang="de-DE" sz="900">
              <a:latin typeface="Calibri" panose="020F0502020204030204"/>
            </a:endParaRPr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/>
              <a:t>Weilun Qin, Physicist / MXL , 27.06.2023</a:t>
            </a:r>
            <a:endParaRPr lang="en-US" sz="900"/>
          </a:p>
        </p:txBody>
      </p:sp>
      <p:pic>
        <p:nvPicPr>
          <p:cNvPr id="5" name="Picture 4" descr="DESY_logo_3C_web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920730" y="6029960"/>
            <a:ext cx="723900" cy="7239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330690" y="6259830"/>
            <a:ext cx="1366520" cy="1860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4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4000"/>
        </a:lnSpc>
        <a:spcBef>
          <a:spcPts val="0"/>
        </a:spcBef>
        <a:buFont typeface="Arial" panose="020B0604020202020204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23570" y="1052830"/>
            <a:ext cx="9157970" cy="133921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  <a:sym typeface="+mn-ea"/>
              </a:rPr>
              <a:t>XFEL Accelerator R&amp;D Proposal:</a:t>
            </a:r>
            <a:br>
              <a:rPr lang="en-US" dirty="0">
                <a:sym typeface="+mn-ea"/>
              </a:rPr>
            </a:br>
            <a:r>
              <a:rPr lang="en-US" dirty="0"/>
              <a:t>High intensity two-color pulses from twin bunches: conceptual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Weilun Qin</a:t>
            </a:r>
            <a:endParaRPr lang="en-US"/>
          </a:p>
          <a:p>
            <a:pPr>
              <a:defRPr/>
            </a:pPr>
            <a:r>
              <a:rPr lang="en-US">
                <a:latin typeface="Calibri" panose="020F0502020204030204"/>
                <a:cs typeface="Calibri" panose="020F0502020204030204"/>
              </a:rPr>
              <a:t>27.06.2023</a:t>
            </a:r>
            <a:endParaRPr lang="en-US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Scope of the R&amp;D Activity</a:t>
            </a:r>
            <a:endParaRPr lang="en-US" dirty="0"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5" y="1129030"/>
            <a:ext cx="10944225" cy="512445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This project aims at generating </a:t>
            </a:r>
            <a:r>
              <a:rPr lang="en-US" b="1" dirty="0">
                <a:solidFill>
                  <a:srgbClr val="00B050"/>
                </a:solidFill>
                <a:latin typeface="Calibri" panose="020F0502020204030204"/>
              </a:rPr>
              <a:t>high-intensity (mJ level) two-color x-ray pulses</a:t>
            </a:r>
            <a:r>
              <a:rPr lang="en-US" dirty="0">
                <a:latin typeface="Calibri" panose="020F0502020204030204"/>
              </a:rPr>
              <a:t> using a</a:t>
            </a:r>
            <a:r>
              <a:rPr lang="en-US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Calibri" panose="020F0502020204030204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alibri" panose="020F0502020204030204"/>
              </a:rPr>
              <a:t>twin-bunch method.</a:t>
            </a:r>
            <a:endParaRPr lang="en-US" b="1" dirty="0">
              <a:solidFill>
                <a:srgbClr val="0070C0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dirty="0">
                <a:latin typeface="Calibri" panose="020F0502020204030204"/>
                <a:sym typeface="+mn-ea"/>
              </a:rPr>
              <a:t>Twin laser pulses at the injector produce twin electron bunches ==&gt; % level energy difference and fs level delay ==&gt; both e-beam </a:t>
            </a:r>
            <a:r>
              <a:rPr lang="en-US" b="1" dirty="0">
                <a:solidFill>
                  <a:srgbClr val="0070C0"/>
                </a:solidFill>
                <a:latin typeface="Calibri" panose="020F0502020204030204"/>
                <a:sym typeface="+mn-ea"/>
              </a:rPr>
              <a:t>use the full undulator length</a:t>
            </a:r>
            <a:r>
              <a:rPr lang="en-US" dirty="0">
                <a:latin typeface="Calibri" panose="020F0502020204030204"/>
                <a:sym typeface="+mn-ea"/>
              </a:rPr>
              <a:t> and thus intensity could be high</a:t>
            </a:r>
            <a:endParaRPr lang="en-US" dirty="0">
              <a:latin typeface="Calibri" panose="020F0502020204030204"/>
            </a:endParaRPr>
          </a:p>
          <a:p>
            <a:pPr>
              <a:defRPr/>
            </a:pPr>
            <a:endParaRPr lang="en-US" b="1" dirty="0">
              <a:solidFill>
                <a:srgbClr val="0070C0"/>
              </a:solidFill>
              <a:latin typeface="Calibri" panose="020F0502020204030204"/>
            </a:endParaRPr>
          </a:p>
          <a:p>
            <a:pPr>
              <a:defRPr/>
            </a:pPr>
            <a:endParaRPr lang="en-US" dirty="0">
              <a:latin typeface="Calibri" panose="020F0502020204030204"/>
            </a:endParaRPr>
          </a:p>
          <a:p>
            <a:pPr>
              <a:defRPr/>
            </a:pPr>
            <a:endParaRPr lang="en-US" dirty="0">
              <a:latin typeface="Calibri" panose="020F0502020204030204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dirty="0">
                <a:latin typeface="Calibri" panose="020F0502020204030204"/>
              </a:rPr>
              <a:t>This one year proposal is the </a:t>
            </a:r>
            <a:r>
              <a:rPr lang="en-US" b="1" dirty="0">
                <a:solidFill>
                  <a:srgbClr val="00B050"/>
                </a:solidFill>
                <a:latin typeface="Calibri" panose="020F0502020204030204"/>
              </a:rPr>
              <a:t>simulation phase</a:t>
            </a:r>
            <a:r>
              <a:rPr lang="en-US" dirty="0">
                <a:latin typeface="Calibri" panose="020F0502020204030204"/>
              </a:rPr>
              <a:t> of this project,  we aim to answer two important questions: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 H</a:t>
            </a:r>
            <a:r>
              <a:rPr lang="en-US" dirty="0">
                <a:latin typeface="Calibri" panose="020F0502020204030204"/>
                <a:sym typeface="+mn-ea"/>
              </a:rPr>
              <a:t>ow are the two bunches coupled in energy and delay in our 3-stage compression system?</a:t>
            </a:r>
            <a:endParaRPr lang="en-US" dirty="0">
              <a:latin typeface="Calibri" panose="020F0502020204030204"/>
              <a:sym typeface="+mn-ea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  <a:sym typeface="+mn-ea"/>
              </a:rPr>
              <a:t> What FEL performance can be achieved vis this scheme?</a:t>
            </a:r>
            <a:endParaRPr lang="en-US" dirty="0">
              <a:latin typeface="Calibri" panose="020F0502020204030204"/>
            </a:endParaRP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This scheme can be connected/combined with other FEL R&amp;D activities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femtosecond to sub-femtosecond pulses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multi-bunch with N*0.77 ns (separate bucket, more or less standard dynamics)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endParaRPr lang="en-US" dirty="0"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rcRect t="7340" b="4229"/>
          <a:stretch>
            <a:fillRect/>
          </a:stretch>
        </p:blipFill>
        <p:spPr>
          <a:xfrm>
            <a:off x="2279650" y="2277110"/>
            <a:ext cx="7795895" cy="1606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Deliverable of the R&amp;D Proposal and it‘s benefit for the XFEL</a:t>
            </a:r>
            <a:endParaRPr lang="en-US"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This proposal will deliver </a:t>
            </a:r>
            <a:r>
              <a:rPr lang="en-US" b="1" dirty="0">
                <a:solidFill>
                  <a:srgbClr val="00B050"/>
                </a:solidFill>
                <a:latin typeface="Calibri" panose="020F0502020204030204"/>
              </a:rPr>
              <a:t>a conceptual report</a:t>
            </a:r>
            <a:r>
              <a:rPr lang="en-US" dirty="0">
                <a:latin typeface="Calibri" panose="020F0502020204030204"/>
              </a:rPr>
              <a:t> for generating mJ level two-color x-ray pulses at the European XFEL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machine working point found by beam dynamics model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FEL pulse performance at various photon energy found by FEL simulation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Consideration for experiments</a:t>
            </a:r>
            <a:endParaRPr lang="en-US" dirty="0">
              <a:latin typeface="Calibri" panose="020F0502020204030204"/>
            </a:endParaRPr>
          </a:p>
          <a:p>
            <a:pPr lvl="0">
              <a:defRPr/>
            </a:pPr>
            <a:r>
              <a:rPr lang="en-US" dirty="0">
                <a:latin typeface="Calibri" panose="020F0502020204030204"/>
              </a:rPr>
              <a:t>An extension proposal will be needed to continue with the experiment phase of this project.</a:t>
            </a:r>
            <a:endParaRPr lang="en-US" dirty="0">
              <a:latin typeface="Calibri" panose="020F0502020204030204"/>
            </a:endParaRPr>
          </a:p>
          <a:p>
            <a:pPr lvl="0">
              <a:defRPr/>
            </a:pPr>
            <a:r>
              <a:rPr lang="en-US" dirty="0">
                <a:latin typeface="Calibri" panose="020F0502020204030204"/>
              </a:rPr>
              <a:t>Benefit for the XFEL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The project can provide </a:t>
            </a:r>
            <a:r>
              <a:rPr lang="en-US" b="1" dirty="0">
                <a:solidFill>
                  <a:srgbClr val="00B050"/>
                </a:solidFill>
                <a:latin typeface="Calibri" panose="020F0502020204030204"/>
              </a:rPr>
              <a:t>very high intensity two color pulses</a:t>
            </a:r>
            <a:r>
              <a:rPr lang="en-US" dirty="0">
                <a:latin typeface="Calibri" panose="020F0502020204030204"/>
              </a:rPr>
              <a:t>, which is crucial for photon hungry users ( warm dense matter, x-ray-induced Coulomb exlplosion etc)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The project can provide </a:t>
            </a:r>
            <a:r>
              <a:rPr lang="en-US" b="1" dirty="0">
                <a:solidFill>
                  <a:srgbClr val="00B050"/>
                </a:solidFill>
                <a:latin typeface="Calibri" panose="020F0502020204030204"/>
              </a:rPr>
              <a:t>two-color pulses at very high photon energy</a:t>
            </a:r>
            <a:r>
              <a:rPr lang="en-US" dirty="0">
                <a:latin typeface="Calibri" panose="020F0502020204030204"/>
              </a:rPr>
              <a:t> (20keV and up) that are not possible with split undulator scheme, enabling new reseach for the users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The arc system before the undulator system at XFEL can provide </a:t>
            </a:r>
            <a:r>
              <a:rPr lang="en-US" b="1" dirty="0">
                <a:solidFill>
                  <a:srgbClr val="00B050"/>
                </a:solidFill>
                <a:latin typeface="Calibri" panose="020F0502020204030204"/>
              </a:rPr>
              <a:t>extra tunability for delay controls</a:t>
            </a:r>
            <a:r>
              <a:rPr lang="en-US" dirty="0">
                <a:latin typeface="Calibri" panose="020F0502020204030204"/>
              </a:rPr>
              <a:t> that are not demonstrated at other facilities.</a:t>
            </a:r>
            <a:endParaRPr lang="en-US" dirty="0"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Timeline of this R&amp;D Activity </a:t>
            </a:r>
            <a:endParaRPr lang="en-US">
              <a:latin typeface="Calibri" panose="020F0502020204030204"/>
            </a:endParaRPr>
          </a:p>
        </p:txBody>
      </p:sp>
      <p:graphicFrame>
        <p:nvGraphicFramePr>
          <p:cNvPr id="4" name="Table 3"/>
          <p:cNvGraphicFramePr/>
          <p:nvPr/>
        </p:nvGraphicFramePr>
        <p:xfrm>
          <a:off x="535938" y="3933218"/>
          <a:ext cx="10960735" cy="2041525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645525"/>
                <a:gridCol w="2315210"/>
              </a:tblGrid>
              <a:tr h="476885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Milestone Description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Target MTH / QTR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Personnel is hired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Q4/2023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Injector simulation with twin bunches completed (gun phase, emittance compensation)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Q1/2024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Linac simulation with twin bunches completed (wakefield, compression, arc tunability)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Q2/2024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FEL simulation and experiment design finished (various photon energy, diagnostic)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Q3/2024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8360" y="1771650"/>
            <a:ext cx="7795895" cy="181673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847850" y="2219960"/>
            <a:ext cx="1440180" cy="1368425"/>
          </a:xfrm>
          <a:prstGeom prst="ellipse">
            <a:avLst/>
          </a:prstGeom>
          <a:solidFill>
            <a:schemeClr val="bg2">
              <a:lumMod val="40000"/>
              <a:lumOff val="60000"/>
              <a:alpha val="44000"/>
            </a:schemeClr>
          </a:solidFill>
        </p:spPr>
        <p:txBody>
          <a:bodyPr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55820" y="2059940"/>
            <a:ext cx="1440180" cy="1368425"/>
          </a:xfrm>
          <a:prstGeom prst="ellipse">
            <a:avLst/>
          </a:prstGeom>
          <a:solidFill>
            <a:schemeClr val="bg2">
              <a:lumMod val="40000"/>
              <a:lumOff val="60000"/>
              <a:alpha val="44000"/>
            </a:schemeClr>
          </a:solidFill>
        </p:spPr>
        <p:txBody>
          <a:bodyPr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52080" y="1915795"/>
            <a:ext cx="1440180" cy="1368425"/>
          </a:xfrm>
          <a:prstGeom prst="ellipse">
            <a:avLst/>
          </a:prstGeom>
          <a:solidFill>
            <a:schemeClr val="bg2">
              <a:lumMod val="40000"/>
              <a:lumOff val="60000"/>
              <a:alpha val="44000"/>
            </a:schemeClr>
          </a:solidFill>
        </p:spPr>
        <p:txBody>
          <a:bodyPr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 bwMode="auto">
          <a:xfrm>
            <a:off x="611505" y="1268730"/>
            <a:ext cx="10944225" cy="715645"/>
          </a:xfrm>
        </p:spPr>
        <p:txBody>
          <a:bodyPr/>
          <a:p>
            <a:pPr lvl="0">
              <a:defRPr/>
            </a:pPr>
            <a:r>
              <a:rPr lang="en-US" dirty="0">
                <a:latin typeface="Calibri" panose="020F0502020204030204"/>
              </a:rPr>
              <a:t>As a start-to-end simulation proposal, the milestones are defined by completing simulation at different parts of the machine</a:t>
            </a:r>
            <a:endParaRPr lang="en-US" dirty="0"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3466275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Personnel Resource Needs of the R&amp;D Project</a:t>
            </a:r>
            <a:endParaRPr lang="en-US">
              <a:latin typeface="Calibri" panose="020F0502020204030204"/>
            </a:endParaRPr>
          </a:p>
        </p:txBody>
      </p:sp>
      <p:sp>
        <p:nvSpPr>
          <p:cNvPr id="1720109134" name="Content Placeholder 2"/>
          <p:cNvSpPr>
            <a:spLocks noGrp="1"/>
          </p:cNvSpPr>
          <p:nvPr/>
        </p:nvSpPr>
        <p:spPr bwMode="auto">
          <a:xfrm>
            <a:off x="624203" y="1344294"/>
            <a:ext cx="10944225" cy="1256663"/>
          </a:xfrm>
        </p:spPr>
        <p:txBody>
          <a:bodyPr vert="horz" lIns="0" tIns="0" rIns="0" bIns="0" rtlCol="0" anchor="t" anchorCtr="0">
            <a:noAutofit/>
          </a:bodyPr>
          <a:lstStyle>
            <a:lvl1pPr marL="357505" indent="-357505" algn="l" defTabSz="914400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1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505" algn="l" defTabSz="914400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2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980" indent="-26860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►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35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8105" indent="-18097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>
                <a:latin typeface="Calibri" panose="020F0502020204030204"/>
              </a:rPr>
              <a:t>We prefer to have</a:t>
            </a:r>
            <a:r>
              <a:rPr lang="en-US" b="1">
                <a:latin typeface="Calibri" panose="020F0502020204030204"/>
              </a:rPr>
              <a:t> one (visiting) PhD student</a:t>
            </a:r>
            <a:r>
              <a:rPr lang="en-US">
                <a:latin typeface="Calibri" panose="020F0502020204030204"/>
              </a:rPr>
              <a:t> who knows start-to-end simulations to complete the simulation task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 altLang="de-DE">
                <a:latin typeface="Calibri" panose="020F0502020204030204" charset="0"/>
              </a:rPr>
              <a:t>DESY beam dynamics, FEL and operation experts will involved in discussions/meetings/plannings </a:t>
            </a:r>
            <a:endParaRPr lang="en-US" altLang="de-DE">
              <a:latin typeface="Calibri" panose="020F0502020204030204" charset="0"/>
            </a:endParaRPr>
          </a:p>
        </p:txBody>
      </p:sp>
      <p:graphicFrame>
        <p:nvGraphicFramePr>
          <p:cNvPr id="1709993429" name="Table 3"/>
          <p:cNvGraphicFramePr/>
          <p:nvPr/>
        </p:nvGraphicFramePr>
        <p:xfrm>
          <a:off x="537612" y="3018097"/>
          <a:ext cx="11101705" cy="2000250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017509"/>
                <a:gridCol w="1019809"/>
                <a:gridCol w="1028700"/>
                <a:gridCol w="1035685"/>
              </a:tblGrid>
              <a:tr h="41021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Skill or Task Description</a:t>
                      </a:r>
                      <a:r>
                        <a:rPr lang="de-DE" altLang="en-US">
                          <a:solidFill>
                            <a:schemeClr val="bg1"/>
                          </a:solidFill>
                          <a:latin typeface="Calibri" panose="020F0502020204030204" charset="0"/>
                          <a:cs typeface="Calibri" panose="020F0502020204030204"/>
                        </a:rPr>
                        <a:t> </a:t>
                      </a:r>
                      <a:endParaRPr lang="de-DE" altLang="en-US">
                        <a:solidFill>
                          <a:schemeClr val="bg1"/>
                        </a:solidFill>
                        <a:latin typeface="Calibri" panose="020F0502020204030204" charset="0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from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to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new: start-to-end simulations (injector, linac, FEL simulations)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1/2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Q4/2023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Q3/2024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7098012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de-DE" altLang="en-US" sz="2200" b="1" i="0" u="none" strike="noStrike" cap="none" spc="0">
                <a:solidFill>
                  <a:schemeClr val="tx1"/>
                </a:solidFill>
                <a:latin typeface="Calibri" panose="020F0502020204030204" charset="0"/>
                <a:ea typeface="Calibri" panose="020F0502020204030204"/>
                <a:cs typeface="Calibri" panose="020F0502020204030204"/>
              </a:rPr>
              <a:t>Resource and Cost </a:t>
            </a: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Profile of Proposal</a:t>
            </a:r>
            <a:endParaRPr lang="en-US">
              <a:latin typeface="Calibri" panose="020F0502020204030204"/>
            </a:endParaRPr>
          </a:p>
        </p:txBody>
      </p:sp>
      <p:sp>
        <p:nvSpPr>
          <p:cNvPr id="1127867732" name="Content Placeholder 2"/>
          <p:cNvSpPr>
            <a:spLocks noGrp="1"/>
          </p:cNvSpPr>
          <p:nvPr>
            <p:ph idx="1"/>
          </p:nvPr>
        </p:nvSpPr>
        <p:spPr bwMode="auto">
          <a:xfrm>
            <a:off x="624205" y="1344295"/>
            <a:ext cx="10944225" cy="64452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One (visiting) PhD for the simulations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with some traveling budget (5k) for conferences (IPAC or FEL conference).</a:t>
            </a:r>
            <a:endParaRPr lang="en-US">
              <a:latin typeface="Calibri" panose="020F0502020204030204"/>
            </a:endParaRPr>
          </a:p>
        </p:txBody>
      </p:sp>
      <p:graphicFrame>
        <p:nvGraphicFramePr>
          <p:cNvPr id="1724549048" name="Table 3"/>
          <p:cNvGraphicFramePr/>
          <p:nvPr/>
        </p:nvGraphicFramePr>
        <p:xfrm>
          <a:off x="911860" y="2348864"/>
          <a:ext cx="9233530" cy="2353306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918844"/>
                <a:gridCol w="859154"/>
                <a:gridCol w="2215514"/>
                <a:gridCol w="2452369"/>
                <a:gridCol w="2787649"/>
              </a:tblGrid>
              <a:tr h="38481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Year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 Cost / k€ 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Invest + Recurrent / k€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Total Cost / k€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70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2023-2024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1/2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50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5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55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 gridSpan="4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>
                          <a:latin typeface="Calibri" panose="020F0502020204030204"/>
                          <a:cs typeface="Calibri" panose="020F0502020204030204"/>
                        </a:rPr>
                        <a:t>Total cost of this activity: 55 k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  <a:latin typeface="Calibri" panose="020F0502020204030204"/>
                          <a:cs typeface="Calibri" panose="020F0502020204030204"/>
                          <a:sym typeface="+mn-ea"/>
                        </a:rPr>
                        <a:t>€</a:t>
                      </a:r>
                      <a:endParaRPr lang="en-US" sz="1800" b="1">
                        <a:solidFill>
                          <a:schemeClr val="tx1"/>
                        </a:solidFill>
                        <a:latin typeface="Calibri" panose="020F0502020204030204"/>
                        <a:cs typeface="Calibri" panose="020F0502020204030204"/>
                        <a:sym typeface="+mn-ea"/>
                      </a:endParaRPr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b="1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 bwMode="auto">
          <a:xfrm>
            <a:off x="911858" y="4869173"/>
            <a:ext cx="8784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rtl="0"/>
            <a:r>
              <a:rPr lang="en-GB">
                <a:solidFill>
                  <a:srgbClr val="000000"/>
                </a:solidFill>
                <a:effectLst/>
                <a:latin typeface="Calibri" panose="020F0502020204030204" charset="0"/>
              </a:rPr>
              <a:t>Cost per FTE incl. FTE Overhead </a:t>
            </a:r>
            <a:r>
              <a:rPr lang="en-US">
                <a:solidFill>
                  <a:srgbClr val="000000"/>
                </a:solidFill>
                <a:effectLst/>
                <a:latin typeface="Calibri" panose="020F0502020204030204" charset="0"/>
              </a:rPr>
              <a:t>100 </a:t>
            </a:r>
            <a:r>
              <a:rPr lang="en-GB">
                <a:solidFill>
                  <a:srgbClr val="000000"/>
                </a:solidFill>
                <a:effectLst/>
                <a:latin typeface="Calibri" panose="020F0502020204030204" charset="0"/>
              </a:rPr>
              <a:t>k€/FTE</a:t>
            </a:r>
            <a:endParaRPr lang="en-GB">
              <a:effectLst/>
            </a:endParaRPr>
          </a:p>
          <a:p>
            <a:pPr marL="0" algn="l" defTabSz="457200" rtl="0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0474374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Summary</a:t>
            </a:r>
            <a:endParaRPr lang="en-US">
              <a:latin typeface="Calibri" panose="020F0502020204030204"/>
            </a:endParaRPr>
          </a:p>
        </p:txBody>
      </p:sp>
      <p:sp>
        <p:nvSpPr>
          <p:cNvPr id="323352276" name="Content Placeholder 2"/>
          <p:cNvSpPr>
            <a:spLocks noGrp="1"/>
          </p:cNvSpPr>
          <p:nvPr>
            <p:ph idx="1"/>
          </p:nvPr>
        </p:nvSpPr>
        <p:spPr bwMode="auto">
          <a:xfrm>
            <a:off x="623889" y="1378267"/>
            <a:ext cx="10944223" cy="3889374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We aim to delivery the conceptual design report for high-intensity two color FEL pulses with detailed start-to-end simulations in one year. The output will be evaluated afterwards and plans for experiment will be made.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r>
              <a:rPr lang="en-US">
                <a:latin typeface="Calibri" panose="020F0502020204030204"/>
              </a:rPr>
              <a:t> This proposal will 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push the</a:t>
            </a:r>
            <a:r>
              <a:rPr lang="en-US" b="1">
                <a:latin typeface="Calibri" panose="020F0502020204030204"/>
              </a:rPr>
              <a:t> intensity limit</a:t>
            </a:r>
            <a:r>
              <a:rPr lang="en-US">
                <a:latin typeface="Calibri" panose="020F0502020204030204"/>
              </a:rPr>
              <a:t> of two-color pulses at XFEL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push the</a:t>
            </a:r>
            <a:r>
              <a:rPr lang="en-US" b="1">
                <a:latin typeface="Calibri" panose="020F0502020204030204"/>
              </a:rPr>
              <a:t> photon energy limit</a:t>
            </a:r>
            <a:r>
              <a:rPr lang="en-US">
                <a:latin typeface="Calibri" panose="020F0502020204030204"/>
              </a:rPr>
              <a:t> of two-color pulses at XFEL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stimulate other accelerator and FEL R&amp;D activities which uses such twin-bunch modes.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r>
              <a:rPr lang="en-US">
                <a:latin typeface="Calibri" panose="020F0502020204030204"/>
              </a:rPr>
              <a:t>Required resources for this proposal is purely personnel. The task is suitable for a (visiting) PhD student.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endParaRPr lang="en-US"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rcRect t="7340" b="4229"/>
          <a:stretch>
            <a:fillRect/>
          </a:stretch>
        </p:blipFill>
        <p:spPr>
          <a:xfrm>
            <a:off x="2207895" y="4221480"/>
            <a:ext cx="7795895" cy="1606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6"/>
        </a:solidFill>
        <a:prstGeom prst="line">
          <a:avLst/>
        </a:prstGeom>
      </a:spPr>
      <a:bodyPr/>
      <a:lstStyle/>
    </a:spDef>
    <a:lnDef>
      <a:spPr bwMode="auto">
        <a:ln>
          <a:solidFill>
            <a:schemeClr val="tx1"/>
          </a:solidFill>
        </a:ln>
        <a:prstGeom prst="line">
          <a:avLst/>
        </a:prstGeom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prstGeom prst="line">
          <a:avLst/>
        </a:prstGeom>
      </a:spPr>
      <a:bodyPr/>
      <a:lstStyle/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0</TotalTime>
  <Words>3576</Words>
  <Application>WPS Presentation</Application>
  <PresentationFormat>Widescreen</PresentationFormat>
  <Paragraphs>123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SimSun</vt:lpstr>
      <vt:lpstr>Wingdings</vt:lpstr>
      <vt:lpstr>Calibri</vt:lpstr>
      <vt:lpstr>Arial</vt:lpstr>
      <vt:lpstr>Calibri</vt:lpstr>
      <vt:lpstr>Microsoft YaHei</vt:lpstr>
      <vt:lpstr>Arial Unicode MS</vt:lpstr>
      <vt:lpstr>2_XFEL_PowerPoint_16x9_v3_RW</vt:lpstr>
      <vt:lpstr>XFEL Accelerator R&amp;D Proposal: High intensity two-color pulses from twin bunches: conceptual design</vt:lpstr>
      <vt:lpstr>Scope of the R&amp;D Activity</vt:lpstr>
      <vt:lpstr>Deliverable of the R&amp;D Proposal and it‘s benefit for the XFEL</vt:lpstr>
      <vt:lpstr>Timeline of this R&amp;D Activity </vt:lpstr>
      <vt:lpstr>Personnel Resource Needs of the R&amp;D Project</vt:lpstr>
      <vt:lpstr>Resource and Cost  Profile of Proposal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Riko Wichmann</dc:creator>
  <cp:lastModifiedBy>weilun</cp:lastModifiedBy>
  <cp:revision>49</cp:revision>
  <dcterms:created xsi:type="dcterms:W3CDTF">2023-06-19T09:07:00Z</dcterms:created>
  <dcterms:modified xsi:type="dcterms:W3CDTF">2023-06-27T09:06:50Z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1033-11.2.0.11537</vt:lpwstr>
  </property>
</Properties>
</file>