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74FB7FA-34C4-8166-C639-C660832F4394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35" autoAdjust="0"/>
  </p:normalViewPr>
  <p:slideViewPr>
    <p:cSldViewPr>
      <p:cViewPr varScale="1">
        <p:scale>
          <a:sx n="81" d="100"/>
          <a:sy n="81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EF39-784B-4C5C-A12F-4DFEACAB2366}" type="datetimeFigureOut">
              <a:rPr lang="zh-CN" altLang="en-US" smtClean="0"/>
              <a:t>23/6/27</a:t>
            </a:fld>
            <a:endParaRPr lang="zh-CN" alt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88DC8-31A4-4FA0-9DE4-D4A281D3D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24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88DC8-31A4-4FA0-9DE4-D4A281D3D3D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31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latin typeface="Calibri" panose="020F0502020204030204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88DC8-31A4-4FA0-9DE4-D4A281D3D3D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67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88DC8-31A4-4FA0-9DE4-D4A281D3D3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88DC8-31A4-4FA0-9DE4-D4A281D3D3D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94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88DC8-31A4-4FA0-9DE4-D4A281D3D3D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62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88DC8-31A4-4FA0-9DE4-D4A281D3D3D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55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88DC8-31A4-4FA0-9DE4-D4A281D3D3D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91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4" name="Picture 3" descr="DESY_logo_3C_web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4125" y="2493010"/>
            <a:ext cx="1440000" cy="1440000"/>
          </a:xfrm>
          <a:prstGeom prst="rect">
            <a:avLst/>
          </a:prstGeom>
        </p:spPr>
      </p:pic>
      <p:pic>
        <p:nvPicPr>
          <p:cNvPr id="5" name="Picture 4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7585" y="4437380"/>
            <a:ext cx="1936750" cy="263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4.emf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Proposal</a:t>
            </a: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 smtClean="0"/>
              <a:t>Shan Liu, MPY, 27.06.2023</a:t>
            </a:r>
            <a:endParaRPr lang="en-US" sz="900" dirty="0"/>
          </a:p>
        </p:txBody>
      </p:sp>
      <p:pic>
        <p:nvPicPr>
          <p:cNvPr id="5" name="Picture 4" descr="DESY_logo_3C_web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20730" y="6029960"/>
            <a:ext cx="723900" cy="7239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30690" y="6259830"/>
            <a:ext cx="1366520" cy="186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6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99523" y="2204864"/>
            <a:ext cx="8039624" cy="10509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XFEL Accelerator R&amp;D Proposal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GB" altLang="zh-CN" dirty="0"/>
              <a:t>Understanding and Controlling Beam Losses in High-Power XFELs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10895" y="4293096"/>
            <a:ext cx="8039624" cy="143827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Shan Liu, Nick Walker, Prof. Andy Wolski* (University of Liverpool), Frank Jackson* (STFC/</a:t>
            </a:r>
            <a:r>
              <a:rPr lang="en-US" altLang="zh-CN" dirty="0" err="1"/>
              <a:t>ASTeC</a:t>
            </a:r>
            <a:r>
              <a:rPr lang="en-US" altLang="zh-CN" dirty="0"/>
              <a:t>)</a:t>
            </a:r>
          </a:p>
          <a:p>
            <a:pPr>
              <a:defRPr/>
            </a:pPr>
            <a:endParaRPr lang="en-US" dirty="0">
              <a:latin typeface="Calibri" panose="020F0502020204030204"/>
              <a:cs typeface="Calibri" panose="020F0502020204030204"/>
            </a:endParaRPr>
          </a:p>
          <a:p>
            <a:pPr>
              <a:defRPr/>
            </a:pPr>
            <a:r>
              <a:rPr lang="en-US" dirty="0">
                <a:latin typeface="Calibri" panose="020F0502020204030204"/>
                <a:cs typeface="Calibri" panose="020F0502020204030204"/>
              </a:rPr>
              <a:t>27.06.2023</a:t>
            </a:r>
          </a:p>
          <a:p>
            <a:pPr>
              <a:defRPr/>
            </a:pPr>
            <a:endParaRPr lang="en-US" dirty="0">
              <a:latin typeface="Calibri" panose="020F0502020204030204"/>
              <a:cs typeface="Calibri" panose="020F0502020204030204"/>
            </a:endParaRPr>
          </a:p>
          <a:p>
            <a:pPr>
              <a:defRPr/>
            </a:pPr>
            <a:r>
              <a:rPr lang="en-US" dirty="0">
                <a:latin typeface="Calibri" panose="020F0502020204030204"/>
                <a:cs typeface="Calibri" panose="020F0502020204030204"/>
              </a:rPr>
              <a:t>*also at Cockcroft Institute, 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814BA4EB-41FE-4336-9862-B26A6DAC3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99" y="839924"/>
            <a:ext cx="11470402" cy="1240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0961" y="2587992"/>
            <a:ext cx="11230240" cy="260597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Beam loss studies are important for the operation of high-power XFELs, especially for advanced operation modes which may require devices inserted into the beam like </a:t>
            </a:r>
            <a:r>
              <a:rPr lang="en-US" b="1" dirty="0">
                <a:latin typeface="Calibri" panose="020F0502020204030204"/>
              </a:rPr>
              <a:t>slotted foil </a:t>
            </a:r>
            <a:r>
              <a:rPr lang="en-US" dirty="0">
                <a:latin typeface="Calibri" panose="020F0502020204030204"/>
              </a:rPr>
              <a:t>or narrow vacuum chambers such as for the </a:t>
            </a:r>
            <a:r>
              <a:rPr lang="en-US" b="1" dirty="0" err="1">
                <a:latin typeface="Calibri" panose="020F0502020204030204"/>
              </a:rPr>
              <a:t>dechirper</a:t>
            </a:r>
            <a:r>
              <a:rPr lang="en-US" dirty="0">
                <a:latin typeface="Calibri" panose="020F0502020204030204"/>
              </a:rPr>
              <a:t>, the </a:t>
            </a:r>
            <a:r>
              <a:rPr lang="en-US" b="1" dirty="0">
                <a:latin typeface="Calibri" panose="020F0502020204030204"/>
              </a:rPr>
              <a:t>Apple-X undulator</a:t>
            </a:r>
            <a:r>
              <a:rPr lang="en-US" dirty="0">
                <a:latin typeface="Calibri" panose="020F0502020204030204"/>
              </a:rPr>
              <a:t>, and the </a:t>
            </a:r>
            <a:r>
              <a:rPr lang="en-US" b="1" dirty="0">
                <a:latin typeface="Calibri" panose="020F0502020204030204"/>
              </a:rPr>
              <a:t>superconducting undulator</a:t>
            </a:r>
            <a:r>
              <a:rPr lang="en-US" dirty="0">
                <a:latin typeface="Calibri" panose="020F0502020204030204"/>
              </a:rPr>
              <a:t>.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Beam loss simulations using BDSIM (Beam Delivery </a:t>
            </a:r>
            <a:r>
              <a:rPr lang="en-US" dirty="0" err="1">
                <a:latin typeface="Calibri" panose="020F0502020204030204"/>
              </a:rPr>
              <a:t>SIMulation</a:t>
            </a:r>
            <a:r>
              <a:rPr lang="en-US" dirty="0">
                <a:latin typeface="Calibri" panose="020F0502020204030204"/>
              </a:rPr>
              <a:t>) showed nice agreements with </a:t>
            </a:r>
            <a:r>
              <a:rPr lang="en-US" altLang="zh-CN" b="1" dirty="0">
                <a:latin typeface="Calibri" panose="020F0502020204030204"/>
              </a:rPr>
              <a:t>MARWIN</a:t>
            </a:r>
            <a:r>
              <a:rPr lang="en-US" altLang="zh-CN" dirty="0">
                <a:latin typeface="Calibri" panose="020F0502020204030204"/>
              </a:rPr>
              <a:t> </a:t>
            </a:r>
            <a:r>
              <a:rPr lang="en-US" dirty="0">
                <a:latin typeface="Calibri" panose="020F0502020204030204"/>
              </a:rPr>
              <a:t>measurements</a:t>
            </a:r>
          </a:p>
        </p:txBody>
      </p:sp>
      <p:cxnSp>
        <p:nvCxnSpPr>
          <p:cNvPr id="5" name="直线箭头连接符 86">
            <a:extLst>
              <a:ext uri="{FF2B5EF4-FFF2-40B4-BE49-F238E27FC236}">
                <a16:creationId xmlns:a16="http://schemas.microsoft.com/office/drawing/2014/main" xmlns="" id="{769A3950-97D4-4373-B701-0503E0E59D14}"/>
              </a:ext>
            </a:extLst>
          </p:cNvPr>
          <p:cNvCxnSpPr>
            <a:cxnSpLocks/>
          </p:cNvCxnSpPr>
          <p:nvPr/>
        </p:nvCxnSpPr>
        <p:spPr>
          <a:xfrm flipV="1">
            <a:off x="8220845" y="1516114"/>
            <a:ext cx="1009083" cy="308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DFCAE95B-2D43-46FF-9F4A-043A8C326F29}"/>
              </a:ext>
            </a:extLst>
          </p:cNvPr>
          <p:cNvSpPr txBox="1">
            <a:spLocks/>
          </p:cNvSpPr>
          <p:nvPr/>
        </p:nvSpPr>
        <p:spPr>
          <a:xfrm>
            <a:off x="5149526" y="1671607"/>
            <a:ext cx="3051106" cy="535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sz="1600" dirty="0" err="1"/>
              <a:t>dechirper</a:t>
            </a:r>
            <a:r>
              <a:rPr kumimoji="1" lang="en-US" altLang="zh-CN" sz="1600" dirty="0"/>
              <a:t>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sz="1600" dirty="0"/>
              <a:t>(0.7 mm to beam core)</a:t>
            </a:r>
          </a:p>
          <a:p>
            <a:pPr marL="0" indent="0">
              <a:buNone/>
            </a:pPr>
            <a:endParaRPr kumimoji="1" lang="en-US" altLang="zh-CN" sz="1600" dirty="0"/>
          </a:p>
        </p:txBody>
      </p:sp>
      <p:cxnSp>
        <p:nvCxnSpPr>
          <p:cNvPr id="7" name="直线箭头连接符 12">
            <a:extLst>
              <a:ext uri="{FF2B5EF4-FFF2-40B4-BE49-F238E27FC236}">
                <a16:creationId xmlns:a16="http://schemas.microsoft.com/office/drawing/2014/main" xmlns="" id="{5CC8ACCC-423E-4054-A75D-8D60EABA4892}"/>
              </a:ext>
            </a:extLst>
          </p:cNvPr>
          <p:cNvCxnSpPr/>
          <p:nvPr/>
        </p:nvCxnSpPr>
        <p:spPr>
          <a:xfrm flipV="1">
            <a:off x="3682224" y="1532824"/>
            <a:ext cx="133679" cy="233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>
            <a:extLst>
              <a:ext uri="{FF2B5EF4-FFF2-40B4-BE49-F238E27FC236}">
                <a16:creationId xmlns:a16="http://schemas.microsoft.com/office/drawing/2014/main" xmlns="" id="{0083248B-606F-48C1-B8B5-951F07356BBE}"/>
              </a:ext>
            </a:extLst>
          </p:cNvPr>
          <p:cNvSpPr txBox="1">
            <a:spLocks/>
          </p:cNvSpPr>
          <p:nvPr/>
        </p:nvSpPr>
        <p:spPr bwMode="auto">
          <a:xfrm>
            <a:off x="2855640" y="1916832"/>
            <a:ext cx="2376264" cy="144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50000"/>
              </a:lnSpc>
              <a:buFontTx/>
              <a:buNone/>
            </a:pPr>
            <a:r>
              <a:rPr kumimoji="1" lang="en-US" altLang="zh-CN" sz="1600" dirty="0"/>
              <a:t>slotted foil (180 um gap) </a:t>
            </a:r>
            <a:endParaRPr kumimoji="1" lang="zh-CN" altLang="en-US" sz="1600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F5560617-D2F2-4A6A-A489-E3ABA075B2D5}"/>
              </a:ext>
            </a:extLst>
          </p:cNvPr>
          <p:cNvSpPr txBox="1">
            <a:spLocks/>
          </p:cNvSpPr>
          <p:nvPr/>
        </p:nvSpPr>
        <p:spPr>
          <a:xfrm>
            <a:off x="8256240" y="332656"/>
            <a:ext cx="2456716" cy="516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kumimoji="1" lang="en-US" altLang="zh-CN" sz="1600" dirty="0"/>
              <a:t>superconducting undulator (5 mm aperture)</a:t>
            </a:r>
            <a:endParaRPr kumimoji="1" lang="zh-CN" altLang="en-US" sz="1600" dirty="0"/>
          </a:p>
        </p:txBody>
      </p:sp>
      <p:cxnSp>
        <p:nvCxnSpPr>
          <p:cNvPr id="10" name="直线箭头连接符 87">
            <a:extLst>
              <a:ext uri="{FF2B5EF4-FFF2-40B4-BE49-F238E27FC236}">
                <a16:creationId xmlns:a16="http://schemas.microsoft.com/office/drawing/2014/main" xmlns="" id="{45D19A01-73B5-4570-B698-EAC3E6EB2147}"/>
              </a:ext>
            </a:extLst>
          </p:cNvPr>
          <p:cNvCxnSpPr>
            <a:cxnSpLocks/>
          </p:cNvCxnSpPr>
          <p:nvPr/>
        </p:nvCxnSpPr>
        <p:spPr>
          <a:xfrm>
            <a:off x="9580300" y="919188"/>
            <a:ext cx="289876" cy="213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2">
            <a:extLst>
              <a:ext uri="{FF2B5EF4-FFF2-40B4-BE49-F238E27FC236}">
                <a16:creationId xmlns:a16="http://schemas.microsoft.com/office/drawing/2014/main" xmlns="" id="{063B150F-0E9B-43E1-8250-20F1E3EDC1BA}"/>
              </a:ext>
            </a:extLst>
          </p:cNvPr>
          <p:cNvSpPr txBox="1">
            <a:spLocks/>
          </p:cNvSpPr>
          <p:nvPr/>
        </p:nvSpPr>
        <p:spPr>
          <a:xfrm>
            <a:off x="8156234" y="1844824"/>
            <a:ext cx="2456716" cy="516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kumimoji="1" lang="en-US" altLang="zh-CN" sz="1600" dirty="0"/>
              <a:t>Apple-X </a:t>
            </a:r>
            <a:r>
              <a:rPr kumimoji="1" lang="en-US" altLang="zh-CN" sz="1600" dirty="0" err="1"/>
              <a:t>undulator</a:t>
            </a:r>
            <a:endParaRPr kumimoji="1" lang="zh-CN" altLang="en-US" sz="1600" dirty="0"/>
          </a:p>
        </p:txBody>
      </p:sp>
      <p:cxnSp>
        <p:nvCxnSpPr>
          <p:cNvPr id="13" name="直线箭头连接符 87">
            <a:extLst>
              <a:ext uri="{FF2B5EF4-FFF2-40B4-BE49-F238E27FC236}">
                <a16:creationId xmlns:a16="http://schemas.microsoft.com/office/drawing/2014/main" xmlns="" id="{CAFC612B-76DF-4C46-B752-B075AFCFC610}"/>
              </a:ext>
            </a:extLst>
          </p:cNvPr>
          <p:cNvCxnSpPr>
            <a:cxnSpLocks/>
          </p:cNvCxnSpPr>
          <p:nvPr/>
        </p:nvCxnSpPr>
        <p:spPr>
          <a:xfrm flipV="1">
            <a:off x="10200456" y="1792559"/>
            <a:ext cx="586222" cy="86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4" descr="Chart, histogram&#10;&#10;Description automatically generated">
            <a:extLst>
              <a:ext uri="{FF2B5EF4-FFF2-40B4-BE49-F238E27FC236}">
                <a16:creationId xmlns:a16="http://schemas.microsoft.com/office/drawing/2014/main" xmlns="" id="{57F34CE1-CE01-4B54-AE04-E6C10F76A0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3" y="4230240"/>
            <a:ext cx="3701409" cy="201074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6" descr="Chart, histogram&#10;&#10;Description automatically generated">
            <a:extLst>
              <a:ext uri="{FF2B5EF4-FFF2-40B4-BE49-F238E27FC236}">
                <a16:creationId xmlns:a16="http://schemas.microsoft.com/office/drawing/2014/main" xmlns="" id="{E1A6BCBF-5A60-4F94-A9A2-067DAE8AD7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79" y="4230240"/>
            <a:ext cx="3911662" cy="20107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椭圆 8">
            <a:extLst>
              <a:ext uri="{FF2B5EF4-FFF2-40B4-BE49-F238E27FC236}">
                <a16:creationId xmlns:a16="http://schemas.microsoft.com/office/drawing/2014/main" xmlns="" id="{84B75A71-9B2E-416D-9E22-0840D7A55F5D}"/>
              </a:ext>
            </a:extLst>
          </p:cNvPr>
          <p:cNvSpPr/>
          <p:nvPr/>
        </p:nvSpPr>
        <p:spPr bwMode="auto">
          <a:xfrm>
            <a:off x="3608890" y="1268760"/>
            <a:ext cx="542894" cy="36004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kumimoji="1" lang="zh-CN" altLang="en-US" sz="1400" dirty="0" err="1"/>
          </a:p>
        </p:txBody>
      </p:sp>
      <p:sp>
        <p:nvSpPr>
          <p:cNvPr id="18" name="椭圆 8">
            <a:extLst>
              <a:ext uri="{FF2B5EF4-FFF2-40B4-BE49-F238E27FC236}">
                <a16:creationId xmlns:a16="http://schemas.microsoft.com/office/drawing/2014/main" xmlns="" id="{84B75A71-9B2E-416D-9E22-0840D7A55F5D}"/>
              </a:ext>
            </a:extLst>
          </p:cNvPr>
          <p:cNvSpPr/>
          <p:nvPr/>
        </p:nvSpPr>
        <p:spPr bwMode="auto">
          <a:xfrm>
            <a:off x="8904312" y="1124744"/>
            <a:ext cx="686909" cy="7276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kumimoji="1" lang="zh-CN" altLang="en-US" sz="1400" dirty="0" err="1"/>
          </a:p>
        </p:txBody>
      </p:sp>
      <p:sp>
        <p:nvSpPr>
          <p:cNvPr id="19" name="椭圆 8">
            <a:extLst>
              <a:ext uri="{FF2B5EF4-FFF2-40B4-BE49-F238E27FC236}">
                <a16:creationId xmlns:a16="http://schemas.microsoft.com/office/drawing/2014/main" xmlns="" id="{84B75A71-9B2E-416D-9E22-0840D7A55F5D}"/>
              </a:ext>
            </a:extLst>
          </p:cNvPr>
          <p:cNvSpPr/>
          <p:nvPr/>
        </p:nvSpPr>
        <p:spPr bwMode="auto">
          <a:xfrm>
            <a:off x="10632504" y="1412776"/>
            <a:ext cx="686909" cy="7276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kumimoji="1" lang="zh-CN" altLang="en-US" sz="1400" dirty="0" err="1"/>
          </a:p>
        </p:txBody>
      </p:sp>
      <p:sp>
        <p:nvSpPr>
          <p:cNvPr id="20" name="椭圆 8">
            <a:extLst>
              <a:ext uri="{FF2B5EF4-FFF2-40B4-BE49-F238E27FC236}">
                <a16:creationId xmlns:a16="http://schemas.microsoft.com/office/drawing/2014/main" xmlns="" id="{84B75A71-9B2E-416D-9E22-0840D7A55F5D}"/>
              </a:ext>
            </a:extLst>
          </p:cNvPr>
          <p:cNvSpPr/>
          <p:nvPr/>
        </p:nvSpPr>
        <p:spPr bwMode="auto">
          <a:xfrm>
            <a:off x="9768408" y="836712"/>
            <a:ext cx="686909" cy="576064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kumimoji="1" lang="zh-CN" altLang="en-US" sz="1400" dirty="0" err="1"/>
          </a:p>
        </p:txBody>
      </p:sp>
      <p:sp>
        <p:nvSpPr>
          <p:cNvPr id="11" name="矩形 10"/>
          <p:cNvSpPr/>
          <p:nvPr/>
        </p:nvSpPr>
        <p:spPr bwMode="auto">
          <a:xfrm>
            <a:off x="3575720" y="1196752"/>
            <a:ext cx="2808312" cy="504056"/>
          </a:xfrm>
          <a:prstGeom prst="rect">
            <a:avLst/>
          </a:prstGeom>
          <a:noFill/>
          <a:ln w="38100" cmpd="sng">
            <a:solidFill>
              <a:schemeClr val="bg2"/>
            </a:solidFill>
          </a:ln>
        </p:spPr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8040216" y="1268760"/>
            <a:ext cx="720080" cy="43204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400" y="4437112"/>
            <a:ext cx="1656184" cy="1851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图片 5">
            <a:extLst>
              <a:ext uri="{FF2B5EF4-FFF2-40B4-BE49-F238E27FC236}">
                <a16:creationId xmlns:a16="http://schemas.microsoft.com/office/drawing/2014/main" xmlns="" id="{814BA4EB-41FE-4336-9862-B26A6DAC3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799" y="839924"/>
            <a:ext cx="11470402" cy="1240210"/>
          </a:xfrm>
          <a:prstGeom prst="rect">
            <a:avLst/>
          </a:prstGeom>
        </p:spPr>
      </p:pic>
      <p:cxnSp>
        <p:nvCxnSpPr>
          <p:cNvPr id="34" name="直线箭头连接符 86">
            <a:extLst>
              <a:ext uri="{FF2B5EF4-FFF2-40B4-BE49-F238E27FC236}">
                <a16:creationId xmlns:a16="http://schemas.microsoft.com/office/drawing/2014/main" xmlns="" id="{769A3950-97D4-4373-B701-0503E0E59D14}"/>
              </a:ext>
            </a:extLst>
          </p:cNvPr>
          <p:cNvCxnSpPr>
            <a:cxnSpLocks/>
          </p:cNvCxnSpPr>
          <p:nvPr/>
        </p:nvCxnSpPr>
        <p:spPr bwMode="auto">
          <a:xfrm flipV="1">
            <a:off x="8220845" y="1516114"/>
            <a:ext cx="1009083" cy="308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内容占位符 2">
            <a:extLst>
              <a:ext uri="{FF2B5EF4-FFF2-40B4-BE49-F238E27FC236}">
                <a16:creationId xmlns:a16="http://schemas.microsoft.com/office/drawing/2014/main" xmlns="" id="{DFCAE95B-2D43-46FF-9F4A-043A8C326F29}"/>
              </a:ext>
            </a:extLst>
          </p:cNvPr>
          <p:cNvSpPr txBox="1">
            <a:spLocks/>
          </p:cNvSpPr>
          <p:nvPr/>
        </p:nvSpPr>
        <p:spPr bwMode="auto">
          <a:xfrm>
            <a:off x="5149526" y="1671607"/>
            <a:ext cx="3051106" cy="535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sz="1600" dirty="0" err="1"/>
              <a:t>dechirper</a:t>
            </a:r>
            <a:r>
              <a:rPr kumimoji="1" lang="en-US" altLang="zh-CN" sz="1600" dirty="0"/>
              <a:t>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sz="1600" dirty="0"/>
              <a:t>(0.7 mm to beam core)</a:t>
            </a:r>
          </a:p>
          <a:p>
            <a:pPr marL="0" indent="0">
              <a:buNone/>
            </a:pPr>
            <a:endParaRPr kumimoji="1" lang="en-US" altLang="zh-CN" sz="1600" dirty="0"/>
          </a:p>
        </p:txBody>
      </p:sp>
      <p:cxnSp>
        <p:nvCxnSpPr>
          <p:cNvPr id="36" name="直线箭头连接符 12">
            <a:extLst>
              <a:ext uri="{FF2B5EF4-FFF2-40B4-BE49-F238E27FC236}">
                <a16:creationId xmlns:a16="http://schemas.microsoft.com/office/drawing/2014/main" xmlns="" id="{5CC8ACCC-423E-4054-A75D-8D60EABA4892}"/>
              </a:ext>
            </a:extLst>
          </p:cNvPr>
          <p:cNvCxnSpPr/>
          <p:nvPr/>
        </p:nvCxnSpPr>
        <p:spPr bwMode="auto">
          <a:xfrm flipV="1">
            <a:off x="3682224" y="1532824"/>
            <a:ext cx="133679" cy="233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内容占位符 2">
            <a:extLst>
              <a:ext uri="{FF2B5EF4-FFF2-40B4-BE49-F238E27FC236}">
                <a16:creationId xmlns:a16="http://schemas.microsoft.com/office/drawing/2014/main" xmlns="" id="{0083248B-606F-48C1-B8B5-951F07356BBE}"/>
              </a:ext>
            </a:extLst>
          </p:cNvPr>
          <p:cNvSpPr txBox="1">
            <a:spLocks/>
          </p:cNvSpPr>
          <p:nvPr/>
        </p:nvSpPr>
        <p:spPr bwMode="auto">
          <a:xfrm>
            <a:off x="2855640" y="1916832"/>
            <a:ext cx="2376264" cy="144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50000"/>
              </a:lnSpc>
              <a:buFontTx/>
              <a:buNone/>
            </a:pPr>
            <a:r>
              <a:rPr kumimoji="1" lang="en-US" altLang="zh-CN" sz="1600" dirty="0"/>
              <a:t>slotted foil (180 um gap) </a:t>
            </a:r>
            <a:endParaRPr kumimoji="1" lang="zh-CN" altLang="en-US" sz="1600" dirty="0"/>
          </a:p>
        </p:txBody>
      </p:sp>
      <p:sp>
        <p:nvSpPr>
          <p:cNvPr id="38" name="内容占位符 2">
            <a:extLst>
              <a:ext uri="{FF2B5EF4-FFF2-40B4-BE49-F238E27FC236}">
                <a16:creationId xmlns:a16="http://schemas.microsoft.com/office/drawing/2014/main" xmlns="" id="{F5560617-D2F2-4A6A-A489-E3ABA075B2D5}"/>
              </a:ext>
            </a:extLst>
          </p:cNvPr>
          <p:cNvSpPr txBox="1">
            <a:spLocks/>
          </p:cNvSpPr>
          <p:nvPr/>
        </p:nvSpPr>
        <p:spPr bwMode="auto">
          <a:xfrm>
            <a:off x="8256240" y="332656"/>
            <a:ext cx="2456716" cy="516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kumimoji="1" lang="en-US" altLang="zh-CN" sz="1600" dirty="0"/>
              <a:t>superconducting undulator (5 mm aperture)</a:t>
            </a:r>
            <a:endParaRPr kumimoji="1" lang="zh-CN" altLang="en-US" sz="1600" dirty="0"/>
          </a:p>
        </p:txBody>
      </p:sp>
      <p:cxnSp>
        <p:nvCxnSpPr>
          <p:cNvPr id="39" name="直线箭头连接符 87">
            <a:extLst>
              <a:ext uri="{FF2B5EF4-FFF2-40B4-BE49-F238E27FC236}">
                <a16:creationId xmlns:a16="http://schemas.microsoft.com/office/drawing/2014/main" xmlns="" id="{45D19A01-73B5-4570-B698-EAC3E6EB2147}"/>
              </a:ext>
            </a:extLst>
          </p:cNvPr>
          <p:cNvCxnSpPr>
            <a:cxnSpLocks/>
          </p:cNvCxnSpPr>
          <p:nvPr/>
        </p:nvCxnSpPr>
        <p:spPr bwMode="auto">
          <a:xfrm>
            <a:off x="9580300" y="919188"/>
            <a:ext cx="289876" cy="213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内容占位符 2">
            <a:extLst>
              <a:ext uri="{FF2B5EF4-FFF2-40B4-BE49-F238E27FC236}">
                <a16:creationId xmlns:a16="http://schemas.microsoft.com/office/drawing/2014/main" xmlns="" id="{063B150F-0E9B-43E1-8250-20F1E3EDC1BA}"/>
              </a:ext>
            </a:extLst>
          </p:cNvPr>
          <p:cNvSpPr txBox="1">
            <a:spLocks/>
          </p:cNvSpPr>
          <p:nvPr/>
        </p:nvSpPr>
        <p:spPr bwMode="auto">
          <a:xfrm>
            <a:off x="8156234" y="1844824"/>
            <a:ext cx="2456716" cy="516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kumimoji="1" lang="en-US" altLang="zh-CN" sz="1600" dirty="0"/>
              <a:t>Apple-X </a:t>
            </a:r>
            <a:r>
              <a:rPr kumimoji="1" lang="en-US" altLang="zh-CN" sz="1600" dirty="0" err="1"/>
              <a:t>undulator</a:t>
            </a:r>
            <a:endParaRPr kumimoji="1" lang="zh-CN" altLang="en-US" sz="1600" dirty="0"/>
          </a:p>
        </p:txBody>
      </p:sp>
      <p:cxnSp>
        <p:nvCxnSpPr>
          <p:cNvPr id="41" name="直线箭头连接符 87">
            <a:extLst>
              <a:ext uri="{FF2B5EF4-FFF2-40B4-BE49-F238E27FC236}">
                <a16:creationId xmlns:a16="http://schemas.microsoft.com/office/drawing/2014/main" xmlns="" id="{CAFC612B-76DF-4C46-B752-B075AFCFC610}"/>
              </a:ext>
            </a:extLst>
          </p:cNvPr>
          <p:cNvCxnSpPr>
            <a:cxnSpLocks/>
          </p:cNvCxnSpPr>
          <p:nvPr/>
        </p:nvCxnSpPr>
        <p:spPr bwMode="auto">
          <a:xfrm flipV="1">
            <a:off x="10200456" y="1792559"/>
            <a:ext cx="586222" cy="86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8">
            <a:extLst>
              <a:ext uri="{FF2B5EF4-FFF2-40B4-BE49-F238E27FC236}">
                <a16:creationId xmlns:a16="http://schemas.microsoft.com/office/drawing/2014/main" xmlns="" id="{84B75A71-9B2E-416D-9E22-0840D7A55F5D}"/>
              </a:ext>
            </a:extLst>
          </p:cNvPr>
          <p:cNvSpPr/>
          <p:nvPr/>
        </p:nvSpPr>
        <p:spPr bwMode="auto">
          <a:xfrm>
            <a:off x="3608890" y="1268760"/>
            <a:ext cx="542894" cy="36004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kumimoji="1" lang="zh-CN" altLang="en-US" sz="1400" dirty="0" err="1"/>
          </a:p>
        </p:txBody>
      </p:sp>
      <p:sp>
        <p:nvSpPr>
          <p:cNvPr id="43" name="椭圆 8">
            <a:extLst>
              <a:ext uri="{FF2B5EF4-FFF2-40B4-BE49-F238E27FC236}">
                <a16:creationId xmlns:a16="http://schemas.microsoft.com/office/drawing/2014/main" xmlns="" id="{84B75A71-9B2E-416D-9E22-0840D7A55F5D}"/>
              </a:ext>
            </a:extLst>
          </p:cNvPr>
          <p:cNvSpPr/>
          <p:nvPr/>
        </p:nvSpPr>
        <p:spPr bwMode="auto">
          <a:xfrm>
            <a:off x="8904312" y="1124744"/>
            <a:ext cx="686909" cy="7276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kumimoji="1" lang="zh-CN" altLang="en-US" sz="1400" dirty="0" err="1"/>
          </a:p>
        </p:txBody>
      </p:sp>
      <p:sp>
        <p:nvSpPr>
          <p:cNvPr id="44" name="椭圆 8">
            <a:extLst>
              <a:ext uri="{FF2B5EF4-FFF2-40B4-BE49-F238E27FC236}">
                <a16:creationId xmlns:a16="http://schemas.microsoft.com/office/drawing/2014/main" xmlns="" id="{84B75A71-9B2E-416D-9E22-0840D7A55F5D}"/>
              </a:ext>
            </a:extLst>
          </p:cNvPr>
          <p:cNvSpPr/>
          <p:nvPr/>
        </p:nvSpPr>
        <p:spPr bwMode="auto">
          <a:xfrm>
            <a:off x="10632504" y="1412776"/>
            <a:ext cx="686909" cy="7276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kumimoji="1" lang="zh-CN" altLang="en-US" sz="1400" dirty="0" err="1"/>
          </a:p>
        </p:txBody>
      </p:sp>
      <p:sp>
        <p:nvSpPr>
          <p:cNvPr id="45" name="椭圆 8">
            <a:extLst>
              <a:ext uri="{FF2B5EF4-FFF2-40B4-BE49-F238E27FC236}">
                <a16:creationId xmlns:a16="http://schemas.microsoft.com/office/drawing/2014/main" xmlns="" id="{84B75A71-9B2E-416D-9E22-0840D7A55F5D}"/>
              </a:ext>
            </a:extLst>
          </p:cNvPr>
          <p:cNvSpPr/>
          <p:nvPr/>
        </p:nvSpPr>
        <p:spPr bwMode="auto">
          <a:xfrm>
            <a:off x="9768408" y="836712"/>
            <a:ext cx="686909" cy="576064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kumimoji="1" lang="zh-CN" altLang="en-US" sz="1400" dirty="0" err="1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B4E1D6E7-BF3E-466E-B196-C3E74BDCDE84}"/>
              </a:ext>
            </a:extLst>
          </p:cNvPr>
          <p:cNvGrpSpPr/>
          <p:nvPr/>
        </p:nvGrpSpPr>
        <p:grpSpPr>
          <a:xfrm>
            <a:off x="8040216" y="3224207"/>
            <a:ext cx="3958726" cy="2004993"/>
            <a:chOff x="632292" y="4437112"/>
            <a:chExt cx="3719068" cy="1677569"/>
          </a:xfrm>
        </p:grpSpPr>
        <p:pic>
          <p:nvPicPr>
            <p:cNvPr id="6" name="图片 49" descr="slotted_foil_layout.png">
              <a:extLst>
                <a:ext uri="{FF2B5EF4-FFF2-40B4-BE49-F238E27FC236}">
                  <a16:creationId xmlns:a16="http://schemas.microsoft.com/office/drawing/2014/main" xmlns="" id="{86AB6D3A-3BBF-4E4D-B536-69649D7F1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292" y="4519964"/>
              <a:ext cx="3719068" cy="1594717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xmlns="" id="{042DEFFB-B10A-427A-93D4-6AC74CE7B217}"/>
                </a:ext>
              </a:extLst>
            </p:cNvPr>
            <p:cNvSpPr txBox="1"/>
            <p:nvPr/>
          </p:nvSpPr>
          <p:spPr bwMode="auto">
            <a:xfrm>
              <a:off x="2123510" y="4437112"/>
              <a:ext cx="2744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y</a:t>
              </a:r>
              <a:endParaRPr lang="zh-CN" altLang="en-US" sz="1400" dirty="0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AFDA0A10-8BC7-4A6F-B859-1F559923CE47}"/>
                </a:ext>
              </a:extLst>
            </p:cNvPr>
            <p:cNvSpPr txBox="1"/>
            <p:nvPr/>
          </p:nvSpPr>
          <p:spPr bwMode="auto">
            <a:xfrm>
              <a:off x="2711624" y="5445224"/>
              <a:ext cx="2744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x</a:t>
              </a:r>
              <a:endParaRPr lang="zh-CN" altLang="en-US" sz="14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60799" y="2673076"/>
            <a:ext cx="10944225" cy="2992183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Calibri" panose="020F0502020204030204"/>
              </a:rPr>
              <a:t>Upgrade of BDSIM simulation </a:t>
            </a:r>
            <a:r>
              <a:rPr lang="en-US" dirty="0">
                <a:latin typeface="Calibri" panose="020F0502020204030204"/>
              </a:rPr>
              <a:t>in the undulator section by including synchrotron radiation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/>
              </a:rPr>
              <a:t>in collaboration with the BDSIM team (now including members based at the Cockcroft Institute)</a:t>
            </a:r>
          </a:p>
          <a:p>
            <a:pPr>
              <a:defRPr/>
            </a:pPr>
            <a:r>
              <a:rPr lang="en-US" altLang="zh-CN" b="1" dirty="0">
                <a:latin typeface="Calibri" panose="020F0502020204030204"/>
              </a:rPr>
              <a:t>Up-to-date beam loss simulations and measurements </a:t>
            </a:r>
            <a:r>
              <a:rPr lang="en-US" altLang="zh-CN" dirty="0">
                <a:latin typeface="Calibri" panose="020F0502020204030204"/>
              </a:rPr>
              <a:t>for different applications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Calibri" panose="020F0502020204030204"/>
              </a:rPr>
              <a:t>find different causes of beam losses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Calibri" panose="020F0502020204030204"/>
              </a:rPr>
              <a:t>develop quantitative understanding of beam losses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/>
              </a:rPr>
              <a:t>develop and explore possible control and mitigation methods</a:t>
            </a:r>
          </a:p>
          <a:p>
            <a:pPr lvl="0">
              <a:defRPr/>
            </a:pPr>
            <a:r>
              <a:rPr lang="en-US" b="1" dirty="0">
                <a:latin typeface="Calibri" panose="020F0502020204030204"/>
              </a:rPr>
              <a:t>Implementation of the slotted foil </a:t>
            </a:r>
            <a:r>
              <a:rPr lang="en-US" dirty="0">
                <a:latin typeface="Calibri" panose="020F0502020204030204"/>
              </a:rPr>
              <a:t>for short pulse generation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Calibri" panose="020F0502020204030204"/>
              </a:rPr>
              <a:t>straightforward method w/o tuning effort</a:t>
            </a:r>
          </a:p>
          <a:p>
            <a:pPr marL="0" lvl="0" indent="0">
              <a:buNone/>
              <a:defRPr/>
            </a:pPr>
            <a:endParaRPr lang="en-US" dirty="0">
              <a:latin typeface="Calibri" panose="020F0502020204030204"/>
            </a:endParaRPr>
          </a:p>
          <a:p>
            <a:pPr lvl="0">
              <a:defRPr/>
            </a:pPr>
            <a:endParaRPr lang="en-US" dirty="0"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Deliverable of the R&amp;D Proposal and its benefit for the XFEL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6953829" y="5142552"/>
            <a:ext cx="3832847" cy="1507761"/>
            <a:chOff x="6953829" y="5142552"/>
            <a:chExt cx="3832847" cy="1507761"/>
          </a:xfrm>
        </p:grpSpPr>
        <p:pic>
          <p:nvPicPr>
            <p:cNvPr id="7" name="图片 7" descr="屏幕快照 2022-07-14 上午7.37.21.png">
              <a:extLst>
                <a:ext uri="{FF2B5EF4-FFF2-40B4-BE49-F238E27FC236}">
                  <a16:creationId xmlns:a16="http://schemas.microsoft.com/office/drawing/2014/main" xmlns="" id="{CCB8C877-61D1-4B4F-B038-330BDDF55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829" y="5142552"/>
              <a:ext cx="3832847" cy="1507761"/>
            </a:xfrm>
            <a:prstGeom prst="rect">
              <a:avLst/>
            </a:prstGeom>
            <a:ln w="38100" cmpd="sng">
              <a:solidFill>
                <a:schemeClr val="bg2"/>
              </a:solidFill>
            </a:ln>
          </p:spPr>
        </p:pic>
        <p:sp>
          <p:nvSpPr>
            <p:cNvPr id="33" name="椭圆 8">
              <a:extLst>
                <a:ext uri="{FF2B5EF4-FFF2-40B4-BE49-F238E27FC236}">
                  <a16:creationId xmlns:a16="http://schemas.microsoft.com/office/drawing/2014/main" xmlns="" id="{B1E6BE8D-3ED7-43A8-878D-CA5EEAE0F546}"/>
                </a:ext>
              </a:extLst>
            </p:cNvPr>
            <p:cNvSpPr/>
            <p:nvPr/>
          </p:nvSpPr>
          <p:spPr bwMode="auto">
            <a:xfrm>
              <a:off x="8870252" y="5142552"/>
              <a:ext cx="686909" cy="87136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kumimoji="1" lang="zh-CN" altLang="en-US" sz="1400" dirty="0" err="1"/>
            </a:p>
          </p:txBody>
        </p:sp>
      </p:grpSp>
      <p:sp>
        <p:nvSpPr>
          <p:cNvPr id="48" name="矩形 47"/>
          <p:cNvSpPr/>
          <p:nvPr/>
        </p:nvSpPr>
        <p:spPr bwMode="auto">
          <a:xfrm>
            <a:off x="3575720" y="1196752"/>
            <a:ext cx="792088" cy="504056"/>
          </a:xfrm>
          <a:prstGeom prst="rect">
            <a:avLst/>
          </a:prstGeom>
          <a:noFill/>
          <a:ln w="38100" cmpd="sng">
            <a:solidFill>
              <a:schemeClr val="bg2"/>
            </a:solidFill>
          </a:ln>
        </p:spPr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Timeline of this R&amp;D Activity 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475328292"/>
              </p:ext>
            </p:extLst>
          </p:nvPr>
        </p:nvGraphicFramePr>
        <p:xfrm>
          <a:off x="640045" y="1556792"/>
          <a:ext cx="10960735" cy="3978435"/>
        </p:xfrm>
        <a:graphic>
          <a:graphicData uri="http://schemas.openxmlformats.org/drawingml/2006/table">
            <a:tbl>
              <a:tblPr firstRow="1" bandRow="1">
                <a:tableStyleId>{574FB7FA-34C4-8166-C639-C660832F4394}</a:tableStyleId>
              </a:tblPr>
              <a:tblGrid>
                <a:gridCol w="8645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5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0078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Milestone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Target MTH / QTR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Establish simulations of beam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losses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with up-to-date model of Eu-XFEL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Month 8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Finalize the design of the slotted foil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for ultra-short photon pulse generation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Month 12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0397196"/>
                  </a:ext>
                </a:extLst>
              </a:tr>
              <a:tr h="48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Extension of BDSIM to include synchrotron radiation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Month 18</a:t>
                      </a:r>
                      <a:endParaRPr lang="zh-CN" alt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201943"/>
                  </a:ext>
                </a:extLst>
              </a:tr>
              <a:tr h="48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Installation and commissioning of the slotted foil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Month 24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4603306"/>
                  </a:ext>
                </a:extLst>
              </a:tr>
              <a:tr h="48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Collection and analysis of signals from a variety of beam loss diagnostics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Month 30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Comparison of measurements with simulations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Month 36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Exploration and evaluation of potential techniques for control and mitigation of beam losses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Month 42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3466275" name="Title 1"/>
          <p:cNvSpPr>
            <a:spLocks noGrp="1"/>
          </p:cNvSpPr>
          <p:nvPr>
            <p:ph type="title"/>
          </p:nvPr>
        </p:nvSpPr>
        <p:spPr bwMode="auto">
          <a:xfrm>
            <a:off x="611503" y="712469"/>
            <a:ext cx="10956924" cy="360045"/>
          </a:xfrm>
        </p:spPr>
        <p:txBody>
          <a:bodyPr/>
          <a:lstStyle/>
          <a:p>
            <a:pPr>
              <a:defRPr/>
            </a:pPr>
            <a:r>
              <a:rPr lang="en-US" sz="2200" b="1" i="0" u="none" strike="noStrike" cap="none" spc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Personnel Resource Needs of the R&amp;D Project</a:t>
            </a:r>
            <a:endParaRPr lang="en-US">
              <a:latin typeface="Calibri" panose="020F0502020204030204"/>
            </a:endParaRPr>
          </a:p>
        </p:txBody>
      </p:sp>
      <p:sp>
        <p:nvSpPr>
          <p:cNvPr id="1720109134" name="Content Placeholder 2"/>
          <p:cNvSpPr>
            <a:spLocks noGrp="1"/>
          </p:cNvSpPr>
          <p:nvPr/>
        </p:nvSpPr>
        <p:spPr bwMode="auto">
          <a:xfrm>
            <a:off x="585426" y="3068960"/>
            <a:ext cx="10944225" cy="1872208"/>
          </a:xfr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/>
              <a:t>The student will be </a:t>
            </a:r>
            <a:r>
              <a:rPr lang="en-GB" altLang="zh-CN" b="1" dirty="0"/>
              <a:t>registered</a:t>
            </a:r>
            <a:r>
              <a:rPr lang="en-GB" altLang="zh-CN" dirty="0"/>
              <a:t> as a </a:t>
            </a:r>
            <a:r>
              <a:rPr lang="en-GB" altLang="zh-CN" b="1" dirty="0"/>
              <a:t>PhD student at the University of Liverpool</a:t>
            </a:r>
            <a:r>
              <a:rPr lang="en-GB" altLang="zh-CN" dirty="0"/>
              <a:t>, the official supervisor in the university will be </a:t>
            </a:r>
            <a:r>
              <a:rPr lang="en-US" altLang="zh-CN" b="1" dirty="0"/>
              <a:t>Prof. Andy Wolski. Dr. Frank Jackson </a:t>
            </a:r>
            <a:r>
              <a:rPr lang="en-US" altLang="zh-CN" dirty="0"/>
              <a:t>from STFC/</a:t>
            </a:r>
            <a:r>
              <a:rPr lang="en-US" altLang="zh-CN" dirty="0" err="1"/>
              <a:t>ASTeC</a:t>
            </a:r>
            <a:r>
              <a:rPr lang="en-US" altLang="zh-CN" dirty="0"/>
              <a:t> will be the 2</a:t>
            </a:r>
            <a:r>
              <a:rPr lang="en-US" altLang="zh-CN" baseline="30000" dirty="0"/>
              <a:t>nd</a:t>
            </a:r>
            <a:r>
              <a:rPr lang="en-US" altLang="zh-CN" dirty="0"/>
              <a:t> supervisor from the UK side.</a:t>
            </a:r>
            <a:endParaRPr lang="zh-CN" altLang="zh-CN" dirty="0"/>
          </a:p>
          <a:p>
            <a:r>
              <a:rPr lang="en-GB" altLang="zh-CN" b="1" dirty="0" smtClean="0"/>
              <a:t>Shan </a:t>
            </a:r>
            <a:r>
              <a:rPr lang="en-GB" altLang="zh-CN" b="1" dirty="0"/>
              <a:t>Liu and </a:t>
            </a:r>
            <a:r>
              <a:rPr lang="en-GB" altLang="zh-CN" b="1" dirty="0" smtClean="0"/>
              <a:t>Nick </a:t>
            </a:r>
            <a:r>
              <a:rPr lang="en-GB" altLang="zh-CN" b="1" dirty="0"/>
              <a:t>Walker </a:t>
            </a:r>
            <a:r>
              <a:rPr lang="en-GB" altLang="zh-CN" dirty="0"/>
              <a:t>will </a:t>
            </a:r>
            <a:r>
              <a:rPr lang="en-GB" altLang="zh-CN" b="1" dirty="0" smtClean="0"/>
              <a:t>host </a:t>
            </a:r>
            <a:r>
              <a:rPr lang="en-GB" altLang="zh-CN" b="1" dirty="0"/>
              <a:t>the student at DESY </a:t>
            </a:r>
            <a:r>
              <a:rPr lang="en-GB" altLang="zh-CN" dirty="0"/>
              <a:t>in Hamburg, where the work of the student will be carried out. </a:t>
            </a:r>
            <a:endParaRPr lang="zh-CN" altLang="zh-CN" dirty="0"/>
          </a:p>
        </p:txBody>
      </p:sp>
      <p:graphicFrame>
        <p:nvGraphicFramePr>
          <p:cNvPr id="1709993429" name="Table 3"/>
          <p:cNvGraphicFramePr/>
          <p:nvPr>
            <p:extLst>
              <p:ext uri="{D42A27DB-BD31-4B8C-83A1-F6EECF244321}">
                <p14:modId xmlns:p14="http://schemas.microsoft.com/office/powerpoint/2010/main" val="2209229134"/>
              </p:ext>
            </p:extLst>
          </p:nvPr>
        </p:nvGraphicFramePr>
        <p:xfrm>
          <a:off x="585426" y="1533576"/>
          <a:ext cx="10776498" cy="807718"/>
        </p:xfrm>
        <a:graphic>
          <a:graphicData uri="http://schemas.openxmlformats.org/drawingml/2006/table">
            <a:tbl>
              <a:tblPr firstRow="1" bandRow="1">
                <a:tableStyleId>{574FB7FA-34C4-8166-C639-C660832F4394}</a:tableStyleId>
              </a:tblPr>
              <a:tblGrid>
                <a:gridCol w="7833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9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47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02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Skill or Task Description</a:t>
                      </a:r>
                      <a:r>
                        <a:rPr lang="de-DE" altLang="en-US" dirty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new: PhD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1765167" name="Title 1"/>
          <p:cNvSpPr>
            <a:spLocks noGrp="1"/>
          </p:cNvSpPr>
          <p:nvPr>
            <p:ph type="title"/>
          </p:nvPr>
        </p:nvSpPr>
        <p:spPr bwMode="auto">
          <a:xfrm>
            <a:off x="611503" y="712469"/>
            <a:ext cx="10956924" cy="360045"/>
          </a:xfrm>
        </p:spPr>
        <p:txBody>
          <a:bodyPr/>
          <a:lstStyle/>
          <a:p>
            <a:pPr>
              <a:defRPr/>
            </a:pPr>
            <a:r>
              <a:rPr lang="en-US" sz="2200" b="1" i="0" u="none" strike="noStrike" cap="none" spc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Expenditure</a:t>
            </a:r>
            <a:endParaRPr lang="en-US">
              <a:latin typeface="Calibri" panose="020F0502020204030204"/>
            </a:endParaRPr>
          </a:p>
        </p:txBody>
      </p:sp>
      <p:sp>
        <p:nvSpPr>
          <p:cNvPr id="881849265" name="Content Placeholder 2"/>
          <p:cNvSpPr>
            <a:spLocks noGrp="1"/>
          </p:cNvSpPr>
          <p:nvPr>
            <p:ph idx="1"/>
          </p:nvPr>
        </p:nvSpPr>
        <p:spPr bwMode="auto">
          <a:xfrm>
            <a:off x="624203" y="1344294"/>
            <a:ext cx="10944225" cy="947419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List individual items 50 k€ and above</a:t>
            </a:r>
            <a:r>
              <a:rPr lang="de-DE" altLang="en-US">
                <a:latin typeface="Calibri" panose="020F0502020204030204" charset="0"/>
              </a:rPr>
              <a:t> (if any)</a:t>
            </a:r>
            <a:endParaRPr lang="en-US">
              <a:latin typeface="Calibri" panose="020F0502020204030204"/>
            </a:endParaRPr>
          </a:p>
          <a:p>
            <a:pPr>
              <a:defRPr/>
            </a:pPr>
            <a:r>
              <a:rPr lang="en-US">
                <a:latin typeface="Calibri" panose="020F0502020204030204"/>
              </a:rPr>
              <a:t>indicate when the purchase in planned, quarter would be nice, year is necessary</a:t>
            </a:r>
          </a:p>
          <a:p>
            <a:pPr>
              <a:defRPr/>
            </a:pPr>
            <a:endParaRPr lang="en-US">
              <a:latin typeface="Calibri" panose="020F0502020204030204"/>
            </a:endParaRPr>
          </a:p>
        </p:txBody>
      </p:sp>
      <p:graphicFrame>
        <p:nvGraphicFramePr>
          <p:cNvPr id="1872356760" name="Table 3"/>
          <p:cNvGraphicFramePr/>
          <p:nvPr/>
        </p:nvGraphicFramePr>
        <p:xfrm>
          <a:off x="624203" y="2563494"/>
          <a:ext cx="11060427" cy="2000245"/>
        </p:xfrm>
        <a:graphic>
          <a:graphicData uri="http://schemas.openxmlformats.org/drawingml/2006/table">
            <a:tbl>
              <a:tblPr firstRow="1" bandRow="1">
                <a:tableStyleId>{574FB7FA-34C4-8166-C639-C660832F4394}</a:tableStyleId>
              </a:tblPr>
              <a:tblGrid>
                <a:gridCol w="8645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1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3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2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Items to be purchased / Task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When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Cost/k€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7098012" name="Title 1"/>
          <p:cNvSpPr>
            <a:spLocks noGrp="1"/>
          </p:cNvSpPr>
          <p:nvPr>
            <p:ph type="title"/>
          </p:nvPr>
        </p:nvSpPr>
        <p:spPr bwMode="auto">
          <a:xfrm>
            <a:off x="611503" y="712469"/>
            <a:ext cx="10956924" cy="360045"/>
          </a:xfrm>
        </p:spPr>
        <p:txBody>
          <a:bodyPr/>
          <a:lstStyle/>
          <a:p>
            <a:pPr>
              <a:defRPr/>
            </a:pPr>
            <a:r>
              <a:rPr lang="de-DE" altLang="en-US" sz="2200" b="1" i="0" u="none" strike="noStrike" cap="none" spc="0">
                <a:solidFill>
                  <a:schemeClr val="tx1"/>
                </a:solidFill>
                <a:latin typeface="Calibri" panose="020F0502020204030204" charset="0"/>
                <a:ea typeface="Calibri" panose="020F0502020204030204"/>
                <a:cs typeface="Calibri" panose="020F0502020204030204"/>
              </a:rPr>
              <a:t>Resource and Cost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Profile of Proposal</a:t>
            </a:r>
            <a:endParaRPr lang="en-US">
              <a:latin typeface="Calibri" panose="020F0502020204030204"/>
            </a:endParaRPr>
          </a:p>
        </p:txBody>
      </p:sp>
      <p:sp>
        <p:nvSpPr>
          <p:cNvPr id="1127867732" name="Content Placeholder 2"/>
          <p:cNvSpPr>
            <a:spLocks noGrp="1"/>
          </p:cNvSpPr>
          <p:nvPr>
            <p:ph idx="1"/>
          </p:nvPr>
        </p:nvSpPr>
        <p:spPr bwMode="auto">
          <a:xfrm>
            <a:off x="624203" y="1268760"/>
            <a:ext cx="10944225" cy="360046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The registration fees for international students at Liverpool University are much higher than for UK student - this is generally the case at UK universities.</a:t>
            </a:r>
          </a:p>
        </p:txBody>
      </p:sp>
      <p:graphicFrame>
        <p:nvGraphicFramePr>
          <p:cNvPr id="1724549048" name="Table 3"/>
          <p:cNvGraphicFramePr/>
          <p:nvPr>
            <p:extLst>
              <p:ext uri="{D42A27DB-BD31-4B8C-83A1-F6EECF244321}">
                <p14:modId xmlns:p14="http://schemas.microsoft.com/office/powerpoint/2010/main" val="937166802"/>
              </p:ext>
            </p:extLst>
          </p:nvPr>
        </p:nvGraphicFramePr>
        <p:xfrm>
          <a:off x="611502" y="2060848"/>
          <a:ext cx="10944224" cy="4034043"/>
        </p:xfrm>
        <a:graphic>
          <a:graphicData uri="http://schemas.openxmlformats.org/drawingml/2006/table">
            <a:tbl>
              <a:tblPr firstRow="1" bandRow="1">
                <a:tableStyleId>{574FB7FA-34C4-8166-C639-C660832F4394}</a:tableStyleId>
              </a:tblPr>
              <a:tblGrid>
                <a:gridCol w="1089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70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65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74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041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1696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FTE Cost / k€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Invest + Recurrent /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Total Cost / 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1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Full-time PhD</a:t>
                      </a:r>
                      <a:endParaRPr lang="zh-C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Registration fees: 6.5 (UK) or 29.0 (International)</a:t>
                      </a:r>
                      <a:endParaRPr lang="zh-C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Living allowance: 25.0 (UK and International)</a:t>
                      </a:r>
                      <a:endParaRPr lang="zh-C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Computer/laptop and software: 2.5</a:t>
                      </a:r>
                      <a:endParaRPr lang="zh-CN" altLang="zh-CN" sz="1400" b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altLang="en-US" sz="1400" b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/>
                        </a:rPr>
                        <a:t>34 (UK) or 57 (International)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2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Full-time PhD</a:t>
                      </a:r>
                      <a:endParaRPr lang="zh-CN" sz="14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Registration fees: 7.0 (UK) or 31.0 (International)</a:t>
                      </a:r>
                      <a:endParaRPr lang="zh-CN" sz="14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Living allowance: 26.8 (UK and International)</a:t>
                      </a:r>
                      <a:endParaRPr lang="zh-CN" sz="14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altLang="en-US" sz="1400" b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/>
                        </a:rPr>
                        <a:t>34 (UK) or 58 (International)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733812"/>
                  </a:ext>
                </a:extLst>
              </a:tr>
              <a:tr h="70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3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Full-time PhD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Registration fees: 7.4 (UK) or 33.2 (International)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Living allowance: 28.6 (UK and International)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Travel to conferences/workshops/accelerator schools: 10.0</a:t>
                      </a:r>
                      <a:endParaRPr lang="zh-CN" altLang="zh-CN" sz="1400" b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/>
                        </a:rPr>
                        <a:t>46 (UK) or 72 (International)</a:t>
                      </a:r>
                    </a:p>
                    <a:p>
                      <a:pPr>
                        <a:buNone/>
                        <a:defRPr/>
                      </a:pPr>
                      <a:endParaRPr lang="en-US" sz="1400" b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4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Full-time PhD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6 months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Registration fees: 4.0 (UK) or 35.5 (International)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Living allowance: 30.6 (UK and International)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altLang="en-US" sz="1400" b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alibri" panose="020F0502020204030204"/>
                          <a:cs typeface="Calibri" panose="020F0502020204030204"/>
                        </a:rPr>
                        <a:t>35 (UK) or 65 (International</a:t>
                      </a:r>
                      <a:r>
                        <a:rPr lang="en-US" altLang="zh-CN" sz="1400" dirty="0" smtClean="0">
                          <a:latin typeface="Calibri" panose="020F0502020204030204"/>
                          <a:cs typeface="Calibri" panose="020F0502020204030204"/>
                        </a:rPr>
                        <a:t>)</a:t>
                      </a:r>
                    </a:p>
                    <a:p>
                      <a:pPr>
                        <a:buNone/>
                        <a:defRPr/>
                      </a:pPr>
                      <a:endParaRPr lang="en-US" sz="1400" b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altLang="en-US" sz="1400" b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Calibri" panose="020F0502020204030204"/>
                          <a:cs typeface="Calibri" panose="020F0502020204030204"/>
                        </a:rPr>
                        <a:t>149 (UK) or 252 (International)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B7EBAB2-EC8E-4789-B0FB-C27B48024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65" y="3374986"/>
            <a:ext cx="4736270" cy="3476915"/>
          </a:xfrm>
          <a:prstGeom prst="rect">
            <a:avLst/>
          </a:prstGeom>
        </p:spPr>
      </p:pic>
      <p:sp>
        <p:nvSpPr>
          <p:cNvPr id="1620474374" name="Title 1"/>
          <p:cNvSpPr>
            <a:spLocks noGrp="1"/>
          </p:cNvSpPr>
          <p:nvPr>
            <p:ph type="title"/>
          </p:nvPr>
        </p:nvSpPr>
        <p:spPr bwMode="auto">
          <a:xfrm>
            <a:off x="611503" y="712469"/>
            <a:ext cx="10956924" cy="360045"/>
          </a:xfrm>
        </p:spPr>
        <p:txBody>
          <a:bodyPr/>
          <a:lstStyle/>
          <a:p>
            <a:pPr>
              <a:defRPr/>
            </a:pPr>
            <a:r>
              <a:rPr lang="en-US" sz="2200" b="1" i="0" u="none" strike="noStrike" cap="none" spc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Summary</a:t>
            </a:r>
            <a:endParaRPr lang="en-US">
              <a:latin typeface="Calibri" panose="020F0502020204030204"/>
            </a:endParaRPr>
          </a:p>
        </p:txBody>
      </p:sp>
      <p:sp>
        <p:nvSpPr>
          <p:cNvPr id="323352276" name="Content Placeholder 2"/>
          <p:cNvSpPr>
            <a:spLocks noGrp="1"/>
          </p:cNvSpPr>
          <p:nvPr>
            <p:ph idx="1"/>
          </p:nvPr>
        </p:nvSpPr>
        <p:spPr bwMode="auto">
          <a:xfrm>
            <a:off x="623889" y="1378267"/>
            <a:ext cx="6840263" cy="30588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Level of beam losses can effectively affect the life time of different components in high power FELs 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Understanding and controlling of beam losses is the key to protect the machine while implementing advanced operation schemes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BDSIM simulations and MARWIN measurements already showed nice agreements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Work will be continued by a new PhD student hired via this proposal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8A56CAD2-1FD3-4050-B41D-48CB0F68E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766" y="482804"/>
            <a:ext cx="3747669" cy="29461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11FD7E2-1382-4660-81F3-BFD715FBB2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87" b="64628"/>
          <a:stretch/>
        </p:blipFill>
        <p:spPr>
          <a:xfrm>
            <a:off x="407368" y="4509119"/>
            <a:ext cx="6782747" cy="1730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5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5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5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2716</TotalTime>
  <Words>775</Words>
  <Application>Microsoft Macintosh PowerPoint</Application>
  <PresentationFormat>自定义</PresentationFormat>
  <Paragraphs>107</Paragraphs>
  <Slides>8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2_XFEL_PowerPoint_16x9_v3_RW</vt:lpstr>
      <vt:lpstr>XFEL Accelerator R&amp;D Proposal  Understanding and Controlling Beam Losses in High-Power XFELs</vt:lpstr>
      <vt:lpstr>Scope of the R&amp;D Activity</vt:lpstr>
      <vt:lpstr>Deliverable of the R&amp;D Proposal and its benefit for the XFEL</vt:lpstr>
      <vt:lpstr>Timeline of this R&amp;D Activity </vt:lpstr>
      <vt:lpstr>Personnel Resource Needs of the R&amp;D Project</vt:lpstr>
      <vt:lpstr>Expenditure</vt:lpstr>
      <vt:lpstr>Resource and Cost  Profile of Proposal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Shan Liu</cp:lastModifiedBy>
  <cp:revision>89</cp:revision>
  <dcterms:created xsi:type="dcterms:W3CDTF">2023-06-19T09:07:42Z</dcterms:created>
  <dcterms:modified xsi:type="dcterms:W3CDTF">2023-06-27T10:40:02Z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1033-11.1.0.11698</vt:lpwstr>
  </property>
</Properties>
</file>