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4" r:id="rId4"/>
    <p:sldId id="303" r:id="rId5"/>
    <p:sldId id="302" r:id="rId6"/>
    <p:sldId id="301" r:id="rId7"/>
    <p:sldId id="306" r:id="rId8"/>
    <p:sldId id="307" r:id="rId9"/>
    <p:sldId id="308" r:id="rId10"/>
    <p:sldId id="297" r:id="rId11"/>
    <p:sldId id="258" r:id="rId12"/>
    <p:sldId id="259" r:id="rId13"/>
    <p:sldId id="260" r:id="rId14"/>
    <p:sldId id="262" r:id="rId15"/>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74FB7FA-34C4-8166-C639-C660832F4394}" styleName="中度样式 2 - 强调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94674"/>
  </p:normalViewPr>
  <p:slideViewPr>
    <p:cSldViewPr>
      <p:cViewPr varScale="1">
        <p:scale>
          <a:sx n="124" d="100"/>
          <a:sy n="124" d="100"/>
        </p:scale>
        <p:origin x="100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12000" y="1120776"/>
            <a:ext cx="8039624" cy="1050925"/>
          </a:xfrm>
        </p:spPr>
        <p:txBody>
          <a:bodyPr anchor="b"/>
          <a:lstStyle>
            <a:lvl1pPr algn="l">
              <a:defRPr sz="2800"/>
            </a:lvl1pPr>
          </a:lstStyle>
          <a:p>
            <a:pPr>
              <a:defRPr/>
            </a:pPr>
            <a:r>
              <a:rPr lang="en-US"/>
              <a:t>Click to edit Master title style</a:t>
            </a:r>
          </a:p>
        </p:txBody>
      </p:sp>
      <p:sp>
        <p:nvSpPr>
          <p:cNvPr id="3" name="Subtitle 2"/>
          <p:cNvSpPr>
            <a:spLocks noGrp="1"/>
          </p:cNvSpPr>
          <p:nvPr>
            <p:ph type="subTitle" idx="1"/>
          </p:nvPr>
        </p:nvSpPr>
        <p:spPr bwMode="auto">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pic>
        <p:nvPicPr>
          <p:cNvPr id="7" name="Grafik 2"/>
          <p:cNvPicPr>
            <a:picLocks noChangeAspect="1"/>
          </p:cNvPicPr>
          <p:nvPr userDrawn="1"/>
        </p:nvPicPr>
        <p:blipFill>
          <a:blip r:embed="rId2"/>
          <a:stretch>
            <a:fillRect/>
          </a:stretch>
        </p:blipFill>
        <p:spPr bwMode="auto">
          <a:xfrm>
            <a:off x="10144125" y="771527"/>
            <a:ext cx="1423988" cy="1422341"/>
          </a:xfrm>
          <a:prstGeom prst="rect">
            <a:avLst/>
          </a:prstGeom>
        </p:spPr>
      </p:pic>
      <p:pic>
        <p:nvPicPr>
          <p:cNvPr id="6" name="Grafik 5"/>
          <p:cNvPicPr>
            <a:picLocks noChangeAspect="1"/>
          </p:cNvPicPr>
          <p:nvPr userDrawn="1"/>
        </p:nvPicPr>
        <p:blipFill>
          <a:blip r:embed="rId3"/>
          <a:stretch>
            <a:fillRect/>
          </a:stretch>
        </p:blipFill>
        <p:spPr bwMode="auto">
          <a:xfrm>
            <a:off x="623888" y="6413956"/>
            <a:ext cx="2275200" cy="120448"/>
          </a:xfrm>
          <a:prstGeom prst="rect">
            <a:avLst/>
          </a:prstGeom>
        </p:spPr>
      </p:pic>
      <p:pic>
        <p:nvPicPr>
          <p:cNvPr id="4" name="Picture 3" descr="DESY_logo_3C_web"/>
          <p:cNvPicPr>
            <a:picLocks noChangeAspect="1"/>
          </p:cNvPicPr>
          <p:nvPr userDrawn="1"/>
        </p:nvPicPr>
        <p:blipFill>
          <a:blip r:embed="rId4"/>
          <a:stretch>
            <a:fillRect/>
          </a:stretch>
        </p:blipFill>
        <p:spPr>
          <a:xfrm>
            <a:off x="10144125" y="2493010"/>
            <a:ext cx="1440000" cy="1440000"/>
          </a:xfrm>
          <a:prstGeom prst="rect">
            <a:avLst/>
          </a:prstGeom>
        </p:spPr>
      </p:pic>
      <p:pic>
        <p:nvPicPr>
          <p:cNvPr id="5" name="Picture 4" descr="Helmholtz-Logo-Blue-RGB"/>
          <p:cNvPicPr>
            <a:picLocks noChangeAspect="1"/>
          </p:cNvPicPr>
          <p:nvPr userDrawn="1"/>
        </p:nvPicPr>
        <p:blipFill>
          <a:blip r:embed="rId5"/>
          <a:stretch>
            <a:fillRect/>
          </a:stretch>
        </p:blipFill>
        <p:spPr>
          <a:xfrm>
            <a:off x="9887585" y="4437380"/>
            <a:ext cx="1936750" cy="263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le, Picture,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6" name="Picture Placeholder 5"/>
          <p:cNvSpPr>
            <a:spLocks noGrp="1"/>
          </p:cNvSpPr>
          <p:nvPr>
            <p:ph type="pic" sz="quarter" idx="12"/>
          </p:nvPr>
        </p:nvSpPr>
        <p:spPr bwMode="auto">
          <a:xfrm>
            <a:off x="623888" y="2024063"/>
            <a:ext cx="8101013" cy="3889375"/>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Textplatzhalter 4"/>
          <p:cNvSpPr>
            <a:spLocks noGrp="1"/>
          </p:cNvSpPr>
          <p:nvPr>
            <p:ph type="body" sz="quarter" idx="14" hasCustomPrompt="1"/>
          </p:nvPr>
        </p:nvSpPr>
        <p:spPr bwMode="auto">
          <a:xfrm>
            <a:off x="623887" y="5913438"/>
            <a:ext cx="8101013" cy="241299"/>
          </a:xfrm>
        </p:spPr>
        <p:txBody>
          <a:bodyPr tIns="36000" rIns="0"/>
          <a:lstStyle>
            <a:lvl1pPr marL="0" indent="0">
              <a:buFont typeface="Arial" panose="020B0604020202020204"/>
              <a:buNone/>
              <a:defRPr sz="900"/>
            </a:lvl1pPr>
          </a:lstStyle>
          <a:p>
            <a:pPr lvl="0">
              <a:defRPr/>
            </a:pPr>
            <a:r>
              <a:rPr lang="de-DE"/>
              <a:t>Caption</a:t>
            </a:r>
          </a:p>
        </p:txBody>
      </p:sp>
      <p:sp>
        <p:nvSpPr>
          <p:cNvPr id="4" name="Textplatzhalter 3"/>
          <p:cNvSpPr>
            <a:spLocks noGrp="1"/>
          </p:cNvSpPr>
          <p:nvPr>
            <p:ph type="body" sz="quarter" idx="15"/>
          </p:nvPr>
        </p:nvSpPr>
        <p:spPr bwMode="auto">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defRPr/>
            </a:pPr>
            <a:r>
              <a:rPr lang="en-US"/>
              <a:t>Click to edit Master text styles</a:t>
            </a:r>
          </a:p>
          <a:p>
            <a:pPr lvl="1">
              <a:defRPr/>
            </a:pPr>
            <a:r>
              <a:rPr lang="en-US"/>
              <a:t>Second level</a:t>
            </a:r>
          </a:p>
          <a:p>
            <a:pPr lvl="2">
              <a:defRPr/>
            </a:pPr>
            <a:r>
              <a:rPr lang="en-US"/>
              <a:t>Third level</a:t>
            </a:r>
          </a:p>
          <a:p>
            <a:pPr lvl="3">
              <a:defRPr/>
            </a:pPr>
            <a:r>
              <a:rPr lang="en-US"/>
              <a:t>Fourth level</a:t>
            </a:r>
          </a:p>
          <a:p>
            <a:pPr lvl="4">
              <a:defRPr/>
            </a:pPr>
            <a:r>
              <a:rPr lang="en-US"/>
              <a:t>Fifth level</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solidFill>
                  <a:schemeClr val="tx1"/>
                </a:solidFill>
              </a:defRPr>
            </a:lvl1pPr>
          </a:lstStyle>
          <a:p>
            <a:pPr>
              <a:defRPr/>
            </a:pPr>
            <a:r>
              <a:rPr lang="en-US"/>
              <a:t>Click to edit Master title style</a:t>
            </a:r>
          </a:p>
        </p:txBody>
      </p:sp>
      <p:sp>
        <p:nvSpPr>
          <p:cNvPr id="3" name="Content Placeholder 2"/>
          <p:cNvSpPr>
            <a:spLocks noGrp="1"/>
          </p:cNvSpPr>
          <p:nvPr>
            <p:ph idx="1"/>
          </p:nvPr>
        </p:nvSpPr>
        <p:spPr bwMode="auto"/>
        <p:txBody>
          <a:bodyPr/>
          <a:lstStyle>
            <a:lvl1pPr>
              <a:defRPr>
                <a:solidFill>
                  <a:schemeClr val="tx1"/>
                </a:solidFill>
              </a:defRPr>
            </a:lvl1pPr>
          </a:lstStyle>
          <a:p>
            <a:pPr lvl="0">
              <a:defRPr/>
            </a:pPr>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Chapter break">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06635" y="1552576"/>
            <a:ext cx="10961477" cy="3814764"/>
          </a:xfrm>
        </p:spPr>
        <p:txBody>
          <a:bodyPr anchor="ctr"/>
          <a:lstStyle>
            <a:lvl1pPr>
              <a:defRPr sz="6300">
                <a:solidFill>
                  <a:schemeClr val="tx1"/>
                </a:solidFill>
              </a:defRPr>
            </a:lvl1pPr>
          </a:lstStyle>
          <a:p>
            <a:pPr>
              <a:defRPr/>
            </a:pPr>
            <a:r>
              <a:rPr lang="en-US"/>
              <a:t>Click to edit Master title style</a:t>
            </a:r>
          </a:p>
        </p:txBody>
      </p:sp>
      <p:sp>
        <p:nvSpPr>
          <p:cNvPr id="3" name="Text Placeholder 2"/>
          <p:cNvSpPr>
            <a:spLocks noGrp="1"/>
          </p:cNvSpPr>
          <p:nvPr>
            <p:ph type="body" idx="1"/>
          </p:nvPr>
        </p:nvSpPr>
        <p:spPr bwMode="auto">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nd Big Pictur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5" name="Picture Placeholder 5"/>
          <p:cNvSpPr>
            <a:spLocks noGrp="1"/>
          </p:cNvSpPr>
          <p:nvPr>
            <p:ph type="pic" sz="quarter" idx="12"/>
          </p:nvPr>
        </p:nvSpPr>
        <p:spPr bwMode="auto">
          <a:xfrm>
            <a:off x="623888" y="2024063"/>
            <a:ext cx="10944224" cy="3889375"/>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g Picture">
    <p:spTree>
      <p:nvGrpSpPr>
        <p:cNvPr id="1" name=""/>
        <p:cNvGrpSpPr/>
        <p:nvPr/>
      </p:nvGrpSpPr>
      <p:grpSpPr bwMode="auto">
        <a:xfrm>
          <a:off x="0" y="0"/>
          <a:ext cx="0" cy="0"/>
          <a:chOff x="0" y="0"/>
          <a:chExt cx="0" cy="0"/>
        </a:xfrm>
      </p:grpSpPr>
      <p:sp>
        <p:nvSpPr>
          <p:cNvPr id="6" name="Picture Placeholder 5"/>
          <p:cNvSpPr>
            <a:spLocks noGrp="1"/>
          </p:cNvSpPr>
          <p:nvPr>
            <p:ph type="pic" sz="quarter" idx="12"/>
          </p:nvPr>
        </p:nvSpPr>
        <p:spPr bwMode="auto">
          <a:xfrm>
            <a:off x="623888" y="828675"/>
            <a:ext cx="10944224" cy="50847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5" name="Textplatzhalter 4"/>
          <p:cNvSpPr>
            <a:spLocks noGrp="1"/>
          </p:cNvSpPr>
          <p:nvPr>
            <p:ph type="body" sz="quarter" idx="13" hasCustomPrompt="1"/>
          </p:nvPr>
        </p:nvSpPr>
        <p:spPr bwMode="auto">
          <a:xfrm>
            <a:off x="623887" y="5913438"/>
            <a:ext cx="10944225"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 Pictures">
    <p:spTree>
      <p:nvGrpSpPr>
        <p:cNvPr id="1" name=""/>
        <p:cNvGrpSpPr/>
        <p:nvPr/>
      </p:nvGrpSpPr>
      <p:grpSpPr bwMode="auto">
        <a:xfrm>
          <a:off x="0" y="0"/>
          <a:ext cx="0" cy="0"/>
          <a:chOff x="0" y="0"/>
          <a:chExt cx="0" cy="0"/>
        </a:xfrm>
      </p:grpSpPr>
      <p:sp>
        <p:nvSpPr>
          <p:cNvPr id="6" name="Picture Placeholder 5"/>
          <p:cNvSpPr>
            <a:spLocks noGrp="1"/>
          </p:cNvSpPr>
          <p:nvPr>
            <p:ph type="pic" sz="quarter" idx="12"/>
          </p:nvPr>
        </p:nvSpPr>
        <p:spPr bwMode="auto">
          <a:xfrm>
            <a:off x="623889" y="1196976"/>
            <a:ext cx="5292723" cy="47164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Picture Placeholder 5"/>
          <p:cNvSpPr>
            <a:spLocks noGrp="1"/>
          </p:cNvSpPr>
          <p:nvPr>
            <p:ph type="pic" sz="quarter" idx="13"/>
          </p:nvPr>
        </p:nvSpPr>
        <p:spPr bwMode="auto">
          <a:xfrm>
            <a:off x="6275388" y="1196976"/>
            <a:ext cx="5292725" cy="47164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8" name="Textplatzhalter 4"/>
          <p:cNvSpPr>
            <a:spLocks noGrp="1"/>
          </p:cNvSpPr>
          <p:nvPr>
            <p:ph type="body" sz="quarter" idx="14" hasCustomPrompt="1"/>
          </p:nvPr>
        </p:nvSpPr>
        <p:spPr bwMode="auto">
          <a:xfrm>
            <a:off x="623888" y="5913438"/>
            <a:ext cx="5292726" cy="241299"/>
          </a:xfrm>
        </p:spPr>
        <p:txBody>
          <a:bodyPr tIns="36000" rIns="0"/>
          <a:lstStyle>
            <a:lvl1pPr marL="0" indent="0">
              <a:buFont typeface="Arial" panose="020B0604020202020204"/>
              <a:buNone/>
              <a:defRPr sz="900"/>
            </a:lvl1pPr>
          </a:lstStyle>
          <a:p>
            <a:pPr lvl="0">
              <a:defRPr/>
            </a:pPr>
            <a:r>
              <a:rPr lang="de-DE"/>
              <a:t>Caption</a:t>
            </a:r>
          </a:p>
        </p:txBody>
      </p:sp>
      <p:sp>
        <p:nvSpPr>
          <p:cNvPr id="9" name="Textplatzhalter 4"/>
          <p:cNvSpPr>
            <a:spLocks noGrp="1"/>
          </p:cNvSpPr>
          <p:nvPr>
            <p:ph type="body" sz="quarter" idx="15" hasCustomPrompt="1"/>
          </p:nvPr>
        </p:nvSpPr>
        <p:spPr bwMode="auto">
          <a:xfrm>
            <a:off x="6275385" y="5913438"/>
            <a:ext cx="5292727"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le and 2 Pictures">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6" name="Picture Placeholder 5"/>
          <p:cNvSpPr>
            <a:spLocks noGrp="1"/>
          </p:cNvSpPr>
          <p:nvPr>
            <p:ph type="pic" sz="quarter" idx="12"/>
          </p:nvPr>
        </p:nvSpPr>
        <p:spPr bwMode="auto">
          <a:xfrm>
            <a:off x="623887" y="2024063"/>
            <a:ext cx="5292725" cy="3062288"/>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Picture Placeholder 5"/>
          <p:cNvSpPr>
            <a:spLocks noGrp="1"/>
          </p:cNvSpPr>
          <p:nvPr>
            <p:ph type="pic" sz="quarter" idx="13"/>
          </p:nvPr>
        </p:nvSpPr>
        <p:spPr bwMode="auto">
          <a:xfrm>
            <a:off x="6275389" y="2024063"/>
            <a:ext cx="5292724" cy="3062288"/>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8" name="Textplatzhalter 4"/>
          <p:cNvSpPr>
            <a:spLocks noGrp="1"/>
          </p:cNvSpPr>
          <p:nvPr>
            <p:ph type="body" sz="quarter" idx="14" hasCustomPrompt="1"/>
          </p:nvPr>
        </p:nvSpPr>
        <p:spPr bwMode="auto">
          <a:xfrm>
            <a:off x="623888" y="5086351"/>
            <a:ext cx="5292726" cy="241299"/>
          </a:xfrm>
        </p:spPr>
        <p:txBody>
          <a:bodyPr tIns="36000" rIns="0"/>
          <a:lstStyle>
            <a:lvl1pPr marL="0" indent="0">
              <a:buFont typeface="Arial" panose="020B0604020202020204"/>
              <a:buNone/>
              <a:defRPr sz="900"/>
            </a:lvl1pPr>
          </a:lstStyle>
          <a:p>
            <a:pPr lvl="0">
              <a:defRPr/>
            </a:pPr>
            <a:r>
              <a:rPr lang="de-DE"/>
              <a:t>Caption</a:t>
            </a:r>
          </a:p>
        </p:txBody>
      </p:sp>
      <p:sp>
        <p:nvSpPr>
          <p:cNvPr id="9" name="Textplatzhalter 4"/>
          <p:cNvSpPr>
            <a:spLocks noGrp="1"/>
          </p:cNvSpPr>
          <p:nvPr>
            <p:ph type="body" sz="quarter" idx="15" hasCustomPrompt="1"/>
          </p:nvPr>
        </p:nvSpPr>
        <p:spPr bwMode="auto">
          <a:xfrm>
            <a:off x="6275385" y="5086351"/>
            <a:ext cx="5292727"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11189" y="712232"/>
            <a:ext cx="10956924" cy="780540"/>
          </a:xfrm>
          <a:prstGeom prst="rect">
            <a:avLst/>
          </a:prstGeom>
        </p:spPr>
        <p:txBody>
          <a:bodyPr vert="horz" lIns="0" tIns="0" rIns="0" bIns="0" rtlCol="0" anchor="b" anchorCtr="0">
            <a:noAutofit/>
          </a:bodyPr>
          <a:lstStyle/>
          <a:p>
            <a:pPr>
              <a:defRPr/>
            </a:pPr>
            <a:endParaRPr lang="en-US"/>
          </a:p>
        </p:txBody>
      </p:sp>
      <p:sp>
        <p:nvSpPr>
          <p:cNvPr id="3" name="Text Placeholder 2"/>
          <p:cNvSpPr>
            <a:spLocks noGrp="1"/>
          </p:cNvSpPr>
          <p:nvPr>
            <p:ph type="body" idx="1"/>
          </p:nvPr>
        </p:nvSpPr>
        <p:spPr bwMode="auto">
          <a:xfrm>
            <a:off x="623889" y="2024063"/>
            <a:ext cx="10944224" cy="3889375"/>
          </a:xfrm>
          <a:prstGeom prst="rect">
            <a:avLst/>
          </a:prstGeom>
        </p:spPr>
        <p:txBody>
          <a:bodyPr vert="horz" lIns="0" tIns="0" rIns="0" bIns="0" rtlCol="0" anchor="t" anchorCtr="0">
            <a:noAutofit/>
          </a:bodyPr>
          <a:lstStyle/>
          <a:p>
            <a:pPr lvl="0">
              <a:defRPr/>
            </a:pPr>
            <a:r>
              <a:rPr lang="en-US"/>
              <a:t>Level 1</a:t>
            </a:r>
          </a:p>
          <a:p>
            <a:pPr lvl="1">
              <a:defRPr/>
            </a:pPr>
            <a:r>
              <a:rPr lang="en-US"/>
              <a:t>Level 2</a:t>
            </a:r>
          </a:p>
          <a:p>
            <a:pPr lvl="2">
              <a:defRPr/>
            </a:pPr>
            <a:r>
              <a:rPr lang="en-US"/>
              <a:t>Level 3</a:t>
            </a:r>
          </a:p>
          <a:p>
            <a:pPr lvl="3">
              <a:defRPr/>
            </a:pPr>
            <a:r>
              <a:rPr lang="en-US"/>
              <a:t>Level 4</a:t>
            </a:r>
          </a:p>
          <a:p>
            <a:pPr lvl="4">
              <a:defRPr/>
            </a:pPr>
            <a:r>
              <a:rPr lang="en-US"/>
              <a:t>Level 5</a:t>
            </a:r>
          </a:p>
        </p:txBody>
      </p:sp>
      <p:sp>
        <p:nvSpPr>
          <p:cNvPr id="9" name="Textfeld 8"/>
          <p:cNvSpPr txBox="1"/>
          <p:nvPr userDrawn="1"/>
        </p:nvSpPr>
        <p:spPr bwMode="auto">
          <a:xfrm>
            <a:off x="11377083" y="293577"/>
            <a:ext cx="514351" cy="293798"/>
          </a:xfrm>
          <a:prstGeom prst="rect">
            <a:avLst/>
          </a:prstGeom>
          <a:noFill/>
        </p:spPr>
        <p:txBody>
          <a:bodyPr wrap="none" lIns="0" tIns="0" rIns="0" bIns="0" rtlCol="0">
            <a:noAutofit/>
          </a:bodyPr>
          <a:lstStyle/>
          <a:p>
            <a:pPr algn="r">
              <a:defRPr/>
            </a:pPr>
            <a:fld id="{A5DEC3FA-4FB7-4309-A077-6BB31CA8E81A}" type="slidenum">
              <a:rPr lang="en-US" sz="1600"/>
              <a:t>‹#›</a:t>
            </a:fld>
            <a:endParaRPr lang="en-US" sz="1600"/>
          </a:p>
        </p:txBody>
      </p:sp>
      <p:cxnSp>
        <p:nvCxnSpPr>
          <p:cNvPr id="11" name="Gerader Verbinder 10"/>
          <p:cNvCxnSpPr/>
          <p:nvPr userDrawn="1"/>
        </p:nvCxnSpPr>
        <p:spPr bwMode="auto">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bwMode="auto">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12"/>
          <a:stretch>
            <a:fillRect/>
          </a:stretch>
        </p:blipFill>
        <p:spPr bwMode="auto">
          <a:xfrm>
            <a:off x="623888" y="6413956"/>
            <a:ext cx="2275200" cy="120448"/>
          </a:xfrm>
          <a:prstGeom prst="rect">
            <a:avLst/>
          </a:prstGeom>
        </p:spPr>
      </p:pic>
      <p:sp>
        <p:nvSpPr>
          <p:cNvPr id="7" name="Rechteck 6"/>
          <p:cNvSpPr/>
          <p:nvPr userDrawn="1"/>
        </p:nvSpPr>
        <p:spPr bwMode="auto">
          <a:xfrm>
            <a:off x="623888" y="381001"/>
            <a:ext cx="5292725" cy="216000"/>
          </a:xfrm>
          <a:prstGeom prst="rect">
            <a:avLst/>
          </a:prstGeom>
        </p:spPr>
        <p:txBody>
          <a:bodyPr vert="horz" lIns="0" tIns="0" rIns="0" bIns="0" rtlCol="0" anchor="t" anchorCtr="0">
            <a:noAutofit/>
          </a:bodyPr>
          <a:lstStyle/>
          <a:p>
            <a:pPr lvl="0">
              <a:defRPr/>
            </a:pPr>
            <a:r>
              <a:rPr lang="de-DE" sz="900">
                <a:latin typeface="Calibri" panose="020F0502020204030204"/>
              </a:rPr>
              <a:t>XFEL Accelerator R&amp;D Proposal</a:t>
            </a:r>
          </a:p>
        </p:txBody>
      </p:sp>
      <p:sp>
        <p:nvSpPr>
          <p:cNvPr id="8" name="Rechteck 7"/>
          <p:cNvSpPr/>
          <p:nvPr userDrawn="1"/>
        </p:nvSpPr>
        <p:spPr bwMode="auto">
          <a:xfrm>
            <a:off x="6275389" y="381001"/>
            <a:ext cx="5292724" cy="216000"/>
          </a:xfrm>
          <a:prstGeom prst="rect">
            <a:avLst/>
          </a:prstGeom>
        </p:spPr>
        <p:txBody>
          <a:bodyPr vert="horz" lIns="0" tIns="0" rIns="0" bIns="0" rtlCol="0" anchor="t" anchorCtr="0">
            <a:noAutofit/>
          </a:bodyPr>
          <a:lstStyle/>
          <a:p>
            <a:pPr lvl="0">
              <a:defRPr/>
            </a:pPr>
            <a:r>
              <a:rPr lang="en-US" sz="900" dirty="0"/>
              <a:t>Sergey Tomin, Physicist / MXL, 27.06.2023</a:t>
            </a:r>
          </a:p>
        </p:txBody>
      </p:sp>
      <p:pic>
        <p:nvPicPr>
          <p:cNvPr id="5" name="Picture 4" descr="DESY_logo_3C_web"/>
          <p:cNvPicPr>
            <a:picLocks noChangeAspect="1"/>
          </p:cNvPicPr>
          <p:nvPr userDrawn="1"/>
        </p:nvPicPr>
        <p:blipFill>
          <a:blip r:embed="rId13"/>
          <a:stretch>
            <a:fillRect/>
          </a:stretch>
        </p:blipFill>
        <p:spPr>
          <a:xfrm>
            <a:off x="10920730" y="6029960"/>
            <a:ext cx="723900" cy="723900"/>
          </a:xfrm>
          <a:prstGeom prst="rect">
            <a:avLst/>
          </a:prstGeom>
        </p:spPr>
      </p:pic>
      <p:pic>
        <p:nvPicPr>
          <p:cNvPr id="12" name="Picture 11" descr="Helmholtz-Logo-Blue-RGB"/>
          <p:cNvPicPr>
            <a:picLocks noChangeAspect="1"/>
          </p:cNvPicPr>
          <p:nvPr userDrawn="1"/>
        </p:nvPicPr>
        <p:blipFill>
          <a:blip r:embed="rId14"/>
          <a:stretch>
            <a:fillRect/>
          </a:stretch>
        </p:blipFill>
        <p:spPr>
          <a:xfrm>
            <a:off x="9330690" y="6259830"/>
            <a:ext cx="1366520" cy="1860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a:lnSpc>
          <a:spcPct val="100000"/>
        </a:lnSpc>
        <a:spcBef>
          <a:spcPts val="0"/>
        </a:spcBef>
        <a:buNone/>
        <a:defRPr sz="2200" b="1">
          <a:solidFill>
            <a:schemeClr val="tx1"/>
          </a:solidFill>
          <a:latin typeface="+mj-lt"/>
          <a:ea typeface="+mj-ea"/>
          <a:cs typeface="+mj-cs"/>
        </a:defRPr>
      </a:lvl1pPr>
    </p:titleStyle>
    <p:bodyStyle>
      <a:lvl1pPr marL="357505" indent="-357505" algn="l" defTabSz="914400">
        <a:lnSpc>
          <a:spcPct val="114000"/>
        </a:lnSpc>
        <a:spcBef>
          <a:spcPts val="1800"/>
        </a:spcBef>
        <a:buClr>
          <a:schemeClr val="bg2"/>
        </a:buClr>
        <a:buFontTx/>
        <a:buBlip>
          <a:blip r:embed="rId15"/>
        </a:buBlip>
        <a:defRPr sz="1800">
          <a:solidFill>
            <a:schemeClr val="tx1"/>
          </a:solidFill>
          <a:latin typeface="+mn-lt"/>
          <a:ea typeface="+mn-ea"/>
          <a:cs typeface="+mn-cs"/>
        </a:defRPr>
      </a:lvl1pPr>
      <a:lvl2pPr marL="714375" indent="-357505" algn="l" defTabSz="914400">
        <a:lnSpc>
          <a:spcPct val="114000"/>
        </a:lnSpc>
        <a:spcBef>
          <a:spcPts val="0"/>
        </a:spcBef>
        <a:buClr>
          <a:schemeClr val="accent2"/>
        </a:buClr>
        <a:buFontTx/>
        <a:buBlip>
          <a:blip r:embed="rId16"/>
        </a:buBlip>
        <a:defRPr sz="1800">
          <a:solidFill>
            <a:schemeClr val="tx1"/>
          </a:solidFill>
          <a:latin typeface="+mn-lt"/>
          <a:ea typeface="+mn-ea"/>
          <a:cs typeface="+mn-cs"/>
        </a:defRPr>
      </a:lvl2pPr>
      <a:lvl3pPr marL="982980" indent="-268605" algn="l" defTabSz="914400">
        <a:lnSpc>
          <a:spcPct val="114000"/>
        </a:lnSpc>
        <a:spcBef>
          <a:spcPts val="0"/>
        </a:spcBef>
        <a:buFont typeface="Arial" panose="020B0604020202020204"/>
        <a:buChar char="►"/>
        <a:defRPr sz="1800">
          <a:solidFill>
            <a:schemeClr val="tx1"/>
          </a:solidFill>
          <a:latin typeface="+mn-lt"/>
          <a:ea typeface="+mn-ea"/>
          <a:cs typeface="+mn-cs"/>
        </a:defRPr>
      </a:lvl3pPr>
      <a:lvl4pPr marL="1162050" indent="-173355" algn="l" defTabSz="914400">
        <a:lnSpc>
          <a:spcPct val="114000"/>
        </a:lnSpc>
        <a:spcBef>
          <a:spcPts val="0"/>
        </a:spcBef>
        <a:buFont typeface="Arial" panose="020B0604020202020204"/>
        <a:buChar char="•"/>
        <a:defRPr sz="1800">
          <a:solidFill>
            <a:schemeClr val="tx1"/>
          </a:solidFill>
          <a:latin typeface="+mn-lt"/>
          <a:ea typeface="+mn-ea"/>
          <a:cs typeface="+mn-cs"/>
        </a:defRPr>
      </a:lvl4pPr>
      <a:lvl5pPr marL="1348105" indent="-180975" algn="l" defTabSz="914400">
        <a:lnSpc>
          <a:spcPct val="114000"/>
        </a:lnSpc>
        <a:spcBef>
          <a:spcPts val="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lstStyle/>
          <a:p>
            <a:pPr>
              <a:defRPr/>
            </a:pPr>
            <a:r>
              <a:rPr lang="en-US" dirty="0">
                <a:latin typeface="Calibri" panose="020F0502020204030204"/>
              </a:rPr>
              <a:t>XFEL Accelerator R&amp;D Proposal</a:t>
            </a:r>
            <a:br>
              <a:rPr lang="en-US" dirty="0"/>
            </a:br>
            <a:r>
              <a:rPr lang="en-US" dirty="0">
                <a:latin typeface="Calibri" panose="020F0502020204030204"/>
              </a:rPr>
              <a:t>Virtual diagnostics</a:t>
            </a:r>
          </a:p>
        </p:txBody>
      </p:sp>
      <p:sp>
        <p:nvSpPr>
          <p:cNvPr id="3" name="Subtitle 2"/>
          <p:cNvSpPr>
            <a:spLocks noGrp="1"/>
          </p:cNvSpPr>
          <p:nvPr>
            <p:ph type="subTitle" idx="1"/>
          </p:nvPr>
        </p:nvSpPr>
        <p:spPr bwMode="auto"/>
        <p:txBody>
          <a:bodyPr/>
          <a:lstStyle/>
          <a:p>
            <a:pPr>
              <a:defRPr/>
            </a:pPr>
            <a:r>
              <a:rPr lang="en-US" dirty="0">
                <a:latin typeface="Calibri" panose="020F0502020204030204"/>
              </a:rPr>
              <a:t>Sergey Tomin</a:t>
            </a:r>
            <a:endParaRPr lang="en-US" dirty="0"/>
          </a:p>
          <a:p>
            <a:pPr>
              <a:defRPr/>
            </a:pPr>
            <a:r>
              <a:rPr lang="en-US" dirty="0">
                <a:latin typeface="Calibri" panose="020F0502020204030204"/>
                <a:cs typeface="Calibri" panose="020F0502020204030204"/>
              </a:rPr>
              <a:t>27.06.2023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How it works</a:t>
            </a:r>
          </a:p>
        </p:txBody>
      </p:sp>
      <p:sp>
        <p:nvSpPr>
          <p:cNvPr id="3" name="Content Placeholder 2"/>
          <p:cNvSpPr>
            <a:spLocks noGrp="1"/>
          </p:cNvSpPr>
          <p:nvPr>
            <p:ph idx="1"/>
          </p:nvPr>
        </p:nvSpPr>
        <p:spPr bwMode="auto">
          <a:xfrm>
            <a:off x="6384032" y="6021288"/>
            <a:ext cx="5695870" cy="544258"/>
          </a:xfrm>
          <a:solidFill>
            <a:schemeClr val="bg1"/>
          </a:solidFill>
        </p:spPr>
        <p:txBody>
          <a:bodyPr/>
          <a:lstStyle/>
          <a:p>
            <a:pPr marL="0" indent="0">
              <a:buNone/>
            </a:pPr>
            <a:r>
              <a:rPr lang="en-US" sz="1400" i="1" dirty="0">
                <a:solidFill>
                  <a:srgbClr val="0070C0"/>
                </a:solidFill>
                <a:effectLst/>
                <a:latin typeface="Helvetica" pitchFamily="2" charset="0"/>
              </a:rPr>
              <a:t>J. Kaiser, A. Eichler, S. Tomin, Z. Zhu, </a:t>
            </a:r>
            <a:r>
              <a:rPr lang="en-US" sz="1400" i="1" dirty="0">
                <a:solidFill>
                  <a:srgbClr val="0070C0"/>
                </a:solidFill>
                <a:latin typeface="Helvetica" pitchFamily="2" charset="0"/>
              </a:rPr>
              <a:t>M</a:t>
            </a:r>
            <a:r>
              <a:rPr lang="en-US" sz="1400" i="1" dirty="0">
                <a:solidFill>
                  <a:srgbClr val="0070C0"/>
                </a:solidFill>
                <a:effectLst/>
                <a:latin typeface="Helvetica" pitchFamily="2" charset="0"/>
              </a:rPr>
              <a:t>achine Learning for Combined </a:t>
            </a:r>
            <a:r>
              <a:rPr lang="en-US" sz="1400" i="1" dirty="0">
                <a:solidFill>
                  <a:srgbClr val="0070C0"/>
                </a:solidFill>
                <a:latin typeface="Helvetica" pitchFamily="2" charset="0"/>
              </a:rPr>
              <a:t>S</a:t>
            </a:r>
            <a:r>
              <a:rPr lang="en-US" sz="1400" i="1" dirty="0">
                <a:solidFill>
                  <a:srgbClr val="0070C0"/>
                </a:solidFill>
                <a:effectLst/>
                <a:latin typeface="Helvetica" pitchFamily="2" charset="0"/>
              </a:rPr>
              <a:t>calar and Spectral </a:t>
            </a:r>
            <a:r>
              <a:rPr lang="en-US" sz="1400" i="1" dirty="0">
                <a:solidFill>
                  <a:srgbClr val="0070C0"/>
                </a:solidFill>
                <a:latin typeface="Helvetica" pitchFamily="2" charset="0"/>
              </a:rPr>
              <a:t>L</a:t>
            </a:r>
            <a:r>
              <a:rPr lang="en-US" sz="1400" i="1" dirty="0">
                <a:solidFill>
                  <a:srgbClr val="0070C0"/>
                </a:solidFill>
                <a:effectLst/>
                <a:latin typeface="Helvetica" pitchFamily="2" charset="0"/>
              </a:rPr>
              <a:t>ongitudinal </a:t>
            </a:r>
            <a:r>
              <a:rPr lang="en-US" sz="1400" i="1" dirty="0">
                <a:solidFill>
                  <a:srgbClr val="0070C0"/>
                </a:solidFill>
                <a:latin typeface="Helvetica" pitchFamily="2" charset="0"/>
              </a:rPr>
              <a:t>P</a:t>
            </a:r>
            <a:r>
              <a:rPr lang="en-US" sz="1400" i="1" dirty="0">
                <a:solidFill>
                  <a:srgbClr val="0070C0"/>
                </a:solidFill>
                <a:effectLst/>
                <a:latin typeface="Helvetica" pitchFamily="2" charset="0"/>
              </a:rPr>
              <a:t>hase </a:t>
            </a:r>
            <a:r>
              <a:rPr lang="en-US" sz="1400" i="1" dirty="0">
                <a:solidFill>
                  <a:srgbClr val="0070C0"/>
                </a:solidFill>
                <a:latin typeface="Helvetica" pitchFamily="2" charset="0"/>
              </a:rPr>
              <a:t>S</a:t>
            </a:r>
            <a:r>
              <a:rPr lang="en-US" sz="1400" i="1" dirty="0">
                <a:solidFill>
                  <a:srgbClr val="0070C0"/>
                </a:solidFill>
                <a:effectLst/>
                <a:latin typeface="Helvetica" pitchFamily="2" charset="0"/>
              </a:rPr>
              <a:t>pace </a:t>
            </a:r>
            <a:r>
              <a:rPr lang="en-US" sz="1400" i="1" dirty="0">
                <a:solidFill>
                  <a:srgbClr val="0070C0"/>
                </a:solidFill>
                <a:latin typeface="Helvetica" pitchFamily="2" charset="0"/>
              </a:rPr>
              <a:t>R</a:t>
            </a:r>
            <a:r>
              <a:rPr lang="en-US" sz="1400" i="1" dirty="0">
                <a:solidFill>
                  <a:srgbClr val="0070C0"/>
                </a:solidFill>
                <a:effectLst/>
                <a:latin typeface="Helvetica" pitchFamily="2" charset="0"/>
              </a:rPr>
              <a:t>econstruction, IPAC23.</a:t>
            </a:r>
          </a:p>
        </p:txBody>
      </p:sp>
      <p:sp>
        <p:nvSpPr>
          <p:cNvPr id="4" name="Rounded Rectangle 3">
            <a:extLst>
              <a:ext uri="{FF2B5EF4-FFF2-40B4-BE49-F238E27FC236}">
                <a16:creationId xmlns:a16="http://schemas.microsoft.com/office/drawing/2014/main" id="{2D34836A-BB35-DCEC-5C13-E75FEBA55293}"/>
              </a:ext>
            </a:extLst>
          </p:cNvPr>
          <p:cNvSpPr/>
          <p:nvPr/>
        </p:nvSpPr>
        <p:spPr bwMode="auto">
          <a:xfrm>
            <a:off x="1199456" y="2766298"/>
            <a:ext cx="2667400" cy="1024028"/>
          </a:xfrm>
          <a:prstGeom prst="roundRect">
            <a:avLst/>
          </a:prstGeom>
          <a:solidFill>
            <a:schemeClr val="accent6"/>
          </a:solidFill>
        </p:spPr>
        <p:txBody>
          <a:bodyPr rtlCol="0" anchor="ctr"/>
          <a:lstStyle/>
          <a:p>
            <a:pPr algn="ctr"/>
            <a:r>
              <a:rPr lang="en-US" dirty="0"/>
              <a:t>Theoretical simulation model (OCELOT)</a:t>
            </a:r>
          </a:p>
        </p:txBody>
      </p:sp>
      <p:sp>
        <p:nvSpPr>
          <p:cNvPr id="5" name="Rounded Rectangle 4">
            <a:extLst>
              <a:ext uri="{FF2B5EF4-FFF2-40B4-BE49-F238E27FC236}">
                <a16:creationId xmlns:a16="http://schemas.microsoft.com/office/drawing/2014/main" id="{84D57314-BE4C-F67B-6C17-4CF9854F876C}"/>
              </a:ext>
            </a:extLst>
          </p:cNvPr>
          <p:cNvSpPr/>
          <p:nvPr/>
        </p:nvSpPr>
        <p:spPr bwMode="auto">
          <a:xfrm>
            <a:off x="6744072" y="1224601"/>
            <a:ext cx="2736304" cy="1008111"/>
          </a:xfrm>
          <a:prstGeom prst="roundRect">
            <a:avLst/>
          </a:prstGeom>
          <a:solidFill>
            <a:schemeClr val="accent1">
              <a:lumMod val="25000"/>
              <a:lumOff val="75000"/>
            </a:schemeClr>
          </a:solidFill>
        </p:spPr>
        <p:txBody>
          <a:bodyPr rtlCol="0" anchor="ctr"/>
          <a:lstStyle/>
          <a:p>
            <a:pPr algn="ctr"/>
            <a:r>
              <a:rPr lang="en-US" dirty="0"/>
              <a:t>Non-invasive diagnostics</a:t>
            </a:r>
          </a:p>
        </p:txBody>
      </p:sp>
      <p:sp>
        <p:nvSpPr>
          <p:cNvPr id="6" name="Rounded Rectangle 5">
            <a:extLst>
              <a:ext uri="{FF2B5EF4-FFF2-40B4-BE49-F238E27FC236}">
                <a16:creationId xmlns:a16="http://schemas.microsoft.com/office/drawing/2014/main" id="{F3744B2F-94B5-6981-30E4-AA051E20344A}"/>
              </a:ext>
            </a:extLst>
          </p:cNvPr>
          <p:cNvSpPr/>
          <p:nvPr/>
        </p:nvSpPr>
        <p:spPr bwMode="auto">
          <a:xfrm>
            <a:off x="3385973" y="1250754"/>
            <a:ext cx="2998059" cy="826796"/>
          </a:xfrm>
          <a:prstGeom prst="roundRect">
            <a:avLst/>
          </a:prstGeom>
          <a:solidFill>
            <a:schemeClr val="accent6"/>
          </a:solidFill>
        </p:spPr>
        <p:txBody>
          <a:bodyPr rtlCol="0" anchor="ctr"/>
          <a:lstStyle/>
          <a:p>
            <a:pPr algn="ctr"/>
            <a:r>
              <a:rPr lang="en-US" b="1" dirty="0">
                <a:solidFill>
                  <a:srgbClr val="FF0000"/>
                </a:solidFill>
              </a:rPr>
              <a:t>Range</a:t>
            </a:r>
            <a:r>
              <a:rPr lang="en-US" dirty="0">
                <a:solidFill>
                  <a:srgbClr val="FF0000"/>
                </a:solidFill>
              </a:rPr>
              <a:t> of</a:t>
            </a:r>
            <a:r>
              <a:rPr lang="en-US" dirty="0"/>
              <a:t> RF settings, BCs settings, beam energy…</a:t>
            </a:r>
          </a:p>
          <a:p>
            <a:pPr algn="ctr"/>
            <a:r>
              <a:rPr lang="en-US" dirty="0"/>
              <a:t>from the accelerator</a:t>
            </a:r>
          </a:p>
        </p:txBody>
      </p:sp>
      <p:sp>
        <p:nvSpPr>
          <p:cNvPr id="7" name="Down Arrow 6">
            <a:extLst>
              <a:ext uri="{FF2B5EF4-FFF2-40B4-BE49-F238E27FC236}">
                <a16:creationId xmlns:a16="http://schemas.microsoft.com/office/drawing/2014/main" id="{47DF73F7-6374-53D9-4F43-F54354819689}"/>
              </a:ext>
            </a:extLst>
          </p:cNvPr>
          <p:cNvSpPr/>
          <p:nvPr/>
        </p:nvSpPr>
        <p:spPr bwMode="auto">
          <a:xfrm>
            <a:off x="1792962" y="2158843"/>
            <a:ext cx="360040" cy="525818"/>
          </a:xfrm>
          <a:prstGeom prst="downArrow">
            <a:avLst/>
          </a:prstGeom>
          <a:solidFill>
            <a:schemeClr val="accent6"/>
          </a:solidFill>
        </p:spPr>
        <p:txBody>
          <a:bodyPr rtlCol="0" anchor="ctr"/>
          <a:lstStyle/>
          <a:p>
            <a:pPr algn="ctr"/>
            <a:endParaRPr lang="en-US"/>
          </a:p>
        </p:txBody>
      </p:sp>
      <p:pic>
        <p:nvPicPr>
          <p:cNvPr id="10" name="Picture 9">
            <a:extLst>
              <a:ext uri="{FF2B5EF4-FFF2-40B4-BE49-F238E27FC236}">
                <a16:creationId xmlns:a16="http://schemas.microsoft.com/office/drawing/2014/main" id="{736FBC6E-BA2B-CECF-4B6A-8C92ECAE5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545" y="4041442"/>
            <a:ext cx="3790976" cy="1837849"/>
          </a:xfrm>
          <a:prstGeom prst="rect">
            <a:avLst/>
          </a:prstGeom>
          <a:ln>
            <a:solidFill>
              <a:schemeClr val="accent1"/>
            </a:solidFill>
          </a:ln>
          <a:effectLst>
            <a:outerShdw blurRad="50800" dist="38100" dir="2700000" algn="tl" rotWithShape="0">
              <a:prstClr val="black">
                <a:alpha val="40000"/>
              </a:prstClr>
            </a:outerShdw>
          </a:effectLst>
        </p:spPr>
      </p:pic>
      <p:sp>
        <p:nvSpPr>
          <p:cNvPr id="12" name="Down Arrow 11">
            <a:extLst>
              <a:ext uri="{FF2B5EF4-FFF2-40B4-BE49-F238E27FC236}">
                <a16:creationId xmlns:a16="http://schemas.microsoft.com/office/drawing/2014/main" id="{EBCA2457-CC86-53B3-CAF8-F84F29945906}"/>
              </a:ext>
            </a:extLst>
          </p:cNvPr>
          <p:cNvSpPr/>
          <p:nvPr/>
        </p:nvSpPr>
        <p:spPr bwMode="auto">
          <a:xfrm>
            <a:off x="2763840" y="3922790"/>
            <a:ext cx="360040" cy="525818"/>
          </a:xfrm>
          <a:prstGeom prst="downArrow">
            <a:avLst/>
          </a:prstGeom>
          <a:solidFill>
            <a:schemeClr val="accent6"/>
          </a:solidFill>
        </p:spPr>
        <p:txBody>
          <a:bodyPr rtlCol="0" anchor="ctr"/>
          <a:lstStyle/>
          <a:p>
            <a:pPr algn="ctr"/>
            <a:endParaRPr lang="en-US"/>
          </a:p>
        </p:txBody>
      </p:sp>
      <p:sp>
        <p:nvSpPr>
          <p:cNvPr id="14" name="Rounded Rectangle 13">
            <a:extLst>
              <a:ext uri="{FF2B5EF4-FFF2-40B4-BE49-F238E27FC236}">
                <a16:creationId xmlns:a16="http://schemas.microsoft.com/office/drawing/2014/main" id="{74A0902A-BCEC-9D9B-EC6A-69F934815823}"/>
              </a:ext>
            </a:extLst>
          </p:cNvPr>
          <p:cNvSpPr/>
          <p:nvPr/>
        </p:nvSpPr>
        <p:spPr bwMode="auto">
          <a:xfrm>
            <a:off x="676838" y="1250754"/>
            <a:ext cx="2592288" cy="819861"/>
          </a:xfrm>
          <a:prstGeom prst="roundRect">
            <a:avLst/>
          </a:prstGeom>
          <a:solidFill>
            <a:schemeClr val="accent6"/>
          </a:solidFill>
        </p:spPr>
        <p:txBody>
          <a:bodyPr rtlCol="0" anchor="ctr"/>
          <a:lstStyle/>
          <a:p>
            <a:pPr algn="ctr"/>
            <a:r>
              <a:rPr lang="en-US" dirty="0"/>
              <a:t>Initial beam distribution</a:t>
            </a:r>
            <a:r>
              <a:rPr lang="en-US" b="1" dirty="0">
                <a:solidFill>
                  <a:srgbClr val="FF0000"/>
                </a:solidFill>
              </a:rPr>
              <a:t>s</a:t>
            </a:r>
            <a:r>
              <a:rPr lang="en-US" dirty="0"/>
              <a:t> from the gun</a:t>
            </a:r>
          </a:p>
        </p:txBody>
      </p:sp>
      <p:sp>
        <p:nvSpPr>
          <p:cNvPr id="15" name="Down Arrow 14">
            <a:extLst>
              <a:ext uri="{FF2B5EF4-FFF2-40B4-BE49-F238E27FC236}">
                <a16:creationId xmlns:a16="http://schemas.microsoft.com/office/drawing/2014/main" id="{3BBB7BFC-3177-BBAF-B530-6D16B9296C9A}"/>
              </a:ext>
            </a:extLst>
          </p:cNvPr>
          <p:cNvSpPr/>
          <p:nvPr/>
        </p:nvSpPr>
        <p:spPr bwMode="auto">
          <a:xfrm rot="2070254">
            <a:off x="3278229" y="2170255"/>
            <a:ext cx="360040" cy="525818"/>
          </a:xfrm>
          <a:prstGeom prst="downArrow">
            <a:avLst/>
          </a:prstGeom>
          <a:solidFill>
            <a:schemeClr val="accent6"/>
          </a:solidFill>
        </p:spPr>
        <p:txBody>
          <a:bodyPr rtlCol="0" anchor="ctr"/>
          <a:lstStyle/>
          <a:p>
            <a:pPr algn="ctr"/>
            <a:endParaRPr lang="en-US"/>
          </a:p>
        </p:txBody>
      </p:sp>
      <p:sp>
        <p:nvSpPr>
          <p:cNvPr id="16" name="Rounded Rectangle 15">
            <a:extLst>
              <a:ext uri="{FF2B5EF4-FFF2-40B4-BE49-F238E27FC236}">
                <a16:creationId xmlns:a16="http://schemas.microsoft.com/office/drawing/2014/main" id="{5931181F-EDFA-AC85-78D6-6531293D3776}"/>
              </a:ext>
            </a:extLst>
          </p:cNvPr>
          <p:cNvSpPr/>
          <p:nvPr/>
        </p:nvSpPr>
        <p:spPr bwMode="auto">
          <a:xfrm>
            <a:off x="1465082" y="4646090"/>
            <a:ext cx="2839821" cy="871142"/>
          </a:xfrm>
          <a:prstGeom prst="roundRect">
            <a:avLst/>
          </a:prstGeom>
          <a:solidFill>
            <a:schemeClr val="bg2">
              <a:lumMod val="40000"/>
              <a:lumOff val="60000"/>
            </a:schemeClr>
          </a:solidFill>
        </p:spPr>
        <p:txBody>
          <a:bodyPr rtlCol="0" anchor="ctr"/>
          <a:lstStyle/>
          <a:p>
            <a:pPr algn="ctr"/>
            <a:r>
              <a:rPr lang="en-US" dirty="0"/>
              <a:t>Data set</a:t>
            </a:r>
          </a:p>
          <a:p>
            <a:pPr algn="ctr"/>
            <a:r>
              <a:rPr lang="en-US" dirty="0"/>
              <a:t>(many S2E simulations on DESY cluster)</a:t>
            </a:r>
          </a:p>
        </p:txBody>
      </p:sp>
      <p:sp>
        <p:nvSpPr>
          <p:cNvPr id="17" name="Rounded Rectangle 16">
            <a:extLst>
              <a:ext uri="{FF2B5EF4-FFF2-40B4-BE49-F238E27FC236}">
                <a16:creationId xmlns:a16="http://schemas.microsoft.com/office/drawing/2014/main" id="{687C65C2-3DAA-A151-69FB-E7348BE1DCED}"/>
              </a:ext>
            </a:extLst>
          </p:cNvPr>
          <p:cNvSpPr/>
          <p:nvPr/>
        </p:nvSpPr>
        <p:spPr bwMode="auto">
          <a:xfrm>
            <a:off x="5159896" y="2942781"/>
            <a:ext cx="2667400" cy="1024028"/>
          </a:xfrm>
          <a:prstGeom prst="roundRect">
            <a:avLst/>
          </a:prstGeom>
          <a:solidFill>
            <a:srgbClr val="00B0F0"/>
          </a:solidFill>
          <a:ln>
            <a:noFill/>
          </a:ln>
        </p:spPr>
        <p:txBody>
          <a:bodyPr rtlCol="0" anchor="ctr"/>
          <a:lstStyle/>
          <a:p>
            <a:pPr algn="ctr"/>
            <a:r>
              <a:rPr lang="en-US" dirty="0"/>
              <a:t>Surrogate model</a:t>
            </a:r>
          </a:p>
        </p:txBody>
      </p:sp>
      <p:sp>
        <p:nvSpPr>
          <p:cNvPr id="18" name="Down Arrow 17">
            <a:extLst>
              <a:ext uri="{FF2B5EF4-FFF2-40B4-BE49-F238E27FC236}">
                <a16:creationId xmlns:a16="http://schemas.microsoft.com/office/drawing/2014/main" id="{5900A31B-8F07-51D8-CF1D-37F3D5201E40}"/>
              </a:ext>
            </a:extLst>
          </p:cNvPr>
          <p:cNvSpPr/>
          <p:nvPr/>
        </p:nvSpPr>
        <p:spPr bwMode="auto">
          <a:xfrm rot="13728955">
            <a:off x="4500621" y="4087137"/>
            <a:ext cx="360040" cy="525818"/>
          </a:xfrm>
          <a:prstGeom prst="downArrow">
            <a:avLst/>
          </a:prstGeom>
          <a:solidFill>
            <a:srgbClr val="92D050"/>
          </a:solidFill>
        </p:spPr>
        <p:txBody>
          <a:bodyPr rtlCol="0" anchor="ctr"/>
          <a:lstStyle/>
          <a:p>
            <a:pPr algn="ctr"/>
            <a:endParaRPr lang="en-US"/>
          </a:p>
        </p:txBody>
      </p:sp>
      <p:sp>
        <p:nvSpPr>
          <p:cNvPr id="19" name="Down Arrow 18">
            <a:extLst>
              <a:ext uri="{FF2B5EF4-FFF2-40B4-BE49-F238E27FC236}">
                <a16:creationId xmlns:a16="http://schemas.microsoft.com/office/drawing/2014/main" id="{35BB5ABC-4271-7255-D876-3454F8AB14B8}"/>
              </a:ext>
            </a:extLst>
          </p:cNvPr>
          <p:cNvSpPr/>
          <p:nvPr/>
        </p:nvSpPr>
        <p:spPr bwMode="auto">
          <a:xfrm rot="19268594">
            <a:off x="5069781" y="2217321"/>
            <a:ext cx="360040" cy="525818"/>
          </a:xfrm>
          <a:prstGeom prst="downArrow">
            <a:avLst/>
          </a:prstGeom>
          <a:solidFill>
            <a:srgbClr val="92D050"/>
          </a:solidFill>
        </p:spPr>
        <p:txBody>
          <a:bodyPr rtlCol="0" anchor="ctr"/>
          <a:lstStyle/>
          <a:p>
            <a:pPr algn="ctr"/>
            <a:endParaRPr lang="en-US"/>
          </a:p>
        </p:txBody>
      </p:sp>
      <p:sp>
        <p:nvSpPr>
          <p:cNvPr id="20" name="Down Arrow 19">
            <a:extLst>
              <a:ext uri="{FF2B5EF4-FFF2-40B4-BE49-F238E27FC236}">
                <a16:creationId xmlns:a16="http://schemas.microsoft.com/office/drawing/2014/main" id="{F3A782E8-8D85-A020-2093-5AADE7B53282}"/>
              </a:ext>
            </a:extLst>
          </p:cNvPr>
          <p:cNvSpPr/>
          <p:nvPr/>
        </p:nvSpPr>
        <p:spPr bwMode="auto">
          <a:xfrm rot="1910177">
            <a:off x="7651224" y="2315041"/>
            <a:ext cx="360040" cy="525818"/>
          </a:xfrm>
          <a:prstGeom prst="downArrow">
            <a:avLst/>
          </a:prstGeom>
          <a:solidFill>
            <a:srgbClr val="92D050"/>
          </a:solidFill>
        </p:spPr>
        <p:txBody>
          <a:bodyPr rtlCol="0" anchor="ctr"/>
          <a:lstStyle/>
          <a:p>
            <a:pPr algn="ctr"/>
            <a:endParaRPr lang="en-US"/>
          </a:p>
        </p:txBody>
      </p:sp>
      <p:sp>
        <p:nvSpPr>
          <p:cNvPr id="21" name="Down Arrow 20">
            <a:extLst>
              <a:ext uri="{FF2B5EF4-FFF2-40B4-BE49-F238E27FC236}">
                <a16:creationId xmlns:a16="http://schemas.microsoft.com/office/drawing/2014/main" id="{F6C34394-DB93-B7A2-49B7-49EA7036E45C}"/>
              </a:ext>
            </a:extLst>
          </p:cNvPr>
          <p:cNvSpPr/>
          <p:nvPr/>
        </p:nvSpPr>
        <p:spPr bwMode="auto">
          <a:xfrm rot="18795028">
            <a:off x="7463568" y="4040818"/>
            <a:ext cx="360040" cy="525818"/>
          </a:xfrm>
          <a:prstGeom prst="downArrow">
            <a:avLst/>
          </a:prstGeom>
          <a:solidFill>
            <a:srgbClr val="FF0000"/>
          </a:solidFill>
        </p:spPr>
        <p:txBody>
          <a:bodyPr rtlCol="0" anchor="ctr"/>
          <a:lstStyle/>
          <a:p>
            <a:pPr algn="ctr"/>
            <a:endParaRPr lang="en-US"/>
          </a:p>
        </p:txBody>
      </p:sp>
      <p:sp>
        <p:nvSpPr>
          <p:cNvPr id="22" name="TextBox 21">
            <a:extLst>
              <a:ext uri="{FF2B5EF4-FFF2-40B4-BE49-F238E27FC236}">
                <a16:creationId xmlns:a16="http://schemas.microsoft.com/office/drawing/2014/main" id="{A745A307-D06A-A329-0A18-A7E5325E92BE}"/>
              </a:ext>
            </a:extLst>
          </p:cNvPr>
          <p:cNvSpPr txBox="1"/>
          <p:nvPr/>
        </p:nvSpPr>
        <p:spPr bwMode="auto">
          <a:xfrm>
            <a:off x="7827296" y="3601112"/>
            <a:ext cx="4390946" cy="369332"/>
          </a:xfrm>
          <a:prstGeom prst="rect">
            <a:avLst/>
          </a:prstGeom>
          <a:noFill/>
        </p:spPr>
        <p:txBody>
          <a:bodyPr wrap="none" rtlCol="0">
            <a:spAutoFit/>
          </a:bodyPr>
          <a:lstStyle/>
          <a:p>
            <a:r>
              <a:rPr lang="en-US" dirty="0"/>
              <a:t>Collaboration with Annika and Jan (MSK)</a:t>
            </a:r>
          </a:p>
        </p:txBody>
      </p:sp>
    </p:spTree>
    <p:extLst>
      <p:ext uri="{BB962C8B-B14F-4D97-AF65-F5344CB8AC3E}">
        <p14:creationId xmlns:p14="http://schemas.microsoft.com/office/powerpoint/2010/main" val="281274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Deliverable of the R&amp;D Proposal and it‘s benefit for the XFEL</a:t>
            </a:r>
          </a:p>
        </p:txBody>
      </p:sp>
      <p:sp>
        <p:nvSpPr>
          <p:cNvPr id="3" name="Content Placeholder 2"/>
          <p:cNvSpPr>
            <a:spLocks noGrp="1"/>
          </p:cNvSpPr>
          <p:nvPr>
            <p:ph idx="1"/>
          </p:nvPr>
        </p:nvSpPr>
        <p:spPr bwMode="auto">
          <a:xfrm>
            <a:off x="624204" y="1196751"/>
            <a:ext cx="10944225" cy="5527433"/>
          </a:xfrm>
          <a:solidFill>
            <a:schemeClr val="bg1"/>
          </a:solidFill>
        </p:spPr>
        <p:txBody>
          <a:bodyPr/>
          <a:lstStyle/>
          <a:p>
            <a:pPr>
              <a:defRPr/>
            </a:pPr>
            <a:r>
              <a:rPr lang="en-US" dirty="0">
                <a:latin typeface="Calibri" panose="020F0502020204030204"/>
              </a:rPr>
              <a:t>Why should this proposal be funded?</a:t>
            </a:r>
          </a:p>
          <a:p>
            <a:pPr lvl="1">
              <a:defRPr/>
            </a:pPr>
            <a:r>
              <a:rPr lang="en-US" dirty="0">
                <a:latin typeface="Calibri" panose="020F0502020204030204"/>
              </a:rPr>
              <a:t>We spend hours on accelerator tuning, including tweaking the longitudinal beam dynamics. By implementing this virtual diagnostic, we can predict the LPS of the electron beam, which will speeding up the tuning process and improving reproducibility of the accelerator. </a:t>
            </a:r>
          </a:p>
          <a:p>
            <a:pPr>
              <a:defRPr/>
            </a:pPr>
            <a:r>
              <a:rPr lang="en-US" dirty="0">
                <a:latin typeface="Calibri" panose="020F0502020204030204"/>
              </a:rPr>
              <a:t>Final deliverables upon completion of Virtual Diagnostic Project:</a:t>
            </a:r>
          </a:p>
          <a:p>
            <a:pPr lvl="1">
              <a:defRPr/>
            </a:pPr>
            <a:r>
              <a:rPr lang="en-US" dirty="0">
                <a:latin typeface="Calibri" panose="020F0502020204030204"/>
              </a:rPr>
              <a:t>Complete OCELOT accelerator model crosschecked with measurements</a:t>
            </a:r>
            <a:r>
              <a:rPr lang="en-US">
                <a:latin typeface="Calibri" panose="020F0502020204030204"/>
              </a:rPr>
              <a:t>. </a:t>
            </a:r>
            <a:r>
              <a:rPr lang="en-US">
                <a:solidFill>
                  <a:srgbClr val="0070C0"/>
                </a:solidFill>
                <a:latin typeface="Calibri" panose="020F0502020204030204"/>
              </a:rPr>
              <a:t>3-4 </a:t>
            </a:r>
            <a:r>
              <a:rPr lang="en-US" dirty="0">
                <a:solidFill>
                  <a:srgbClr val="0070C0"/>
                </a:solidFill>
                <a:latin typeface="Calibri" panose="020F0502020204030204"/>
              </a:rPr>
              <a:t>beam time shifts/year </a:t>
            </a:r>
          </a:p>
          <a:p>
            <a:pPr lvl="1">
              <a:defRPr/>
            </a:pPr>
            <a:r>
              <a:rPr lang="en-US" dirty="0" err="1">
                <a:latin typeface="Calibri" panose="020F0502020204030204"/>
              </a:rPr>
              <a:t>EuXFEL</a:t>
            </a:r>
            <a:r>
              <a:rPr lang="en-US" dirty="0">
                <a:latin typeface="Calibri" panose="020F0502020204030204"/>
              </a:rPr>
              <a:t> accelerator surrogate model(s) for </a:t>
            </a:r>
          </a:p>
          <a:p>
            <a:pPr lvl="2">
              <a:defRPr/>
            </a:pPr>
            <a:r>
              <a:rPr lang="en-US" dirty="0">
                <a:latin typeface="Calibri" panose="020F0502020204030204"/>
              </a:rPr>
              <a:t>the fast S2E simulations </a:t>
            </a:r>
          </a:p>
          <a:p>
            <a:pPr lvl="2">
              <a:defRPr/>
            </a:pPr>
            <a:r>
              <a:rPr lang="en-US" dirty="0">
                <a:latin typeface="Calibri" panose="020F0502020204030204"/>
              </a:rPr>
              <a:t>serving as a part of the Virtual diagnostics </a:t>
            </a:r>
          </a:p>
          <a:p>
            <a:pPr lvl="2">
              <a:defRPr/>
            </a:pPr>
            <a:r>
              <a:rPr lang="en-US" dirty="0">
                <a:latin typeface="Calibri" panose="020F0502020204030204" pitchFamily="34" charset="0"/>
              </a:rPr>
              <a:t>fast computational engine for “</a:t>
            </a:r>
            <a:r>
              <a:rPr lang="en-US" i="0" u="none" strike="noStrike" dirty="0">
                <a:effectLst/>
                <a:latin typeface="Calibri" panose="020F0502020204030204" pitchFamily="34" charset="0"/>
              </a:rPr>
              <a:t>Learning-based Methods Towards an Autonomous European XFEL”</a:t>
            </a:r>
            <a:endParaRPr lang="en-US" dirty="0">
              <a:latin typeface="Calibri" panose="020F0502020204030204"/>
            </a:endParaRPr>
          </a:p>
          <a:p>
            <a:pPr lvl="1">
              <a:defRPr/>
            </a:pPr>
            <a:r>
              <a:rPr lang="en-US" dirty="0">
                <a:latin typeface="Calibri" panose="020F0502020204030204"/>
              </a:rPr>
              <a:t>Virtual diagnostic tool capable of predicting the LPS of the electron beam. We anticipate collaboration with the "Mixed Longitudinal Diagnostic for </a:t>
            </a:r>
            <a:r>
              <a:rPr lang="en-US" dirty="0" err="1">
                <a:latin typeface="Calibri" panose="020F0502020204030204"/>
              </a:rPr>
              <a:t>EuXFEL</a:t>
            </a:r>
            <a:r>
              <a:rPr lang="en-US" dirty="0">
                <a:latin typeface="Calibri" panose="020F0502020204030204"/>
              </a:rPr>
              <a:t>" project</a:t>
            </a:r>
          </a:p>
          <a:p>
            <a:pPr>
              <a:defRPr/>
            </a:pPr>
            <a:r>
              <a:rPr lang="en-US" dirty="0">
                <a:latin typeface="Calibri" panose="020F0502020204030204"/>
              </a:rPr>
              <a:t>In case of success of this project:</a:t>
            </a:r>
          </a:p>
          <a:p>
            <a:pPr lvl="1">
              <a:defRPr/>
            </a:pPr>
            <a:r>
              <a:rPr lang="en-US" dirty="0">
                <a:latin typeface="Calibri" panose="020F0502020204030204"/>
              </a:rPr>
              <a:t>Virtual Diagnostic - LPS prediction </a:t>
            </a:r>
          </a:p>
          <a:p>
            <a:pPr lvl="1">
              <a:defRPr/>
            </a:pPr>
            <a:r>
              <a:rPr lang="en-US" dirty="0">
                <a:latin typeface="Calibri" panose="020F0502020204030204"/>
              </a:rPr>
              <a:t>Surrogate model(s) of the accelerator </a:t>
            </a:r>
          </a:p>
          <a:p>
            <a:pPr lvl="1">
              <a:defRPr/>
            </a:pPr>
            <a:r>
              <a:rPr lang="en-US" b="0" i="0" u="none" strike="noStrike" dirty="0">
                <a:solidFill>
                  <a:srgbClr val="374151"/>
                </a:solidFill>
                <a:effectLst/>
                <a:latin typeface="Söhne"/>
              </a:rPr>
              <a:t>Better understanding of the machine</a:t>
            </a:r>
            <a:endParaRPr lang="en-US" dirty="0">
              <a:latin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a:latin typeface="Calibri" panose="020F0502020204030204"/>
              </a:rPr>
              <a:t>Timeline of this R&amp;D Activity </a:t>
            </a:r>
          </a:p>
        </p:txBody>
      </p:sp>
      <p:graphicFrame>
        <p:nvGraphicFramePr>
          <p:cNvPr id="4" name="Table 3"/>
          <p:cNvGraphicFramePr/>
          <p:nvPr>
            <p:extLst>
              <p:ext uri="{D42A27DB-BD31-4B8C-83A1-F6EECF244321}">
                <p14:modId xmlns:p14="http://schemas.microsoft.com/office/powerpoint/2010/main" val="18741934"/>
              </p:ext>
            </p:extLst>
          </p:nvPr>
        </p:nvGraphicFramePr>
        <p:xfrm>
          <a:off x="335360" y="1382100"/>
          <a:ext cx="10960735" cy="3819480"/>
        </p:xfrm>
        <a:graphic>
          <a:graphicData uri="http://schemas.openxmlformats.org/drawingml/2006/table">
            <a:tbl>
              <a:tblPr firstRow="1" bandRow="1">
                <a:tableStyleId>{574FB7FA-34C4-8166-C639-C660832F4394}</a:tableStyleId>
              </a:tblPr>
              <a:tblGrid>
                <a:gridCol w="8645525">
                  <a:extLst>
                    <a:ext uri="{9D8B030D-6E8A-4147-A177-3AD203B41FA5}">
                      <a16:colId xmlns:a16="http://schemas.microsoft.com/office/drawing/2014/main" val="20000"/>
                    </a:ext>
                  </a:extLst>
                </a:gridCol>
                <a:gridCol w="2315210">
                  <a:extLst>
                    <a:ext uri="{9D8B030D-6E8A-4147-A177-3AD203B41FA5}">
                      <a16:colId xmlns:a16="http://schemas.microsoft.com/office/drawing/2014/main" val="20001"/>
                    </a:ext>
                  </a:extLst>
                </a:gridCol>
              </a:tblGrid>
              <a:tr h="476840">
                <a:tc>
                  <a:txBody>
                    <a:bodyPr/>
                    <a:lstStyle/>
                    <a:p>
                      <a:pPr>
                        <a:buNone/>
                        <a:defRPr/>
                      </a:pPr>
                      <a:r>
                        <a:rPr lang="en-US" dirty="0">
                          <a:solidFill>
                            <a:schemeClr val="bg1"/>
                          </a:solidFill>
                          <a:latin typeface="Calibri" panose="020F0502020204030204"/>
                          <a:cs typeface="Calibri" panose="020F0502020204030204"/>
                        </a:rPr>
                        <a:t>Milestone Description</a:t>
                      </a:r>
                    </a:p>
                  </a:txBody>
                  <a:tcPr/>
                </a:tc>
                <a:tc>
                  <a:txBody>
                    <a:bodyPr/>
                    <a:lstStyle/>
                    <a:p>
                      <a:pPr>
                        <a:buNone/>
                        <a:defRPr/>
                      </a:pPr>
                      <a:r>
                        <a:rPr lang="en-US">
                          <a:solidFill>
                            <a:schemeClr val="bg1"/>
                          </a:solidFill>
                          <a:latin typeface="Calibri" panose="020F0502020204030204"/>
                          <a:cs typeface="Calibri" panose="020F0502020204030204"/>
                        </a:rPr>
                        <a:t>Target MTH / QTR</a:t>
                      </a:r>
                    </a:p>
                  </a:txBody>
                  <a:tcPr/>
                </a:tc>
                <a:extLst>
                  <a:ext uri="{0D108BD9-81ED-4DB2-BD59-A6C34878D82A}">
                    <a16:rowId xmlns:a16="http://schemas.microsoft.com/office/drawing/2014/main" val="10000"/>
                  </a:ext>
                </a:extLst>
              </a:tr>
              <a:tr h="391160">
                <a:tc>
                  <a:txBody>
                    <a:bodyPr/>
                    <a:lstStyle/>
                    <a:p>
                      <a:pPr>
                        <a:buNone/>
                        <a:defRPr/>
                      </a:pPr>
                      <a:r>
                        <a:rPr lang="en-US" sz="1800" dirty="0" err="1">
                          <a:solidFill>
                            <a:schemeClr val="dk1"/>
                          </a:solidFill>
                          <a:effectLst/>
                          <a:latin typeface="+mn-lt"/>
                          <a:ea typeface="+mn-ea"/>
                          <a:cs typeface="+mn-cs"/>
                        </a:rPr>
                        <a:t>PostDoc</a:t>
                      </a:r>
                      <a:r>
                        <a:rPr lang="en-US" sz="1800" dirty="0">
                          <a:solidFill>
                            <a:schemeClr val="dk1"/>
                          </a:solidFill>
                          <a:effectLst/>
                          <a:latin typeface="+mn-lt"/>
                          <a:ea typeface="+mn-ea"/>
                          <a:cs typeface="+mn-cs"/>
                        </a:rPr>
                        <a:t> hired</a:t>
                      </a:r>
                      <a:r>
                        <a:rPr lang="en-DE" dirty="0">
                          <a:effectLst/>
                        </a:rPr>
                        <a:t> </a:t>
                      </a:r>
                      <a:endParaRPr lang="en-US" dirty="0">
                        <a:latin typeface="Calibri" panose="020F0502020204030204"/>
                        <a:cs typeface="Calibri" panose="020F0502020204030204"/>
                      </a:endParaRPr>
                    </a:p>
                  </a:txBody>
                  <a:tcPr/>
                </a:tc>
                <a:tc>
                  <a:txBody>
                    <a:bodyPr/>
                    <a:lstStyle/>
                    <a:p>
                      <a:pPr>
                        <a:buNone/>
                        <a:defRPr/>
                      </a:pPr>
                      <a:r>
                        <a:rPr lang="en-US" sz="1800" dirty="0">
                          <a:solidFill>
                            <a:schemeClr val="dk1"/>
                          </a:solidFill>
                          <a:effectLst/>
                          <a:latin typeface="+mn-lt"/>
                          <a:ea typeface="+mn-ea"/>
                          <a:cs typeface="+mn-cs"/>
                        </a:rPr>
                        <a:t>Q3/2023</a:t>
                      </a:r>
                      <a:r>
                        <a:rPr lang="en-DE" dirty="0">
                          <a:effectLst/>
                        </a:rPr>
                        <a:t> </a:t>
                      </a:r>
                      <a:endParaRPr lang="en-US" dirty="0">
                        <a:latin typeface="Calibri" panose="020F0502020204030204"/>
                        <a:cs typeface="Calibri" panose="020F0502020204030204"/>
                      </a:endParaRPr>
                    </a:p>
                  </a:txBody>
                  <a:tcPr/>
                </a:tc>
                <a:extLst>
                  <a:ext uri="{0D108BD9-81ED-4DB2-BD59-A6C34878D82A}">
                    <a16:rowId xmlns:a16="http://schemas.microsoft.com/office/drawing/2014/main" val="10001"/>
                  </a:ext>
                </a:extLst>
              </a:tr>
              <a:tr h="39116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DE" sz="1800" dirty="0">
                          <a:solidFill>
                            <a:schemeClr val="dk1"/>
                          </a:solidFill>
                          <a:effectLst/>
                          <a:latin typeface="+mn-lt"/>
                          <a:ea typeface="+mn-ea"/>
                          <a:cs typeface="+mn-cs"/>
                        </a:rPr>
                        <a:t>Generation of Start-to-End Data on DESY Cluster for Surrogate Model Training</a:t>
                      </a:r>
                      <a:r>
                        <a:rPr lang="en-US" sz="1800" dirty="0">
                          <a:solidFill>
                            <a:schemeClr val="dk1"/>
                          </a:solidFill>
                          <a:effectLst/>
                          <a:latin typeface="+mn-lt"/>
                          <a:ea typeface="+mn-ea"/>
                          <a:cs typeface="+mn-cs"/>
                        </a:rPr>
                        <a:t>.</a:t>
                      </a:r>
                      <a:endParaRPr lang="en-DE" sz="1800" dirty="0">
                        <a:solidFill>
                          <a:schemeClr val="dk1"/>
                        </a:solidFill>
                        <a:effectLst/>
                        <a:latin typeface="+mn-lt"/>
                        <a:ea typeface="+mn-ea"/>
                        <a:cs typeface="+mn-cs"/>
                      </a:endParaRPr>
                    </a:p>
                    <a:p>
                      <a:pPr>
                        <a:buNone/>
                        <a:defRPr/>
                      </a:pPr>
                      <a:endParaRPr lang="en-US" dirty="0">
                        <a:latin typeface="Calibri" panose="020F0502020204030204"/>
                        <a:cs typeface="Calibri" panose="020F0502020204030204"/>
                      </a:endParaRPr>
                    </a:p>
                  </a:txBody>
                  <a:tcPr/>
                </a:tc>
                <a:tc>
                  <a:txBody>
                    <a:bodyPr/>
                    <a:lstStyle/>
                    <a:p>
                      <a:pPr>
                        <a:buNone/>
                        <a:defRPr/>
                      </a:pPr>
                      <a:r>
                        <a:rPr lang="en-US" sz="1800" dirty="0">
                          <a:solidFill>
                            <a:schemeClr val="dk1"/>
                          </a:solidFill>
                          <a:effectLst/>
                          <a:latin typeface="+mn-lt"/>
                          <a:ea typeface="+mn-ea"/>
                          <a:cs typeface="+mn-cs"/>
                        </a:rPr>
                        <a:t>Q1/2024</a:t>
                      </a:r>
                      <a:r>
                        <a:rPr lang="en-DE" dirty="0">
                          <a:effectLst/>
                        </a:rPr>
                        <a:t> </a:t>
                      </a:r>
                      <a:endParaRPr lang="en-US" dirty="0">
                        <a:latin typeface="Calibri" panose="020F0502020204030204"/>
                        <a:cs typeface="Calibri" panose="020F0502020204030204"/>
                      </a:endParaRPr>
                    </a:p>
                  </a:txBody>
                  <a:tcPr/>
                </a:tc>
                <a:extLst>
                  <a:ext uri="{0D108BD9-81ED-4DB2-BD59-A6C34878D82A}">
                    <a16:rowId xmlns:a16="http://schemas.microsoft.com/office/drawing/2014/main" val="10002"/>
                  </a:ext>
                </a:extLst>
              </a:tr>
              <a:tr h="39116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DE" sz="1800" dirty="0">
                          <a:solidFill>
                            <a:schemeClr val="dk1"/>
                          </a:solidFill>
                          <a:effectLst/>
                          <a:latin typeface="+mn-lt"/>
                          <a:ea typeface="+mn-ea"/>
                          <a:cs typeface="+mn-cs"/>
                        </a:rPr>
                        <a:t>Development of the </a:t>
                      </a:r>
                      <a:r>
                        <a:rPr lang="en-US" sz="1800" dirty="0">
                          <a:solidFill>
                            <a:schemeClr val="dk1"/>
                          </a:solidFill>
                          <a:effectLst/>
                          <a:latin typeface="+mn-lt"/>
                          <a:ea typeface="+mn-ea"/>
                          <a:cs typeface="+mn-cs"/>
                        </a:rPr>
                        <a:t>first p</a:t>
                      </a:r>
                      <a:r>
                        <a:rPr lang="en-DE" sz="1800" dirty="0">
                          <a:solidFill>
                            <a:schemeClr val="dk1"/>
                          </a:solidFill>
                          <a:effectLst/>
                          <a:latin typeface="+mn-lt"/>
                          <a:ea typeface="+mn-ea"/>
                          <a:cs typeface="+mn-cs"/>
                        </a:rPr>
                        <a:t>rototype of the </a:t>
                      </a:r>
                      <a:r>
                        <a:rPr lang="en-US" sz="1800" dirty="0">
                          <a:solidFill>
                            <a:schemeClr val="dk1"/>
                          </a:solidFill>
                          <a:effectLst/>
                          <a:latin typeface="+mn-lt"/>
                          <a:ea typeface="+mn-ea"/>
                          <a:cs typeface="+mn-cs"/>
                        </a:rPr>
                        <a:t>s</a:t>
                      </a:r>
                      <a:r>
                        <a:rPr lang="en-DE" sz="1800" dirty="0">
                          <a:solidFill>
                            <a:schemeClr val="dk1"/>
                          </a:solidFill>
                          <a:effectLst/>
                          <a:latin typeface="+mn-lt"/>
                          <a:ea typeface="+mn-ea"/>
                          <a:cs typeface="+mn-cs"/>
                        </a:rPr>
                        <a:t>urrogate </a:t>
                      </a:r>
                      <a:r>
                        <a:rPr lang="en-US" sz="1800" dirty="0">
                          <a:solidFill>
                            <a:schemeClr val="dk1"/>
                          </a:solidFill>
                          <a:effectLst/>
                          <a:latin typeface="+mn-lt"/>
                          <a:ea typeface="+mn-ea"/>
                          <a:cs typeface="+mn-cs"/>
                        </a:rPr>
                        <a:t>m</a:t>
                      </a:r>
                      <a:r>
                        <a:rPr lang="en-DE" sz="1800" dirty="0">
                          <a:solidFill>
                            <a:schemeClr val="dk1"/>
                          </a:solidFill>
                          <a:effectLst/>
                          <a:latin typeface="+mn-lt"/>
                          <a:ea typeface="+mn-ea"/>
                          <a:cs typeface="+mn-cs"/>
                        </a:rPr>
                        <a:t>odel for </a:t>
                      </a:r>
                      <a:r>
                        <a:rPr lang="en-US" sz="1800" dirty="0">
                          <a:solidFill>
                            <a:schemeClr val="dk1"/>
                          </a:solidFill>
                          <a:effectLst/>
                          <a:latin typeface="+mn-lt"/>
                          <a:ea typeface="+mn-ea"/>
                          <a:cs typeface="+mn-cs"/>
                        </a:rPr>
                        <a:t>a</a:t>
                      </a:r>
                      <a:r>
                        <a:rPr lang="en-DE" sz="1800" dirty="0">
                          <a:solidFill>
                            <a:schemeClr val="dk1"/>
                          </a:solidFill>
                          <a:effectLst/>
                          <a:latin typeface="+mn-lt"/>
                          <a:ea typeface="+mn-ea"/>
                          <a:cs typeface="+mn-cs"/>
                        </a:rPr>
                        <a:t>ccelerator </a:t>
                      </a:r>
                      <a:r>
                        <a:rPr lang="en-US" sz="1800" dirty="0">
                          <a:solidFill>
                            <a:schemeClr val="dk1"/>
                          </a:solidFill>
                          <a:effectLst/>
                          <a:latin typeface="+mn-lt"/>
                          <a:ea typeface="+mn-ea"/>
                          <a:cs typeface="+mn-cs"/>
                        </a:rPr>
                        <a:t>m</a:t>
                      </a:r>
                      <a:r>
                        <a:rPr lang="en-DE" sz="1800" dirty="0">
                          <a:solidFill>
                            <a:schemeClr val="dk1"/>
                          </a:solidFill>
                          <a:effectLst/>
                          <a:latin typeface="+mn-lt"/>
                          <a:ea typeface="+mn-ea"/>
                          <a:cs typeface="+mn-cs"/>
                        </a:rPr>
                        <a:t>odeling</a:t>
                      </a:r>
                    </a:p>
                    <a:p>
                      <a:pPr>
                        <a:buNone/>
                        <a:defRPr/>
                      </a:pPr>
                      <a:endParaRPr lang="en-US" dirty="0">
                        <a:latin typeface="Calibri" panose="020F0502020204030204"/>
                        <a:cs typeface="Calibri" panose="020F0502020204030204"/>
                      </a:endParaRPr>
                    </a:p>
                  </a:txBody>
                  <a:tcPr/>
                </a:tc>
                <a:tc>
                  <a:txBody>
                    <a:bodyPr/>
                    <a:lstStyle/>
                    <a:p>
                      <a:pPr>
                        <a:buNone/>
                        <a:defRPr/>
                      </a:pPr>
                      <a:r>
                        <a:rPr lang="en-US" sz="1800" dirty="0">
                          <a:solidFill>
                            <a:schemeClr val="dk1"/>
                          </a:solidFill>
                          <a:effectLst/>
                          <a:latin typeface="+mn-lt"/>
                          <a:ea typeface="+mn-ea"/>
                          <a:cs typeface="+mn-cs"/>
                        </a:rPr>
                        <a:t>Q3/2024</a:t>
                      </a:r>
                      <a:r>
                        <a:rPr lang="en-DE" dirty="0">
                          <a:effectLst/>
                        </a:rPr>
                        <a:t> </a:t>
                      </a:r>
                      <a:endParaRPr lang="en-US" dirty="0">
                        <a:latin typeface="Calibri" panose="020F0502020204030204"/>
                        <a:cs typeface="Calibri" panose="020F0502020204030204"/>
                      </a:endParaRPr>
                    </a:p>
                  </a:txBody>
                  <a:tcPr/>
                </a:tc>
                <a:extLst>
                  <a:ext uri="{0D108BD9-81ED-4DB2-BD59-A6C34878D82A}">
                    <a16:rowId xmlns:a16="http://schemas.microsoft.com/office/drawing/2014/main" val="10003"/>
                  </a:ext>
                </a:extLst>
              </a:tr>
              <a:tr h="39116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DE" sz="1800" dirty="0">
                          <a:solidFill>
                            <a:schemeClr val="dk1"/>
                          </a:solidFill>
                          <a:effectLst/>
                          <a:latin typeface="+mn-lt"/>
                          <a:ea typeface="+mn-ea"/>
                          <a:cs typeface="+mn-cs"/>
                        </a:rPr>
                        <a:t>Cross-Checking the ML Surrogate Model (Theoretical Model) with measurements</a:t>
                      </a:r>
                    </a:p>
                    <a:p>
                      <a:pPr>
                        <a:buNone/>
                        <a:defRPr/>
                      </a:pPr>
                      <a:endParaRPr lang="en-US" dirty="0">
                        <a:latin typeface="Calibri" panose="020F0502020204030204"/>
                        <a:cs typeface="Calibri" panose="020F0502020204030204"/>
                      </a:endParaRPr>
                    </a:p>
                  </a:txBody>
                  <a:tcPr/>
                </a:tc>
                <a:tc>
                  <a:txBody>
                    <a:bodyPr/>
                    <a:lstStyle/>
                    <a:p>
                      <a:pPr>
                        <a:buNone/>
                        <a:defRPr/>
                      </a:pPr>
                      <a:r>
                        <a:rPr lang="en-US" sz="1800" dirty="0">
                          <a:solidFill>
                            <a:schemeClr val="dk1"/>
                          </a:solidFill>
                          <a:effectLst/>
                          <a:latin typeface="+mn-lt"/>
                          <a:ea typeface="+mn-ea"/>
                          <a:cs typeface="+mn-cs"/>
                        </a:rPr>
                        <a:t>Q1/2025</a:t>
                      </a:r>
                      <a:r>
                        <a:rPr lang="en-DE" dirty="0">
                          <a:effectLst/>
                        </a:rPr>
                        <a:t> </a:t>
                      </a:r>
                      <a:endParaRPr lang="en-US" dirty="0">
                        <a:latin typeface="Calibri" panose="020F0502020204030204"/>
                        <a:cs typeface="Calibri" panose="020F0502020204030204"/>
                      </a:endParaRPr>
                    </a:p>
                  </a:txBody>
                  <a:tcPr/>
                </a:tc>
                <a:extLst>
                  <a:ext uri="{0D108BD9-81ED-4DB2-BD59-A6C34878D82A}">
                    <a16:rowId xmlns:a16="http://schemas.microsoft.com/office/drawing/2014/main" val="10004"/>
                  </a:ext>
                </a:extLst>
              </a:tr>
              <a:tr h="39116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DE" sz="1800" dirty="0">
                          <a:solidFill>
                            <a:schemeClr val="dk1"/>
                          </a:solidFill>
                          <a:effectLst/>
                          <a:latin typeface="+mn-lt"/>
                          <a:ea typeface="+mn-ea"/>
                          <a:cs typeface="+mn-cs"/>
                        </a:rPr>
                        <a:t>Integration of Surrogate Models with Non-Invasive Diagnostics</a:t>
                      </a:r>
                    </a:p>
                    <a:p>
                      <a:pPr>
                        <a:buNone/>
                        <a:defRPr/>
                      </a:pPr>
                      <a:endParaRPr lang="en-US" dirty="0">
                        <a:latin typeface="Calibri" panose="020F0502020204030204"/>
                        <a:cs typeface="Calibri" panose="020F0502020204030204"/>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a:solidFill>
                            <a:schemeClr val="dk1"/>
                          </a:solidFill>
                          <a:effectLst/>
                          <a:latin typeface="+mn-lt"/>
                          <a:ea typeface="+mn-ea"/>
                          <a:cs typeface="+mn-cs"/>
                        </a:rPr>
                        <a:t>Q3/2025</a:t>
                      </a:r>
                      <a:endParaRPr lang="en-DE" sz="1800" dirty="0">
                        <a:solidFill>
                          <a:schemeClr val="dk1"/>
                        </a:solidFill>
                        <a:effectLst/>
                        <a:latin typeface="+mn-lt"/>
                        <a:ea typeface="+mn-ea"/>
                        <a:cs typeface="+mn-cs"/>
                      </a:endParaRPr>
                    </a:p>
                    <a:p>
                      <a:pPr>
                        <a:buNone/>
                        <a:defRPr/>
                      </a:pPr>
                      <a:endParaRPr lang="en-US" dirty="0">
                        <a:latin typeface="Calibri" panose="020F0502020204030204"/>
                        <a:cs typeface="Calibri" panose="020F0502020204030204"/>
                      </a:endParaRPr>
                    </a:p>
                  </a:txBody>
                  <a:tcPr/>
                </a:tc>
                <a:extLst>
                  <a:ext uri="{0D108BD9-81ED-4DB2-BD59-A6C34878D82A}">
                    <a16:rowId xmlns:a16="http://schemas.microsoft.com/office/drawing/2014/main" val="1222242645"/>
                  </a:ext>
                </a:extLst>
              </a:tr>
              <a:tr h="391160">
                <a:tc>
                  <a:txBody>
                    <a:bodyPr/>
                    <a:lstStyle/>
                    <a:p>
                      <a:pPr>
                        <a:buNone/>
                        <a:defRPr/>
                      </a:pPr>
                      <a:r>
                        <a:rPr lang="en-US" sz="1800" dirty="0">
                          <a:solidFill>
                            <a:schemeClr val="dk1"/>
                          </a:solidFill>
                          <a:effectLst/>
                          <a:latin typeface="+mn-lt"/>
                          <a:ea typeface="+mn-ea"/>
                          <a:cs typeface="+mn-cs"/>
                        </a:rPr>
                        <a:t>Published the results</a:t>
                      </a:r>
                      <a:r>
                        <a:rPr lang="en-DE" dirty="0">
                          <a:effectLst/>
                        </a:rPr>
                        <a:t> </a:t>
                      </a:r>
                      <a:endParaRPr lang="en-US" dirty="0">
                        <a:latin typeface="Calibri" panose="020F0502020204030204"/>
                        <a:cs typeface="Calibri" panose="020F0502020204030204"/>
                      </a:endParaRPr>
                    </a:p>
                  </a:txBody>
                  <a:tcPr/>
                </a:tc>
                <a:tc>
                  <a:txBody>
                    <a:bodyPr/>
                    <a:lstStyle/>
                    <a:p>
                      <a:pPr>
                        <a:buNone/>
                        <a:defRPr/>
                      </a:pPr>
                      <a:r>
                        <a:rPr lang="en-US" sz="1800" dirty="0">
                          <a:solidFill>
                            <a:schemeClr val="dk1"/>
                          </a:solidFill>
                          <a:effectLst/>
                          <a:latin typeface="+mn-lt"/>
                          <a:ea typeface="+mn-ea"/>
                          <a:cs typeface="+mn-cs"/>
                        </a:rPr>
                        <a:t>Q1/2026</a:t>
                      </a:r>
                      <a:r>
                        <a:rPr lang="en-DE" dirty="0">
                          <a:effectLst/>
                        </a:rPr>
                        <a:t> </a:t>
                      </a:r>
                      <a:endParaRPr lang="en-US" dirty="0">
                        <a:latin typeface="Calibri" panose="020F0502020204030204"/>
                        <a:cs typeface="Calibri" panose="020F0502020204030204"/>
                      </a:endParaRPr>
                    </a:p>
                  </a:txBody>
                  <a:tcPr/>
                </a:tc>
                <a:extLst>
                  <a:ext uri="{0D108BD9-81ED-4DB2-BD59-A6C34878D82A}">
                    <a16:rowId xmlns:a16="http://schemas.microsoft.com/office/drawing/2014/main" val="1960194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3466275" name="Title 1"/>
          <p:cNvSpPr>
            <a:spLocks noGrp="1"/>
          </p:cNvSpPr>
          <p:nvPr>
            <p:ph type="title"/>
          </p:nvPr>
        </p:nvSpPr>
        <p:spPr bwMode="auto">
          <a:xfrm>
            <a:off x="611503" y="712469"/>
            <a:ext cx="10956924" cy="360045"/>
          </a:xfrm>
        </p:spPr>
        <p:txBody>
          <a:bodyPr/>
          <a:lstStyle/>
          <a:p>
            <a:pPr>
              <a:defRPr/>
            </a:pPr>
            <a:r>
              <a:rPr lang="en-US" sz="2200" b="1" i="0" u="none" strike="noStrike" cap="none" spc="0">
                <a:solidFill>
                  <a:schemeClr val="tx1"/>
                </a:solidFill>
                <a:latin typeface="Calibri" panose="020F0502020204030204"/>
                <a:ea typeface="Calibri" panose="020F0502020204030204"/>
                <a:cs typeface="Calibri" panose="020F0502020204030204"/>
              </a:rPr>
              <a:t>Personnel Resource Needs of the R&amp;D Project</a:t>
            </a:r>
            <a:endParaRPr lang="en-US">
              <a:latin typeface="Calibri" panose="020F0502020204030204"/>
            </a:endParaRPr>
          </a:p>
        </p:txBody>
      </p:sp>
      <p:sp>
        <p:nvSpPr>
          <p:cNvPr id="1720109134" name="Content Placeholder 2"/>
          <p:cNvSpPr>
            <a:spLocks noGrp="1"/>
          </p:cNvSpPr>
          <p:nvPr/>
        </p:nvSpPr>
        <p:spPr bwMode="auto">
          <a:xfrm>
            <a:off x="624203" y="1344294"/>
            <a:ext cx="10944225" cy="1256663"/>
          </a:xfrm>
        </p:spPr>
        <p:txBody>
          <a:bodyPr vert="horz" lIns="0" tIns="0" rIns="0" bIns="0" rtlCol="0" anchor="t" anchorCtr="0">
            <a:noAutofit/>
          </a:bodyPr>
          <a:lstStyle>
            <a:lvl1pPr marL="357505" indent="-357505" algn="l" defTabSz="914400">
              <a:lnSpc>
                <a:spcPct val="114000"/>
              </a:lnSpc>
              <a:spcBef>
                <a:spcPts val="1800"/>
              </a:spcBef>
              <a:buClr>
                <a:schemeClr val="bg2"/>
              </a:buClr>
              <a:buFontTx/>
              <a:buBlip>
                <a:blip r:embed="rId2"/>
              </a:buBlip>
              <a:defRPr sz="1800">
                <a:solidFill>
                  <a:schemeClr val="tx1"/>
                </a:solidFill>
                <a:latin typeface="+mn-lt"/>
                <a:ea typeface="+mn-ea"/>
                <a:cs typeface="+mn-cs"/>
              </a:defRPr>
            </a:lvl1pPr>
            <a:lvl2pPr marL="714375" indent="-357505" algn="l" defTabSz="914400">
              <a:lnSpc>
                <a:spcPct val="114000"/>
              </a:lnSpc>
              <a:spcBef>
                <a:spcPts val="0"/>
              </a:spcBef>
              <a:buClr>
                <a:schemeClr val="accent2"/>
              </a:buClr>
              <a:buFontTx/>
              <a:buBlip>
                <a:blip r:embed="rId3"/>
              </a:buBlip>
              <a:defRPr sz="1800">
                <a:solidFill>
                  <a:schemeClr val="tx1"/>
                </a:solidFill>
                <a:latin typeface="+mn-lt"/>
                <a:ea typeface="+mn-ea"/>
                <a:cs typeface="+mn-cs"/>
              </a:defRPr>
            </a:lvl2pPr>
            <a:lvl3pPr marL="982980" indent="-268605" algn="l" defTabSz="914400">
              <a:lnSpc>
                <a:spcPct val="114000"/>
              </a:lnSpc>
              <a:spcBef>
                <a:spcPts val="0"/>
              </a:spcBef>
              <a:buFont typeface="Arial" panose="020B0604020202020204"/>
              <a:buChar char="►"/>
              <a:defRPr sz="1800">
                <a:solidFill>
                  <a:schemeClr val="tx1"/>
                </a:solidFill>
                <a:latin typeface="+mn-lt"/>
                <a:ea typeface="+mn-ea"/>
                <a:cs typeface="+mn-cs"/>
              </a:defRPr>
            </a:lvl3pPr>
            <a:lvl4pPr marL="1162050" indent="-173355" algn="l" defTabSz="914400">
              <a:lnSpc>
                <a:spcPct val="114000"/>
              </a:lnSpc>
              <a:spcBef>
                <a:spcPts val="0"/>
              </a:spcBef>
              <a:buFont typeface="Arial" panose="020B0604020202020204"/>
              <a:buChar char="•"/>
              <a:defRPr sz="1800">
                <a:solidFill>
                  <a:schemeClr val="tx1"/>
                </a:solidFill>
                <a:latin typeface="+mn-lt"/>
                <a:ea typeface="+mn-ea"/>
                <a:cs typeface="+mn-cs"/>
              </a:defRPr>
            </a:lvl4pPr>
            <a:lvl5pPr marL="1348105" indent="-180975" algn="l" defTabSz="914400">
              <a:lnSpc>
                <a:spcPct val="114000"/>
              </a:lnSpc>
              <a:spcBef>
                <a:spcPts val="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a:lstStyle>
          <a:p>
            <a:pPr>
              <a:defRPr/>
            </a:pPr>
            <a:r>
              <a:rPr lang="en-US" dirty="0">
                <a:latin typeface="Calibri" panose="020F0502020204030204"/>
              </a:rPr>
              <a:t>Give an overview about the personnel resource needed for this activity </a:t>
            </a:r>
          </a:p>
          <a:p>
            <a:pPr lvl="1">
              <a:defRPr/>
            </a:pPr>
            <a:r>
              <a:rPr lang="en-US" dirty="0">
                <a:latin typeface="Calibri" panose="020F0502020204030204"/>
              </a:rPr>
              <a:t>Accelerator physicist with ML learning background will be preferable </a:t>
            </a:r>
          </a:p>
        </p:txBody>
      </p:sp>
      <p:graphicFrame>
        <p:nvGraphicFramePr>
          <p:cNvPr id="1709993429" name="Table 3"/>
          <p:cNvGraphicFramePr/>
          <p:nvPr>
            <p:extLst>
              <p:ext uri="{D42A27DB-BD31-4B8C-83A1-F6EECF244321}">
                <p14:modId xmlns:p14="http://schemas.microsoft.com/office/powerpoint/2010/main" val="1215798173"/>
              </p:ext>
            </p:extLst>
          </p:nvPr>
        </p:nvGraphicFramePr>
        <p:xfrm>
          <a:off x="537612" y="3161607"/>
          <a:ext cx="10960732" cy="2000245"/>
        </p:xfrm>
        <a:graphic>
          <a:graphicData uri="http://schemas.openxmlformats.org/drawingml/2006/table">
            <a:tbl>
              <a:tblPr firstRow="1" bandRow="1">
                <a:tableStyleId>{574FB7FA-34C4-8166-C639-C660832F4394}</a:tableStyleId>
              </a:tblPr>
              <a:tblGrid>
                <a:gridCol w="8017509">
                  <a:extLst>
                    <a:ext uri="{9D8B030D-6E8A-4147-A177-3AD203B41FA5}">
                      <a16:colId xmlns:a16="http://schemas.microsoft.com/office/drawing/2014/main" val="20000"/>
                    </a:ext>
                  </a:extLst>
                </a:gridCol>
                <a:gridCol w="1019809">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894714">
                  <a:extLst>
                    <a:ext uri="{9D8B030D-6E8A-4147-A177-3AD203B41FA5}">
                      <a16:colId xmlns:a16="http://schemas.microsoft.com/office/drawing/2014/main" val="20003"/>
                    </a:ext>
                  </a:extLst>
                </a:gridCol>
              </a:tblGrid>
              <a:tr h="410209">
                <a:tc>
                  <a:txBody>
                    <a:bodyPr/>
                    <a:lstStyle/>
                    <a:p>
                      <a:pPr>
                        <a:buNone/>
                        <a:defRPr/>
                      </a:pPr>
                      <a:r>
                        <a:rPr lang="en-US">
                          <a:solidFill>
                            <a:schemeClr val="bg1"/>
                          </a:solidFill>
                          <a:latin typeface="Calibri" panose="020F0502020204030204"/>
                          <a:cs typeface="Calibri" panose="020F0502020204030204"/>
                        </a:rPr>
                        <a:t>Skill or Task Description</a:t>
                      </a:r>
                      <a:r>
                        <a:rPr lang="de-DE" altLang="en-US">
                          <a:solidFill>
                            <a:schemeClr val="bg1"/>
                          </a:solidFill>
                          <a:latin typeface="Calibri" panose="020F0502020204030204" charset="0"/>
                          <a:cs typeface="Calibri" panose="020F0502020204030204"/>
                        </a:rPr>
                        <a:t> </a:t>
                      </a:r>
                    </a:p>
                  </a:txBody>
                  <a:tcPr/>
                </a:tc>
                <a:tc>
                  <a:txBody>
                    <a:bodyPr/>
                    <a:lstStyle/>
                    <a:p>
                      <a:pPr>
                        <a:buNone/>
                        <a:defRPr/>
                      </a:pPr>
                      <a:r>
                        <a:rPr lang="en-US">
                          <a:solidFill>
                            <a:schemeClr val="bg1"/>
                          </a:solidFill>
                          <a:latin typeface="Calibri" panose="020F0502020204030204"/>
                          <a:cs typeface="Calibri" panose="020F0502020204030204"/>
                        </a:rPr>
                        <a:t>FTE</a:t>
                      </a:r>
                    </a:p>
                  </a:txBody>
                  <a:tcPr/>
                </a:tc>
                <a:tc>
                  <a:txBody>
                    <a:bodyPr/>
                    <a:lstStyle/>
                    <a:p>
                      <a:pPr>
                        <a:buNone/>
                        <a:defRPr/>
                      </a:pPr>
                      <a:r>
                        <a:rPr lang="en-US">
                          <a:solidFill>
                            <a:schemeClr val="bg1"/>
                          </a:solidFill>
                          <a:latin typeface="Calibri" panose="020F0502020204030204"/>
                          <a:cs typeface="Calibri" panose="020F0502020204030204"/>
                        </a:rPr>
                        <a:t>from</a:t>
                      </a:r>
                    </a:p>
                  </a:txBody>
                  <a:tcPr/>
                </a:tc>
                <a:tc>
                  <a:txBody>
                    <a:bodyPr/>
                    <a:lstStyle/>
                    <a:p>
                      <a:pPr>
                        <a:buNone/>
                        <a:defRPr/>
                      </a:pPr>
                      <a:r>
                        <a:rPr lang="en-US">
                          <a:solidFill>
                            <a:schemeClr val="bg1"/>
                          </a:solidFill>
                          <a:latin typeface="Calibri" panose="020F0502020204030204"/>
                          <a:cs typeface="Calibri" panose="020F0502020204030204"/>
                        </a:rPr>
                        <a:t>to</a:t>
                      </a:r>
                    </a:p>
                  </a:txBody>
                  <a:tcPr/>
                </a:tc>
                <a:extLst>
                  <a:ext uri="{0D108BD9-81ED-4DB2-BD59-A6C34878D82A}">
                    <a16:rowId xmlns:a16="http://schemas.microsoft.com/office/drawing/2014/main" val="10000"/>
                  </a:ext>
                </a:extLst>
              </a:tr>
              <a:tr h="397509">
                <a:tc>
                  <a:txBody>
                    <a:bodyPr/>
                    <a:lstStyle/>
                    <a:p>
                      <a:pPr>
                        <a:buNone/>
                        <a:defRPr/>
                      </a:pPr>
                      <a:r>
                        <a:rPr lang="en-US" dirty="0">
                          <a:latin typeface="Calibri" panose="020F0502020204030204"/>
                          <a:cs typeface="Calibri" panose="020F0502020204030204"/>
                        </a:rPr>
                        <a:t>new: </a:t>
                      </a:r>
                      <a:r>
                        <a:rPr lang="de-DE" altLang="en-US" dirty="0" err="1">
                          <a:latin typeface="Calibri" panose="020F0502020204030204" charset="0"/>
                        </a:rPr>
                        <a:t>postdoc</a:t>
                      </a:r>
                      <a:endParaRPr lang="en-US" dirty="0">
                        <a:latin typeface="Calibri" panose="020F0502020204030204"/>
                        <a:cs typeface="Calibri" panose="020F0502020204030204"/>
                      </a:endParaRPr>
                    </a:p>
                  </a:txBody>
                  <a:tcPr/>
                </a:tc>
                <a:tc>
                  <a:txBody>
                    <a:bodyPr/>
                    <a:lstStyle/>
                    <a:p>
                      <a:pPr>
                        <a:buNone/>
                        <a:defRPr/>
                      </a:pPr>
                      <a:r>
                        <a:rPr lang="en-US" dirty="0">
                          <a:latin typeface="Calibri" panose="020F0502020204030204"/>
                          <a:cs typeface="Calibri" panose="020F0502020204030204"/>
                        </a:rPr>
                        <a:t>1</a:t>
                      </a:r>
                    </a:p>
                  </a:txBody>
                  <a:tcPr/>
                </a:tc>
                <a:tc>
                  <a:txBody>
                    <a:bodyPr/>
                    <a:lstStyle/>
                    <a:p>
                      <a:pPr>
                        <a:buNone/>
                        <a:defRPr/>
                      </a:pPr>
                      <a:r>
                        <a:rPr lang="en-US" dirty="0">
                          <a:latin typeface="Calibri" panose="020F0502020204030204"/>
                          <a:cs typeface="Calibri" panose="020F0502020204030204"/>
                        </a:rPr>
                        <a:t>2023</a:t>
                      </a:r>
                    </a:p>
                  </a:txBody>
                  <a:tcPr/>
                </a:tc>
                <a:tc>
                  <a:txBody>
                    <a:bodyPr/>
                    <a:lstStyle/>
                    <a:p>
                      <a:pPr>
                        <a:buNone/>
                        <a:defRPr/>
                      </a:pPr>
                      <a:r>
                        <a:rPr lang="en-US" dirty="0">
                          <a:latin typeface="Calibri" panose="020F0502020204030204"/>
                          <a:cs typeface="Calibri" panose="020F0502020204030204"/>
                        </a:rPr>
                        <a:t>2026</a:t>
                      </a:r>
                    </a:p>
                  </a:txBody>
                  <a:tcPr/>
                </a:tc>
                <a:extLst>
                  <a:ext uri="{0D108BD9-81ED-4DB2-BD59-A6C34878D82A}">
                    <a16:rowId xmlns:a16="http://schemas.microsoft.com/office/drawing/2014/main" val="10001"/>
                  </a:ext>
                </a:extLst>
              </a:tr>
              <a:tr h="397509">
                <a:tc>
                  <a:txBody>
                    <a:bodyPr/>
                    <a:lstStyle/>
                    <a:p>
                      <a:pPr>
                        <a:buNone/>
                        <a:defRPr/>
                      </a:pPr>
                      <a:r>
                        <a:rPr lang="en-US" dirty="0">
                          <a:latin typeface="Calibri" panose="020F0502020204030204"/>
                          <a:cs typeface="Calibri" panose="020F0502020204030204"/>
                        </a:rPr>
                        <a:t>Available - </a:t>
                      </a: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extLst>
                  <a:ext uri="{0D108BD9-81ED-4DB2-BD59-A6C34878D82A}">
                    <a16:rowId xmlns:a16="http://schemas.microsoft.com/office/drawing/2014/main" val="10002"/>
                  </a:ext>
                </a:extLst>
              </a:tr>
              <a:tr h="397509">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extLst>
                  <a:ext uri="{0D108BD9-81ED-4DB2-BD59-A6C34878D82A}">
                    <a16:rowId xmlns:a16="http://schemas.microsoft.com/office/drawing/2014/main" val="10003"/>
                  </a:ext>
                </a:extLst>
              </a:tr>
              <a:tr h="397509">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a:latin typeface="Calibri" panose="020F0502020204030204"/>
                        <a:cs typeface="Calibri" panose="020F0502020204030204"/>
                      </a:endParaRPr>
                    </a:p>
                  </a:txBody>
                  <a:tcPr/>
                </a:tc>
                <a:tc>
                  <a:txBody>
                    <a:bodyPr/>
                    <a:lstStyle/>
                    <a:p>
                      <a:pPr>
                        <a:buNone/>
                        <a:defRPr/>
                      </a:pPr>
                      <a:endParaRPr lang="en-US" dirty="0">
                        <a:latin typeface="Calibri" panose="020F0502020204030204"/>
                        <a:cs typeface="Calibri" panose="020F0502020204030204"/>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77098012" name="Title 1"/>
          <p:cNvSpPr>
            <a:spLocks noGrp="1"/>
          </p:cNvSpPr>
          <p:nvPr>
            <p:ph type="title"/>
          </p:nvPr>
        </p:nvSpPr>
        <p:spPr bwMode="auto">
          <a:xfrm>
            <a:off x="611503" y="712469"/>
            <a:ext cx="10956924" cy="360045"/>
          </a:xfrm>
        </p:spPr>
        <p:txBody>
          <a:bodyPr/>
          <a:lstStyle/>
          <a:p>
            <a:pPr>
              <a:defRPr/>
            </a:pPr>
            <a:r>
              <a:rPr lang="de-DE" altLang="en-US" sz="2200" b="1" i="0" u="none" strike="noStrike" cap="none" spc="0">
                <a:solidFill>
                  <a:schemeClr val="tx1"/>
                </a:solidFill>
                <a:latin typeface="Calibri" panose="020F0502020204030204" charset="0"/>
                <a:ea typeface="Calibri" panose="020F0502020204030204"/>
                <a:cs typeface="Calibri" panose="020F0502020204030204"/>
              </a:rPr>
              <a:t>Resource and Cost </a:t>
            </a:r>
            <a:r>
              <a:rPr lang="en-US" sz="2200" b="1" i="0" u="none" strike="noStrike" cap="none" spc="0">
                <a:solidFill>
                  <a:schemeClr val="tx1"/>
                </a:solidFill>
                <a:latin typeface="Calibri" panose="020F0502020204030204"/>
                <a:ea typeface="Calibri" panose="020F0502020204030204"/>
                <a:cs typeface="Calibri" panose="020F0502020204030204"/>
              </a:rPr>
              <a:t> Profile of Proposal</a:t>
            </a:r>
            <a:endParaRPr lang="en-US">
              <a:latin typeface="Calibri" panose="020F0502020204030204"/>
            </a:endParaRPr>
          </a:p>
        </p:txBody>
      </p:sp>
      <p:sp>
        <p:nvSpPr>
          <p:cNvPr id="1127867732" name="Content Placeholder 2"/>
          <p:cNvSpPr>
            <a:spLocks noGrp="1"/>
          </p:cNvSpPr>
          <p:nvPr>
            <p:ph idx="1"/>
          </p:nvPr>
        </p:nvSpPr>
        <p:spPr bwMode="auto">
          <a:xfrm>
            <a:off x="624203" y="1344294"/>
            <a:ext cx="10944225" cy="947419"/>
          </a:xfrm>
        </p:spPr>
        <p:txBody>
          <a:bodyPr/>
          <a:lstStyle/>
          <a:p>
            <a:pPr>
              <a:defRPr/>
            </a:pPr>
            <a:r>
              <a:rPr lang="de-DE" altLang="en-US">
                <a:latin typeface="Calibri" panose="020F0502020204030204" charset="0"/>
              </a:rPr>
              <a:t>Give here to total investments and FTEs per year</a:t>
            </a:r>
            <a:endParaRPr lang="en-US">
              <a:latin typeface="Calibri" panose="020F0502020204030204"/>
            </a:endParaRPr>
          </a:p>
          <a:p>
            <a:pPr lvl="1">
              <a:defRPr/>
            </a:pPr>
            <a:r>
              <a:rPr lang="en-US">
                <a:latin typeface="Calibri" panose="020F0502020204030204"/>
              </a:rPr>
              <a:t>Invest + Recurrent cost can be different from slide  6, if smaller (&lt;50 k€) </a:t>
            </a:r>
            <a:r>
              <a:rPr lang="de-DE" altLang="en-US">
                <a:latin typeface="Calibri" panose="020F0502020204030204" charset="0"/>
              </a:rPr>
              <a:t>expenditurs </a:t>
            </a:r>
            <a:r>
              <a:rPr lang="en-US">
                <a:latin typeface="Calibri" panose="020F0502020204030204"/>
              </a:rPr>
              <a:t>are expected</a:t>
            </a:r>
          </a:p>
          <a:p>
            <a:pPr>
              <a:defRPr/>
            </a:pPr>
            <a:r>
              <a:rPr lang="en-US">
                <a:latin typeface="Calibri" panose="020F0502020204030204"/>
              </a:rPr>
              <a:t>for the sake of this table, assume 100 k€ / FTE for </a:t>
            </a:r>
            <a:r>
              <a:rPr lang="de-DE" altLang="en-US">
                <a:latin typeface="Calibri" panose="020F0502020204030204" charset="0"/>
              </a:rPr>
              <a:t>full FTE, 2/3 for a PostDoc, 1/2 PhD student</a:t>
            </a:r>
            <a:endParaRPr lang="en-US">
              <a:latin typeface="Calibri" panose="020F0502020204030204"/>
            </a:endParaRPr>
          </a:p>
        </p:txBody>
      </p:sp>
      <p:graphicFrame>
        <p:nvGraphicFramePr>
          <p:cNvPr id="1724549048" name="Table 3"/>
          <p:cNvGraphicFramePr/>
          <p:nvPr>
            <p:extLst>
              <p:ext uri="{D42A27DB-BD31-4B8C-83A1-F6EECF244321}">
                <p14:modId xmlns:p14="http://schemas.microsoft.com/office/powerpoint/2010/main" val="1424017397"/>
              </p:ext>
            </p:extLst>
          </p:nvPr>
        </p:nvGraphicFramePr>
        <p:xfrm>
          <a:off x="617220" y="2998469"/>
          <a:ext cx="9233530" cy="2353304"/>
        </p:xfrm>
        <a:graphic>
          <a:graphicData uri="http://schemas.openxmlformats.org/drawingml/2006/table">
            <a:tbl>
              <a:tblPr firstRow="1" bandRow="1">
                <a:tableStyleId>{574FB7FA-34C4-8166-C639-C660832F4394}</a:tableStyleId>
              </a:tblPr>
              <a:tblGrid>
                <a:gridCol w="918844">
                  <a:extLst>
                    <a:ext uri="{9D8B030D-6E8A-4147-A177-3AD203B41FA5}">
                      <a16:colId xmlns:a16="http://schemas.microsoft.com/office/drawing/2014/main" val="20000"/>
                    </a:ext>
                  </a:extLst>
                </a:gridCol>
                <a:gridCol w="859154">
                  <a:extLst>
                    <a:ext uri="{9D8B030D-6E8A-4147-A177-3AD203B41FA5}">
                      <a16:colId xmlns:a16="http://schemas.microsoft.com/office/drawing/2014/main" val="20001"/>
                    </a:ext>
                  </a:extLst>
                </a:gridCol>
                <a:gridCol w="2215514">
                  <a:extLst>
                    <a:ext uri="{9D8B030D-6E8A-4147-A177-3AD203B41FA5}">
                      <a16:colId xmlns:a16="http://schemas.microsoft.com/office/drawing/2014/main" val="20002"/>
                    </a:ext>
                  </a:extLst>
                </a:gridCol>
                <a:gridCol w="2452369">
                  <a:extLst>
                    <a:ext uri="{9D8B030D-6E8A-4147-A177-3AD203B41FA5}">
                      <a16:colId xmlns:a16="http://schemas.microsoft.com/office/drawing/2014/main" val="20003"/>
                    </a:ext>
                  </a:extLst>
                </a:gridCol>
                <a:gridCol w="2787649">
                  <a:extLst>
                    <a:ext uri="{9D8B030D-6E8A-4147-A177-3AD203B41FA5}">
                      <a16:colId xmlns:a16="http://schemas.microsoft.com/office/drawing/2014/main" val="20004"/>
                    </a:ext>
                  </a:extLst>
                </a:gridCol>
              </a:tblGrid>
              <a:tr h="384809">
                <a:tc>
                  <a:txBody>
                    <a:bodyPr/>
                    <a:lstStyle/>
                    <a:p>
                      <a:pPr>
                        <a:buNone/>
                        <a:defRPr/>
                      </a:pPr>
                      <a:r>
                        <a:rPr lang="en-US">
                          <a:solidFill>
                            <a:schemeClr val="bg1"/>
                          </a:solidFill>
                          <a:latin typeface="Calibri" panose="020F0502020204030204"/>
                          <a:cs typeface="Calibri" panose="020F0502020204030204"/>
                        </a:rPr>
                        <a:t>Year</a:t>
                      </a:r>
                    </a:p>
                  </a:txBody>
                  <a:tcPr/>
                </a:tc>
                <a:tc>
                  <a:txBody>
                    <a:bodyPr/>
                    <a:lstStyle/>
                    <a:p>
                      <a:pPr>
                        <a:buNone/>
                        <a:defRPr/>
                      </a:pPr>
                      <a:r>
                        <a:rPr lang="en-US">
                          <a:solidFill>
                            <a:schemeClr val="bg1"/>
                          </a:solidFill>
                          <a:latin typeface="Calibri" panose="020F0502020204030204"/>
                          <a:cs typeface="Calibri" panose="020F0502020204030204"/>
                        </a:rPr>
                        <a:t>FTE</a:t>
                      </a:r>
                    </a:p>
                  </a:txBody>
                  <a:tcPr/>
                </a:tc>
                <a:tc>
                  <a:txBody>
                    <a:bodyPr/>
                    <a:lstStyle/>
                    <a:p>
                      <a:pPr>
                        <a:buNone/>
                        <a:defRPr/>
                      </a:pPr>
                      <a:r>
                        <a:rPr lang="en-US">
                          <a:solidFill>
                            <a:schemeClr val="bg1"/>
                          </a:solidFill>
                          <a:latin typeface="Calibri" panose="020F0502020204030204"/>
                          <a:cs typeface="Calibri" panose="020F0502020204030204"/>
                        </a:rPr>
                        <a:t>FTE Cost / k€ </a:t>
                      </a:r>
                    </a:p>
                  </a:txBody>
                  <a:tcPr/>
                </a:tc>
                <a:tc>
                  <a:txBody>
                    <a:bodyPr/>
                    <a:lstStyle/>
                    <a:p>
                      <a:pPr>
                        <a:buNone/>
                        <a:defRPr/>
                      </a:pPr>
                      <a:r>
                        <a:rPr lang="en-US">
                          <a:solidFill>
                            <a:schemeClr val="bg1"/>
                          </a:solidFill>
                          <a:latin typeface="Calibri" panose="020F0502020204030204"/>
                          <a:cs typeface="Calibri" panose="020F0502020204030204"/>
                        </a:rPr>
                        <a:t>Invest + Recurrent / k€</a:t>
                      </a:r>
                    </a:p>
                  </a:txBody>
                  <a:tcPr/>
                </a:tc>
                <a:tc>
                  <a:txBody>
                    <a:bodyPr/>
                    <a:lstStyle/>
                    <a:p>
                      <a:pPr>
                        <a:buNone/>
                        <a:defRPr/>
                      </a:pPr>
                      <a:r>
                        <a:rPr lang="en-US">
                          <a:solidFill>
                            <a:schemeClr val="bg1"/>
                          </a:solidFill>
                          <a:latin typeface="Calibri" panose="020F0502020204030204"/>
                          <a:cs typeface="Calibri" panose="020F0502020204030204"/>
                        </a:rPr>
                        <a:t>Total Cost / k€</a:t>
                      </a:r>
                    </a:p>
                  </a:txBody>
                  <a:tcPr/>
                </a:tc>
                <a:extLst>
                  <a:ext uri="{0D108BD9-81ED-4DB2-BD59-A6C34878D82A}">
                    <a16:rowId xmlns:a16="http://schemas.microsoft.com/office/drawing/2014/main" val="10000"/>
                  </a:ext>
                </a:extLst>
              </a:tr>
              <a:tr h="393699">
                <a:tc>
                  <a:txBody>
                    <a:bodyPr/>
                    <a:lstStyle/>
                    <a:p>
                      <a:pPr>
                        <a:buNone/>
                        <a:defRPr/>
                      </a:pPr>
                      <a:r>
                        <a:rPr lang="en-US" dirty="0">
                          <a:latin typeface="Calibri" panose="020F0502020204030204"/>
                          <a:cs typeface="Calibri" panose="020F0502020204030204"/>
                        </a:rPr>
                        <a:t>2023</a:t>
                      </a:r>
                    </a:p>
                  </a:txBody>
                  <a:tcPr/>
                </a:tc>
                <a:tc>
                  <a:txBody>
                    <a:bodyPr/>
                    <a:lstStyle/>
                    <a:p>
                      <a:pPr>
                        <a:buNone/>
                        <a:defRPr/>
                      </a:pPr>
                      <a:r>
                        <a:rPr lang="en-US" dirty="0">
                          <a:latin typeface="Calibri" panose="020F0502020204030204"/>
                          <a:cs typeface="Calibri" panose="020F0502020204030204"/>
                        </a:rPr>
                        <a:t>0.5</a:t>
                      </a:r>
                    </a:p>
                  </a:txBody>
                  <a:tcPr/>
                </a:tc>
                <a:tc>
                  <a:txBody>
                    <a:bodyPr/>
                    <a:lstStyle/>
                    <a:p>
                      <a:pPr>
                        <a:buNone/>
                        <a:defRPr/>
                      </a:pPr>
                      <a:r>
                        <a:rPr lang="en-US" dirty="0">
                          <a:latin typeface="Calibri" panose="020F0502020204030204"/>
                          <a:cs typeface="Calibri" panose="020F0502020204030204"/>
                        </a:rPr>
                        <a:t>33</a:t>
                      </a:r>
                    </a:p>
                  </a:txBody>
                  <a:tcPr/>
                </a:tc>
                <a:tc>
                  <a:txBody>
                    <a:bodyPr/>
                    <a:lstStyle/>
                    <a:p>
                      <a:pPr>
                        <a:buNone/>
                        <a:defRPr/>
                      </a:pPr>
                      <a:r>
                        <a:rPr lang="en-US" dirty="0">
                          <a:latin typeface="Calibri" panose="020F0502020204030204"/>
                          <a:cs typeface="Calibri" panose="020F0502020204030204"/>
                        </a:rPr>
                        <a:t>5</a:t>
                      </a:r>
                    </a:p>
                  </a:txBody>
                  <a:tcPr/>
                </a:tc>
                <a:tc>
                  <a:txBody>
                    <a:bodyPr/>
                    <a:lstStyle/>
                    <a:p>
                      <a:pPr>
                        <a:buNone/>
                        <a:defRPr/>
                      </a:pPr>
                      <a:r>
                        <a:rPr lang="en-US" dirty="0">
                          <a:latin typeface="Calibri" panose="020F0502020204030204"/>
                          <a:cs typeface="Calibri" panose="020F0502020204030204"/>
                        </a:rPr>
                        <a:t>38</a:t>
                      </a:r>
                    </a:p>
                  </a:txBody>
                  <a:tcPr/>
                </a:tc>
                <a:extLst>
                  <a:ext uri="{0D108BD9-81ED-4DB2-BD59-A6C34878D82A}">
                    <a16:rowId xmlns:a16="http://schemas.microsoft.com/office/drawing/2014/main" val="10001"/>
                  </a:ext>
                </a:extLst>
              </a:tr>
              <a:tr h="393699">
                <a:tc>
                  <a:txBody>
                    <a:bodyPr/>
                    <a:lstStyle/>
                    <a:p>
                      <a:pPr>
                        <a:buNone/>
                        <a:defRPr/>
                      </a:pPr>
                      <a:r>
                        <a:rPr lang="en-US" dirty="0">
                          <a:latin typeface="Calibri" panose="020F0502020204030204"/>
                          <a:cs typeface="Calibri" panose="020F0502020204030204"/>
                        </a:rPr>
                        <a:t>2024</a:t>
                      </a:r>
                    </a:p>
                  </a:txBody>
                  <a:tcPr/>
                </a:tc>
                <a:tc>
                  <a:txBody>
                    <a:bodyPr/>
                    <a:lstStyle/>
                    <a:p>
                      <a:pPr>
                        <a:buNone/>
                        <a:defRPr/>
                      </a:pPr>
                      <a:r>
                        <a:rPr lang="en-US" dirty="0">
                          <a:latin typeface="Calibri" panose="020F0502020204030204"/>
                          <a:cs typeface="Calibri" panose="020F0502020204030204"/>
                        </a:rPr>
                        <a:t>1</a:t>
                      </a:r>
                    </a:p>
                  </a:txBody>
                  <a:tcPr/>
                </a:tc>
                <a:tc>
                  <a:txBody>
                    <a:bodyPr/>
                    <a:lstStyle/>
                    <a:p>
                      <a:pPr>
                        <a:buNone/>
                        <a:defRPr/>
                      </a:pPr>
                      <a:r>
                        <a:rPr lang="en-US" dirty="0">
                          <a:latin typeface="Calibri" panose="020F0502020204030204"/>
                          <a:cs typeface="Calibri" panose="020F0502020204030204"/>
                        </a:rPr>
                        <a:t>66 </a:t>
                      </a:r>
                    </a:p>
                  </a:txBody>
                  <a:tcPr/>
                </a:tc>
                <a:tc>
                  <a:txBody>
                    <a:bodyPr/>
                    <a:lstStyle/>
                    <a:p>
                      <a:pPr>
                        <a:buNone/>
                        <a:defRPr/>
                      </a:pPr>
                      <a:r>
                        <a:rPr lang="en-US" dirty="0">
                          <a:latin typeface="Calibri" panose="020F0502020204030204"/>
                          <a:cs typeface="Calibri" panose="020F0502020204030204"/>
                        </a:rPr>
                        <a:t>15</a:t>
                      </a:r>
                    </a:p>
                  </a:txBody>
                  <a:tcPr/>
                </a:tc>
                <a:tc>
                  <a:txBody>
                    <a:bodyPr/>
                    <a:lstStyle/>
                    <a:p>
                      <a:pPr>
                        <a:buNone/>
                        <a:defRPr/>
                      </a:pPr>
                      <a:r>
                        <a:rPr lang="en-US" dirty="0">
                          <a:latin typeface="Calibri" panose="020F0502020204030204"/>
                          <a:cs typeface="Calibri" panose="020F0502020204030204"/>
                        </a:rPr>
                        <a:t>81</a:t>
                      </a:r>
                    </a:p>
                  </a:txBody>
                  <a:tcPr/>
                </a:tc>
                <a:extLst>
                  <a:ext uri="{0D108BD9-81ED-4DB2-BD59-A6C34878D82A}">
                    <a16:rowId xmlns:a16="http://schemas.microsoft.com/office/drawing/2014/main" val="10002"/>
                  </a:ext>
                </a:extLst>
              </a:tr>
              <a:tr h="393699">
                <a:tc>
                  <a:txBody>
                    <a:bodyPr/>
                    <a:lstStyle/>
                    <a:p>
                      <a:pPr>
                        <a:buNone/>
                        <a:defRPr/>
                      </a:pPr>
                      <a:r>
                        <a:rPr lang="en-US" dirty="0">
                          <a:latin typeface="Calibri" panose="020F0502020204030204"/>
                          <a:cs typeface="Calibri" panose="020F0502020204030204"/>
                        </a:rPr>
                        <a:t>2025</a:t>
                      </a:r>
                    </a:p>
                  </a:txBody>
                  <a:tcPr/>
                </a:tc>
                <a:tc>
                  <a:txBody>
                    <a:bodyPr/>
                    <a:lstStyle/>
                    <a:p>
                      <a:pPr>
                        <a:buNone/>
                        <a:defRPr/>
                      </a:pPr>
                      <a:r>
                        <a:rPr lang="en-US" dirty="0">
                          <a:latin typeface="Calibri" panose="020F0502020204030204"/>
                          <a:cs typeface="Calibri" panose="020F0502020204030204"/>
                        </a:rPr>
                        <a:t>1</a:t>
                      </a:r>
                    </a:p>
                  </a:txBody>
                  <a:tcPr/>
                </a:tc>
                <a:tc>
                  <a:txBody>
                    <a:bodyPr/>
                    <a:lstStyle/>
                    <a:p>
                      <a:pPr>
                        <a:buNone/>
                        <a:defRPr/>
                      </a:pPr>
                      <a:r>
                        <a:rPr lang="en-US" dirty="0">
                          <a:latin typeface="Calibri" panose="020F0502020204030204"/>
                          <a:cs typeface="Calibri" panose="020F0502020204030204"/>
                        </a:rPr>
                        <a:t>66 </a:t>
                      </a:r>
                    </a:p>
                  </a:txBody>
                  <a:tcPr/>
                </a:tc>
                <a:tc>
                  <a:txBody>
                    <a:bodyPr/>
                    <a:lstStyle/>
                    <a:p>
                      <a:pPr>
                        <a:buNone/>
                        <a:defRPr/>
                      </a:pPr>
                      <a:r>
                        <a:rPr lang="en-US" dirty="0">
                          <a:latin typeface="Calibri" panose="020F0502020204030204"/>
                          <a:cs typeface="Calibri" panose="020F0502020204030204"/>
                        </a:rPr>
                        <a:t>15</a:t>
                      </a:r>
                    </a:p>
                  </a:txBody>
                  <a:tcPr/>
                </a:tc>
                <a:tc>
                  <a:txBody>
                    <a:bodyPr/>
                    <a:lstStyle/>
                    <a:p>
                      <a:pPr>
                        <a:buNone/>
                        <a:defRPr/>
                      </a:pPr>
                      <a:r>
                        <a:rPr lang="en-US" dirty="0">
                          <a:latin typeface="Calibri" panose="020F0502020204030204"/>
                          <a:cs typeface="Calibri" panose="020F0502020204030204"/>
                        </a:rPr>
                        <a:t>81</a:t>
                      </a:r>
                    </a:p>
                  </a:txBody>
                  <a:tcPr/>
                </a:tc>
                <a:extLst>
                  <a:ext uri="{0D108BD9-81ED-4DB2-BD59-A6C34878D82A}">
                    <a16:rowId xmlns:a16="http://schemas.microsoft.com/office/drawing/2014/main" val="10003"/>
                  </a:ext>
                </a:extLst>
              </a:tr>
              <a:tr h="393699">
                <a:tc>
                  <a:txBody>
                    <a:bodyPr/>
                    <a:lstStyle/>
                    <a:p>
                      <a:pPr>
                        <a:buNone/>
                        <a:defRPr/>
                      </a:pPr>
                      <a:r>
                        <a:rPr lang="en-US" dirty="0">
                          <a:latin typeface="Calibri" panose="020F0502020204030204"/>
                          <a:cs typeface="Calibri" panose="020F0502020204030204"/>
                        </a:rPr>
                        <a:t>2026</a:t>
                      </a:r>
                    </a:p>
                  </a:txBody>
                  <a:tcPr/>
                </a:tc>
                <a:tc>
                  <a:txBody>
                    <a:bodyPr/>
                    <a:lstStyle/>
                    <a:p>
                      <a:pPr>
                        <a:buNone/>
                        <a:defRPr/>
                      </a:pPr>
                      <a:r>
                        <a:rPr lang="en-US" dirty="0">
                          <a:latin typeface="Calibri" panose="020F0502020204030204"/>
                          <a:cs typeface="Calibri" panose="020F0502020204030204"/>
                        </a:rPr>
                        <a:t>0.5</a:t>
                      </a:r>
                    </a:p>
                  </a:txBody>
                  <a:tcPr/>
                </a:tc>
                <a:tc>
                  <a:txBody>
                    <a:bodyPr/>
                    <a:lstStyle/>
                    <a:p>
                      <a:pPr>
                        <a:buNone/>
                        <a:defRPr/>
                      </a:pPr>
                      <a:r>
                        <a:rPr lang="en-US" dirty="0">
                          <a:latin typeface="Calibri" panose="020F0502020204030204"/>
                          <a:cs typeface="Calibri" panose="020F0502020204030204"/>
                        </a:rPr>
                        <a:t>33</a:t>
                      </a:r>
                    </a:p>
                  </a:txBody>
                  <a:tcPr/>
                </a:tc>
                <a:tc>
                  <a:txBody>
                    <a:bodyPr/>
                    <a:lstStyle/>
                    <a:p>
                      <a:pPr>
                        <a:buNone/>
                        <a:defRPr/>
                      </a:pPr>
                      <a:r>
                        <a:rPr lang="en-US" dirty="0">
                          <a:latin typeface="Calibri" panose="020F0502020204030204"/>
                          <a:cs typeface="Calibri" panose="020F0502020204030204"/>
                        </a:rPr>
                        <a:t>5</a:t>
                      </a:r>
                    </a:p>
                  </a:txBody>
                  <a:tcPr/>
                </a:tc>
                <a:tc>
                  <a:txBody>
                    <a:bodyPr/>
                    <a:lstStyle/>
                    <a:p>
                      <a:pPr>
                        <a:buNone/>
                        <a:defRPr/>
                      </a:pPr>
                      <a:r>
                        <a:rPr lang="en-US" dirty="0">
                          <a:latin typeface="Calibri" panose="020F0502020204030204"/>
                          <a:cs typeface="Calibri" panose="020F0502020204030204"/>
                        </a:rPr>
                        <a:t>38</a:t>
                      </a:r>
                    </a:p>
                  </a:txBody>
                  <a:tcPr/>
                </a:tc>
                <a:extLst>
                  <a:ext uri="{0D108BD9-81ED-4DB2-BD59-A6C34878D82A}">
                    <a16:rowId xmlns:a16="http://schemas.microsoft.com/office/drawing/2014/main" val="10004"/>
                  </a:ext>
                </a:extLst>
              </a:tr>
              <a:tr h="393699">
                <a:tc gridSpan="4">
                  <a:txBody>
                    <a:bodyPr/>
                    <a:lstStyle/>
                    <a:p>
                      <a:pPr>
                        <a:buNone/>
                        <a:defRPr/>
                      </a:pPr>
                      <a:r>
                        <a:rPr lang="en-US" b="1">
                          <a:latin typeface="Calibri" panose="020F0502020204030204"/>
                          <a:cs typeface="Calibri" panose="020F0502020204030204"/>
                        </a:rPr>
                        <a:t>Total cost of this activity</a:t>
                      </a:r>
                    </a:p>
                  </a:txBody>
                  <a:tcPr/>
                </a:tc>
                <a:tc hMerge="1">
                  <a:txBody>
                    <a:bodyPr/>
                    <a:lstStyle/>
                    <a:p>
                      <a:endParaRPr lang="en-DE"/>
                    </a:p>
                  </a:txBody>
                  <a:tcPr/>
                </a:tc>
                <a:tc hMerge="1">
                  <a:txBody>
                    <a:bodyPr/>
                    <a:lstStyle/>
                    <a:p>
                      <a:endParaRPr lang="en-DE"/>
                    </a:p>
                  </a:txBody>
                  <a:tcPr/>
                </a:tc>
                <a:tc hMerge="1">
                  <a:txBody>
                    <a:bodyPr/>
                    <a:lstStyle/>
                    <a:p>
                      <a:endParaRPr lang="en-DE"/>
                    </a:p>
                  </a:txBody>
                  <a:tcPr/>
                </a:tc>
                <a:tc>
                  <a:txBody>
                    <a:bodyPr/>
                    <a:lstStyle/>
                    <a:p>
                      <a:pPr>
                        <a:buNone/>
                        <a:defRPr/>
                      </a:pPr>
                      <a:r>
                        <a:rPr lang="en-US" b="1" dirty="0">
                          <a:latin typeface="Calibri" panose="020F0502020204030204"/>
                          <a:cs typeface="Calibri" panose="020F0502020204030204"/>
                        </a:rPr>
                        <a:t>238</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pic>
        <p:nvPicPr>
          <p:cNvPr id="5" name="Picture 4">
            <a:extLst>
              <a:ext uri="{FF2B5EF4-FFF2-40B4-BE49-F238E27FC236}">
                <a16:creationId xmlns:a16="http://schemas.microsoft.com/office/drawing/2014/main" id="{5B6969CD-AC4C-052B-474E-EC3D877A7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03" y="1088716"/>
            <a:ext cx="10571671" cy="2628315"/>
          </a:xfrm>
          <a:prstGeom prst="rect">
            <a:avLst/>
          </a:prstGeom>
        </p:spPr>
      </p:pic>
      <p:sp>
        <p:nvSpPr>
          <p:cNvPr id="3" name="Content Placeholder 2"/>
          <p:cNvSpPr>
            <a:spLocks noGrp="1"/>
          </p:cNvSpPr>
          <p:nvPr>
            <p:ph idx="1"/>
          </p:nvPr>
        </p:nvSpPr>
        <p:spPr bwMode="auto">
          <a:xfrm>
            <a:off x="609011" y="3429000"/>
            <a:ext cx="11247629" cy="1584176"/>
          </a:xfrm>
        </p:spPr>
        <p:txBody>
          <a:bodyPr/>
          <a:lstStyle/>
          <a:p>
            <a:pPr>
              <a:defRPr/>
            </a:pPr>
            <a:r>
              <a:rPr lang="en-US" dirty="0">
                <a:latin typeface="Calibri" panose="020F0502020204030204"/>
              </a:rPr>
              <a:t>Standard SASE operation and </a:t>
            </a:r>
            <a:r>
              <a:rPr lang="en-US" sz="1800" dirty="0">
                <a:solidFill>
                  <a:srgbClr val="00000A"/>
                </a:solidFill>
                <a:effectLst/>
                <a:latin typeface="Calibri" panose="020F0502020204030204" pitchFamily="34" charset="0"/>
                <a:ea typeface="Calibri" panose="020F0502020204030204" pitchFamily="34" charset="0"/>
              </a:rPr>
              <a:t>advanced FEL schemes require precise control of longitudinal electron beam dynamics</a:t>
            </a:r>
          </a:p>
          <a:p>
            <a:pPr marL="0" indent="0">
              <a:buNone/>
              <a:defRPr/>
            </a:pPr>
            <a:r>
              <a:rPr lang="en-DE" dirty="0">
                <a:effectLst/>
              </a:rPr>
              <a:t> </a:t>
            </a:r>
          </a:p>
          <a:p>
            <a:pPr>
              <a:defRPr/>
            </a:pPr>
            <a:r>
              <a:rPr lang="en-US" sz="1800" dirty="0">
                <a:solidFill>
                  <a:srgbClr val="00000A"/>
                </a:solidFill>
                <a:effectLst/>
                <a:latin typeface="Calibri" panose="020F0502020204030204" pitchFamily="34" charset="0"/>
                <a:ea typeface="Calibri" panose="020F0502020204030204" pitchFamily="34" charset="0"/>
              </a:rPr>
              <a:t>It requires appropriate online longitudinal phase space (LPS) diagnostics</a:t>
            </a:r>
            <a:r>
              <a:rPr lang="en-DE" dirty="0">
                <a:effectLst/>
              </a:rPr>
              <a:t> </a:t>
            </a:r>
            <a:endParaRPr lang="en-US" dirty="0">
              <a:latin typeface="Calibri" panose="020F0502020204030204"/>
            </a:endParaRPr>
          </a:p>
          <a:p>
            <a:pPr marL="356870" lvl="1" indent="0">
              <a:buNone/>
              <a:defRPr/>
            </a:pPr>
            <a:endParaRPr lang="en-US" dirty="0">
              <a:latin typeface="Calibri" panose="020F0502020204030204"/>
            </a:endParaRPr>
          </a:p>
        </p:txBody>
      </p:sp>
      <p:sp>
        <p:nvSpPr>
          <p:cNvPr id="6" name="Down Arrow 5">
            <a:extLst>
              <a:ext uri="{FF2B5EF4-FFF2-40B4-BE49-F238E27FC236}">
                <a16:creationId xmlns:a16="http://schemas.microsoft.com/office/drawing/2014/main" id="{F5DF37E0-117D-AB92-F7E7-77D2B7BCC5A3}"/>
              </a:ext>
            </a:extLst>
          </p:cNvPr>
          <p:cNvSpPr/>
          <p:nvPr/>
        </p:nvSpPr>
        <p:spPr bwMode="auto">
          <a:xfrm>
            <a:off x="4511824" y="3933056"/>
            <a:ext cx="504056" cy="432048"/>
          </a:xfrm>
          <a:prstGeom prst="downArrow">
            <a:avLst/>
          </a:prstGeom>
          <a:solidFill>
            <a:srgbClr val="00B050"/>
          </a:solidFill>
        </p:spPr>
        <p:txBody>
          <a:bodyPr rtlCol="0" anchor="ctr"/>
          <a:lstStyle/>
          <a:p>
            <a:pPr algn="ctr"/>
            <a:endParaRPr lang="en-US"/>
          </a:p>
        </p:txBody>
      </p:sp>
      <p:sp>
        <p:nvSpPr>
          <p:cNvPr id="7" name="Content Placeholder 2">
            <a:extLst>
              <a:ext uri="{FF2B5EF4-FFF2-40B4-BE49-F238E27FC236}">
                <a16:creationId xmlns:a16="http://schemas.microsoft.com/office/drawing/2014/main" id="{67BFB3BB-2169-0919-4DBF-918CE611C6F9}"/>
              </a:ext>
            </a:extLst>
          </p:cNvPr>
          <p:cNvSpPr txBox="1">
            <a:spLocks/>
          </p:cNvSpPr>
          <p:nvPr/>
        </p:nvSpPr>
        <p:spPr bwMode="auto">
          <a:xfrm>
            <a:off x="6192288" y="4977195"/>
            <a:ext cx="5856539" cy="1844824"/>
          </a:xfrm>
          <a:prstGeom prst="rect">
            <a:avLst/>
          </a:prstGeom>
          <a:solidFill>
            <a:schemeClr val="bg1"/>
          </a:solidFill>
        </p:spPr>
        <p:txBody>
          <a:bodyPr vert="horz" lIns="0" tIns="0" rIns="0" bIns="0" rtlCol="0" anchor="t" anchorCtr="0">
            <a:noAutofit/>
          </a:bodyPr>
          <a:lstStyle>
            <a:lvl1pPr marL="357505" indent="-357505" algn="l" defTabSz="914400">
              <a:lnSpc>
                <a:spcPct val="114000"/>
              </a:lnSpc>
              <a:spcBef>
                <a:spcPts val="1800"/>
              </a:spcBef>
              <a:buClr>
                <a:schemeClr val="bg2"/>
              </a:buClr>
              <a:buFontTx/>
              <a:buBlip>
                <a:blip r:embed="rId3"/>
              </a:buBlip>
              <a:defRPr sz="1800">
                <a:solidFill>
                  <a:schemeClr val="tx1"/>
                </a:solidFill>
                <a:latin typeface="+mn-lt"/>
                <a:ea typeface="+mn-ea"/>
                <a:cs typeface="+mn-cs"/>
              </a:defRPr>
            </a:lvl1pPr>
            <a:lvl2pPr marL="714375" indent="-357505" algn="l" defTabSz="914400">
              <a:lnSpc>
                <a:spcPct val="114000"/>
              </a:lnSpc>
              <a:spcBef>
                <a:spcPts val="0"/>
              </a:spcBef>
              <a:buClr>
                <a:schemeClr val="accent2"/>
              </a:buClr>
              <a:buFontTx/>
              <a:buBlip>
                <a:blip r:embed="rId4"/>
              </a:buBlip>
              <a:defRPr sz="1800">
                <a:solidFill>
                  <a:schemeClr val="tx1"/>
                </a:solidFill>
                <a:latin typeface="+mn-lt"/>
                <a:ea typeface="+mn-ea"/>
                <a:cs typeface="+mn-cs"/>
              </a:defRPr>
            </a:lvl2pPr>
            <a:lvl3pPr marL="982980" indent="-268605" algn="l" defTabSz="914400">
              <a:lnSpc>
                <a:spcPct val="114000"/>
              </a:lnSpc>
              <a:spcBef>
                <a:spcPts val="0"/>
              </a:spcBef>
              <a:buFont typeface="Arial" panose="020B0604020202020204"/>
              <a:buChar char="►"/>
              <a:defRPr sz="1800">
                <a:solidFill>
                  <a:schemeClr val="tx1"/>
                </a:solidFill>
                <a:latin typeface="+mn-lt"/>
                <a:ea typeface="+mn-ea"/>
                <a:cs typeface="+mn-cs"/>
              </a:defRPr>
            </a:lvl3pPr>
            <a:lvl4pPr marL="1162050" indent="-173355" algn="l" defTabSz="914400">
              <a:lnSpc>
                <a:spcPct val="114000"/>
              </a:lnSpc>
              <a:spcBef>
                <a:spcPts val="0"/>
              </a:spcBef>
              <a:buFont typeface="Arial" panose="020B0604020202020204"/>
              <a:buChar char="•"/>
              <a:defRPr sz="1800">
                <a:solidFill>
                  <a:schemeClr val="tx1"/>
                </a:solidFill>
                <a:latin typeface="+mn-lt"/>
                <a:ea typeface="+mn-ea"/>
                <a:cs typeface="+mn-cs"/>
              </a:defRPr>
            </a:lvl4pPr>
            <a:lvl5pPr marL="1348105" indent="-180975" algn="l" defTabSz="914400">
              <a:lnSpc>
                <a:spcPct val="114000"/>
              </a:lnSpc>
              <a:spcBef>
                <a:spcPts val="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a:lstStyle>
          <a:p>
            <a:pPr>
              <a:defRPr/>
            </a:pPr>
            <a:r>
              <a:rPr lang="en-US" dirty="0">
                <a:latin typeface="Calibri" panose="020F0502020204030204"/>
              </a:rPr>
              <a:t>Invasive diagnostics </a:t>
            </a:r>
          </a:p>
          <a:p>
            <a:pPr lvl="1">
              <a:defRPr/>
            </a:pPr>
            <a:r>
              <a:rPr lang="en-US" dirty="0">
                <a:latin typeface="Calibri" panose="020F0502020204030204"/>
              </a:rPr>
              <a:t>TDS in injector and after BC2</a:t>
            </a:r>
          </a:p>
          <a:p>
            <a:pPr lvl="1">
              <a:defRPr/>
            </a:pPr>
            <a:r>
              <a:rPr lang="en-US" dirty="0">
                <a:latin typeface="Calibri" panose="020F0502020204030204"/>
              </a:rPr>
              <a:t>Diagnostic corrugated structure after SA2 </a:t>
            </a:r>
          </a:p>
          <a:p>
            <a:pPr marL="0" indent="0">
              <a:buNone/>
              <a:defRPr/>
            </a:pPr>
            <a:r>
              <a:rPr lang="en-US" b="1" dirty="0">
                <a:solidFill>
                  <a:srgbClr val="00000A"/>
                </a:solidFill>
                <a:latin typeface="Calibri" panose="020F0502020204030204" pitchFamily="34" charset="0"/>
                <a:ea typeface="Calibri" panose="020F0502020204030204" pitchFamily="34" charset="0"/>
              </a:rPr>
              <a:t>P</a:t>
            </a:r>
            <a:r>
              <a:rPr lang="en-US" sz="1800" b="1" dirty="0">
                <a:solidFill>
                  <a:srgbClr val="00000A"/>
                </a:solidFill>
                <a:effectLst/>
                <a:latin typeface="Calibri" panose="020F0502020204030204" pitchFamily="34" charset="0"/>
                <a:ea typeface="Calibri" panose="020F0502020204030204" pitchFamily="34" charset="0"/>
              </a:rPr>
              <a:t>rovide more information but not compatible with photon delivery or with online tuning </a:t>
            </a:r>
            <a:endParaRPr lang="en-US" b="1" dirty="0">
              <a:latin typeface="Calibri" panose="020F0502020204030204"/>
            </a:endParaRPr>
          </a:p>
        </p:txBody>
      </p:sp>
      <p:sp>
        <p:nvSpPr>
          <p:cNvPr id="8" name="Content Placeholder 2">
            <a:extLst>
              <a:ext uri="{FF2B5EF4-FFF2-40B4-BE49-F238E27FC236}">
                <a16:creationId xmlns:a16="http://schemas.microsoft.com/office/drawing/2014/main" id="{49D3D8A9-E287-D911-50B0-6BFF6AFCCE5B}"/>
              </a:ext>
            </a:extLst>
          </p:cNvPr>
          <p:cNvSpPr txBox="1">
            <a:spLocks/>
          </p:cNvSpPr>
          <p:nvPr/>
        </p:nvSpPr>
        <p:spPr bwMode="auto">
          <a:xfrm>
            <a:off x="887498" y="4977195"/>
            <a:ext cx="5040560" cy="1584177"/>
          </a:xfrm>
          <a:prstGeom prst="rect">
            <a:avLst/>
          </a:prstGeom>
          <a:solidFill>
            <a:schemeClr val="bg1"/>
          </a:solidFill>
        </p:spPr>
        <p:txBody>
          <a:bodyPr vert="horz" lIns="0" tIns="0" rIns="0" bIns="0" rtlCol="0" anchor="t" anchorCtr="0">
            <a:noAutofit/>
          </a:bodyPr>
          <a:lstStyle>
            <a:lvl1pPr marL="357505" indent="-357505" algn="l" defTabSz="914400">
              <a:lnSpc>
                <a:spcPct val="114000"/>
              </a:lnSpc>
              <a:spcBef>
                <a:spcPts val="1800"/>
              </a:spcBef>
              <a:buClr>
                <a:schemeClr val="bg2"/>
              </a:buClr>
              <a:buFontTx/>
              <a:buBlip>
                <a:blip r:embed="rId3"/>
              </a:buBlip>
              <a:defRPr sz="1800">
                <a:solidFill>
                  <a:schemeClr val="tx1"/>
                </a:solidFill>
                <a:latin typeface="+mn-lt"/>
                <a:ea typeface="+mn-ea"/>
                <a:cs typeface="+mn-cs"/>
              </a:defRPr>
            </a:lvl1pPr>
            <a:lvl2pPr marL="714375" indent="-357505" algn="l" defTabSz="914400">
              <a:lnSpc>
                <a:spcPct val="114000"/>
              </a:lnSpc>
              <a:spcBef>
                <a:spcPts val="0"/>
              </a:spcBef>
              <a:buClr>
                <a:schemeClr val="accent2"/>
              </a:buClr>
              <a:buFontTx/>
              <a:buBlip>
                <a:blip r:embed="rId4"/>
              </a:buBlip>
              <a:defRPr sz="1800">
                <a:solidFill>
                  <a:schemeClr val="tx1"/>
                </a:solidFill>
                <a:latin typeface="+mn-lt"/>
                <a:ea typeface="+mn-ea"/>
                <a:cs typeface="+mn-cs"/>
              </a:defRPr>
            </a:lvl2pPr>
            <a:lvl3pPr marL="982980" indent="-268605" algn="l" defTabSz="914400">
              <a:lnSpc>
                <a:spcPct val="114000"/>
              </a:lnSpc>
              <a:spcBef>
                <a:spcPts val="0"/>
              </a:spcBef>
              <a:buFont typeface="Arial" panose="020B0604020202020204"/>
              <a:buChar char="►"/>
              <a:defRPr sz="1800">
                <a:solidFill>
                  <a:schemeClr val="tx1"/>
                </a:solidFill>
                <a:latin typeface="+mn-lt"/>
                <a:ea typeface="+mn-ea"/>
                <a:cs typeface="+mn-cs"/>
              </a:defRPr>
            </a:lvl3pPr>
            <a:lvl4pPr marL="1162050" indent="-173355" algn="l" defTabSz="914400">
              <a:lnSpc>
                <a:spcPct val="114000"/>
              </a:lnSpc>
              <a:spcBef>
                <a:spcPts val="0"/>
              </a:spcBef>
              <a:buFont typeface="Arial" panose="020B0604020202020204"/>
              <a:buChar char="•"/>
              <a:defRPr sz="1800">
                <a:solidFill>
                  <a:schemeClr val="tx1"/>
                </a:solidFill>
                <a:latin typeface="+mn-lt"/>
                <a:ea typeface="+mn-ea"/>
                <a:cs typeface="+mn-cs"/>
              </a:defRPr>
            </a:lvl4pPr>
            <a:lvl5pPr marL="1348105" indent="-180975" algn="l" defTabSz="914400">
              <a:lnSpc>
                <a:spcPct val="114000"/>
              </a:lnSpc>
              <a:spcBef>
                <a:spcPts val="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a:lstStyle>
          <a:p>
            <a:pPr>
              <a:defRPr/>
            </a:pPr>
            <a:r>
              <a:rPr lang="en-US" dirty="0">
                <a:latin typeface="Calibri" panose="020F0502020204030204"/>
              </a:rPr>
              <a:t>Non-invasive diagnostics </a:t>
            </a:r>
          </a:p>
          <a:p>
            <a:pPr lvl="1">
              <a:defRPr/>
            </a:pPr>
            <a:r>
              <a:rPr lang="en-US" dirty="0">
                <a:latin typeface="Calibri" panose="020F0502020204030204"/>
              </a:rPr>
              <a:t>BCMs</a:t>
            </a:r>
            <a:r>
              <a:rPr lang="ru-RU" dirty="0">
                <a:latin typeface="Calibri" panose="020F0502020204030204"/>
              </a:rPr>
              <a:t> </a:t>
            </a:r>
            <a:r>
              <a:rPr lang="en-US" dirty="0">
                <a:latin typeface="Calibri" panose="020F0502020204030204"/>
              </a:rPr>
              <a:t>after bunch compressors </a:t>
            </a:r>
          </a:p>
          <a:p>
            <a:pPr lvl="1">
              <a:defRPr/>
            </a:pPr>
            <a:r>
              <a:rPr lang="en-US" dirty="0">
                <a:latin typeface="Calibri" panose="020F0502020204030204"/>
              </a:rPr>
              <a:t>THz diagnostic – CRISP</a:t>
            </a:r>
          </a:p>
          <a:p>
            <a:pPr marL="0" indent="0">
              <a:buNone/>
              <a:defRPr/>
            </a:pPr>
            <a:r>
              <a:rPr lang="en-US" b="1" dirty="0">
                <a:latin typeface="Calibri" panose="020F0502020204030204"/>
              </a:rPr>
              <a:t>Always online but provide limiting information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sp>
        <p:nvSpPr>
          <p:cNvPr id="3" name="Content Placeholder 2"/>
          <p:cNvSpPr>
            <a:spLocks noGrp="1"/>
          </p:cNvSpPr>
          <p:nvPr>
            <p:ph idx="1"/>
          </p:nvPr>
        </p:nvSpPr>
        <p:spPr bwMode="auto">
          <a:xfrm>
            <a:off x="568473" y="1440679"/>
            <a:ext cx="11247629" cy="2420370"/>
          </a:xfrm>
        </p:spPr>
        <p:txBody>
          <a:bodyPr/>
          <a:lstStyle/>
          <a:p>
            <a:pPr>
              <a:defRPr/>
            </a:pPr>
            <a:r>
              <a:rPr lang="en-US" dirty="0"/>
              <a:t>Ideal LPS diagnostics: Non-invasive 4.5 MHz TDS after each BC and each undulator with sub-fs resolution and a screen in the dispersive section.</a:t>
            </a:r>
          </a:p>
          <a:p>
            <a:pPr>
              <a:defRPr/>
            </a:pPr>
            <a:r>
              <a:rPr lang="en-US" dirty="0"/>
              <a:t>While the ideal LPS diagnostic remains a dream, we can still obtain all the necessary information about the electron beam properties through S2E simulations.</a:t>
            </a:r>
          </a:p>
          <a:p>
            <a:pPr>
              <a:defRPr/>
            </a:pPr>
            <a:r>
              <a:rPr lang="en-US" dirty="0">
                <a:effectLst/>
              </a:rPr>
              <a:t>However, do S2E simulations accurately reflect reality?</a:t>
            </a:r>
            <a:endParaRPr lang="en-US" dirty="0">
              <a:latin typeface="Calibri" panose="020F0502020204030204"/>
            </a:endParaRPr>
          </a:p>
        </p:txBody>
      </p:sp>
    </p:spTree>
    <p:extLst>
      <p:ext uri="{BB962C8B-B14F-4D97-AF65-F5344CB8AC3E}">
        <p14:creationId xmlns:p14="http://schemas.microsoft.com/office/powerpoint/2010/main" val="265433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sp>
        <p:nvSpPr>
          <p:cNvPr id="3" name="Content Placeholder 2"/>
          <p:cNvSpPr>
            <a:spLocks noGrp="1"/>
          </p:cNvSpPr>
          <p:nvPr>
            <p:ph idx="1"/>
          </p:nvPr>
        </p:nvSpPr>
        <p:spPr bwMode="auto">
          <a:xfrm>
            <a:off x="568473" y="1440679"/>
            <a:ext cx="11247629" cy="2420370"/>
          </a:xfrm>
        </p:spPr>
        <p:txBody>
          <a:bodyPr/>
          <a:lstStyle/>
          <a:p>
            <a:pPr>
              <a:defRPr/>
            </a:pPr>
            <a:r>
              <a:rPr lang="en-US" dirty="0"/>
              <a:t>Ideal LPS diagnostics: Non-invasive 4.5 MHz TDS after each BC and each undulator with sub-fs resolution and a screen in the dispersive section.</a:t>
            </a:r>
          </a:p>
          <a:p>
            <a:pPr>
              <a:defRPr/>
            </a:pPr>
            <a:r>
              <a:rPr lang="en-US" dirty="0"/>
              <a:t>While the ideal LPS diagnostic remains a dream, we can still obtain all the necessary information about the electron beam properties through S2E simulations.</a:t>
            </a:r>
          </a:p>
          <a:p>
            <a:pPr>
              <a:defRPr/>
            </a:pPr>
            <a:r>
              <a:rPr lang="en-US" dirty="0">
                <a:effectLst/>
              </a:rPr>
              <a:t>However, do S2E simulations accurately reflect reality?</a:t>
            </a:r>
            <a:endParaRPr lang="en-US" dirty="0">
              <a:latin typeface="Calibri" panose="020F0502020204030204"/>
            </a:endParaRPr>
          </a:p>
        </p:txBody>
      </p:sp>
      <p:pic>
        <p:nvPicPr>
          <p:cNvPr id="9" name="Picture 8">
            <a:extLst>
              <a:ext uri="{FF2B5EF4-FFF2-40B4-BE49-F238E27FC236}">
                <a16:creationId xmlns:a16="http://schemas.microsoft.com/office/drawing/2014/main" id="{57543B2C-9BBE-0F69-8BF0-BD707FF2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4" y="3672976"/>
            <a:ext cx="5421809" cy="2852368"/>
          </a:xfrm>
          <a:prstGeom prst="rect">
            <a:avLst/>
          </a:prstGeom>
          <a:ln>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80AEDBD-A56A-AD7C-E414-6323A938918B}"/>
              </a:ext>
            </a:extLst>
          </p:cNvPr>
          <p:cNvSpPr txBox="1"/>
          <p:nvPr/>
        </p:nvSpPr>
        <p:spPr bwMode="auto">
          <a:xfrm>
            <a:off x="21066" y="6237312"/>
            <a:ext cx="432048" cy="369332"/>
          </a:xfrm>
          <a:prstGeom prst="rect">
            <a:avLst/>
          </a:prstGeom>
          <a:noFill/>
        </p:spPr>
        <p:txBody>
          <a:bodyPr wrap="square">
            <a:spAutoFit/>
          </a:bodyPr>
          <a:lstStyle/>
          <a:p>
            <a:r>
              <a:rPr lang="en-US" dirty="0">
                <a:effectLst/>
              </a:rPr>
              <a:t>✅</a:t>
            </a:r>
            <a:endParaRPr lang="en-US" dirty="0"/>
          </a:p>
        </p:txBody>
      </p:sp>
    </p:spTree>
    <p:extLst>
      <p:ext uri="{BB962C8B-B14F-4D97-AF65-F5344CB8AC3E}">
        <p14:creationId xmlns:p14="http://schemas.microsoft.com/office/powerpoint/2010/main" val="115367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sp>
        <p:nvSpPr>
          <p:cNvPr id="3" name="Content Placeholder 2"/>
          <p:cNvSpPr>
            <a:spLocks noGrp="1"/>
          </p:cNvSpPr>
          <p:nvPr>
            <p:ph idx="1"/>
          </p:nvPr>
        </p:nvSpPr>
        <p:spPr bwMode="auto">
          <a:xfrm>
            <a:off x="568473" y="1440679"/>
            <a:ext cx="11247629" cy="2420370"/>
          </a:xfrm>
        </p:spPr>
        <p:txBody>
          <a:bodyPr/>
          <a:lstStyle/>
          <a:p>
            <a:pPr>
              <a:defRPr/>
            </a:pPr>
            <a:r>
              <a:rPr lang="en-US" dirty="0"/>
              <a:t>Ideal LPS diagnostics: Non-invasive 4.5 MHz TDS after each BC and each undulator with sub-fs resolution and a screen in the dispersive section.</a:t>
            </a:r>
          </a:p>
          <a:p>
            <a:pPr>
              <a:defRPr/>
            </a:pPr>
            <a:r>
              <a:rPr lang="en-US" dirty="0"/>
              <a:t>While the ideal LPS diagnostic remains a dream, we can still obtain all the necessary information about the electron beam properties through S2E simulations.</a:t>
            </a:r>
          </a:p>
          <a:p>
            <a:pPr>
              <a:defRPr/>
            </a:pPr>
            <a:r>
              <a:rPr lang="en-US" dirty="0">
                <a:effectLst/>
              </a:rPr>
              <a:t>However, do S2E simulations accurately reflect reality?</a:t>
            </a:r>
            <a:endParaRPr lang="en-US" dirty="0">
              <a:latin typeface="Calibri" panose="020F0502020204030204"/>
            </a:endParaRPr>
          </a:p>
        </p:txBody>
      </p:sp>
      <p:pic>
        <p:nvPicPr>
          <p:cNvPr id="9" name="Picture 8">
            <a:extLst>
              <a:ext uri="{FF2B5EF4-FFF2-40B4-BE49-F238E27FC236}">
                <a16:creationId xmlns:a16="http://schemas.microsoft.com/office/drawing/2014/main" id="{57543B2C-9BBE-0F69-8BF0-BD707FF2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4" y="3672976"/>
            <a:ext cx="5421809" cy="2852368"/>
          </a:xfrm>
          <a:prstGeom prst="rect">
            <a:avLst/>
          </a:prstGeom>
          <a:ln>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80AEDBD-A56A-AD7C-E414-6323A938918B}"/>
              </a:ext>
            </a:extLst>
          </p:cNvPr>
          <p:cNvSpPr txBox="1"/>
          <p:nvPr/>
        </p:nvSpPr>
        <p:spPr bwMode="auto">
          <a:xfrm>
            <a:off x="21066" y="6237312"/>
            <a:ext cx="432048" cy="369332"/>
          </a:xfrm>
          <a:prstGeom prst="rect">
            <a:avLst/>
          </a:prstGeom>
          <a:noFill/>
        </p:spPr>
        <p:txBody>
          <a:bodyPr wrap="square">
            <a:spAutoFit/>
          </a:bodyPr>
          <a:lstStyle/>
          <a:p>
            <a:r>
              <a:rPr lang="en-US" dirty="0">
                <a:effectLst/>
              </a:rPr>
              <a:t>✅</a:t>
            </a:r>
            <a:endParaRPr lang="en-US" dirty="0"/>
          </a:p>
        </p:txBody>
      </p:sp>
      <p:pic>
        <p:nvPicPr>
          <p:cNvPr id="4" name="Picture 3">
            <a:extLst>
              <a:ext uri="{FF2B5EF4-FFF2-40B4-BE49-F238E27FC236}">
                <a16:creationId xmlns:a16="http://schemas.microsoft.com/office/drawing/2014/main" id="{E296B6E9-AA6C-8D45-2CFC-D7165D9B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59731" y="3717032"/>
            <a:ext cx="5576917" cy="2852368"/>
          </a:xfrm>
          <a:prstGeom prst="rect">
            <a:avLst/>
          </a:prstGeom>
          <a:ln>
            <a:solidFill>
              <a:schemeClr val="accent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46AAD76-02D3-3AD2-7D54-988B1014E5C7}"/>
              </a:ext>
            </a:extLst>
          </p:cNvPr>
          <p:cNvSpPr txBox="1"/>
          <p:nvPr/>
        </p:nvSpPr>
        <p:spPr bwMode="auto">
          <a:xfrm>
            <a:off x="1953440" y="6281368"/>
            <a:ext cx="432048" cy="369332"/>
          </a:xfrm>
          <a:prstGeom prst="rect">
            <a:avLst/>
          </a:prstGeom>
          <a:noFill/>
        </p:spPr>
        <p:txBody>
          <a:bodyPr wrap="square">
            <a:spAutoFit/>
          </a:bodyPr>
          <a:lstStyle/>
          <a:p>
            <a:r>
              <a:rPr lang="en-US" dirty="0">
                <a:effectLst/>
              </a:rPr>
              <a:t>✅</a:t>
            </a:r>
            <a:endParaRPr lang="en-US" dirty="0"/>
          </a:p>
        </p:txBody>
      </p:sp>
    </p:spTree>
    <p:extLst>
      <p:ext uri="{BB962C8B-B14F-4D97-AF65-F5344CB8AC3E}">
        <p14:creationId xmlns:p14="http://schemas.microsoft.com/office/powerpoint/2010/main" val="100292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sp>
        <p:nvSpPr>
          <p:cNvPr id="3" name="Content Placeholder 2"/>
          <p:cNvSpPr>
            <a:spLocks noGrp="1"/>
          </p:cNvSpPr>
          <p:nvPr>
            <p:ph idx="1"/>
          </p:nvPr>
        </p:nvSpPr>
        <p:spPr bwMode="auto">
          <a:xfrm>
            <a:off x="568473" y="1440679"/>
            <a:ext cx="11247629" cy="2420370"/>
          </a:xfrm>
        </p:spPr>
        <p:txBody>
          <a:bodyPr/>
          <a:lstStyle/>
          <a:p>
            <a:pPr>
              <a:defRPr/>
            </a:pPr>
            <a:r>
              <a:rPr lang="en-US" dirty="0"/>
              <a:t>Ideal LPS diagnostics: Non-invasive 4.5 MHz TDS after each BC and each undulator with sub-fs resolution and a screen in the dispersive section.</a:t>
            </a:r>
          </a:p>
          <a:p>
            <a:pPr>
              <a:defRPr/>
            </a:pPr>
            <a:r>
              <a:rPr lang="en-US" dirty="0"/>
              <a:t>While the ideal LPS diagnostic remains a dream, we can still obtain all the necessary information about the electron beam properties through S2E simulations.</a:t>
            </a:r>
          </a:p>
          <a:p>
            <a:pPr>
              <a:defRPr/>
            </a:pPr>
            <a:r>
              <a:rPr lang="en-US" dirty="0">
                <a:effectLst/>
              </a:rPr>
              <a:t>However, do S2E simulations accurately reflect reality?</a:t>
            </a:r>
            <a:endParaRPr lang="en-US" dirty="0">
              <a:latin typeface="Calibri" panose="020F0502020204030204"/>
            </a:endParaRPr>
          </a:p>
        </p:txBody>
      </p:sp>
      <p:pic>
        <p:nvPicPr>
          <p:cNvPr id="9" name="Picture 8">
            <a:extLst>
              <a:ext uri="{FF2B5EF4-FFF2-40B4-BE49-F238E27FC236}">
                <a16:creationId xmlns:a16="http://schemas.microsoft.com/office/drawing/2014/main" id="{57543B2C-9BBE-0F69-8BF0-BD707FF2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4" y="3672976"/>
            <a:ext cx="5421809" cy="2852368"/>
          </a:xfrm>
          <a:prstGeom prst="rect">
            <a:avLst/>
          </a:prstGeom>
          <a:ln>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80AEDBD-A56A-AD7C-E414-6323A938918B}"/>
              </a:ext>
            </a:extLst>
          </p:cNvPr>
          <p:cNvSpPr txBox="1"/>
          <p:nvPr/>
        </p:nvSpPr>
        <p:spPr bwMode="auto">
          <a:xfrm>
            <a:off x="21066" y="6237312"/>
            <a:ext cx="432048" cy="369332"/>
          </a:xfrm>
          <a:prstGeom prst="rect">
            <a:avLst/>
          </a:prstGeom>
          <a:noFill/>
        </p:spPr>
        <p:txBody>
          <a:bodyPr wrap="square">
            <a:spAutoFit/>
          </a:bodyPr>
          <a:lstStyle/>
          <a:p>
            <a:r>
              <a:rPr lang="en-US" dirty="0">
                <a:effectLst/>
              </a:rPr>
              <a:t>✅</a:t>
            </a:r>
            <a:endParaRPr lang="en-US" dirty="0"/>
          </a:p>
        </p:txBody>
      </p:sp>
      <p:pic>
        <p:nvPicPr>
          <p:cNvPr id="4" name="Picture 3">
            <a:extLst>
              <a:ext uri="{FF2B5EF4-FFF2-40B4-BE49-F238E27FC236}">
                <a16:creationId xmlns:a16="http://schemas.microsoft.com/office/drawing/2014/main" id="{E296B6E9-AA6C-8D45-2CFC-D7165D9B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59731" y="3717032"/>
            <a:ext cx="5576917" cy="2852368"/>
          </a:xfrm>
          <a:prstGeom prst="rect">
            <a:avLst/>
          </a:prstGeom>
          <a:ln>
            <a:solidFill>
              <a:schemeClr val="accent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46AAD76-02D3-3AD2-7D54-988B1014E5C7}"/>
              </a:ext>
            </a:extLst>
          </p:cNvPr>
          <p:cNvSpPr txBox="1"/>
          <p:nvPr/>
        </p:nvSpPr>
        <p:spPr bwMode="auto">
          <a:xfrm>
            <a:off x="1953440" y="6281368"/>
            <a:ext cx="432048" cy="369332"/>
          </a:xfrm>
          <a:prstGeom prst="rect">
            <a:avLst/>
          </a:prstGeom>
          <a:noFill/>
        </p:spPr>
        <p:txBody>
          <a:bodyPr wrap="square">
            <a:spAutoFit/>
          </a:bodyPr>
          <a:lstStyle/>
          <a:p>
            <a:r>
              <a:rPr lang="en-US" dirty="0">
                <a:effectLst/>
              </a:rPr>
              <a:t>✅</a:t>
            </a:r>
            <a:endParaRPr lang="en-US" dirty="0"/>
          </a:p>
        </p:txBody>
      </p:sp>
      <p:pic>
        <p:nvPicPr>
          <p:cNvPr id="6" name="Picture 5">
            <a:extLst>
              <a:ext uri="{FF2B5EF4-FFF2-40B4-BE49-F238E27FC236}">
                <a16:creationId xmlns:a16="http://schemas.microsoft.com/office/drawing/2014/main" id="{A14EB5C6-5B4B-965C-EF38-B0BF2D1A4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31489" y="3807700"/>
            <a:ext cx="6124951" cy="2852368"/>
          </a:xfrm>
          <a:prstGeom prst="rect">
            <a:avLst/>
          </a:prstGeom>
          <a:ln>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801378B-2C53-1E18-5744-06045143A4D7}"/>
              </a:ext>
            </a:extLst>
          </p:cNvPr>
          <p:cNvSpPr txBox="1"/>
          <p:nvPr/>
        </p:nvSpPr>
        <p:spPr bwMode="auto">
          <a:xfrm>
            <a:off x="3897412" y="6372036"/>
            <a:ext cx="432048" cy="369332"/>
          </a:xfrm>
          <a:prstGeom prst="rect">
            <a:avLst/>
          </a:prstGeom>
          <a:noFill/>
        </p:spPr>
        <p:txBody>
          <a:bodyPr wrap="square">
            <a:spAutoFit/>
          </a:bodyPr>
          <a:lstStyle/>
          <a:p>
            <a:r>
              <a:rPr lang="en-US" dirty="0">
                <a:effectLst/>
              </a:rPr>
              <a:t>✅</a:t>
            </a:r>
            <a:endParaRPr lang="en-US" dirty="0"/>
          </a:p>
        </p:txBody>
      </p:sp>
    </p:spTree>
    <p:extLst>
      <p:ext uri="{BB962C8B-B14F-4D97-AF65-F5344CB8AC3E}">
        <p14:creationId xmlns:p14="http://schemas.microsoft.com/office/powerpoint/2010/main" val="14013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Motivation</a:t>
            </a:r>
          </a:p>
        </p:txBody>
      </p:sp>
      <p:sp>
        <p:nvSpPr>
          <p:cNvPr id="3" name="Content Placeholder 2"/>
          <p:cNvSpPr>
            <a:spLocks noGrp="1"/>
          </p:cNvSpPr>
          <p:nvPr>
            <p:ph idx="1"/>
          </p:nvPr>
        </p:nvSpPr>
        <p:spPr bwMode="auto">
          <a:xfrm>
            <a:off x="568473" y="1440679"/>
            <a:ext cx="11247629" cy="2420370"/>
          </a:xfrm>
        </p:spPr>
        <p:txBody>
          <a:bodyPr/>
          <a:lstStyle/>
          <a:p>
            <a:pPr>
              <a:defRPr/>
            </a:pPr>
            <a:r>
              <a:rPr lang="en-US" dirty="0"/>
              <a:t>Ideal LPS diagnostics: Non-invasive 4.5 MHz TDS after each BC and each undulator with sub-fs resolution and a screen in the dispersive section.</a:t>
            </a:r>
          </a:p>
          <a:p>
            <a:pPr>
              <a:defRPr/>
            </a:pPr>
            <a:r>
              <a:rPr lang="en-US" dirty="0"/>
              <a:t>While the ideal LPS diagnostic remains a dream, we can still obtain all the necessary information about the electron beam properties through S2E simulations.</a:t>
            </a:r>
          </a:p>
          <a:p>
            <a:pPr>
              <a:defRPr/>
            </a:pPr>
            <a:r>
              <a:rPr lang="en-US" dirty="0">
                <a:effectLst/>
              </a:rPr>
              <a:t>However, do S2E simulations accurately reflect reality?</a:t>
            </a:r>
            <a:endParaRPr lang="en-US" dirty="0">
              <a:latin typeface="Calibri" panose="020F0502020204030204"/>
            </a:endParaRPr>
          </a:p>
        </p:txBody>
      </p:sp>
      <p:pic>
        <p:nvPicPr>
          <p:cNvPr id="9" name="Picture 8">
            <a:extLst>
              <a:ext uri="{FF2B5EF4-FFF2-40B4-BE49-F238E27FC236}">
                <a16:creationId xmlns:a16="http://schemas.microsoft.com/office/drawing/2014/main" id="{57543B2C-9BBE-0F69-8BF0-BD707FF2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4" y="3672976"/>
            <a:ext cx="5421809" cy="2852368"/>
          </a:xfrm>
          <a:prstGeom prst="rect">
            <a:avLst/>
          </a:prstGeom>
          <a:ln>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80AEDBD-A56A-AD7C-E414-6323A938918B}"/>
              </a:ext>
            </a:extLst>
          </p:cNvPr>
          <p:cNvSpPr txBox="1"/>
          <p:nvPr/>
        </p:nvSpPr>
        <p:spPr bwMode="auto">
          <a:xfrm>
            <a:off x="21066" y="6237312"/>
            <a:ext cx="432048" cy="369332"/>
          </a:xfrm>
          <a:prstGeom prst="rect">
            <a:avLst/>
          </a:prstGeom>
          <a:noFill/>
        </p:spPr>
        <p:txBody>
          <a:bodyPr wrap="square">
            <a:spAutoFit/>
          </a:bodyPr>
          <a:lstStyle/>
          <a:p>
            <a:r>
              <a:rPr lang="en-US" dirty="0">
                <a:effectLst/>
              </a:rPr>
              <a:t>✅</a:t>
            </a:r>
            <a:endParaRPr lang="en-US" dirty="0"/>
          </a:p>
        </p:txBody>
      </p:sp>
      <p:pic>
        <p:nvPicPr>
          <p:cNvPr id="4" name="Picture 3">
            <a:extLst>
              <a:ext uri="{FF2B5EF4-FFF2-40B4-BE49-F238E27FC236}">
                <a16:creationId xmlns:a16="http://schemas.microsoft.com/office/drawing/2014/main" id="{E296B6E9-AA6C-8D45-2CFC-D7165D9B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59731" y="3717032"/>
            <a:ext cx="5576917" cy="2852368"/>
          </a:xfrm>
          <a:prstGeom prst="rect">
            <a:avLst/>
          </a:prstGeom>
          <a:ln>
            <a:solidFill>
              <a:schemeClr val="accent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46AAD76-02D3-3AD2-7D54-988B1014E5C7}"/>
              </a:ext>
            </a:extLst>
          </p:cNvPr>
          <p:cNvSpPr txBox="1"/>
          <p:nvPr/>
        </p:nvSpPr>
        <p:spPr bwMode="auto">
          <a:xfrm>
            <a:off x="1953440" y="6281368"/>
            <a:ext cx="432048" cy="369332"/>
          </a:xfrm>
          <a:prstGeom prst="rect">
            <a:avLst/>
          </a:prstGeom>
          <a:noFill/>
        </p:spPr>
        <p:txBody>
          <a:bodyPr wrap="square">
            <a:spAutoFit/>
          </a:bodyPr>
          <a:lstStyle/>
          <a:p>
            <a:r>
              <a:rPr lang="en-US" dirty="0">
                <a:effectLst/>
              </a:rPr>
              <a:t>✅</a:t>
            </a:r>
            <a:endParaRPr lang="en-US" dirty="0"/>
          </a:p>
        </p:txBody>
      </p:sp>
      <p:pic>
        <p:nvPicPr>
          <p:cNvPr id="6" name="Picture 5">
            <a:extLst>
              <a:ext uri="{FF2B5EF4-FFF2-40B4-BE49-F238E27FC236}">
                <a16:creationId xmlns:a16="http://schemas.microsoft.com/office/drawing/2014/main" id="{A14EB5C6-5B4B-965C-EF38-B0BF2D1A4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31489" y="3807700"/>
            <a:ext cx="6124951" cy="2852368"/>
          </a:xfrm>
          <a:prstGeom prst="rect">
            <a:avLst/>
          </a:prstGeom>
          <a:ln>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801378B-2C53-1E18-5744-06045143A4D7}"/>
              </a:ext>
            </a:extLst>
          </p:cNvPr>
          <p:cNvSpPr txBox="1"/>
          <p:nvPr/>
        </p:nvSpPr>
        <p:spPr bwMode="auto">
          <a:xfrm>
            <a:off x="3897412" y="6372036"/>
            <a:ext cx="432048" cy="369332"/>
          </a:xfrm>
          <a:prstGeom prst="rect">
            <a:avLst/>
          </a:prstGeom>
          <a:noFill/>
        </p:spPr>
        <p:txBody>
          <a:bodyPr wrap="square">
            <a:spAutoFit/>
          </a:bodyPr>
          <a:lstStyle/>
          <a:p>
            <a:r>
              <a:rPr lang="en-US" dirty="0">
                <a:effectLst/>
              </a:rPr>
              <a:t>✅</a:t>
            </a:r>
            <a:endParaRPr lang="en-US" dirty="0"/>
          </a:p>
        </p:txBody>
      </p:sp>
      <p:pic>
        <p:nvPicPr>
          <p:cNvPr id="10" name="Picture 9">
            <a:extLst>
              <a:ext uri="{FF2B5EF4-FFF2-40B4-BE49-F238E27FC236}">
                <a16:creationId xmlns:a16="http://schemas.microsoft.com/office/drawing/2014/main" id="{A9DE5600-564E-FAA6-1AD4-D4AAF9529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0282" y="3841101"/>
            <a:ext cx="5978395" cy="2852368"/>
          </a:xfrm>
          <a:prstGeom prst="rect">
            <a:avLst/>
          </a:prstGeom>
          <a:ln>
            <a:solidFill>
              <a:schemeClr val="accent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8975ED08-6DF3-4463-1A76-A22B74B40766}"/>
              </a:ext>
            </a:extLst>
          </p:cNvPr>
          <p:cNvSpPr txBox="1"/>
          <p:nvPr/>
        </p:nvSpPr>
        <p:spPr bwMode="auto">
          <a:xfrm>
            <a:off x="10206889" y="6351258"/>
            <a:ext cx="406668" cy="369332"/>
          </a:xfrm>
          <a:prstGeom prst="rect">
            <a:avLst/>
          </a:prstGeom>
          <a:noFill/>
        </p:spPr>
        <p:txBody>
          <a:bodyPr wrap="square">
            <a:spAutoFit/>
          </a:bodyPr>
          <a:lstStyle/>
          <a:p>
            <a:r>
              <a:rPr lang="en-US" dirty="0">
                <a:effectLst/>
              </a:rPr>
              <a:t>⚠️</a:t>
            </a:r>
            <a:endParaRPr lang="en-US" dirty="0"/>
          </a:p>
        </p:txBody>
      </p:sp>
    </p:spTree>
    <p:extLst>
      <p:ext uri="{BB962C8B-B14F-4D97-AF65-F5344CB8AC3E}">
        <p14:creationId xmlns:p14="http://schemas.microsoft.com/office/powerpoint/2010/main" val="320283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Is S2E simulation enough?</a:t>
            </a:r>
          </a:p>
        </p:txBody>
      </p:sp>
      <p:sp>
        <p:nvSpPr>
          <p:cNvPr id="4" name="Rounded Rectangle 3">
            <a:extLst>
              <a:ext uri="{FF2B5EF4-FFF2-40B4-BE49-F238E27FC236}">
                <a16:creationId xmlns:a16="http://schemas.microsoft.com/office/drawing/2014/main" id="{2D34836A-BB35-DCEC-5C13-E75FEBA55293}"/>
              </a:ext>
            </a:extLst>
          </p:cNvPr>
          <p:cNvSpPr/>
          <p:nvPr/>
        </p:nvSpPr>
        <p:spPr bwMode="auto">
          <a:xfrm>
            <a:off x="1199456" y="2766298"/>
            <a:ext cx="2667400" cy="1024028"/>
          </a:xfrm>
          <a:prstGeom prst="roundRect">
            <a:avLst/>
          </a:prstGeom>
          <a:solidFill>
            <a:schemeClr val="accent6"/>
          </a:solidFill>
        </p:spPr>
        <p:txBody>
          <a:bodyPr rtlCol="0" anchor="ctr"/>
          <a:lstStyle/>
          <a:p>
            <a:pPr algn="ctr"/>
            <a:r>
              <a:rPr lang="en-US" dirty="0"/>
              <a:t>Theoretical simulation model (OCELOT)</a:t>
            </a:r>
          </a:p>
        </p:txBody>
      </p:sp>
      <p:sp>
        <p:nvSpPr>
          <p:cNvPr id="7" name="Down Arrow 6">
            <a:extLst>
              <a:ext uri="{FF2B5EF4-FFF2-40B4-BE49-F238E27FC236}">
                <a16:creationId xmlns:a16="http://schemas.microsoft.com/office/drawing/2014/main" id="{47DF73F7-6374-53D9-4F43-F54354819689}"/>
              </a:ext>
            </a:extLst>
          </p:cNvPr>
          <p:cNvSpPr/>
          <p:nvPr/>
        </p:nvSpPr>
        <p:spPr bwMode="auto">
          <a:xfrm>
            <a:off x="1792962" y="2158843"/>
            <a:ext cx="360040" cy="525818"/>
          </a:xfrm>
          <a:prstGeom prst="downArrow">
            <a:avLst/>
          </a:prstGeom>
          <a:solidFill>
            <a:schemeClr val="accent6"/>
          </a:solidFill>
        </p:spPr>
        <p:txBody>
          <a:bodyPr rtlCol="0" anchor="ctr"/>
          <a:lstStyle/>
          <a:p>
            <a:pPr algn="ctr"/>
            <a:endParaRPr lang="en-US"/>
          </a:p>
        </p:txBody>
      </p:sp>
      <p:sp>
        <p:nvSpPr>
          <p:cNvPr id="12" name="Down Arrow 11">
            <a:extLst>
              <a:ext uri="{FF2B5EF4-FFF2-40B4-BE49-F238E27FC236}">
                <a16:creationId xmlns:a16="http://schemas.microsoft.com/office/drawing/2014/main" id="{EBCA2457-CC86-53B3-CAF8-F84F29945906}"/>
              </a:ext>
            </a:extLst>
          </p:cNvPr>
          <p:cNvSpPr/>
          <p:nvPr/>
        </p:nvSpPr>
        <p:spPr bwMode="auto">
          <a:xfrm>
            <a:off x="2353136" y="3911048"/>
            <a:ext cx="360040" cy="525818"/>
          </a:xfrm>
          <a:prstGeom prst="downArrow">
            <a:avLst/>
          </a:prstGeom>
          <a:solidFill>
            <a:schemeClr val="accent6"/>
          </a:solidFill>
        </p:spPr>
        <p:txBody>
          <a:bodyPr rtlCol="0" anchor="ctr"/>
          <a:lstStyle/>
          <a:p>
            <a:pPr algn="ctr"/>
            <a:endParaRPr lang="en-US"/>
          </a:p>
        </p:txBody>
      </p:sp>
      <p:sp>
        <p:nvSpPr>
          <p:cNvPr id="14" name="Rounded Rectangle 13">
            <a:extLst>
              <a:ext uri="{FF2B5EF4-FFF2-40B4-BE49-F238E27FC236}">
                <a16:creationId xmlns:a16="http://schemas.microsoft.com/office/drawing/2014/main" id="{74A0902A-BCEC-9D9B-EC6A-69F934815823}"/>
              </a:ext>
            </a:extLst>
          </p:cNvPr>
          <p:cNvSpPr/>
          <p:nvPr/>
        </p:nvSpPr>
        <p:spPr bwMode="auto">
          <a:xfrm>
            <a:off x="676838" y="1250754"/>
            <a:ext cx="2592288" cy="819861"/>
          </a:xfrm>
          <a:prstGeom prst="roundRect">
            <a:avLst/>
          </a:prstGeom>
          <a:solidFill>
            <a:schemeClr val="accent6"/>
          </a:solidFill>
        </p:spPr>
        <p:txBody>
          <a:bodyPr rtlCol="0" anchor="ctr"/>
          <a:lstStyle/>
          <a:p>
            <a:pPr algn="ctr"/>
            <a:r>
              <a:rPr lang="en-US" dirty="0"/>
              <a:t>Initial beam distribution from the gun</a:t>
            </a:r>
          </a:p>
        </p:txBody>
      </p:sp>
      <p:sp>
        <p:nvSpPr>
          <p:cNvPr id="15" name="Down Arrow 14">
            <a:extLst>
              <a:ext uri="{FF2B5EF4-FFF2-40B4-BE49-F238E27FC236}">
                <a16:creationId xmlns:a16="http://schemas.microsoft.com/office/drawing/2014/main" id="{3BBB7BFC-3177-BBAF-B530-6D16B9296C9A}"/>
              </a:ext>
            </a:extLst>
          </p:cNvPr>
          <p:cNvSpPr/>
          <p:nvPr/>
        </p:nvSpPr>
        <p:spPr bwMode="auto">
          <a:xfrm rot="2070254">
            <a:off x="3278229" y="2170255"/>
            <a:ext cx="360040" cy="525818"/>
          </a:xfrm>
          <a:prstGeom prst="downArrow">
            <a:avLst/>
          </a:prstGeom>
          <a:solidFill>
            <a:schemeClr val="accent6"/>
          </a:solidFill>
        </p:spPr>
        <p:txBody>
          <a:bodyPr rtlCol="0" anchor="ctr"/>
          <a:lstStyle/>
          <a:p>
            <a:pPr algn="ctr"/>
            <a:endParaRPr lang="en-US"/>
          </a:p>
        </p:txBody>
      </p:sp>
      <p:grpSp>
        <p:nvGrpSpPr>
          <p:cNvPr id="20" name="Group 19">
            <a:extLst>
              <a:ext uri="{FF2B5EF4-FFF2-40B4-BE49-F238E27FC236}">
                <a16:creationId xmlns:a16="http://schemas.microsoft.com/office/drawing/2014/main" id="{B4FCC698-C9B6-21AA-00E2-5D2D9988C7FA}"/>
              </a:ext>
            </a:extLst>
          </p:cNvPr>
          <p:cNvGrpSpPr/>
          <p:nvPr/>
        </p:nvGrpSpPr>
        <p:grpSpPr>
          <a:xfrm>
            <a:off x="705760" y="4486009"/>
            <a:ext cx="3263874" cy="2336457"/>
            <a:chOff x="705760" y="4486009"/>
            <a:chExt cx="3263874" cy="2336457"/>
          </a:xfrm>
        </p:grpSpPr>
        <p:pic>
          <p:nvPicPr>
            <p:cNvPr id="13" name="Picture 12">
              <a:extLst>
                <a:ext uri="{FF2B5EF4-FFF2-40B4-BE49-F238E27FC236}">
                  <a16:creationId xmlns:a16="http://schemas.microsoft.com/office/drawing/2014/main" id="{EE6D25D3-5DFF-D648-B1AC-96ECE21BF20F}"/>
                </a:ext>
              </a:extLst>
            </p:cNvPr>
            <p:cNvPicPr>
              <a:picLocks noChangeAspect="1"/>
            </p:cNvPicPr>
            <p:nvPr/>
          </p:nvPicPr>
          <p:blipFill rotWithShape="1">
            <a:blip r:embed="rId2">
              <a:extLst>
                <a:ext uri="{28A0092B-C50C-407E-A947-70E740481C1C}">
                  <a14:useLocalDpi xmlns:a14="http://schemas.microsoft.com/office/drawing/2010/main" val="0"/>
                </a:ext>
              </a:extLst>
            </a:blip>
            <a:srcRect l="12569"/>
            <a:stretch/>
          </p:blipFill>
          <p:spPr>
            <a:xfrm>
              <a:off x="1098250" y="4486009"/>
              <a:ext cx="2871384" cy="205945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41E453-DC2B-AF99-59B4-C3B55EAB6E64}"/>
                    </a:ext>
                  </a:extLst>
                </p:cNvPr>
                <p:cNvSpPr txBox="1"/>
                <p:nvPr/>
              </p:nvSpPr>
              <p:spPr bwMode="auto">
                <a:xfrm>
                  <a:off x="705760" y="5346208"/>
                  <a:ext cx="340863" cy="524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rPr>
                              <m:t>𝐸</m:t>
                            </m:r>
                          </m:den>
                        </m:f>
                      </m:oMath>
                    </m:oMathPara>
                  </a14:m>
                  <a:endParaRPr lang="en-US" dirty="0"/>
                </a:p>
              </p:txBody>
            </p:sp>
          </mc:Choice>
          <mc:Fallback xmlns="">
            <p:sp>
              <p:nvSpPr>
                <p:cNvPr id="18" name="TextBox 17">
                  <a:extLst>
                    <a:ext uri="{FF2B5EF4-FFF2-40B4-BE49-F238E27FC236}">
                      <a16:creationId xmlns:a16="http://schemas.microsoft.com/office/drawing/2014/main" id="{3641E453-DC2B-AF99-59B4-C3B55EAB6E64}"/>
                    </a:ext>
                  </a:extLst>
                </p:cNvPr>
                <p:cNvSpPr txBox="1">
                  <a:spLocks noRot="1" noChangeAspect="1" noMove="1" noResize="1" noEditPoints="1" noAdjustHandles="1" noChangeArrowheads="1" noChangeShapeType="1" noTextEdit="1"/>
                </p:cNvSpPr>
                <p:nvPr/>
              </p:nvSpPr>
              <p:spPr bwMode="auto">
                <a:xfrm>
                  <a:off x="705760" y="5346208"/>
                  <a:ext cx="340863" cy="524759"/>
                </a:xfrm>
                <a:prstGeom prst="rect">
                  <a:avLst/>
                </a:prstGeom>
                <a:blipFill>
                  <a:blip r:embed="rId3"/>
                  <a:stretch>
                    <a:fillRect l="-14286" r="-10714"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9CE7805-DE8E-D7D2-296A-822050D23347}"/>
                    </a:ext>
                  </a:extLst>
                </p:cNvPr>
                <p:cNvSpPr txBox="1"/>
                <p:nvPr/>
              </p:nvSpPr>
              <p:spPr bwMode="auto">
                <a:xfrm>
                  <a:off x="2153002" y="6545467"/>
                  <a:ext cx="6115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𝑓𝑠</m:t>
                        </m:r>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39CE7805-DE8E-D7D2-296A-822050D23347}"/>
                    </a:ext>
                  </a:extLst>
                </p:cNvPr>
                <p:cNvSpPr txBox="1">
                  <a:spLocks noRot="1" noChangeAspect="1" noMove="1" noResize="1" noEditPoints="1" noAdjustHandles="1" noChangeArrowheads="1" noChangeShapeType="1" noTextEdit="1"/>
                </p:cNvSpPr>
                <p:nvPr/>
              </p:nvSpPr>
              <p:spPr bwMode="auto">
                <a:xfrm>
                  <a:off x="2153002" y="6545467"/>
                  <a:ext cx="611514" cy="276999"/>
                </a:xfrm>
                <a:prstGeom prst="rect">
                  <a:avLst/>
                </a:prstGeom>
                <a:blipFill>
                  <a:blip r:embed="rId4"/>
                  <a:stretch>
                    <a:fillRect l="-6122" t="-4348" r="-12245" b="-39130"/>
                  </a:stretch>
                </a:blipFill>
              </p:spPr>
              <p:txBody>
                <a:bodyPr/>
                <a:lstStyle/>
                <a:p>
                  <a:r>
                    <a:rPr lang="en-US">
                      <a:noFill/>
                    </a:rPr>
                    <a:t> </a:t>
                  </a:r>
                </a:p>
              </p:txBody>
            </p:sp>
          </mc:Fallback>
        </mc:AlternateContent>
      </p:grpSp>
      <p:sp>
        <p:nvSpPr>
          <p:cNvPr id="3" name="Rounded Rectangle 2">
            <a:extLst>
              <a:ext uri="{FF2B5EF4-FFF2-40B4-BE49-F238E27FC236}">
                <a16:creationId xmlns:a16="http://schemas.microsoft.com/office/drawing/2014/main" id="{56959C18-813A-14EE-D846-756954B734D4}"/>
              </a:ext>
            </a:extLst>
          </p:cNvPr>
          <p:cNvSpPr/>
          <p:nvPr/>
        </p:nvSpPr>
        <p:spPr bwMode="auto">
          <a:xfrm>
            <a:off x="3385973" y="1250754"/>
            <a:ext cx="2998059" cy="826796"/>
          </a:xfrm>
          <a:prstGeom prst="roundRect">
            <a:avLst/>
          </a:prstGeom>
          <a:solidFill>
            <a:schemeClr val="accent6"/>
          </a:solidFill>
        </p:spPr>
        <p:txBody>
          <a:bodyPr rtlCol="0" anchor="ctr"/>
          <a:lstStyle/>
          <a:p>
            <a:pPr algn="ctr"/>
            <a:r>
              <a:rPr lang="en-US" dirty="0"/>
              <a:t>RF settings, BCs settings, beam energy…</a:t>
            </a:r>
          </a:p>
          <a:p>
            <a:pPr algn="ctr"/>
            <a:r>
              <a:rPr lang="en-US" dirty="0"/>
              <a:t>from the accelerator</a:t>
            </a:r>
          </a:p>
        </p:txBody>
      </p:sp>
    </p:spTree>
    <p:extLst>
      <p:ext uri="{BB962C8B-B14F-4D97-AF65-F5344CB8AC3E}">
        <p14:creationId xmlns:p14="http://schemas.microsoft.com/office/powerpoint/2010/main" val="363664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Virtual diagnostics. Is S2E simulation enough?</a:t>
            </a:r>
          </a:p>
        </p:txBody>
      </p:sp>
      <p:sp>
        <p:nvSpPr>
          <p:cNvPr id="3" name="Content Placeholder 2"/>
          <p:cNvSpPr>
            <a:spLocks noGrp="1"/>
          </p:cNvSpPr>
          <p:nvPr>
            <p:ph idx="1"/>
          </p:nvPr>
        </p:nvSpPr>
        <p:spPr bwMode="auto">
          <a:xfrm>
            <a:off x="4727848" y="3242990"/>
            <a:ext cx="6751310" cy="2922314"/>
          </a:xfrm>
        </p:spPr>
        <p:txBody>
          <a:bodyPr/>
          <a:lstStyle/>
          <a:p>
            <a:pPr>
              <a:defRPr/>
            </a:pPr>
            <a:r>
              <a:rPr lang="en-US" dirty="0"/>
              <a:t>Most likely, the LPS distribution will differ from reality</a:t>
            </a:r>
          </a:p>
          <a:p>
            <a:pPr lvl="1">
              <a:defRPr/>
            </a:pPr>
            <a:r>
              <a:rPr lang="en-US" dirty="0"/>
              <a:t>Initial distribution is unknown</a:t>
            </a:r>
          </a:p>
          <a:p>
            <a:pPr lvl="1">
              <a:defRPr/>
            </a:pPr>
            <a:r>
              <a:rPr lang="en-US" dirty="0"/>
              <a:t>RF settings have drifted </a:t>
            </a:r>
          </a:p>
          <a:p>
            <a:pPr lvl="1">
              <a:defRPr/>
            </a:pPr>
            <a:r>
              <a:rPr lang="en-US" dirty="0"/>
              <a:t>Simulation model not taking into account all the physics</a:t>
            </a:r>
          </a:p>
          <a:p>
            <a:pPr lvl="1">
              <a:defRPr/>
            </a:pPr>
            <a:r>
              <a:rPr lang="en-US" dirty="0"/>
              <a:t>….</a:t>
            </a:r>
          </a:p>
          <a:p>
            <a:pPr>
              <a:defRPr/>
            </a:pPr>
            <a:r>
              <a:rPr lang="en-US" dirty="0"/>
              <a:t> Simulations are slow</a:t>
            </a:r>
          </a:p>
        </p:txBody>
      </p:sp>
      <p:sp>
        <p:nvSpPr>
          <p:cNvPr id="4" name="Rounded Rectangle 3">
            <a:extLst>
              <a:ext uri="{FF2B5EF4-FFF2-40B4-BE49-F238E27FC236}">
                <a16:creationId xmlns:a16="http://schemas.microsoft.com/office/drawing/2014/main" id="{2D34836A-BB35-DCEC-5C13-E75FEBA55293}"/>
              </a:ext>
            </a:extLst>
          </p:cNvPr>
          <p:cNvSpPr/>
          <p:nvPr/>
        </p:nvSpPr>
        <p:spPr bwMode="auto">
          <a:xfrm>
            <a:off x="1199456" y="2766298"/>
            <a:ext cx="2667400" cy="1024028"/>
          </a:xfrm>
          <a:prstGeom prst="roundRect">
            <a:avLst/>
          </a:prstGeom>
          <a:solidFill>
            <a:schemeClr val="accent6"/>
          </a:solidFill>
        </p:spPr>
        <p:txBody>
          <a:bodyPr rtlCol="0" anchor="ctr"/>
          <a:lstStyle/>
          <a:p>
            <a:pPr algn="ctr"/>
            <a:r>
              <a:rPr lang="en-US" dirty="0"/>
              <a:t>Theoretical simulation model (OCELOT)</a:t>
            </a:r>
          </a:p>
        </p:txBody>
      </p:sp>
      <p:sp>
        <p:nvSpPr>
          <p:cNvPr id="6" name="Rounded Rectangle 5">
            <a:extLst>
              <a:ext uri="{FF2B5EF4-FFF2-40B4-BE49-F238E27FC236}">
                <a16:creationId xmlns:a16="http://schemas.microsoft.com/office/drawing/2014/main" id="{F3744B2F-94B5-6981-30E4-AA051E20344A}"/>
              </a:ext>
            </a:extLst>
          </p:cNvPr>
          <p:cNvSpPr/>
          <p:nvPr/>
        </p:nvSpPr>
        <p:spPr bwMode="auto">
          <a:xfrm>
            <a:off x="3385973" y="1250754"/>
            <a:ext cx="2998059" cy="826796"/>
          </a:xfrm>
          <a:prstGeom prst="roundRect">
            <a:avLst/>
          </a:prstGeom>
          <a:solidFill>
            <a:schemeClr val="accent6"/>
          </a:solidFill>
        </p:spPr>
        <p:txBody>
          <a:bodyPr rtlCol="0" anchor="ctr"/>
          <a:lstStyle/>
          <a:p>
            <a:pPr algn="ctr"/>
            <a:r>
              <a:rPr lang="en-US" dirty="0"/>
              <a:t>RF settings, BCs settings, beam energy…</a:t>
            </a:r>
          </a:p>
          <a:p>
            <a:pPr algn="ctr"/>
            <a:r>
              <a:rPr lang="en-US" dirty="0"/>
              <a:t>from the accelerator</a:t>
            </a:r>
          </a:p>
        </p:txBody>
      </p:sp>
      <p:sp>
        <p:nvSpPr>
          <p:cNvPr id="7" name="Down Arrow 6">
            <a:extLst>
              <a:ext uri="{FF2B5EF4-FFF2-40B4-BE49-F238E27FC236}">
                <a16:creationId xmlns:a16="http://schemas.microsoft.com/office/drawing/2014/main" id="{47DF73F7-6374-53D9-4F43-F54354819689}"/>
              </a:ext>
            </a:extLst>
          </p:cNvPr>
          <p:cNvSpPr/>
          <p:nvPr/>
        </p:nvSpPr>
        <p:spPr bwMode="auto">
          <a:xfrm>
            <a:off x="1792962" y="2158843"/>
            <a:ext cx="360040" cy="525818"/>
          </a:xfrm>
          <a:prstGeom prst="downArrow">
            <a:avLst/>
          </a:prstGeom>
          <a:solidFill>
            <a:schemeClr val="accent6"/>
          </a:solidFill>
        </p:spPr>
        <p:txBody>
          <a:bodyPr rtlCol="0" anchor="ctr"/>
          <a:lstStyle/>
          <a:p>
            <a:pPr algn="ctr"/>
            <a:endParaRPr lang="en-US"/>
          </a:p>
        </p:txBody>
      </p:sp>
      <p:sp>
        <p:nvSpPr>
          <p:cNvPr id="12" name="Down Arrow 11">
            <a:extLst>
              <a:ext uri="{FF2B5EF4-FFF2-40B4-BE49-F238E27FC236}">
                <a16:creationId xmlns:a16="http://schemas.microsoft.com/office/drawing/2014/main" id="{EBCA2457-CC86-53B3-CAF8-F84F29945906}"/>
              </a:ext>
            </a:extLst>
          </p:cNvPr>
          <p:cNvSpPr/>
          <p:nvPr/>
        </p:nvSpPr>
        <p:spPr bwMode="auto">
          <a:xfrm>
            <a:off x="2353136" y="3911048"/>
            <a:ext cx="360040" cy="525818"/>
          </a:xfrm>
          <a:prstGeom prst="downArrow">
            <a:avLst/>
          </a:prstGeom>
          <a:solidFill>
            <a:schemeClr val="accent6"/>
          </a:solidFill>
        </p:spPr>
        <p:txBody>
          <a:bodyPr rtlCol="0" anchor="ctr"/>
          <a:lstStyle/>
          <a:p>
            <a:pPr algn="ctr"/>
            <a:endParaRPr lang="en-US"/>
          </a:p>
        </p:txBody>
      </p:sp>
      <p:sp>
        <p:nvSpPr>
          <p:cNvPr id="14" name="Rounded Rectangle 13">
            <a:extLst>
              <a:ext uri="{FF2B5EF4-FFF2-40B4-BE49-F238E27FC236}">
                <a16:creationId xmlns:a16="http://schemas.microsoft.com/office/drawing/2014/main" id="{74A0902A-BCEC-9D9B-EC6A-69F934815823}"/>
              </a:ext>
            </a:extLst>
          </p:cNvPr>
          <p:cNvSpPr/>
          <p:nvPr/>
        </p:nvSpPr>
        <p:spPr bwMode="auto">
          <a:xfrm>
            <a:off x="676838" y="1250754"/>
            <a:ext cx="2592288" cy="819861"/>
          </a:xfrm>
          <a:prstGeom prst="roundRect">
            <a:avLst/>
          </a:prstGeom>
          <a:solidFill>
            <a:schemeClr val="accent6"/>
          </a:solidFill>
        </p:spPr>
        <p:txBody>
          <a:bodyPr rtlCol="0" anchor="ctr"/>
          <a:lstStyle/>
          <a:p>
            <a:pPr algn="ctr"/>
            <a:r>
              <a:rPr lang="en-US" dirty="0"/>
              <a:t>Initial beam distribution from the gun</a:t>
            </a:r>
          </a:p>
        </p:txBody>
      </p:sp>
      <p:sp>
        <p:nvSpPr>
          <p:cNvPr id="15" name="Down Arrow 14">
            <a:extLst>
              <a:ext uri="{FF2B5EF4-FFF2-40B4-BE49-F238E27FC236}">
                <a16:creationId xmlns:a16="http://schemas.microsoft.com/office/drawing/2014/main" id="{3BBB7BFC-3177-BBAF-B530-6D16B9296C9A}"/>
              </a:ext>
            </a:extLst>
          </p:cNvPr>
          <p:cNvSpPr/>
          <p:nvPr/>
        </p:nvSpPr>
        <p:spPr bwMode="auto">
          <a:xfrm rot="2070254">
            <a:off x="3278229" y="2170255"/>
            <a:ext cx="360040" cy="525818"/>
          </a:xfrm>
          <a:prstGeom prst="downArrow">
            <a:avLst/>
          </a:prstGeom>
          <a:solidFill>
            <a:schemeClr val="accent6"/>
          </a:solidFill>
        </p:spPr>
        <p:txBody>
          <a:bodyPr rtlCol="0" anchor="ctr"/>
          <a:lstStyle/>
          <a:p>
            <a:pPr algn="ctr"/>
            <a:endParaRPr lang="en-US"/>
          </a:p>
        </p:txBody>
      </p:sp>
      <p:grpSp>
        <p:nvGrpSpPr>
          <p:cNvPr id="20" name="Group 19">
            <a:extLst>
              <a:ext uri="{FF2B5EF4-FFF2-40B4-BE49-F238E27FC236}">
                <a16:creationId xmlns:a16="http://schemas.microsoft.com/office/drawing/2014/main" id="{B4FCC698-C9B6-21AA-00E2-5D2D9988C7FA}"/>
              </a:ext>
            </a:extLst>
          </p:cNvPr>
          <p:cNvGrpSpPr/>
          <p:nvPr/>
        </p:nvGrpSpPr>
        <p:grpSpPr>
          <a:xfrm>
            <a:off x="705760" y="4486009"/>
            <a:ext cx="3263874" cy="2336457"/>
            <a:chOff x="705760" y="4486009"/>
            <a:chExt cx="3263874" cy="2336457"/>
          </a:xfrm>
        </p:grpSpPr>
        <p:pic>
          <p:nvPicPr>
            <p:cNvPr id="13" name="Picture 12">
              <a:extLst>
                <a:ext uri="{FF2B5EF4-FFF2-40B4-BE49-F238E27FC236}">
                  <a16:creationId xmlns:a16="http://schemas.microsoft.com/office/drawing/2014/main" id="{EE6D25D3-5DFF-D648-B1AC-96ECE21BF20F}"/>
                </a:ext>
              </a:extLst>
            </p:cNvPr>
            <p:cNvPicPr>
              <a:picLocks noChangeAspect="1"/>
            </p:cNvPicPr>
            <p:nvPr/>
          </p:nvPicPr>
          <p:blipFill rotWithShape="1">
            <a:blip r:embed="rId2">
              <a:extLst>
                <a:ext uri="{28A0092B-C50C-407E-A947-70E740481C1C}">
                  <a14:useLocalDpi xmlns:a14="http://schemas.microsoft.com/office/drawing/2010/main" val="0"/>
                </a:ext>
              </a:extLst>
            </a:blip>
            <a:srcRect l="12569"/>
            <a:stretch/>
          </p:blipFill>
          <p:spPr>
            <a:xfrm>
              <a:off x="1098250" y="4486009"/>
              <a:ext cx="2871384" cy="205945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41E453-DC2B-AF99-59B4-C3B55EAB6E64}"/>
                    </a:ext>
                  </a:extLst>
                </p:cNvPr>
                <p:cNvSpPr txBox="1"/>
                <p:nvPr/>
              </p:nvSpPr>
              <p:spPr bwMode="auto">
                <a:xfrm>
                  <a:off x="705760" y="5346208"/>
                  <a:ext cx="340863" cy="524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rPr>
                              <m:t>𝐸</m:t>
                            </m:r>
                          </m:den>
                        </m:f>
                      </m:oMath>
                    </m:oMathPara>
                  </a14:m>
                  <a:endParaRPr lang="en-US" dirty="0"/>
                </a:p>
              </p:txBody>
            </p:sp>
          </mc:Choice>
          <mc:Fallback xmlns="">
            <p:sp>
              <p:nvSpPr>
                <p:cNvPr id="18" name="TextBox 17">
                  <a:extLst>
                    <a:ext uri="{FF2B5EF4-FFF2-40B4-BE49-F238E27FC236}">
                      <a16:creationId xmlns:a16="http://schemas.microsoft.com/office/drawing/2014/main" id="{3641E453-DC2B-AF99-59B4-C3B55EAB6E64}"/>
                    </a:ext>
                  </a:extLst>
                </p:cNvPr>
                <p:cNvSpPr txBox="1">
                  <a:spLocks noRot="1" noChangeAspect="1" noMove="1" noResize="1" noEditPoints="1" noAdjustHandles="1" noChangeArrowheads="1" noChangeShapeType="1" noTextEdit="1"/>
                </p:cNvSpPr>
                <p:nvPr/>
              </p:nvSpPr>
              <p:spPr bwMode="auto">
                <a:xfrm>
                  <a:off x="705760" y="5346208"/>
                  <a:ext cx="340863" cy="524759"/>
                </a:xfrm>
                <a:prstGeom prst="rect">
                  <a:avLst/>
                </a:prstGeom>
                <a:blipFill>
                  <a:blip r:embed="rId3"/>
                  <a:stretch>
                    <a:fillRect l="-14286" r="-10714"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9CE7805-DE8E-D7D2-296A-822050D23347}"/>
                    </a:ext>
                  </a:extLst>
                </p:cNvPr>
                <p:cNvSpPr txBox="1"/>
                <p:nvPr/>
              </p:nvSpPr>
              <p:spPr bwMode="auto">
                <a:xfrm>
                  <a:off x="2153002" y="6545467"/>
                  <a:ext cx="6115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𝑓𝑠</m:t>
                        </m:r>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39CE7805-DE8E-D7D2-296A-822050D23347}"/>
                    </a:ext>
                  </a:extLst>
                </p:cNvPr>
                <p:cNvSpPr txBox="1">
                  <a:spLocks noRot="1" noChangeAspect="1" noMove="1" noResize="1" noEditPoints="1" noAdjustHandles="1" noChangeArrowheads="1" noChangeShapeType="1" noTextEdit="1"/>
                </p:cNvSpPr>
                <p:nvPr/>
              </p:nvSpPr>
              <p:spPr bwMode="auto">
                <a:xfrm>
                  <a:off x="2153002" y="6545467"/>
                  <a:ext cx="611514" cy="276999"/>
                </a:xfrm>
                <a:prstGeom prst="rect">
                  <a:avLst/>
                </a:prstGeom>
                <a:blipFill>
                  <a:blip r:embed="rId4"/>
                  <a:stretch>
                    <a:fillRect l="-6122" t="-4348" r="-12245" b="-39130"/>
                  </a:stretch>
                </a:blipFill>
              </p:spPr>
              <p:txBody>
                <a:bodyPr/>
                <a:lstStyle/>
                <a:p>
                  <a:r>
                    <a:rPr lang="en-US">
                      <a:noFill/>
                    </a:rPr>
                    <a:t> </a:t>
                  </a:r>
                </a:p>
              </p:txBody>
            </p:sp>
          </mc:Fallback>
        </mc:AlternateContent>
      </p:grpSp>
    </p:spTree>
    <p:extLst>
      <p:ext uri="{BB962C8B-B14F-4D97-AF65-F5344CB8AC3E}">
        <p14:creationId xmlns:p14="http://schemas.microsoft.com/office/powerpoint/2010/main" val="212946379"/>
      </p:ext>
    </p:extLst>
  </p:cSld>
  <p:clrMapOvr>
    <a:masterClrMapping/>
  </p:clrMapOvr>
</p:sld>
</file>

<file path=ppt/theme/theme1.xml><?xml version="1.0" encoding="utf-8"?>
<a:theme xmlns:a="http://schemas.openxmlformats.org/drawingml/2006/main" name="2_XFEL_PowerPoint_16x9_v3_R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solidFill>
      </a:spPr>
      <a:bodyPr/>
      <a:lstStyle/>
    </a:spDef>
    <a:lnDef>
      <a:spPr bwMode="auto">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spPr>
      <a:body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XFEL_PowerPoint_16x9_v3_RW</Template>
  <TotalTime>4742</TotalTime>
  <Words>999</Words>
  <Application>Microsoft Macintosh PowerPoint</Application>
  <PresentationFormat>Widescreen</PresentationFormat>
  <Paragraphs>148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Helvetica</vt:lpstr>
      <vt:lpstr>Söhne</vt:lpstr>
      <vt:lpstr>2_XFEL_PowerPoint_16x9_v3_RW</vt:lpstr>
      <vt:lpstr>XFEL Accelerator R&amp;D Proposal Virtual diagnostics</vt:lpstr>
      <vt:lpstr>Virtual diagnostics. Motivation</vt:lpstr>
      <vt:lpstr>Virtual diagnostics. Motivation</vt:lpstr>
      <vt:lpstr>Virtual diagnostics. Motivation</vt:lpstr>
      <vt:lpstr>Virtual diagnostics. Motivation</vt:lpstr>
      <vt:lpstr>Virtual diagnostics. Motivation</vt:lpstr>
      <vt:lpstr>Virtual diagnostics. Motivation</vt:lpstr>
      <vt:lpstr>Virtual diagnostics. Is S2E simulation enough?</vt:lpstr>
      <vt:lpstr>Virtual diagnostics. Is S2E simulation enough?</vt:lpstr>
      <vt:lpstr>Virtual diagnostics. How it works</vt:lpstr>
      <vt:lpstr>Deliverable of the R&amp;D Proposal and it‘s benefit for the XFEL</vt:lpstr>
      <vt:lpstr>Timeline of this R&amp;D Activity </vt:lpstr>
      <vt:lpstr>Personnel Resource Needs of the R&amp;D Project</vt:lpstr>
      <vt:lpstr>Resource and Cost  Profile of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Riko Wichmann</dc:creator>
  <cp:lastModifiedBy>Microsoft Office User</cp:lastModifiedBy>
  <cp:revision>39</cp:revision>
  <dcterms:created xsi:type="dcterms:W3CDTF">2023-05-23T11:47:04Z</dcterms:created>
  <dcterms:modified xsi:type="dcterms:W3CDTF">2023-06-27T10:26:20Z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1033-11.1.0.11698</vt:lpwstr>
  </property>
</Properties>
</file>