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74FB7FA-34C4-8166-C639-C660832F4394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/>
    <p:restoredTop sz="94749"/>
  </p:normalViewPr>
  <p:slideViewPr>
    <p:cSldViewPr>
      <p:cViewPr varScale="1">
        <p:scale>
          <a:sx n="138" d="100"/>
          <a:sy n="138" d="100"/>
        </p:scale>
        <p:origin x="184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F5D53-D2B9-7445-AC56-409DE365A396}" type="datetimeFigureOut">
              <a:rPr lang="en-US" smtClean="0"/>
              <a:t>6/27/23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10801-5B06-FF4B-9D78-0C4C2CE4E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44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10801-5B06-FF4B-9D78-0C4C2CE4EA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2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4" name="Picture 3" descr="DESY_logo_3C_web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44125" y="2493010"/>
            <a:ext cx="1440000" cy="1440000"/>
          </a:xfrm>
          <a:prstGeom prst="rect">
            <a:avLst/>
          </a:prstGeom>
        </p:spPr>
      </p:pic>
      <p:pic>
        <p:nvPicPr>
          <p:cNvPr id="5" name="Picture 4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887585" y="4437380"/>
            <a:ext cx="1936750" cy="263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Proposal</a:t>
            </a: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 dirty="0"/>
              <a:t>Marc Guetg et al, 27.06.2023</a:t>
            </a:r>
          </a:p>
        </p:txBody>
      </p:sp>
      <p:pic>
        <p:nvPicPr>
          <p:cNvPr id="5" name="Picture 4" descr="DESY_logo_3C_web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20730" y="6029960"/>
            <a:ext cx="723900" cy="7239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330690" y="6259830"/>
            <a:ext cx="1366520" cy="186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6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XFEL Accelerator R&amp;D Proposal</a:t>
            </a:r>
            <a:br>
              <a:rPr lang="en-US" dirty="0"/>
            </a:br>
            <a:r>
              <a:rPr lang="en-US" dirty="0">
                <a:latin typeface="Calibri" panose="020F0502020204030204"/>
              </a:rPr>
              <a:t>RP 3xx Mixed Diagnostic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Marc Guetg, Marie Kristin </a:t>
            </a:r>
            <a:r>
              <a:rPr lang="en-US" dirty="0" err="1">
                <a:latin typeface="Calibri" panose="020F0502020204030204"/>
              </a:rPr>
              <a:t>Czwalinna</a:t>
            </a:r>
            <a:r>
              <a:rPr lang="en-US" dirty="0">
                <a:latin typeface="Calibri" panose="020F0502020204030204"/>
              </a:rPr>
              <a:t>, Gianluca </a:t>
            </a:r>
            <a:r>
              <a:rPr lang="en-US" dirty="0" err="1">
                <a:latin typeface="Calibri" panose="020F0502020204030204"/>
              </a:rPr>
              <a:t>Geloni</a:t>
            </a:r>
            <a:endParaRPr lang="en-US" dirty="0"/>
          </a:p>
          <a:p>
            <a:pPr>
              <a:defRPr/>
            </a:pPr>
            <a:r>
              <a:rPr lang="en-US" dirty="0">
                <a:latin typeface="Calibri" panose="020F0502020204030204"/>
                <a:cs typeface="Calibri" panose="020F0502020204030204"/>
              </a:rPr>
              <a:t>27.06.2023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Scope of the R&amp;D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278984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Longitudinal phase space diagnostic is a critical for the operation of </a:t>
            </a:r>
            <a:r>
              <a:rPr lang="en-US" dirty="0" err="1">
                <a:latin typeface="Calibri" panose="020F0502020204030204"/>
              </a:rPr>
              <a:t>EuXFEL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For nominal SASE operation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Especially, for novel operation schemes like ASPECT, HXRSS and short pulse production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The goal of this project is to aggregate the various existing longitudinal diagnostic presently installed in the machine: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Transverse Deflectors			Injector / BC2 / [Post undulator]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Diagnostic </a:t>
            </a:r>
            <a:r>
              <a:rPr lang="en-US" dirty="0" err="1">
                <a:latin typeface="Calibri" panose="020F0502020204030204"/>
              </a:rPr>
              <a:t>wakefield</a:t>
            </a:r>
            <a:r>
              <a:rPr lang="en-US" dirty="0">
                <a:latin typeface="Calibri" panose="020F0502020204030204"/>
              </a:rPr>
              <a:t> structure		Post SASE2 / [pre SASE1]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CRISP				TL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Photon spectrometer			after each SASE line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BCM				At each bunch compressor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BAM				BC1 / BC2 / TL</a:t>
            </a:r>
          </a:p>
          <a:p>
            <a:pPr>
              <a:defRPr/>
            </a:pPr>
            <a:r>
              <a:rPr lang="en-US" b="1" dirty="0">
                <a:latin typeface="Calibri" panose="020F0502020204030204"/>
              </a:rPr>
              <a:t>The combination of elements is larger then the sum of them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Support of the instruments is outside of the scope of this project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Deliverable of the R&amp;D Proposal and it‘s benefit for the XFEL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I) Comprehensive documentation is created to compare and evaluate the existing diagnostic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Creating a starting point to when to utilize which diagnostic</a:t>
            </a:r>
          </a:p>
          <a:p>
            <a:pPr>
              <a:defRPr/>
            </a:pPr>
            <a:r>
              <a:rPr lang="en-US" b="1" dirty="0">
                <a:latin typeface="Calibri" panose="020F0502020204030204"/>
              </a:rPr>
              <a:t>II) Creation of an operator usable tool in the BKR to asses the longitudinal space for documentation and tuning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Over a large range of operational parameters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Longitudinal diagnostic is a strong requirement for the setup of several novel operation modes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III) Stretch goal: Investigation of a parasitic tool which could run 24/7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Depending on when the required diagnostic is available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Anomaly detection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Timeline of this R&amp;D Activity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C5A77EE-B84F-D0ED-154F-BAC235881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369756"/>
              </p:ext>
            </p:extLst>
          </p:nvPr>
        </p:nvGraphicFramePr>
        <p:xfrm>
          <a:off x="611504" y="1340768"/>
          <a:ext cx="11245135" cy="4832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8837">
                  <a:extLst>
                    <a:ext uri="{9D8B030D-6E8A-4147-A177-3AD203B41FA5}">
                      <a16:colId xmlns:a16="http://schemas.microsoft.com/office/drawing/2014/main" val="2347593253"/>
                    </a:ext>
                  </a:extLst>
                </a:gridCol>
                <a:gridCol w="8936298">
                  <a:extLst>
                    <a:ext uri="{9D8B030D-6E8A-4147-A177-3AD203B41FA5}">
                      <a16:colId xmlns:a16="http://schemas.microsoft.com/office/drawing/2014/main" val="197716623"/>
                    </a:ext>
                  </a:extLst>
                </a:gridCol>
              </a:tblGrid>
              <a:tr h="220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Date / Period</a:t>
                      </a:r>
                      <a:endParaRPr lang="en-DE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Milestone Description</a:t>
                      </a:r>
                      <a:endParaRPr lang="en-DE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1643020192"/>
                  </a:ext>
                </a:extLst>
              </a:tr>
              <a:tr h="431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Q2/2024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PostDoc</a:t>
                      </a:r>
                      <a:r>
                        <a:rPr lang="en-US" sz="1800" dirty="0">
                          <a:effectLst/>
                        </a:rPr>
                        <a:t> hired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1491367134"/>
                  </a:ext>
                </a:extLst>
              </a:tr>
              <a:tr h="220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Q3/2024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Started to explore avenues of mixed diagnostics. 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486845103"/>
                  </a:ext>
                </a:extLst>
              </a:tr>
              <a:tr h="220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431338268"/>
                  </a:ext>
                </a:extLst>
              </a:tr>
              <a:tr h="691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Q2/2025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Explored different avenues of mixed diagnostics and present first results how they could improve our current understanding of the longitudinal phase space.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3889014524"/>
                  </a:ext>
                </a:extLst>
              </a:tr>
              <a:tr h="277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DE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2206655069"/>
                  </a:ext>
                </a:extLst>
              </a:tr>
              <a:tr h="27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Q3/2026</a:t>
                      </a:r>
                      <a:endParaRPr lang="en-DE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Completed a first prototype which is running in the BKR to collect useful feedback.</a:t>
                      </a:r>
                      <a:endParaRPr lang="en-DE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3454291277"/>
                  </a:ext>
                </a:extLst>
              </a:tr>
              <a:tr h="77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Q2/2026</a:t>
                      </a:r>
                      <a:endParaRPr lang="en-DE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DE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Completed the software as a standard diagnostic device running on a server. Improve upon the increased feedback. And reaching design specification.</a:t>
                      </a:r>
                      <a:endParaRPr lang="en-DE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3508349865"/>
                  </a:ext>
                </a:extLst>
              </a:tr>
              <a:tr h="611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Q3/2026</a:t>
                      </a:r>
                      <a:endParaRPr lang="en-DE" sz="1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59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Published the results for this virtual diagnostic</a:t>
                      </a:r>
                      <a:endParaRPr lang="en-DE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DE" sz="1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485" marR="68580" marT="0" marB="0"/>
                </a:tc>
                <a:extLst>
                  <a:ext uri="{0D108BD9-81ED-4DB2-BD59-A6C34878D82A}">
                    <a16:rowId xmlns:a16="http://schemas.microsoft.com/office/drawing/2014/main" val="36691104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3466275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Personnel Resource Needs of the R&amp;D Project</a:t>
            </a:r>
            <a:endParaRPr lang="en-US">
              <a:latin typeface="Calibri" panose="020F0502020204030204"/>
            </a:endParaRPr>
          </a:p>
        </p:txBody>
      </p:sp>
      <p:sp>
        <p:nvSpPr>
          <p:cNvPr id="1720109134" name="Content Placeholder 2"/>
          <p:cNvSpPr>
            <a:spLocks noGrp="1"/>
          </p:cNvSpPr>
          <p:nvPr/>
        </p:nvSpPr>
        <p:spPr bwMode="auto">
          <a:xfrm>
            <a:off x="624203" y="1284739"/>
            <a:ext cx="10944225" cy="2000245"/>
          </a:xfrm>
        </p:spPr>
        <p:txBody>
          <a:bodyPr vert="horz" lIns="0" tIns="0" rIns="0" bIns="0" rtlCol="0" anchor="t" anchorCtr="0">
            <a:noAutofit/>
          </a:bodyPr>
          <a:lstStyle>
            <a:lvl1pPr marL="357505" indent="-357505" algn="l" defTabSz="914400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505" algn="l" defTabSz="914400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980" indent="-26860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►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35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8105" indent="-18097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latin typeface="Calibri" panose="020F0502020204030204"/>
              </a:rPr>
              <a:t>An additional person will be required to drive this effort. There is already a good candidate within MXL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Strong synergies with the existing S2E project (RP 321)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Successful pilot project (Crystal Energy Scan Tool)</a:t>
            </a:r>
          </a:p>
          <a:p>
            <a:pPr>
              <a:defRPr/>
            </a:pPr>
            <a:r>
              <a:rPr lang="en-US" altLang="en-US" dirty="0">
                <a:latin typeface="Calibri" panose="020F0502020204030204"/>
              </a:rPr>
              <a:t>Additional expertise will be required from MXL, MSK, MPY, MCS &amp; FPH</a:t>
            </a:r>
          </a:p>
          <a:p>
            <a:pPr lvl="1">
              <a:defRPr/>
            </a:pPr>
            <a:r>
              <a:rPr lang="en-US" altLang="en-US" dirty="0">
                <a:latin typeface="Calibri" panose="020F0502020204030204"/>
              </a:rPr>
              <a:t>Additional fixed FTEs are promised for by MSK</a:t>
            </a:r>
          </a:p>
          <a:p>
            <a:pPr>
              <a:defRPr/>
            </a:pPr>
            <a:r>
              <a:rPr lang="en-US" altLang="en-US" dirty="0">
                <a:latin typeface="Calibri" panose="020F0502020204030204"/>
              </a:rPr>
              <a:t>Part time operational shifts will be essential to guarantee a field usable product</a:t>
            </a:r>
            <a:endParaRPr lang="de-DE" altLang="en-US" dirty="0">
              <a:latin typeface="Calibri" panose="020F0502020204030204" charset="0"/>
            </a:endParaRPr>
          </a:p>
        </p:txBody>
      </p:sp>
      <p:graphicFrame>
        <p:nvGraphicFramePr>
          <p:cNvPr id="1709993429" name="Table 3"/>
          <p:cNvGraphicFramePr/>
          <p:nvPr>
            <p:extLst>
              <p:ext uri="{D42A27DB-BD31-4B8C-83A1-F6EECF244321}">
                <p14:modId xmlns:p14="http://schemas.microsoft.com/office/powerpoint/2010/main" val="3061392170"/>
              </p:ext>
            </p:extLst>
          </p:nvPr>
        </p:nvGraphicFramePr>
        <p:xfrm>
          <a:off x="537612" y="3805019"/>
          <a:ext cx="10960732" cy="2000245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017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2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Skill or Task Description</a:t>
                      </a:r>
                      <a:r>
                        <a:rPr lang="de-DE" altLang="en-US" dirty="0">
                          <a:solidFill>
                            <a:schemeClr val="bg1"/>
                          </a:solidFill>
                          <a:latin typeface="Calibri" panose="020F0502020204030204" charset="0"/>
                          <a:cs typeface="Calibri" panose="020F0502020204030204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Beam dynamics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Instrument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Operations (shifts)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1765167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Expenditure</a:t>
            </a:r>
            <a:endParaRPr lang="en-US">
              <a:latin typeface="Calibri" panose="020F0502020204030204"/>
            </a:endParaRPr>
          </a:p>
        </p:txBody>
      </p:sp>
      <p:sp>
        <p:nvSpPr>
          <p:cNvPr id="881849265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9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Since this project will not support any Instruments we project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5 k€/year for IT and travel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20 k€ for unforeseen small technical infrastructure expenditure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098012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de-DE" altLang="en-US" sz="2200" b="1" i="0" u="none" strike="noStrike" cap="none" spc="0">
                <a:solidFill>
                  <a:schemeClr val="tx1"/>
                </a:solidFill>
                <a:latin typeface="Calibri" panose="020F0502020204030204" charset="0"/>
                <a:ea typeface="Calibri" panose="020F0502020204030204"/>
                <a:cs typeface="Calibri" panose="020F0502020204030204"/>
              </a:rPr>
              <a:t>Resource and Cost </a:t>
            </a: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Profile of Proposal</a:t>
            </a:r>
            <a:endParaRPr lang="en-US">
              <a:latin typeface="Calibri" panose="020F0502020204030204"/>
            </a:endParaRPr>
          </a:p>
        </p:txBody>
      </p:sp>
      <p:sp>
        <p:nvSpPr>
          <p:cNvPr id="1127867732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9144205" cy="947419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latin typeface="Calibri" panose="020F0502020204030204" charset="0"/>
              </a:rPr>
              <a:t>The scope of the project is likely to increase with positive results within the first years which would result in increased resource needs</a:t>
            </a:r>
            <a:endParaRPr lang="en-US" dirty="0">
              <a:latin typeface="Calibri" panose="020F0502020204030204"/>
            </a:endParaRPr>
          </a:p>
        </p:txBody>
      </p:sp>
      <p:graphicFrame>
        <p:nvGraphicFramePr>
          <p:cNvPr id="1724549048" name="Table 3"/>
          <p:cNvGraphicFramePr/>
          <p:nvPr>
            <p:extLst>
              <p:ext uri="{D42A27DB-BD31-4B8C-83A1-F6EECF244321}">
                <p14:modId xmlns:p14="http://schemas.microsoft.com/office/powerpoint/2010/main" val="3812059971"/>
              </p:ext>
            </p:extLst>
          </p:nvPr>
        </p:nvGraphicFramePr>
        <p:xfrm>
          <a:off x="617220" y="2998469"/>
          <a:ext cx="9233530" cy="2353304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918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5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2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8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 Cost / k€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Invest + Recurrent /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Total Cost / 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 panose="020F0502020204030204"/>
                          <a:cs typeface="Calibri" panose="020F0502020204030204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 panose="020F0502020204030204"/>
                          <a:cs typeface="Calibri" panose="020F0502020204030204"/>
                        </a:rPr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699">
                <a:tc gridSpan="4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>
                          <a:latin typeface="Calibri" panose="020F0502020204030204"/>
                          <a:cs typeface="Calibri" panose="020F0502020204030204"/>
                        </a:rPr>
                        <a:t>Total cost of this activity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 panose="020F0502020204030204"/>
                          <a:cs typeface="Calibri" panose="020F0502020204030204"/>
                        </a:rPr>
                        <a:t>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474374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 dirty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Summary</a:t>
            </a:r>
            <a:endParaRPr lang="en-US" dirty="0">
              <a:latin typeface="Calibri" panose="020F0502020204030204"/>
            </a:endParaRPr>
          </a:p>
        </p:txBody>
      </p:sp>
      <p:sp>
        <p:nvSpPr>
          <p:cNvPr id="323352276" name="Content Placeholder 2"/>
          <p:cNvSpPr>
            <a:spLocks noGrp="1"/>
          </p:cNvSpPr>
          <p:nvPr>
            <p:ph idx="1"/>
          </p:nvPr>
        </p:nvSpPr>
        <p:spPr bwMode="auto">
          <a:xfrm>
            <a:off x="623889" y="1378267"/>
            <a:ext cx="10944223" cy="3889374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A better characterization of the longitudinal phase space of </a:t>
            </a:r>
            <a:r>
              <a:rPr lang="en-US" dirty="0" err="1">
                <a:latin typeface="Calibri" panose="020F0502020204030204"/>
              </a:rPr>
              <a:t>EuXFEL</a:t>
            </a:r>
            <a:r>
              <a:rPr lang="en-US" dirty="0">
                <a:latin typeface="Calibri" panose="020F0502020204030204"/>
              </a:rPr>
              <a:t> is a near term strategic focus point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Both for standard operation as well as novel operation modes (ASPECT, HXRSS, …)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This proposal increases the efficiency of the existing diagnostic hardware by aggregating them to a mixed diagnostic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Thereby increasing their momentary efficiency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Evaluate and document applicable operational range and efficiency of existing longitudinal diagnostic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Start optimization loop of existing HW with MSK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The project carries a low risk</a:t>
            </a: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Experience from both MSK (CRISP) and MXL (RP 321 S2E)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Potentially, results are migratable to FLASH</a:t>
            </a: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Making the longitudinal diagnostic more accessible in the BKR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</a:spPr>
      <a:bodyPr/>
      <a:lstStyle/>
    </a:spDef>
    <a:lnDef>
      <a:spPr bwMode="auto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</a:spPr>
      <a:bodyPr/>
      <a:lstStyle/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4573</TotalTime>
  <Words>689</Words>
  <Application>Microsoft Macintosh PowerPoint</Application>
  <PresentationFormat>Widescreen</PresentationFormat>
  <Paragraphs>115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2_XFEL_PowerPoint_16x9_v3_RW</vt:lpstr>
      <vt:lpstr>XFEL Accelerator R&amp;D Proposal RP 3xx Mixed Diagnostic</vt:lpstr>
      <vt:lpstr>Scope of the R&amp;D Activity</vt:lpstr>
      <vt:lpstr>Deliverable of the R&amp;D Proposal and it‘s benefit for the XFEL</vt:lpstr>
      <vt:lpstr>Timeline of this R&amp;D Activity </vt:lpstr>
      <vt:lpstr>Personnel Resource Needs of the R&amp;D Project</vt:lpstr>
      <vt:lpstr>Expenditure</vt:lpstr>
      <vt:lpstr>Resource and Cost  Profile of Proposal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Riko Wichmann</dc:creator>
  <cp:lastModifiedBy>Marc Guetg</cp:lastModifiedBy>
  <cp:revision>33</cp:revision>
  <dcterms:created xsi:type="dcterms:W3CDTF">2023-05-23T11:47:04Z</dcterms:created>
  <dcterms:modified xsi:type="dcterms:W3CDTF">2023-06-27T11:30:26Z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1033-11.1.0.11698</vt:lpwstr>
  </property>
</Properties>
</file>