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70" r:id="rId5"/>
    <p:sldId id="271" r:id="rId6"/>
    <p:sldId id="264" r:id="rId7"/>
    <p:sldId id="268" r:id="rId8"/>
    <p:sldId id="258" r:id="rId9"/>
    <p:sldId id="259" r:id="rId10"/>
    <p:sldId id="267" r:id="rId11"/>
    <p:sldId id="260" r:id="rId12"/>
    <p:sldId id="261" r:id="rId13"/>
    <p:sldId id="262" r:id="rId14"/>
    <p:sldId id="263" r:id="rId15"/>
    <p:sldId id="272" r:id="rId16"/>
    <p:sldId id="273" r:id="rId17"/>
  </p:sldIdLst>
  <p:sldSz cx="12192000" cy="6858000"/>
  <p:notesSz cx="12192000" cy="6858000"/>
  <p:embeddedFontLst>
    <p:embeddedFont>
      <p:font typeface="Angsana New" panose="02020603050405020304" pitchFamily="18" charset="-34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74FB7FA-34C4-8166-C639-C660832F4394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6"/>
    <p:restoredTop sz="94678"/>
  </p:normalViewPr>
  <p:slideViewPr>
    <p:cSldViewPr>
      <p:cViewPr varScale="1">
        <p:scale>
          <a:sx n="85" d="100"/>
          <a:sy n="85" d="100"/>
        </p:scale>
        <p:origin x="1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" y="2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9D2871-89A7-06E8-10D6-19D5CBA21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30FE3-E37D-99E7-C518-BA1746E262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8D0A-39F0-A44A-BF07-BDB5AC605FE2}" type="datetime1">
              <a:rPr lang="de-DE" smtClean="0"/>
              <a:t>26.06.23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508AD-B67E-5D1C-656F-D868D732D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48DDC-8ED0-283B-393D-BCE45D4861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9A5F-86A3-3747-B730-76C6165AFE2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8903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C87CC-8B7D-144A-BB95-8DF061F0B763}" type="datetime1">
              <a:rPr lang="de-DE" smtClean="0"/>
              <a:t>26.06.23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CFD17-A789-B643-AE92-007D4A48BC1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01968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9A76-D251-60BB-A34C-F43C90FF14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28C9A85-D31A-4B41-8BAA-2EA8D996CEEF}" type="datetime1">
              <a:rPr lang="de-DE" smtClean="0"/>
              <a:t>26.06.23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588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48D0-135A-6364-449F-AC8DEB8B0C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DAC47F-1766-194E-A9C0-BE642B867BCD}" type="datetime1">
              <a:rPr lang="de-DE" smtClean="0"/>
              <a:t>26.06.23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642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4898F-BE1D-CDFD-E66F-757AB7D120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2635A6-CE17-3D4F-A152-1E474C1CF657}" type="datetime1">
              <a:rPr lang="de-DE" smtClean="0"/>
              <a:t>26.06.23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702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C8C6-EDC6-2136-FDE5-B5F962B2CC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F98C23-D856-1241-B25E-91F91D69719B}" type="datetime1">
              <a:rPr lang="de-DE" smtClean="0"/>
              <a:t>26.06.23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803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4125" y="2493010"/>
            <a:ext cx="1440000" cy="1440000"/>
          </a:xfrm>
          <a:prstGeom prst="rect">
            <a:avLst/>
          </a:prstGeom>
        </p:spPr>
      </p:pic>
      <p:pic>
        <p:nvPicPr>
          <p:cNvPr id="5" name="Picture 4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7585" y="4437380"/>
            <a:ext cx="1936750" cy="263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 defTabSz="914400" rtl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algn="l" defTabSz="457200" rtl="0">
              <a:defRPr/>
            </a:pPr>
            <a:endParaRPr lang="en-US" sz="1600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Accelerator R&amp;D Proposal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N. S. Mirian, Physicist / MPY , 27/06/2023</a:t>
            </a:r>
          </a:p>
        </p:txBody>
      </p:sp>
      <p:pic>
        <p:nvPicPr>
          <p:cNvPr id="5" name="Picture 4" descr="DESY_logo_3C_we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0730" y="6029960"/>
            <a:ext cx="723900" cy="7239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690" y="6259830"/>
            <a:ext cx="1366520" cy="186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48243" y="1772816"/>
            <a:ext cx="9588456" cy="1050925"/>
          </a:xfrm>
        </p:spPr>
        <p:txBody>
          <a:bodyPr/>
          <a:lstStyle/>
          <a:p>
            <a:r>
              <a:rPr lang="en-US" dirty="0">
                <a:latin typeface="Calibri" panose="020F0502020204030204"/>
              </a:rPr>
              <a:t>XFEL Accelerator R&amp;D Proposal:</a:t>
            </a:r>
            <a:br>
              <a:rPr lang="en-US" dirty="0"/>
            </a:br>
            <a:r>
              <a:rPr lang="en-GB" sz="4000" dirty="0">
                <a:solidFill>
                  <a:srgbClr val="1F497D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Characterization and Control of Microbunching Instability at European XFEL (CCMBI)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8242" y="2762335"/>
            <a:ext cx="5863781" cy="1271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Najmeh Mirian</a:t>
            </a:r>
          </a:p>
          <a:p>
            <a:r>
              <a:rPr lang="en-GB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By help of M. Czwalinna (MSK)</a:t>
            </a:r>
            <a:r>
              <a:rPr lang="fa-I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R.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Wichmann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(MXL)</a:t>
            </a:r>
          </a:p>
          <a:p>
            <a:pPr>
              <a:defRPr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27/06/2023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33DB2-CC33-D0E5-ED8E-03D2B7205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97152"/>
            <a:ext cx="7992888" cy="1476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7CCD30-FE1C-9A5A-0987-F110B22320D6}"/>
              </a:ext>
            </a:extLst>
          </p:cNvPr>
          <p:cNvSpPr txBox="1"/>
          <p:nvPr/>
        </p:nvSpPr>
        <p:spPr bwMode="auto">
          <a:xfrm>
            <a:off x="2808398" y="3403318"/>
            <a:ext cx="6575201" cy="1261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/>
                </a:solidFill>
                <a:latin typeface="Calibri" panose="020F0502020204030204"/>
              </a:rPr>
              <a:t>What is MBI?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electron beam distortion : Energy distortion and/or density distortion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</a:rPr>
              <a:t>For what prepose? This project is for Tuning and operation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</a:rPr>
              <a:t>Brings? Diagnostic tool  and optimization tool</a:t>
            </a:r>
            <a:endParaRPr lang="en-GB" b="0" dirty="0">
              <a:effectLst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9909F6-8FAB-9DB8-6DE1-F0DE0C6FD966}"/>
              </a:ext>
            </a:extLst>
          </p:cNvPr>
          <p:cNvSpPr txBox="1">
            <a:spLocks/>
          </p:cNvSpPr>
          <p:nvPr/>
        </p:nvSpPr>
        <p:spPr bwMode="auto">
          <a:xfrm>
            <a:off x="617537" y="578357"/>
            <a:ext cx="10956925" cy="10522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br>
              <a:rPr lang="en-GB" sz="1600" b="0" dirty="0"/>
            </a:br>
            <a:endParaRPr lang="en-US" sz="1600" dirty="0">
              <a:solidFill>
                <a:schemeClr val="bg2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6EFC-70D3-6DD8-3F46-959B5D62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/>
              </a:rPr>
              <a:t>Timeline of this R&amp;D Activity </a:t>
            </a:r>
            <a:endParaRPr lang="en-D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1C5309-A32D-404B-138B-A9AEDCBDA1E1}"/>
              </a:ext>
            </a:extLst>
          </p:cNvPr>
          <p:cNvSpPr/>
          <p:nvPr/>
        </p:nvSpPr>
        <p:spPr bwMode="auto">
          <a:xfrm>
            <a:off x="506674" y="1934833"/>
            <a:ext cx="1656184" cy="1008112"/>
          </a:xfrm>
          <a:prstGeom prst="roundRect">
            <a:avLst/>
          </a:prstGeom>
          <a:solidFill>
            <a:schemeClr val="accent6"/>
          </a:solidFill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marL="0" algn="ctr" defTabSz="457200" rtl="0"/>
            <a:r>
              <a:rPr lang="en-DE" sz="1600"/>
              <a:t>IMPACT (Pd)</a:t>
            </a:r>
          </a:p>
          <a:p>
            <a:pPr marL="0" algn="ctr" defTabSz="457200" rtl="0"/>
            <a:r>
              <a:rPr lang="en-DE" sz="1600"/>
              <a:t>OPAL (st)</a:t>
            </a:r>
          </a:p>
          <a:p>
            <a:pPr marL="0" algn="ctr" defTabSz="457200" rtl="0"/>
            <a:r>
              <a:rPr lang="en-DE" sz="1600"/>
              <a:t>JINA(PI)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6C5247-3DD1-DE3B-86E4-F47DFAC6D5FB}"/>
              </a:ext>
            </a:extLst>
          </p:cNvPr>
          <p:cNvCxnSpPr>
            <a:cxnSpLocks/>
          </p:cNvCxnSpPr>
          <p:nvPr/>
        </p:nvCxnSpPr>
        <p:spPr bwMode="auto">
          <a:xfrm>
            <a:off x="2036845" y="2168860"/>
            <a:ext cx="1062117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CBD4D-CB63-ADDB-9455-6D117B53F634}"/>
              </a:ext>
            </a:extLst>
          </p:cNvPr>
          <p:cNvCxnSpPr>
            <a:cxnSpLocks/>
          </p:cNvCxnSpPr>
          <p:nvPr/>
        </p:nvCxnSpPr>
        <p:spPr bwMode="auto">
          <a:xfrm>
            <a:off x="2036845" y="2420888"/>
            <a:ext cx="9628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605EB1-3312-083B-7253-2A0886322101}"/>
              </a:ext>
            </a:extLst>
          </p:cNvPr>
          <p:cNvCxnSpPr>
            <a:cxnSpLocks/>
          </p:cNvCxnSpPr>
          <p:nvPr/>
        </p:nvCxnSpPr>
        <p:spPr bwMode="auto">
          <a:xfrm flipV="1">
            <a:off x="2077201" y="2450045"/>
            <a:ext cx="1035776" cy="24087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76089C0-7631-D601-F663-B23D8BD02954}"/>
              </a:ext>
            </a:extLst>
          </p:cNvPr>
          <p:cNvSpPr/>
          <p:nvPr/>
        </p:nvSpPr>
        <p:spPr bwMode="auto">
          <a:xfrm>
            <a:off x="3143672" y="2078848"/>
            <a:ext cx="1908214" cy="77408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/>
          <a:lstStyle/>
          <a:p>
            <a:pPr marL="0" algn="ctr" defTabSz="457200" rtl="0"/>
            <a:r>
              <a:rPr lang="en-GB" dirty="0"/>
              <a:t>R</a:t>
            </a:r>
            <a:r>
              <a:rPr lang="en-DE"/>
              <a:t>ange of spectrum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C8E981-A74E-B04B-643F-CC9CFEA20CD1}"/>
              </a:ext>
            </a:extLst>
          </p:cNvPr>
          <p:cNvCxnSpPr>
            <a:cxnSpLocks/>
          </p:cNvCxnSpPr>
          <p:nvPr/>
        </p:nvCxnSpPr>
        <p:spPr bwMode="auto">
          <a:xfrm>
            <a:off x="4871864" y="2420888"/>
            <a:ext cx="7920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AEFA9B-5781-22A5-4CA7-D484E58C3CAE}"/>
              </a:ext>
            </a:extLst>
          </p:cNvPr>
          <p:cNvSpPr/>
          <p:nvPr/>
        </p:nvSpPr>
        <p:spPr bwMode="auto">
          <a:xfrm>
            <a:off x="5771966" y="2078849"/>
            <a:ext cx="2268250" cy="720080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/>
          <a:lstStyle/>
          <a:p>
            <a:pPr marL="0" algn="ctr" defTabSz="457200" rtl="0"/>
            <a:r>
              <a:rPr lang="en-GB" dirty="0"/>
              <a:t>D</a:t>
            </a:r>
            <a:r>
              <a:rPr lang="en-DE"/>
              <a:t>esign of the spectrometer setup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696B48F-CAF4-1AEA-33C2-ECFFB3E88847}"/>
              </a:ext>
            </a:extLst>
          </p:cNvPr>
          <p:cNvSpPr/>
          <p:nvPr/>
        </p:nvSpPr>
        <p:spPr bwMode="auto">
          <a:xfrm>
            <a:off x="479376" y="1772816"/>
            <a:ext cx="11088737" cy="136815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algn="ctr" defTabSz="457200" rtl="0"/>
            <a:endParaRPr lang="en-D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62093C-C37E-EBEF-E8A4-411FFDF9376A}"/>
              </a:ext>
            </a:extLst>
          </p:cNvPr>
          <p:cNvSpPr/>
          <p:nvPr/>
        </p:nvSpPr>
        <p:spPr bwMode="auto">
          <a:xfrm>
            <a:off x="8760296" y="2078849"/>
            <a:ext cx="2592288" cy="7200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/>
          <a:lstStyle/>
          <a:p>
            <a:pPr marL="0" algn="ctr" defTabSz="457200" rtl="0"/>
            <a:r>
              <a:rPr lang="en-GB" dirty="0"/>
              <a:t>B</a:t>
            </a:r>
            <a:r>
              <a:rPr lang="en-DE"/>
              <a:t>efore shut down 2025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9E614F2-A3B7-3C91-20BA-5E80B6DE38EC}"/>
              </a:ext>
            </a:extLst>
          </p:cNvPr>
          <p:cNvSpPr/>
          <p:nvPr/>
        </p:nvSpPr>
        <p:spPr bwMode="auto">
          <a:xfrm>
            <a:off x="631776" y="4437112"/>
            <a:ext cx="11088737" cy="136815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algn="ctr" defTabSz="457200" rtl="0"/>
            <a:endParaRPr lang="en-D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837C2F-B329-78D9-53D8-3A04F057E49A}"/>
              </a:ext>
            </a:extLst>
          </p:cNvPr>
          <p:cNvSpPr/>
          <p:nvPr/>
        </p:nvSpPr>
        <p:spPr bwMode="auto">
          <a:xfrm>
            <a:off x="3215680" y="4797152"/>
            <a:ext cx="5256584" cy="648072"/>
          </a:xfrm>
          <a:prstGeom prst="roundRect">
            <a:avLst/>
          </a:prstGeom>
          <a:solidFill>
            <a:schemeClr val="accent6"/>
          </a:solidFill>
        </p:spPr>
        <p:txBody>
          <a:bodyPr rtlCol="0" anchor="ctr"/>
          <a:lstStyle/>
          <a:p>
            <a:pPr marL="0" algn="ctr" defTabSz="457200" rtl="0"/>
            <a:r>
              <a:rPr lang="en-GB" dirty="0"/>
              <a:t>M</a:t>
            </a:r>
            <a:r>
              <a:rPr lang="en-DE"/>
              <a:t>easurements, simulation confirmation and clarify the next steps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FC55155-F5E6-9DAB-FDE1-572A14F9B824}"/>
              </a:ext>
            </a:extLst>
          </p:cNvPr>
          <p:cNvSpPr/>
          <p:nvPr/>
        </p:nvSpPr>
        <p:spPr bwMode="auto">
          <a:xfrm>
            <a:off x="2783632" y="3573016"/>
            <a:ext cx="5688632" cy="576064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rtlCol="0" anchor="ctr"/>
          <a:lstStyle/>
          <a:p>
            <a:pPr marL="0" algn="ctr" defTabSz="457200" rtl="0"/>
            <a:r>
              <a:rPr lang="en-GB" b="1" dirty="0"/>
              <a:t>I</a:t>
            </a:r>
            <a:r>
              <a:rPr lang="en-DE" b="1"/>
              <a:t>nstallation of spectrum during shut down 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1A812C3-68FF-B07F-DDC4-340E10D7EF3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221127" y="3113966"/>
            <a:ext cx="774084" cy="144014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9F642F6-F2AE-FB22-25FA-6DB862D2321B}"/>
              </a:ext>
            </a:extLst>
          </p:cNvPr>
          <p:cNvCxnSpPr/>
          <p:nvPr/>
        </p:nvCxnSpPr>
        <p:spPr bwMode="auto">
          <a:xfrm rot="5400000">
            <a:off x="6474043" y="4311099"/>
            <a:ext cx="648072" cy="324034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05085-9112-990C-D066-4A1C51BDFDC1}"/>
              </a:ext>
            </a:extLst>
          </p:cNvPr>
          <p:cNvSpPr/>
          <p:nvPr/>
        </p:nvSpPr>
        <p:spPr bwMode="auto">
          <a:xfrm>
            <a:off x="8754870" y="3447001"/>
            <a:ext cx="2592288" cy="7200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/>
          <a:lstStyle/>
          <a:p>
            <a:pPr marL="0" algn="ctr" defTabSz="457200" rtl="0"/>
            <a:r>
              <a:rPr lang="en-US" dirty="0"/>
              <a:t>during </a:t>
            </a:r>
            <a:r>
              <a:rPr lang="en-DE"/>
              <a:t>shut down 2025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671915-E245-5CEC-53A3-8A985590CBFF}"/>
              </a:ext>
            </a:extLst>
          </p:cNvPr>
          <p:cNvSpPr/>
          <p:nvPr/>
        </p:nvSpPr>
        <p:spPr bwMode="auto">
          <a:xfrm>
            <a:off x="8779556" y="4797152"/>
            <a:ext cx="2592288" cy="7200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/>
          <a:lstStyle/>
          <a:p>
            <a:pPr marL="0" algn="ctr" defTabSz="457200" rtl="0"/>
            <a:r>
              <a:rPr lang="en-US" dirty="0"/>
              <a:t>after </a:t>
            </a:r>
            <a:r>
              <a:rPr lang="en-DE"/>
              <a:t>shut down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1333F-E4EC-8797-934E-6C3DC0C3B35F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942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466275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Personnel Resource Needs of the R&amp;D Project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1720109134" name="Content Placeholder 2"/>
          <p:cNvSpPr>
            <a:spLocks noGrp="1"/>
          </p:cNvSpPr>
          <p:nvPr/>
        </p:nvSpPr>
        <p:spPr bwMode="auto">
          <a:xfrm>
            <a:off x="624203" y="1344294"/>
            <a:ext cx="10944225" cy="1580650"/>
          </a:xfr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/>
              </a:rPr>
              <a:t>This activity includes simulation, theoretical calculation and measurement,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COTR spectrum</a:t>
            </a:r>
            <a:r>
              <a:rPr lang="en-US" dirty="0">
                <a:latin typeface="Calibri" panose="020F0502020204030204"/>
              </a:rPr>
              <a:t> design, installation and operation. So we need two post-docs and 1 PhD student for three years.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I need help in simulation and measurements.  </a:t>
            </a:r>
            <a:endParaRPr lang="fa-IR" dirty="0">
              <a:latin typeface="Calibri" panose="020F0502020204030204"/>
            </a:endParaRP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We have to find agreement between simulation codes and our measurement .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MSK group can support us in</a:t>
            </a:r>
            <a:r>
              <a:rPr lang="fa-IR" dirty="0">
                <a:latin typeface="Calibri" panose="020F0502020204030204"/>
              </a:rPr>
              <a:t>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COTR spectrometer</a:t>
            </a:r>
            <a:r>
              <a:rPr lang="en-US" dirty="0">
                <a:latin typeface="Calibri" panose="020F0502020204030204"/>
              </a:rPr>
              <a:t>, however they need also manpower help</a:t>
            </a:r>
            <a:endParaRPr lang="fa-IR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p:graphicFrame>
        <p:nvGraphicFramePr>
          <p:cNvPr id="1709993429" name="Table 3"/>
          <p:cNvGraphicFramePr/>
          <p:nvPr>
            <p:extLst>
              <p:ext uri="{D42A27DB-BD31-4B8C-83A1-F6EECF244321}">
                <p14:modId xmlns:p14="http://schemas.microsoft.com/office/powerpoint/2010/main" val="669379771"/>
              </p:ext>
            </p:extLst>
          </p:nvPr>
        </p:nvGraphicFramePr>
        <p:xfrm>
          <a:off x="537612" y="3161607"/>
          <a:ext cx="11247020" cy="2727958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22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Skill or Task Description</a:t>
                      </a:r>
                      <a:r>
                        <a:rPr lang="de-DE" altLang="en-US" dirty="0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new: Impact simulation for ‘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Systematic study of MBI and further development of the theory and MBI code’ (task 1)</a:t>
                      </a:r>
                      <a:r>
                        <a:rPr lang="en-DE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post-doc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2023/Q4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2026/Q3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new: OPAL simulation for ‘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Systematic study of MBI and further development of the theory and MBI code’ (task 1)</a:t>
                      </a:r>
                      <a:r>
                        <a:rPr lang="en-DE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student</a:t>
                      </a: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2023/Q4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2026/Q3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new:  ‘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Benchmarking and baselining the performance of the code by beam properties measurements in Eu-XFEL’ (task 2) post-doc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2023/Q4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2026/Q3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Available : MSK group for COTR Spectrum, design, Installation and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ECC34A-EE4E-8F50-3C88-298172184D24}"/>
              </a:ext>
            </a:extLst>
          </p:cNvPr>
          <p:cNvSpPr txBox="1"/>
          <p:nvPr/>
        </p:nvSpPr>
        <p:spPr bwMode="auto">
          <a:xfrm>
            <a:off x="11580498" y="188640"/>
            <a:ext cx="4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1765167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Expenditure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881849265" name="Content Placeholder 2"/>
          <p:cNvSpPr>
            <a:spLocks noGrp="1"/>
          </p:cNvSpPr>
          <p:nvPr>
            <p:ph idx="1"/>
          </p:nvPr>
        </p:nvSpPr>
        <p:spPr bwMode="auto">
          <a:xfrm>
            <a:off x="624203" y="1344294"/>
            <a:ext cx="11567797" cy="947419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COTR spectrum equipment,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listed by Marie Czwalinna (MSK). </a:t>
            </a:r>
          </a:p>
          <a:p>
            <a:pPr marL="0" indent="0">
              <a:buNone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This proposal was fully supported by MSK group (Thanks). </a:t>
            </a:r>
          </a:p>
        </p:txBody>
      </p:sp>
      <p:graphicFrame>
        <p:nvGraphicFramePr>
          <p:cNvPr id="1872356760" name="Table 3"/>
          <p:cNvGraphicFramePr/>
          <p:nvPr>
            <p:extLst>
              <p:ext uri="{D42A27DB-BD31-4B8C-83A1-F6EECF244321}">
                <p14:modId xmlns:p14="http://schemas.microsoft.com/office/powerpoint/2010/main" val="3523317978"/>
              </p:ext>
            </p:extLst>
          </p:nvPr>
        </p:nvGraphicFramePr>
        <p:xfrm>
          <a:off x="1011426" y="2577953"/>
          <a:ext cx="10053126" cy="2795263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763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Items to be purchased / 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Cost/k€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Screen station (chamber, mover, optical quality COTR screen)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2023-2025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16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Mechanics + THz optics (prisms, mirrors) for spectrometer 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2023-2025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12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Electronics for readout + control (MTCA,  Beckhoff)</a:t>
                      </a:r>
                      <a:endParaRPr lang="en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2023-2025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25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Line detector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2023-2025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25</a:t>
                      </a: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Diamond window (if needed)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2023-2025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12</a:t>
                      </a:r>
                      <a:endParaRPr lang="en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408655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 marL="0" algn="l" defTabSz="914400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sum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imSun" panose="02010600030101010101" pitchFamily="2" charset="-122"/>
                        </a:rPr>
                        <a:t>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2430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D0F6EE-6941-7B3B-E7E5-59BF0FB66A64}"/>
              </a:ext>
            </a:extLst>
          </p:cNvPr>
          <p:cNvSpPr txBox="1"/>
          <p:nvPr/>
        </p:nvSpPr>
        <p:spPr bwMode="auto">
          <a:xfrm>
            <a:off x="11580498" y="188640"/>
            <a:ext cx="4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098012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de-DE" altLang="en-US" sz="2200" b="1" i="0" u="none" strike="noStrike" cap="none" spc="0" dirty="0">
                <a:solidFill>
                  <a:schemeClr val="tx1"/>
                </a:solidFill>
                <a:latin typeface="Calibri" panose="020F0502020204030204" charset="0"/>
                <a:ea typeface="Calibri" panose="020F0502020204030204"/>
                <a:cs typeface="Calibri" panose="020F0502020204030204"/>
              </a:rPr>
              <a:t>Resource and Cost </a:t>
            </a:r>
            <a:r>
              <a:rPr lang="en-US" sz="2200" b="1" i="0" u="none" strike="noStrike" cap="none" spc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Profile of Proposal</a:t>
            </a:r>
            <a:endParaRPr lang="en-US" dirty="0">
              <a:latin typeface="Calibri" panose="020F0502020204030204"/>
            </a:endParaRPr>
          </a:p>
        </p:txBody>
      </p:sp>
      <p:graphicFrame>
        <p:nvGraphicFramePr>
          <p:cNvPr id="1724549048" name="Table 3"/>
          <p:cNvGraphicFramePr/>
          <p:nvPr>
            <p:extLst>
              <p:ext uri="{D42A27DB-BD31-4B8C-83A1-F6EECF244321}">
                <p14:modId xmlns:p14="http://schemas.microsoft.com/office/powerpoint/2010/main" val="772190659"/>
              </p:ext>
            </p:extLst>
          </p:nvPr>
        </p:nvGraphicFramePr>
        <p:xfrm>
          <a:off x="617220" y="2998469"/>
          <a:ext cx="9233530" cy="2353304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7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 Cost / k€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Invest + Recurrent /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Total Cost /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91,7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243,3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91,7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91,7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99">
                <a:tc gridSpan="4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b="1" dirty="0">
                          <a:latin typeface="Calibri" panose="020F0502020204030204"/>
                          <a:cs typeface="Calibri" panose="020F0502020204030204"/>
                        </a:rPr>
                        <a:t>Total cost of this activity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b="1" dirty="0">
                          <a:latin typeface="Calibri" panose="020F0502020204030204"/>
                          <a:cs typeface="Calibri" panose="020F0502020204030204"/>
                        </a:rPr>
                        <a:t>665,0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E3264C-B2C9-DFE5-40AB-C3AFD2B5A2A4}"/>
              </a:ext>
            </a:extLst>
          </p:cNvPr>
          <p:cNvSpPr txBox="1"/>
          <p:nvPr/>
        </p:nvSpPr>
        <p:spPr bwMode="auto">
          <a:xfrm>
            <a:off x="624203" y="5351773"/>
            <a:ext cx="878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 per FTE incl. FTE Overhead </a:t>
            </a:r>
            <a:r>
              <a:rPr lang="en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100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k€/FTE</a:t>
            </a:r>
          </a:p>
          <a:p>
            <a:pPr rtl="0"/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Thanks to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Riko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Wichmann, he counted the costs</a:t>
            </a:r>
            <a:endParaRPr lang="en-GB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457200" rt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2BC1A-7A64-698B-72B7-7969B3375E50}"/>
              </a:ext>
            </a:extLst>
          </p:cNvPr>
          <p:cNvSpPr txBox="1"/>
          <p:nvPr/>
        </p:nvSpPr>
        <p:spPr bwMode="auto">
          <a:xfrm>
            <a:off x="11580498" y="188640"/>
            <a:ext cx="4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8DD40-F4DD-19D0-F0DC-BFA8B262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68760"/>
            <a:ext cx="10944224" cy="3889375"/>
          </a:xfrm>
        </p:spPr>
        <p:txBody>
          <a:bodyPr/>
          <a:lstStyle/>
          <a:p>
            <a:pPr marL="357505" indent="-357505" algn="l" defTabSz="914400" rtl="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ne post-doc to take care of IMPACT simulation</a:t>
            </a:r>
          </a:p>
          <a:p>
            <a:pPr marL="357505" indent="-357505" algn="l" defTabSz="914400" rtl="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pPr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One post-doc to take care of measurments, design of spectrumeter, working on simulation of COTR …</a:t>
            </a:r>
          </a:p>
          <a:p>
            <a:pPr marL="357505" indent="-357505" algn="l" defTabSz="914400" rtl="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ne PhD student to do the OPAL simulation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474374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200" b="1" i="0" u="none" strike="noStrike" cap="none" spc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Summary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323352276" name="Content Placeholder 2"/>
          <p:cNvSpPr>
            <a:spLocks noGrp="1"/>
          </p:cNvSpPr>
          <p:nvPr>
            <p:ph idx="1"/>
          </p:nvPr>
        </p:nvSpPr>
        <p:spPr bwMode="auto">
          <a:xfrm>
            <a:off x="611503" y="1128824"/>
            <a:ext cx="10008615" cy="496124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CCMBI</a:t>
            </a:r>
            <a:r>
              <a:rPr lang="en-US" dirty="0">
                <a:latin typeface="Calibri" panose="020F0502020204030204"/>
              </a:rPr>
              <a:t> is a project to help machine operation with low energy spread and low MBI levels. It brings a concept and diagnostic instruments to overcome the MBI trouble at  EuXFEL.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For the first step, the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COTR spectrometer </a:t>
            </a:r>
            <a:r>
              <a:rPr lang="en-US" dirty="0">
                <a:latin typeface="Calibri" panose="020F0502020204030204"/>
              </a:rPr>
              <a:t>will be located after BC1  in the nonlinear point (90 k</a:t>
            </a:r>
            <a:r>
              <a:rPr lang="en-US" sz="1800" dirty="0">
                <a:latin typeface="Calibri" panose="020F0502020204030204"/>
                <a:cs typeface="Calibri" panose="020F0502020204030204"/>
              </a:rPr>
              <a:t>€</a:t>
            </a:r>
            <a:r>
              <a:rPr lang="en-US" dirty="0">
                <a:latin typeface="Calibri" panose="020F0502020204030204"/>
              </a:rPr>
              <a:t>);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can be hard to be used for optimization. </a:t>
            </a:r>
            <a:r>
              <a:rPr lang="en-US" dirty="0">
                <a:solidFill>
                  <a:srgbClr val="00B050"/>
                </a:solidFill>
                <a:latin typeface="Calibri" panose="020F0502020204030204"/>
              </a:rPr>
              <a:t>And this is not enough for controlling MBI in XFEL. This is good for observation and for our investigation point.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The setup and operation of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COTR spectrometer </a:t>
            </a:r>
            <a:r>
              <a:rPr lang="en-US" dirty="0">
                <a:latin typeface="Calibri" panose="020F0502020204030204"/>
              </a:rPr>
              <a:t>will be perfumed with the help of MSK group. Two post docs and 1 student are required. </a:t>
            </a:r>
          </a:p>
          <a:p>
            <a:pPr>
              <a:defRPr/>
            </a:pPr>
            <a:r>
              <a:rPr lang="en-US" u="sng" dirty="0">
                <a:latin typeface="Calibri" panose="020F0502020204030204"/>
              </a:rPr>
              <a:t>It’s very important that </a:t>
            </a:r>
            <a:r>
              <a:rPr lang="en-US" dirty="0">
                <a:latin typeface="Calibri" panose="020F0502020204030204"/>
              </a:rPr>
              <a:t>we do the MBI simulations and design of the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COTR spectrometer </a:t>
            </a:r>
            <a:r>
              <a:rPr lang="en-US" dirty="0">
                <a:latin typeface="Calibri" panose="020F0502020204030204"/>
              </a:rPr>
              <a:t>before shutdown 2025.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Please do consider long-term support to solve this problem.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CCMBI</a:t>
            </a:r>
            <a:r>
              <a:rPr lang="en-US" dirty="0">
                <a:latin typeface="Calibri" panose="020F0502020204030204"/>
              </a:rPr>
              <a:t> includes simulation efforts, and diagnostic tools’ installations and initiate a optimization model and tool. We have plan for all of them. The way is clear for us.  </a:t>
            </a:r>
            <a:endParaRPr lang="en-US" dirty="0">
              <a:solidFill>
                <a:srgbClr val="00B050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US" dirty="0"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C2C7B-2405-E420-FB5E-1BBADE9E27DB}"/>
              </a:ext>
            </a:extLst>
          </p:cNvPr>
          <p:cNvSpPr txBox="1"/>
          <p:nvPr/>
        </p:nvSpPr>
        <p:spPr bwMode="auto">
          <a:xfrm>
            <a:off x="3287688" y="609007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/>
            <a:r>
              <a:rPr lang="en-DE" sz="3200" b="1">
                <a:solidFill>
                  <a:schemeClr val="accent1">
                    <a:lumMod val="75000"/>
                    <a:lumOff val="25000"/>
                  </a:schemeClr>
                </a:solidFill>
                <a:latin typeface="American Typewriter" panose="02090604020004020304" pitchFamily="18" charset="77"/>
                <a:cs typeface="Angsana New" panose="02020603050405020304" pitchFamily="18" charset="-34"/>
              </a:rPr>
              <a:t>Thanks for your attention </a:t>
            </a:r>
          </a:p>
        </p:txBody>
      </p:sp>
      <p:pic>
        <p:nvPicPr>
          <p:cNvPr id="10244" name="Picture 4" descr="Presentation Clipart Characters | 3D Figures at PresenterMedia.com">
            <a:extLst>
              <a:ext uri="{FF2B5EF4-FFF2-40B4-BE49-F238E27FC236}">
                <a16:creationId xmlns:a16="http://schemas.microsoft.com/office/drawing/2014/main" id="{A0E828FA-A302-4D10-BA60-CFB8A2FB8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9760"/>
          <a:stretch/>
        </p:blipFill>
        <p:spPr bwMode="auto">
          <a:xfrm>
            <a:off x="10632503" y="1361789"/>
            <a:ext cx="1588713" cy="22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4E10D-18F8-14DC-95CC-BA6B716E0ADD}"/>
              </a:ext>
            </a:extLst>
          </p:cNvPr>
          <p:cNvSpPr txBox="1"/>
          <p:nvPr/>
        </p:nvSpPr>
        <p:spPr bwMode="auto">
          <a:xfrm>
            <a:off x="11580498" y="188640"/>
            <a:ext cx="4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D9ABB95-797B-4543-1D85-D37875E1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2" y="388025"/>
            <a:ext cx="9848080" cy="67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Diagnostic algorithm </a:t>
            </a:r>
            <a:endParaRPr kumimoji="0" lang="en-DE" altLang="en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DE" altLang="en-DE" sz="3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br>
              <a: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file:///Users/Najmeh/Downloads/Longitudinal_Bunch_Diagnostics_using_Coherent_Tran.pdf</a:t>
            </a:r>
            <a:endParaRPr kumimoji="0" lang="en-DE" altLang="en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file:///Users/Najmeh/Downloads/Benchmarking_coherent_radiation_spectroscopy_as_a_.pdf</a:t>
            </a:r>
            <a:endParaRPr kumimoji="0" lang="en-DE" altLang="en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DE" altLang="en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1CFAA8-1CDF-41B4-A49C-98505F4D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98468"/>
            <a:ext cx="6914173" cy="36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8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60667E-D06A-A14F-93DA-B950ADAB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60648"/>
            <a:ext cx="11568608" cy="584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7" name="Picture 13">
            <a:extLst>
              <a:ext uri="{FF2B5EF4-FFF2-40B4-BE49-F238E27FC236}">
                <a16:creationId xmlns:a16="http://schemas.microsoft.com/office/drawing/2014/main" id="{D74558FD-5A80-9A18-236E-6C2B01B7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5737" r="22885" b="21166"/>
          <a:stretch/>
        </p:blipFill>
        <p:spPr bwMode="auto">
          <a:xfrm>
            <a:off x="5413003" y="3857160"/>
            <a:ext cx="3508958" cy="2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1D6A12D-AE24-B053-8537-037FD8DC3D13}"/>
              </a:ext>
            </a:extLst>
          </p:cNvPr>
          <p:cNvGrpSpPr/>
          <p:nvPr/>
        </p:nvGrpSpPr>
        <p:grpSpPr>
          <a:xfrm>
            <a:off x="2012396" y="4293096"/>
            <a:ext cx="6171836" cy="1986548"/>
            <a:chOff x="2012396" y="4581046"/>
            <a:chExt cx="6171836" cy="19865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F9C2BC-29B5-CF8E-8E34-2E8639241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396" y="4581046"/>
              <a:ext cx="3226254" cy="1986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8D47FB-5F8A-DBB0-BD5F-4629B247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6698" y="4581046"/>
              <a:ext cx="3007534" cy="198654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21711" y="1021692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started the MBI study with a longitudinal phase space study after BC2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/>
              </a:rPr>
              <a:t>I considered SC, CSR, and restive wall wake field and calculated the energy and density modulation. Then, I investigated the </a:t>
            </a:r>
            <a:r>
              <a:rPr lang="en-US" dirty="0">
                <a:solidFill>
                  <a:srgbClr val="7030A0"/>
                </a:solidFill>
                <a:latin typeface="Calibri" panose="020F0502020204030204"/>
              </a:rPr>
              <a:t>EuXFEL machine with a cold beam (</a:t>
            </a:r>
            <a:r>
              <a:rPr lang="en-US" dirty="0">
                <a:latin typeface="Calibri" panose="020F0502020204030204"/>
              </a:rPr>
              <a:t>almost 2 hours operation)! in cooperation with the HXRSS operation team, I showed the MBI impact on the spectrum of SASE2.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/>
              </a:rPr>
              <a:t>I modeled MBI in the whole EuXFEL machine</a:t>
            </a:r>
            <a:r>
              <a:rPr lang="en-US" dirty="0">
                <a:latin typeface="Calibri" panose="020F0502020204030204"/>
              </a:rPr>
              <a:t>. In cooperation with S. Dimitri and G. Perosa (Eletrra), I created ‘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JINA’ Semi-analytical MBI code</a:t>
            </a:r>
            <a:r>
              <a:rPr lang="en-US" dirty="0">
                <a:latin typeface="Calibri" panose="020F0502020204030204"/>
              </a:rPr>
              <a:t>.  After that I initiated </a:t>
            </a:r>
            <a:r>
              <a:rPr lang="en-US" b="1" dirty="0">
                <a:solidFill>
                  <a:srgbClr val="00B050"/>
                </a:solidFill>
                <a:latin typeface="Calibri" panose="020F0502020204030204"/>
              </a:rPr>
              <a:t>VOMBI </a:t>
            </a:r>
            <a:r>
              <a:rPr lang="en-US" dirty="0">
                <a:latin typeface="Calibri" panose="020F0502020204030204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CCMBI</a:t>
            </a:r>
            <a:r>
              <a:rPr lang="en-US" dirty="0">
                <a:latin typeface="Calibri" panose="020F0502020204030204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003C86-80EA-93FF-B7BB-197F68A9D6A8}"/>
              </a:ext>
            </a:extLst>
          </p:cNvPr>
          <p:cNvGrpSpPr/>
          <p:nvPr/>
        </p:nvGrpSpPr>
        <p:grpSpPr>
          <a:xfrm>
            <a:off x="8019421" y="3369881"/>
            <a:ext cx="4047006" cy="1568790"/>
            <a:chOff x="8019421" y="3369881"/>
            <a:chExt cx="4047006" cy="1568790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9E41AF7-8D2B-5A62-E14E-BD757B78C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065" y="3369881"/>
              <a:ext cx="2058362" cy="1568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601E09BE-A6A2-679C-9930-2B153C59A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421" y="3570519"/>
              <a:ext cx="1988644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6D775B69-1B78-70F6-8135-FF169108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4" y="3077612"/>
            <a:ext cx="7119820" cy="19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41ADB1-6ED5-00B4-0BE8-6DD416D08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573" y="4049475"/>
            <a:ext cx="7123034" cy="27177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A70687-EC93-67D2-B849-86CDBF33D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4067" y="3681927"/>
            <a:ext cx="6753184" cy="30852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855F62-261A-03DF-9705-0D5FFCBE60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7537" y="548675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Activity: </a:t>
            </a:r>
            <a:r>
              <a:rPr lang="en-US" b="1" dirty="0">
                <a:solidFill>
                  <a:schemeClr val="bg2"/>
                </a:solidFill>
                <a:latin typeface="Calibri" panose="020F0502020204030204"/>
              </a:rPr>
              <a:t>Review of  literature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94B05-A9C9-B7DF-6C22-5122CDC84EAC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8F443-0EF6-3DDB-D6BB-2AD3D3902A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1047" y="3039893"/>
            <a:ext cx="6490953" cy="312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7537" y="548675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 : </a:t>
            </a:r>
            <a:r>
              <a:rPr lang="en-US" b="1" dirty="0">
                <a:solidFill>
                  <a:schemeClr val="bg2"/>
                </a:solidFill>
                <a:latin typeface="Calibri" panose="020F0502020204030204"/>
              </a:rPr>
              <a:t>Why do we have to concern about MBI ? </a:t>
            </a:r>
            <a:endParaRPr lang="en-US" dirty="0"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35360" y="1052736"/>
            <a:ext cx="10944225" cy="413361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MBI challenge has been observed frequently in FEL tuning and in FEL performance.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After changing the gun cathode, tuning of FEL was quite puzzling and the operation of high photon energy &gt;30 kev was so challenging.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US" u="sng" dirty="0">
                <a:solidFill>
                  <a:srgbClr val="FF0000"/>
                </a:solidFill>
                <a:latin typeface="Calibri" panose="020F0502020204030204"/>
              </a:rPr>
              <a:t>Energy modulation is proofed</a:t>
            </a:r>
            <a:r>
              <a:rPr lang="en-US" dirty="0">
                <a:latin typeface="Calibri" panose="020F0502020204030204"/>
              </a:rPr>
              <a:t>.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HXRSS performance extremely depends on the level of MBI; both phase and amplitude of the MBI interfere to the performance of HXRSS. SXRSS can be even more difficult.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The idea of using a cold beam at EuXFEL is still attractive.</a:t>
            </a:r>
            <a:r>
              <a:rPr lang="fa-IR" dirty="0">
                <a:latin typeface="Calibri" panose="020F0502020204030204"/>
              </a:rPr>
              <a:t>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The Future of EuXFEL with SASE5 and SASE4 in the presence of MBI can be worrying.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The spectrum of EuXFEL is 50% larger, why? Beside of other reasons, Energy spread, MBI, nonlinear effects. </a:t>
            </a:r>
            <a:endParaRPr lang="fa-IR" dirty="0">
              <a:latin typeface="Calibri" panose="020F0502020204030204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endParaRPr lang="en-US" dirty="0"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A55524-E3F3-54AC-AB4B-9AC08BAE97EE}"/>
              </a:ext>
            </a:extLst>
          </p:cNvPr>
          <p:cNvGrpSpPr/>
          <p:nvPr/>
        </p:nvGrpSpPr>
        <p:grpSpPr>
          <a:xfrm>
            <a:off x="3719736" y="4747424"/>
            <a:ext cx="5015880" cy="2132856"/>
            <a:chOff x="348166" y="4437112"/>
            <a:chExt cx="4523698" cy="193252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B8D38AD-0DDF-46E8-484A-87D476F60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2" t="19058" r="22732" b="3801"/>
            <a:stretch/>
          </p:blipFill>
          <p:spPr bwMode="auto">
            <a:xfrm>
              <a:off x="348166" y="4437112"/>
              <a:ext cx="2304257" cy="193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B16BC6E-FF61-1FE1-0A47-B0ACAC0E71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1" t="8262" r="22893" b="5180"/>
            <a:stretch/>
          </p:blipFill>
          <p:spPr bwMode="auto">
            <a:xfrm>
              <a:off x="2567608" y="4437112"/>
              <a:ext cx="2304256" cy="193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56F277-E4DB-4C4F-9F25-B69E94EAE339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973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E2B-CF36-10B4-4D18-9C370DE8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4" y="284850"/>
            <a:ext cx="10956924" cy="780540"/>
          </a:xfrm>
        </p:spPr>
        <p:txBody>
          <a:bodyPr/>
          <a:lstStyle/>
          <a:p>
            <a:r>
              <a:rPr lang="en-GB" sz="2800" b="1" i="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What are the reasons for the large bandwidth at EuXFEL?</a:t>
            </a:r>
            <a:endParaRPr lang="en-DE" sz="28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94755-CACC-F5F4-A949-B818B2597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" t="3059" r="586"/>
          <a:stretch/>
        </p:blipFill>
        <p:spPr>
          <a:xfrm>
            <a:off x="5939074" y="1933628"/>
            <a:ext cx="5629037" cy="40466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82072E-E1A0-D89A-6A0C-5CECD5DCE7CB}"/>
              </a:ext>
            </a:extLst>
          </p:cNvPr>
          <p:cNvSpPr/>
          <p:nvPr/>
        </p:nvSpPr>
        <p:spPr bwMode="auto">
          <a:xfrm>
            <a:off x="8184232" y="5327267"/>
            <a:ext cx="180020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algn="ctr" defTabSz="457200" rtl="0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29D95-218E-E546-7890-3BA08BE7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897178"/>
            <a:ext cx="4531364" cy="41431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7BBAAF-4244-D996-FF16-2FD89CC23852}"/>
              </a:ext>
            </a:extLst>
          </p:cNvPr>
          <p:cNvSpPr/>
          <p:nvPr/>
        </p:nvSpPr>
        <p:spPr bwMode="auto">
          <a:xfrm>
            <a:off x="479374" y="5373216"/>
            <a:ext cx="2484278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algn="ctr" defTabSz="457200" rtl="0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D916D-A2F9-AD82-5922-E572753A93BF}"/>
              </a:ext>
            </a:extLst>
          </p:cNvPr>
          <p:cNvSpPr txBox="1"/>
          <p:nvPr/>
        </p:nvSpPr>
        <p:spPr bwMode="auto">
          <a:xfrm>
            <a:off x="768400" y="1145566"/>
            <a:ext cx="1094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DE" sz="2000">
                <a:latin typeface="Calibri" panose="020F0502020204030204" pitchFamily="34" charset="0"/>
                <a:cs typeface="Calibri" panose="020F0502020204030204" pitchFamily="34" charset="0"/>
              </a:rPr>
              <a:t>The energy spread is high and we are running the machine in nonlinear region (after saturation 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DE" sz="2000">
                <a:latin typeface="Calibri" panose="020F0502020204030204" pitchFamily="34" charset="0"/>
                <a:cs typeface="Calibri" panose="020F0502020204030204" pitchFamily="34" charset="0"/>
              </a:rPr>
              <a:t>he MBIs (energy modulations) increase the bandwidth …</a:t>
            </a:r>
          </a:p>
        </p:txBody>
      </p:sp>
      <p:pic>
        <p:nvPicPr>
          <p:cNvPr id="11266" name="Picture 2" descr="Boy Cowering In Fear | Great PowerPoint ClipArt for Presentations -  PresenterMedia.com">
            <a:extLst>
              <a:ext uri="{FF2B5EF4-FFF2-40B4-BE49-F238E27FC236}">
                <a16:creationId xmlns:a16="http://schemas.microsoft.com/office/drawing/2014/main" id="{E956D900-F571-5EC6-36D2-90924ADD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46" y="1897178"/>
            <a:ext cx="2298700" cy="31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FB0CC-500C-02B9-8700-6DAAFA7BFF9B}"/>
              </a:ext>
            </a:extLst>
          </p:cNvPr>
          <p:cNvSpPr txBox="1"/>
          <p:nvPr/>
        </p:nvSpPr>
        <p:spPr bwMode="auto">
          <a:xfrm>
            <a:off x="2207568" y="4368296"/>
            <a:ext cx="6552728" cy="2369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algn="l" defTabSz="457200" rtl="0"/>
            <a:r>
              <a:rPr lang="en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SASE 3 situation is not optimal; can be better</a:t>
            </a:r>
          </a:p>
          <a:p>
            <a:pPr marL="0" algn="l" defTabSz="457200" rtl="0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d</a:t>
            </a:r>
            <a:r>
              <a:rPr lang="en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o not expect a nice situation in SASE4 and SASE5.</a:t>
            </a:r>
          </a:p>
          <a:p>
            <a:pPr marL="0" algn="l" defTabSz="457200" rtl="0"/>
            <a:r>
              <a:rPr lang="en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will happen for high photon energy</a:t>
            </a:r>
            <a:r>
              <a:rPr lang="fa-I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amplification?</a:t>
            </a:r>
          </a:p>
          <a:p>
            <a:pPr rtl="0"/>
            <a:r>
              <a:rPr lang="en-GB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puzzle will get bigger in the future</a:t>
            </a:r>
            <a:r>
              <a:rPr lang="fa-IR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DE" sz="2800" b="1" dirty="0">
              <a:solidFill>
                <a:schemeClr val="accent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C8C32-A49D-FD59-8518-BE7D5B48B9EC}"/>
              </a:ext>
            </a:extLst>
          </p:cNvPr>
          <p:cNvSpPr txBox="1"/>
          <p:nvPr/>
        </p:nvSpPr>
        <p:spPr bwMode="auto">
          <a:xfrm>
            <a:off x="11568112" y="188640"/>
            <a:ext cx="49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3176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15B4-0299-C489-D915-FD47D697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MBI at EuXFEL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B07B51-0E8A-5EDD-B7DC-19D7CA47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398648"/>
            <a:ext cx="4906943" cy="37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F4E3B3-205C-084B-9D3E-DDF257422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r="66537"/>
          <a:stretch/>
        </p:blipFill>
        <p:spPr bwMode="auto">
          <a:xfrm>
            <a:off x="445871" y="2564904"/>
            <a:ext cx="4906942" cy="34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6355A-8194-4C2F-4755-E5A77B2638A4}"/>
              </a:ext>
            </a:extLst>
          </p:cNvPr>
          <p:cNvSpPr txBox="1"/>
          <p:nvPr/>
        </p:nvSpPr>
        <p:spPr bwMode="auto">
          <a:xfrm>
            <a:off x="6096001" y="1425550"/>
            <a:ext cx="532859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algn="l" defTabSz="457200" rtl="0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Density modulations enter to the FEL performance as a perturbation and energy modulation directly in gain and spectrum</a:t>
            </a:r>
            <a:endParaRPr lang="en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1D8C9-0E43-1528-CEA2-7DB967441292}"/>
              </a:ext>
            </a:extLst>
          </p:cNvPr>
          <p:cNvSpPr txBox="1"/>
          <p:nvPr/>
        </p:nvSpPr>
        <p:spPr bwMode="auto">
          <a:xfrm>
            <a:off x="324961" y="1772816"/>
            <a:ext cx="48349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DE" b="1">
                <a:latin typeface="Calibri" panose="020F0502020204030204" pitchFamily="34" charset="0"/>
                <a:cs typeface="Calibri" panose="020F0502020204030204" pitchFamily="34" charset="0"/>
              </a:rPr>
              <a:t>MBI in the machine increases the energy spread.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247F5A1-D5E1-7B3B-FACC-494A866CA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3793" r="22653" b="44010"/>
          <a:stretch/>
        </p:blipFill>
        <p:spPr bwMode="auto">
          <a:xfrm>
            <a:off x="9788337" y="3459280"/>
            <a:ext cx="2381655" cy="20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CE350-C764-B63F-F592-3AB8E27BB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604" y="3946654"/>
            <a:ext cx="1583389" cy="1282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D8E3A2-F8BC-A039-B847-DA601B0DC30F}"/>
              </a:ext>
            </a:extLst>
          </p:cNvPr>
          <p:cNvSpPr txBox="1"/>
          <p:nvPr/>
        </p:nvSpPr>
        <p:spPr bwMode="auto">
          <a:xfrm>
            <a:off x="11580812" y="188640"/>
            <a:ext cx="48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404435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Activity: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/>
              </a:rPr>
              <a:t>Our solution about MBI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/>
              </a:rPr>
              <a:t>at EuXFEL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A6EF56-C853-942E-A247-150842F5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44" y="712470"/>
            <a:ext cx="2304256" cy="33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DE56E-512C-828F-9FB9-FFEFE46DD99E}"/>
              </a:ext>
            </a:extLst>
          </p:cNvPr>
          <p:cNvSpPr txBox="1"/>
          <p:nvPr/>
        </p:nvSpPr>
        <p:spPr bwMode="auto">
          <a:xfrm>
            <a:off x="479376" y="1196752"/>
            <a:ext cx="1008112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l" defTabSz="457200" rtl="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overcome MBI trouble with low energy spread?</a:t>
            </a:r>
          </a:p>
          <a:p>
            <a:pPr marL="0" algn="l" defTabSz="457200" rtl="0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We need an optimization idea that reduces the role of the LH and increases the role of </a:t>
            </a:r>
            <a:r>
              <a:rPr lang="en-US" sz="2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mixing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457200" rtl="0"/>
            <a:endParaRPr lang="en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457200" rtl="0"/>
            <a:r>
              <a:rPr lang="en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But how?  </a:t>
            </a:r>
          </a:p>
          <a:p>
            <a:pPr marL="0" algn="l" defTabSz="457200" rtl="0"/>
            <a:endParaRPr lang="en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457200" rtl="0"/>
            <a:r>
              <a:rPr lang="en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EuXFEL is a big machine. We need few diagnostic instruments at </a:t>
            </a:r>
            <a:r>
              <a:rPr lang="en-DE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some investigation points</a:t>
            </a:r>
            <a:r>
              <a:rPr lang="en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. First, density modulations in machine and energy modulations in undulator lines should be measured then base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 on our observations we can optimise MBI. </a:t>
            </a:r>
          </a:p>
          <a:p>
            <a:pPr marL="0" algn="l" defTabSz="457200" rtl="0"/>
            <a:endParaRPr lang="en-DE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						We need a clear and powerful plan!</a:t>
            </a:r>
          </a:p>
          <a:p>
            <a:pPr rtl="0"/>
            <a:endParaRPr lang="en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defTabSz="457200" rtl="0"/>
            <a:endParaRPr lang="en-D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ACE2B-8417-0741-E2A7-C05B6A5AD92C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351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6" name="Picture 4" descr="Genie Presentation Side | Great PowerPoint ClipArt for Presentations -  PresenterMedia.com">
            <a:extLst>
              <a:ext uri="{FF2B5EF4-FFF2-40B4-BE49-F238E27FC236}">
                <a16:creationId xmlns:a16="http://schemas.microsoft.com/office/drawing/2014/main" id="{7C99EA09-72BF-7372-4622-D42203356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>
            <a:off x="9592502" y="820483"/>
            <a:ext cx="2589525" cy="30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Activity: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CCMBI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/>
              </a:rPr>
              <a:t> in general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43515" y="1196752"/>
            <a:ext cx="9556942" cy="36004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CCMBI </a:t>
            </a:r>
            <a:r>
              <a:rPr lang="en-US" dirty="0">
                <a:latin typeface="Calibri" panose="020F0502020204030204"/>
              </a:rPr>
              <a:t>brings </a:t>
            </a:r>
            <a:r>
              <a:rPr lang="en-US" u="sng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new diagnostic tools based on coherent transmission radiation and … (?)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/>
              </a:rPr>
              <a:t> </a:t>
            </a:r>
            <a:r>
              <a:rPr lang="en-US" dirty="0">
                <a:latin typeface="Calibri" panose="020F0502020204030204"/>
              </a:rPr>
              <a:t>to measure the MBI spectrum at EuXFEL.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main goal of </a:t>
            </a:r>
            <a:r>
              <a:rPr lang="en-GB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CCMBI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European XFEL is to </a:t>
            </a:r>
            <a:r>
              <a:rPr lang="en-GB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upgrade the quality of electron beam 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the EuXFEL and </a:t>
            </a:r>
            <a:r>
              <a:rPr lang="en-GB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 a model for the commissioning of the XFEL with lower MBI impacts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CCMBI</a:t>
            </a:r>
            <a:r>
              <a:rPr lang="en-US" dirty="0">
                <a:latin typeface="Calibri" panose="020F0502020204030204"/>
              </a:rPr>
              <a:t> brings a sort of idea to how to </a:t>
            </a:r>
            <a:r>
              <a:rPr lang="en-US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/>
              </a:rPr>
              <a:t>optimize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/>
              </a:rPr>
              <a:t> </a:t>
            </a:r>
            <a:r>
              <a:rPr lang="en-US" dirty="0">
                <a:latin typeface="Calibri" panose="020F0502020204030204"/>
              </a:rPr>
              <a:t>the electron beam and FEL radiation based on Beam dynamics of electron beam.  </a:t>
            </a:r>
            <a:r>
              <a:rPr lang="en-GB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CCMBI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aims to achieve a new theoretical optimization model and optimise the microbunching instability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EuXFEL with an efficient artificial intelligence idea. </a:t>
            </a:r>
            <a:r>
              <a:rPr lang="en-GB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CCMBI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use impedance matrix multiplication to make a model for microbunching instability and will invent a new optimization tool based on a semi-analytical code. </a:t>
            </a:r>
          </a:p>
          <a:p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effectLst/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53AB8-F266-AE5F-600D-360301BFB17B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B6C86-4837-3F13-DF23-FBCD69D36391}"/>
              </a:ext>
            </a:extLst>
          </p:cNvPr>
          <p:cNvSpPr txBox="1"/>
          <p:nvPr/>
        </p:nvSpPr>
        <p:spPr bwMode="auto">
          <a:xfrm>
            <a:off x="407369" y="5013176"/>
            <a:ext cx="11659058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algn="l" defTabSz="457200" rtl="0"/>
            <a:r>
              <a:rPr lang="en-DE" sz="3600" b="1">
                <a:latin typeface="Calibri" panose="020F0502020204030204" pitchFamily="34" charset="0"/>
                <a:cs typeface="Calibri" panose="020F0502020204030204" pitchFamily="34" charset="0"/>
              </a:rPr>
              <a:t>To strat: COTR spectrum instrument after BC1 (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first step</a:t>
            </a:r>
            <a:r>
              <a:rPr lang="en-DE" sz="36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9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620688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Deliverable of the R&amp;D Proposal and it‘s benefit for the XFEL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1314" y="1340768"/>
            <a:ext cx="11737303" cy="468052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Calibri" panose="020F0502020204030204"/>
              </a:rPr>
              <a:t>What is the final deliverable with completion of this R&amp;D activity?</a:t>
            </a:r>
            <a:endParaRPr lang="fa-IR" dirty="0">
              <a:solidFill>
                <a:schemeClr val="bg2"/>
              </a:solidFill>
              <a:latin typeface="Calibri" panose="020F0502020204030204"/>
            </a:endParaRPr>
          </a:p>
          <a:p>
            <a:pPr lvl="1" rtl="0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the first step: prototype, implemented measurement technique: </a:t>
            </a:r>
            <a:r>
              <a:rPr lang="en-GB" b="0" i="0" u="none" strike="noStrike" dirty="0">
                <a:solidFill>
                  <a:srgbClr val="4B60DE"/>
                </a:solidFill>
                <a:effectLst/>
                <a:latin typeface="Arial" panose="020B0604020202020204" pitchFamily="34" charset="0"/>
              </a:rPr>
              <a:t>COTR spectrum after BC1 (in this proposal)</a:t>
            </a:r>
            <a:r>
              <a:rPr lang="fa-IR" dirty="0"/>
              <a:t> </a:t>
            </a:r>
            <a:r>
              <a:rPr lang="en-GB" sz="1800" b="0" i="0" u="none" strike="noStrike" dirty="0">
                <a:solidFill>
                  <a:srgbClr val="0D1546"/>
                </a:solidFill>
                <a:effectLst/>
                <a:latin typeface="Arial" panose="020B0604020202020204" pitchFamily="34" charset="0"/>
              </a:rPr>
              <a:t>Before we optimize it, we have to measure it and characterize it. </a:t>
            </a:r>
            <a:endParaRPr lang="en-GB" b="0" dirty="0">
              <a:effectLst/>
            </a:endParaRPr>
          </a:p>
          <a:p>
            <a:pPr lvl="1" rtl="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 the next steps: more diagnostic tools, concepts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new optimization methods,  (in the future)</a:t>
            </a:r>
            <a:endParaRPr lang="en-US" dirty="0">
              <a:solidFill>
                <a:schemeClr val="bg2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dirty="0">
                <a:solidFill>
                  <a:schemeClr val="bg2"/>
                </a:solidFill>
                <a:latin typeface="Calibri" panose="020F0502020204030204"/>
              </a:rPr>
              <a:t>Is the deliverable of the proposal already beneficial for the XFEL or is an extension proposal needed?</a:t>
            </a:r>
          </a:p>
          <a:p>
            <a:pPr lvl="1">
              <a:defRPr/>
            </a:pP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CCMBI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requires several COTR spectrum implementations. In this proposal, here is the first step which </a:t>
            </a:r>
            <a:r>
              <a:rPr lang="en-GB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the hardest stage because it includes the whole MBI simulations and variation of simulations till BC1 station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The next steps require more effort and more time. We have a plan to show </a:t>
            </a:r>
            <a:r>
              <a:rPr lang="en-GB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modulation at the undulator sections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Without future plan a COTR spectrum after BC1 is </a:t>
            </a:r>
            <a:r>
              <a:rPr lang="en-GB" u="sng" dirty="0">
                <a:solidFill>
                  <a:srgbClr val="00B050"/>
                </a:solidFill>
                <a:latin typeface="Arial" panose="020B0604020202020204" pitchFamily="34" charset="0"/>
              </a:rPr>
              <a:t>not enough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for controlling the MBI in XFEL</a:t>
            </a:r>
            <a:endParaRPr lang="en-US" dirty="0">
              <a:solidFill>
                <a:schemeClr val="bg2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Calibri" panose="020F0502020204030204"/>
              </a:rPr>
              <a:t>Clearly outline the benefit of this proposal </a:t>
            </a:r>
            <a:r>
              <a:rPr lang="fa-IR" dirty="0">
                <a:solidFill>
                  <a:schemeClr val="bg2"/>
                </a:solidFill>
                <a:latin typeface="Calibri" panose="020F0502020204030204"/>
              </a:rPr>
              <a:t>... </a:t>
            </a:r>
            <a:r>
              <a:rPr lang="en-US" dirty="0">
                <a:solidFill>
                  <a:schemeClr val="bg2"/>
                </a:solidFill>
                <a:latin typeface="Calibri" panose="020F0502020204030204"/>
              </a:rPr>
              <a:t>Why should this proposal be funded?</a:t>
            </a:r>
          </a:p>
          <a:p>
            <a:pPr lvl="1">
              <a:defRPr/>
            </a:pP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CCMBI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deals with important challenges in machine operation and light delivery! It is a big, important, and affordable projec</a:t>
            </a:r>
            <a:r>
              <a:rPr lang="en-GB" sz="18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GB" sz="1800" b="0" i="0" strike="noStrike" dirty="0">
                <a:effectLst/>
                <a:latin typeface="Arial" panose="020B0604020202020204" pitchFamily="34" charset="0"/>
              </a:rPr>
              <a:t>.</a:t>
            </a:r>
            <a:r>
              <a:rPr lang="en-GB" sz="1800" b="0" i="0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sng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It requires support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US" dirty="0">
              <a:solidFill>
                <a:schemeClr val="bg2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8EBB8-381A-D1BF-6B21-3455213CAAC2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Timeline of this R&amp;D Activity 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1733500932"/>
              </p:ext>
            </p:extLst>
          </p:nvPr>
        </p:nvGraphicFramePr>
        <p:xfrm>
          <a:off x="611504" y="1072515"/>
          <a:ext cx="10960735" cy="4897710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64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4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Milestone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Target MTH / QTR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group will be completed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2023/Q3</a:t>
                      </a:r>
                      <a:r>
                        <a:rPr lang="en-DE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concept of the diagnostic setup will be fully elaborated,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MBI study in EuXFEL injector section will be done,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2023/Q4</a:t>
                      </a:r>
                      <a:r>
                        <a:rPr lang="en-DE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 for the spectrometer station will be completed </a:t>
                      </a:r>
                      <a:endParaRPr lang="en-DE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2024/Q1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parameters for spectrum design will be confirmed.</a:t>
                      </a:r>
                      <a:endParaRPr lang="en-DE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2024/Q2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Start-to-end simulation of MBI with IMPACT /OPAL code will be finished, 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Confirmation of the beamline modification (Design &amp; Construction) will be done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2024/Q3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786035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 of Diagnostic devices will be completed</a:t>
                      </a:r>
                      <a:endParaRPr lang="en-DE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2024/Q4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48638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Comparison of Start to end IMPACT simulation with theory and possible energy spread measurement in longitudinal phase space diagnostic instruments will be done, 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2025/Q2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58233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Preparation and Installation of Diagnostic instruments (COTR spectrometers) will be finished.</a:t>
                      </a:r>
                      <a:endParaRPr lang="en-DE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2025/Q4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077446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 measurement of MBI spectrums will be presented,</a:t>
                      </a:r>
                      <a:endParaRPr lang="en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2026/Q2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138185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Comparison of COTR spectrum measurement and simulations will be demonstrated,</a:t>
                      </a:r>
                      <a:endParaRPr lang="en-DE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2026/Q3</a:t>
                      </a:r>
                      <a:endParaRPr lang="en-D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8285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3A5AF4-2EBC-31B1-E63F-BAEF47047D98}"/>
              </a:ext>
            </a:extLst>
          </p:cNvPr>
          <p:cNvSpPr txBox="1"/>
          <p:nvPr/>
        </p:nvSpPr>
        <p:spPr bwMode="auto">
          <a:xfrm>
            <a:off x="11784632" y="188640"/>
            <a:ext cx="28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27436</TotalTime>
  <Words>1795</Words>
  <Application>Microsoft Macintosh PowerPoint</Application>
  <PresentationFormat>Widescreen</PresentationFormat>
  <Paragraphs>191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Angsana New</vt:lpstr>
      <vt:lpstr>Helvetica</vt:lpstr>
      <vt:lpstr>Calibri</vt:lpstr>
      <vt:lpstr>Courier New</vt:lpstr>
      <vt:lpstr>American Typewriter</vt:lpstr>
      <vt:lpstr>Arial</vt:lpstr>
      <vt:lpstr>2_XFEL_PowerPoint_16x9_v3_RW</vt:lpstr>
      <vt:lpstr>XFEL Accelerator R&amp;D Proposal: Characterization and Control of Microbunching Instability at European XFEL (CCMBI)</vt:lpstr>
      <vt:lpstr>Scope of the R&amp;D Activity: Review of  literature</vt:lpstr>
      <vt:lpstr>Scope of the R&amp;D Activity : Why do we have to concern about MBI ? </vt:lpstr>
      <vt:lpstr>What are the reasons for the large bandwidth at EuXFEL?</vt:lpstr>
      <vt:lpstr>MBI at EuXFEL</vt:lpstr>
      <vt:lpstr>Scope of the R&amp;D Activity: Our solution about MBI at EuXFEL</vt:lpstr>
      <vt:lpstr>Scope of the R&amp;D Activity: CCMBI in general</vt:lpstr>
      <vt:lpstr>Deliverable of the R&amp;D Proposal and it‘s benefit for the XFEL</vt:lpstr>
      <vt:lpstr>Timeline of this R&amp;D Activity </vt:lpstr>
      <vt:lpstr>Timeline of this R&amp;D Activity </vt:lpstr>
      <vt:lpstr>Personnel Resource Needs of the R&amp;D Project</vt:lpstr>
      <vt:lpstr>Expenditure</vt:lpstr>
      <vt:lpstr>Resource and Cost  Profile of Proposal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subject/>
  <dc:creator>Riko Wichmann</dc:creator>
  <cp:keywords/>
  <dc:description/>
  <cp:lastModifiedBy>Microsoft Office User</cp:lastModifiedBy>
  <cp:revision>66</cp:revision>
  <dcterms:created xsi:type="dcterms:W3CDTF">2023-05-23T11:47:04Z</dcterms:created>
  <dcterms:modified xsi:type="dcterms:W3CDTF">2023-06-27T08:27:24Z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