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12192000" cy="6858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58BBA2-7E4E-8EFC-FBFF-371EDD9CAF0F}">
  <a:tblStyle styleId="{DB58BBA2-7E4E-8EFC-FBFF-371EDD9CAF0F}" styleName="中度样式 2 - 强调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6" d="100"/>
          <a:sy n="96" d="100"/>
        </p:scale>
        <p:origin x="96" y="3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e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612000" y="1120776"/>
            <a:ext cx="8039624" cy="1050925"/>
          </a:xfrm>
        </p:spPr>
        <p:txBody>
          <a:bodyPr anchor="b"/>
          <a:lstStyle>
            <a:lvl1pPr algn="l">
              <a:defRPr sz="2800"/>
            </a:lvl1pPr>
          </a:lstStyle>
          <a:p>
            <a:pPr>
              <a:defRPr/>
            </a:pPr>
            <a:r>
              <a:rPr lang="en-US"/>
              <a:t>Click to edit Master title style</a:t>
            </a:r>
            <a:endParaRPr/>
          </a:p>
        </p:txBody>
      </p:sp>
      <p:sp>
        <p:nvSpPr>
          <p:cNvPr id="3" name="Subtitle 2"/>
          <p:cNvSpPr>
            <a:spLocks noGrp="1"/>
          </p:cNvSpPr>
          <p:nvPr>
            <p:ph type="subTitle" idx="1"/>
          </p:nvPr>
        </p:nvSpPr>
        <p:spPr bwMode="auto">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pic>
        <p:nvPicPr>
          <p:cNvPr id="7" name="Grafik 2"/>
          <p:cNvPicPr>
            <a:picLocks noChangeAspect="1"/>
          </p:cNvPicPr>
          <p:nvPr userDrawn="1"/>
        </p:nvPicPr>
        <p:blipFill>
          <a:blip r:embed="rId2"/>
          <a:stretch/>
        </p:blipFill>
        <p:spPr bwMode="auto">
          <a:xfrm>
            <a:off x="10144125" y="771527"/>
            <a:ext cx="1423988" cy="1422341"/>
          </a:xfrm>
          <a:prstGeom prst="rect">
            <a:avLst/>
          </a:prstGeom>
        </p:spPr>
      </p:pic>
      <p:pic>
        <p:nvPicPr>
          <p:cNvPr id="6" name="Grafik 5"/>
          <p:cNvPicPr>
            <a:picLocks noChangeAspect="1"/>
          </p:cNvPicPr>
          <p:nvPr userDrawn="1"/>
        </p:nvPicPr>
        <p:blipFill>
          <a:blip r:embed="rId3"/>
          <a:stretch/>
        </p:blipFill>
        <p:spPr bwMode="auto">
          <a:xfrm>
            <a:off x="623888" y="6413956"/>
            <a:ext cx="2275200" cy="120448"/>
          </a:xfrm>
          <a:prstGeom prst="rect">
            <a:avLst/>
          </a:prstGeom>
        </p:spPr>
      </p:pic>
      <p:pic>
        <p:nvPicPr>
          <p:cNvPr id="4" name="Picture 3" descr="DESY_logo_3C_web"/>
          <p:cNvPicPr>
            <a:picLocks noChangeAspect="1"/>
          </p:cNvPicPr>
          <p:nvPr userDrawn="1"/>
        </p:nvPicPr>
        <p:blipFill>
          <a:blip r:embed="rId4"/>
          <a:stretch/>
        </p:blipFill>
        <p:spPr bwMode="auto">
          <a:xfrm>
            <a:off x="10144125" y="2493010"/>
            <a:ext cx="1440000" cy="1440000"/>
          </a:xfrm>
          <a:prstGeom prst="rect">
            <a:avLst/>
          </a:prstGeom>
        </p:spPr>
      </p:pic>
      <p:pic>
        <p:nvPicPr>
          <p:cNvPr id="5" name="Picture 4" descr="Helmholtz-Logo-Blue-RGB"/>
          <p:cNvPicPr>
            <a:picLocks noChangeAspect="1"/>
          </p:cNvPicPr>
          <p:nvPr userDrawn="1"/>
        </p:nvPicPr>
        <p:blipFill>
          <a:blip r:embed="rId5"/>
          <a:stretch/>
        </p:blipFill>
        <p:spPr bwMode="auto">
          <a:xfrm>
            <a:off x="9887585" y="4437380"/>
            <a:ext cx="1936750" cy="26352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itle, Picture,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6" name="Picture Placeholder 5"/>
          <p:cNvSpPr>
            <a:spLocks noGrp="1"/>
          </p:cNvSpPr>
          <p:nvPr>
            <p:ph type="pic" sz="quarter" idx="12"/>
          </p:nvPr>
        </p:nvSpPr>
        <p:spPr bwMode="auto">
          <a:xfrm>
            <a:off x="623888" y="2024063"/>
            <a:ext cx="8101013" cy="3889375"/>
          </a:xfrm>
          <a:prstGeom prst="rect">
            <a:avLst/>
          </a:prstGeom>
          <a:noFill/>
        </p:spPr>
        <p:txBody>
          <a:bodyPr anchor="ctr"/>
          <a:lstStyle>
            <a:lvl1pPr marL="0" indent="0" algn="ctr">
              <a:buFont typeface="Arial"/>
              <a:buNone/>
              <a:defRPr/>
            </a:lvl1pPr>
          </a:lstStyle>
          <a:p>
            <a:pPr>
              <a:defRPr/>
            </a:pPr>
            <a:r>
              <a:rPr lang="en-US"/>
              <a:t>Click icon to add picture</a:t>
            </a:r>
            <a:endParaRPr lang="en-GB"/>
          </a:p>
        </p:txBody>
      </p:sp>
      <p:sp>
        <p:nvSpPr>
          <p:cNvPr id="7" name="Textplatzhalter 4"/>
          <p:cNvSpPr>
            <a:spLocks noGrp="1"/>
          </p:cNvSpPr>
          <p:nvPr>
            <p:ph type="body" sz="quarter" idx="14" hasCustomPrompt="1"/>
          </p:nvPr>
        </p:nvSpPr>
        <p:spPr bwMode="auto">
          <a:xfrm>
            <a:off x="623887" y="5913438"/>
            <a:ext cx="8101013" cy="241299"/>
          </a:xfrm>
        </p:spPr>
        <p:txBody>
          <a:bodyPr tIns="36000" rIns="0"/>
          <a:lstStyle>
            <a:lvl1pPr marL="0" indent="0">
              <a:buFont typeface="Arial"/>
              <a:buNone/>
              <a:defRPr sz="900"/>
            </a:lvl1pPr>
          </a:lstStyle>
          <a:p>
            <a:pPr lvl="0">
              <a:defRPr/>
            </a:pPr>
            <a:r>
              <a:rPr lang="de-DE"/>
              <a:t>Caption</a:t>
            </a:r>
            <a:endParaRPr/>
          </a:p>
        </p:txBody>
      </p:sp>
      <p:sp>
        <p:nvSpPr>
          <p:cNvPr id="4" name="Textplatzhalter 3"/>
          <p:cNvSpPr>
            <a:spLocks noGrp="1"/>
          </p:cNvSpPr>
          <p:nvPr>
            <p:ph type="body" sz="quarter" idx="15"/>
          </p:nvPr>
        </p:nvSpPr>
        <p:spPr bwMode="auto">
          <a:xfrm>
            <a:off x="8934451" y="2033590"/>
            <a:ext cx="2633662" cy="3879847"/>
          </a:xfrm>
        </p:spPr>
        <p:txBody>
          <a:bodyPr/>
          <a:lstStyle>
            <a:lvl1pPr marL="266700" indent="-266700">
              <a:defRPr sz="1400"/>
            </a:lvl1pPr>
            <a:lvl2pPr marL="542925" indent="-276225">
              <a:defRPr sz="1400"/>
            </a:lvl2pPr>
            <a:lvl3pPr marL="809625" indent="-266700">
              <a:defRPr sz="1400"/>
            </a:lvl3pPr>
            <a:lvl4pPr marL="990600" indent="-180975">
              <a:defRPr sz="1400"/>
            </a:lvl4pPr>
            <a:lvl5pPr marL="1162050" indent="-171450">
              <a:defRPr sz="1400"/>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a:solidFill>
                  <a:schemeClr val="tx1"/>
                </a:solidFill>
              </a:defRPr>
            </a:lvl1pPr>
          </a:lstStyle>
          <a:p>
            <a:pPr>
              <a:defRPr/>
            </a:pPr>
            <a:r>
              <a:rPr lang="en-US"/>
              <a:t>Click to edit Master title style</a:t>
            </a:r>
            <a:endParaRPr/>
          </a:p>
        </p:txBody>
      </p:sp>
      <p:sp>
        <p:nvSpPr>
          <p:cNvPr id="3" name="Content Placeholder 2"/>
          <p:cNvSpPr>
            <a:spLocks noGrp="1"/>
          </p:cNvSpPr>
          <p:nvPr>
            <p:ph idx="1"/>
          </p:nvPr>
        </p:nvSpPr>
        <p:spPr bwMode="auto"/>
        <p:txBody>
          <a:bodyPr/>
          <a:lstStyle>
            <a:lvl1pPr>
              <a:defRPr>
                <a:solidFill>
                  <a:schemeClr val="tx1"/>
                </a:solidFill>
              </a:defRPr>
            </a:lvl1pPr>
          </a:lstStyle>
          <a:p>
            <a:pPr lvl="0">
              <a:defRPr/>
            </a:pPr>
            <a:r>
              <a:rPr lang="en-US"/>
              <a:t>Click to edit Master text styles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Chapter break">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6635" y="1552576"/>
            <a:ext cx="10961477" cy="3814764"/>
          </a:xfrm>
        </p:spPr>
        <p:txBody>
          <a:bodyPr anchor="ctr"/>
          <a:lstStyle>
            <a:lvl1pPr>
              <a:defRPr sz="6300">
                <a:solidFill>
                  <a:schemeClr val="tx1"/>
                </a:solidFill>
              </a:defRPr>
            </a:lvl1pPr>
          </a:lstStyle>
          <a:p>
            <a:pPr>
              <a:defRPr/>
            </a:pPr>
            <a:r>
              <a:rPr lang="en-US"/>
              <a:t>Click to edit Master title style</a:t>
            </a:r>
            <a:endParaRPr/>
          </a:p>
        </p:txBody>
      </p:sp>
      <p:sp>
        <p:nvSpPr>
          <p:cNvPr id="3" name="Text Placeholder 2"/>
          <p:cNvSpPr>
            <a:spLocks noGrp="1"/>
          </p:cNvSpPr>
          <p:nvPr>
            <p:ph type="body" idx="1"/>
          </p:nvPr>
        </p:nvSpPr>
        <p:spPr bwMode="auto">
          <a:xfrm>
            <a:off x="623887" y="5448300"/>
            <a:ext cx="10944225" cy="574676"/>
          </a:xfrm>
        </p:spPr>
        <p:txBody>
          <a:bodyPr anchor="b"/>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and Big Picture">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5" name="Picture Placeholder 5"/>
          <p:cNvSpPr>
            <a:spLocks noGrp="1"/>
          </p:cNvSpPr>
          <p:nvPr>
            <p:ph type="pic" sz="quarter" idx="12"/>
          </p:nvPr>
        </p:nvSpPr>
        <p:spPr bwMode="auto">
          <a:xfrm>
            <a:off x="623888" y="2024063"/>
            <a:ext cx="10944224" cy="3889375"/>
          </a:xfrm>
          <a:prstGeom prst="rect">
            <a:avLst/>
          </a:prstGeom>
          <a:noFill/>
        </p:spPr>
        <p:txBody>
          <a:bodyPr anchor="ctr"/>
          <a:lstStyle>
            <a:lvl1pPr marL="0" indent="0" algn="ctr">
              <a:buFont typeface="Arial"/>
              <a:buNone/>
              <a:defRPr/>
            </a:lvl1pPr>
          </a:lstStyle>
          <a:p>
            <a:pPr>
              <a:defRPr/>
            </a:pPr>
            <a:r>
              <a:rPr lang="en-US"/>
              <a:t>Click icon to add picture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Big Picture">
    <p:spTree>
      <p:nvGrpSpPr>
        <p:cNvPr id="1" name=""/>
        <p:cNvGrpSpPr/>
        <p:nvPr/>
      </p:nvGrpSpPr>
      <p:grpSpPr bwMode="auto">
        <a:xfrm>
          <a:off x="0" y="0"/>
          <a:ext cx="0" cy="0"/>
          <a:chOff x="0" y="0"/>
          <a:chExt cx="0" cy="0"/>
        </a:xfrm>
      </p:grpSpPr>
      <p:sp>
        <p:nvSpPr>
          <p:cNvPr id="6" name="Picture Placeholder 5"/>
          <p:cNvSpPr>
            <a:spLocks noGrp="1"/>
          </p:cNvSpPr>
          <p:nvPr>
            <p:ph type="pic" sz="quarter" idx="12"/>
          </p:nvPr>
        </p:nvSpPr>
        <p:spPr bwMode="auto">
          <a:xfrm>
            <a:off x="623888" y="828675"/>
            <a:ext cx="10944224" cy="5084763"/>
          </a:xfrm>
          <a:prstGeom prst="rect">
            <a:avLst/>
          </a:prstGeom>
          <a:noFill/>
        </p:spPr>
        <p:txBody>
          <a:bodyPr anchor="ctr"/>
          <a:lstStyle>
            <a:lvl1pPr marL="0" indent="0" algn="ctr">
              <a:buFont typeface="Arial"/>
              <a:buNone/>
              <a:defRPr/>
            </a:lvl1pPr>
          </a:lstStyle>
          <a:p>
            <a:pPr>
              <a:defRPr/>
            </a:pPr>
            <a:r>
              <a:rPr lang="en-US"/>
              <a:t>Click icon to add picture</a:t>
            </a:r>
            <a:endParaRPr lang="en-GB"/>
          </a:p>
        </p:txBody>
      </p:sp>
      <p:sp>
        <p:nvSpPr>
          <p:cNvPr id="5" name="Textplatzhalter 4"/>
          <p:cNvSpPr>
            <a:spLocks noGrp="1"/>
          </p:cNvSpPr>
          <p:nvPr>
            <p:ph type="body" sz="quarter" idx="13" hasCustomPrompt="1"/>
          </p:nvPr>
        </p:nvSpPr>
        <p:spPr bwMode="auto">
          <a:xfrm>
            <a:off x="623887" y="5913438"/>
            <a:ext cx="10944225" cy="241299"/>
          </a:xfrm>
        </p:spPr>
        <p:txBody>
          <a:bodyPr tIns="36000" rIns="0"/>
          <a:lstStyle>
            <a:lvl1pPr marL="0" indent="0">
              <a:buFont typeface="Arial"/>
              <a:buNone/>
              <a:defRPr sz="900"/>
            </a:lvl1pPr>
          </a:lstStyle>
          <a:p>
            <a:pPr lvl="0">
              <a:defRPr/>
            </a:pPr>
            <a:r>
              <a:rPr lang="de-DE"/>
              <a:t>Caption</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2 Pictures">
    <p:spTree>
      <p:nvGrpSpPr>
        <p:cNvPr id="1" name=""/>
        <p:cNvGrpSpPr/>
        <p:nvPr/>
      </p:nvGrpSpPr>
      <p:grpSpPr bwMode="auto">
        <a:xfrm>
          <a:off x="0" y="0"/>
          <a:ext cx="0" cy="0"/>
          <a:chOff x="0" y="0"/>
          <a:chExt cx="0" cy="0"/>
        </a:xfrm>
      </p:grpSpPr>
      <p:sp>
        <p:nvSpPr>
          <p:cNvPr id="6" name="Picture Placeholder 5"/>
          <p:cNvSpPr>
            <a:spLocks noGrp="1"/>
          </p:cNvSpPr>
          <p:nvPr>
            <p:ph type="pic" sz="quarter" idx="12"/>
          </p:nvPr>
        </p:nvSpPr>
        <p:spPr bwMode="auto">
          <a:xfrm>
            <a:off x="623889" y="1196976"/>
            <a:ext cx="5292723" cy="4716463"/>
          </a:xfrm>
          <a:prstGeom prst="rect">
            <a:avLst/>
          </a:prstGeom>
          <a:noFill/>
        </p:spPr>
        <p:txBody>
          <a:bodyPr anchor="ctr"/>
          <a:lstStyle>
            <a:lvl1pPr marL="0" indent="0" algn="ctr">
              <a:buFont typeface="Arial"/>
              <a:buNone/>
              <a:defRPr/>
            </a:lvl1pPr>
          </a:lstStyle>
          <a:p>
            <a:pPr>
              <a:defRPr/>
            </a:pPr>
            <a:r>
              <a:rPr lang="en-US"/>
              <a:t>Click icon to add picture</a:t>
            </a:r>
            <a:endParaRPr lang="en-GB"/>
          </a:p>
        </p:txBody>
      </p:sp>
      <p:sp>
        <p:nvSpPr>
          <p:cNvPr id="7" name="Picture Placeholder 5"/>
          <p:cNvSpPr>
            <a:spLocks noGrp="1"/>
          </p:cNvSpPr>
          <p:nvPr>
            <p:ph type="pic" sz="quarter" idx="13"/>
          </p:nvPr>
        </p:nvSpPr>
        <p:spPr bwMode="auto">
          <a:xfrm>
            <a:off x="6275388" y="1196976"/>
            <a:ext cx="5292725" cy="4716463"/>
          </a:xfrm>
          <a:prstGeom prst="rect">
            <a:avLst/>
          </a:prstGeom>
          <a:noFill/>
        </p:spPr>
        <p:txBody>
          <a:bodyPr anchor="ctr"/>
          <a:lstStyle>
            <a:lvl1pPr marL="0" indent="0" algn="ctr">
              <a:buFont typeface="Arial"/>
              <a:buNone/>
              <a:defRPr/>
            </a:lvl1pPr>
          </a:lstStyle>
          <a:p>
            <a:pPr>
              <a:defRPr/>
            </a:pPr>
            <a:r>
              <a:rPr lang="en-US"/>
              <a:t>Click icon to add picture</a:t>
            </a:r>
            <a:endParaRPr lang="en-GB"/>
          </a:p>
        </p:txBody>
      </p:sp>
      <p:sp>
        <p:nvSpPr>
          <p:cNvPr id="8" name="Textplatzhalter 4"/>
          <p:cNvSpPr>
            <a:spLocks noGrp="1"/>
          </p:cNvSpPr>
          <p:nvPr>
            <p:ph type="body" sz="quarter" idx="14" hasCustomPrompt="1"/>
          </p:nvPr>
        </p:nvSpPr>
        <p:spPr bwMode="auto">
          <a:xfrm>
            <a:off x="623888" y="5913438"/>
            <a:ext cx="5292726" cy="241299"/>
          </a:xfrm>
        </p:spPr>
        <p:txBody>
          <a:bodyPr tIns="36000" rIns="0"/>
          <a:lstStyle>
            <a:lvl1pPr marL="0" indent="0">
              <a:buFont typeface="Arial"/>
              <a:buNone/>
              <a:defRPr sz="900"/>
            </a:lvl1pPr>
          </a:lstStyle>
          <a:p>
            <a:pPr lvl="0">
              <a:defRPr/>
            </a:pPr>
            <a:r>
              <a:rPr lang="de-DE"/>
              <a:t>Caption</a:t>
            </a:r>
            <a:endParaRPr/>
          </a:p>
        </p:txBody>
      </p:sp>
      <p:sp>
        <p:nvSpPr>
          <p:cNvPr id="9" name="Textplatzhalter 4"/>
          <p:cNvSpPr>
            <a:spLocks noGrp="1"/>
          </p:cNvSpPr>
          <p:nvPr>
            <p:ph type="body" sz="quarter" idx="15" hasCustomPrompt="1"/>
          </p:nvPr>
        </p:nvSpPr>
        <p:spPr bwMode="auto">
          <a:xfrm>
            <a:off x="6275385" y="5913438"/>
            <a:ext cx="5292727" cy="241299"/>
          </a:xfrm>
        </p:spPr>
        <p:txBody>
          <a:bodyPr tIns="36000" rIns="0"/>
          <a:lstStyle>
            <a:lvl1pPr marL="0" indent="0">
              <a:buFont typeface="Arial"/>
              <a:buNone/>
              <a:defRPr sz="900"/>
            </a:lvl1pPr>
          </a:lstStyle>
          <a:p>
            <a:pPr lvl="0">
              <a:defRPr/>
            </a:pPr>
            <a:r>
              <a:rPr lang="de-DE"/>
              <a:t>Caption</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itle and 2 Pictures">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6" name="Picture Placeholder 5"/>
          <p:cNvSpPr>
            <a:spLocks noGrp="1"/>
          </p:cNvSpPr>
          <p:nvPr>
            <p:ph type="pic" sz="quarter" idx="12"/>
          </p:nvPr>
        </p:nvSpPr>
        <p:spPr bwMode="auto">
          <a:xfrm>
            <a:off x="623887" y="2024063"/>
            <a:ext cx="5292725" cy="3062288"/>
          </a:xfrm>
          <a:prstGeom prst="rect">
            <a:avLst/>
          </a:prstGeom>
          <a:noFill/>
        </p:spPr>
        <p:txBody>
          <a:bodyPr anchor="ctr"/>
          <a:lstStyle>
            <a:lvl1pPr marL="0" indent="0" algn="ctr">
              <a:buFont typeface="Arial"/>
              <a:buNone/>
              <a:defRPr/>
            </a:lvl1pPr>
          </a:lstStyle>
          <a:p>
            <a:pPr>
              <a:defRPr/>
            </a:pPr>
            <a:r>
              <a:rPr lang="en-US"/>
              <a:t>Click icon to add picture</a:t>
            </a:r>
            <a:endParaRPr lang="en-GB"/>
          </a:p>
        </p:txBody>
      </p:sp>
      <p:sp>
        <p:nvSpPr>
          <p:cNvPr id="7" name="Picture Placeholder 5"/>
          <p:cNvSpPr>
            <a:spLocks noGrp="1"/>
          </p:cNvSpPr>
          <p:nvPr>
            <p:ph type="pic" sz="quarter" idx="13"/>
          </p:nvPr>
        </p:nvSpPr>
        <p:spPr bwMode="auto">
          <a:xfrm>
            <a:off x="6275389" y="2024063"/>
            <a:ext cx="5292724" cy="3062288"/>
          </a:xfrm>
          <a:prstGeom prst="rect">
            <a:avLst/>
          </a:prstGeom>
          <a:noFill/>
        </p:spPr>
        <p:txBody>
          <a:bodyPr anchor="ctr"/>
          <a:lstStyle>
            <a:lvl1pPr marL="0" indent="0" algn="ctr">
              <a:buFont typeface="Arial"/>
              <a:buNone/>
              <a:defRPr/>
            </a:lvl1pPr>
          </a:lstStyle>
          <a:p>
            <a:pPr>
              <a:defRPr/>
            </a:pPr>
            <a:r>
              <a:rPr lang="en-US"/>
              <a:t>Click icon to add picture</a:t>
            </a:r>
            <a:endParaRPr lang="en-GB"/>
          </a:p>
        </p:txBody>
      </p:sp>
      <p:sp>
        <p:nvSpPr>
          <p:cNvPr id="8" name="Textplatzhalter 4"/>
          <p:cNvSpPr>
            <a:spLocks noGrp="1"/>
          </p:cNvSpPr>
          <p:nvPr>
            <p:ph type="body" sz="quarter" idx="14" hasCustomPrompt="1"/>
          </p:nvPr>
        </p:nvSpPr>
        <p:spPr bwMode="auto">
          <a:xfrm>
            <a:off x="623888" y="5086351"/>
            <a:ext cx="5292726" cy="241299"/>
          </a:xfrm>
        </p:spPr>
        <p:txBody>
          <a:bodyPr tIns="36000" rIns="0"/>
          <a:lstStyle>
            <a:lvl1pPr marL="0" indent="0">
              <a:buFont typeface="Arial"/>
              <a:buNone/>
              <a:defRPr sz="900"/>
            </a:lvl1pPr>
          </a:lstStyle>
          <a:p>
            <a:pPr lvl="0">
              <a:defRPr/>
            </a:pPr>
            <a:r>
              <a:rPr lang="de-DE"/>
              <a:t>Caption</a:t>
            </a:r>
            <a:endParaRPr/>
          </a:p>
        </p:txBody>
      </p:sp>
      <p:sp>
        <p:nvSpPr>
          <p:cNvPr id="9" name="Textplatzhalter 4"/>
          <p:cNvSpPr>
            <a:spLocks noGrp="1"/>
          </p:cNvSpPr>
          <p:nvPr>
            <p:ph type="body" sz="quarter" idx="15" hasCustomPrompt="1"/>
          </p:nvPr>
        </p:nvSpPr>
        <p:spPr bwMode="auto">
          <a:xfrm>
            <a:off x="6275385" y="5086351"/>
            <a:ext cx="5292727" cy="241299"/>
          </a:xfrm>
        </p:spPr>
        <p:txBody>
          <a:bodyPr tIns="36000" rIns="0"/>
          <a:lstStyle>
            <a:lvl1pPr marL="0" indent="0">
              <a:buFont typeface="Arial"/>
              <a:buNone/>
              <a:defRPr sz="900"/>
            </a:lvl1pPr>
          </a:lstStyle>
          <a:p>
            <a:pPr lvl="0">
              <a:defRPr/>
            </a:pPr>
            <a:r>
              <a:rPr lang="de-DE"/>
              <a:t>Caption</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11189" y="712232"/>
            <a:ext cx="10956924" cy="780540"/>
          </a:xfrm>
          <a:prstGeom prst="rect">
            <a:avLst/>
          </a:prstGeom>
        </p:spPr>
        <p:txBody>
          <a:bodyPr vert="horz" lIns="0" tIns="0" rIns="0" bIns="0" rtlCol="0" anchor="b" anchorCtr="0">
            <a:noAutofit/>
          </a:bodyPr>
          <a:lstStyle/>
          <a:p>
            <a:pPr>
              <a:defRPr/>
            </a:pPr>
            <a:endParaRPr lang="en-US"/>
          </a:p>
        </p:txBody>
      </p:sp>
      <p:sp>
        <p:nvSpPr>
          <p:cNvPr id="3" name="Text Placeholder 2"/>
          <p:cNvSpPr>
            <a:spLocks noGrp="1"/>
          </p:cNvSpPr>
          <p:nvPr>
            <p:ph type="body" idx="1"/>
          </p:nvPr>
        </p:nvSpPr>
        <p:spPr bwMode="auto">
          <a:xfrm>
            <a:off x="623889" y="2024063"/>
            <a:ext cx="10944224" cy="3889375"/>
          </a:xfrm>
          <a:prstGeom prst="rect">
            <a:avLst/>
          </a:prstGeom>
        </p:spPr>
        <p:txBody>
          <a:bodyPr vert="horz" lIns="0" tIns="0" rIns="0" bIns="0" rtlCol="0" anchor="t" anchorCtr="0">
            <a:noAutofit/>
          </a:bodyPr>
          <a:lstStyle/>
          <a:p>
            <a:pPr lvl="0">
              <a:defRPr/>
            </a:pPr>
            <a:r>
              <a:rPr lang="en-US"/>
              <a:t>Level 1</a:t>
            </a:r>
            <a:endParaRPr/>
          </a:p>
          <a:p>
            <a:pPr lvl="1">
              <a:defRPr/>
            </a:pPr>
            <a:r>
              <a:rPr lang="en-US"/>
              <a:t>Level 2</a:t>
            </a:r>
            <a:endParaRPr/>
          </a:p>
          <a:p>
            <a:pPr lvl="2">
              <a:defRPr/>
            </a:pPr>
            <a:r>
              <a:rPr lang="en-US"/>
              <a:t>Level 3</a:t>
            </a:r>
            <a:endParaRPr/>
          </a:p>
          <a:p>
            <a:pPr lvl="3">
              <a:defRPr/>
            </a:pPr>
            <a:r>
              <a:rPr lang="en-US"/>
              <a:t>Level 4</a:t>
            </a:r>
            <a:endParaRPr/>
          </a:p>
          <a:p>
            <a:pPr lvl="4">
              <a:defRPr/>
            </a:pPr>
            <a:r>
              <a:rPr lang="en-US"/>
              <a:t>Level 5</a:t>
            </a:r>
            <a:endParaRPr/>
          </a:p>
        </p:txBody>
      </p:sp>
      <p:sp>
        <p:nvSpPr>
          <p:cNvPr id="9" name="Textfeld 8"/>
          <p:cNvSpPr txBox="1"/>
          <p:nvPr userDrawn="1"/>
        </p:nvSpPr>
        <p:spPr bwMode="auto">
          <a:xfrm>
            <a:off x="11377083" y="293577"/>
            <a:ext cx="514351" cy="293798"/>
          </a:xfrm>
          <a:prstGeom prst="rect">
            <a:avLst/>
          </a:prstGeom>
          <a:noFill/>
        </p:spPr>
        <p:txBody>
          <a:bodyPr wrap="none" lIns="0" tIns="0" rIns="0" bIns="0" rtlCol="0">
            <a:noAutofit/>
          </a:bodyPr>
          <a:lstStyle/>
          <a:p>
            <a:pPr algn="r">
              <a:defRPr/>
            </a:pPr>
            <a:fld id="{A5DEC3FA-4FB7-4309-A077-6BB31CA8E81A}" type="slidenum">
              <a:rPr lang="en-US" sz="1600"/>
              <a:t>‹#›</a:t>
            </a:fld>
            <a:endParaRPr lang="en-US" sz="1600"/>
          </a:p>
        </p:txBody>
      </p:sp>
      <p:cxnSp>
        <p:nvCxnSpPr>
          <p:cNvPr id="11" name="Gerader Verbinder 10"/>
          <p:cNvCxnSpPr>
            <a:cxnSpLocks/>
          </p:cNvCxnSpPr>
          <p:nvPr userDrawn="1"/>
        </p:nvCxnSpPr>
        <p:spPr bwMode="auto">
          <a:xfrm>
            <a:off x="623889" y="339297"/>
            <a:ext cx="5292724"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a:cxnSpLocks/>
          </p:cNvCxnSpPr>
          <p:nvPr userDrawn="1"/>
        </p:nvCxnSpPr>
        <p:spPr bwMode="auto">
          <a:xfrm>
            <a:off x="6275389" y="339297"/>
            <a:ext cx="529272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userDrawn="1"/>
        </p:nvPicPr>
        <p:blipFill>
          <a:blip r:embed="rId12"/>
          <a:stretch/>
        </p:blipFill>
        <p:spPr bwMode="auto">
          <a:xfrm>
            <a:off x="623888" y="6413956"/>
            <a:ext cx="2275200" cy="120448"/>
          </a:xfrm>
          <a:prstGeom prst="rect">
            <a:avLst/>
          </a:prstGeom>
        </p:spPr>
      </p:pic>
      <p:sp>
        <p:nvSpPr>
          <p:cNvPr id="7" name="Rechteck 6"/>
          <p:cNvSpPr/>
          <p:nvPr userDrawn="1"/>
        </p:nvSpPr>
        <p:spPr bwMode="auto">
          <a:xfrm>
            <a:off x="623888" y="381001"/>
            <a:ext cx="5292725" cy="216000"/>
          </a:xfrm>
          <a:prstGeom prst="rect">
            <a:avLst/>
          </a:prstGeom>
        </p:spPr>
        <p:txBody>
          <a:bodyPr vert="horz" lIns="0" tIns="0" rIns="0" bIns="0" rtlCol="0" anchor="t" anchorCtr="0">
            <a:noAutofit/>
          </a:bodyPr>
          <a:lstStyle/>
          <a:p>
            <a:pPr lvl="0">
              <a:defRPr/>
            </a:pPr>
            <a:r>
              <a:rPr lang="de-DE" sz="900">
                <a:latin typeface="Calibri"/>
              </a:rPr>
              <a:t>XFEL Accelerator R&amp;D Proposal</a:t>
            </a:r>
            <a:endParaRPr/>
          </a:p>
        </p:txBody>
      </p:sp>
      <p:sp>
        <p:nvSpPr>
          <p:cNvPr id="8" name="Rechteck 7"/>
          <p:cNvSpPr/>
          <p:nvPr userDrawn="1"/>
        </p:nvSpPr>
        <p:spPr bwMode="auto">
          <a:xfrm>
            <a:off x="6275389" y="381001"/>
            <a:ext cx="5292724" cy="216000"/>
          </a:xfrm>
          <a:prstGeom prst="rect">
            <a:avLst/>
          </a:prstGeom>
        </p:spPr>
        <p:txBody>
          <a:bodyPr vert="horz" lIns="0" tIns="0" rIns="0" bIns="0" rtlCol="0" anchor="t" anchorCtr="0">
            <a:noAutofit/>
          </a:bodyPr>
          <a:lstStyle/>
          <a:p>
            <a:pPr lvl="0">
              <a:defRPr/>
            </a:pPr>
            <a:r>
              <a:rPr lang="en-US" sz="900" dirty="0"/>
              <a:t>Matthias Scholz MXL | Annika Eichler MSK | 27.6.2023</a:t>
            </a:r>
            <a:endParaRPr dirty="0"/>
          </a:p>
        </p:txBody>
      </p:sp>
      <p:pic>
        <p:nvPicPr>
          <p:cNvPr id="5" name="Picture 4" descr="DESY_logo_3C_web"/>
          <p:cNvPicPr>
            <a:picLocks noChangeAspect="1"/>
          </p:cNvPicPr>
          <p:nvPr userDrawn="1"/>
        </p:nvPicPr>
        <p:blipFill>
          <a:blip r:embed="rId13"/>
          <a:stretch/>
        </p:blipFill>
        <p:spPr bwMode="auto">
          <a:xfrm>
            <a:off x="10920730" y="6029960"/>
            <a:ext cx="723900" cy="723900"/>
          </a:xfrm>
          <a:prstGeom prst="rect">
            <a:avLst/>
          </a:prstGeom>
        </p:spPr>
      </p:pic>
      <p:pic>
        <p:nvPicPr>
          <p:cNvPr id="12" name="Picture 11" descr="Helmholtz-Logo-Blue-RGB"/>
          <p:cNvPicPr>
            <a:picLocks noChangeAspect="1"/>
          </p:cNvPicPr>
          <p:nvPr userDrawn="1"/>
        </p:nvPicPr>
        <p:blipFill>
          <a:blip r:embed="rId14"/>
          <a:stretch/>
        </p:blipFill>
        <p:spPr bwMode="auto">
          <a:xfrm>
            <a:off x="9330690" y="6259830"/>
            <a:ext cx="1366520" cy="1860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dt="0"/>
  <p:txStyles>
    <p:titleStyle>
      <a:lvl1pPr algn="l" defTabSz="914400">
        <a:lnSpc>
          <a:spcPct val="100000"/>
        </a:lnSpc>
        <a:spcBef>
          <a:spcPts val="0"/>
        </a:spcBef>
        <a:buNone/>
        <a:defRPr sz="2200" b="1">
          <a:solidFill>
            <a:schemeClr val="tx1"/>
          </a:solidFill>
          <a:latin typeface="+mj-lt"/>
          <a:ea typeface="+mj-ea"/>
          <a:cs typeface="+mj-cs"/>
        </a:defRPr>
      </a:lvl1pPr>
    </p:titleStyle>
    <p:bodyStyle>
      <a:lvl1pPr marL="357505" indent="-357505" algn="l" defTabSz="914400">
        <a:lnSpc>
          <a:spcPct val="113999"/>
        </a:lnSpc>
        <a:spcBef>
          <a:spcPts val="1800"/>
        </a:spcBef>
        <a:buClr>
          <a:schemeClr val="bg2"/>
        </a:buClr>
        <a:buFontTx/>
        <a:buChar char="*"/>
        <a:defRPr sz="1800">
          <a:solidFill>
            <a:schemeClr val="tx1"/>
          </a:solidFill>
          <a:latin typeface="+mn-lt"/>
          <a:ea typeface="+mn-ea"/>
          <a:cs typeface="+mn-cs"/>
        </a:defRPr>
      </a:lvl1pPr>
      <a:lvl2pPr marL="714375" indent="-357505" algn="l" defTabSz="914400">
        <a:lnSpc>
          <a:spcPct val="113999"/>
        </a:lnSpc>
        <a:spcBef>
          <a:spcPts val="0"/>
        </a:spcBef>
        <a:buClr>
          <a:schemeClr val="accent2"/>
        </a:buClr>
        <a:buFontTx/>
        <a:buChar char="*"/>
        <a:defRPr sz="1800">
          <a:solidFill>
            <a:schemeClr val="tx1"/>
          </a:solidFill>
          <a:latin typeface="+mn-lt"/>
          <a:ea typeface="+mn-ea"/>
          <a:cs typeface="+mn-cs"/>
        </a:defRPr>
      </a:lvl2pPr>
      <a:lvl3pPr marL="982980" indent="-268605" algn="l" defTabSz="914400">
        <a:lnSpc>
          <a:spcPct val="113999"/>
        </a:lnSpc>
        <a:spcBef>
          <a:spcPts val="0"/>
        </a:spcBef>
        <a:buFont typeface="Arial"/>
        <a:buChar char="►"/>
        <a:defRPr sz="1800">
          <a:solidFill>
            <a:schemeClr val="tx1"/>
          </a:solidFill>
          <a:latin typeface="+mn-lt"/>
          <a:ea typeface="+mn-ea"/>
          <a:cs typeface="+mn-cs"/>
        </a:defRPr>
      </a:lvl3pPr>
      <a:lvl4pPr marL="1162050" indent="-173355" algn="l" defTabSz="914400">
        <a:lnSpc>
          <a:spcPct val="113999"/>
        </a:lnSpc>
        <a:spcBef>
          <a:spcPts val="0"/>
        </a:spcBef>
        <a:buFont typeface="Arial"/>
        <a:buChar char="•"/>
        <a:defRPr sz="1800">
          <a:solidFill>
            <a:schemeClr val="tx1"/>
          </a:solidFill>
          <a:latin typeface="+mn-lt"/>
          <a:ea typeface="+mn-ea"/>
          <a:cs typeface="+mn-cs"/>
        </a:defRPr>
      </a:lvl4pPr>
      <a:lvl5pPr marL="1348105" indent="-180975" algn="l" defTabSz="914400">
        <a:lnSpc>
          <a:spcPct val="113999"/>
        </a:lnSpc>
        <a:spcBef>
          <a:spcPts val="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p:txBody>
          <a:bodyPr/>
          <a:lstStyle/>
          <a:p>
            <a:pPr>
              <a:defRPr/>
            </a:pPr>
            <a:r>
              <a:rPr lang="en-US">
                <a:latin typeface="Calibri"/>
              </a:rPr>
              <a:t>XFEL Accelerator R&amp;D Proposal</a:t>
            </a:r>
            <a:br>
              <a:rPr lang="en-US"/>
            </a:br>
            <a:r>
              <a:rPr lang="en-US" sz="2800" b="1" i="0" u="none" strike="noStrike" cap="none" spc="0">
                <a:solidFill>
                  <a:schemeClr val="tx1"/>
                </a:solidFill>
                <a:latin typeface="Arial"/>
                <a:ea typeface="Arial"/>
                <a:cs typeface="Arial"/>
              </a:rPr>
              <a:t>Learning-based Methods Towards an Autonomous European XFEL</a:t>
            </a:r>
            <a:endParaRPr/>
          </a:p>
        </p:txBody>
      </p:sp>
      <p:sp>
        <p:nvSpPr>
          <p:cNvPr id="3" name="Subtitle 2"/>
          <p:cNvSpPr>
            <a:spLocks noGrp="1"/>
          </p:cNvSpPr>
          <p:nvPr>
            <p:ph type="subTitle" idx="1"/>
          </p:nvPr>
        </p:nvSpPr>
        <p:spPr bwMode="auto"/>
        <p:txBody>
          <a:bodyPr/>
          <a:lstStyle/>
          <a:p>
            <a:pPr>
              <a:defRPr/>
            </a:pPr>
            <a:r>
              <a:rPr lang="en-US">
                <a:latin typeface="Calibri"/>
              </a:rPr>
              <a:t>Jan Kaiser, Matthias Scholz, Annika Eichler</a:t>
            </a:r>
            <a:endParaRPr lang="en-US"/>
          </a:p>
          <a:p>
            <a:pPr>
              <a:defRPr/>
            </a:pPr>
            <a:r>
              <a:rPr lang="en-US">
                <a:latin typeface="Calibri"/>
                <a:cs typeface="Calibri"/>
              </a:rPr>
              <a:t>27.6.2023</a:t>
            </a:r>
            <a:endParaRPr/>
          </a:p>
        </p:txBody>
      </p:sp>
      <p:sp>
        <p:nvSpPr>
          <p:cNvPr id="4" name="Text Box 3"/>
          <p:cNvSpPr txBox="1"/>
          <p:nvPr/>
        </p:nvSpPr>
        <p:spPr bwMode="auto">
          <a:xfrm>
            <a:off x="687705" y="4078605"/>
            <a:ext cx="8432800" cy="1438275"/>
          </a:xfrm>
          <a:prstGeom prst="rect">
            <a:avLst/>
          </a:prstGeom>
          <a:noFill/>
        </p:spPr>
        <p:txBody>
          <a:bodyPr/>
          <a:lstStyle/>
          <a:p>
            <a:pPr>
              <a:defRPr/>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11504" y="712470"/>
            <a:ext cx="10956925" cy="360045"/>
          </a:xfrm>
        </p:spPr>
        <p:txBody>
          <a:bodyPr/>
          <a:lstStyle/>
          <a:p>
            <a:pPr>
              <a:defRPr/>
            </a:pPr>
            <a:r>
              <a:rPr lang="en-US">
                <a:latin typeface="Calibri"/>
              </a:rPr>
              <a:t>Scope of the R&amp;D Activity</a:t>
            </a:r>
            <a:endParaRPr/>
          </a:p>
        </p:txBody>
      </p:sp>
      <p:sp>
        <p:nvSpPr>
          <p:cNvPr id="3" name="Content Placeholder 2"/>
          <p:cNvSpPr>
            <a:spLocks noGrp="1"/>
          </p:cNvSpPr>
          <p:nvPr>
            <p:ph idx="1"/>
          </p:nvPr>
        </p:nvSpPr>
        <p:spPr bwMode="auto">
          <a:xfrm>
            <a:off x="624204" y="1268760"/>
            <a:ext cx="10944225" cy="4601815"/>
          </a:xfrm>
        </p:spPr>
        <p:txBody>
          <a:bodyPr/>
          <a:lstStyle/>
          <a:p>
            <a:pPr>
              <a:defRPr/>
            </a:pPr>
            <a:r>
              <a:rPr lang="en-US" sz="1800" b="0" i="0" u="none" strike="noStrike" cap="none" spc="0">
                <a:solidFill>
                  <a:schemeClr val="tx1"/>
                </a:solidFill>
                <a:latin typeface="Calibri"/>
                <a:ea typeface="Calibri"/>
                <a:cs typeface="Calibri"/>
              </a:rPr>
              <a:t>Accelerator and FEL tuning</a:t>
            </a:r>
            <a:endParaRPr/>
          </a:p>
          <a:p>
            <a:pPr lvl="1">
              <a:defRPr/>
            </a:pPr>
            <a:r>
              <a:rPr lang="en-US" sz="1800" b="0" i="0" u="none" strike="noStrike" cap="none" spc="0">
                <a:solidFill>
                  <a:schemeClr val="tx1"/>
                </a:solidFill>
                <a:latin typeface="Calibri"/>
                <a:ea typeface="Calibri"/>
                <a:cs typeface="Calibri"/>
              </a:rPr>
              <a:t>requires human expertise</a:t>
            </a:r>
            <a:endParaRPr/>
          </a:p>
          <a:p>
            <a:pPr lvl="1">
              <a:defRPr/>
            </a:pPr>
            <a:r>
              <a:rPr lang="en-US" sz="1800" b="0" i="0" u="none" strike="noStrike" cap="none" spc="0">
                <a:solidFill>
                  <a:schemeClr val="tx1"/>
                </a:solidFill>
                <a:latin typeface="Calibri"/>
                <a:ea typeface="Calibri"/>
                <a:cs typeface="Calibri"/>
              </a:rPr>
              <a:t>is lengthy and tedious, </a:t>
            </a:r>
            <a:endParaRPr/>
          </a:p>
          <a:p>
            <a:pPr lvl="1">
              <a:defRPr/>
            </a:pPr>
            <a:r>
              <a:rPr lang="en-US" sz="1800" b="0" i="0" u="none" strike="noStrike" cap="none" spc="0">
                <a:solidFill>
                  <a:schemeClr val="tx1"/>
                </a:solidFill>
                <a:latin typeface="Calibri"/>
                <a:ea typeface="Calibri"/>
                <a:cs typeface="Calibri"/>
              </a:rPr>
              <a:t>involves more than hundreds of tuning knobs</a:t>
            </a:r>
            <a:endParaRPr/>
          </a:p>
          <a:p>
            <a:pPr>
              <a:defRPr/>
            </a:pPr>
            <a:r>
              <a:rPr lang="en-US" sz="1800" b="0" i="0" u="none" strike="noStrike" cap="none" spc="0">
                <a:solidFill>
                  <a:schemeClr val="tx1"/>
                </a:solidFill>
                <a:latin typeface="Calibri"/>
                <a:ea typeface="Calibri"/>
                <a:cs typeface="Calibri"/>
              </a:rPr>
              <a:t>Where are we already: </a:t>
            </a:r>
            <a:endParaRPr/>
          </a:p>
          <a:p>
            <a:pPr lvl="1">
              <a:defRPr/>
            </a:pPr>
            <a:r>
              <a:rPr lang="en-US" sz="1800" b="0" i="0" u="none" strike="noStrike" cap="none" spc="0">
                <a:solidFill>
                  <a:schemeClr val="tx1"/>
                </a:solidFill>
                <a:latin typeface="Calibri"/>
                <a:ea typeface="Calibri"/>
                <a:cs typeface="Calibri"/>
              </a:rPr>
              <a:t>Tuning a particular subsystem using a limited number of actuators can already be done automatically by the use of empirical optimizers. </a:t>
            </a:r>
            <a:endParaRPr/>
          </a:p>
          <a:p>
            <a:pPr>
              <a:defRPr/>
            </a:pPr>
            <a:r>
              <a:rPr lang="en-US" sz="1800" b="0" i="0" u="none" strike="noStrike" cap="none" spc="0">
                <a:solidFill>
                  <a:schemeClr val="tx1"/>
                </a:solidFill>
                <a:latin typeface="Calibri"/>
                <a:ea typeface="Calibri"/>
                <a:cs typeface="Calibri"/>
              </a:rPr>
              <a:t>Next step towards autonomous operation for FELs:</a:t>
            </a:r>
            <a:endParaRPr/>
          </a:p>
          <a:p>
            <a:pPr lvl="1">
              <a:defRPr/>
            </a:pPr>
            <a:r>
              <a:rPr lang="en-US">
                <a:latin typeface="Calibri"/>
                <a:ea typeface="Calibri"/>
                <a:cs typeface="Calibri"/>
              </a:rPr>
              <a:t>Intermediate steps: add additional automation steps to setup, run and tune XFEL. </a:t>
            </a:r>
            <a:endParaRPr lang="en-US" b="0" i="0" u="none" strike="noStrike" cap="none" spc="0">
              <a:solidFill>
                <a:schemeClr val="tx1"/>
              </a:solidFill>
              <a:latin typeface="Calibri"/>
              <a:ea typeface="Calibri"/>
              <a:cs typeface="Calibri"/>
            </a:endParaRPr>
          </a:p>
          <a:p>
            <a:pPr lvl="1">
              <a:defRPr/>
            </a:pPr>
            <a:r>
              <a:rPr lang="en-US" sz="1800" b="0" i="0" u="none" strike="noStrike" cap="none" spc="0">
                <a:solidFill>
                  <a:schemeClr val="tx1"/>
                </a:solidFill>
                <a:latin typeface="Calibri"/>
                <a:ea typeface="Calibri"/>
                <a:cs typeface="Calibri"/>
              </a:rPr>
              <a:t>Aim for “global” hierarchical solutions for tuning (optimally integrating specific subtask solutions). </a:t>
            </a:r>
            <a:endParaRPr lang="en-US">
              <a:latin typeface="Calibri"/>
            </a:endParaRPr>
          </a:p>
          <a:p>
            <a:pPr>
              <a:defRPr/>
            </a:pPr>
            <a:r>
              <a:rPr lang="en-US">
                <a:latin typeface="Calibri"/>
              </a:rPr>
              <a:t>Interfaces with other XFEL R&amp;D or operation activities: </a:t>
            </a:r>
            <a:endParaRPr/>
          </a:p>
          <a:p>
            <a:pPr lvl="1">
              <a:defRPr/>
            </a:pPr>
            <a:r>
              <a:rPr lang="en-US">
                <a:latin typeface="Calibri"/>
              </a:rPr>
              <a:t>LLRF operation (as all hierarchies should be involved)</a:t>
            </a:r>
            <a:endParaRPr/>
          </a:p>
          <a:p>
            <a:pPr lvl="1">
              <a:defRPr/>
            </a:pPr>
            <a:r>
              <a:rPr lang="en-US">
                <a:solidFill>
                  <a:schemeClr val="tx1"/>
                </a:solidFill>
                <a:latin typeface="Calibri"/>
              </a:rPr>
              <a:t>Current XFEL R&amp;D projects:</a:t>
            </a:r>
            <a:r>
              <a:rPr lang="en-US" b="1">
                <a:solidFill>
                  <a:schemeClr val="tx1"/>
                </a:solidFill>
                <a:latin typeface="Calibri"/>
              </a:rPr>
              <a:t> Virtual Diagnostics </a:t>
            </a:r>
            <a:r>
              <a:rPr lang="en-US">
                <a:solidFill>
                  <a:schemeClr val="tx1"/>
                </a:solidFill>
                <a:latin typeface="Calibri"/>
              </a:rPr>
              <a:t>and</a:t>
            </a:r>
            <a:r>
              <a:rPr lang="en-US" b="1">
                <a:solidFill>
                  <a:schemeClr val="tx1"/>
                </a:solidFill>
                <a:latin typeface="Calibri"/>
              </a:rPr>
              <a:t> Mixed Diagnostics </a:t>
            </a:r>
            <a:endParaRPr>
              <a:solidFill>
                <a:schemeClr val="tx1"/>
              </a:solidFill>
            </a:endParaRPr>
          </a:p>
        </p:txBody>
      </p:sp>
      <p:pic>
        <p:nvPicPr>
          <p:cNvPr id="1981580058" name="Picture 1981580057"/>
          <p:cNvPicPr>
            <a:picLocks noChangeAspect="1"/>
          </p:cNvPicPr>
          <p:nvPr/>
        </p:nvPicPr>
        <p:blipFill>
          <a:blip r:embed="rId2"/>
          <a:stretch/>
        </p:blipFill>
        <p:spPr bwMode="auto">
          <a:xfrm>
            <a:off x="6943861" y="557238"/>
            <a:ext cx="4223043" cy="25117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11504" y="712470"/>
            <a:ext cx="10956925" cy="360045"/>
          </a:xfrm>
        </p:spPr>
        <p:txBody>
          <a:bodyPr/>
          <a:lstStyle/>
          <a:p>
            <a:pPr>
              <a:defRPr/>
            </a:pPr>
            <a:r>
              <a:rPr lang="en-US">
                <a:latin typeface="Calibri"/>
              </a:rPr>
              <a:t>Deliverable of the R&amp;D Proposal</a:t>
            </a:r>
            <a:endParaRPr/>
          </a:p>
        </p:txBody>
      </p:sp>
      <p:sp>
        <p:nvSpPr>
          <p:cNvPr id="3" name="Content Placeholder 2"/>
          <p:cNvSpPr>
            <a:spLocks noGrp="1"/>
          </p:cNvSpPr>
          <p:nvPr>
            <p:ph idx="1"/>
          </p:nvPr>
        </p:nvSpPr>
        <p:spPr bwMode="auto">
          <a:xfrm>
            <a:off x="624204" y="1268760"/>
            <a:ext cx="10944225" cy="4526280"/>
          </a:xfrm>
        </p:spPr>
        <p:txBody>
          <a:bodyPr/>
          <a:lstStyle/>
          <a:p>
            <a:pPr marL="0" indent="0">
              <a:buNone/>
              <a:defRPr/>
            </a:pPr>
            <a:r>
              <a:rPr lang="en-US" b="1">
                <a:latin typeface="Calibri"/>
              </a:rPr>
              <a:t>Deliverables</a:t>
            </a:r>
            <a:endParaRPr/>
          </a:p>
          <a:p>
            <a:pPr marL="0" indent="0">
              <a:buNone/>
              <a:defRPr/>
            </a:pPr>
            <a:endParaRPr lang="en-US">
              <a:latin typeface="Calibri"/>
            </a:endParaRPr>
          </a:p>
          <a:p>
            <a:pPr marL="0" indent="0">
              <a:buNone/>
              <a:defRPr/>
            </a:pPr>
            <a:endParaRPr lang="en-US" b="1">
              <a:latin typeface="Calibri"/>
            </a:endParaRPr>
          </a:p>
          <a:p>
            <a:pPr marL="0" indent="0">
              <a:buNone/>
              <a:defRPr/>
            </a:pPr>
            <a:endParaRPr lang="en-US" b="1">
              <a:latin typeface="Calibri"/>
            </a:endParaRPr>
          </a:p>
          <a:p>
            <a:pPr marL="0" indent="0">
              <a:buNone/>
              <a:defRPr/>
            </a:pPr>
            <a:endParaRPr lang="en-US" b="1">
              <a:latin typeface="Calibri"/>
            </a:endParaRPr>
          </a:p>
          <a:p>
            <a:pPr marL="0" indent="0">
              <a:buNone/>
              <a:defRPr/>
            </a:pPr>
            <a:r>
              <a:rPr lang="en-US" b="1">
                <a:latin typeface="Calibri"/>
              </a:rPr>
              <a:t>Key issues</a:t>
            </a:r>
            <a:endParaRPr/>
          </a:p>
          <a:p>
            <a:pPr lvl="0">
              <a:defRPr/>
            </a:pPr>
            <a:r>
              <a:rPr lang="en-US">
                <a:latin typeface="Calibri"/>
              </a:rPr>
              <a:t>Integration to existing optimization software landscape at European XFEL, in particular Ocelot Optimiser and Badger. </a:t>
            </a:r>
            <a:endParaRPr/>
          </a:p>
          <a:p>
            <a:pPr lvl="0">
              <a:defRPr/>
            </a:pPr>
            <a:r>
              <a:rPr lang="en-US">
                <a:latin typeface="Calibri"/>
              </a:rPr>
              <a:t>Surrogate models are needed for</a:t>
            </a:r>
            <a:endParaRPr/>
          </a:p>
          <a:p>
            <a:pPr lvl="1">
              <a:defRPr/>
            </a:pPr>
            <a:r>
              <a:rPr lang="en-US">
                <a:latin typeface="Calibri"/>
              </a:rPr>
              <a:t>Training and optimization. </a:t>
            </a:r>
            <a:endParaRPr/>
          </a:p>
          <a:p>
            <a:pPr lvl="1">
              <a:defRPr/>
            </a:pPr>
            <a:r>
              <a:rPr lang="en-US">
                <a:latin typeface="Calibri"/>
              </a:rPr>
              <a:t>Virtual diagnostics (link to </a:t>
            </a:r>
            <a:r>
              <a:rPr lang="en-US" sz="1800" b="1" i="0" u="none" strike="noStrike" cap="none" spc="0">
                <a:solidFill>
                  <a:schemeClr val="tx1"/>
                </a:solidFill>
                <a:latin typeface="Calibri"/>
                <a:ea typeface="Calibri"/>
                <a:cs typeface="Calibri"/>
              </a:rPr>
              <a:t>Virtual Diagnostics </a:t>
            </a:r>
            <a:r>
              <a:rPr lang="en-US" sz="1800" b="0" i="0" u="none" strike="noStrike" cap="none" spc="0">
                <a:solidFill>
                  <a:schemeClr val="tx1"/>
                </a:solidFill>
                <a:latin typeface="Calibri"/>
                <a:ea typeface="Calibri"/>
                <a:cs typeface="Calibri"/>
              </a:rPr>
              <a:t>and</a:t>
            </a:r>
            <a:r>
              <a:rPr lang="en-US" sz="1800" b="1" i="0" u="none" strike="noStrike" cap="none" spc="0">
                <a:solidFill>
                  <a:schemeClr val="tx1"/>
                </a:solidFill>
                <a:latin typeface="Calibri"/>
                <a:ea typeface="Calibri"/>
                <a:cs typeface="Calibri"/>
              </a:rPr>
              <a:t> Mixed Diagnostics</a:t>
            </a:r>
            <a:r>
              <a:rPr lang="en-US">
                <a:latin typeface="Calibri"/>
              </a:rPr>
              <a:t>)</a:t>
            </a:r>
            <a:endParaRPr/>
          </a:p>
        </p:txBody>
      </p:sp>
      <p:sp>
        <p:nvSpPr>
          <p:cNvPr id="713651214" name="TextBox 713651213"/>
          <p:cNvSpPr txBox="1"/>
          <p:nvPr/>
        </p:nvSpPr>
        <p:spPr bwMode="auto">
          <a:xfrm>
            <a:off x="624203" y="1628800"/>
            <a:ext cx="5563213" cy="2286035"/>
          </a:xfrm>
          <a:prstGeom prst="rect">
            <a:avLst/>
          </a:prstGeom>
          <a:noFill/>
          <a:ln w="19049">
            <a:solidFill>
              <a:schemeClr val="accent1">
                <a:lumMod val="90196"/>
                <a:lumOff val="9804"/>
              </a:schemeClr>
            </a:solidFill>
            <a:prstDash val="solid"/>
          </a:ln>
        </p:spPr>
        <p:txBody>
          <a:bodyPr vertOverflow="overflow" horzOverflow="clip" vert="horz" wrap="square" lIns="91440" tIns="45720" rIns="91440" bIns="45720" numCol="1" spcCol="0" rtlCol="0" fromWordArt="0" anchor="t" anchorCtr="0" forceAA="0" compatLnSpc="0">
            <a:spAutoFit/>
          </a:bodyPr>
          <a:lstStyle/>
          <a:p>
            <a:pPr>
              <a:defRPr/>
            </a:pPr>
            <a:r>
              <a:rPr lang="en-US" sz="1800" b="0" i="0" u="none" strike="noStrike" cap="none" spc="0">
                <a:solidFill>
                  <a:schemeClr val="tx1"/>
                </a:solidFill>
                <a:latin typeface="Calibri"/>
                <a:ea typeface="Calibri"/>
                <a:cs typeface="Calibri"/>
              </a:rPr>
              <a:t>Transfer: Transfer existing tools to the European XFEL. </a:t>
            </a:r>
            <a:endParaRPr/>
          </a:p>
          <a:p>
            <a:pPr>
              <a:defRPr/>
            </a:pPr>
            <a:endParaRPr/>
          </a:p>
          <a:p>
            <a:pPr>
              <a:defRPr/>
            </a:pPr>
            <a:endParaRPr/>
          </a:p>
          <a:p>
            <a:pPr>
              <a:defRPr/>
            </a:pPr>
            <a:endParaRPr/>
          </a:p>
          <a:p>
            <a:pPr>
              <a:defRPr/>
            </a:pPr>
            <a:endParaRPr/>
          </a:p>
          <a:p>
            <a:pPr>
              <a:defRPr/>
            </a:pPr>
            <a:endParaRPr/>
          </a:p>
          <a:p>
            <a:pPr>
              <a:defRPr/>
            </a:pPr>
            <a:endParaRPr/>
          </a:p>
          <a:p>
            <a:pPr>
              <a:defRPr/>
            </a:pPr>
            <a:endParaRPr/>
          </a:p>
        </p:txBody>
      </p:sp>
      <p:sp>
        <p:nvSpPr>
          <p:cNvPr id="1062054994" name="TextBox 1062054993"/>
          <p:cNvSpPr txBox="1"/>
          <p:nvPr/>
        </p:nvSpPr>
        <p:spPr bwMode="auto">
          <a:xfrm>
            <a:off x="706709" y="2021341"/>
            <a:ext cx="5383327" cy="640115"/>
          </a:xfrm>
          <a:prstGeom prst="rect">
            <a:avLst/>
          </a:prstGeom>
          <a:solidFill>
            <a:schemeClr val="accent2"/>
          </a:solidFill>
        </p:spPr>
        <p:txBody>
          <a:bodyPr vertOverflow="overflow" horzOverflow="clip" vert="horz" wrap="square" lIns="91440" tIns="45720" rIns="91440" bIns="45720" numCol="1" spcCol="0" rtlCol="0" fromWordArt="0" anchor="t" anchorCtr="0" forceAA="0" compatLnSpc="0">
            <a:spAutoFit/>
          </a:bodyPr>
          <a:lstStyle/>
          <a:p>
            <a:pPr>
              <a:defRPr/>
            </a:pPr>
            <a:r>
              <a:rPr lang="en-US" sz="1800" b="0" i="0" u="none" strike="noStrike" cap="none" spc="0">
                <a:solidFill>
                  <a:schemeClr val="bg1"/>
                </a:solidFill>
                <a:latin typeface="Calibri"/>
                <a:ea typeface="Calibri"/>
                <a:cs typeface="Calibri"/>
              </a:rPr>
              <a:t>Reinforcement learning solution for autonomous online operation of the  European XFEL beam dump line</a:t>
            </a:r>
            <a:endParaRPr>
              <a:solidFill>
                <a:schemeClr val="bg1"/>
              </a:solidFill>
            </a:endParaRPr>
          </a:p>
        </p:txBody>
      </p:sp>
      <p:sp>
        <p:nvSpPr>
          <p:cNvPr id="1711934230" name="TextBox 1711934229"/>
          <p:cNvSpPr txBox="1"/>
          <p:nvPr/>
        </p:nvSpPr>
        <p:spPr bwMode="auto">
          <a:xfrm>
            <a:off x="706709" y="2710555"/>
            <a:ext cx="5389677" cy="1188755"/>
          </a:xfrm>
          <a:prstGeom prst="rect">
            <a:avLst/>
          </a:prstGeom>
          <a:solidFill>
            <a:schemeClr val="bg2"/>
          </a:solidFill>
        </p:spPr>
        <p:txBody>
          <a:bodyPr vertOverflow="overflow" horzOverflow="clip" vert="horz" wrap="square" lIns="91440" tIns="45720" rIns="91440" bIns="45720" numCol="1" spcCol="0" rtlCol="0" fromWordArt="0" anchor="t" anchorCtr="0" forceAA="0" compatLnSpc="0">
            <a:spAutoFit/>
          </a:bodyPr>
          <a:lstStyle/>
          <a:p>
            <a:pPr>
              <a:defRPr/>
            </a:pPr>
            <a:r>
              <a:rPr lang="en-US" sz="1800" b="0" i="0" u="none" strike="noStrike" cap="none" spc="0">
                <a:solidFill>
                  <a:schemeClr val="bg1"/>
                </a:solidFill>
                <a:latin typeface="Calibri"/>
                <a:ea typeface="Calibri"/>
                <a:cs typeface="Calibri"/>
              </a:rPr>
              <a:t>Reinforcement learning  for FEL intensity tuning (collaboration with SLAC is ongoing and reinforcement learning is to be tested at LCLS II within a research visit of Jan Kaiser this year)</a:t>
            </a:r>
            <a:endParaRPr>
              <a:solidFill>
                <a:schemeClr val="bg1"/>
              </a:solidFill>
            </a:endParaRPr>
          </a:p>
        </p:txBody>
      </p:sp>
      <p:sp>
        <p:nvSpPr>
          <p:cNvPr id="1099112083" name="TextBox 1099112082"/>
          <p:cNvSpPr txBox="1"/>
          <p:nvPr/>
        </p:nvSpPr>
        <p:spPr bwMode="auto">
          <a:xfrm>
            <a:off x="6290105" y="1628800"/>
            <a:ext cx="5563284" cy="2330446"/>
          </a:xfrm>
          <a:prstGeom prst="rect">
            <a:avLst/>
          </a:prstGeom>
          <a:solidFill>
            <a:schemeClr val="accent1"/>
          </a:solidFill>
        </p:spPr>
        <p:txBody>
          <a:bodyPr vertOverflow="overflow" horzOverflow="clip" vert="horz" wrap="square" lIns="91440" tIns="45720" rIns="91440" bIns="45720" numCol="1" spcCol="0" rtlCol="0" fromWordArt="0" anchor="t" anchorCtr="0" forceAA="0" compatLnSpc="0">
            <a:spAutoFit/>
          </a:bodyPr>
          <a:lstStyle/>
          <a:p>
            <a:pPr>
              <a:defRPr/>
            </a:pPr>
            <a:r>
              <a:rPr lang="en-US" sz="1800" b="0" i="0" u="none" strike="noStrike" cap="none" spc="0">
                <a:solidFill>
                  <a:schemeClr val="bg1"/>
                </a:solidFill>
                <a:latin typeface="Calibri"/>
                <a:ea typeface="Calibri"/>
                <a:cs typeface="Calibri"/>
              </a:rPr>
              <a:t>Extending: Hierarchical approaches to tackle global performance. </a:t>
            </a:r>
            <a:endParaRPr>
              <a:solidFill>
                <a:schemeClr val="bg1"/>
              </a:solidFill>
            </a:endParaRPr>
          </a:p>
          <a:p>
            <a:pPr marL="283879" indent="-283879">
              <a:buFont typeface="Arial"/>
              <a:buChar char="•"/>
              <a:defRPr/>
            </a:pPr>
            <a:r>
              <a:rPr lang="en-US" sz="1800" b="0" i="0" u="none" strike="noStrike" cap="none" spc="0">
                <a:solidFill>
                  <a:schemeClr val="bg1"/>
                </a:solidFill>
                <a:latin typeface="Calibri"/>
                <a:ea typeface="Calibri"/>
                <a:cs typeface="Calibri"/>
              </a:rPr>
              <a:t>reuse pre-exisiting conventional algorithms for subtask optimization (exploit existing software like  Ocelot Optimiser and Badger). </a:t>
            </a:r>
            <a:endParaRPr/>
          </a:p>
          <a:p>
            <a:pPr marL="283879" indent="-283879">
              <a:buFont typeface="Arial"/>
              <a:buChar char="•"/>
              <a:defRPr/>
            </a:pPr>
            <a:r>
              <a:rPr lang="en-US" sz="1800" b="0" i="0" u="none" strike="noStrike" cap="none" spc="0">
                <a:solidFill>
                  <a:schemeClr val="bg1"/>
                </a:solidFill>
                <a:latin typeface="Calibri"/>
                <a:ea typeface="Calibri"/>
                <a:cs typeface="Calibri"/>
              </a:rPr>
              <a:t>Choose the order of subtask optimization by an autonomous supervisor agent. </a:t>
            </a:r>
            <a:endParaRPr>
              <a:solidFill>
                <a:schemeClr val="bg1"/>
              </a:solidFill>
            </a:endParaRPr>
          </a:p>
          <a:p>
            <a:pPr>
              <a:defRPr/>
            </a:pPr>
            <a:endParaRPr>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11504" y="712470"/>
            <a:ext cx="10956925" cy="360045"/>
          </a:xfrm>
        </p:spPr>
        <p:txBody>
          <a:bodyPr/>
          <a:lstStyle/>
          <a:p>
            <a:pPr>
              <a:defRPr/>
            </a:pPr>
            <a:r>
              <a:rPr lang="en-US">
                <a:latin typeface="Calibri"/>
              </a:rPr>
              <a:t>It’s benefit for the XFEL</a:t>
            </a:r>
            <a:endParaRPr/>
          </a:p>
        </p:txBody>
      </p:sp>
      <p:sp>
        <p:nvSpPr>
          <p:cNvPr id="3" name="Content Placeholder 2"/>
          <p:cNvSpPr>
            <a:spLocks noGrp="1"/>
          </p:cNvSpPr>
          <p:nvPr>
            <p:ph idx="1"/>
          </p:nvPr>
        </p:nvSpPr>
        <p:spPr bwMode="auto">
          <a:xfrm>
            <a:off x="624204" y="1124744"/>
            <a:ext cx="11232436" cy="5112567"/>
          </a:xfrm>
        </p:spPr>
        <p:txBody>
          <a:bodyPr/>
          <a:lstStyle/>
          <a:p>
            <a:pPr lvl="0">
              <a:lnSpc>
                <a:spcPct val="100000"/>
              </a:lnSpc>
              <a:spcBef>
                <a:spcPts val="600"/>
              </a:spcBef>
              <a:defRPr/>
            </a:pPr>
            <a:r>
              <a:rPr lang="en-US">
                <a:latin typeface="Calibri"/>
              </a:rPr>
              <a:t>Support operators during setup, running and tuning of European XFEL especially in preparation of user runs. </a:t>
            </a:r>
            <a:endParaRPr/>
          </a:p>
          <a:p>
            <a:pPr lvl="0">
              <a:lnSpc>
                <a:spcPct val="100000"/>
              </a:lnSpc>
              <a:spcBef>
                <a:spcPts val="600"/>
              </a:spcBef>
              <a:defRPr/>
            </a:pPr>
            <a:r>
              <a:rPr lang="en-US">
                <a:latin typeface="Calibri"/>
              </a:rPr>
              <a:t>Possibly achieving a more reproducible performance in less setup time and thus improving the reliability of XFEL’s photon delivery to the instruments. </a:t>
            </a:r>
            <a:endParaRPr/>
          </a:p>
          <a:p>
            <a:pPr lvl="0">
              <a:lnSpc>
                <a:spcPct val="100000"/>
              </a:lnSpc>
              <a:spcBef>
                <a:spcPts val="600"/>
              </a:spcBef>
              <a:defRPr/>
            </a:pPr>
            <a:r>
              <a:rPr lang="en-US">
                <a:latin typeface="Calibri"/>
              </a:rPr>
              <a:t>An example: XFEL can accelerate up 27.000 bunches per second with an electron beam energy of max 17.5 GeV. It is regularly observed that the majority of the bunches are directed to the TLD dump, which heats up quickly if the beam’s trajectory is not optimized. </a:t>
            </a:r>
            <a:endParaRPr/>
          </a:p>
          <a:p>
            <a:pPr lvl="0">
              <a:lnSpc>
                <a:spcPct val="100000"/>
              </a:lnSpc>
              <a:spcBef>
                <a:spcPts val="600"/>
              </a:spcBef>
              <a:defRPr/>
            </a:pPr>
            <a:endParaRPr lang="en-US">
              <a:latin typeface="Calibri"/>
            </a:endParaRPr>
          </a:p>
        </p:txBody>
      </p:sp>
      <p:pic>
        <p:nvPicPr>
          <p:cNvPr id="5" name="Picture 4"/>
          <p:cNvPicPr>
            <a:picLocks noChangeAspect="1"/>
          </p:cNvPicPr>
          <p:nvPr/>
        </p:nvPicPr>
        <p:blipFill>
          <a:blip r:embed="rId2"/>
          <a:srcRect t="43125" r="76589" b="21234"/>
          <a:stretch/>
        </p:blipFill>
        <p:spPr bwMode="auto">
          <a:xfrm>
            <a:off x="2624053" y="3194588"/>
            <a:ext cx="2358097" cy="205299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rcRect t="9865" r="66091" b="33504"/>
          <a:stretch/>
        </p:blipFill>
        <p:spPr bwMode="auto">
          <a:xfrm>
            <a:off x="5633965" y="3373540"/>
            <a:ext cx="2358097" cy="2448272"/>
          </a:xfrm>
          <a:prstGeom prst="rect">
            <a:avLst/>
          </a:prstGeom>
        </p:spPr>
      </p:pic>
      <p:cxnSp>
        <p:nvCxnSpPr>
          <p:cNvPr id="9" name="Straight Arrow Connector 8"/>
          <p:cNvCxnSpPr>
            <a:cxnSpLocks/>
          </p:cNvCxnSpPr>
          <p:nvPr/>
        </p:nvCxnSpPr>
        <p:spPr bwMode="auto">
          <a:xfrm flipV="1">
            <a:off x="1796710" y="4365104"/>
            <a:ext cx="1080120" cy="72008"/>
          </a:xfrm>
          <a:prstGeom prst="straightConnector1">
            <a:avLst/>
          </a:prstGeom>
          <a:ln w="38100">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bwMode="auto">
          <a:xfrm>
            <a:off x="593248" y="4306410"/>
            <a:ext cx="2129109" cy="1015663"/>
          </a:xfrm>
          <a:prstGeom prst="rect">
            <a:avLst/>
          </a:prstGeom>
          <a:noFill/>
        </p:spPr>
        <p:txBody>
          <a:bodyPr wrap="none" rtlCol="0">
            <a:spAutoFit/>
          </a:bodyPr>
          <a:lstStyle/>
          <a:p>
            <a:pPr>
              <a:defRPr/>
            </a:pPr>
            <a:r>
              <a:rPr lang="en-US" sz="1200"/>
              <a:t>TLD beamline</a:t>
            </a:r>
            <a:endParaRPr/>
          </a:p>
          <a:p>
            <a:pPr>
              <a:defRPr/>
            </a:pPr>
            <a:r>
              <a:rPr lang="en-US" sz="1200"/>
              <a:t>&gt;21000 bunches/s</a:t>
            </a:r>
            <a:endParaRPr/>
          </a:p>
          <a:p>
            <a:pPr>
              <a:defRPr/>
            </a:pPr>
            <a:r>
              <a:rPr lang="en-US" sz="1200"/>
              <a:t>Beam power ~90 kW</a:t>
            </a:r>
            <a:endParaRPr/>
          </a:p>
          <a:p>
            <a:pPr>
              <a:defRPr/>
            </a:pPr>
            <a:r>
              <a:rPr lang="en-US" sz="1200">
                <a:solidFill>
                  <a:schemeClr val="bg2"/>
                </a:solidFill>
              </a:rPr>
              <a:t>Temperature warning active </a:t>
            </a:r>
            <a:endParaRPr/>
          </a:p>
          <a:p>
            <a:pPr>
              <a:defRPr/>
            </a:pPr>
            <a:endParaRPr lang="en-US" sz="1200"/>
          </a:p>
        </p:txBody>
      </p:sp>
      <p:sp>
        <p:nvSpPr>
          <p:cNvPr id="14" name="TextBox 13"/>
          <p:cNvSpPr txBox="1"/>
          <p:nvPr/>
        </p:nvSpPr>
        <p:spPr bwMode="auto">
          <a:xfrm>
            <a:off x="611504" y="5406313"/>
            <a:ext cx="4354252" cy="822996"/>
          </a:xfrm>
          <a:prstGeom prst="rect">
            <a:avLst/>
          </a:prstGeom>
          <a:noFill/>
        </p:spPr>
        <p:txBody>
          <a:bodyPr wrap="square" rtlCol="0">
            <a:spAutoFit/>
          </a:bodyPr>
          <a:lstStyle/>
          <a:p>
            <a:pPr>
              <a:defRPr/>
            </a:pPr>
            <a:r>
              <a:rPr lang="en-US" sz="1200">
                <a:solidFill>
                  <a:srgbClr val="00B0F0"/>
                </a:solidFill>
              </a:rPr>
              <a:t>Time needed for trajectory correction depends on various parameters like starting setup, intra bunch train deviations, and the expertise of the operator. </a:t>
            </a:r>
            <a:endParaRPr/>
          </a:p>
          <a:p>
            <a:pPr>
              <a:defRPr/>
            </a:pPr>
            <a:endParaRPr lang="en-US" sz="1200">
              <a:solidFill>
                <a:srgbClr val="00B0F0"/>
              </a:solidFill>
            </a:endParaRPr>
          </a:p>
        </p:txBody>
      </p:sp>
      <p:sp>
        <p:nvSpPr>
          <p:cNvPr id="15" name="TextBox 14"/>
          <p:cNvSpPr txBox="1"/>
          <p:nvPr/>
        </p:nvSpPr>
        <p:spPr bwMode="auto">
          <a:xfrm>
            <a:off x="4079776" y="5980539"/>
            <a:ext cx="4714220" cy="822996"/>
          </a:xfrm>
          <a:prstGeom prst="rect">
            <a:avLst/>
          </a:prstGeom>
          <a:noFill/>
        </p:spPr>
        <p:txBody>
          <a:bodyPr wrap="square" rtlCol="0">
            <a:spAutoFit/>
          </a:bodyPr>
          <a:lstStyle/>
          <a:p>
            <a:pPr>
              <a:defRPr/>
            </a:pPr>
            <a:r>
              <a:rPr lang="en-US" sz="1200">
                <a:solidFill>
                  <a:srgbClr val="00B0F0"/>
                </a:solidFill>
              </a:rPr>
              <a:t>Rapid temperature increase in the TLD dump beamline. If no measures are taken, the dump protection system will reduce the allowed number of bunches to TLD --&gt; Leads to impact on users! </a:t>
            </a:r>
            <a:endParaRPr/>
          </a:p>
          <a:p>
            <a:pPr>
              <a:defRPr/>
            </a:pPr>
            <a:endParaRPr lang="en-US" sz="1200">
              <a:solidFill>
                <a:srgbClr val="00B0F0"/>
              </a:solidFill>
            </a:endParaRPr>
          </a:p>
        </p:txBody>
      </p:sp>
      <p:sp>
        <p:nvSpPr>
          <p:cNvPr id="16" name="TextBox 15"/>
          <p:cNvSpPr txBox="1"/>
          <p:nvPr/>
        </p:nvSpPr>
        <p:spPr bwMode="auto">
          <a:xfrm>
            <a:off x="8616244" y="3159258"/>
            <a:ext cx="3006793" cy="2492990"/>
          </a:xfrm>
          <a:prstGeom prst="rect">
            <a:avLst/>
          </a:prstGeom>
          <a:noFill/>
        </p:spPr>
        <p:txBody>
          <a:bodyPr wrap="square" rtlCol="0">
            <a:spAutoFit/>
          </a:bodyPr>
          <a:lstStyle/>
          <a:p>
            <a:pPr>
              <a:defRPr/>
            </a:pPr>
            <a:r>
              <a:rPr lang="en-US" sz="1200"/>
              <a:t>Existing diagnostics in the TLD beamline that can be used by a RL agent to optimize the trajectory: </a:t>
            </a:r>
            <a:endParaRPr/>
          </a:p>
          <a:p>
            <a:pPr>
              <a:defRPr/>
            </a:pPr>
            <a:endParaRPr lang="en-US" sz="1200"/>
          </a:p>
          <a:p>
            <a:pPr marL="171450" indent="-171450">
              <a:buFont typeface="Arial"/>
              <a:buChar char="•"/>
              <a:defRPr/>
            </a:pPr>
            <a:r>
              <a:rPr lang="en-US" sz="1200"/>
              <a:t>BPMs </a:t>
            </a:r>
            <a:endParaRPr/>
          </a:p>
          <a:p>
            <a:pPr marL="171450" indent="-171450">
              <a:buFont typeface="Arial"/>
              <a:buChar char="•"/>
              <a:defRPr/>
            </a:pPr>
            <a:r>
              <a:rPr lang="en-US" sz="1200"/>
              <a:t>BLMs with known positions along and around the beamline. </a:t>
            </a:r>
            <a:endParaRPr/>
          </a:p>
          <a:p>
            <a:pPr marL="171450" indent="-171450">
              <a:buFont typeface="Arial"/>
              <a:buChar char="•"/>
              <a:defRPr/>
            </a:pPr>
            <a:r>
              <a:rPr lang="en-US" sz="1200"/>
              <a:t>Temperature measurements along and around the dump at dedicated positions. </a:t>
            </a:r>
            <a:endParaRPr/>
          </a:p>
          <a:p>
            <a:pPr marL="171450" indent="-171450">
              <a:buFont typeface="Arial"/>
              <a:buChar char="•"/>
              <a:defRPr/>
            </a:pPr>
            <a:endParaRPr lang="en-US" sz="1200">
              <a:solidFill>
                <a:schemeClr val="bg2"/>
              </a:solidFill>
            </a:endParaRPr>
          </a:p>
          <a:p>
            <a:pPr marL="171450" indent="-171450">
              <a:buFont typeface="Arial"/>
              <a:buChar char="•"/>
              <a:defRPr/>
            </a:pPr>
            <a:endParaRPr lang="en-US" sz="1200">
              <a:solidFill>
                <a:schemeClr val="bg2"/>
              </a:solidFill>
            </a:endParaRPr>
          </a:p>
          <a:p>
            <a:pPr>
              <a:defRPr/>
            </a:pPr>
            <a:endParaRPr lang="en-US"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11504" y="712470"/>
            <a:ext cx="10956925" cy="360045"/>
          </a:xfrm>
        </p:spPr>
        <p:txBody>
          <a:bodyPr/>
          <a:lstStyle/>
          <a:p>
            <a:pPr>
              <a:defRPr/>
            </a:pPr>
            <a:r>
              <a:rPr lang="en-US">
                <a:latin typeface="Calibri"/>
              </a:rPr>
              <a:t>Timeline of this R&amp;D Activity </a:t>
            </a:r>
            <a:endParaRPr/>
          </a:p>
        </p:txBody>
      </p:sp>
      <p:graphicFrame>
        <p:nvGraphicFramePr>
          <p:cNvPr id="4" name="Table 3"/>
          <p:cNvGraphicFramePr>
            <a:graphicFrameLocks/>
          </p:cNvGraphicFramePr>
          <p:nvPr/>
        </p:nvGraphicFramePr>
        <p:xfrm>
          <a:off x="594993" y="1165206"/>
          <a:ext cx="10960735" cy="4868067"/>
        </p:xfrm>
        <a:graphic>
          <a:graphicData uri="http://schemas.openxmlformats.org/drawingml/2006/table">
            <a:tbl>
              <a:tblPr firstRow="1" bandRow="1">
                <a:tableStyleId>{DB58BBA2-7E4E-8EFC-FBFF-371EDD9CAF0F}</a:tableStyleId>
              </a:tblPr>
              <a:tblGrid>
                <a:gridCol w="8645525">
                  <a:extLst>
                    <a:ext uri="{9D8B030D-6E8A-4147-A177-3AD203B41FA5}">
                      <a16:colId xmlns:a16="http://schemas.microsoft.com/office/drawing/2014/main" val="20000"/>
                    </a:ext>
                  </a:extLst>
                </a:gridCol>
                <a:gridCol w="2315210">
                  <a:extLst>
                    <a:ext uri="{9D8B030D-6E8A-4147-A177-3AD203B41FA5}">
                      <a16:colId xmlns:a16="http://schemas.microsoft.com/office/drawing/2014/main" val="20001"/>
                    </a:ext>
                  </a:extLst>
                </a:gridCol>
              </a:tblGrid>
              <a:tr h="369060">
                <a:tc>
                  <a:txBody>
                    <a:bodyPr/>
                    <a:lstStyle/>
                    <a:p>
                      <a:pPr>
                        <a:buNone/>
                        <a:defRPr/>
                      </a:pPr>
                      <a:r>
                        <a:rPr lang="en-US">
                          <a:solidFill>
                            <a:schemeClr val="bg1"/>
                          </a:solidFill>
                          <a:latin typeface="Calibri"/>
                          <a:cs typeface="Calibri"/>
                        </a:rPr>
                        <a:t>Milestone Description</a:t>
                      </a:r>
                      <a:endParaRPr/>
                    </a:p>
                  </a:txBody>
                  <a:tcPr/>
                </a:tc>
                <a:tc>
                  <a:txBody>
                    <a:bodyPr/>
                    <a:lstStyle/>
                    <a:p>
                      <a:pPr>
                        <a:buNone/>
                        <a:defRPr/>
                      </a:pPr>
                      <a:r>
                        <a:rPr lang="en-US">
                          <a:solidFill>
                            <a:schemeClr val="bg1"/>
                          </a:solidFill>
                          <a:latin typeface="Calibri"/>
                          <a:cs typeface="Calibri"/>
                        </a:rPr>
                        <a:t>Target MTH / QTR</a:t>
                      </a:r>
                      <a:endParaRPr/>
                    </a:p>
                  </a:txBody>
                  <a:tcPr/>
                </a:tc>
                <a:extLst>
                  <a:ext uri="{0D108BD9-81ED-4DB2-BD59-A6C34878D82A}">
                    <a16:rowId xmlns:a16="http://schemas.microsoft.com/office/drawing/2014/main" val="10000"/>
                  </a:ext>
                </a:extLst>
              </a:tr>
              <a:tr h="294429">
                <a:tc>
                  <a:txBody>
                    <a:bodyPr/>
                    <a:lstStyle/>
                    <a:p>
                      <a:pPr>
                        <a:spcBef>
                          <a:spcPts val="0"/>
                        </a:spcBef>
                        <a:spcAft>
                          <a:spcPts val="0"/>
                        </a:spcAft>
                        <a:defRPr/>
                      </a:pPr>
                      <a:r>
                        <a:rPr lang="de-DE" sz="1600" b="0">
                          <a:solidFill>
                            <a:schemeClr val="tx1"/>
                          </a:solidFill>
                          <a:latin typeface="Calibri"/>
                          <a:ea typeface="Calibri"/>
                          <a:cs typeface="Calibri"/>
                        </a:rPr>
                        <a:t>Postdoc hired</a:t>
                      </a:r>
                      <a:endParaRPr sz="1600" b="0">
                        <a:solidFill>
                          <a:schemeClr val="tx1"/>
                        </a:solidFill>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Q4 2023</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1"/>
                  </a:ext>
                </a:extLst>
              </a:tr>
              <a:tr h="300327">
                <a:tc>
                  <a:txBody>
                    <a:bodyPr/>
                    <a:lstStyle/>
                    <a:p>
                      <a:pPr>
                        <a:spcBef>
                          <a:spcPts val="0"/>
                        </a:spcBef>
                        <a:spcAft>
                          <a:spcPts val="0"/>
                        </a:spcAft>
                        <a:defRPr/>
                      </a:pPr>
                      <a:r>
                        <a:rPr lang="en-US" sz="1600" b="0">
                          <a:solidFill>
                            <a:schemeClr val="accent2"/>
                          </a:solidFill>
                          <a:latin typeface="Calibri"/>
                          <a:ea typeface="Calibri"/>
                          <a:cs typeface="Calibri"/>
                        </a:rPr>
                        <a:t>Simulation of the European XFEL beam dump line completed</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Q1 2024</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2"/>
                  </a:ext>
                </a:extLst>
              </a:tr>
              <a:tr h="300327">
                <a:tc>
                  <a:txBody>
                    <a:bodyPr/>
                    <a:lstStyle/>
                    <a:p>
                      <a:pPr>
                        <a:spcBef>
                          <a:spcPts val="0"/>
                        </a:spcBef>
                        <a:spcAft>
                          <a:spcPts val="0"/>
                        </a:spcAft>
                        <a:defRPr/>
                      </a:pPr>
                      <a:r>
                        <a:rPr lang="en-US" sz="1600" b="0">
                          <a:solidFill>
                            <a:schemeClr val="accent2"/>
                          </a:solidFill>
                          <a:latin typeface="Calibri"/>
                          <a:ea typeface="Calibri"/>
                          <a:cs typeface="Calibri"/>
                        </a:rPr>
                        <a:t>RL agent trained for the beam dump line in simulation</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Q2 2024</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3"/>
                  </a:ext>
                </a:extLst>
              </a:tr>
              <a:tr h="300327">
                <a:tc>
                  <a:txBody>
                    <a:bodyPr/>
                    <a:lstStyle/>
                    <a:p>
                      <a:pPr>
                        <a:spcBef>
                          <a:spcPts val="0"/>
                        </a:spcBef>
                        <a:spcAft>
                          <a:spcPts val="0"/>
                        </a:spcAft>
                        <a:defRPr/>
                      </a:pPr>
                      <a:r>
                        <a:rPr lang="en-US" sz="1600" b="0">
                          <a:solidFill>
                            <a:schemeClr val="accent2"/>
                          </a:solidFill>
                          <a:latin typeface="Calibri"/>
                          <a:ea typeface="Calibri"/>
                          <a:cs typeface="Calibri"/>
                        </a:rPr>
                        <a:t>Transferred the RL agent to the beam dump line of the European XFEL</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Q3 2024</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4"/>
                  </a:ext>
                </a:extLst>
              </a:tr>
              <a:tr h="300327">
                <a:tc>
                  <a:txBody>
                    <a:bodyPr/>
                    <a:lstStyle/>
                    <a:p>
                      <a:pPr>
                        <a:spcBef>
                          <a:spcPts val="0"/>
                        </a:spcBef>
                        <a:spcAft>
                          <a:spcPts val="0"/>
                        </a:spcAft>
                        <a:defRPr/>
                      </a:pPr>
                      <a:r>
                        <a:rPr lang="en-US" sz="1600" b="0">
                          <a:solidFill>
                            <a:schemeClr val="accent2"/>
                          </a:solidFill>
                          <a:latin typeface="Calibri"/>
                          <a:ea typeface="Calibri"/>
                          <a:cs typeface="Calibri"/>
                        </a:rPr>
                        <a:t>Integrated the RL dump line feedback as DOOCS server</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Q4 2024</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5"/>
                  </a:ext>
                </a:extLst>
              </a:tr>
              <a:tr h="300327">
                <a:tc>
                  <a:txBody>
                    <a:bodyPr/>
                    <a:lstStyle/>
                    <a:p>
                      <a:pPr>
                        <a:spcBef>
                          <a:spcPts val="0"/>
                        </a:spcBef>
                        <a:spcAft>
                          <a:spcPts val="0"/>
                        </a:spcAft>
                        <a:defRPr/>
                      </a:pPr>
                      <a:r>
                        <a:rPr lang="en-US" sz="1600" b="0">
                          <a:solidFill>
                            <a:srgbClr val="002060"/>
                          </a:solidFill>
                          <a:latin typeface="Calibri"/>
                          <a:ea typeface="Calibri"/>
                          <a:cs typeface="Calibri"/>
                        </a:rPr>
                        <a:t>Reviewed hierarchical optimization and RL</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Q4 2024</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6"/>
                  </a:ext>
                </a:extLst>
              </a:tr>
              <a:tr h="300327">
                <a:tc>
                  <a:txBody>
                    <a:bodyPr/>
                    <a:lstStyle/>
                    <a:p>
                      <a:pPr>
                        <a:spcBef>
                          <a:spcPts val="0"/>
                        </a:spcBef>
                        <a:spcAft>
                          <a:spcPts val="0"/>
                        </a:spcAft>
                        <a:defRPr/>
                      </a:pPr>
                      <a:r>
                        <a:rPr lang="de-DE" sz="1600" b="0">
                          <a:solidFill>
                            <a:schemeClr val="bg2"/>
                          </a:solidFill>
                          <a:latin typeface="Calibri"/>
                          <a:ea typeface="Calibri"/>
                          <a:cs typeface="Calibri"/>
                        </a:rPr>
                        <a:t>FEL intensity surrogate model trained</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Q1 2025</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7"/>
                  </a:ext>
                </a:extLst>
              </a:tr>
              <a:tr h="300327">
                <a:tc>
                  <a:txBody>
                    <a:bodyPr/>
                    <a:lstStyle/>
                    <a:p>
                      <a:pPr>
                        <a:spcBef>
                          <a:spcPts val="0"/>
                        </a:spcBef>
                        <a:spcAft>
                          <a:spcPts val="0"/>
                        </a:spcAft>
                        <a:defRPr/>
                      </a:pPr>
                      <a:r>
                        <a:rPr lang="en-US" sz="1600" b="0">
                          <a:solidFill>
                            <a:schemeClr val="bg2"/>
                          </a:solidFill>
                          <a:latin typeface="Calibri"/>
                          <a:ea typeface="Calibri"/>
                          <a:cs typeface="Calibri"/>
                        </a:rPr>
                        <a:t>Trained  RL agent for FEL intensity optimization in simulation</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Q2 2025</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8"/>
                  </a:ext>
                </a:extLst>
              </a:tr>
              <a:tr h="300327">
                <a:tc>
                  <a:txBody>
                    <a:bodyPr/>
                    <a:lstStyle/>
                    <a:p>
                      <a:pPr>
                        <a:spcBef>
                          <a:spcPts val="0"/>
                        </a:spcBef>
                        <a:spcAft>
                          <a:spcPts val="0"/>
                        </a:spcAft>
                        <a:defRPr/>
                      </a:pPr>
                      <a:r>
                        <a:rPr lang="en-US" sz="1600" b="0">
                          <a:solidFill>
                            <a:schemeClr val="bg2"/>
                          </a:solidFill>
                          <a:latin typeface="Calibri"/>
                          <a:ea typeface="Calibri"/>
                          <a:cs typeface="Calibri"/>
                        </a:rPr>
                        <a:t>Transferred the RL agent to FEL intensity optimization on EuXFEL</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Q3 2025</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09"/>
                  </a:ext>
                </a:extLst>
              </a:tr>
              <a:tr h="300327">
                <a:tc>
                  <a:txBody>
                    <a:bodyPr/>
                    <a:lstStyle/>
                    <a:p>
                      <a:pPr>
                        <a:spcBef>
                          <a:spcPts val="0"/>
                        </a:spcBef>
                        <a:spcAft>
                          <a:spcPts val="0"/>
                        </a:spcAft>
                        <a:defRPr/>
                      </a:pPr>
                      <a:r>
                        <a:rPr lang="de-DE" sz="1600" b="0">
                          <a:solidFill>
                            <a:schemeClr val="bg2"/>
                          </a:solidFill>
                          <a:latin typeface="Calibri"/>
                          <a:ea typeface="Calibri"/>
                          <a:cs typeface="Calibri"/>
                        </a:rPr>
                        <a:t>Integrated FEL intensity optimisation into Ocelot Optimizer / Badger</a:t>
                      </a:r>
                      <a:endParaRPr sz="1600" b="0">
                        <a:solidFill>
                          <a:schemeClr val="bg2"/>
                        </a:solidFill>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Q4 2025</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10"/>
                  </a:ext>
                </a:extLst>
              </a:tr>
              <a:tr h="300327">
                <a:tc>
                  <a:txBody>
                    <a:bodyPr/>
                    <a:lstStyle/>
                    <a:p>
                      <a:pPr>
                        <a:spcBef>
                          <a:spcPts val="0"/>
                        </a:spcBef>
                        <a:spcAft>
                          <a:spcPts val="0"/>
                        </a:spcAft>
                        <a:defRPr/>
                      </a:pPr>
                      <a:r>
                        <a:rPr lang="en-US" sz="1600" b="0">
                          <a:solidFill>
                            <a:srgbClr val="002060"/>
                          </a:solidFill>
                          <a:latin typeface="Calibri"/>
                          <a:ea typeface="Calibri"/>
                          <a:cs typeface="Calibri"/>
                        </a:rPr>
                        <a:t>Hierarchical optimization on virtual XFEL completed</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Q1 2025</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11"/>
                  </a:ext>
                </a:extLst>
              </a:tr>
              <a:tr h="300327">
                <a:tc>
                  <a:txBody>
                    <a:bodyPr/>
                    <a:lstStyle/>
                    <a:p>
                      <a:pPr>
                        <a:spcBef>
                          <a:spcPts val="0"/>
                        </a:spcBef>
                        <a:spcAft>
                          <a:spcPts val="0"/>
                        </a:spcAft>
                        <a:defRPr/>
                      </a:pPr>
                      <a:r>
                        <a:rPr lang="en-US" sz="1600" b="0">
                          <a:solidFill>
                            <a:srgbClr val="002060"/>
                          </a:solidFill>
                          <a:latin typeface="Calibri"/>
                          <a:ea typeface="Calibri"/>
                          <a:cs typeface="Calibri"/>
                        </a:rPr>
                        <a:t>Inclusion of low level control to hierarchical approach finished</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Q2 2026</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12"/>
                  </a:ext>
                </a:extLst>
              </a:tr>
              <a:tr h="300327">
                <a:tc>
                  <a:txBody>
                    <a:bodyPr/>
                    <a:lstStyle/>
                    <a:p>
                      <a:pPr>
                        <a:spcBef>
                          <a:spcPts val="0"/>
                        </a:spcBef>
                        <a:spcAft>
                          <a:spcPts val="0"/>
                        </a:spcAft>
                        <a:defRPr/>
                      </a:pPr>
                      <a:r>
                        <a:rPr lang="en-US" sz="1600" b="0">
                          <a:solidFill>
                            <a:schemeClr val="bg2"/>
                          </a:solidFill>
                          <a:latin typeface="Calibri"/>
                          <a:ea typeface="Calibri"/>
                          <a:cs typeface="Calibri"/>
                        </a:rPr>
                        <a:t>Inclusion of first FEL intensity tuning results to </a:t>
                      </a:r>
                      <a:r>
                        <a:rPr lang="en-US" sz="1600" b="0">
                          <a:solidFill>
                            <a:srgbClr val="002060"/>
                          </a:solidFill>
                          <a:latin typeface="Calibri"/>
                          <a:ea typeface="Calibri"/>
                          <a:cs typeface="Calibri"/>
                        </a:rPr>
                        <a:t>hierarchical approach </a:t>
                      </a:r>
                      <a:r>
                        <a:rPr lang="en-US" sz="1600" b="0">
                          <a:solidFill>
                            <a:schemeClr val="bg2"/>
                          </a:solidFill>
                          <a:latin typeface="Calibri"/>
                          <a:ea typeface="Calibri"/>
                          <a:cs typeface="Calibri"/>
                        </a:rPr>
                        <a:t>finished</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Q2 2026</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13"/>
                  </a:ext>
                </a:extLst>
              </a:tr>
              <a:tr h="300327">
                <a:tc>
                  <a:txBody>
                    <a:bodyPr/>
                    <a:lstStyle/>
                    <a:p>
                      <a:pPr>
                        <a:spcBef>
                          <a:spcPts val="0"/>
                        </a:spcBef>
                        <a:spcAft>
                          <a:spcPts val="0"/>
                        </a:spcAft>
                        <a:defRPr/>
                      </a:pPr>
                      <a:r>
                        <a:rPr lang="en-US" sz="1600" b="0">
                          <a:solidFill>
                            <a:srgbClr val="002060"/>
                          </a:solidFill>
                          <a:latin typeface="Calibri"/>
                          <a:ea typeface="Calibri"/>
                          <a:cs typeface="Calibri"/>
                        </a:rPr>
                        <a:t>Transferred hierarchical approach to real machine</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Q3 2026</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14"/>
                  </a:ext>
                </a:extLst>
              </a:tr>
              <a:tr h="300327">
                <a:tc>
                  <a:txBody>
                    <a:bodyPr/>
                    <a:lstStyle/>
                    <a:p>
                      <a:pPr>
                        <a:spcBef>
                          <a:spcPts val="0"/>
                        </a:spcBef>
                        <a:spcAft>
                          <a:spcPts val="0"/>
                        </a:spcAft>
                        <a:defRPr/>
                      </a:pPr>
                      <a:r>
                        <a:rPr lang="en-US" sz="1600" b="0">
                          <a:solidFill>
                            <a:srgbClr val="002060"/>
                          </a:solidFill>
                          <a:latin typeface="Calibri"/>
                          <a:ea typeface="Calibri"/>
                          <a:cs typeface="Calibri"/>
                        </a:rPr>
                        <a:t>Integration of hierarchical method into Ocelot Optimiser / Badger completed</a:t>
                      </a:r>
                      <a:endParaRPr>
                        <a:latin typeface="Calibri"/>
                        <a:ea typeface="Calibri"/>
                        <a:cs typeface="Calibri"/>
                      </a:endParaRPr>
                    </a:p>
                  </a:txBody>
                  <a:tcPr marL="68390" marR="68390" marT="0" marB="0" anchor="ctr"/>
                </a:tc>
                <a:tc>
                  <a:txBody>
                    <a:bodyPr/>
                    <a:lstStyle/>
                    <a:p>
                      <a:pPr>
                        <a:spcBef>
                          <a:spcPts val="0"/>
                        </a:spcBef>
                        <a:spcAft>
                          <a:spcPts val="0"/>
                        </a:spcAft>
                        <a:defRPr/>
                      </a:pPr>
                      <a:r>
                        <a:rPr lang="de-DE" sz="1600" b="0">
                          <a:solidFill>
                            <a:schemeClr val="tx1"/>
                          </a:solidFill>
                          <a:latin typeface="Calibri"/>
                          <a:ea typeface="Calibri"/>
                          <a:cs typeface="Calibri"/>
                        </a:rPr>
                        <a:t>Q3 2026</a:t>
                      </a:r>
                      <a:endParaRPr sz="1600" b="0">
                        <a:solidFill>
                          <a:schemeClr val="tx1"/>
                        </a:solidFill>
                        <a:latin typeface="Calibri"/>
                        <a:ea typeface="Calibri"/>
                        <a:cs typeface="Calibri"/>
                      </a:endParaRPr>
                    </a:p>
                  </a:txBody>
                  <a:tcPr marL="68390" marR="68390" marT="0" marB="0" anchor="ctr"/>
                </a:tc>
                <a:extLst>
                  <a:ext uri="{0D108BD9-81ED-4DB2-BD59-A6C34878D82A}">
                    <a16:rowId xmlns:a16="http://schemas.microsoft.com/office/drawing/2014/main" val="1001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53466275" name="Title 1"/>
          <p:cNvSpPr>
            <a:spLocks noGrp="1"/>
          </p:cNvSpPr>
          <p:nvPr>
            <p:ph type="title"/>
          </p:nvPr>
        </p:nvSpPr>
        <p:spPr bwMode="auto">
          <a:xfrm>
            <a:off x="611503" y="712469"/>
            <a:ext cx="10956924" cy="360045"/>
          </a:xfrm>
        </p:spPr>
        <p:txBody>
          <a:bodyPr/>
          <a:lstStyle/>
          <a:p>
            <a:pPr>
              <a:defRPr/>
            </a:pPr>
            <a:r>
              <a:rPr lang="en-US" sz="2200" b="1" i="0" u="none" strike="noStrike" cap="none" spc="0">
                <a:solidFill>
                  <a:schemeClr val="tx1"/>
                </a:solidFill>
                <a:latin typeface="Calibri"/>
                <a:ea typeface="Calibri"/>
                <a:cs typeface="Calibri"/>
              </a:rPr>
              <a:t>Personnel Resource Needs of the R&amp;D Project</a:t>
            </a:r>
            <a:endParaRPr lang="en-US">
              <a:latin typeface="Calibri"/>
            </a:endParaRPr>
          </a:p>
        </p:txBody>
      </p:sp>
      <p:graphicFrame>
        <p:nvGraphicFramePr>
          <p:cNvPr id="1709993429" name="Table 3"/>
          <p:cNvGraphicFramePr>
            <a:graphicFrameLocks/>
          </p:cNvGraphicFramePr>
          <p:nvPr/>
        </p:nvGraphicFramePr>
        <p:xfrm>
          <a:off x="537612" y="1727119"/>
          <a:ext cx="10960732" cy="2787649"/>
        </p:xfrm>
        <a:graphic>
          <a:graphicData uri="http://schemas.openxmlformats.org/drawingml/2006/table">
            <a:tbl>
              <a:tblPr firstRow="1" bandRow="1">
                <a:tableStyleId>{DB58BBA2-7E4E-8EFC-FBFF-371EDD9CAF0F}</a:tableStyleId>
              </a:tblPr>
              <a:tblGrid>
                <a:gridCol w="8006660">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153872">
                  <a:extLst>
                    <a:ext uri="{9D8B030D-6E8A-4147-A177-3AD203B41FA5}">
                      <a16:colId xmlns:a16="http://schemas.microsoft.com/office/drawing/2014/main" val="20003"/>
                    </a:ext>
                  </a:extLst>
                </a:gridCol>
              </a:tblGrid>
              <a:tr h="410209">
                <a:tc>
                  <a:txBody>
                    <a:bodyPr/>
                    <a:lstStyle/>
                    <a:p>
                      <a:pPr>
                        <a:buNone/>
                        <a:defRPr/>
                      </a:pPr>
                      <a:r>
                        <a:rPr lang="en-US">
                          <a:solidFill>
                            <a:schemeClr val="bg1"/>
                          </a:solidFill>
                          <a:latin typeface="Calibri"/>
                          <a:cs typeface="Calibri"/>
                        </a:rPr>
                        <a:t>Skill or Task Description</a:t>
                      </a:r>
                      <a:r>
                        <a:rPr lang="de-DE">
                          <a:solidFill>
                            <a:schemeClr val="bg1"/>
                          </a:solidFill>
                          <a:latin typeface="Calibri"/>
                          <a:cs typeface="Calibri"/>
                        </a:rPr>
                        <a:t> </a:t>
                      </a:r>
                      <a:endParaRPr/>
                    </a:p>
                  </a:txBody>
                  <a:tcPr/>
                </a:tc>
                <a:tc>
                  <a:txBody>
                    <a:bodyPr/>
                    <a:lstStyle/>
                    <a:p>
                      <a:pPr>
                        <a:buNone/>
                        <a:defRPr/>
                      </a:pPr>
                      <a:r>
                        <a:rPr lang="en-US">
                          <a:solidFill>
                            <a:schemeClr val="bg1"/>
                          </a:solidFill>
                          <a:latin typeface="Calibri"/>
                          <a:cs typeface="Calibri"/>
                        </a:rPr>
                        <a:t>FTE</a:t>
                      </a:r>
                      <a:endParaRPr/>
                    </a:p>
                  </a:txBody>
                  <a:tcPr/>
                </a:tc>
                <a:tc>
                  <a:txBody>
                    <a:bodyPr/>
                    <a:lstStyle/>
                    <a:p>
                      <a:pPr>
                        <a:buNone/>
                        <a:defRPr/>
                      </a:pPr>
                      <a:r>
                        <a:rPr lang="en-US">
                          <a:solidFill>
                            <a:schemeClr val="bg1"/>
                          </a:solidFill>
                          <a:latin typeface="Calibri"/>
                          <a:cs typeface="Calibri"/>
                        </a:rPr>
                        <a:t>from</a:t>
                      </a:r>
                      <a:endParaRPr/>
                    </a:p>
                  </a:txBody>
                  <a:tcPr/>
                </a:tc>
                <a:tc>
                  <a:txBody>
                    <a:bodyPr/>
                    <a:lstStyle/>
                    <a:p>
                      <a:pPr>
                        <a:buNone/>
                        <a:defRPr/>
                      </a:pPr>
                      <a:r>
                        <a:rPr lang="en-US">
                          <a:solidFill>
                            <a:schemeClr val="bg1"/>
                          </a:solidFill>
                          <a:latin typeface="Calibri"/>
                          <a:cs typeface="Calibri"/>
                        </a:rPr>
                        <a:t>to</a:t>
                      </a:r>
                      <a:endParaRPr/>
                    </a:p>
                  </a:txBody>
                  <a:tcPr/>
                </a:tc>
                <a:extLst>
                  <a:ext uri="{0D108BD9-81ED-4DB2-BD59-A6C34878D82A}">
                    <a16:rowId xmlns:a16="http://schemas.microsoft.com/office/drawing/2014/main" val="10000"/>
                  </a:ext>
                </a:extLst>
              </a:tr>
              <a:tr h="397509">
                <a:tc>
                  <a:txBody>
                    <a:bodyPr/>
                    <a:lstStyle/>
                    <a:p>
                      <a:pPr>
                        <a:buNone/>
                        <a:defRPr/>
                      </a:pPr>
                      <a:r>
                        <a:rPr lang="en-US">
                          <a:latin typeface="Calibri"/>
                          <a:cs typeface="Calibri"/>
                        </a:rPr>
                        <a:t>new:  Postdoc</a:t>
                      </a:r>
                      <a:endParaRPr/>
                    </a:p>
                    <a:p>
                      <a:pPr marL="285750" indent="-285750">
                        <a:buFont typeface="Arial"/>
                        <a:buChar char="•"/>
                        <a:defRPr/>
                      </a:pPr>
                      <a:r>
                        <a:rPr lang="en-US">
                          <a:latin typeface="Calibri"/>
                          <a:cs typeface="Calibri"/>
                        </a:rPr>
                        <a:t>Accelerator physicist</a:t>
                      </a:r>
                      <a:endParaRPr/>
                    </a:p>
                    <a:p>
                      <a:pPr marL="285750" indent="-285750">
                        <a:buFont typeface="Arial"/>
                        <a:buChar char="•"/>
                        <a:defRPr/>
                      </a:pPr>
                      <a:r>
                        <a:rPr lang="en-US">
                          <a:latin typeface="Calibri"/>
                          <a:cs typeface="Calibri"/>
                        </a:rPr>
                        <a:t>Experience in accelerator operation</a:t>
                      </a:r>
                      <a:endParaRPr/>
                    </a:p>
                    <a:p>
                      <a:pPr marL="285750" indent="-285750">
                        <a:buFont typeface="Arial"/>
                        <a:buChar char="•"/>
                        <a:defRPr/>
                      </a:pPr>
                      <a:r>
                        <a:rPr lang="en-US">
                          <a:latin typeface="Calibri"/>
                          <a:cs typeface="Calibri"/>
                        </a:rPr>
                        <a:t>Experience in ML for accelerator operation</a:t>
                      </a:r>
                      <a:endParaRPr/>
                    </a:p>
                  </a:txBody>
                  <a:tcPr/>
                </a:tc>
                <a:tc>
                  <a:txBody>
                    <a:bodyPr/>
                    <a:lstStyle/>
                    <a:p>
                      <a:pPr>
                        <a:buNone/>
                        <a:defRPr/>
                      </a:pPr>
                      <a:r>
                        <a:rPr lang="en-US">
                          <a:latin typeface="Calibri"/>
                          <a:cs typeface="Calibri"/>
                        </a:rPr>
                        <a:t>1</a:t>
                      </a:r>
                      <a:endParaRPr/>
                    </a:p>
                  </a:txBody>
                  <a:tcPr/>
                </a:tc>
                <a:tc>
                  <a:txBody>
                    <a:bodyPr/>
                    <a:lstStyle/>
                    <a:p>
                      <a:pPr>
                        <a:buNone/>
                        <a:defRPr/>
                      </a:pPr>
                      <a:r>
                        <a:rPr lang="en-US">
                          <a:latin typeface="Calibri"/>
                          <a:cs typeface="Calibri"/>
                        </a:rPr>
                        <a:t>Q4 2023</a:t>
                      </a:r>
                      <a:endParaRPr/>
                    </a:p>
                  </a:txBody>
                  <a:tcPr/>
                </a:tc>
                <a:tc>
                  <a:txBody>
                    <a:bodyPr/>
                    <a:lstStyle/>
                    <a:p>
                      <a:pPr>
                        <a:buNone/>
                        <a:defRPr/>
                      </a:pPr>
                      <a:r>
                        <a:rPr lang="en-US">
                          <a:latin typeface="Calibri"/>
                          <a:cs typeface="Calibri"/>
                        </a:rPr>
                        <a:t>Q3 2026</a:t>
                      </a:r>
                      <a:endParaRPr/>
                    </a:p>
                  </a:txBody>
                  <a:tcPr/>
                </a:tc>
                <a:extLst>
                  <a:ext uri="{0D108BD9-81ED-4DB2-BD59-A6C34878D82A}">
                    <a16:rowId xmlns:a16="http://schemas.microsoft.com/office/drawing/2014/main" val="10001"/>
                  </a:ext>
                </a:extLst>
              </a:tr>
              <a:tr h="397509">
                <a:tc>
                  <a:txBody>
                    <a:bodyPr/>
                    <a:lstStyle/>
                    <a:p>
                      <a:pPr>
                        <a:buNone/>
                        <a:defRPr/>
                      </a:pPr>
                      <a:r>
                        <a:rPr lang="en-US">
                          <a:latin typeface="Calibri"/>
                          <a:cs typeface="Calibri"/>
                        </a:rPr>
                        <a:t>Available: Jan Kaiser (now PhD, then Postdoc)</a:t>
                      </a:r>
                      <a:endParaRPr/>
                    </a:p>
                    <a:p>
                      <a:pPr marL="285750" indent="-285750">
                        <a:buFont typeface="Arial"/>
                        <a:buChar char="•"/>
                        <a:defRPr/>
                      </a:pPr>
                      <a:r>
                        <a:rPr lang="en-US">
                          <a:latin typeface="Calibri"/>
                          <a:cs typeface="Calibri"/>
                        </a:rPr>
                        <a:t>Computer scientist</a:t>
                      </a:r>
                      <a:endParaRPr/>
                    </a:p>
                    <a:p>
                      <a:pPr marL="285750" indent="-285750">
                        <a:buFont typeface="Arial"/>
                        <a:buChar char="•"/>
                        <a:defRPr/>
                      </a:pPr>
                      <a:r>
                        <a:rPr lang="en-US">
                          <a:latin typeface="Calibri"/>
                          <a:cs typeface="Calibri"/>
                        </a:rPr>
                        <a:t>Experience in accelerator operation</a:t>
                      </a:r>
                      <a:endParaRPr/>
                    </a:p>
                    <a:p>
                      <a:pPr marL="285750" indent="-285750">
                        <a:buFont typeface="Arial"/>
                        <a:buChar char="•"/>
                        <a:defRPr/>
                      </a:pPr>
                      <a:r>
                        <a:rPr lang="en-US">
                          <a:latin typeface="Calibri"/>
                          <a:cs typeface="Calibri"/>
                        </a:rPr>
                        <a:t>Experience in Reinforcement Learning</a:t>
                      </a:r>
                      <a:endParaRPr/>
                    </a:p>
                  </a:txBody>
                  <a:tcPr/>
                </a:tc>
                <a:tc>
                  <a:txBody>
                    <a:bodyPr/>
                    <a:lstStyle/>
                    <a:p>
                      <a:pPr>
                        <a:buNone/>
                        <a:defRPr/>
                      </a:pPr>
                      <a:r>
                        <a:rPr lang="en-US">
                          <a:latin typeface="Calibri"/>
                          <a:cs typeface="Calibri"/>
                        </a:rPr>
                        <a:t>1</a:t>
                      </a:r>
                      <a:endParaRPr/>
                    </a:p>
                  </a:txBody>
                  <a:tcPr/>
                </a:tc>
                <a:tc>
                  <a:txBody>
                    <a:bodyPr/>
                    <a:lstStyle/>
                    <a:p>
                      <a:pPr>
                        <a:buNone/>
                        <a:defRPr/>
                      </a:pPr>
                      <a:r>
                        <a:rPr lang="en-US">
                          <a:latin typeface="Calibri"/>
                          <a:cs typeface="Calibri"/>
                        </a:rPr>
                        <a:t>Q3 2024</a:t>
                      </a:r>
                      <a:endParaRPr/>
                    </a:p>
                  </a:txBody>
                  <a:tcPr/>
                </a:tc>
                <a:tc>
                  <a:txBody>
                    <a:bodyPr/>
                    <a:lstStyle/>
                    <a:p>
                      <a:pPr>
                        <a:buNone/>
                        <a:defRPr/>
                      </a:pPr>
                      <a:r>
                        <a:rPr lang="en-US">
                          <a:latin typeface="Calibri"/>
                          <a:cs typeface="Calibri"/>
                        </a:rPr>
                        <a:t>Q3 2026</a:t>
                      </a:r>
                      <a:endParaRPr/>
                    </a:p>
                  </a:txBody>
                  <a:tcPr/>
                </a:tc>
                <a:extLst>
                  <a:ext uri="{0D108BD9-81ED-4DB2-BD59-A6C34878D82A}">
                    <a16:rowId xmlns:a16="http://schemas.microsoft.com/office/drawing/2014/main" val="10002"/>
                  </a:ext>
                </a:extLst>
              </a:tr>
            </a:tbl>
          </a:graphicData>
        </a:graphic>
      </p:graphicFrame>
      <p:sp>
        <p:nvSpPr>
          <p:cNvPr id="690526774" name="Title 1"/>
          <p:cNvSpPr>
            <a:spLocks noGrp="1"/>
          </p:cNvSpPr>
          <p:nvPr/>
        </p:nvSpPr>
        <p:spPr bwMode="auto">
          <a:xfrm>
            <a:off x="611503" y="5015932"/>
            <a:ext cx="10956924" cy="360045"/>
          </a:xfrm>
        </p:spPr>
        <p:txBody>
          <a:bodyPr vert="horz" lIns="0" tIns="0" rIns="0" bIns="0" rtlCol="0" anchor="b" anchorCtr="0">
            <a:noAutofit/>
          </a:bodyPr>
          <a:lstStyle>
            <a:lvl1pPr algn="l" defTabSz="914400">
              <a:lnSpc>
                <a:spcPct val="100000"/>
              </a:lnSpc>
              <a:spcBef>
                <a:spcPts val="0"/>
              </a:spcBef>
              <a:buNone/>
              <a:defRPr sz="2200" b="1">
                <a:solidFill>
                  <a:schemeClr val="tx1"/>
                </a:solidFill>
                <a:latin typeface="+mj-lt"/>
                <a:ea typeface="+mj-ea"/>
                <a:cs typeface="+mj-cs"/>
              </a:defRPr>
            </a:lvl1pPr>
          </a:lstStyle>
          <a:p>
            <a:pPr>
              <a:defRPr/>
            </a:pPr>
            <a:r>
              <a:rPr lang="en-US" sz="2200" b="1" i="0" u="none" strike="noStrike" cap="none" spc="0">
                <a:solidFill>
                  <a:schemeClr val="tx1"/>
                </a:solidFill>
                <a:latin typeface="Calibri"/>
                <a:ea typeface="Calibri"/>
                <a:cs typeface="Calibri"/>
              </a:rPr>
              <a:t>Expenditure</a:t>
            </a:r>
            <a:endParaRPr lang="en-US">
              <a:latin typeface="Calibri"/>
            </a:endParaRPr>
          </a:p>
        </p:txBody>
      </p:sp>
      <p:sp>
        <p:nvSpPr>
          <p:cNvPr id="1213555860" name="Content Placeholder 2"/>
          <p:cNvSpPr>
            <a:spLocks noGrp="1"/>
          </p:cNvSpPr>
          <p:nvPr>
            <p:ph idx="1"/>
          </p:nvPr>
        </p:nvSpPr>
        <p:spPr bwMode="auto">
          <a:xfrm>
            <a:off x="537612" y="5590378"/>
            <a:ext cx="10944225" cy="947418"/>
          </a:xfrm>
        </p:spPr>
        <p:txBody>
          <a:bodyPr/>
          <a:lstStyle/>
          <a:p>
            <a:pPr>
              <a:defRPr/>
            </a:pPr>
            <a:r>
              <a:t>NONE</a:t>
            </a:r>
          </a:p>
          <a:p>
            <a:pPr>
              <a:defRPr/>
            </a:pPr>
            <a:endParaRPr lang="en-US">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77098012" name="Title 1"/>
          <p:cNvSpPr>
            <a:spLocks noGrp="1"/>
          </p:cNvSpPr>
          <p:nvPr>
            <p:ph type="title"/>
          </p:nvPr>
        </p:nvSpPr>
        <p:spPr bwMode="auto">
          <a:xfrm>
            <a:off x="611503" y="712469"/>
            <a:ext cx="10956924" cy="360045"/>
          </a:xfrm>
        </p:spPr>
        <p:txBody>
          <a:bodyPr/>
          <a:lstStyle/>
          <a:p>
            <a:pPr>
              <a:defRPr/>
            </a:pPr>
            <a:r>
              <a:rPr lang="de-DE" sz="2200" b="1" i="0" u="none" strike="noStrike" cap="none" spc="0">
                <a:solidFill>
                  <a:schemeClr val="tx1"/>
                </a:solidFill>
                <a:latin typeface="Calibri"/>
                <a:ea typeface="Calibri"/>
                <a:cs typeface="Calibri"/>
              </a:rPr>
              <a:t>Resource and Cost </a:t>
            </a:r>
            <a:r>
              <a:rPr lang="en-US" sz="2200" b="1" i="0" u="none" strike="noStrike" cap="none" spc="0">
                <a:solidFill>
                  <a:schemeClr val="tx1"/>
                </a:solidFill>
                <a:latin typeface="Calibri"/>
                <a:ea typeface="Calibri"/>
                <a:cs typeface="Calibri"/>
              </a:rPr>
              <a:t> Profile of Proposal</a:t>
            </a:r>
            <a:endParaRPr lang="en-US">
              <a:latin typeface="Calibri"/>
            </a:endParaRPr>
          </a:p>
        </p:txBody>
      </p:sp>
      <p:graphicFrame>
        <p:nvGraphicFramePr>
          <p:cNvPr id="1724549048" name="Table 3"/>
          <p:cNvGraphicFramePr>
            <a:graphicFrameLocks/>
          </p:cNvGraphicFramePr>
          <p:nvPr/>
        </p:nvGraphicFramePr>
        <p:xfrm>
          <a:off x="617220" y="1736119"/>
          <a:ext cx="9233529" cy="2353299"/>
        </p:xfrm>
        <a:graphic>
          <a:graphicData uri="http://schemas.openxmlformats.org/drawingml/2006/table">
            <a:tbl>
              <a:tblPr firstRow="1" bandRow="1">
                <a:tableStyleId>{DB58BBA2-7E4E-8EFC-FBFF-371EDD9CAF0F}</a:tableStyleId>
              </a:tblPr>
              <a:tblGrid>
                <a:gridCol w="918844">
                  <a:extLst>
                    <a:ext uri="{9D8B030D-6E8A-4147-A177-3AD203B41FA5}">
                      <a16:colId xmlns:a16="http://schemas.microsoft.com/office/drawing/2014/main" val="20000"/>
                    </a:ext>
                  </a:extLst>
                </a:gridCol>
                <a:gridCol w="859153">
                  <a:extLst>
                    <a:ext uri="{9D8B030D-6E8A-4147-A177-3AD203B41FA5}">
                      <a16:colId xmlns:a16="http://schemas.microsoft.com/office/drawing/2014/main" val="20001"/>
                    </a:ext>
                  </a:extLst>
                </a:gridCol>
                <a:gridCol w="2215514">
                  <a:extLst>
                    <a:ext uri="{9D8B030D-6E8A-4147-A177-3AD203B41FA5}">
                      <a16:colId xmlns:a16="http://schemas.microsoft.com/office/drawing/2014/main" val="20002"/>
                    </a:ext>
                  </a:extLst>
                </a:gridCol>
                <a:gridCol w="2452369">
                  <a:extLst>
                    <a:ext uri="{9D8B030D-6E8A-4147-A177-3AD203B41FA5}">
                      <a16:colId xmlns:a16="http://schemas.microsoft.com/office/drawing/2014/main" val="20003"/>
                    </a:ext>
                  </a:extLst>
                </a:gridCol>
                <a:gridCol w="2787649">
                  <a:extLst>
                    <a:ext uri="{9D8B030D-6E8A-4147-A177-3AD203B41FA5}">
                      <a16:colId xmlns:a16="http://schemas.microsoft.com/office/drawing/2014/main" val="20004"/>
                    </a:ext>
                  </a:extLst>
                </a:gridCol>
              </a:tblGrid>
              <a:tr h="384809">
                <a:tc>
                  <a:txBody>
                    <a:bodyPr/>
                    <a:lstStyle/>
                    <a:p>
                      <a:pPr>
                        <a:buNone/>
                        <a:defRPr/>
                      </a:pPr>
                      <a:r>
                        <a:rPr lang="en-US">
                          <a:solidFill>
                            <a:schemeClr val="bg1"/>
                          </a:solidFill>
                          <a:latin typeface="Calibri"/>
                          <a:cs typeface="Calibri"/>
                        </a:rPr>
                        <a:t>Year</a:t>
                      </a:r>
                      <a:endParaRPr/>
                    </a:p>
                  </a:txBody>
                  <a:tcPr/>
                </a:tc>
                <a:tc>
                  <a:txBody>
                    <a:bodyPr/>
                    <a:lstStyle/>
                    <a:p>
                      <a:pPr>
                        <a:buNone/>
                        <a:defRPr/>
                      </a:pPr>
                      <a:r>
                        <a:rPr lang="en-US">
                          <a:solidFill>
                            <a:schemeClr val="bg1"/>
                          </a:solidFill>
                          <a:latin typeface="Calibri"/>
                          <a:cs typeface="Calibri"/>
                        </a:rPr>
                        <a:t>FTE</a:t>
                      </a:r>
                      <a:endParaRPr/>
                    </a:p>
                  </a:txBody>
                  <a:tcPr/>
                </a:tc>
                <a:tc>
                  <a:txBody>
                    <a:bodyPr/>
                    <a:lstStyle/>
                    <a:p>
                      <a:pPr>
                        <a:buNone/>
                        <a:defRPr/>
                      </a:pPr>
                      <a:r>
                        <a:rPr lang="en-US">
                          <a:solidFill>
                            <a:schemeClr val="bg1"/>
                          </a:solidFill>
                          <a:latin typeface="Calibri"/>
                          <a:cs typeface="Calibri"/>
                        </a:rPr>
                        <a:t>FTE Cost / k€ </a:t>
                      </a:r>
                      <a:endParaRPr/>
                    </a:p>
                  </a:txBody>
                  <a:tcPr/>
                </a:tc>
                <a:tc>
                  <a:txBody>
                    <a:bodyPr/>
                    <a:lstStyle/>
                    <a:p>
                      <a:pPr>
                        <a:buNone/>
                        <a:defRPr/>
                      </a:pPr>
                      <a:r>
                        <a:rPr lang="en-US">
                          <a:solidFill>
                            <a:schemeClr val="bg1"/>
                          </a:solidFill>
                          <a:latin typeface="Calibri"/>
                          <a:cs typeface="Calibri"/>
                        </a:rPr>
                        <a:t>Invest + Recurrent / k€</a:t>
                      </a:r>
                      <a:endParaRPr/>
                    </a:p>
                  </a:txBody>
                  <a:tcPr/>
                </a:tc>
                <a:tc>
                  <a:txBody>
                    <a:bodyPr/>
                    <a:lstStyle/>
                    <a:p>
                      <a:pPr>
                        <a:buNone/>
                        <a:defRPr/>
                      </a:pPr>
                      <a:r>
                        <a:rPr lang="en-US">
                          <a:solidFill>
                            <a:schemeClr val="bg1"/>
                          </a:solidFill>
                          <a:latin typeface="Calibri"/>
                          <a:cs typeface="Calibri"/>
                        </a:rPr>
                        <a:t>Total Cost / k€</a:t>
                      </a:r>
                      <a:endParaRPr/>
                    </a:p>
                  </a:txBody>
                  <a:tcPr/>
                </a:tc>
                <a:extLst>
                  <a:ext uri="{0D108BD9-81ED-4DB2-BD59-A6C34878D82A}">
                    <a16:rowId xmlns:a16="http://schemas.microsoft.com/office/drawing/2014/main" val="10000"/>
                  </a:ext>
                </a:extLst>
              </a:tr>
              <a:tr h="393698">
                <a:tc>
                  <a:txBody>
                    <a:bodyPr/>
                    <a:lstStyle/>
                    <a:p>
                      <a:pPr>
                        <a:buNone/>
                        <a:defRPr/>
                      </a:pPr>
                      <a:r>
                        <a:rPr lang="en-US">
                          <a:latin typeface="Calibri"/>
                          <a:cs typeface="Calibri"/>
                        </a:rPr>
                        <a:t>2023</a:t>
                      </a:r>
                      <a:endParaRPr/>
                    </a:p>
                  </a:txBody>
                  <a:tcPr/>
                </a:tc>
                <a:tc>
                  <a:txBody>
                    <a:bodyPr/>
                    <a:lstStyle/>
                    <a:p>
                      <a:pPr>
                        <a:buNone/>
                        <a:defRPr/>
                      </a:pPr>
                      <a:r>
                        <a:rPr lang="en-US">
                          <a:latin typeface="Calibri"/>
                          <a:cs typeface="Calibri"/>
                        </a:rPr>
                        <a:t>0.25</a:t>
                      </a:r>
                      <a:endParaRPr/>
                    </a:p>
                  </a:txBody>
                  <a:tcPr/>
                </a:tc>
                <a:tc>
                  <a:txBody>
                    <a:bodyPr/>
                    <a:lstStyle/>
                    <a:p>
                      <a:pPr>
                        <a:buNone/>
                        <a:defRPr/>
                      </a:pPr>
                      <a:r>
                        <a:rPr lang="en-US">
                          <a:latin typeface="Calibri"/>
                          <a:cs typeface="Calibri"/>
                        </a:rPr>
                        <a:t>16.67</a:t>
                      </a:r>
                      <a:endParaRPr/>
                    </a:p>
                  </a:txBody>
                  <a:tcPr/>
                </a:tc>
                <a:tc>
                  <a:txBody>
                    <a:bodyPr/>
                    <a:lstStyle/>
                    <a:p>
                      <a:pPr>
                        <a:buNone/>
                        <a:defRPr/>
                      </a:pPr>
                      <a:endParaRPr lang="en-US">
                        <a:latin typeface="Calibri"/>
                        <a:cs typeface="Calibri"/>
                      </a:endParaRPr>
                    </a:p>
                  </a:txBody>
                  <a:tcPr/>
                </a:tc>
                <a:tc>
                  <a:txBody>
                    <a:bodyPr/>
                    <a:lstStyle/>
                    <a:p>
                      <a:pPr>
                        <a:buNone/>
                        <a:defRPr/>
                      </a:pPr>
                      <a:r>
                        <a:rPr lang="en-US">
                          <a:latin typeface="Calibri"/>
                          <a:cs typeface="Calibri"/>
                        </a:rPr>
                        <a:t>16.67</a:t>
                      </a:r>
                      <a:endParaRPr/>
                    </a:p>
                  </a:txBody>
                  <a:tcPr/>
                </a:tc>
                <a:extLst>
                  <a:ext uri="{0D108BD9-81ED-4DB2-BD59-A6C34878D82A}">
                    <a16:rowId xmlns:a16="http://schemas.microsoft.com/office/drawing/2014/main" val="10001"/>
                  </a:ext>
                </a:extLst>
              </a:tr>
              <a:tr h="393698">
                <a:tc>
                  <a:txBody>
                    <a:bodyPr/>
                    <a:lstStyle/>
                    <a:p>
                      <a:pPr>
                        <a:buNone/>
                        <a:defRPr/>
                      </a:pPr>
                      <a:r>
                        <a:rPr lang="en-US">
                          <a:latin typeface="Calibri"/>
                          <a:cs typeface="Calibri"/>
                        </a:rPr>
                        <a:t>2024</a:t>
                      </a:r>
                      <a:endParaRPr/>
                    </a:p>
                  </a:txBody>
                  <a:tcPr/>
                </a:tc>
                <a:tc>
                  <a:txBody>
                    <a:bodyPr/>
                    <a:lstStyle/>
                    <a:p>
                      <a:pPr>
                        <a:buNone/>
                        <a:defRPr/>
                      </a:pPr>
                      <a:r>
                        <a:rPr lang="en-US">
                          <a:latin typeface="Calibri"/>
                          <a:cs typeface="Calibri"/>
                        </a:rPr>
                        <a:t>1.5</a:t>
                      </a:r>
                      <a:endParaRPr/>
                    </a:p>
                  </a:txBody>
                  <a:tcPr/>
                </a:tc>
                <a:tc>
                  <a:txBody>
                    <a:bodyPr/>
                    <a:lstStyle/>
                    <a:p>
                      <a:pPr>
                        <a:buNone/>
                        <a:defRPr/>
                      </a:pPr>
                      <a:r>
                        <a:rPr lang="en-US">
                          <a:latin typeface="Calibri"/>
                          <a:cs typeface="Calibri"/>
                        </a:rPr>
                        <a:t>100</a:t>
                      </a:r>
                      <a:endParaRPr/>
                    </a:p>
                  </a:txBody>
                  <a:tcPr/>
                </a:tc>
                <a:tc>
                  <a:txBody>
                    <a:bodyPr/>
                    <a:lstStyle/>
                    <a:p>
                      <a:pPr>
                        <a:buNone/>
                        <a:defRPr/>
                      </a:pPr>
                      <a:endParaRPr lang="en-US">
                        <a:latin typeface="Calibri"/>
                        <a:cs typeface="Calibri"/>
                      </a:endParaRPr>
                    </a:p>
                  </a:txBody>
                  <a:tcPr/>
                </a:tc>
                <a:tc>
                  <a:txBody>
                    <a:bodyPr/>
                    <a:lstStyle/>
                    <a:p>
                      <a:pPr>
                        <a:buNone/>
                        <a:defRPr/>
                      </a:pPr>
                      <a:r>
                        <a:rPr lang="en-US">
                          <a:latin typeface="Calibri"/>
                          <a:cs typeface="Calibri"/>
                        </a:rPr>
                        <a:t>100</a:t>
                      </a:r>
                      <a:endParaRPr/>
                    </a:p>
                  </a:txBody>
                  <a:tcPr/>
                </a:tc>
                <a:extLst>
                  <a:ext uri="{0D108BD9-81ED-4DB2-BD59-A6C34878D82A}">
                    <a16:rowId xmlns:a16="http://schemas.microsoft.com/office/drawing/2014/main" val="10002"/>
                  </a:ext>
                </a:extLst>
              </a:tr>
              <a:tr h="393698">
                <a:tc>
                  <a:txBody>
                    <a:bodyPr/>
                    <a:lstStyle/>
                    <a:p>
                      <a:pPr>
                        <a:buNone/>
                        <a:defRPr/>
                      </a:pPr>
                      <a:r>
                        <a:rPr lang="en-US">
                          <a:latin typeface="Calibri"/>
                          <a:cs typeface="Calibri"/>
                        </a:rPr>
                        <a:t>2025</a:t>
                      </a:r>
                      <a:endParaRPr/>
                    </a:p>
                  </a:txBody>
                  <a:tcPr/>
                </a:tc>
                <a:tc>
                  <a:txBody>
                    <a:bodyPr/>
                    <a:lstStyle/>
                    <a:p>
                      <a:pPr>
                        <a:buNone/>
                        <a:defRPr/>
                      </a:pPr>
                      <a:r>
                        <a:rPr lang="en-US">
                          <a:latin typeface="Calibri"/>
                          <a:cs typeface="Calibri"/>
                        </a:rPr>
                        <a:t>2</a:t>
                      </a:r>
                      <a:endParaRPr/>
                    </a:p>
                  </a:txBody>
                  <a:tcPr/>
                </a:tc>
                <a:tc>
                  <a:txBody>
                    <a:bodyPr/>
                    <a:lstStyle/>
                    <a:p>
                      <a:pPr>
                        <a:buNone/>
                        <a:defRPr/>
                      </a:pPr>
                      <a:r>
                        <a:rPr lang="en-US">
                          <a:latin typeface="Calibri"/>
                          <a:cs typeface="Calibri"/>
                        </a:rPr>
                        <a:t>133.33</a:t>
                      </a:r>
                      <a:endParaRPr/>
                    </a:p>
                  </a:txBody>
                  <a:tcPr/>
                </a:tc>
                <a:tc>
                  <a:txBody>
                    <a:bodyPr/>
                    <a:lstStyle/>
                    <a:p>
                      <a:pPr>
                        <a:buNone/>
                        <a:defRPr/>
                      </a:pPr>
                      <a:endParaRPr lang="en-US">
                        <a:latin typeface="Calibri"/>
                        <a:cs typeface="Calibri"/>
                      </a:endParaRPr>
                    </a:p>
                  </a:txBody>
                  <a:tcPr/>
                </a:tc>
                <a:tc>
                  <a:txBody>
                    <a:bodyPr/>
                    <a:lstStyle/>
                    <a:p>
                      <a:pPr>
                        <a:buNone/>
                        <a:defRPr/>
                      </a:pPr>
                      <a:r>
                        <a:rPr lang="en-US">
                          <a:latin typeface="Calibri"/>
                          <a:cs typeface="Calibri"/>
                        </a:rPr>
                        <a:t>133.33</a:t>
                      </a:r>
                      <a:endParaRPr/>
                    </a:p>
                  </a:txBody>
                  <a:tcPr/>
                </a:tc>
                <a:extLst>
                  <a:ext uri="{0D108BD9-81ED-4DB2-BD59-A6C34878D82A}">
                    <a16:rowId xmlns:a16="http://schemas.microsoft.com/office/drawing/2014/main" val="10003"/>
                  </a:ext>
                </a:extLst>
              </a:tr>
              <a:tr h="393698">
                <a:tc>
                  <a:txBody>
                    <a:bodyPr/>
                    <a:lstStyle/>
                    <a:p>
                      <a:pPr>
                        <a:buNone/>
                        <a:defRPr/>
                      </a:pPr>
                      <a:r>
                        <a:rPr lang="en-US">
                          <a:latin typeface="Calibri"/>
                          <a:cs typeface="Calibri"/>
                        </a:rPr>
                        <a:t>2026</a:t>
                      </a:r>
                      <a:endParaRPr/>
                    </a:p>
                  </a:txBody>
                  <a:tcPr/>
                </a:tc>
                <a:tc>
                  <a:txBody>
                    <a:bodyPr/>
                    <a:lstStyle/>
                    <a:p>
                      <a:pPr>
                        <a:buNone/>
                        <a:defRPr/>
                      </a:pPr>
                      <a:r>
                        <a:rPr lang="en-US">
                          <a:latin typeface="Calibri"/>
                          <a:cs typeface="Calibri"/>
                        </a:rPr>
                        <a:t>1.5</a:t>
                      </a:r>
                      <a:endParaRPr/>
                    </a:p>
                  </a:txBody>
                  <a:tcPr/>
                </a:tc>
                <a:tc>
                  <a:txBody>
                    <a:bodyPr/>
                    <a:lstStyle/>
                    <a:p>
                      <a:pPr>
                        <a:buNone/>
                        <a:defRPr/>
                      </a:pPr>
                      <a:r>
                        <a:rPr lang="en-US">
                          <a:latin typeface="Calibri"/>
                          <a:cs typeface="Calibri"/>
                        </a:rPr>
                        <a:t>100</a:t>
                      </a:r>
                      <a:endParaRPr/>
                    </a:p>
                  </a:txBody>
                  <a:tcPr/>
                </a:tc>
                <a:tc>
                  <a:txBody>
                    <a:bodyPr/>
                    <a:lstStyle/>
                    <a:p>
                      <a:pPr>
                        <a:buNone/>
                        <a:defRPr/>
                      </a:pPr>
                      <a:endParaRPr lang="en-US">
                        <a:latin typeface="Calibri"/>
                        <a:cs typeface="Calibri"/>
                      </a:endParaRPr>
                    </a:p>
                  </a:txBody>
                  <a:tcPr/>
                </a:tc>
                <a:tc>
                  <a:txBody>
                    <a:bodyPr/>
                    <a:lstStyle/>
                    <a:p>
                      <a:pPr>
                        <a:buNone/>
                        <a:defRPr/>
                      </a:pPr>
                      <a:r>
                        <a:rPr lang="en-US">
                          <a:latin typeface="Calibri"/>
                          <a:cs typeface="Calibri"/>
                        </a:rPr>
                        <a:t>100</a:t>
                      </a:r>
                      <a:endParaRPr/>
                    </a:p>
                  </a:txBody>
                  <a:tcPr/>
                </a:tc>
                <a:extLst>
                  <a:ext uri="{0D108BD9-81ED-4DB2-BD59-A6C34878D82A}">
                    <a16:rowId xmlns:a16="http://schemas.microsoft.com/office/drawing/2014/main" val="10004"/>
                  </a:ext>
                </a:extLst>
              </a:tr>
              <a:tr h="393698">
                <a:tc gridSpan="4">
                  <a:txBody>
                    <a:bodyPr/>
                    <a:lstStyle/>
                    <a:p>
                      <a:pPr>
                        <a:buNone/>
                        <a:defRPr/>
                      </a:pPr>
                      <a:r>
                        <a:rPr lang="en-US" b="1">
                          <a:latin typeface="Calibri"/>
                          <a:cs typeface="Calibri"/>
                        </a:rPr>
                        <a:t>Total cost of this activity</a:t>
                      </a:r>
                      <a:endParaRPr/>
                    </a:p>
                  </a:txBody>
                  <a:tcPr/>
                </a:tc>
                <a:tc hMerge="1">
                  <a:txBody>
                    <a:bodyPr/>
                    <a:lstStyle/>
                    <a:p>
                      <a:endParaRPr/>
                    </a:p>
                  </a:txBody>
                  <a:tcPr/>
                </a:tc>
                <a:tc hMerge="1">
                  <a:txBody>
                    <a:bodyPr/>
                    <a:lstStyle/>
                    <a:p>
                      <a:endParaRPr/>
                    </a:p>
                  </a:txBody>
                  <a:tcPr/>
                </a:tc>
                <a:tc hMerge="1">
                  <a:txBody>
                    <a:bodyPr/>
                    <a:lstStyle/>
                    <a:p>
                      <a:endParaRPr/>
                    </a:p>
                  </a:txBody>
                  <a:tcPr/>
                </a:tc>
                <a:tc>
                  <a:txBody>
                    <a:bodyPr/>
                    <a:lstStyle/>
                    <a:p>
                      <a:pPr>
                        <a:buNone/>
                        <a:defRPr/>
                      </a:pPr>
                      <a:r>
                        <a:rPr lang="en-US" b="1">
                          <a:latin typeface="Calibri"/>
                          <a:cs typeface="Calibri"/>
                        </a:rPr>
                        <a:t>350</a:t>
                      </a:r>
                      <a:endParaRP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84778848" name="Picture 784778847"/>
          <p:cNvPicPr>
            <a:picLocks noChangeAspect="1"/>
          </p:cNvPicPr>
          <p:nvPr/>
        </p:nvPicPr>
        <p:blipFill>
          <a:blip r:embed="rId2"/>
          <a:stretch/>
        </p:blipFill>
        <p:spPr bwMode="auto">
          <a:xfrm>
            <a:off x="3285737" y="1817921"/>
            <a:ext cx="5608454" cy="3738968"/>
          </a:xfrm>
          <a:prstGeom prst="rect">
            <a:avLst/>
          </a:prstGeom>
        </p:spPr>
      </p:pic>
      <p:cxnSp>
        <p:nvCxnSpPr>
          <p:cNvPr id="2" name="Straight Connector 1"/>
          <p:cNvCxnSpPr>
            <a:cxnSpLocks/>
          </p:cNvCxnSpPr>
          <p:nvPr/>
        </p:nvCxnSpPr>
        <p:spPr bwMode="auto">
          <a:xfrm flipH="1">
            <a:off x="7158861" y="1470242"/>
            <a:ext cx="895915" cy="1178836"/>
          </a:xfrm>
          <a:prstGeom prst="line">
            <a:avLst/>
          </a:prstGeom>
          <a:solidFill>
            <a:schemeClr val="accent6"/>
          </a:solidFill>
          <a:ln w="57150" cap="flat" cmpd="sng" algn="ctr">
            <a:solidFill>
              <a:schemeClr val="bg2"/>
            </a:solidFill>
            <a:prstDash val="solid"/>
            <a:miter/>
            <a:tailEnd type="arrow" len="med"/>
          </a:ln>
        </p:spPr>
        <p:style>
          <a:lnRef idx="1">
            <a:schemeClr val="accent1">
              <a:shade val="50000"/>
            </a:schemeClr>
          </a:lnRef>
          <a:fillRef idx="0">
            <a:schemeClr val="accent1"/>
          </a:fillRef>
          <a:effectRef idx="0">
            <a:schemeClr val="accent1"/>
          </a:effectRef>
          <a:fontRef idx="minor">
            <a:schemeClr val="tx1"/>
          </a:fontRef>
        </p:style>
      </p:cxnSp>
      <p:sp>
        <p:nvSpPr>
          <p:cNvPr id="286969461" name="TextBox 286969460"/>
          <p:cNvSpPr txBox="1"/>
          <p:nvPr/>
        </p:nvSpPr>
        <p:spPr bwMode="auto">
          <a:xfrm>
            <a:off x="8054777" y="1196752"/>
            <a:ext cx="3131313" cy="365795"/>
          </a:xfrm>
          <a:prstGeom prst="rect">
            <a:avLst/>
          </a:prstGeom>
          <a:noFill/>
        </p:spPr>
        <p:txBody>
          <a:bodyPr vertOverflow="overflow" horzOverflow="clip" vert="horz" wrap="square" lIns="91440" tIns="45720" rIns="91440" bIns="45720" numCol="1" spcCol="0" rtlCol="0" fromWordArt="0" anchor="t" anchorCtr="0" forceAA="0" compatLnSpc="0">
            <a:spAutoFit/>
          </a:bodyPr>
          <a:lstStyle/>
          <a:p>
            <a:pPr>
              <a:defRPr/>
            </a:pPr>
            <a:r>
              <a:rPr b="1" i="1" u="none">
                <a:solidFill>
                  <a:schemeClr val="bg2"/>
                </a:solidFill>
              </a:rPr>
              <a:t>Your name could be here!</a:t>
            </a:r>
            <a:endParaRPr/>
          </a:p>
        </p:txBody>
      </p:sp>
    </p:spTree>
  </p:cSld>
  <p:clrMapOvr>
    <a:masterClrMapping/>
  </p:clrMapOvr>
</p:sld>
</file>

<file path=ppt/theme/theme1.xml><?xml version="1.0" encoding="utf-8"?>
<a:theme xmlns:a="http://schemas.openxmlformats.org/drawingml/2006/main" name="2_XFEL_PowerPoint_16x9_v3_RW">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prstGeom prst="rect">
          <a:avLst/>
        </a:prstGeom>
        <a:solidFill>
          <a:schemeClr val="accent6"/>
        </a:solidFill>
      </a:spPr>
      <a:bodyPr/>
      <a:lstStyle/>
    </a:spDef>
    <a:lnDef>
      <a:spPr bwMode="auto">
        <a:prstGeom prst="rect">
          <a:avLst/>
        </a:prstGeom>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auto">
        <a:prstGeom prst="rect">
          <a:avLst/>
        </a:prstGeom>
        <a:noFill/>
      </a:spPr>
      <a:bodyPr/>
      <a:lstStyle/>
    </a:txDef>
  </a:objectDefaults>
  <a:extraClrSchemeLst/>
</a:theme>
</file>

<file path=docProps/app.xml><?xml version="1.0" encoding="utf-8"?>
<Properties xmlns="http://schemas.openxmlformats.org/officeDocument/2006/extended-properties" xmlns:vt="http://schemas.openxmlformats.org/officeDocument/2006/docPropsVTypes">
  <Template>XFEL_PowerPoint_16x9_v3_RW</Template>
  <TotalTime>0</TotalTime>
  <Words>785</Words>
  <Application>Microsoft Office PowerPoint</Application>
  <DocSecurity>0</DocSecurity>
  <PresentationFormat>Widescreen</PresentationFormat>
  <Paragraphs>133</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2_XFEL_PowerPoint_16x9_v3_RW</vt:lpstr>
      <vt:lpstr>XFEL Accelerator R&amp;D Proposal Learning-based Methods Towards an Autonomous European XFEL</vt:lpstr>
      <vt:lpstr>Scope of the R&amp;D Activity</vt:lpstr>
      <vt:lpstr>Deliverable of the R&amp;D Proposal</vt:lpstr>
      <vt:lpstr>It’s benefit for the XFEL</vt:lpstr>
      <vt:lpstr>Timeline of this R&amp;D Activity </vt:lpstr>
      <vt:lpstr>Personnel Resource Needs of the R&amp;D Project</vt:lpstr>
      <vt:lpstr>Resource and Cost  Profile of Proposal</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in one line (or two lines)</dc:title>
  <dc:subject/>
  <dc:creator>Riko Wichmann</dc:creator>
  <cp:keywords/>
  <dc:description/>
  <cp:lastModifiedBy>Eichler, Annika</cp:lastModifiedBy>
  <cp:revision>32</cp:revision>
  <dcterms:created xsi:type="dcterms:W3CDTF">2023-05-23T11:47:04Z</dcterms:created>
  <dcterms:modified xsi:type="dcterms:W3CDTF">2023-06-27T07:27:44Z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1033-11.1.0.11698</vt:lpwstr>
  </property>
</Properties>
</file>