
<file path=[Content_Types].xml><?xml version="1.0" encoding="utf-8"?>
<Types xmlns="http://schemas.openxmlformats.org/package/2006/content-types">
  <Override PartName="/ppt/slides/slide5.xml" ContentType="application/vnd.openxmlformats-officedocument.presentationml.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17.xml" ContentType="application/vnd.openxmlformats-officedocument.presentationml.slide+xml"/>
  <Override PartName="/ppt/notesSlides/notesSlide2.xml" ContentType="application/vnd.openxmlformats-officedocument.presentationml.notes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presProps.xml" ContentType="application/vnd.openxmlformats-officedocument.presentationml.presProps+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presentation.xml" ContentType="application/vnd.openxmlformats-officedocument.presentationml.presentation.main+xml"/>
  <Default Extension="png" ContentType="image/png"/>
  <Override PartName="/ppt/notesSlides/notesSlide9.xml" ContentType="application/vnd.openxmlformats-officedocument.presentationml.notesSlide+xml"/>
  <Default Extension="wmf" ContentType="image/x-wmf"/>
  <Override PartName="/ppt/notesSlides/notesSlide12.xml" ContentType="application/vnd.openxmlformats-officedocument.presentationml.notesSlide+xml"/>
  <Override PartName="/ppt/notesMasters/notesMaster1.xml" ContentType="application/vnd.openxmlformats-officedocument.presentationml.notesMaster+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Layouts/slideLayout7.xml" ContentType="application/vnd.openxmlformats-officedocument.presentationml.slideLayout+xml"/>
  <Override PartName="/ppt/slides/slide1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s/slide21.xml" ContentType="application/vnd.openxmlformats-officedocument.presentationml.slide+xml"/>
  <Override PartName="/ppt/slides/slide23.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Default Extension="xml" ContentType="application/xml"/>
  <Default Extension="jpeg" ContentType="image/jpeg"/>
  <Default Extension="rels" ContentType="application/vnd.openxmlformats-package.relationship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theme/theme2.xml" ContentType="application/vnd.openxmlformats-officedocument.theme+xml"/>
  <Override PartName="/ppt/slides/slide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19.xml" ContentType="application/vnd.openxmlformats-officedocument.presentationml.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04" r:id="rId1"/>
  </p:sldMasterIdLst>
  <p:notesMasterIdLst>
    <p:notesMasterId r:id="rId26"/>
  </p:notesMasterIdLst>
  <p:sldIdLst>
    <p:sldId id="282" r:id="rId2"/>
    <p:sldId id="286" r:id="rId3"/>
    <p:sldId id="289" r:id="rId4"/>
    <p:sldId id="288" r:id="rId5"/>
    <p:sldId id="311" r:id="rId6"/>
    <p:sldId id="290" r:id="rId7"/>
    <p:sldId id="319" r:id="rId8"/>
    <p:sldId id="296" r:id="rId9"/>
    <p:sldId id="312" r:id="rId10"/>
    <p:sldId id="297" r:id="rId11"/>
    <p:sldId id="299" r:id="rId12"/>
    <p:sldId id="302" r:id="rId13"/>
    <p:sldId id="304" r:id="rId14"/>
    <p:sldId id="305" r:id="rId15"/>
    <p:sldId id="316" r:id="rId16"/>
    <p:sldId id="317" r:id="rId17"/>
    <p:sldId id="315" r:id="rId18"/>
    <p:sldId id="322" r:id="rId19"/>
    <p:sldId id="320" r:id="rId20"/>
    <p:sldId id="318" r:id="rId21"/>
    <p:sldId id="321" r:id="rId22"/>
    <p:sldId id="306" r:id="rId23"/>
    <p:sldId id="307" r:id="rId24"/>
    <p:sldId id="301"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FF33"/>
    <a:srgbClr val="69696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0" d="100"/>
          <a:sy n="80" d="100"/>
        </p:scale>
        <p:origin x="-10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B2F5065-7271-4031-B9BC-64A33ECAD016}" type="datetimeFigureOut">
              <a:rPr lang="en-US"/>
              <a:pPr>
                <a:defRPr/>
              </a:pPr>
              <a:t>7/11/11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625D346-6588-451A-B71A-781D82576B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85800" y="2130425"/>
            <a:ext cx="7772400" cy="1470025"/>
          </a:xfrm>
        </p:spPr>
        <p:txBody>
          <a:bodyPr/>
          <a:lstStyle>
            <a:lvl1pPr>
              <a:defRPr smtClean="0"/>
            </a:lvl1pPr>
          </a:lstStyle>
          <a:p>
            <a:r>
              <a:rPr lang="en-US" smtClean="0"/>
              <a:t>Click to edit Master title style</a:t>
            </a:r>
            <a:endParaRPr lang="en-US"/>
          </a:p>
        </p:txBody>
      </p:sp>
      <p:sp>
        <p:nvSpPr>
          <p:cNvPr id="152579" name="Text Placeholder 12"/>
          <p:cNvSpPr>
            <a:spLocks noGrp="1"/>
          </p:cNvSpPr>
          <p:nvPr>
            <p:ph type="subTitle" idx="1"/>
          </p:nvPr>
        </p:nvSpPr>
        <p:spPr>
          <a:xfrm>
            <a:off x="1371600" y="3886200"/>
            <a:ext cx="6400800" cy="1752600"/>
          </a:xfrm>
        </p:spPr>
        <p:txBody>
          <a:bodyPr/>
          <a:lstStyle>
            <a:lvl1pPr marL="136525" indent="0" algn="ctr">
              <a:buFont typeface="Wingdings 2" pitchFamily="18" charset="2"/>
              <a:buNone/>
              <a:defRPr smtClean="0"/>
            </a:lvl1pPr>
          </a:lstStyle>
          <a:p>
            <a:r>
              <a:rPr lang="en-US" smtClean="0"/>
              <a:t>Click to edit Master subtitle style</a:t>
            </a:r>
          </a:p>
        </p:txBody>
      </p:sp>
      <p:sp>
        <p:nvSpPr>
          <p:cNvPr id="4" name="Footer Placeholder 2"/>
          <p:cNvSpPr>
            <a:spLocks noGrp="1"/>
          </p:cNvSpPr>
          <p:nvPr>
            <p:ph type="ftr" sz="quarter" idx="10"/>
          </p:nvPr>
        </p:nvSpPr>
        <p:spPr>
          <a:xfrm>
            <a:off x="3124200" y="6245225"/>
            <a:ext cx="2895600" cy="476250"/>
          </a:xfrm>
        </p:spPr>
        <p:txBody>
          <a:bodyPr/>
          <a:lstStyle>
            <a:lvl1pPr>
              <a:defRPr/>
            </a:lvl1pPr>
          </a:lstStyle>
          <a:p>
            <a:pPr>
              <a:defRPr/>
            </a:pPr>
            <a:endParaRPr lang="en-US"/>
          </a:p>
        </p:txBody>
      </p:sp>
      <p:sp>
        <p:nvSpPr>
          <p:cNvPr id="5" name="Slide Number Placeholder 22"/>
          <p:cNvSpPr>
            <a:spLocks noGrp="1"/>
          </p:cNvSpPr>
          <p:nvPr>
            <p:ph type="sldNum" sz="quarter" idx="11"/>
          </p:nvPr>
        </p:nvSpPr>
        <p:spPr>
          <a:xfrm>
            <a:off x="6553200" y="6245225"/>
            <a:ext cx="2133600" cy="476250"/>
          </a:xfrm>
        </p:spPr>
        <p:txBody>
          <a:bodyPr/>
          <a:lstStyle>
            <a:lvl1pPr algn="r" eaLnBrk="1" latinLnBrk="0" hangingPunct="1">
              <a:defRPr kumimoji="0" sz="1200">
                <a:solidFill>
                  <a:schemeClr val="tx1">
                    <a:shade val="50000"/>
                  </a:schemeClr>
                </a:solidFill>
              </a:defRPr>
            </a:lvl1pPr>
          </a:lstStyle>
          <a:p>
            <a:pPr>
              <a:defRPr/>
            </a:pPr>
            <a:fld id="{6068500A-8FFC-484F-901D-087D5261D8E8}" type="slidenum">
              <a:rPr lang="en-US"/>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22"/>
          <p:cNvSpPr>
            <a:spLocks noGrp="1"/>
          </p:cNvSpPr>
          <p:nvPr>
            <p:ph type="sldNum" sz="quarter" idx="11"/>
          </p:nvPr>
        </p:nvSpPr>
        <p:spPr/>
        <p:txBody>
          <a:bodyPr/>
          <a:lstStyle>
            <a:lvl1pPr>
              <a:defRPr/>
            </a:lvl1pPr>
          </a:lstStyle>
          <a:p>
            <a:pPr>
              <a:defRPr/>
            </a:pPr>
            <a:fld id="{C87E623A-790C-4D07-968A-F5196DFB9F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22"/>
          <p:cNvSpPr>
            <a:spLocks noGrp="1"/>
          </p:cNvSpPr>
          <p:nvPr>
            <p:ph type="sldNum" sz="quarter" idx="11"/>
          </p:nvPr>
        </p:nvSpPr>
        <p:spPr/>
        <p:txBody>
          <a:bodyPr/>
          <a:lstStyle>
            <a:lvl1pPr>
              <a:defRPr/>
            </a:lvl1pPr>
          </a:lstStyle>
          <a:p>
            <a:pPr>
              <a:defRPr/>
            </a:pPr>
            <a:fld id="{77FD4DB6-4F26-4972-9394-E87809C085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22"/>
          <p:cNvSpPr>
            <a:spLocks noGrp="1"/>
          </p:cNvSpPr>
          <p:nvPr>
            <p:ph type="sldNum" sz="quarter" idx="11"/>
          </p:nvPr>
        </p:nvSpPr>
        <p:spPr/>
        <p:txBody>
          <a:bodyPr/>
          <a:lstStyle>
            <a:lvl1pPr>
              <a:defRPr/>
            </a:lvl1pPr>
          </a:lstStyle>
          <a:p>
            <a:pPr>
              <a:defRPr/>
            </a:pPr>
            <a:fld id="{8548B1D6-D2E9-4B21-AD57-F6E0F3D860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22"/>
          <p:cNvSpPr>
            <a:spLocks noGrp="1"/>
          </p:cNvSpPr>
          <p:nvPr>
            <p:ph type="sldNum" sz="quarter" idx="11"/>
          </p:nvPr>
        </p:nvSpPr>
        <p:spPr/>
        <p:txBody>
          <a:bodyPr/>
          <a:lstStyle>
            <a:lvl1pPr>
              <a:defRPr/>
            </a:lvl1pPr>
          </a:lstStyle>
          <a:p>
            <a:pPr>
              <a:defRPr/>
            </a:pPr>
            <a:fld id="{56B1B795-C750-4A43-847D-4851DE7499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22"/>
          <p:cNvSpPr>
            <a:spLocks noGrp="1"/>
          </p:cNvSpPr>
          <p:nvPr>
            <p:ph type="sldNum" sz="quarter" idx="11"/>
          </p:nvPr>
        </p:nvSpPr>
        <p:spPr/>
        <p:txBody>
          <a:bodyPr/>
          <a:lstStyle>
            <a:lvl1pPr>
              <a:defRPr/>
            </a:lvl1pPr>
          </a:lstStyle>
          <a:p>
            <a:pPr>
              <a:defRPr/>
            </a:pPr>
            <a:fld id="{92FAAFDB-5CFF-4553-AAB1-B9172338B8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10"/>
          </p:nvPr>
        </p:nvSpPr>
        <p:spPr/>
        <p:txBody>
          <a:bodyPr/>
          <a:lstStyle>
            <a:lvl1pPr>
              <a:defRPr/>
            </a:lvl1pPr>
          </a:lstStyle>
          <a:p>
            <a:pPr>
              <a:defRPr/>
            </a:pPr>
            <a:endParaRPr lang="en-US"/>
          </a:p>
        </p:txBody>
      </p:sp>
      <p:sp>
        <p:nvSpPr>
          <p:cNvPr id="8" name="Slide Number Placeholder 22"/>
          <p:cNvSpPr>
            <a:spLocks noGrp="1"/>
          </p:cNvSpPr>
          <p:nvPr>
            <p:ph type="sldNum" sz="quarter" idx="11"/>
          </p:nvPr>
        </p:nvSpPr>
        <p:spPr/>
        <p:txBody>
          <a:bodyPr/>
          <a:lstStyle>
            <a:lvl1pPr>
              <a:defRPr/>
            </a:lvl1pPr>
          </a:lstStyle>
          <a:p>
            <a:pPr>
              <a:defRPr/>
            </a:pPr>
            <a:fld id="{CB3F4C0B-0983-4B02-84B7-6BB418F404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22"/>
          <p:cNvSpPr>
            <a:spLocks noGrp="1"/>
          </p:cNvSpPr>
          <p:nvPr>
            <p:ph type="sldNum" sz="quarter" idx="11"/>
          </p:nvPr>
        </p:nvSpPr>
        <p:spPr/>
        <p:txBody>
          <a:bodyPr/>
          <a:lstStyle>
            <a:lvl1pPr>
              <a:defRPr/>
            </a:lvl1pPr>
          </a:lstStyle>
          <a:p>
            <a:pPr>
              <a:defRPr/>
            </a:pPr>
            <a:fld id="{A6235356-FBDF-4773-B3B8-858C8DFA49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22"/>
          <p:cNvSpPr>
            <a:spLocks noGrp="1"/>
          </p:cNvSpPr>
          <p:nvPr>
            <p:ph type="sldNum" sz="quarter" idx="11"/>
          </p:nvPr>
        </p:nvSpPr>
        <p:spPr/>
        <p:txBody>
          <a:bodyPr/>
          <a:lstStyle>
            <a:lvl1pPr>
              <a:defRPr/>
            </a:lvl1pPr>
          </a:lstStyle>
          <a:p>
            <a:pPr>
              <a:defRPr/>
            </a:pPr>
            <a:fld id="{DEF9D3A9-4EA9-4D32-8B4F-0A4D56F907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22"/>
          <p:cNvSpPr>
            <a:spLocks noGrp="1"/>
          </p:cNvSpPr>
          <p:nvPr>
            <p:ph type="sldNum" sz="quarter" idx="11"/>
          </p:nvPr>
        </p:nvSpPr>
        <p:spPr/>
        <p:txBody>
          <a:bodyPr/>
          <a:lstStyle>
            <a:lvl1pPr>
              <a:defRPr/>
            </a:lvl1pPr>
          </a:lstStyle>
          <a:p>
            <a:pPr>
              <a:defRPr/>
            </a:pPr>
            <a:fld id="{2CF43DC3-789A-4D23-B889-28E76D1648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22"/>
          <p:cNvSpPr>
            <a:spLocks noGrp="1"/>
          </p:cNvSpPr>
          <p:nvPr>
            <p:ph type="sldNum" sz="quarter" idx="11"/>
          </p:nvPr>
        </p:nvSpPr>
        <p:spPr/>
        <p:txBody>
          <a:bodyPr/>
          <a:lstStyle>
            <a:lvl1pPr>
              <a:defRPr/>
            </a:lvl1pPr>
          </a:lstStyle>
          <a:p>
            <a:pPr>
              <a:defRPr/>
            </a:pPr>
            <a:fld id="{FB9713A1-59C5-42A0-A036-E81F341D3A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696969"/>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latin typeface="Book Antiqua" pitchFamily="18" charset="0"/>
                <a:ea typeface="+mn-ea"/>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65F56B5E-8D1E-4F39-95D3-CD677757987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100" b="1">
          <a:solidFill>
            <a:schemeClr val="tx1"/>
          </a:solidFill>
          <a:latin typeface="Lucida Sans"/>
          <a:ea typeface="ＭＳ Ｐゴシック" charset="-128"/>
          <a:cs typeface="ＭＳ Ｐゴシック" charset="-128"/>
        </a:defRPr>
      </a:lvl2pPr>
      <a:lvl3pPr algn="ctr" rtl="0" eaLnBrk="0" fontAlgn="base" hangingPunct="0">
        <a:spcBef>
          <a:spcPct val="0"/>
        </a:spcBef>
        <a:spcAft>
          <a:spcPct val="0"/>
        </a:spcAft>
        <a:defRPr sz="4100" b="1">
          <a:solidFill>
            <a:schemeClr val="tx1"/>
          </a:solidFill>
          <a:latin typeface="Lucida Sans"/>
          <a:ea typeface="ＭＳ Ｐゴシック" charset="-128"/>
          <a:cs typeface="ＭＳ Ｐゴシック" charset="-128"/>
        </a:defRPr>
      </a:lvl3pPr>
      <a:lvl4pPr algn="ctr" rtl="0" eaLnBrk="0" fontAlgn="base" hangingPunct="0">
        <a:spcBef>
          <a:spcPct val="0"/>
        </a:spcBef>
        <a:spcAft>
          <a:spcPct val="0"/>
        </a:spcAft>
        <a:defRPr sz="4100" b="1">
          <a:solidFill>
            <a:schemeClr val="tx1"/>
          </a:solidFill>
          <a:latin typeface="Lucida Sans"/>
          <a:ea typeface="ＭＳ Ｐゴシック" charset="-128"/>
          <a:cs typeface="ＭＳ Ｐゴシック" charset="-128"/>
        </a:defRPr>
      </a:lvl4pPr>
      <a:lvl5pPr algn="ctr" rtl="0" eaLnBrk="0" fontAlgn="base" hangingPunct="0">
        <a:spcBef>
          <a:spcPct val="0"/>
        </a:spcBef>
        <a:spcAft>
          <a:spcPct val="0"/>
        </a:spcAft>
        <a:defRPr sz="4100" b="1">
          <a:solidFill>
            <a:schemeClr val="tx1"/>
          </a:solidFill>
          <a:latin typeface="Lucida Sans"/>
          <a:ea typeface="ＭＳ Ｐゴシック" charset="-128"/>
          <a:cs typeface="ＭＳ Ｐゴシック" charset="-128"/>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charset="2"/>
        <a:buChar char=""/>
        <a:defRPr sz="2800" kern="1200">
          <a:solidFill>
            <a:schemeClr val="tx1"/>
          </a:solidFill>
          <a:latin typeface="+mn-lt"/>
          <a:ea typeface="ＭＳ Ｐゴシック" charset="-128"/>
          <a:cs typeface="ＭＳ Ｐゴシック" charset="-128"/>
        </a:defRPr>
      </a:lvl1pPr>
      <a:lvl2pPr marL="868363" indent="-282575" algn="l" rtl="0" eaLnBrk="0" fontAlgn="base" hangingPunct="0">
        <a:spcBef>
          <a:spcPct val="20000"/>
        </a:spcBef>
        <a:spcAft>
          <a:spcPct val="0"/>
        </a:spcAft>
        <a:buClr>
          <a:schemeClr val="tx1"/>
        </a:buClr>
        <a:buSzPct val="80000"/>
        <a:buFont typeface="Wingdings 2" charset="2"/>
        <a:buChar char=""/>
        <a:defRPr sz="2400" kern="1200">
          <a:solidFill>
            <a:schemeClr val="tx1"/>
          </a:solidFill>
          <a:latin typeface="+mn-lt"/>
          <a:ea typeface="ＭＳ Ｐゴシック" charset="-128"/>
          <a:cs typeface="+mn-cs"/>
        </a:defRPr>
      </a:lvl2pPr>
      <a:lvl3pPr marL="1133475" indent="-228600" algn="l" rtl="0" eaLnBrk="0" fontAlgn="base" hangingPunct="0">
        <a:spcBef>
          <a:spcPct val="20000"/>
        </a:spcBef>
        <a:spcAft>
          <a:spcPct val="0"/>
        </a:spcAft>
        <a:buClr>
          <a:schemeClr val="tx1"/>
        </a:buClr>
        <a:buSzPct val="95000"/>
        <a:buFont typeface="Wingdings" charset="2"/>
        <a:buChar char=""/>
        <a:defRPr sz="2200" kern="1200">
          <a:solidFill>
            <a:schemeClr val="tx1"/>
          </a:solidFill>
          <a:latin typeface="+mn-lt"/>
          <a:ea typeface="ＭＳ Ｐゴシック" charset="-128"/>
          <a:cs typeface="+mn-cs"/>
        </a:defRPr>
      </a:lvl3pPr>
      <a:lvl4pPr marL="1352550" indent="-182563" algn="l" rtl="0" eaLnBrk="0" fontAlgn="base" hangingPunct="0">
        <a:spcBef>
          <a:spcPct val="20000"/>
        </a:spcBef>
        <a:spcAft>
          <a:spcPct val="0"/>
        </a:spcAft>
        <a:buClr>
          <a:schemeClr val="tx1"/>
        </a:buClr>
        <a:buSzPct val="100000"/>
        <a:buFont typeface="Wingdings 3" charset="2"/>
        <a:buChar char=""/>
        <a:defRPr sz="2000" kern="1200">
          <a:solidFill>
            <a:schemeClr val="tx1"/>
          </a:solidFill>
          <a:latin typeface="+mn-lt"/>
          <a:ea typeface="ＭＳ Ｐゴシック" charset="-128"/>
          <a:cs typeface="+mn-cs"/>
        </a:defRPr>
      </a:lvl4pPr>
      <a:lvl5pPr marL="1544638" indent="-182563" algn="l" rtl="0" eaLnBrk="0" fontAlgn="base" hangingPunct="0">
        <a:spcBef>
          <a:spcPct val="20000"/>
        </a:spcBef>
        <a:spcAft>
          <a:spcPct val="0"/>
        </a:spcAft>
        <a:buClr>
          <a:schemeClr val="tx1"/>
        </a:buClr>
        <a:buFont typeface="Wingdings 2" charset="2"/>
        <a:buChar char=""/>
        <a:defRPr sz="2000" kern="1200">
          <a:solidFill>
            <a:schemeClr val="tx1"/>
          </a:solidFill>
          <a:latin typeface="+mn-lt"/>
          <a:ea typeface="ＭＳ Ｐゴシック"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wm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bodyPr>
          <a:lstStyle/>
          <a:p>
            <a:pPr eaLnBrk="1" hangingPunct="1">
              <a:defRPr/>
            </a:pPr>
            <a:r>
              <a:rPr lang="en-US" sz="5600" b="0">
                <a:ln>
                  <a:noFill/>
                </a:ln>
                <a:solidFill>
                  <a:schemeClr val="tx1"/>
                </a:solidFill>
                <a:effectLst>
                  <a:outerShdw blurRad="38100" dist="38100" dir="2700000" algn="tl">
                    <a:srgbClr val="000000"/>
                  </a:outerShdw>
                </a:effectLst>
                <a:ea typeface="+mj-ea"/>
                <a:cs typeface="+mj-cs"/>
              </a:rPr>
              <a:t>LHCONE</a:t>
            </a:r>
          </a:p>
        </p:txBody>
      </p:sp>
      <p:sp>
        <p:nvSpPr>
          <p:cNvPr id="15362" name="Text Placeholder 2"/>
          <p:cNvSpPr>
            <a:spLocks noGrp="1"/>
          </p:cNvSpPr>
          <p:nvPr>
            <p:ph type="subTitle" idx="1"/>
          </p:nvPr>
        </p:nvSpPr>
        <p:spPr/>
        <p:txBody>
          <a:bodyPr anchor="b"/>
          <a:lstStyle/>
          <a:p>
            <a:pPr marL="0" defTabSz="457200" eaLnBrk="1" hangingPunct="1">
              <a:buFont typeface="Wingdings 2" charset="2"/>
              <a:buNone/>
            </a:pPr>
            <a:r>
              <a:rPr lang="en-US" sz="2400"/>
              <a:t>Michael Ernst</a:t>
            </a:r>
          </a:p>
          <a:p>
            <a:pPr marL="0" defTabSz="457200" eaLnBrk="1" hangingPunct="1">
              <a:buFont typeface="Wingdings 2" charset="2"/>
              <a:buNone/>
            </a:pPr>
            <a:r>
              <a:rPr lang="en-US" sz="2400"/>
              <a:t>Brookhaven National Laboratory</a:t>
            </a:r>
          </a:p>
          <a:p>
            <a:pPr marL="0" defTabSz="457200" eaLnBrk="1" hangingPunct="1">
              <a:buFont typeface="Wingdings 2" charset="2"/>
              <a:buNone/>
            </a:pPr>
            <a:endParaRPr lang="en-US" sz="2400"/>
          </a:p>
          <a:p>
            <a:pPr marL="0" defTabSz="457200" eaLnBrk="1" hangingPunct="1">
              <a:buFont typeface="Wingdings 2" charset="2"/>
              <a:buNone/>
            </a:pPr>
            <a:r>
              <a:rPr lang="en-US" sz="2000"/>
              <a:t>WLCG Collaboration Workshop</a:t>
            </a:r>
          </a:p>
          <a:p>
            <a:pPr marL="0" defTabSz="457200" eaLnBrk="1" hangingPunct="1">
              <a:buFont typeface="Wingdings 2" charset="2"/>
              <a:buNone/>
            </a:pPr>
            <a:r>
              <a:rPr lang="en-US" sz="2000"/>
              <a:t>11 - 13 July 2011, DESY, Hamburg</a:t>
            </a:r>
          </a:p>
        </p:txBody>
      </p:sp>
      <p:pic>
        <p:nvPicPr>
          <p:cNvPr id="15363" name="Picture 2"/>
          <p:cNvPicPr>
            <a:picLocks noChangeAspect="1" noChangeArrowheads="1"/>
          </p:cNvPicPr>
          <p:nvPr/>
        </p:nvPicPr>
        <p:blipFill>
          <a:blip r:embed="rId3"/>
          <a:srcRect/>
          <a:stretch>
            <a:fillRect/>
          </a:stretch>
        </p:blipFill>
        <p:spPr bwMode="auto">
          <a:xfrm rot="-2969555">
            <a:off x="6488113" y="2046287"/>
            <a:ext cx="1600200"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Content Placeholder 1"/>
          <p:cNvSpPr>
            <a:spLocks noGrp="1"/>
          </p:cNvSpPr>
          <p:nvPr>
            <p:ph idx="4294967295"/>
          </p:nvPr>
        </p:nvSpPr>
        <p:spPr>
          <a:xfrm>
            <a:off x="685800" y="1189038"/>
            <a:ext cx="7772400" cy="5167312"/>
          </a:xfrm>
        </p:spPr>
        <p:txBody>
          <a:bodyPr/>
          <a:lstStyle/>
          <a:p>
            <a:pPr eaLnBrk="1" hangingPunct="1">
              <a:buClr>
                <a:schemeClr val="accent2"/>
              </a:buClr>
            </a:pPr>
            <a:r>
              <a:rPr lang="en-US" sz="2400" smtClean="0"/>
              <a:t>Network providers, jointly working with the experiments, have proposed a new network model for supporting the LHC experiments, known as the LHC Open Network Environment (LHCONE). </a:t>
            </a:r>
          </a:p>
          <a:p>
            <a:pPr eaLnBrk="1" hangingPunct="1">
              <a:buClr>
                <a:schemeClr val="accent2"/>
              </a:buClr>
            </a:pPr>
            <a:r>
              <a:rPr lang="en-US" sz="2400" smtClean="0"/>
              <a:t>The goal of LHCONE is to provide a collection of access locations that are effectively entry points into a network that is reserved to the LHC T1/2/3 sites. </a:t>
            </a:r>
          </a:p>
          <a:p>
            <a:pPr eaLnBrk="1" hangingPunct="1">
              <a:buClr>
                <a:schemeClr val="accent2"/>
              </a:buClr>
            </a:pPr>
            <a:r>
              <a:rPr lang="en-US" sz="2400" smtClean="0"/>
              <a:t>LHCONE is not intended to supplant the LHCOPN but rather to complement it. It is not intended to let LHCONE carry Tier 0 (T0) – T1 traffic.</a:t>
            </a:r>
          </a:p>
          <a:p>
            <a:pPr eaLnBrk="1" hangingPunct="1">
              <a:buClr>
                <a:schemeClr val="accent2"/>
              </a:buClr>
            </a:pPr>
            <a:r>
              <a:rPr lang="en-US" sz="2400" smtClean="0"/>
              <a:t>Documentation available at</a:t>
            </a:r>
          </a:p>
          <a:p>
            <a:pPr lvl="1" eaLnBrk="1" hangingPunct="1">
              <a:buClr>
                <a:schemeClr val="accent2"/>
              </a:buClr>
            </a:pPr>
            <a:r>
              <a:rPr lang="en-US" sz="2000" smtClean="0"/>
              <a:t>http://lhcone.net</a:t>
            </a:r>
          </a:p>
          <a:p>
            <a:pPr eaLnBrk="1" hangingPunct="1">
              <a:buClr>
                <a:schemeClr val="accent2"/>
              </a:buClr>
            </a:pPr>
            <a:endParaRPr lang="en-US" sz="2200" smtClean="0">
              <a:sym typeface="Wingdings" charset="2"/>
            </a:endParaRPr>
          </a:p>
          <a:p>
            <a:pPr eaLnBrk="1" hangingPunct="1">
              <a:buClr>
                <a:schemeClr val="accent2"/>
              </a:buClr>
              <a:buFont typeface="Wingdings 2" charset="2"/>
              <a:buNone/>
            </a:pPr>
            <a:endParaRPr lang="en-US" sz="2000" smtClean="0">
              <a:sym typeface="Wingdings" charset="2"/>
            </a:endParaRPr>
          </a:p>
          <a:p>
            <a:pPr eaLnBrk="1" hangingPunct="1">
              <a:buClr>
                <a:schemeClr val="accent2"/>
              </a:buClr>
              <a:buFont typeface="Wingdings 2" charset="2"/>
              <a:buNone/>
            </a:pPr>
            <a:endParaRPr lang="en-US" sz="2000" smtClean="0">
              <a:sym typeface="Wingdings" charset="2"/>
            </a:endParaRPr>
          </a:p>
          <a:p>
            <a:pPr eaLnBrk="1" hangingPunct="1">
              <a:buClr>
                <a:schemeClr val="accent2"/>
              </a:buClr>
            </a:pPr>
            <a:endParaRPr lang="en-US" sz="2000" smtClean="0">
              <a:sym typeface="Wingdings" charset="2"/>
            </a:endParaRPr>
          </a:p>
          <a:p>
            <a:pPr eaLnBrk="1" hangingPunct="1">
              <a:buClr>
                <a:schemeClr val="accent2"/>
              </a:buClr>
            </a:pPr>
            <a:endParaRPr lang="en-US" sz="2000" smtClean="0">
              <a:sym typeface="Wingdings" charset="2"/>
            </a:endParaRPr>
          </a:p>
        </p:txBody>
      </p:sp>
      <p:sp>
        <p:nvSpPr>
          <p:cNvPr id="35842"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90E7CEDA-D64B-4689-BE13-56D2DDFBD8B3}" type="slidenum">
              <a:rPr lang="en-US" sz="1200">
                <a:solidFill>
                  <a:srgbClr val="898989"/>
                </a:solidFill>
                <a:latin typeface="Calibri" charset="0"/>
                <a:ea typeface="MS PGothic" charset="0"/>
                <a:cs typeface="MS PGothic" charset="0"/>
              </a:rPr>
              <a:pPr defTabSz="457200"/>
              <a:t>10</a:t>
            </a:fld>
            <a:r>
              <a:rPr lang="en-US" sz="1200">
                <a:solidFill>
                  <a:srgbClr val="898989"/>
                </a:solidFill>
                <a:latin typeface="Calibri" charset="0"/>
                <a:ea typeface="MS PGothic" charset="0"/>
                <a:cs typeface="MS PGothic" charset="0"/>
              </a:rPr>
              <a:t> – </a:t>
            </a:r>
            <a:fld id="{8251E0E6-EC75-4DE1-B8C2-E4032A51F1F4}"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3200" dirty="0" smtClean="0">
                <a:latin typeface="Calibri" charset="0"/>
              </a:rPr>
              <a:t>LHCONE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Content Placeholder 1"/>
          <p:cNvSpPr>
            <a:spLocks noGrp="1"/>
          </p:cNvSpPr>
          <p:nvPr>
            <p:ph idx="4294967295"/>
          </p:nvPr>
        </p:nvSpPr>
        <p:spPr>
          <a:xfrm>
            <a:off x="685800" y="1066800"/>
            <a:ext cx="7772400" cy="5364163"/>
          </a:xfrm>
        </p:spPr>
        <p:txBody>
          <a:bodyPr/>
          <a:lstStyle/>
          <a:p>
            <a:pPr eaLnBrk="1" hangingPunct="1">
              <a:lnSpc>
                <a:spcPct val="90000"/>
              </a:lnSpc>
              <a:buClr>
                <a:schemeClr val="accent2"/>
              </a:buClr>
            </a:pPr>
            <a:r>
              <a:rPr lang="en-US" sz="2000" smtClean="0">
                <a:sym typeface="Wingdings" charset="2"/>
              </a:rPr>
              <a:t>Bandwidth:</a:t>
            </a:r>
          </a:p>
          <a:p>
            <a:pPr lvl="1" eaLnBrk="1" hangingPunct="1">
              <a:lnSpc>
                <a:spcPct val="90000"/>
              </a:lnSpc>
              <a:buClr>
                <a:schemeClr val="accent1"/>
              </a:buClr>
            </a:pPr>
            <a:r>
              <a:rPr lang="en-US" sz="1800" smtClean="0">
                <a:sym typeface="Wingdings" charset="2"/>
              </a:rPr>
              <a:t>Ranging from 1 Gbps (Minimal site) to 5-10Gbps (Nominal) to N x 10 Gbps (Large)</a:t>
            </a:r>
          </a:p>
          <a:p>
            <a:pPr lvl="1" eaLnBrk="1" hangingPunct="1">
              <a:lnSpc>
                <a:spcPct val="90000"/>
              </a:lnSpc>
              <a:buClr>
                <a:schemeClr val="accent1"/>
              </a:buClr>
            </a:pPr>
            <a:r>
              <a:rPr lang="en-US" sz="1800" smtClean="0">
                <a:sym typeface="Wingdings" charset="2"/>
              </a:rPr>
              <a:t>No need for full-mesh at full-rate, but several full-rate connections between large sites</a:t>
            </a:r>
          </a:p>
          <a:p>
            <a:pPr lvl="1" eaLnBrk="1" hangingPunct="1">
              <a:lnSpc>
                <a:spcPct val="90000"/>
              </a:lnSpc>
              <a:buClr>
                <a:schemeClr val="accent1"/>
              </a:buClr>
            </a:pPr>
            <a:r>
              <a:rPr lang="en-US" sz="1800" smtClean="0">
                <a:sym typeface="Wingdings" charset="2"/>
              </a:rPr>
              <a:t>Scalability is important </a:t>
            </a:r>
          </a:p>
          <a:p>
            <a:pPr lvl="2" eaLnBrk="1" hangingPunct="1">
              <a:lnSpc>
                <a:spcPct val="90000"/>
              </a:lnSpc>
              <a:buClr>
                <a:srgbClr val="F79646"/>
              </a:buClr>
            </a:pPr>
            <a:r>
              <a:rPr lang="en-US" sz="1900" smtClean="0">
                <a:sym typeface="Wingdings" charset="2"/>
              </a:rPr>
              <a:t>(some) sites are expected to migrate Minimal -&gt; Nominal -&gt; Large</a:t>
            </a:r>
          </a:p>
          <a:p>
            <a:pPr lvl="2" eaLnBrk="1" hangingPunct="1">
              <a:lnSpc>
                <a:spcPct val="90000"/>
              </a:lnSpc>
              <a:buClr>
                <a:srgbClr val="F79646"/>
              </a:buClr>
            </a:pPr>
            <a:r>
              <a:rPr lang="en-US" sz="1900" smtClean="0">
                <a:sym typeface="Wingdings" charset="2"/>
              </a:rPr>
              <a:t>Bandwidth growth: Minimal = 2x/yr, Nominal &amp; Large = 2x/2yr </a:t>
            </a:r>
          </a:p>
          <a:p>
            <a:pPr eaLnBrk="1" hangingPunct="1">
              <a:lnSpc>
                <a:spcPct val="90000"/>
              </a:lnSpc>
              <a:buClr>
                <a:schemeClr val="accent2"/>
              </a:buClr>
            </a:pPr>
            <a:r>
              <a:rPr lang="en-US" sz="2000" smtClean="0">
                <a:sym typeface="Wingdings" charset="2"/>
              </a:rPr>
              <a:t>Connectivity:</a:t>
            </a:r>
          </a:p>
          <a:p>
            <a:pPr lvl="1" eaLnBrk="1" hangingPunct="1">
              <a:lnSpc>
                <a:spcPct val="90000"/>
              </a:lnSpc>
              <a:buClr>
                <a:schemeClr val="accent1"/>
              </a:buClr>
            </a:pPr>
            <a:r>
              <a:rPr lang="en-US" sz="1800" smtClean="0">
                <a:sym typeface="Wingdings" charset="2"/>
              </a:rPr>
              <a:t>Facilitate good connectivity to so far (network-wise) under-served sites</a:t>
            </a:r>
          </a:p>
          <a:p>
            <a:pPr eaLnBrk="1" hangingPunct="1">
              <a:lnSpc>
                <a:spcPct val="90000"/>
              </a:lnSpc>
              <a:buClr>
                <a:schemeClr val="accent2"/>
              </a:buClr>
            </a:pPr>
            <a:r>
              <a:rPr lang="en-US" sz="2000" smtClean="0">
                <a:sym typeface="Wingdings" charset="2"/>
              </a:rPr>
              <a:t>Flexibility:</a:t>
            </a:r>
          </a:p>
          <a:p>
            <a:pPr lvl="1" eaLnBrk="1" hangingPunct="1">
              <a:lnSpc>
                <a:spcPct val="90000"/>
              </a:lnSpc>
              <a:buClr>
                <a:schemeClr val="accent1"/>
              </a:buClr>
            </a:pPr>
            <a:r>
              <a:rPr lang="en-US" sz="1800" smtClean="0">
                <a:sym typeface="Wingdings" charset="2"/>
              </a:rPr>
              <a:t>Should be able to include or remove sites at any time</a:t>
            </a:r>
          </a:p>
          <a:p>
            <a:pPr lvl="1" eaLnBrk="1" hangingPunct="1">
              <a:lnSpc>
                <a:spcPct val="90000"/>
              </a:lnSpc>
              <a:buClr>
                <a:schemeClr val="accent1"/>
              </a:buClr>
            </a:pPr>
            <a:r>
              <a:rPr lang="en-US" sz="1800" smtClean="0">
                <a:sym typeface="Wingdings" charset="2"/>
              </a:rPr>
              <a:t>Flexibility at the services layer (e.g. L2, L3, P2P, shared VLAN) </a:t>
            </a:r>
          </a:p>
          <a:p>
            <a:pPr eaLnBrk="1" hangingPunct="1">
              <a:lnSpc>
                <a:spcPct val="90000"/>
              </a:lnSpc>
              <a:buClr>
                <a:schemeClr val="accent2"/>
              </a:buClr>
            </a:pPr>
            <a:r>
              <a:rPr lang="en-US" sz="2000" smtClean="0">
                <a:sym typeface="Wingdings" charset="2"/>
              </a:rPr>
              <a:t>Budget Considerations:</a:t>
            </a:r>
          </a:p>
          <a:p>
            <a:pPr lvl="1" eaLnBrk="1" hangingPunct="1">
              <a:lnSpc>
                <a:spcPct val="90000"/>
              </a:lnSpc>
              <a:buClr>
                <a:schemeClr val="accent1"/>
              </a:buClr>
            </a:pPr>
            <a:r>
              <a:rPr lang="en-US" sz="1800" smtClean="0">
                <a:sym typeface="Wingdings" charset="2"/>
              </a:rPr>
              <a:t>Avoid additional costs by using what’s in place (may be necessary to re-arrange parts of the existing infrastructure &amp; funding)</a:t>
            </a:r>
          </a:p>
          <a:p>
            <a:pPr eaLnBrk="1" hangingPunct="1">
              <a:lnSpc>
                <a:spcPct val="90000"/>
              </a:lnSpc>
              <a:buClr>
                <a:schemeClr val="accent2"/>
              </a:buClr>
              <a:buFont typeface="Wingdings 2" charset="2"/>
              <a:buNone/>
            </a:pPr>
            <a:endParaRPr lang="en-US" sz="1800" smtClean="0">
              <a:sym typeface="Wingdings" charset="2"/>
            </a:endParaRPr>
          </a:p>
          <a:p>
            <a:pPr eaLnBrk="1" hangingPunct="1">
              <a:lnSpc>
                <a:spcPct val="90000"/>
              </a:lnSpc>
              <a:buClr>
                <a:schemeClr val="accent2"/>
              </a:buClr>
              <a:buFont typeface="Wingdings 2" charset="2"/>
              <a:buNone/>
            </a:pPr>
            <a:endParaRPr lang="en-US" sz="1800" smtClean="0">
              <a:sym typeface="Wingdings" charset="2"/>
            </a:endParaRPr>
          </a:p>
          <a:p>
            <a:pPr eaLnBrk="1" hangingPunct="1">
              <a:lnSpc>
                <a:spcPct val="90000"/>
              </a:lnSpc>
              <a:buClr>
                <a:schemeClr val="accent2"/>
              </a:buClr>
            </a:pPr>
            <a:endParaRPr lang="en-US" sz="1800" smtClean="0">
              <a:sym typeface="Wingdings" charset="2"/>
            </a:endParaRPr>
          </a:p>
          <a:p>
            <a:pPr eaLnBrk="1" hangingPunct="1">
              <a:lnSpc>
                <a:spcPct val="90000"/>
              </a:lnSpc>
              <a:buClr>
                <a:schemeClr val="accent2"/>
              </a:buClr>
            </a:pPr>
            <a:endParaRPr lang="en-US" sz="1800" smtClean="0">
              <a:sym typeface="Wingdings" charset="2"/>
            </a:endParaRPr>
          </a:p>
        </p:txBody>
      </p:sp>
      <p:sp>
        <p:nvSpPr>
          <p:cNvPr id="37890"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1AD080FA-76B7-48CA-8449-D227AEF5A54F}" type="slidenum">
              <a:rPr lang="en-US" sz="1200">
                <a:solidFill>
                  <a:srgbClr val="898989"/>
                </a:solidFill>
                <a:latin typeface="Calibri" charset="0"/>
                <a:ea typeface="MS PGothic" charset="0"/>
                <a:cs typeface="MS PGothic" charset="0"/>
              </a:rPr>
              <a:pPr defTabSz="457200"/>
              <a:t>11</a:t>
            </a:fld>
            <a:r>
              <a:rPr lang="en-US" sz="1200">
                <a:solidFill>
                  <a:srgbClr val="898989"/>
                </a:solidFill>
                <a:latin typeface="Calibri" charset="0"/>
                <a:ea typeface="MS PGothic" charset="0"/>
                <a:cs typeface="MS PGothic" charset="0"/>
              </a:rPr>
              <a:t> – </a:t>
            </a:r>
            <a:fld id="{761CF6F2-30BB-45EA-9F4B-2132AEB295EE}"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3200" dirty="0">
                <a:latin typeface="Calibri" charset="0"/>
              </a:rPr>
              <a:t>Requirements </a:t>
            </a:r>
            <a:r>
              <a:rPr lang="en-US" sz="3200" dirty="0" smtClean="0">
                <a:latin typeface="Calibri" charset="0"/>
              </a:rPr>
              <a:t>Summary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DEB6F85E-9131-456B-AF8D-FA6EDF4D3A96}" type="slidenum">
              <a:rPr lang="en-US" sz="1200">
                <a:solidFill>
                  <a:srgbClr val="898989"/>
                </a:solidFill>
                <a:latin typeface="Calibri" charset="0"/>
                <a:ea typeface="MS PGothic" charset="0"/>
                <a:cs typeface="MS PGothic" charset="0"/>
              </a:rPr>
              <a:pPr defTabSz="457200"/>
              <a:t>12</a:t>
            </a:fld>
            <a:r>
              <a:rPr lang="en-US" sz="1200">
                <a:solidFill>
                  <a:srgbClr val="898989"/>
                </a:solidFill>
                <a:latin typeface="Calibri" charset="0"/>
                <a:ea typeface="MS PGothic" charset="0"/>
                <a:cs typeface="MS PGothic" charset="0"/>
              </a:rPr>
              <a:t> – </a:t>
            </a:r>
            <a:fld id="{F813C641-78AF-47B1-9752-46E8D2FD7FFB}"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8361"/>
            <a:ext cx="8229600" cy="83664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High-level Architecture                              </a:t>
            </a:r>
            <a:r>
              <a:rPr lang="en-US" sz="1600">
                <a:solidFill>
                  <a:schemeClr val="tx1"/>
                </a:solidFill>
                <a:latin typeface="Calibri" pitchFamily="34" charset="0"/>
                <a:ea typeface="MS PGothic" pitchFamily="34" charset="-128"/>
              </a:rPr>
              <a:t>Artur Barczyk</a:t>
            </a:r>
            <a:endParaRPr lang="en-US" sz="3200">
              <a:solidFill>
                <a:schemeClr val="tx1"/>
              </a:solidFill>
              <a:latin typeface="Calibri" pitchFamily="34" charset="0"/>
              <a:ea typeface="MS PGothic" pitchFamily="34" charset="-128"/>
            </a:endParaRPr>
          </a:p>
        </p:txBody>
      </p:sp>
      <p:pic>
        <p:nvPicPr>
          <p:cNvPr id="39941" name="Picture 2"/>
          <p:cNvPicPr>
            <a:picLocks noChangeAspect="1" noChangeArrowheads="1"/>
          </p:cNvPicPr>
          <p:nvPr/>
        </p:nvPicPr>
        <p:blipFill>
          <a:blip r:embed="rId3"/>
          <a:srcRect/>
          <a:stretch>
            <a:fillRect/>
          </a:stretch>
        </p:blipFill>
        <p:spPr bwMode="auto">
          <a:xfrm>
            <a:off x="914400" y="1447800"/>
            <a:ext cx="7558088"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Content Placeholder 1"/>
          <p:cNvSpPr>
            <a:spLocks noGrp="1"/>
          </p:cNvSpPr>
          <p:nvPr>
            <p:ph idx="4294967295"/>
          </p:nvPr>
        </p:nvSpPr>
        <p:spPr>
          <a:xfrm>
            <a:off x="685800" y="1189038"/>
            <a:ext cx="7772400" cy="5167312"/>
          </a:xfrm>
        </p:spPr>
        <p:txBody>
          <a:bodyPr/>
          <a:lstStyle/>
          <a:p>
            <a:pPr eaLnBrk="1" hangingPunct="1">
              <a:lnSpc>
                <a:spcPct val="90000"/>
              </a:lnSpc>
              <a:buClr>
                <a:schemeClr val="accent2"/>
              </a:buClr>
            </a:pPr>
            <a:r>
              <a:rPr lang="en-US" sz="2000" smtClean="0">
                <a:sym typeface="Wingdings" charset="2"/>
              </a:rPr>
              <a:t>LHCONE concept builds on traffic separation between LHC high impact flows, and non-LHC traffic</a:t>
            </a:r>
          </a:p>
          <a:p>
            <a:pPr lvl="1" eaLnBrk="1" hangingPunct="1">
              <a:lnSpc>
                <a:spcPct val="90000"/>
              </a:lnSpc>
              <a:buClr>
                <a:schemeClr val="accent1"/>
              </a:buClr>
            </a:pPr>
            <a:r>
              <a:rPr lang="en-US" sz="2000" smtClean="0">
                <a:sym typeface="Wingdings" charset="2"/>
              </a:rPr>
              <a:t>Avoid negative impact on other research traffic</a:t>
            </a:r>
          </a:p>
          <a:p>
            <a:pPr lvl="1" eaLnBrk="1" hangingPunct="1">
              <a:lnSpc>
                <a:spcPct val="90000"/>
              </a:lnSpc>
              <a:buClr>
                <a:schemeClr val="accent1"/>
              </a:buClr>
            </a:pPr>
            <a:r>
              <a:rPr lang="en-US" sz="2000" smtClean="0">
                <a:sym typeface="Wingdings" charset="2"/>
              </a:rPr>
              <a:t>Enable high-performance LHC data movement</a:t>
            </a:r>
          </a:p>
          <a:p>
            <a:pPr eaLnBrk="1" hangingPunct="1">
              <a:lnSpc>
                <a:spcPct val="90000"/>
              </a:lnSpc>
              <a:buClr>
                <a:schemeClr val="accent2"/>
              </a:buClr>
            </a:pPr>
            <a:r>
              <a:rPr lang="en-US" sz="2000" smtClean="0">
                <a:sym typeface="Wingdings" charset="2"/>
              </a:rPr>
              <a:t>Services to use resources allocated to LHCONE</a:t>
            </a:r>
          </a:p>
          <a:p>
            <a:pPr eaLnBrk="1" hangingPunct="1">
              <a:lnSpc>
                <a:spcPct val="90000"/>
              </a:lnSpc>
              <a:buClr>
                <a:schemeClr val="accent2"/>
              </a:buClr>
            </a:pPr>
            <a:endParaRPr lang="en-US" sz="2000" smtClean="0">
              <a:sym typeface="Wingdings" charset="2"/>
            </a:endParaRPr>
          </a:p>
          <a:p>
            <a:pPr eaLnBrk="1" hangingPunct="1">
              <a:lnSpc>
                <a:spcPct val="90000"/>
              </a:lnSpc>
              <a:buClr>
                <a:schemeClr val="accent2"/>
              </a:buClr>
            </a:pPr>
            <a:endParaRPr lang="en-US" sz="2000" smtClean="0">
              <a:sym typeface="Wingdings" charset="2"/>
            </a:endParaRPr>
          </a:p>
          <a:p>
            <a:pPr eaLnBrk="1" hangingPunct="1">
              <a:lnSpc>
                <a:spcPct val="90000"/>
              </a:lnSpc>
              <a:buClr>
                <a:schemeClr val="accent2"/>
              </a:buClr>
            </a:pPr>
            <a:endParaRPr lang="en-US" sz="2000" smtClean="0">
              <a:sym typeface="Wingdings" charset="2"/>
            </a:endParaRPr>
          </a:p>
          <a:p>
            <a:pPr eaLnBrk="1" hangingPunct="1">
              <a:lnSpc>
                <a:spcPct val="90000"/>
              </a:lnSpc>
              <a:buClr>
                <a:schemeClr val="accent2"/>
              </a:buClr>
            </a:pPr>
            <a:endParaRPr lang="en-US" sz="2000" smtClean="0">
              <a:sym typeface="Wingdings" charset="2"/>
            </a:endParaRPr>
          </a:p>
          <a:p>
            <a:pPr eaLnBrk="1" hangingPunct="1">
              <a:lnSpc>
                <a:spcPct val="90000"/>
              </a:lnSpc>
              <a:buClr>
                <a:schemeClr val="accent2"/>
              </a:buClr>
              <a:buFont typeface="Wingdings 2" charset="2"/>
              <a:buNone/>
            </a:pPr>
            <a:endParaRPr lang="en-US" sz="2000" smtClean="0">
              <a:sym typeface="Wingdings" charset="2"/>
            </a:endParaRPr>
          </a:p>
          <a:p>
            <a:pPr eaLnBrk="1" hangingPunct="1">
              <a:lnSpc>
                <a:spcPct val="90000"/>
              </a:lnSpc>
              <a:buClr>
                <a:schemeClr val="accent2"/>
              </a:buClr>
            </a:pPr>
            <a:endParaRPr lang="en-US" sz="2000" smtClean="0">
              <a:sym typeface="Wingdings" charset="2"/>
            </a:endParaRPr>
          </a:p>
          <a:p>
            <a:pPr eaLnBrk="1" hangingPunct="1">
              <a:lnSpc>
                <a:spcPct val="90000"/>
              </a:lnSpc>
              <a:buClr>
                <a:schemeClr val="accent2"/>
              </a:buClr>
            </a:pPr>
            <a:r>
              <a:rPr lang="en-US" sz="2000" smtClean="0">
                <a:sym typeface="Wingdings" charset="2"/>
              </a:rPr>
              <a:t>Prototype might use non-dedicated resources, but need to be careful about evaluation metrics</a:t>
            </a:r>
          </a:p>
        </p:txBody>
      </p:sp>
      <p:sp>
        <p:nvSpPr>
          <p:cNvPr id="41986"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9988D661-4FA1-4A7A-B2D4-91AB056A2A3B}" type="slidenum">
              <a:rPr lang="en-US" sz="1200">
                <a:solidFill>
                  <a:srgbClr val="898989"/>
                </a:solidFill>
                <a:latin typeface="Calibri" charset="0"/>
                <a:ea typeface="MS PGothic" charset="0"/>
                <a:cs typeface="MS PGothic" charset="0"/>
              </a:rPr>
              <a:pPr defTabSz="457200"/>
              <a:t>13</a:t>
            </a:fld>
            <a:r>
              <a:rPr lang="en-US" sz="1200">
                <a:solidFill>
                  <a:srgbClr val="898989"/>
                </a:solidFill>
                <a:latin typeface="Calibri" charset="0"/>
                <a:ea typeface="MS PGothic" charset="0"/>
                <a:cs typeface="MS PGothic" charset="0"/>
              </a:rPr>
              <a:t> – </a:t>
            </a:r>
            <a:fld id="{B7917EC7-5D62-40C5-8FB4-1045D3DC591D}"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3200" dirty="0">
                <a:latin typeface="Calibri" charset="0"/>
              </a:rPr>
              <a:t>Dedicated/Shared Resources</a:t>
            </a:r>
            <a:endParaRPr lang="en-US" sz="3200" dirty="0" smtClean="0">
              <a:latin typeface="Calibri" charset="0"/>
            </a:endParaRPr>
          </a:p>
        </p:txBody>
      </p:sp>
      <p:sp>
        <p:nvSpPr>
          <p:cNvPr id="7" name="Rounded Rectangle 6"/>
          <p:cNvSpPr/>
          <p:nvPr/>
        </p:nvSpPr>
        <p:spPr>
          <a:xfrm>
            <a:off x="708025" y="3276600"/>
            <a:ext cx="7543800" cy="213518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p>
        </p:txBody>
      </p:sp>
      <p:pic>
        <p:nvPicPr>
          <p:cNvPr id="41991" name="Picture 7"/>
          <p:cNvPicPr>
            <a:picLocks noChangeAspect="1"/>
          </p:cNvPicPr>
          <p:nvPr/>
        </p:nvPicPr>
        <p:blipFill>
          <a:blip r:embed="rId3"/>
          <a:srcRect/>
          <a:stretch>
            <a:fillRect/>
          </a:stretch>
        </p:blipFill>
        <p:spPr bwMode="auto">
          <a:xfrm>
            <a:off x="1165225" y="3427413"/>
            <a:ext cx="6965950" cy="194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Content Placeholder 1"/>
          <p:cNvSpPr>
            <a:spLocks noGrp="1"/>
          </p:cNvSpPr>
          <p:nvPr>
            <p:ph idx="4294967295"/>
          </p:nvPr>
        </p:nvSpPr>
        <p:spPr>
          <a:xfrm>
            <a:off x="685800" y="1189038"/>
            <a:ext cx="8305800" cy="5211762"/>
          </a:xfrm>
        </p:spPr>
        <p:txBody>
          <a:bodyPr/>
          <a:lstStyle/>
          <a:p>
            <a:pPr eaLnBrk="1" hangingPunct="1">
              <a:lnSpc>
                <a:spcPct val="90000"/>
              </a:lnSpc>
              <a:buClr>
                <a:schemeClr val="accent2"/>
              </a:buClr>
            </a:pPr>
            <a:r>
              <a:rPr lang="en-US" sz="2000" smtClean="0">
                <a:sym typeface="Wingdings" charset="2"/>
              </a:rPr>
              <a:t>Start with a prototype, building on a Use Case document provided by ATLAS and CMS (“Bos-Fisk document”)</a:t>
            </a:r>
          </a:p>
          <a:p>
            <a:pPr lvl="1" eaLnBrk="1" hangingPunct="1">
              <a:lnSpc>
                <a:spcPct val="90000"/>
              </a:lnSpc>
              <a:buClr>
                <a:schemeClr val="accent1"/>
              </a:buClr>
            </a:pPr>
            <a:r>
              <a:rPr lang="en-US" sz="1800" smtClean="0">
                <a:sym typeface="Wingdings" charset="2"/>
              </a:rPr>
              <a:t>Includes a list of sites to participate in the initial stage</a:t>
            </a:r>
          </a:p>
          <a:p>
            <a:pPr eaLnBrk="1" hangingPunct="1">
              <a:lnSpc>
                <a:spcPct val="90000"/>
              </a:lnSpc>
              <a:buClr>
                <a:schemeClr val="accent2"/>
              </a:buClr>
            </a:pPr>
            <a:r>
              <a:rPr lang="en-US" sz="2000" smtClean="0">
                <a:sym typeface="Wingdings" charset="2"/>
              </a:rPr>
              <a:t>Teams in Asia, Europe and North America are working on the prototype design and implementation</a:t>
            </a:r>
          </a:p>
          <a:p>
            <a:pPr eaLnBrk="1" hangingPunct="1">
              <a:lnSpc>
                <a:spcPct val="90000"/>
              </a:lnSpc>
              <a:buClr>
                <a:schemeClr val="accent2"/>
              </a:buClr>
            </a:pPr>
            <a:r>
              <a:rPr lang="en-US" sz="2000" smtClean="0">
                <a:sym typeface="Wingdings" charset="2"/>
              </a:rPr>
              <a:t>In the meantime, a starting point has been deployed</a:t>
            </a:r>
          </a:p>
          <a:p>
            <a:pPr lvl="1" eaLnBrk="1" hangingPunct="1">
              <a:lnSpc>
                <a:spcPct val="90000"/>
              </a:lnSpc>
              <a:buClr>
                <a:schemeClr val="accent1"/>
              </a:buClr>
            </a:pPr>
            <a:r>
              <a:rPr lang="en-US" sz="1800" smtClean="0">
                <a:sym typeface="Wingdings" charset="2"/>
              </a:rPr>
              <a:t>Multi-point service</a:t>
            </a:r>
          </a:p>
          <a:p>
            <a:pPr lvl="1" eaLnBrk="1" hangingPunct="1">
              <a:lnSpc>
                <a:spcPct val="90000"/>
              </a:lnSpc>
              <a:buClr>
                <a:schemeClr val="accent1"/>
              </a:buClr>
            </a:pPr>
            <a:r>
              <a:rPr lang="en-US" sz="1800" smtClean="0">
                <a:sym typeface="Wingdings" charset="2"/>
              </a:rPr>
              <a:t>Open Exchange Points</a:t>
            </a:r>
          </a:p>
          <a:p>
            <a:pPr lvl="2" eaLnBrk="1" hangingPunct="1">
              <a:lnSpc>
                <a:spcPct val="90000"/>
              </a:lnSpc>
              <a:buClr>
                <a:srgbClr val="F79646"/>
              </a:buClr>
            </a:pPr>
            <a:r>
              <a:rPr lang="en-US" sz="1900" smtClean="0">
                <a:sym typeface="Wingdings" charset="2"/>
              </a:rPr>
              <a:t>CERNLight, GEANT, Netherlight, US (MANLAN, MacLean and Starlight)</a:t>
            </a:r>
          </a:p>
          <a:p>
            <a:pPr lvl="1" eaLnBrk="1" hangingPunct="1">
              <a:lnSpc>
                <a:spcPct val="90000"/>
              </a:lnSpc>
              <a:buClr>
                <a:schemeClr val="accent1"/>
              </a:buClr>
            </a:pPr>
            <a:r>
              <a:rPr lang="en-US" sz="1800" smtClean="0">
                <a:sym typeface="Wingdings" charset="2"/>
              </a:rPr>
              <a:t>Three LHC sites are connected</a:t>
            </a:r>
          </a:p>
          <a:p>
            <a:pPr lvl="2" eaLnBrk="1" hangingPunct="1">
              <a:lnSpc>
                <a:spcPct val="90000"/>
              </a:lnSpc>
              <a:buClr>
                <a:schemeClr val="accent1"/>
              </a:buClr>
            </a:pPr>
            <a:r>
              <a:rPr lang="en-US" sz="1800" smtClean="0">
                <a:sym typeface="Wingdings" charset="2"/>
              </a:rPr>
              <a:t>CERN-T1, Caltech-T2 and PIC</a:t>
            </a:r>
          </a:p>
          <a:p>
            <a:pPr lvl="2" eaLnBrk="1" hangingPunct="1">
              <a:lnSpc>
                <a:spcPct val="90000"/>
              </a:lnSpc>
              <a:buClr>
                <a:schemeClr val="accent1"/>
              </a:buClr>
            </a:pPr>
            <a:r>
              <a:rPr lang="en-US" sz="1800" smtClean="0">
                <a:sym typeface="Wingdings" charset="2"/>
              </a:rPr>
              <a:t>Several others are ready and waiting to be connected</a:t>
            </a:r>
          </a:p>
        </p:txBody>
      </p:sp>
      <p:sp>
        <p:nvSpPr>
          <p:cNvPr id="44034"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1DA0D5B3-6820-48F0-AE4B-CFF7A1EC511F}" type="slidenum">
              <a:rPr lang="en-US" sz="1200">
                <a:solidFill>
                  <a:srgbClr val="898989"/>
                </a:solidFill>
                <a:latin typeface="Calibri" charset="0"/>
                <a:ea typeface="MS PGothic" charset="0"/>
                <a:cs typeface="MS PGothic" charset="0"/>
              </a:rPr>
              <a:pPr defTabSz="457200"/>
              <a:t>14</a:t>
            </a:fld>
            <a:r>
              <a:rPr lang="en-US" sz="1200">
                <a:solidFill>
                  <a:srgbClr val="898989"/>
                </a:solidFill>
                <a:latin typeface="Calibri" charset="0"/>
                <a:ea typeface="MS PGothic" charset="0"/>
                <a:cs typeface="MS PGothic" charset="0"/>
              </a:rPr>
              <a:t> – </a:t>
            </a:r>
            <a:fld id="{CAA4D0F9-0B6A-49DA-9969-9B0A0F4A155C}"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3200" dirty="0">
                <a:latin typeface="Calibri" charset="0"/>
              </a:rPr>
              <a:t>LHCONE Status</a:t>
            </a:r>
            <a:endParaRPr lang="en-US" sz="3200" dirty="0" smtClean="0">
              <a:latin typeface="Calibri"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Content Placeholder 1"/>
          <p:cNvSpPr>
            <a:spLocks noGrp="1"/>
          </p:cNvSpPr>
          <p:nvPr>
            <p:ph idx="4294967295"/>
          </p:nvPr>
        </p:nvSpPr>
        <p:spPr>
          <a:xfrm>
            <a:off x="685800" y="1189038"/>
            <a:ext cx="8001000" cy="5167312"/>
          </a:xfrm>
        </p:spPr>
        <p:txBody>
          <a:bodyPr/>
          <a:lstStyle/>
          <a:p>
            <a:pPr eaLnBrk="1" hangingPunct="1"/>
            <a:r>
              <a:rPr lang="en-GB" smtClean="0"/>
              <a:t>Designed by DANTE according to European user requirements</a:t>
            </a:r>
          </a:p>
          <a:p>
            <a:pPr lvl="1" eaLnBrk="1" hangingPunct="1"/>
            <a:r>
              <a:rPr lang="en-GB" smtClean="0"/>
              <a:t>European workshop on 5</a:t>
            </a:r>
            <a:r>
              <a:rPr lang="en-GB" baseline="30000" smtClean="0"/>
              <a:t>th</a:t>
            </a:r>
            <a:r>
              <a:rPr lang="en-GB" smtClean="0"/>
              <a:t> April agreed way forward</a:t>
            </a:r>
          </a:p>
          <a:p>
            <a:pPr eaLnBrk="1" hangingPunct="1">
              <a:buFont typeface="Wingdings 2" charset="2"/>
              <a:buNone/>
            </a:pPr>
            <a:endParaRPr lang="en-GB" smtClean="0"/>
          </a:p>
          <a:p>
            <a:pPr eaLnBrk="1" hangingPunct="1"/>
            <a:r>
              <a:rPr lang="en-GB" smtClean="0"/>
              <a:t>Set of Distributed Exchange Points based on GEANT infrastructure</a:t>
            </a:r>
          </a:p>
          <a:p>
            <a:pPr lvl="1" eaLnBrk="1" hangingPunct="1">
              <a:buFont typeface="Wingdings 2" charset="2"/>
              <a:buNone/>
            </a:pPr>
            <a:endParaRPr lang="en-GB" smtClean="0"/>
          </a:p>
          <a:p>
            <a:pPr eaLnBrk="1" hangingPunct="1"/>
            <a:r>
              <a:rPr lang="en-GB" smtClean="0"/>
              <a:t>Interconnection with Netherlight</a:t>
            </a:r>
            <a:endParaRPr lang="en-US" smtClean="0"/>
          </a:p>
        </p:txBody>
      </p:sp>
      <p:sp>
        <p:nvSpPr>
          <p:cNvPr id="46082"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C7A9A68E-7AB2-465B-934D-ED0E2B959FFD}" type="slidenum">
              <a:rPr lang="en-US" sz="1200">
                <a:solidFill>
                  <a:srgbClr val="898989"/>
                </a:solidFill>
                <a:latin typeface="Calibri" charset="0"/>
                <a:ea typeface="MS PGothic" charset="0"/>
                <a:cs typeface="MS PGothic" charset="0"/>
              </a:rPr>
              <a:pPr defTabSz="457200"/>
              <a:t>15</a:t>
            </a:fld>
            <a:r>
              <a:rPr lang="en-US" sz="1200">
                <a:solidFill>
                  <a:srgbClr val="898989"/>
                </a:solidFill>
                <a:latin typeface="Calibri" charset="0"/>
                <a:ea typeface="MS PGothic" charset="0"/>
                <a:cs typeface="MS PGothic" charset="0"/>
              </a:rPr>
              <a:t> – </a:t>
            </a:r>
            <a:fld id="{53D22E61-D054-46F3-933C-6185A62D6BD2}"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LHCONE Status in Europe</a:t>
            </a:r>
          </a:p>
        </p:txBody>
      </p:sp>
      <p:sp>
        <p:nvSpPr>
          <p:cNvPr id="46086" name="Text Box 7"/>
          <p:cNvSpPr txBox="1">
            <a:spLocks noChangeArrowheads="1"/>
          </p:cNvSpPr>
          <p:nvPr/>
        </p:nvSpPr>
        <p:spPr bwMode="auto">
          <a:xfrm>
            <a:off x="6858000" y="457200"/>
            <a:ext cx="1765300" cy="336550"/>
          </a:xfrm>
          <a:prstGeom prst="rect">
            <a:avLst/>
          </a:prstGeom>
          <a:noFill/>
          <a:ln w="9525">
            <a:noFill/>
            <a:miter lim="800000"/>
            <a:headEnd/>
            <a:tailEnd/>
          </a:ln>
        </p:spPr>
        <p:txBody>
          <a:bodyPr wrap="none">
            <a:prstTxWarp prst="textNoShape">
              <a:avLst/>
            </a:prstTxWarp>
            <a:spAutoFit/>
          </a:bodyPr>
          <a:lstStyle/>
          <a:p>
            <a:r>
              <a:rPr lang="en-US" sz="1600"/>
              <a:t>Roberto Sabatino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3"/>
          <p:cNvSpPr>
            <a:spLocks noGrp="1"/>
          </p:cNvSpPr>
          <p:nvPr>
            <p:ph type="body" sz="half" idx="1"/>
          </p:nvPr>
        </p:nvSpPr>
        <p:spPr>
          <a:xfrm>
            <a:off x="152400" y="1143000"/>
            <a:ext cx="4572000" cy="5715000"/>
          </a:xfrm>
        </p:spPr>
        <p:txBody>
          <a:bodyPr/>
          <a:lstStyle/>
          <a:p>
            <a:pPr eaLnBrk="1" hangingPunct="1">
              <a:lnSpc>
                <a:spcPct val="80000"/>
              </a:lnSpc>
            </a:pPr>
            <a:r>
              <a:rPr lang="en-GB" sz="1800" smtClean="0"/>
              <a:t>Prototype logically identical to long term solution but </a:t>
            </a:r>
          </a:p>
          <a:p>
            <a:pPr lvl="1" eaLnBrk="1" hangingPunct="1">
              <a:lnSpc>
                <a:spcPct val="80000"/>
              </a:lnSpc>
            </a:pPr>
            <a:r>
              <a:rPr lang="en-GB" sz="1600" smtClean="0"/>
              <a:t>smaller in scope (# of sites connected) </a:t>
            </a:r>
          </a:p>
          <a:p>
            <a:pPr lvl="1" eaLnBrk="1" hangingPunct="1">
              <a:lnSpc>
                <a:spcPct val="80000"/>
              </a:lnSpc>
            </a:pPr>
            <a:r>
              <a:rPr lang="en-GB" sz="1600" smtClean="0"/>
              <a:t>Different technology, in core and in NREN connectors</a:t>
            </a:r>
          </a:p>
          <a:p>
            <a:pPr lvl="1" eaLnBrk="1" hangingPunct="1">
              <a:lnSpc>
                <a:spcPct val="80000"/>
              </a:lnSpc>
            </a:pPr>
            <a:r>
              <a:rPr lang="en-GB" sz="1600" smtClean="0"/>
              <a:t>Shared vs dedicated capacity</a:t>
            </a:r>
          </a:p>
          <a:p>
            <a:pPr eaLnBrk="1" hangingPunct="1">
              <a:lnSpc>
                <a:spcPct val="80000"/>
              </a:lnSpc>
            </a:pPr>
            <a:r>
              <a:rPr lang="en-GB" sz="1800" smtClean="0"/>
              <a:t>Use VPLS technology on existing routers to emulate a distributed LAN</a:t>
            </a:r>
          </a:p>
          <a:p>
            <a:pPr eaLnBrk="1" hangingPunct="1">
              <a:lnSpc>
                <a:spcPct val="80000"/>
              </a:lnSpc>
            </a:pPr>
            <a:r>
              <a:rPr lang="en-GB" sz="1800" smtClean="0"/>
              <a:t>Make use of existing shared (IP) capacity, with logical separation from general R&amp;E IP traffic (with separate monitoring)</a:t>
            </a:r>
          </a:p>
          <a:p>
            <a:pPr lvl="1" eaLnBrk="1" hangingPunct="1">
              <a:lnSpc>
                <a:spcPct val="80000"/>
              </a:lnSpc>
            </a:pPr>
            <a:r>
              <a:rPr lang="en-GB" sz="1600" smtClean="0"/>
              <a:t>Confidence there is enough capacity on existing backbone links</a:t>
            </a:r>
          </a:p>
          <a:p>
            <a:pPr lvl="1" eaLnBrk="1" hangingPunct="1">
              <a:lnSpc>
                <a:spcPct val="80000"/>
              </a:lnSpc>
            </a:pPr>
            <a:r>
              <a:rPr lang="en-GB" sz="1600" smtClean="0"/>
              <a:t>40Gbps CH-DE-AMS</a:t>
            </a:r>
          </a:p>
          <a:p>
            <a:pPr lvl="1" eaLnBrk="1" hangingPunct="1">
              <a:lnSpc>
                <a:spcPct val="80000"/>
              </a:lnSpc>
            </a:pPr>
            <a:r>
              <a:rPr lang="en-GB" sz="1600" smtClean="0"/>
              <a:t>20Gbps NL-UK-FR-CH and IT-CH</a:t>
            </a:r>
          </a:p>
          <a:p>
            <a:pPr lvl="1" eaLnBrk="1" hangingPunct="1">
              <a:lnSpc>
                <a:spcPct val="80000"/>
              </a:lnSpc>
            </a:pPr>
            <a:r>
              <a:rPr lang="en-GB" sz="1600" smtClean="0"/>
              <a:t>May upgrade links if demonstrated necessary</a:t>
            </a:r>
            <a:endParaRPr lang="en-GB" sz="1400" smtClean="0"/>
          </a:p>
          <a:p>
            <a:pPr eaLnBrk="1" hangingPunct="1">
              <a:lnSpc>
                <a:spcPct val="80000"/>
              </a:lnSpc>
            </a:pPr>
            <a:r>
              <a:rPr lang="en-GB" sz="1600" smtClean="0"/>
              <a:t>Schedule - NREN Connections</a:t>
            </a:r>
          </a:p>
          <a:p>
            <a:pPr lvl="1" eaLnBrk="1" hangingPunct="1">
              <a:lnSpc>
                <a:spcPct val="80000"/>
              </a:lnSpc>
            </a:pPr>
            <a:r>
              <a:rPr lang="es-ES" sz="1400" smtClean="0"/>
              <a:t>Intra-European part up since this week and NRENS (DE, FR, IT, …) are connected</a:t>
            </a:r>
          </a:p>
          <a:p>
            <a:pPr eaLnBrk="1" hangingPunct="1">
              <a:lnSpc>
                <a:spcPct val="80000"/>
              </a:lnSpc>
            </a:pPr>
            <a:r>
              <a:rPr lang="en-GB" sz="1600" smtClean="0"/>
              <a:t>Trans-Atlantic Connectivity</a:t>
            </a:r>
          </a:p>
          <a:p>
            <a:pPr lvl="1" eaLnBrk="1" hangingPunct="1">
              <a:lnSpc>
                <a:spcPct val="80000"/>
              </a:lnSpc>
            </a:pPr>
            <a:r>
              <a:rPr lang="en-GB" sz="1400" smtClean="0"/>
              <a:t>Several proposals under discussion</a:t>
            </a:r>
          </a:p>
          <a:p>
            <a:pPr lvl="1" eaLnBrk="1" hangingPunct="1">
              <a:lnSpc>
                <a:spcPct val="80000"/>
              </a:lnSpc>
            </a:pPr>
            <a:r>
              <a:rPr lang="en-GB" sz="1400" smtClean="0"/>
              <a:t>Providers need to converge on how to use existing links</a:t>
            </a:r>
            <a:endParaRPr lang="en-US" sz="1400" smtClean="0"/>
          </a:p>
          <a:p>
            <a:pPr lvl="1" eaLnBrk="1" hangingPunct="1">
              <a:lnSpc>
                <a:spcPct val="90000"/>
              </a:lnSpc>
            </a:pPr>
            <a:endParaRPr lang="en-GB" sz="1600" smtClean="0"/>
          </a:p>
          <a:p>
            <a:pPr eaLnBrk="1" hangingPunct="1">
              <a:lnSpc>
                <a:spcPct val="90000"/>
              </a:lnSpc>
            </a:pPr>
            <a:endParaRPr lang="en-US" sz="1200" smtClean="0"/>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LHCONE Status in Europe</a:t>
            </a:r>
          </a:p>
        </p:txBody>
      </p:sp>
      <p:pic>
        <p:nvPicPr>
          <p:cNvPr id="48133" name="Picture 1"/>
          <p:cNvPicPr>
            <a:picLocks noChangeAspect="1"/>
          </p:cNvPicPr>
          <p:nvPr/>
        </p:nvPicPr>
        <p:blipFill>
          <a:blip r:embed="rId3"/>
          <a:srcRect/>
          <a:stretch>
            <a:fillRect/>
          </a:stretch>
        </p:blipFill>
        <p:spPr bwMode="auto">
          <a:xfrm>
            <a:off x="4648200" y="990600"/>
            <a:ext cx="4343400" cy="2887663"/>
          </a:xfrm>
          <a:prstGeom prst="rect">
            <a:avLst/>
          </a:prstGeom>
          <a:noFill/>
          <a:ln w="9525">
            <a:noFill/>
            <a:miter lim="800000"/>
            <a:headEnd/>
            <a:tailEnd/>
          </a:ln>
        </p:spPr>
      </p:pic>
      <p:sp>
        <p:nvSpPr>
          <p:cNvPr id="48134" name="Text Box 12"/>
          <p:cNvSpPr txBox="1">
            <a:spLocks noChangeArrowheads="1"/>
          </p:cNvSpPr>
          <p:nvPr/>
        </p:nvSpPr>
        <p:spPr bwMode="auto">
          <a:xfrm>
            <a:off x="4724400" y="1981200"/>
            <a:ext cx="544513" cy="244475"/>
          </a:xfrm>
          <a:prstGeom prst="rect">
            <a:avLst/>
          </a:prstGeom>
          <a:noFill/>
          <a:ln w="9525">
            <a:noFill/>
            <a:miter lim="800000"/>
            <a:headEnd/>
            <a:tailEnd/>
          </a:ln>
        </p:spPr>
        <p:txBody>
          <a:bodyPr wrap="none">
            <a:prstTxWarp prst="textNoShape">
              <a:avLst/>
            </a:prstTxWarp>
            <a:spAutoFit/>
          </a:bodyPr>
          <a:lstStyle/>
          <a:p>
            <a:r>
              <a:rPr lang="en-US" sz="1000">
                <a:solidFill>
                  <a:schemeClr val="bg1"/>
                </a:solidFill>
              </a:rPr>
              <a:t>NREN</a:t>
            </a:r>
          </a:p>
        </p:txBody>
      </p:sp>
      <p:pic>
        <p:nvPicPr>
          <p:cNvPr id="48135" name="Picture 2" descr="LHCONE_TA_dedicated"/>
          <p:cNvPicPr>
            <a:picLocks noChangeAspect="1" noChangeArrowheads="1"/>
          </p:cNvPicPr>
          <p:nvPr/>
        </p:nvPicPr>
        <p:blipFill>
          <a:blip r:embed="rId4"/>
          <a:srcRect/>
          <a:stretch>
            <a:fillRect/>
          </a:stretch>
        </p:blipFill>
        <p:spPr bwMode="auto">
          <a:xfrm>
            <a:off x="4648200" y="3975100"/>
            <a:ext cx="4038600" cy="2882900"/>
          </a:xfrm>
          <a:prstGeom prst="rect">
            <a:avLst/>
          </a:prstGeom>
          <a:noFill/>
          <a:ln w="9525">
            <a:noFill/>
            <a:miter lim="800000"/>
            <a:headEnd/>
            <a:tailEnd/>
          </a:ln>
        </p:spPr>
      </p:pic>
      <p:sp>
        <p:nvSpPr>
          <p:cNvPr id="48136" name="Text Box 8"/>
          <p:cNvSpPr txBox="1">
            <a:spLocks noChangeArrowheads="1"/>
          </p:cNvSpPr>
          <p:nvPr/>
        </p:nvSpPr>
        <p:spPr bwMode="auto">
          <a:xfrm>
            <a:off x="6172200" y="5105400"/>
            <a:ext cx="1054100" cy="304800"/>
          </a:xfrm>
          <a:prstGeom prst="rect">
            <a:avLst/>
          </a:prstGeom>
          <a:noFill/>
          <a:ln w="9525">
            <a:noFill/>
            <a:miter lim="800000"/>
            <a:headEnd/>
            <a:tailEnd/>
          </a:ln>
        </p:spPr>
        <p:txBody>
          <a:bodyPr wrap="none">
            <a:prstTxWarp prst="textNoShape">
              <a:avLst/>
            </a:prstTxWarp>
            <a:spAutoFit/>
          </a:bodyPr>
          <a:lstStyle/>
          <a:p>
            <a:r>
              <a:rPr lang="en-US" sz="1400">
                <a:solidFill>
                  <a:schemeClr val="bg1"/>
                </a:solidFill>
              </a:rPr>
              <a:t>A Proposal</a:t>
            </a:r>
            <a:endParaRPr 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BD9BC8F9-A55B-444F-B8BB-9F3C0C413DAE}" type="slidenum">
              <a:rPr lang="en-US" sz="1200">
                <a:solidFill>
                  <a:srgbClr val="898989"/>
                </a:solidFill>
                <a:latin typeface="Calibri" charset="0"/>
                <a:ea typeface="MS PGothic" charset="0"/>
                <a:cs typeface="MS PGothic" charset="0"/>
              </a:rPr>
              <a:pPr defTabSz="457200"/>
              <a:t>17</a:t>
            </a:fld>
            <a:r>
              <a:rPr lang="en-US" sz="1200">
                <a:solidFill>
                  <a:srgbClr val="898989"/>
                </a:solidFill>
                <a:latin typeface="Calibri" charset="0"/>
                <a:ea typeface="MS PGothic" charset="0"/>
                <a:cs typeface="MS PGothic" charset="0"/>
              </a:rPr>
              <a:t> – </a:t>
            </a:r>
            <a:fld id="{8744B5F4-64B2-46E0-BD9B-0A49A67281C4}"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LHCONE Prototype in Asia</a:t>
            </a:r>
          </a:p>
        </p:txBody>
      </p:sp>
      <p:sp>
        <p:nvSpPr>
          <p:cNvPr id="5" name="圓角矩形 4"/>
          <p:cNvSpPr/>
          <p:nvPr/>
        </p:nvSpPr>
        <p:spPr>
          <a:xfrm>
            <a:off x="1979613" y="2236788"/>
            <a:ext cx="1512887" cy="711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ASGC Aggregation</a:t>
            </a:r>
          </a:p>
          <a:p>
            <a:pPr algn="ctr" fontAlgn="auto">
              <a:spcBef>
                <a:spcPts val="0"/>
              </a:spcBef>
              <a:spcAft>
                <a:spcPts val="0"/>
              </a:spcAft>
              <a:defRPr/>
            </a:pPr>
            <a:r>
              <a:rPr lang="en-US" altLang="zh-TW" sz="1600" b="1" dirty="0">
                <a:solidFill>
                  <a:schemeClr val="tx1"/>
                </a:solidFill>
              </a:rPr>
              <a:t>Network HK</a:t>
            </a:r>
            <a:endParaRPr lang="zh-TW" altLang="en-US" sz="1600" b="1" dirty="0">
              <a:solidFill>
                <a:schemeClr val="tx1"/>
              </a:solidFill>
            </a:endParaRPr>
          </a:p>
        </p:txBody>
      </p:sp>
      <p:sp>
        <p:nvSpPr>
          <p:cNvPr id="7" name="矩形 6"/>
          <p:cNvSpPr/>
          <p:nvPr/>
        </p:nvSpPr>
        <p:spPr>
          <a:xfrm>
            <a:off x="611188" y="1651000"/>
            <a:ext cx="576262" cy="431800"/>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TX</a:t>
            </a:r>
            <a:endParaRPr lang="zh-TW" altLang="en-US" sz="1600" b="1" dirty="0">
              <a:solidFill>
                <a:schemeClr val="tx1"/>
              </a:solidFill>
            </a:endParaRPr>
          </a:p>
        </p:txBody>
      </p:sp>
      <p:sp>
        <p:nvSpPr>
          <p:cNvPr id="8" name="矩形 7"/>
          <p:cNvSpPr/>
          <p:nvPr/>
        </p:nvSpPr>
        <p:spPr>
          <a:xfrm>
            <a:off x="611188" y="2514600"/>
            <a:ext cx="576262" cy="433388"/>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TX</a:t>
            </a:r>
            <a:endParaRPr lang="zh-TW" altLang="en-US" sz="1600" b="1" dirty="0">
              <a:solidFill>
                <a:schemeClr val="tx1"/>
              </a:solidFill>
            </a:endParaRPr>
          </a:p>
        </p:txBody>
      </p:sp>
      <p:sp>
        <p:nvSpPr>
          <p:cNvPr id="9" name="矩形 8"/>
          <p:cNvSpPr/>
          <p:nvPr/>
        </p:nvSpPr>
        <p:spPr>
          <a:xfrm>
            <a:off x="611188" y="3379788"/>
            <a:ext cx="576262" cy="431800"/>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TX</a:t>
            </a:r>
            <a:endParaRPr lang="zh-TW" altLang="en-US" sz="1600" b="1" dirty="0">
              <a:solidFill>
                <a:schemeClr val="tx1"/>
              </a:solidFill>
            </a:endParaRPr>
          </a:p>
        </p:txBody>
      </p:sp>
      <p:cxnSp>
        <p:nvCxnSpPr>
          <p:cNvPr id="50185" name="直線接點 10"/>
          <p:cNvCxnSpPr>
            <a:cxnSpLocks noChangeShapeType="1"/>
            <a:stCxn id="7" idx="3"/>
          </p:cNvCxnSpPr>
          <p:nvPr/>
        </p:nvCxnSpPr>
        <p:spPr bwMode="auto">
          <a:xfrm>
            <a:off x="1200150" y="1866900"/>
            <a:ext cx="792163" cy="431800"/>
          </a:xfrm>
          <a:prstGeom prst="line">
            <a:avLst/>
          </a:prstGeom>
          <a:noFill/>
          <a:ln w="9525">
            <a:solidFill>
              <a:srgbClr val="66FF33"/>
            </a:solidFill>
            <a:round/>
            <a:headEnd/>
            <a:tailEnd/>
          </a:ln>
        </p:spPr>
      </p:cxnSp>
      <p:cxnSp>
        <p:nvCxnSpPr>
          <p:cNvPr id="50186" name="直線接點 12"/>
          <p:cNvCxnSpPr>
            <a:cxnSpLocks noChangeShapeType="1"/>
          </p:cNvCxnSpPr>
          <p:nvPr/>
        </p:nvCxnSpPr>
        <p:spPr bwMode="auto">
          <a:xfrm>
            <a:off x="1187450" y="2659063"/>
            <a:ext cx="792163" cy="0"/>
          </a:xfrm>
          <a:prstGeom prst="line">
            <a:avLst/>
          </a:prstGeom>
          <a:noFill/>
          <a:ln w="9525">
            <a:solidFill>
              <a:srgbClr val="66FF33"/>
            </a:solidFill>
            <a:round/>
            <a:headEnd/>
            <a:tailEnd/>
          </a:ln>
        </p:spPr>
      </p:cxnSp>
      <p:cxnSp>
        <p:nvCxnSpPr>
          <p:cNvPr id="50187" name="直線接點 14"/>
          <p:cNvCxnSpPr>
            <a:cxnSpLocks noChangeShapeType="1"/>
            <a:stCxn id="9" idx="3"/>
          </p:cNvCxnSpPr>
          <p:nvPr/>
        </p:nvCxnSpPr>
        <p:spPr bwMode="auto">
          <a:xfrm flipV="1">
            <a:off x="1200150" y="2874963"/>
            <a:ext cx="792163" cy="720725"/>
          </a:xfrm>
          <a:prstGeom prst="line">
            <a:avLst/>
          </a:prstGeom>
          <a:noFill/>
          <a:ln w="9525">
            <a:solidFill>
              <a:srgbClr val="66FF33"/>
            </a:solidFill>
            <a:round/>
            <a:headEnd/>
            <a:tailEnd/>
          </a:ln>
        </p:spPr>
      </p:cxnSp>
      <p:cxnSp>
        <p:nvCxnSpPr>
          <p:cNvPr id="50188" name="直線接點 16"/>
          <p:cNvCxnSpPr>
            <a:cxnSpLocks noChangeShapeType="1"/>
            <a:stCxn id="5" idx="3"/>
            <a:endCxn id="18" idx="1"/>
          </p:cNvCxnSpPr>
          <p:nvPr/>
        </p:nvCxnSpPr>
        <p:spPr bwMode="auto">
          <a:xfrm flipV="1">
            <a:off x="3492500" y="2587625"/>
            <a:ext cx="681038" cy="4763"/>
          </a:xfrm>
          <a:prstGeom prst="line">
            <a:avLst/>
          </a:prstGeom>
          <a:noFill/>
          <a:ln w="9525">
            <a:solidFill>
              <a:srgbClr val="66FF33"/>
            </a:solidFill>
            <a:round/>
            <a:headEnd/>
            <a:tailEnd/>
          </a:ln>
        </p:spPr>
      </p:cxnSp>
      <p:sp>
        <p:nvSpPr>
          <p:cNvPr id="18" name="圓角矩形 17"/>
          <p:cNvSpPr/>
          <p:nvPr/>
        </p:nvSpPr>
        <p:spPr>
          <a:xfrm>
            <a:off x="4173538" y="2236788"/>
            <a:ext cx="1584325" cy="7016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ASGC Aggregation Network Taipei</a:t>
            </a:r>
            <a:endParaRPr lang="zh-TW" altLang="en-US" sz="1600" b="1" dirty="0">
              <a:solidFill>
                <a:schemeClr val="tx1"/>
              </a:solidFill>
            </a:endParaRPr>
          </a:p>
        </p:txBody>
      </p:sp>
      <p:cxnSp>
        <p:nvCxnSpPr>
          <p:cNvPr id="50190" name="直線接點 18"/>
          <p:cNvCxnSpPr>
            <a:cxnSpLocks noChangeShapeType="1"/>
          </p:cNvCxnSpPr>
          <p:nvPr/>
        </p:nvCxnSpPr>
        <p:spPr bwMode="auto">
          <a:xfrm>
            <a:off x="5772150" y="2659063"/>
            <a:ext cx="936625" cy="0"/>
          </a:xfrm>
          <a:prstGeom prst="line">
            <a:avLst/>
          </a:prstGeom>
          <a:noFill/>
          <a:ln w="9525">
            <a:solidFill>
              <a:srgbClr val="66FF33"/>
            </a:solidFill>
            <a:round/>
            <a:headEnd/>
            <a:tailEnd/>
          </a:ln>
        </p:spPr>
      </p:cxnSp>
      <p:sp>
        <p:nvSpPr>
          <p:cNvPr id="20" name="圓角矩形 19"/>
          <p:cNvSpPr/>
          <p:nvPr/>
        </p:nvSpPr>
        <p:spPr>
          <a:xfrm>
            <a:off x="6804025" y="1219200"/>
            <a:ext cx="1584325"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Exchange Point Chicago</a:t>
            </a:r>
            <a:endParaRPr lang="zh-TW" altLang="en-US" sz="1600" b="1" dirty="0">
              <a:solidFill>
                <a:schemeClr val="tx1"/>
              </a:solidFill>
            </a:endParaRPr>
          </a:p>
        </p:txBody>
      </p:sp>
      <p:sp>
        <p:nvSpPr>
          <p:cNvPr id="50192" name="文字方塊 20"/>
          <p:cNvSpPr txBox="1">
            <a:spLocks noChangeArrowheads="1"/>
          </p:cNvSpPr>
          <p:nvPr/>
        </p:nvSpPr>
        <p:spPr bwMode="auto">
          <a:xfrm>
            <a:off x="5148263" y="2938463"/>
            <a:ext cx="2306637" cy="366712"/>
          </a:xfrm>
          <a:prstGeom prst="rect">
            <a:avLst/>
          </a:prstGeom>
          <a:noFill/>
          <a:ln w="9525">
            <a:noFill/>
            <a:miter lim="800000"/>
            <a:headEnd/>
            <a:tailEnd/>
          </a:ln>
        </p:spPr>
        <p:txBody>
          <a:bodyPr wrap="none">
            <a:prstTxWarp prst="textNoShape">
              <a:avLst/>
            </a:prstTxWarp>
            <a:spAutoFit/>
          </a:bodyPr>
          <a:lstStyle/>
          <a:p>
            <a:r>
              <a:rPr lang="en-US" altLang="zh-TW" sz="1800">
                <a:latin typeface="Calibri" charset="0"/>
                <a:ea typeface="新細明體" charset="-120"/>
                <a:cs typeface="新細明體" charset="-120"/>
              </a:rPr>
              <a:t>Crossing Ocean Link</a:t>
            </a:r>
            <a:endParaRPr lang="zh-TW" altLang="en-US" sz="1800">
              <a:latin typeface="Calibri" charset="0"/>
              <a:ea typeface="新細明體" charset="-120"/>
              <a:cs typeface="新細明體" charset="-120"/>
            </a:endParaRPr>
          </a:p>
        </p:txBody>
      </p:sp>
      <p:sp>
        <p:nvSpPr>
          <p:cNvPr id="50193" name="文字方塊 21"/>
          <p:cNvSpPr txBox="1">
            <a:spLocks noChangeArrowheads="1"/>
          </p:cNvSpPr>
          <p:nvPr/>
        </p:nvSpPr>
        <p:spPr bwMode="auto">
          <a:xfrm>
            <a:off x="1116013" y="2865438"/>
            <a:ext cx="1403350" cy="366712"/>
          </a:xfrm>
          <a:prstGeom prst="rect">
            <a:avLst/>
          </a:prstGeom>
          <a:noFill/>
          <a:ln w="9525">
            <a:noFill/>
            <a:miter lim="800000"/>
            <a:headEnd/>
            <a:tailEnd/>
          </a:ln>
        </p:spPr>
        <p:txBody>
          <a:bodyPr wrap="none">
            <a:prstTxWarp prst="textNoShape">
              <a:avLst/>
            </a:prstTxWarp>
            <a:spAutoFit/>
          </a:bodyPr>
          <a:lstStyle/>
          <a:p>
            <a:r>
              <a:rPr lang="en-US" altLang="zh-TW" sz="1800">
                <a:latin typeface="Calibri" charset="0"/>
                <a:ea typeface="新細明體" charset="-120"/>
                <a:cs typeface="新細明體" charset="-120"/>
              </a:rPr>
              <a:t>Access Link</a:t>
            </a:r>
            <a:endParaRPr lang="zh-TW" altLang="en-US" sz="1800">
              <a:latin typeface="Calibri" charset="0"/>
              <a:ea typeface="新細明體" charset="-120"/>
              <a:cs typeface="新細明體" charset="-120"/>
            </a:endParaRPr>
          </a:p>
        </p:txBody>
      </p:sp>
      <p:sp>
        <p:nvSpPr>
          <p:cNvPr id="24" name="圓角矩形 23"/>
          <p:cNvSpPr/>
          <p:nvPr/>
        </p:nvSpPr>
        <p:spPr>
          <a:xfrm>
            <a:off x="6708775" y="2347913"/>
            <a:ext cx="1679575" cy="6492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ASGC Transit Point at Chicago</a:t>
            </a:r>
            <a:endParaRPr lang="zh-TW" altLang="en-US" sz="1600" b="1" dirty="0">
              <a:solidFill>
                <a:schemeClr val="tx1"/>
              </a:solidFill>
            </a:endParaRPr>
          </a:p>
        </p:txBody>
      </p:sp>
      <p:cxnSp>
        <p:nvCxnSpPr>
          <p:cNvPr id="50195" name="直線接點 25"/>
          <p:cNvCxnSpPr>
            <a:cxnSpLocks noChangeShapeType="1"/>
            <a:stCxn id="20" idx="2"/>
          </p:cNvCxnSpPr>
          <p:nvPr/>
        </p:nvCxnSpPr>
        <p:spPr bwMode="auto">
          <a:xfrm>
            <a:off x="7596188" y="1879600"/>
            <a:ext cx="0" cy="481013"/>
          </a:xfrm>
          <a:prstGeom prst="line">
            <a:avLst/>
          </a:prstGeom>
          <a:noFill/>
          <a:ln w="9525">
            <a:solidFill>
              <a:srgbClr val="66FF33"/>
            </a:solidFill>
            <a:round/>
            <a:headEnd/>
            <a:tailEnd/>
          </a:ln>
        </p:spPr>
      </p:cxnSp>
      <p:sp>
        <p:nvSpPr>
          <p:cNvPr id="50196" name="文字方塊 26"/>
          <p:cNvSpPr txBox="1">
            <a:spLocks noChangeArrowheads="1"/>
          </p:cNvSpPr>
          <p:nvPr/>
        </p:nvSpPr>
        <p:spPr bwMode="auto">
          <a:xfrm>
            <a:off x="5715000" y="1905000"/>
            <a:ext cx="2179638" cy="366713"/>
          </a:xfrm>
          <a:prstGeom prst="rect">
            <a:avLst/>
          </a:prstGeom>
          <a:noFill/>
          <a:ln w="9525">
            <a:noFill/>
            <a:miter lim="800000"/>
            <a:headEnd/>
            <a:tailEnd/>
          </a:ln>
        </p:spPr>
        <p:txBody>
          <a:bodyPr wrap="none">
            <a:prstTxWarp prst="textNoShape">
              <a:avLst/>
            </a:prstTxWarp>
            <a:spAutoFit/>
          </a:bodyPr>
          <a:lstStyle/>
          <a:p>
            <a:r>
              <a:rPr lang="en-US" altLang="zh-TW" sz="1800">
                <a:latin typeface="Calibri" charset="0"/>
                <a:ea typeface="新細明體" charset="-120"/>
                <a:cs typeface="新細明體" charset="-120"/>
              </a:rPr>
              <a:t>Cross Connect Link</a:t>
            </a:r>
            <a:endParaRPr lang="zh-TW" altLang="en-US" sz="1800">
              <a:latin typeface="Calibri" charset="0"/>
              <a:ea typeface="新細明體" charset="-120"/>
              <a:cs typeface="新細明體" charset="-120"/>
            </a:endParaRPr>
          </a:p>
        </p:txBody>
      </p:sp>
      <p:sp>
        <p:nvSpPr>
          <p:cNvPr id="50197" name="文字方塊 30"/>
          <p:cNvSpPr txBox="1">
            <a:spLocks noChangeArrowheads="1"/>
          </p:cNvSpPr>
          <p:nvPr/>
        </p:nvSpPr>
        <p:spPr bwMode="auto">
          <a:xfrm>
            <a:off x="7094538" y="3235325"/>
            <a:ext cx="2306637" cy="366713"/>
          </a:xfrm>
          <a:prstGeom prst="rect">
            <a:avLst/>
          </a:prstGeom>
          <a:noFill/>
          <a:ln w="9525">
            <a:noFill/>
            <a:miter lim="800000"/>
            <a:headEnd/>
            <a:tailEnd/>
          </a:ln>
        </p:spPr>
        <p:txBody>
          <a:bodyPr wrap="none">
            <a:prstTxWarp prst="textNoShape">
              <a:avLst/>
            </a:prstTxWarp>
            <a:spAutoFit/>
          </a:bodyPr>
          <a:lstStyle/>
          <a:p>
            <a:r>
              <a:rPr lang="en-US" altLang="zh-TW" sz="1800">
                <a:latin typeface="Calibri" charset="0"/>
                <a:ea typeface="新細明體" charset="-120"/>
                <a:cs typeface="新細明體" charset="-120"/>
              </a:rPr>
              <a:t>Crossing Ocean Link</a:t>
            </a:r>
            <a:endParaRPr lang="zh-TW" altLang="en-US" sz="1800">
              <a:latin typeface="Calibri" charset="0"/>
              <a:ea typeface="新細明體" charset="-120"/>
              <a:cs typeface="新細明體" charset="-120"/>
            </a:endParaRPr>
          </a:p>
        </p:txBody>
      </p:sp>
      <p:sp>
        <p:nvSpPr>
          <p:cNvPr id="32" name="圓角矩形 31"/>
          <p:cNvSpPr/>
          <p:nvPr/>
        </p:nvSpPr>
        <p:spPr>
          <a:xfrm>
            <a:off x="6708775" y="3667125"/>
            <a:ext cx="1679575"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ASGC Transit Point at </a:t>
            </a:r>
            <a:r>
              <a:rPr lang="en-US" altLang="zh-TW" sz="1600" b="1" dirty="0" err="1">
                <a:solidFill>
                  <a:schemeClr val="tx1"/>
                </a:solidFill>
              </a:rPr>
              <a:t>Ams</a:t>
            </a:r>
            <a:r>
              <a:rPr lang="en-US" altLang="zh-TW" sz="1600" b="1" dirty="0">
                <a:solidFill>
                  <a:schemeClr val="tx1"/>
                </a:solidFill>
              </a:rPr>
              <a:t>.</a:t>
            </a:r>
            <a:endParaRPr lang="zh-TW" altLang="en-US" sz="1600" b="1" dirty="0">
              <a:solidFill>
                <a:schemeClr val="tx1"/>
              </a:solidFill>
            </a:endParaRPr>
          </a:p>
        </p:txBody>
      </p:sp>
      <p:cxnSp>
        <p:nvCxnSpPr>
          <p:cNvPr id="50199" name="直線接點 32"/>
          <p:cNvCxnSpPr>
            <a:cxnSpLocks noChangeShapeType="1"/>
            <a:stCxn id="24" idx="2"/>
            <a:endCxn id="32" idx="0"/>
          </p:cNvCxnSpPr>
          <p:nvPr/>
        </p:nvCxnSpPr>
        <p:spPr bwMode="auto">
          <a:xfrm>
            <a:off x="7548563" y="2997200"/>
            <a:ext cx="0" cy="669925"/>
          </a:xfrm>
          <a:prstGeom prst="line">
            <a:avLst/>
          </a:prstGeom>
          <a:noFill/>
          <a:ln w="9525">
            <a:solidFill>
              <a:srgbClr val="66FF33"/>
            </a:solidFill>
            <a:round/>
            <a:headEnd/>
            <a:tailEnd/>
          </a:ln>
        </p:spPr>
      </p:cxnSp>
      <p:sp>
        <p:nvSpPr>
          <p:cNvPr id="37" name="圓角矩形 36"/>
          <p:cNvSpPr/>
          <p:nvPr/>
        </p:nvSpPr>
        <p:spPr>
          <a:xfrm>
            <a:off x="4427538" y="3667125"/>
            <a:ext cx="1584325"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Exchange Point Amsterdam</a:t>
            </a:r>
            <a:endParaRPr lang="zh-TW" altLang="en-US" sz="1600" b="1" dirty="0">
              <a:solidFill>
                <a:schemeClr val="tx1"/>
              </a:solidFill>
            </a:endParaRPr>
          </a:p>
        </p:txBody>
      </p:sp>
      <p:sp>
        <p:nvSpPr>
          <p:cNvPr id="50201" name="文字方塊 37"/>
          <p:cNvSpPr txBox="1">
            <a:spLocks noChangeArrowheads="1"/>
          </p:cNvSpPr>
          <p:nvPr/>
        </p:nvSpPr>
        <p:spPr bwMode="auto">
          <a:xfrm>
            <a:off x="5292725" y="3306763"/>
            <a:ext cx="2179638" cy="366712"/>
          </a:xfrm>
          <a:prstGeom prst="rect">
            <a:avLst/>
          </a:prstGeom>
          <a:noFill/>
          <a:ln w="9525">
            <a:noFill/>
            <a:miter lim="800000"/>
            <a:headEnd/>
            <a:tailEnd/>
          </a:ln>
        </p:spPr>
        <p:txBody>
          <a:bodyPr wrap="none">
            <a:prstTxWarp prst="textNoShape">
              <a:avLst/>
            </a:prstTxWarp>
            <a:spAutoFit/>
          </a:bodyPr>
          <a:lstStyle/>
          <a:p>
            <a:r>
              <a:rPr lang="en-US" altLang="zh-TW" sz="1800">
                <a:latin typeface="Calibri" charset="0"/>
                <a:ea typeface="新細明體" charset="-120"/>
                <a:cs typeface="新細明體" charset="-120"/>
              </a:rPr>
              <a:t>Cross Connect Link</a:t>
            </a:r>
            <a:endParaRPr lang="zh-TW" altLang="en-US" sz="1800">
              <a:latin typeface="Calibri" charset="0"/>
              <a:ea typeface="新細明體" charset="-120"/>
              <a:cs typeface="新細明體" charset="-120"/>
            </a:endParaRPr>
          </a:p>
        </p:txBody>
      </p:sp>
      <p:cxnSp>
        <p:nvCxnSpPr>
          <p:cNvPr id="50202" name="直線接點 38"/>
          <p:cNvCxnSpPr>
            <a:cxnSpLocks noChangeShapeType="1"/>
            <a:stCxn id="37" idx="3"/>
            <a:endCxn id="32" idx="1"/>
          </p:cNvCxnSpPr>
          <p:nvPr/>
        </p:nvCxnSpPr>
        <p:spPr bwMode="auto">
          <a:xfrm>
            <a:off x="6011863" y="3990975"/>
            <a:ext cx="696912" cy="0"/>
          </a:xfrm>
          <a:prstGeom prst="line">
            <a:avLst/>
          </a:prstGeom>
          <a:noFill/>
          <a:ln w="9525">
            <a:solidFill>
              <a:srgbClr val="66FF33"/>
            </a:solidFill>
            <a:round/>
            <a:headEnd/>
            <a:tailEnd/>
          </a:ln>
        </p:spPr>
      </p:cxnSp>
      <p:sp>
        <p:nvSpPr>
          <p:cNvPr id="45" name="矩形 44"/>
          <p:cNvSpPr/>
          <p:nvPr/>
        </p:nvSpPr>
        <p:spPr>
          <a:xfrm>
            <a:off x="2843213" y="3451225"/>
            <a:ext cx="576262" cy="431800"/>
          </a:xfrm>
          <a:prstGeom prst="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1600" b="1" dirty="0">
                <a:solidFill>
                  <a:schemeClr val="tx1"/>
                </a:solidFill>
              </a:rPr>
              <a:t>TX</a:t>
            </a:r>
            <a:endParaRPr lang="zh-TW" altLang="en-US" sz="1600" b="1" dirty="0">
              <a:solidFill>
                <a:schemeClr val="tx1"/>
              </a:solidFill>
            </a:endParaRPr>
          </a:p>
        </p:txBody>
      </p:sp>
      <p:cxnSp>
        <p:nvCxnSpPr>
          <p:cNvPr id="50204" name="直線接點 45"/>
          <p:cNvCxnSpPr>
            <a:cxnSpLocks noChangeShapeType="1"/>
            <a:stCxn id="45" idx="3"/>
          </p:cNvCxnSpPr>
          <p:nvPr/>
        </p:nvCxnSpPr>
        <p:spPr bwMode="auto">
          <a:xfrm flipV="1">
            <a:off x="3432175" y="2947988"/>
            <a:ext cx="792163" cy="719137"/>
          </a:xfrm>
          <a:prstGeom prst="line">
            <a:avLst/>
          </a:prstGeom>
          <a:noFill/>
          <a:ln w="9525">
            <a:solidFill>
              <a:srgbClr val="66FF33"/>
            </a:solidFill>
            <a:round/>
            <a:headEnd/>
            <a:tailEnd/>
          </a:ln>
        </p:spPr>
      </p:cxnSp>
      <p:sp>
        <p:nvSpPr>
          <p:cNvPr id="50205" name="文字方塊 46"/>
          <p:cNvSpPr txBox="1">
            <a:spLocks noChangeArrowheads="1"/>
          </p:cNvSpPr>
          <p:nvPr/>
        </p:nvSpPr>
        <p:spPr bwMode="auto">
          <a:xfrm>
            <a:off x="3190875" y="2947988"/>
            <a:ext cx="1403350" cy="366712"/>
          </a:xfrm>
          <a:prstGeom prst="rect">
            <a:avLst/>
          </a:prstGeom>
          <a:noFill/>
          <a:ln w="9525">
            <a:noFill/>
            <a:miter lim="800000"/>
            <a:headEnd/>
            <a:tailEnd/>
          </a:ln>
        </p:spPr>
        <p:txBody>
          <a:bodyPr wrap="none">
            <a:prstTxWarp prst="textNoShape">
              <a:avLst/>
            </a:prstTxWarp>
            <a:spAutoFit/>
          </a:bodyPr>
          <a:lstStyle/>
          <a:p>
            <a:r>
              <a:rPr lang="en-US" altLang="zh-TW" sz="1800">
                <a:latin typeface="Calibri" charset="0"/>
                <a:ea typeface="新細明體" charset="-120"/>
                <a:cs typeface="新細明體" charset="-120"/>
              </a:rPr>
              <a:t>Access Link</a:t>
            </a:r>
            <a:endParaRPr lang="zh-TW" altLang="en-US" sz="1800">
              <a:latin typeface="Calibri" charset="0"/>
              <a:ea typeface="新細明體" charset="-120"/>
              <a:cs typeface="新細明體" charset="-120"/>
            </a:endParaRPr>
          </a:p>
        </p:txBody>
      </p:sp>
      <p:sp>
        <p:nvSpPr>
          <p:cNvPr id="50206" name="Text Box 34"/>
          <p:cNvSpPr txBox="1">
            <a:spLocks noChangeArrowheads="1"/>
          </p:cNvSpPr>
          <p:nvPr/>
        </p:nvSpPr>
        <p:spPr bwMode="auto">
          <a:xfrm>
            <a:off x="6858000" y="457200"/>
            <a:ext cx="1684338" cy="366713"/>
          </a:xfrm>
          <a:prstGeom prst="rect">
            <a:avLst/>
          </a:prstGeom>
          <a:noFill/>
          <a:ln w="9525">
            <a:noFill/>
            <a:miter lim="800000"/>
            <a:headEnd/>
            <a:tailEnd/>
          </a:ln>
        </p:spPr>
        <p:txBody>
          <a:bodyPr wrap="none">
            <a:prstTxWarp prst="textNoShape">
              <a:avLst/>
            </a:prstTxWarp>
            <a:spAutoFit/>
          </a:bodyPr>
          <a:lstStyle/>
          <a:p>
            <a:r>
              <a:rPr lang="en-US" sz="1800"/>
              <a:t>Wenshui Chen</a:t>
            </a:r>
          </a:p>
        </p:txBody>
      </p:sp>
      <p:pic>
        <p:nvPicPr>
          <p:cNvPr id="50207" name="Picture 35"/>
          <p:cNvPicPr>
            <a:picLocks noChangeAspect="1" noChangeArrowheads="1"/>
          </p:cNvPicPr>
          <p:nvPr/>
        </p:nvPicPr>
        <p:blipFill>
          <a:blip r:embed="rId3"/>
          <a:srcRect/>
          <a:stretch>
            <a:fillRect/>
          </a:stretch>
        </p:blipFill>
        <p:spPr bwMode="auto">
          <a:xfrm>
            <a:off x="685800" y="4495800"/>
            <a:ext cx="7866063" cy="2020888"/>
          </a:xfrm>
          <a:prstGeom prst="rect">
            <a:avLst/>
          </a:prstGeom>
          <a:noFill/>
          <a:ln w="9525">
            <a:noFill/>
            <a:miter lim="800000"/>
            <a:headEnd/>
            <a:tailEnd/>
          </a:ln>
        </p:spPr>
      </p:pic>
      <p:pic>
        <p:nvPicPr>
          <p:cNvPr id="50208" name="Picture 36"/>
          <p:cNvPicPr>
            <a:picLocks noChangeAspect="1" noChangeArrowheads="1"/>
          </p:cNvPicPr>
          <p:nvPr/>
        </p:nvPicPr>
        <p:blipFill>
          <a:blip r:embed="rId4"/>
          <a:srcRect/>
          <a:stretch>
            <a:fillRect/>
          </a:stretch>
        </p:blipFill>
        <p:spPr bwMode="auto">
          <a:xfrm>
            <a:off x="5334000" y="5715000"/>
            <a:ext cx="2898775" cy="56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Content Placeholder 1"/>
          <p:cNvSpPr>
            <a:spLocks noGrp="1"/>
          </p:cNvSpPr>
          <p:nvPr>
            <p:ph idx="4294967295"/>
          </p:nvPr>
        </p:nvSpPr>
        <p:spPr>
          <a:xfrm>
            <a:off x="685800" y="1189038"/>
            <a:ext cx="8001000" cy="5167312"/>
          </a:xfrm>
        </p:spPr>
        <p:txBody>
          <a:bodyPr/>
          <a:lstStyle/>
          <a:p>
            <a:pPr eaLnBrk="1" hangingPunct="1"/>
            <a:r>
              <a:rPr lang="en-US" sz="2400" smtClean="0"/>
              <a:t>The Exchange Point prototype includes three nodes</a:t>
            </a:r>
          </a:p>
          <a:p>
            <a:pPr lvl="1" eaLnBrk="1" hangingPunct="1"/>
            <a:r>
              <a:rPr lang="en-US" sz="2000" smtClean="0"/>
              <a:t>Chicago (Starlight)</a:t>
            </a:r>
          </a:p>
          <a:p>
            <a:pPr lvl="1" eaLnBrk="1" hangingPunct="1"/>
            <a:r>
              <a:rPr lang="en-US" sz="2000" smtClean="0"/>
              <a:t>New York (MAN LAN)</a:t>
            </a:r>
          </a:p>
          <a:p>
            <a:pPr lvl="1" eaLnBrk="1" hangingPunct="1"/>
            <a:r>
              <a:rPr lang="en-US" sz="2000" smtClean="0"/>
              <a:t>Washington DC (MacLean)</a:t>
            </a:r>
          </a:p>
          <a:p>
            <a:pPr eaLnBrk="1" hangingPunct="1"/>
            <a:r>
              <a:rPr lang="en-US" sz="2400" smtClean="0"/>
              <a:t>For the prototype, these nodes are interconnected via the existing Internet2 Network by a combination of VPLS and L2 VPN overlays on the existing backbone circuits (initially at 9 Gbps best-effort)</a:t>
            </a:r>
          </a:p>
          <a:p>
            <a:pPr eaLnBrk="1" hangingPunct="1"/>
            <a:r>
              <a:rPr lang="en-US" sz="2400" smtClean="0"/>
              <a:t>After roll-out of the prototype, potential to provide 10 Gbps dedicated backbone circuit, if needed</a:t>
            </a:r>
          </a:p>
          <a:p>
            <a:pPr eaLnBrk="1" hangingPunct="1"/>
            <a:r>
              <a:rPr lang="en-US" sz="2400" smtClean="0"/>
              <a:t>Canada will connect via MANLAN</a:t>
            </a:r>
          </a:p>
          <a:p>
            <a:pPr eaLnBrk="1" hangingPunct="1"/>
            <a:r>
              <a:rPr lang="en-US" sz="2400" smtClean="0"/>
              <a:t>US ATLAS and US CMS Tier-1s and a large fraction of Tier-2s will be connected in summer/fall 2011</a:t>
            </a:r>
          </a:p>
          <a:p>
            <a:pPr lvl="1" eaLnBrk="1" hangingPunct="1"/>
            <a:r>
              <a:rPr lang="en-US" sz="2000" smtClean="0"/>
              <a:t>BNL has a dedicated 10 Gbps circuit at MANLAN  </a:t>
            </a:r>
          </a:p>
        </p:txBody>
      </p:sp>
      <p:sp>
        <p:nvSpPr>
          <p:cNvPr id="52226"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08F2ADE9-CDAA-4916-928B-81FFE3E6CB73}" type="slidenum">
              <a:rPr lang="en-US" sz="1200">
                <a:solidFill>
                  <a:srgbClr val="898989"/>
                </a:solidFill>
                <a:latin typeface="Calibri" charset="0"/>
                <a:ea typeface="MS PGothic" charset="0"/>
                <a:cs typeface="MS PGothic" charset="0"/>
              </a:rPr>
              <a:pPr defTabSz="457200"/>
              <a:t>18</a:t>
            </a:fld>
            <a:r>
              <a:rPr lang="en-US" sz="1200">
                <a:solidFill>
                  <a:srgbClr val="898989"/>
                </a:solidFill>
                <a:latin typeface="Calibri" charset="0"/>
                <a:ea typeface="MS PGothic" charset="0"/>
                <a:cs typeface="MS PGothic" charset="0"/>
              </a:rPr>
              <a:t> – </a:t>
            </a:r>
            <a:fld id="{D79D5858-1588-4D7F-A546-7F35CC26DB8F}"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LHCONE Status in North America</a:t>
            </a:r>
          </a:p>
        </p:txBody>
      </p:sp>
      <p:sp>
        <p:nvSpPr>
          <p:cNvPr id="52230" name="Text Box 7"/>
          <p:cNvSpPr txBox="1">
            <a:spLocks noChangeArrowheads="1"/>
          </p:cNvSpPr>
          <p:nvPr/>
        </p:nvSpPr>
        <p:spPr bwMode="auto">
          <a:xfrm>
            <a:off x="7239000" y="457200"/>
            <a:ext cx="1054100" cy="336550"/>
          </a:xfrm>
          <a:prstGeom prst="rect">
            <a:avLst/>
          </a:prstGeom>
          <a:noFill/>
          <a:ln w="9525">
            <a:noFill/>
            <a:miter lim="800000"/>
            <a:headEnd/>
            <a:tailEnd/>
          </a:ln>
        </p:spPr>
        <p:txBody>
          <a:bodyPr wrap="none">
            <a:prstTxWarp prst="textNoShape">
              <a:avLst/>
            </a:prstTxWarp>
            <a:spAutoFit/>
          </a:bodyPr>
          <a:lstStyle/>
          <a:p>
            <a:r>
              <a:rPr lang="en-US" sz="1600"/>
              <a:t>Eric Boyd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037FF872-227A-407F-976B-12090F1787C2}" type="slidenum">
              <a:rPr lang="en-US" sz="1200">
                <a:solidFill>
                  <a:srgbClr val="898989"/>
                </a:solidFill>
                <a:latin typeface="Calibri" charset="0"/>
                <a:ea typeface="MS PGothic" charset="0"/>
                <a:cs typeface="MS PGothic" charset="0"/>
              </a:rPr>
              <a:pPr defTabSz="457200"/>
              <a:t>19</a:t>
            </a:fld>
            <a:r>
              <a:rPr lang="en-US" sz="1200">
                <a:solidFill>
                  <a:srgbClr val="898989"/>
                </a:solidFill>
                <a:latin typeface="Calibri" charset="0"/>
                <a:ea typeface="MS PGothic" charset="0"/>
                <a:cs typeface="MS PGothic" charset="0"/>
              </a:rPr>
              <a:t> – </a:t>
            </a:r>
            <a:fld id="{20120882-F743-4846-A84C-DD2E33EF4608}"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pPr defTabSz="457200"/>
            <a:r>
              <a:rPr lang="en-US" sz="3200">
                <a:solidFill>
                  <a:schemeClr val="tx1"/>
                </a:solidFill>
                <a:latin typeface="Calibri" charset="0"/>
                <a:ea typeface="MS PGothic" charset="0"/>
                <a:cs typeface="MS PGothic" charset="0"/>
              </a:rPr>
              <a:t>LHCONE Prototype in North America       </a:t>
            </a:r>
            <a:endParaRPr lang="en-US" sz="3600">
              <a:solidFill>
                <a:schemeClr val="tx1"/>
              </a:solidFill>
              <a:latin typeface="Calibri" charset="0"/>
              <a:ea typeface="MS PGothic" charset="0"/>
              <a:cs typeface="MS PGothic" charset="0"/>
            </a:endParaRPr>
          </a:p>
        </p:txBody>
      </p:sp>
      <p:pic>
        <p:nvPicPr>
          <p:cNvPr id="54277" name="Picture 10"/>
          <p:cNvPicPr>
            <a:picLocks noChangeAspect="1" noChangeArrowheads="1"/>
          </p:cNvPicPr>
          <p:nvPr/>
        </p:nvPicPr>
        <p:blipFill>
          <a:blip r:embed="rId3"/>
          <a:srcRect/>
          <a:stretch>
            <a:fillRect/>
          </a:stretch>
        </p:blipFill>
        <p:spPr bwMode="auto">
          <a:xfrm>
            <a:off x="304800" y="1295400"/>
            <a:ext cx="8610600" cy="511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Content Placeholder 1"/>
          <p:cNvSpPr>
            <a:spLocks noGrp="1"/>
          </p:cNvSpPr>
          <p:nvPr>
            <p:ph idx="4294967295"/>
          </p:nvPr>
        </p:nvSpPr>
        <p:spPr>
          <a:xfrm>
            <a:off x="685800" y="1189038"/>
            <a:ext cx="7772400" cy="5167312"/>
          </a:xfrm>
        </p:spPr>
        <p:txBody>
          <a:bodyPr/>
          <a:lstStyle/>
          <a:p>
            <a:pPr eaLnBrk="1" hangingPunct="1">
              <a:lnSpc>
                <a:spcPct val="110000"/>
              </a:lnSpc>
              <a:buClr>
                <a:schemeClr val="accent2"/>
              </a:buClr>
              <a:buFont typeface="Wingdings 2" charset="2"/>
              <a:buNone/>
            </a:pPr>
            <a:r>
              <a:rPr lang="en-US" sz="2000" smtClean="0">
                <a:sym typeface="Wingdings" charset="2"/>
              </a:rPr>
              <a:t>In this presentation I will be using several slides created by </a:t>
            </a:r>
          </a:p>
          <a:p>
            <a:pPr eaLnBrk="1" hangingPunct="1">
              <a:lnSpc>
                <a:spcPct val="110000"/>
              </a:lnSpc>
              <a:buClr>
                <a:schemeClr val="accent2"/>
              </a:buClr>
              <a:buFont typeface="Wingdings 2" charset="2"/>
              <a:buNone/>
            </a:pPr>
            <a:r>
              <a:rPr lang="en-US" sz="2000" smtClean="0">
                <a:sym typeface="Wingdings" charset="2"/>
              </a:rPr>
              <a:t>People working on the subject for quite some time, in particular </a:t>
            </a:r>
          </a:p>
          <a:p>
            <a:pPr eaLnBrk="1" hangingPunct="1">
              <a:lnSpc>
                <a:spcPct val="110000"/>
              </a:lnSpc>
              <a:buClr>
                <a:schemeClr val="accent2"/>
              </a:buClr>
              <a:buFont typeface="Wingdings 2" charset="2"/>
              <a:buNone/>
            </a:pPr>
            <a:r>
              <a:rPr lang="en-US" sz="2000" smtClean="0">
                <a:sym typeface="Wingdings" charset="2"/>
              </a:rPr>
              <a:t>Network engineers from providers that serve our community   </a:t>
            </a:r>
          </a:p>
          <a:p>
            <a:pPr eaLnBrk="1" hangingPunct="1">
              <a:buClr>
                <a:schemeClr val="accent2"/>
              </a:buClr>
              <a:buFont typeface="Wingdings 2" charset="2"/>
              <a:buNone/>
            </a:pPr>
            <a:endParaRPr lang="en-US" sz="2000" smtClean="0">
              <a:sym typeface="Wingdings" charset="2"/>
            </a:endParaRPr>
          </a:p>
          <a:p>
            <a:pPr eaLnBrk="1" hangingPunct="1">
              <a:buClr>
                <a:schemeClr val="accent2"/>
              </a:buClr>
            </a:pPr>
            <a:endParaRPr lang="en-US" sz="2000" smtClean="0">
              <a:sym typeface="Wingdings" charset="2"/>
            </a:endParaRPr>
          </a:p>
          <a:p>
            <a:pPr eaLnBrk="1" hangingPunct="1">
              <a:buClr>
                <a:schemeClr val="accent2"/>
              </a:buClr>
            </a:pPr>
            <a:endParaRPr lang="en-US" sz="2000" smtClean="0">
              <a:sym typeface="Wingdings" charset="2"/>
            </a:endParaRPr>
          </a:p>
        </p:txBody>
      </p:sp>
      <p:sp>
        <p:nvSpPr>
          <p:cNvPr id="17410"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A329DD94-5BE4-43FE-BE15-F7421ED59AFB}" type="slidenum">
              <a:rPr lang="en-US" sz="1200">
                <a:solidFill>
                  <a:srgbClr val="898989"/>
                </a:solidFill>
                <a:latin typeface="Calibri" charset="0"/>
                <a:ea typeface="MS PGothic" charset="0"/>
                <a:cs typeface="MS PGothic" charset="0"/>
              </a:rPr>
              <a:pPr defTabSz="457200"/>
              <a:t>2</a:t>
            </a:fld>
            <a:r>
              <a:rPr lang="en-US" sz="1200">
                <a:solidFill>
                  <a:srgbClr val="898989"/>
                </a:solidFill>
                <a:latin typeface="Calibri" charset="0"/>
                <a:ea typeface="MS PGothic" charset="0"/>
                <a:cs typeface="MS PGothic" charset="0"/>
              </a:rPr>
              <a:t> – </a:t>
            </a:r>
            <a:fld id="{F1737239-E367-4E8D-9A6B-018BB0328D14}"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69900" y="241300"/>
            <a:ext cx="8229600" cy="646987"/>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pPr defTabSz="457200"/>
            <a:r>
              <a:rPr lang="en-US" sz="3200">
                <a:solidFill>
                  <a:schemeClr val="tx1"/>
                </a:solidFill>
                <a:latin typeface="Calibri" charset="0"/>
                <a:ea typeface="ＭＳ Ｐゴシック" charset="-128"/>
                <a:cs typeface="ＭＳ Ｐゴシック" charset="-128"/>
              </a:rPr>
              <a:t>Disclaimer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1B8CB8E5-C20E-4F74-87E7-6E0C4E3C23AB}" type="slidenum">
              <a:rPr lang="en-US" sz="1200">
                <a:solidFill>
                  <a:srgbClr val="898989"/>
                </a:solidFill>
                <a:latin typeface="Calibri" charset="0"/>
                <a:ea typeface="MS PGothic" charset="0"/>
                <a:cs typeface="MS PGothic" charset="0"/>
              </a:rPr>
              <a:pPr defTabSz="457200"/>
              <a:t>20</a:t>
            </a:fld>
            <a:r>
              <a:rPr lang="en-US" sz="1200">
                <a:solidFill>
                  <a:srgbClr val="898989"/>
                </a:solidFill>
                <a:latin typeface="Calibri" charset="0"/>
                <a:ea typeface="MS PGothic" charset="0"/>
                <a:cs typeface="MS PGothic" charset="0"/>
              </a:rPr>
              <a:t> – </a:t>
            </a:r>
            <a:fld id="{CA881A8A-1560-40CE-891A-1FB2597E4C7F}"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LHCONE Prototype in Canada</a:t>
            </a:r>
          </a:p>
        </p:txBody>
      </p:sp>
      <p:sp>
        <p:nvSpPr>
          <p:cNvPr id="56325" name="Text Box 31"/>
          <p:cNvSpPr txBox="1">
            <a:spLocks noChangeArrowheads="1"/>
          </p:cNvSpPr>
          <p:nvPr/>
        </p:nvSpPr>
        <p:spPr bwMode="auto">
          <a:xfrm>
            <a:off x="7315200" y="457200"/>
            <a:ext cx="1174750" cy="366713"/>
          </a:xfrm>
          <a:prstGeom prst="rect">
            <a:avLst/>
          </a:prstGeom>
          <a:noFill/>
          <a:ln w="9525">
            <a:noFill/>
            <a:miter lim="800000"/>
            <a:headEnd/>
            <a:tailEnd/>
          </a:ln>
        </p:spPr>
        <p:txBody>
          <a:bodyPr wrap="none">
            <a:prstTxWarp prst="textNoShape">
              <a:avLst/>
            </a:prstTxWarp>
            <a:spAutoFit/>
          </a:bodyPr>
          <a:lstStyle/>
          <a:p>
            <a:r>
              <a:rPr lang="en-US" sz="1800"/>
              <a:t>Ian Gable</a:t>
            </a:r>
          </a:p>
        </p:txBody>
      </p:sp>
      <p:grpSp>
        <p:nvGrpSpPr>
          <p:cNvPr id="56326" name="Group 36"/>
          <p:cNvGrpSpPr>
            <a:grpSpLocks/>
          </p:cNvGrpSpPr>
          <p:nvPr/>
        </p:nvGrpSpPr>
        <p:grpSpPr bwMode="auto">
          <a:xfrm>
            <a:off x="838200" y="1447800"/>
            <a:ext cx="7410450" cy="4487863"/>
            <a:chOff x="336" y="816"/>
            <a:chExt cx="4668" cy="2827"/>
          </a:xfrm>
        </p:grpSpPr>
        <p:pic>
          <p:nvPicPr>
            <p:cNvPr id="56328" name="Picture 34"/>
            <p:cNvPicPr>
              <a:picLocks noChangeAspect="1" noChangeArrowheads="1"/>
            </p:cNvPicPr>
            <p:nvPr/>
          </p:nvPicPr>
          <p:blipFill>
            <a:blip r:embed="rId3"/>
            <a:srcRect/>
            <a:stretch>
              <a:fillRect/>
            </a:stretch>
          </p:blipFill>
          <p:spPr bwMode="auto">
            <a:xfrm>
              <a:off x="336" y="816"/>
              <a:ext cx="4668" cy="2827"/>
            </a:xfrm>
            <a:prstGeom prst="rect">
              <a:avLst/>
            </a:prstGeom>
            <a:noFill/>
            <a:ln w="9525">
              <a:noFill/>
              <a:miter lim="800000"/>
              <a:headEnd/>
              <a:tailEnd/>
            </a:ln>
          </p:spPr>
        </p:pic>
        <p:sp>
          <p:nvSpPr>
            <p:cNvPr id="56329" name="Text Box 35"/>
            <p:cNvSpPr txBox="1">
              <a:spLocks noChangeArrowheads="1"/>
            </p:cNvSpPr>
            <p:nvPr/>
          </p:nvSpPr>
          <p:spPr bwMode="auto">
            <a:xfrm>
              <a:off x="3686" y="2599"/>
              <a:ext cx="458" cy="192"/>
            </a:xfrm>
            <a:prstGeom prst="rect">
              <a:avLst/>
            </a:prstGeom>
            <a:noFill/>
            <a:ln w="9525">
              <a:noFill/>
              <a:miter lim="800000"/>
              <a:headEnd/>
              <a:tailEnd/>
            </a:ln>
          </p:spPr>
          <p:txBody>
            <a:bodyPr wrap="none">
              <a:prstTxWarp prst="textNoShape">
                <a:avLst/>
              </a:prstTxWarp>
              <a:spAutoFit/>
            </a:bodyPr>
            <a:lstStyle/>
            <a:p>
              <a:r>
                <a:rPr lang="en-US" sz="1400">
                  <a:solidFill>
                    <a:schemeClr val="bg1"/>
                  </a:solidFill>
                </a:rPr>
                <a:t>US/NY</a:t>
              </a:r>
            </a:p>
          </p:txBody>
        </p:sp>
      </p:grpSp>
      <p:sp>
        <p:nvSpPr>
          <p:cNvPr id="56327" name="Text Box 37"/>
          <p:cNvSpPr txBox="1">
            <a:spLocks noChangeArrowheads="1"/>
          </p:cNvSpPr>
          <p:nvPr/>
        </p:nvSpPr>
        <p:spPr bwMode="auto">
          <a:xfrm>
            <a:off x="2743200" y="5105400"/>
            <a:ext cx="3241675" cy="244475"/>
          </a:xfrm>
          <a:prstGeom prst="rect">
            <a:avLst/>
          </a:prstGeom>
          <a:noFill/>
          <a:ln w="9525">
            <a:noFill/>
            <a:miter lim="800000"/>
            <a:headEnd/>
            <a:tailEnd/>
          </a:ln>
        </p:spPr>
        <p:txBody>
          <a:bodyPr wrap="none">
            <a:prstTxWarp prst="textNoShape">
              <a:avLst/>
            </a:prstTxWarp>
            <a:spAutoFit/>
          </a:bodyPr>
          <a:lstStyle/>
          <a:p>
            <a:pPr>
              <a:buFontTx/>
              <a:buChar char="•"/>
            </a:pPr>
            <a:r>
              <a:rPr lang="en-US" sz="1000">
                <a:solidFill>
                  <a:schemeClr val="bg1"/>
                </a:solidFill>
              </a:rPr>
              <a:t>      </a:t>
            </a:r>
            <a:r>
              <a:rPr lang="en-US" sz="1000" b="1">
                <a:solidFill>
                  <a:schemeClr val="bg1"/>
                </a:solidFill>
              </a:rPr>
              <a:t>Next step: aggregate the rest of T2s in Canada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Content Placeholder 1"/>
          <p:cNvSpPr>
            <a:spLocks noGrp="1"/>
          </p:cNvSpPr>
          <p:nvPr>
            <p:ph idx="4294967295"/>
          </p:nvPr>
        </p:nvSpPr>
        <p:spPr>
          <a:xfrm>
            <a:off x="685800" y="914400"/>
            <a:ext cx="8305800" cy="5334000"/>
          </a:xfrm>
        </p:spPr>
        <p:txBody>
          <a:bodyPr/>
          <a:lstStyle/>
          <a:p>
            <a:pPr eaLnBrk="1" hangingPunct="1">
              <a:lnSpc>
                <a:spcPct val="70000"/>
              </a:lnSpc>
              <a:buClr>
                <a:schemeClr val="accent2"/>
              </a:buClr>
            </a:pPr>
            <a:r>
              <a:rPr lang="en-US" sz="2000" smtClean="0">
                <a:sym typeface="Wingdings" charset="2"/>
              </a:rPr>
              <a:t>Governance (of what?)</a:t>
            </a:r>
          </a:p>
          <a:p>
            <a:pPr lvl="1" eaLnBrk="1" hangingPunct="1">
              <a:lnSpc>
                <a:spcPct val="70000"/>
              </a:lnSpc>
              <a:buClr>
                <a:schemeClr val="accent1"/>
              </a:buClr>
            </a:pPr>
            <a:r>
              <a:rPr lang="en-US" sz="1800" smtClean="0">
                <a:sym typeface="Wingdings" charset="2"/>
              </a:rPr>
              <a:t>Many stakeholders – Activities have been consensus driven so far</a:t>
            </a:r>
          </a:p>
          <a:p>
            <a:pPr lvl="1" eaLnBrk="1" hangingPunct="1">
              <a:lnSpc>
                <a:spcPct val="70000"/>
              </a:lnSpc>
              <a:buClr>
                <a:schemeClr val="accent1"/>
              </a:buClr>
            </a:pPr>
            <a:r>
              <a:rPr lang="en-US" sz="1800" smtClean="0">
                <a:sym typeface="Wingdings" charset="2"/>
              </a:rPr>
              <a:t>What is the change management process?</a:t>
            </a:r>
          </a:p>
          <a:p>
            <a:pPr lvl="1" eaLnBrk="1" hangingPunct="1">
              <a:lnSpc>
                <a:spcPct val="70000"/>
              </a:lnSpc>
              <a:buClr>
                <a:schemeClr val="accent1"/>
              </a:buClr>
            </a:pPr>
            <a:r>
              <a:rPr lang="en-US" sz="1800" smtClean="0">
                <a:sym typeface="Wingdings" charset="2"/>
              </a:rPr>
              <a:t>What is the capacity planning process?</a:t>
            </a:r>
          </a:p>
          <a:p>
            <a:pPr lvl="1" eaLnBrk="1" hangingPunct="1">
              <a:lnSpc>
                <a:spcPct val="70000"/>
              </a:lnSpc>
              <a:buClr>
                <a:schemeClr val="accent1"/>
              </a:buClr>
            </a:pPr>
            <a:r>
              <a:rPr lang="en-US" sz="1800" smtClean="0">
                <a:sym typeface="Wingdings" charset="2"/>
              </a:rPr>
              <a:t>Who is using what capacity</a:t>
            </a:r>
          </a:p>
          <a:p>
            <a:pPr lvl="2" eaLnBrk="1" hangingPunct="1">
              <a:lnSpc>
                <a:spcPct val="70000"/>
              </a:lnSpc>
              <a:buClr>
                <a:schemeClr val="accent1"/>
              </a:buClr>
            </a:pPr>
            <a:r>
              <a:rPr lang="en-US" sz="1800" smtClean="0">
                <a:sym typeface="Wingdings" charset="2"/>
              </a:rPr>
              <a:t>Need information gathering on usage</a:t>
            </a:r>
          </a:p>
          <a:p>
            <a:pPr lvl="2" eaLnBrk="1" hangingPunct="1">
              <a:lnSpc>
                <a:spcPct val="70000"/>
              </a:lnSpc>
              <a:buClr>
                <a:schemeClr val="accent1"/>
              </a:buClr>
            </a:pPr>
            <a:r>
              <a:rPr lang="en-US" sz="1800" smtClean="0">
                <a:sym typeface="Wingdings" charset="2"/>
              </a:rPr>
              <a:t>How would (dynamic) circuit reservation be balanced across users?</a:t>
            </a:r>
          </a:p>
          <a:p>
            <a:pPr eaLnBrk="1" hangingPunct="1">
              <a:lnSpc>
                <a:spcPct val="70000"/>
              </a:lnSpc>
              <a:buClr>
                <a:schemeClr val="accent1"/>
              </a:buClr>
            </a:pPr>
            <a:r>
              <a:rPr lang="en-US" sz="2000" smtClean="0">
                <a:sym typeface="Wingdings" charset="2"/>
              </a:rPr>
              <a:t>Agreement on committees (w/s participants signed up + experts)</a:t>
            </a:r>
          </a:p>
          <a:p>
            <a:pPr lvl="1" eaLnBrk="1" hangingPunct="1">
              <a:lnSpc>
                <a:spcPct val="70000"/>
              </a:lnSpc>
              <a:buClr>
                <a:schemeClr val="accent1"/>
              </a:buClr>
            </a:pPr>
            <a:r>
              <a:rPr lang="en-US" sz="1800" smtClean="0">
                <a:sym typeface="Wingdings" charset="2"/>
              </a:rPr>
              <a:t>Steering</a:t>
            </a:r>
          </a:p>
          <a:p>
            <a:pPr lvl="1" eaLnBrk="1" hangingPunct="1">
              <a:lnSpc>
                <a:spcPct val="70000"/>
              </a:lnSpc>
              <a:buClr>
                <a:schemeClr val="accent1"/>
              </a:buClr>
            </a:pPr>
            <a:r>
              <a:rPr lang="en-US" sz="1800" smtClean="0">
                <a:sym typeface="Wingdings" charset="2"/>
              </a:rPr>
              <a:t>Technical and architecture</a:t>
            </a:r>
          </a:p>
          <a:p>
            <a:pPr lvl="1" eaLnBrk="1" hangingPunct="1">
              <a:lnSpc>
                <a:spcPct val="70000"/>
              </a:lnSpc>
              <a:buClr>
                <a:schemeClr val="accent1"/>
              </a:buClr>
            </a:pPr>
            <a:r>
              <a:rPr lang="en-US" sz="1800" smtClean="0">
                <a:sym typeface="Wingdings" charset="2"/>
              </a:rPr>
              <a:t>Operations (incl. monitoring)</a:t>
            </a:r>
          </a:p>
          <a:p>
            <a:pPr lvl="1" eaLnBrk="1" hangingPunct="1">
              <a:lnSpc>
                <a:spcPct val="70000"/>
              </a:lnSpc>
              <a:buClr>
                <a:schemeClr val="accent1"/>
              </a:buClr>
            </a:pPr>
            <a:r>
              <a:rPr lang="en-US" sz="1800" smtClean="0">
                <a:sym typeface="Wingdings" charset="2"/>
              </a:rPr>
              <a:t>Users and stakeholders</a:t>
            </a:r>
          </a:p>
          <a:p>
            <a:pPr eaLnBrk="1" hangingPunct="1">
              <a:lnSpc>
                <a:spcPct val="70000"/>
              </a:lnSpc>
              <a:buClr>
                <a:schemeClr val="accent1"/>
              </a:buClr>
            </a:pPr>
            <a:r>
              <a:rPr lang="en-US" sz="2000" smtClean="0">
                <a:sym typeface="Wingdings" charset="2"/>
              </a:rPr>
              <a:t>Success criteria</a:t>
            </a:r>
          </a:p>
          <a:p>
            <a:pPr lvl="1" eaLnBrk="1" hangingPunct="1">
              <a:lnSpc>
                <a:spcPct val="70000"/>
              </a:lnSpc>
              <a:buClr>
                <a:schemeClr val="accent1"/>
              </a:buClr>
            </a:pPr>
            <a:r>
              <a:rPr lang="en-US" sz="1800" smtClean="0">
                <a:sym typeface="Wingdings" charset="2"/>
              </a:rPr>
              <a:t>Experiments are benchmarking today’s performance - need to show improvements over LHCONE (details in D. Bonacorsi’s talk)</a:t>
            </a:r>
          </a:p>
          <a:p>
            <a:pPr lvl="2" eaLnBrk="1" hangingPunct="1">
              <a:lnSpc>
                <a:spcPct val="70000"/>
              </a:lnSpc>
              <a:buClr>
                <a:schemeClr val="accent1"/>
              </a:buClr>
            </a:pPr>
            <a:r>
              <a:rPr lang="en-US" sz="1800" smtClean="0">
                <a:sym typeface="Wingdings" charset="2"/>
              </a:rPr>
              <a:t>Certain European sites have problems with some US sites</a:t>
            </a:r>
          </a:p>
          <a:p>
            <a:pPr lvl="1" eaLnBrk="1" hangingPunct="1">
              <a:lnSpc>
                <a:spcPct val="70000"/>
              </a:lnSpc>
              <a:buClr>
                <a:schemeClr val="accent1"/>
              </a:buClr>
            </a:pPr>
            <a:r>
              <a:rPr lang="en-US" sz="1800" smtClean="0">
                <a:sym typeface="Wingdings" charset="2"/>
              </a:rPr>
              <a:t>How does improved network performance impact science?</a:t>
            </a:r>
          </a:p>
          <a:p>
            <a:pPr eaLnBrk="1" hangingPunct="1">
              <a:lnSpc>
                <a:spcPct val="70000"/>
              </a:lnSpc>
              <a:buClr>
                <a:schemeClr val="accent1"/>
              </a:buClr>
            </a:pPr>
            <a:r>
              <a:rPr lang="en-US" sz="2000" smtClean="0">
                <a:sym typeface="Wingdings" charset="2"/>
              </a:rPr>
              <a:t>Lots of discussions on technical implementation (selected points)</a:t>
            </a:r>
          </a:p>
          <a:p>
            <a:pPr lvl="1" eaLnBrk="1" hangingPunct="1">
              <a:lnSpc>
                <a:spcPct val="70000"/>
              </a:lnSpc>
              <a:buClr>
                <a:schemeClr val="accent1"/>
              </a:buClr>
            </a:pPr>
            <a:r>
              <a:rPr lang="en-US" sz="1800" smtClean="0">
                <a:sym typeface="Wingdings" charset="2"/>
              </a:rPr>
              <a:t>Shared VLAN vs interconnected (routed) local VLAN service</a:t>
            </a:r>
          </a:p>
          <a:p>
            <a:pPr lvl="1" eaLnBrk="1" hangingPunct="1">
              <a:lnSpc>
                <a:spcPct val="70000"/>
              </a:lnSpc>
              <a:buClr>
                <a:schemeClr val="accent1"/>
              </a:buClr>
            </a:pPr>
            <a:r>
              <a:rPr lang="en-US" sz="1800" smtClean="0">
                <a:sym typeface="Wingdings" charset="2"/>
              </a:rPr>
              <a:t>Monitoring – agreed to use perfSONAR PS (details in S. McKee’s talk)</a:t>
            </a:r>
          </a:p>
          <a:p>
            <a:pPr lvl="2" eaLnBrk="1" hangingPunct="1">
              <a:lnSpc>
                <a:spcPct val="70000"/>
              </a:lnSpc>
              <a:buClr>
                <a:schemeClr val="accent1"/>
              </a:buClr>
            </a:pPr>
            <a:r>
              <a:rPr lang="en-US" sz="1800" smtClean="0">
                <a:sym typeface="Wingdings" charset="2"/>
              </a:rPr>
              <a:t>Developed in the US by I2 &amp; ESnet (US ATLAS provides testbed)</a:t>
            </a:r>
          </a:p>
          <a:p>
            <a:pPr lvl="2" eaLnBrk="1" hangingPunct="1">
              <a:lnSpc>
                <a:spcPct val="70000"/>
              </a:lnSpc>
              <a:buClr>
                <a:schemeClr val="accent1"/>
              </a:buClr>
            </a:pPr>
            <a:r>
              <a:rPr lang="en-US" sz="1800" smtClean="0">
                <a:sym typeface="Wingdings" charset="2"/>
              </a:rPr>
              <a:t>Widely deployed in US ATLAS Facilities (integrated w/ Nagios)</a:t>
            </a:r>
          </a:p>
          <a:p>
            <a:pPr lvl="2" eaLnBrk="1" hangingPunct="1">
              <a:lnSpc>
                <a:spcPct val="70000"/>
              </a:lnSpc>
              <a:buClr>
                <a:schemeClr val="accent1"/>
              </a:buClr>
            </a:pPr>
            <a:r>
              <a:rPr lang="en-US" sz="1800" smtClean="0">
                <a:sym typeface="Wingdings" charset="2"/>
              </a:rPr>
              <a:t>Proposed to be extended to LHCOPN</a:t>
            </a:r>
          </a:p>
          <a:p>
            <a:pPr lvl="1" eaLnBrk="1" hangingPunct="1">
              <a:lnSpc>
                <a:spcPct val="80000"/>
              </a:lnSpc>
              <a:buClr>
                <a:schemeClr val="accent1"/>
              </a:buClr>
            </a:pPr>
            <a:endParaRPr lang="en-US" sz="1800" smtClean="0">
              <a:sym typeface="Wingdings" charset="2"/>
            </a:endParaRPr>
          </a:p>
          <a:p>
            <a:pPr lvl="1" eaLnBrk="1" hangingPunct="1">
              <a:lnSpc>
                <a:spcPct val="80000"/>
              </a:lnSpc>
              <a:buClr>
                <a:schemeClr val="accent1"/>
              </a:buClr>
            </a:pPr>
            <a:endParaRPr lang="en-US" sz="1800" smtClean="0">
              <a:sym typeface="Wingdings" charset="2"/>
            </a:endParaRPr>
          </a:p>
          <a:p>
            <a:pPr lvl="1" eaLnBrk="1" hangingPunct="1">
              <a:lnSpc>
                <a:spcPct val="80000"/>
              </a:lnSpc>
              <a:buClr>
                <a:schemeClr val="accent1"/>
              </a:buClr>
              <a:buFont typeface="Wingdings 2" charset="2"/>
              <a:buNone/>
            </a:pPr>
            <a:endParaRPr lang="en-US" sz="1800" smtClean="0">
              <a:sym typeface="Wingdings" charset="2"/>
            </a:endParaRPr>
          </a:p>
        </p:txBody>
      </p:sp>
      <p:sp>
        <p:nvSpPr>
          <p:cNvPr id="58370"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D0CCD14F-C4DB-4982-AA88-B73147A086F7}" type="slidenum">
              <a:rPr lang="en-US" sz="1200">
                <a:solidFill>
                  <a:srgbClr val="898989"/>
                </a:solidFill>
                <a:latin typeface="Calibri" charset="0"/>
                <a:ea typeface="MS PGothic" charset="0"/>
                <a:cs typeface="MS PGothic" charset="0"/>
              </a:rPr>
              <a:pPr defTabSz="457200"/>
              <a:t>21</a:t>
            </a:fld>
            <a:r>
              <a:rPr lang="en-US" sz="1200">
                <a:solidFill>
                  <a:srgbClr val="898989"/>
                </a:solidFill>
                <a:latin typeface="Calibri" charset="0"/>
                <a:ea typeface="MS PGothic" charset="0"/>
                <a:cs typeface="MS PGothic" charset="0"/>
              </a:rPr>
              <a:t> – </a:t>
            </a:r>
            <a:fld id="{2DF505C4-4AC5-4739-A46B-F807CE29A939}"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387404" y="12459"/>
            <a:ext cx="8299342" cy="907983"/>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lnSpc>
                <a:spcPct val="80000"/>
              </a:lnSpc>
              <a:defRPr/>
            </a:pPr>
            <a:r>
              <a:rPr lang="en-US" sz="3200">
                <a:solidFill>
                  <a:schemeClr val="tx1"/>
                </a:solidFill>
                <a:latin typeface="Calibri" pitchFamily="34" charset="0"/>
                <a:ea typeface="MS PGothic" pitchFamily="34" charset="-128"/>
              </a:rPr>
              <a:t>Discussion at the joint LHCOPN &amp; LHCONE Meeting in mid June in Washington DC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Content Placeholder 1"/>
          <p:cNvSpPr>
            <a:spLocks noGrp="1"/>
          </p:cNvSpPr>
          <p:nvPr>
            <p:ph idx="4294967295"/>
          </p:nvPr>
        </p:nvSpPr>
        <p:spPr>
          <a:xfrm>
            <a:off x="609600" y="990600"/>
            <a:ext cx="8305800" cy="5410200"/>
          </a:xfrm>
        </p:spPr>
        <p:txBody>
          <a:bodyPr/>
          <a:lstStyle/>
          <a:p>
            <a:pPr eaLnBrk="1" hangingPunct="1">
              <a:lnSpc>
                <a:spcPct val="90000"/>
              </a:lnSpc>
              <a:buClr>
                <a:schemeClr val="accent2"/>
              </a:buClr>
            </a:pPr>
            <a:r>
              <a:rPr lang="en-US" sz="2400" smtClean="0">
                <a:sym typeface="Wingdings" charset="2"/>
              </a:rPr>
              <a:t>“Prototype” implementation</a:t>
            </a:r>
          </a:p>
          <a:p>
            <a:pPr lvl="1" eaLnBrk="1" hangingPunct="1">
              <a:lnSpc>
                <a:spcPct val="90000"/>
              </a:lnSpc>
              <a:buClr>
                <a:schemeClr val="accent2"/>
              </a:buClr>
            </a:pPr>
            <a:r>
              <a:rPr lang="en-US" sz="2000" smtClean="0">
                <a:sym typeface="Wingdings" charset="2"/>
              </a:rPr>
              <a:t>We may want to call it “initial deployment stage” because we expect LHCONE to evolve into a production service, though its shape may change over time</a:t>
            </a:r>
          </a:p>
          <a:p>
            <a:pPr lvl="1" eaLnBrk="1" hangingPunct="1">
              <a:lnSpc>
                <a:spcPct val="90000"/>
              </a:lnSpc>
              <a:buClr>
                <a:schemeClr val="accent1"/>
              </a:buClr>
            </a:pPr>
            <a:r>
              <a:rPr lang="en-US" sz="2000" smtClean="0">
                <a:sym typeface="Wingdings" charset="2"/>
              </a:rPr>
              <a:t>Engineering groups are working on prototype in Asia, Europe, North America</a:t>
            </a:r>
          </a:p>
          <a:p>
            <a:pPr lvl="2" eaLnBrk="1" hangingPunct="1">
              <a:lnSpc>
                <a:spcPct val="90000"/>
              </a:lnSpc>
              <a:buClr>
                <a:schemeClr val="accent1"/>
              </a:buClr>
            </a:pPr>
            <a:r>
              <a:rPr lang="en-US" sz="2000" smtClean="0">
                <a:sym typeface="Wingdings" charset="2"/>
              </a:rPr>
              <a:t>Target at DC meeting in June as to a usable infrastructure for the experiments with limited # of sites has been July 2011</a:t>
            </a:r>
          </a:p>
          <a:p>
            <a:pPr lvl="2" eaLnBrk="1" hangingPunct="1">
              <a:lnSpc>
                <a:spcPct val="90000"/>
              </a:lnSpc>
              <a:buClr>
                <a:schemeClr val="accent1"/>
              </a:buClr>
            </a:pPr>
            <a:r>
              <a:rPr lang="en-US" sz="2000" smtClean="0">
                <a:sym typeface="Wingdings" charset="2"/>
              </a:rPr>
              <a:t>Trans-Atlantic connectivity likely to slip</a:t>
            </a:r>
          </a:p>
          <a:p>
            <a:pPr eaLnBrk="1" hangingPunct="1">
              <a:lnSpc>
                <a:spcPct val="90000"/>
              </a:lnSpc>
              <a:buClr>
                <a:schemeClr val="accent2"/>
              </a:buClr>
            </a:pPr>
            <a:r>
              <a:rPr lang="en-US" sz="2400" smtClean="0">
                <a:sym typeface="Wingdings" charset="2"/>
              </a:rPr>
              <a:t>Follow-up roadmap </a:t>
            </a:r>
          </a:p>
          <a:p>
            <a:pPr lvl="1" eaLnBrk="1" hangingPunct="1">
              <a:lnSpc>
                <a:spcPct val="90000"/>
              </a:lnSpc>
              <a:buClr>
                <a:schemeClr val="accent1"/>
              </a:buClr>
            </a:pPr>
            <a:r>
              <a:rPr lang="en-US" sz="2000" smtClean="0">
                <a:sym typeface="Wingdings" charset="2"/>
              </a:rPr>
              <a:t>In parallel with prototype implementation</a:t>
            </a:r>
          </a:p>
          <a:p>
            <a:pPr lvl="2" eaLnBrk="1" hangingPunct="1">
              <a:lnSpc>
                <a:spcPct val="90000"/>
              </a:lnSpc>
              <a:buClr>
                <a:schemeClr val="accent1"/>
              </a:buClr>
            </a:pPr>
            <a:r>
              <a:rPr lang="en-US" sz="2000" smtClean="0">
                <a:sym typeface="Wingdings" charset="2"/>
              </a:rPr>
              <a:t>Refine governance model</a:t>
            </a:r>
          </a:p>
          <a:p>
            <a:pPr lvl="2" eaLnBrk="1" hangingPunct="1">
              <a:lnSpc>
                <a:spcPct val="90000"/>
              </a:lnSpc>
              <a:buClr>
                <a:schemeClr val="accent1"/>
              </a:buClr>
            </a:pPr>
            <a:r>
              <a:rPr lang="en-US" sz="2000" smtClean="0">
                <a:sym typeface="Wingdings" charset="2"/>
              </a:rPr>
              <a:t>Refine service and policy definitions</a:t>
            </a:r>
          </a:p>
          <a:p>
            <a:pPr lvl="2" eaLnBrk="1" hangingPunct="1">
              <a:lnSpc>
                <a:spcPct val="90000"/>
              </a:lnSpc>
              <a:buClr>
                <a:schemeClr val="accent1"/>
              </a:buClr>
            </a:pPr>
            <a:r>
              <a:rPr lang="en-US" sz="2000" smtClean="0">
                <a:sym typeface="Wingdings" charset="2"/>
              </a:rPr>
              <a:t>Refine architecture</a:t>
            </a:r>
          </a:p>
          <a:p>
            <a:pPr lvl="1" eaLnBrk="1" hangingPunct="1">
              <a:lnSpc>
                <a:spcPct val="90000"/>
              </a:lnSpc>
              <a:buClr>
                <a:schemeClr val="accent1"/>
              </a:buClr>
            </a:pPr>
            <a:r>
              <a:rPr lang="en-US" sz="2000" smtClean="0">
                <a:sym typeface="Wingdings" charset="2"/>
              </a:rPr>
              <a:t>Grow LHCONE to full scale</a:t>
            </a:r>
          </a:p>
          <a:p>
            <a:pPr eaLnBrk="1" hangingPunct="1">
              <a:lnSpc>
                <a:spcPct val="90000"/>
              </a:lnSpc>
              <a:buClr>
                <a:schemeClr val="accent2"/>
              </a:buClr>
            </a:pPr>
            <a:r>
              <a:rPr lang="en-US" sz="2400" smtClean="0">
                <a:sym typeface="Wingdings" charset="2"/>
              </a:rPr>
              <a:t>LHCONE will grow “organically”, as needs arise</a:t>
            </a:r>
          </a:p>
        </p:txBody>
      </p:sp>
      <p:sp>
        <p:nvSpPr>
          <p:cNvPr id="60418"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EACD0275-5B5E-4BC5-A252-771BA260185F}" type="slidenum">
              <a:rPr lang="en-US" sz="1200">
                <a:solidFill>
                  <a:srgbClr val="898989"/>
                </a:solidFill>
                <a:latin typeface="Calibri" charset="0"/>
                <a:ea typeface="MS PGothic" charset="0"/>
                <a:cs typeface="MS PGothic" charset="0"/>
              </a:rPr>
              <a:pPr defTabSz="457200"/>
              <a:t>22</a:t>
            </a:fld>
            <a:r>
              <a:rPr lang="en-US" sz="1200">
                <a:solidFill>
                  <a:srgbClr val="898989"/>
                </a:solidFill>
                <a:latin typeface="Calibri" charset="0"/>
                <a:ea typeface="MS PGothic" charset="0"/>
                <a:cs typeface="MS PGothic" charset="0"/>
              </a:rPr>
              <a:t> – </a:t>
            </a:r>
            <a:fld id="{5C087E06-477D-49E9-8267-31478B421FDD}"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9462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LHCONE Summary &amp; Outlook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A0296E07-4343-4CB4-9A48-A579D9E36722}" type="slidenum">
              <a:rPr lang="en-US" sz="1200">
                <a:solidFill>
                  <a:srgbClr val="898989"/>
                </a:solidFill>
                <a:latin typeface="Calibri" charset="0"/>
                <a:ea typeface="MS PGothic" charset="0"/>
                <a:cs typeface="MS PGothic" charset="0"/>
              </a:rPr>
              <a:pPr defTabSz="457200"/>
              <a:t>23</a:t>
            </a:fld>
            <a:r>
              <a:rPr lang="en-US" sz="1200">
                <a:solidFill>
                  <a:srgbClr val="898989"/>
                </a:solidFill>
                <a:latin typeface="Calibri" charset="0"/>
                <a:ea typeface="MS PGothic" charset="0"/>
                <a:cs typeface="MS PGothic" charset="0"/>
              </a:rPr>
              <a:t> – </a:t>
            </a:r>
            <a:fld id="{42588AEF-5328-4C87-BA00-37AC21C221E1}"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9462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algn="ctr" defTabSz="457200">
              <a:defRPr/>
            </a:pPr>
            <a:r>
              <a:rPr lang="en-US" sz="3200">
                <a:solidFill>
                  <a:schemeClr val="tx1"/>
                </a:solidFill>
                <a:latin typeface="Calibri" pitchFamily="34" charset="0"/>
                <a:ea typeface="MS PGothic" pitchFamily="34" charset="-128"/>
              </a:rPr>
              <a:t>Additional Material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Content Placeholder 1"/>
          <p:cNvSpPr>
            <a:spLocks noGrp="1"/>
          </p:cNvSpPr>
          <p:nvPr>
            <p:ph idx="4294967295"/>
          </p:nvPr>
        </p:nvSpPr>
        <p:spPr>
          <a:xfrm>
            <a:off x="685800" y="1189038"/>
            <a:ext cx="7772400" cy="5167312"/>
          </a:xfrm>
        </p:spPr>
        <p:txBody>
          <a:bodyPr/>
          <a:lstStyle/>
          <a:p>
            <a:pPr eaLnBrk="1" hangingPunct="1">
              <a:lnSpc>
                <a:spcPct val="80000"/>
              </a:lnSpc>
              <a:buClr>
                <a:schemeClr val="accent2"/>
              </a:buClr>
            </a:pPr>
            <a:r>
              <a:rPr lang="en-US" sz="2000" smtClean="0">
                <a:sym typeface="Wingdings" charset="2"/>
              </a:rPr>
              <a:t>Builds on the Hybrid network infrastructures and Open Exchange Points</a:t>
            </a:r>
          </a:p>
          <a:p>
            <a:pPr lvl="1" eaLnBrk="1" hangingPunct="1">
              <a:lnSpc>
                <a:spcPct val="80000"/>
              </a:lnSpc>
              <a:buClr>
                <a:schemeClr val="accent1"/>
              </a:buClr>
            </a:pPr>
            <a:r>
              <a:rPr lang="en-US" sz="1800" smtClean="0">
                <a:sym typeface="Wingdings" charset="2"/>
              </a:rPr>
              <a:t>To build a global unified service platform for the LHC community</a:t>
            </a:r>
          </a:p>
          <a:p>
            <a:pPr eaLnBrk="1" hangingPunct="1">
              <a:lnSpc>
                <a:spcPct val="80000"/>
              </a:lnSpc>
              <a:buClr>
                <a:schemeClr val="accent2"/>
              </a:buClr>
            </a:pPr>
            <a:r>
              <a:rPr lang="en-US" sz="2000" smtClean="0">
                <a:sym typeface="Wingdings" charset="2"/>
              </a:rPr>
              <a:t>LHCONE’s architecture incorporates the following building blocks</a:t>
            </a:r>
          </a:p>
          <a:p>
            <a:pPr lvl="1" eaLnBrk="1" hangingPunct="1">
              <a:lnSpc>
                <a:spcPct val="80000"/>
              </a:lnSpc>
              <a:buClr>
                <a:schemeClr val="accent1"/>
              </a:buClr>
            </a:pPr>
            <a:r>
              <a:rPr lang="en-US" sz="1800" smtClean="0">
                <a:sym typeface="Wingdings" charset="2"/>
              </a:rPr>
              <a:t>Single node Exchange Points</a:t>
            </a:r>
          </a:p>
          <a:p>
            <a:pPr lvl="1" eaLnBrk="1" hangingPunct="1">
              <a:lnSpc>
                <a:spcPct val="80000"/>
              </a:lnSpc>
              <a:buClr>
                <a:schemeClr val="accent1"/>
              </a:buClr>
            </a:pPr>
            <a:r>
              <a:rPr lang="en-US" sz="1800" smtClean="0">
                <a:sym typeface="Wingdings" charset="2"/>
              </a:rPr>
              <a:t>Continental / regional Distributed Exchanges</a:t>
            </a:r>
          </a:p>
          <a:p>
            <a:pPr lvl="1" eaLnBrk="1" hangingPunct="1">
              <a:lnSpc>
                <a:spcPct val="80000"/>
              </a:lnSpc>
              <a:buClr>
                <a:schemeClr val="accent1"/>
              </a:buClr>
            </a:pPr>
            <a:r>
              <a:rPr lang="en-US" sz="1800" smtClean="0">
                <a:sym typeface="Wingdings" charset="2"/>
              </a:rPr>
              <a:t>Interconnect Circuits between exchange points</a:t>
            </a:r>
          </a:p>
          <a:p>
            <a:pPr lvl="2" eaLnBrk="1" hangingPunct="1">
              <a:lnSpc>
                <a:spcPct val="80000"/>
              </a:lnSpc>
              <a:buClr>
                <a:srgbClr val="F79646"/>
              </a:buClr>
            </a:pPr>
            <a:r>
              <a:rPr lang="en-US" sz="1900" smtClean="0">
                <a:sym typeface="Wingdings" charset="2"/>
              </a:rPr>
              <a:t>Likely by allocated bandwidth on various (possibly shared) links to form LHCONE </a:t>
            </a:r>
          </a:p>
          <a:p>
            <a:pPr eaLnBrk="1" hangingPunct="1">
              <a:lnSpc>
                <a:spcPct val="80000"/>
              </a:lnSpc>
              <a:buClr>
                <a:schemeClr val="accent2"/>
              </a:buClr>
            </a:pPr>
            <a:r>
              <a:rPr lang="en-US" sz="2000" smtClean="0">
                <a:sym typeface="Wingdings" charset="2"/>
              </a:rPr>
              <a:t>Access method to LHCONE is chosen by the end-site, alternatives may include</a:t>
            </a:r>
          </a:p>
          <a:p>
            <a:pPr lvl="1" eaLnBrk="1" hangingPunct="1">
              <a:lnSpc>
                <a:spcPct val="80000"/>
              </a:lnSpc>
              <a:buClr>
                <a:schemeClr val="accent1"/>
              </a:buClr>
            </a:pPr>
            <a:r>
              <a:rPr lang="en-US" sz="1800" smtClean="0">
                <a:sym typeface="Wingdings" charset="2"/>
              </a:rPr>
              <a:t>Dynamic circuits </a:t>
            </a:r>
          </a:p>
          <a:p>
            <a:pPr lvl="1" eaLnBrk="1" hangingPunct="1">
              <a:lnSpc>
                <a:spcPct val="80000"/>
              </a:lnSpc>
              <a:buClr>
                <a:schemeClr val="accent1"/>
              </a:buClr>
            </a:pPr>
            <a:r>
              <a:rPr lang="en-US" sz="1800" smtClean="0">
                <a:sym typeface="Wingdings" charset="2"/>
              </a:rPr>
              <a:t>Fixed lightpaths</a:t>
            </a:r>
          </a:p>
          <a:p>
            <a:pPr lvl="1" eaLnBrk="1" hangingPunct="1">
              <a:lnSpc>
                <a:spcPct val="80000"/>
              </a:lnSpc>
              <a:buClr>
                <a:schemeClr val="accent1"/>
              </a:buClr>
            </a:pPr>
            <a:r>
              <a:rPr lang="en-US" sz="1800" smtClean="0">
                <a:sym typeface="Wingdings" charset="2"/>
              </a:rPr>
              <a:t>Connectivity at Layer 3, where/as appropriate </a:t>
            </a:r>
          </a:p>
          <a:p>
            <a:pPr eaLnBrk="1" hangingPunct="1">
              <a:lnSpc>
                <a:spcPct val="80000"/>
              </a:lnSpc>
              <a:buClr>
                <a:schemeClr val="accent2"/>
              </a:buClr>
            </a:pPr>
            <a:r>
              <a:rPr lang="en-US" sz="2000" smtClean="0">
                <a:sym typeface="Wingdings" charset="2"/>
              </a:rPr>
              <a:t>Envisioned that many of the Tier-1/2/3s may connect to LHCONE through aggregation networks </a:t>
            </a:r>
          </a:p>
          <a:p>
            <a:pPr eaLnBrk="1" hangingPunct="1">
              <a:lnSpc>
                <a:spcPct val="80000"/>
              </a:lnSpc>
              <a:buClr>
                <a:schemeClr val="accent2"/>
              </a:buClr>
              <a:buFont typeface="Wingdings 2" charset="2"/>
              <a:buNone/>
            </a:pPr>
            <a:endParaRPr lang="en-US" sz="2000" smtClean="0">
              <a:sym typeface="Wingdings" charset="2"/>
            </a:endParaRPr>
          </a:p>
          <a:p>
            <a:pPr eaLnBrk="1" hangingPunct="1">
              <a:lnSpc>
                <a:spcPct val="80000"/>
              </a:lnSpc>
              <a:buClr>
                <a:schemeClr val="accent2"/>
              </a:buClr>
              <a:buFont typeface="Wingdings 2" charset="2"/>
              <a:buNone/>
            </a:pPr>
            <a:endParaRPr lang="en-US" sz="1800" smtClean="0">
              <a:sym typeface="Wingdings" charset="2"/>
            </a:endParaRPr>
          </a:p>
          <a:p>
            <a:pPr eaLnBrk="1" hangingPunct="1">
              <a:lnSpc>
                <a:spcPct val="80000"/>
              </a:lnSpc>
              <a:buClr>
                <a:schemeClr val="accent2"/>
              </a:buClr>
              <a:buFont typeface="Wingdings 2" charset="2"/>
              <a:buNone/>
            </a:pPr>
            <a:endParaRPr lang="en-US" sz="1800" smtClean="0">
              <a:sym typeface="Wingdings" charset="2"/>
            </a:endParaRPr>
          </a:p>
          <a:p>
            <a:pPr eaLnBrk="1" hangingPunct="1">
              <a:lnSpc>
                <a:spcPct val="80000"/>
              </a:lnSpc>
              <a:buClr>
                <a:schemeClr val="accent2"/>
              </a:buClr>
            </a:pPr>
            <a:endParaRPr lang="en-US" sz="1800" smtClean="0">
              <a:sym typeface="Wingdings" charset="2"/>
            </a:endParaRPr>
          </a:p>
          <a:p>
            <a:pPr eaLnBrk="1" hangingPunct="1">
              <a:lnSpc>
                <a:spcPct val="80000"/>
              </a:lnSpc>
              <a:buClr>
                <a:schemeClr val="accent2"/>
              </a:buClr>
            </a:pPr>
            <a:endParaRPr lang="en-US" sz="1800" smtClean="0">
              <a:sym typeface="Wingdings" charset="2"/>
            </a:endParaRPr>
          </a:p>
        </p:txBody>
      </p:sp>
      <p:sp>
        <p:nvSpPr>
          <p:cNvPr id="64514"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A814FFF3-C8D7-435F-B325-3137A110CB5D}" type="slidenum">
              <a:rPr lang="en-US" sz="1200">
                <a:solidFill>
                  <a:srgbClr val="898989"/>
                </a:solidFill>
                <a:latin typeface="Calibri" charset="0"/>
                <a:ea typeface="MS PGothic" charset="0"/>
                <a:cs typeface="MS PGothic" charset="0"/>
              </a:rPr>
              <a:pPr defTabSz="457200"/>
              <a:t>24</a:t>
            </a:fld>
            <a:r>
              <a:rPr lang="en-US" sz="1200">
                <a:solidFill>
                  <a:srgbClr val="898989"/>
                </a:solidFill>
                <a:latin typeface="Calibri" charset="0"/>
                <a:ea typeface="MS PGothic" charset="0"/>
                <a:cs typeface="MS PGothic" charset="0"/>
              </a:rPr>
              <a:t> – </a:t>
            </a:r>
            <a:fld id="{9848632E-1C70-43CF-BF4A-4F038B7E435A}"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3200" dirty="0">
                <a:latin typeface="Calibri" charset="0"/>
              </a:rPr>
              <a:t>LHCONE Architecture</a:t>
            </a:r>
            <a:endParaRPr lang="en-US" sz="3200" dirty="0" smtClean="0">
              <a:latin typeface="Calibri"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Content Placeholder 1"/>
          <p:cNvSpPr>
            <a:spLocks noGrp="1"/>
          </p:cNvSpPr>
          <p:nvPr>
            <p:ph idx="4294967295"/>
          </p:nvPr>
        </p:nvSpPr>
        <p:spPr>
          <a:xfrm>
            <a:off x="685800" y="1189038"/>
            <a:ext cx="7772400" cy="5167312"/>
          </a:xfrm>
        </p:spPr>
        <p:txBody>
          <a:bodyPr/>
          <a:lstStyle/>
          <a:p>
            <a:pPr eaLnBrk="1" hangingPunct="1">
              <a:lnSpc>
                <a:spcPct val="80000"/>
              </a:lnSpc>
              <a:buClr>
                <a:schemeClr val="accent2"/>
              </a:buClr>
            </a:pPr>
            <a:r>
              <a:rPr lang="en-US" sz="2400" smtClean="0"/>
              <a:t>LHCOPN handles the T0/T1   and T1/T1 layer</a:t>
            </a:r>
          </a:p>
          <a:p>
            <a:pPr lvl="1" eaLnBrk="1" hangingPunct="1">
              <a:lnSpc>
                <a:spcPct val="80000"/>
              </a:lnSpc>
              <a:buClr>
                <a:schemeClr val="accent2"/>
              </a:buClr>
            </a:pPr>
            <a:r>
              <a:rPr lang="en-US" sz="2000" smtClean="0"/>
              <a:t>what about the T1/T2, T1/T3, T2/T2 and T2/T3 connectivity?</a:t>
            </a:r>
          </a:p>
          <a:p>
            <a:pPr eaLnBrk="1" hangingPunct="1">
              <a:lnSpc>
                <a:spcPct val="80000"/>
              </a:lnSpc>
              <a:buClr>
                <a:schemeClr val="accent2"/>
              </a:buClr>
            </a:pPr>
            <a:r>
              <a:rPr lang="en-US" sz="2400" smtClean="0"/>
              <a:t>Network providers benefit from knowing about traffic relationships</a:t>
            </a:r>
          </a:p>
          <a:p>
            <a:pPr lvl="1" eaLnBrk="1" hangingPunct="1">
              <a:lnSpc>
                <a:spcPct val="80000"/>
              </a:lnSpc>
              <a:buClr>
                <a:schemeClr val="accent1"/>
              </a:buClr>
            </a:pPr>
            <a:r>
              <a:rPr lang="en-US" sz="2000" smtClean="0">
                <a:sym typeface="Wingdings" charset="2"/>
              </a:rPr>
              <a:t>Predictability for paths to support</a:t>
            </a:r>
          </a:p>
          <a:p>
            <a:pPr lvl="1" eaLnBrk="1" hangingPunct="1">
              <a:lnSpc>
                <a:spcPct val="80000"/>
              </a:lnSpc>
              <a:buClr>
                <a:schemeClr val="accent1"/>
              </a:buClr>
            </a:pPr>
            <a:r>
              <a:rPr lang="en-US" sz="2000" smtClean="0">
                <a:sym typeface="Wingdings" charset="2"/>
              </a:rPr>
              <a:t>Traffic volume</a:t>
            </a:r>
          </a:p>
          <a:p>
            <a:pPr lvl="1" eaLnBrk="1" hangingPunct="1">
              <a:lnSpc>
                <a:spcPct val="80000"/>
              </a:lnSpc>
              <a:buClr>
                <a:schemeClr val="accent1"/>
              </a:buClr>
            </a:pPr>
            <a:r>
              <a:rPr lang="en-US" sz="2000" smtClean="0">
                <a:sym typeface="Wingdings" charset="2"/>
              </a:rPr>
              <a:t>Information they need to engineer most effective solution (at the campus, regional, backbone layer and TO layer)</a:t>
            </a:r>
          </a:p>
          <a:p>
            <a:pPr eaLnBrk="1" hangingPunct="1">
              <a:lnSpc>
                <a:spcPct val="80000"/>
              </a:lnSpc>
              <a:buClr>
                <a:schemeClr val="accent2"/>
              </a:buClr>
            </a:pPr>
            <a:r>
              <a:rPr lang="en-US" sz="2400" smtClean="0">
                <a:sym typeface="Wingdings" charset="2"/>
              </a:rPr>
              <a:t>Network providers have concerns</a:t>
            </a:r>
          </a:p>
          <a:p>
            <a:pPr lvl="1" eaLnBrk="1" hangingPunct="1">
              <a:lnSpc>
                <a:spcPct val="80000"/>
              </a:lnSpc>
              <a:buClr>
                <a:schemeClr val="accent1"/>
              </a:buClr>
            </a:pPr>
            <a:r>
              <a:rPr lang="en-US" sz="2000" smtClean="0">
                <a:sym typeface="Wingdings" charset="2"/>
              </a:rPr>
              <a:t>CMS (and now ATLAS) ‘any to any’ model makes network engineers nervous</a:t>
            </a:r>
          </a:p>
          <a:p>
            <a:pPr lvl="1" eaLnBrk="1" hangingPunct="1">
              <a:lnSpc>
                <a:spcPct val="80000"/>
              </a:lnSpc>
              <a:buClr>
                <a:schemeClr val="accent1"/>
              </a:buClr>
            </a:pPr>
            <a:r>
              <a:rPr lang="en-US" sz="2000" smtClean="0">
                <a:sym typeface="Wingdings" charset="2"/>
              </a:rPr>
              <a:t>US Sites tracking long sustained flows to sites in the EU – this puts a strain on several portions of the R&amp;E infrastructure</a:t>
            </a:r>
          </a:p>
          <a:p>
            <a:pPr eaLnBrk="1" hangingPunct="1">
              <a:lnSpc>
                <a:spcPct val="90000"/>
              </a:lnSpc>
              <a:buClr>
                <a:schemeClr val="accent2"/>
              </a:buClr>
              <a:buFont typeface="Wingdings 2" charset="2"/>
              <a:buNone/>
            </a:pPr>
            <a:endParaRPr lang="en-US" sz="2000" smtClean="0">
              <a:sym typeface="Wingdings" charset="2"/>
            </a:endParaRPr>
          </a:p>
          <a:p>
            <a:pPr eaLnBrk="1" hangingPunct="1">
              <a:lnSpc>
                <a:spcPct val="90000"/>
              </a:lnSpc>
              <a:buClr>
                <a:schemeClr val="accent2"/>
              </a:buClr>
              <a:buFont typeface="Wingdings 2" charset="2"/>
              <a:buNone/>
            </a:pPr>
            <a:endParaRPr lang="en-US" sz="1800" smtClean="0">
              <a:sym typeface="Wingdings" charset="2"/>
            </a:endParaRPr>
          </a:p>
          <a:p>
            <a:pPr eaLnBrk="1" hangingPunct="1">
              <a:lnSpc>
                <a:spcPct val="90000"/>
              </a:lnSpc>
              <a:buClr>
                <a:schemeClr val="accent2"/>
              </a:buClr>
            </a:pPr>
            <a:endParaRPr lang="en-US" sz="1800" smtClean="0">
              <a:sym typeface="Wingdings" charset="2"/>
            </a:endParaRPr>
          </a:p>
          <a:p>
            <a:pPr eaLnBrk="1" hangingPunct="1">
              <a:lnSpc>
                <a:spcPct val="90000"/>
              </a:lnSpc>
              <a:buClr>
                <a:schemeClr val="accent2"/>
              </a:buClr>
            </a:pPr>
            <a:endParaRPr lang="en-US" sz="1800" smtClean="0">
              <a:sym typeface="Wingdings" charset="2"/>
            </a:endParaRPr>
          </a:p>
        </p:txBody>
      </p:sp>
      <p:sp>
        <p:nvSpPr>
          <p:cNvPr id="23554"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9AF6115E-1744-4285-9494-F5148353B112}" type="slidenum">
              <a:rPr lang="en-US" sz="1200">
                <a:solidFill>
                  <a:srgbClr val="898989"/>
                </a:solidFill>
                <a:latin typeface="Calibri" charset="0"/>
                <a:ea typeface="MS PGothic" charset="0"/>
                <a:cs typeface="MS PGothic" charset="0"/>
              </a:rPr>
              <a:pPr defTabSz="457200"/>
              <a:t>3</a:t>
            </a:fld>
            <a:r>
              <a:rPr lang="en-US" sz="1200">
                <a:solidFill>
                  <a:srgbClr val="898989"/>
                </a:solidFill>
                <a:latin typeface="Calibri" charset="0"/>
                <a:ea typeface="MS PGothic" charset="0"/>
                <a:cs typeface="MS PGothic" charset="0"/>
              </a:rPr>
              <a:t> – </a:t>
            </a:r>
            <a:fld id="{53F72BDE-6E4B-4AF0-BE0B-698B321D918A}"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pPr defTabSz="457200"/>
            <a:r>
              <a:rPr lang="en-US" sz="3200">
                <a:solidFill>
                  <a:schemeClr val="tx1"/>
                </a:solidFill>
                <a:latin typeface="Calibri" charset="0"/>
                <a:ea typeface="ＭＳ Ｐゴシック" charset="-128"/>
                <a:cs typeface="ＭＳ Ｐゴシック" charset="-128"/>
              </a:rPr>
              <a:t>Tradeoffs of current LHC provisioning model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C26CE0F3-42C3-47DF-8267-E0013CB337F9}" type="slidenum">
              <a:rPr lang="en-US" sz="1200">
                <a:solidFill>
                  <a:srgbClr val="898989"/>
                </a:solidFill>
                <a:latin typeface="Calibri" charset="0"/>
                <a:ea typeface="MS PGothic" charset="0"/>
                <a:cs typeface="MS PGothic" charset="0"/>
              </a:rPr>
              <a:pPr defTabSz="457200"/>
              <a:t>4</a:t>
            </a:fld>
            <a:r>
              <a:rPr lang="en-US" sz="1200">
                <a:solidFill>
                  <a:srgbClr val="898989"/>
                </a:solidFill>
                <a:latin typeface="Calibri" charset="0"/>
                <a:ea typeface="MS PGothic" charset="0"/>
                <a:cs typeface="MS PGothic" charset="0"/>
              </a:rPr>
              <a:t> – </a:t>
            </a:r>
            <a:fld id="{729B964E-A028-45D8-9223-AFCFEF3B00C8}" type="datetime1">
              <a:rPr lang="en-US" sz="1200">
                <a:solidFill>
                  <a:srgbClr val="898989"/>
                </a:solidFill>
                <a:latin typeface="Calibri" charset="0"/>
                <a:ea typeface="MS PGothic" charset="0"/>
                <a:cs typeface="MS PGothic" charset="0"/>
              </a:rPr>
              <a:pPr defTabSz="457200"/>
              <a:t>7/11/11</a:t>
            </a:fld>
            <a:r>
              <a:rPr lang="en-US" sz="1200">
                <a:solidFill>
                  <a:srgbClr val="898989"/>
                </a:solidFill>
                <a:latin typeface="Calibri" charset="0"/>
                <a:ea typeface="MS PGothic" charset="0"/>
                <a:cs typeface="MS PGothic" charset="0"/>
              </a:rPr>
              <a:t>, © 2011 Internet2</a:t>
            </a:r>
          </a:p>
        </p:txBody>
      </p:sp>
      <p:sp>
        <p:nvSpPr>
          <p:cNvPr id="6" name="Round Diagonal Corner Rectangle 5"/>
          <p:cNvSpPr/>
          <p:nvPr/>
        </p:nvSpPr>
        <p:spPr>
          <a:xfrm>
            <a:off x="469900" y="317500"/>
            <a:ext cx="8229600" cy="646987"/>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pPr defTabSz="457200"/>
            <a:r>
              <a:rPr lang="en-US" sz="3200">
                <a:solidFill>
                  <a:schemeClr val="tx1"/>
                </a:solidFill>
                <a:latin typeface="Calibri" charset="0"/>
                <a:ea typeface="ＭＳ Ｐゴシック" charset="-128"/>
                <a:cs typeface="ＭＳ Ｐゴシック" charset="-128"/>
              </a:rPr>
              <a:t>LHC Dedicated Network</a:t>
            </a:r>
          </a:p>
        </p:txBody>
      </p:sp>
      <p:pic>
        <p:nvPicPr>
          <p:cNvPr id="21509" name="Picture 2"/>
          <p:cNvPicPr>
            <a:picLocks noChangeAspect="1"/>
          </p:cNvPicPr>
          <p:nvPr/>
        </p:nvPicPr>
        <p:blipFill>
          <a:blip r:embed="rId3"/>
          <a:srcRect/>
          <a:stretch>
            <a:fillRect/>
          </a:stretch>
        </p:blipFill>
        <p:spPr bwMode="auto">
          <a:xfrm>
            <a:off x="609600" y="911225"/>
            <a:ext cx="7924800" cy="594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Content Placeholder 1"/>
          <p:cNvSpPr>
            <a:spLocks noGrp="1"/>
          </p:cNvSpPr>
          <p:nvPr>
            <p:ph idx="4294967295"/>
          </p:nvPr>
        </p:nvSpPr>
        <p:spPr>
          <a:xfrm>
            <a:off x="685800" y="1143000"/>
            <a:ext cx="8229600" cy="5213350"/>
          </a:xfrm>
        </p:spPr>
        <p:txBody>
          <a:bodyPr/>
          <a:lstStyle/>
          <a:p>
            <a:pPr eaLnBrk="1" hangingPunct="1">
              <a:lnSpc>
                <a:spcPct val="80000"/>
              </a:lnSpc>
              <a:buClr>
                <a:schemeClr val="accent2"/>
              </a:buClr>
            </a:pPr>
            <a:r>
              <a:rPr lang="en-US" sz="2000" smtClean="0"/>
              <a:t>CMS site in UK was consuming 50% of the available bandwidth on the primary U.S. – Europe general R&amp;E IP network link – for weeks at a time when pulling data from FNAL</a:t>
            </a:r>
          </a:p>
          <a:p>
            <a:pPr lvl="1" eaLnBrk="1" hangingPunct="1">
              <a:lnSpc>
                <a:spcPct val="80000"/>
              </a:lnSpc>
              <a:buClr>
                <a:schemeClr val="accent2"/>
              </a:buClr>
            </a:pPr>
            <a:r>
              <a:rPr lang="en-US" sz="1800" smtClean="0"/>
              <a:t>Thousands of low b/w flows (2Mbps/flow, 5Gbps aggregate)</a:t>
            </a:r>
          </a:p>
          <a:p>
            <a:pPr eaLnBrk="1" hangingPunct="1">
              <a:lnSpc>
                <a:spcPct val="80000"/>
              </a:lnSpc>
              <a:buClr>
                <a:schemeClr val="accent2"/>
              </a:buClr>
            </a:pPr>
            <a:r>
              <a:rPr lang="en-US" sz="2000" smtClean="0"/>
              <a:t>Unsustainable situation from the R&amp;E network provider’s perspective and this is the sort of thing that will force them to mark such traffic on the general IP network as scavenger to ensure other uses of the network</a:t>
            </a:r>
            <a:endParaRPr lang="en-US" sz="1600" smtClean="0"/>
          </a:p>
          <a:p>
            <a:pPr eaLnBrk="1" hangingPunct="1">
              <a:lnSpc>
                <a:spcPct val="80000"/>
              </a:lnSpc>
              <a:buClr>
                <a:schemeClr val="accent2"/>
              </a:buClr>
            </a:pPr>
            <a:endParaRPr lang="en-US" sz="1400" smtClean="0">
              <a:sym typeface="Wingdings" charset="2"/>
            </a:endParaRPr>
          </a:p>
          <a:p>
            <a:pPr eaLnBrk="1" hangingPunct="1">
              <a:lnSpc>
                <a:spcPct val="90000"/>
              </a:lnSpc>
              <a:buClr>
                <a:schemeClr val="accent2"/>
              </a:buClr>
            </a:pPr>
            <a:endParaRPr lang="en-US" sz="1800" smtClean="0">
              <a:sym typeface="Wingdings" charset="2"/>
            </a:endParaRPr>
          </a:p>
          <a:p>
            <a:pPr eaLnBrk="1" hangingPunct="1">
              <a:lnSpc>
                <a:spcPct val="90000"/>
              </a:lnSpc>
              <a:buClr>
                <a:schemeClr val="accent2"/>
              </a:buClr>
            </a:pPr>
            <a:endParaRPr lang="en-US" sz="1800" smtClean="0">
              <a:sym typeface="Wingdings" charset="2"/>
            </a:endParaRPr>
          </a:p>
        </p:txBody>
      </p:sp>
      <p:sp>
        <p:nvSpPr>
          <p:cNvPr id="25602"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565F6E2E-8115-4E69-8DFE-F737AB67A94A}" type="slidenum">
              <a:rPr lang="en-US" sz="1200">
                <a:solidFill>
                  <a:srgbClr val="898989"/>
                </a:solidFill>
                <a:latin typeface="Calibri" charset="0"/>
                <a:ea typeface="MS PGothic" charset="0"/>
                <a:cs typeface="MS PGothic" charset="0"/>
              </a:rPr>
              <a:pPr defTabSz="457200"/>
              <a:t>5</a:t>
            </a:fld>
            <a:r>
              <a:rPr lang="en-US" sz="1200">
                <a:solidFill>
                  <a:srgbClr val="898989"/>
                </a:solidFill>
                <a:latin typeface="Calibri" charset="0"/>
                <a:ea typeface="MS PGothic" charset="0"/>
                <a:cs typeface="MS PGothic" charset="0"/>
              </a:rPr>
              <a:t> – </a:t>
            </a:r>
            <a:fld id="{38517A56-FA1C-45BB-9573-111750DE0D3B}"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63550" y="311150"/>
            <a:ext cx="8229600" cy="646987"/>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2800" b="1">
                <a:solidFill>
                  <a:schemeClr val="tx1"/>
                </a:solidFill>
                <a:latin typeface="Arial" charset="0"/>
              </a:rPr>
              <a:t>The Need for Traffic Engineering – Example</a:t>
            </a:r>
          </a:p>
        </p:txBody>
      </p:sp>
      <p:pic>
        <p:nvPicPr>
          <p:cNvPr id="25606" name="Picture 3"/>
          <p:cNvPicPr>
            <a:picLocks noChangeAspect="1" noChangeArrowheads="1"/>
          </p:cNvPicPr>
          <p:nvPr/>
        </p:nvPicPr>
        <p:blipFill>
          <a:blip r:embed="rId3"/>
          <a:srcRect/>
          <a:stretch>
            <a:fillRect/>
          </a:stretch>
        </p:blipFill>
        <p:spPr bwMode="auto">
          <a:xfrm>
            <a:off x="3905250" y="3565525"/>
            <a:ext cx="5238750" cy="3292475"/>
          </a:xfrm>
          <a:prstGeom prst="rect">
            <a:avLst/>
          </a:prstGeom>
          <a:noFill/>
          <a:ln w="1">
            <a:noFill/>
            <a:miter lim="800000"/>
            <a:headEnd/>
            <a:tailEnd/>
          </a:ln>
        </p:spPr>
      </p:pic>
      <p:pic>
        <p:nvPicPr>
          <p:cNvPr id="25607" name="Picture 1"/>
          <p:cNvPicPr>
            <a:picLocks noChangeAspect="1" noChangeArrowheads="1"/>
          </p:cNvPicPr>
          <p:nvPr/>
        </p:nvPicPr>
        <p:blipFill>
          <a:blip r:embed="rId4"/>
          <a:srcRect/>
          <a:stretch>
            <a:fillRect/>
          </a:stretch>
        </p:blipFill>
        <p:spPr bwMode="auto">
          <a:xfrm>
            <a:off x="0" y="3581400"/>
            <a:ext cx="3917950" cy="2028825"/>
          </a:xfrm>
          <a:prstGeom prst="rect">
            <a:avLst/>
          </a:prstGeom>
          <a:noFill/>
          <a:ln w="9525">
            <a:noFill/>
            <a:miter lim="800000"/>
            <a:headEnd/>
            <a:tailEnd/>
          </a:ln>
        </p:spPr>
      </p:pic>
      <p:sp>
        <p:nvSpPr>
          <p:cNvPr id="25608" name="Text Box 10"/>
          <p:cNvSpPr txBox="1">
            <a:spLocks noChangeArrowheads="1"/>
          </p:cNvSpPr>
          <p:nvPr/>
        </p:nvSpPr>
        <p:spPr bwMode="auto">
          <a:xfrm>
            <a:off x="365125" y="3694113"/>
            <a:ext cx="920750" cy="366712"/>
          </a:xfrm>
          <a:prstGeom prst="rect">
            <a:avLst/>
          </a:prstGeom>
          <a:noFill/>
          <a:ln w="9525">
            <a:noFill/>
            <a:miter lim="800000"/>
            <a:headEnd/>
            <a:tailEnd/>
          </a:ln>
        </p:spPr>
        <p:txBody>
          <a:bodyPr wrap="none">
            <a:prstTxWarp prst="textNoShape">
              <a:avLst/>
            </a:prstTxWarp>
            <a:spAutoFit/>
          </a:bodyPr>
          <a:lstStyle/>
          <a:p>
            <a:r>
              <a:rPr lang="en-US" sz="1800"/>
              <a:t>5 Gbps</a:t>
            </a:r>
          </a:p>
        </p:txBody>
      </p:sp>
      <p:sp>
        <p:nvSpPr>
          <p:cNvPr id="25609" name="Text Box 11"/>
          <p:cNvSpPr txBox="1">
            <a:spLocks noChangeArrowheads="1"/>
          </p:cNvSpPr>
          <p:nvPr/>
        </p:nvSpPr>
        <p:spPr bwMode="auto">
          <a:xfrm>
            <a:off x="2041525" y="4379913"/>
            <a:ext cx="857250" cy="366712"/>
          </a:xfrm>
          <a:prstGeom prst="rect">
            <a:avLst/>
          </a:prstGeom>
          <a:noFill/>
          <a:ln w="9525">
            <a:noFill/>
            <a:miter lim="800000"/>
            <a:headEnd/>
            <a:tailEnd/>
          </a:ln>
        </p:spPr>
        <p:txBody>
          <a:bodyPr wrap="none">
            <a:prstTxWarp prst="textNoShape">
              <a:avLst/>
            </a:prstTxWarp>
            <a:spAutoFit/>
          </a:bodyPr>
          <a:lstStyle/>
          <a:p>
            <a:r>
              <a:rPr lang="en-US" sz="1800"/>
              <a:t>4 days</a:t>
            </a:r>
          </a:p>
        </p:txBody>
      </p:sp>
      <p:sp>
        <p:nvSpPr>
          <p:cNvPr id="25610" name="Text Box 12"/>
          <p:cNvSpPr txBox="1">
            <a:spLocks noChangeArrowheads="1"/>
          </p:cNvSpPr>
          <p:nvPr/>
        </p:nvSpPr>
        <p:spPr bwMode="auto">
          <a:xfrm>
            <a:off x="212725" y="5878513"/>
            <a:ext cx="1866900" cy="304800"/>
          </a:xfrm>
          <a:prstGeom prst="rect">
            <a:avLst/>
          </a:prstGeom>
          <a:noFill/>
          <a:ln w="9525">
            <a:noFill/>
            <a:miter lim="800000"/>
            <a:headEnd/>
            <a:tailEnd/>
          </a:ln>
        </p:spPr>
        <p:txBody>
          <a:bodyPr wrap="none">
            <a:prstTxWarp prst="textNoShape">
              <a:avLst/>
            </a:prstTxWarp>
            <a:spAutoFit/>
          </a:bodyPr>
          <a:lstStyle/>
          <a:p>
            <a:r>
              <a:rPr lang="en-US" sz="1400"/>
              <a:t>Bill Johnston / ESnet</a:t>
            </a:r>
            <a:r>
              <a:rPr lang="en-US" sz="12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Content Placeholder 1"/>
          <p:cNvSpPr>
            <a:spLocks noGrp="1"/>
          </p:cNvSpPr>
          <p:nvPr>
            <p:ph idx="4294967295"/>
          </p:nvPr>
        </p:nvSpPr>
        <p:spPr>
          <a:xfrm>
            <a:off x="685800" y="1189038"/>
            <a:ext cx="5715000" cy="5167312"/>
          </a:xfrm>
        </p:spPr>
        <p:txBody>
          <a:bodyPr/>
          <a:lstStyle/>
          <a:p>
            <a:pPr eaLnBrk="1" hangingPunct="1">
              <a:lnSpc>
                <a:spcPct val="90000"/>
              </a:lnSpc>
              <a:buClr>
                <a:schemeClr val="accent2"/>
              </a:buClr>
            </a:pPr>
            <a:r>
              <a:rPr lang="en-US" sz="2000" smtClean="0">
                <a:sym typeface="Wingdings" charset="2"/>
              </a:rPr>
              <a:t>Have moved/are moving away from the strict MONARC model</a:t>
            </a:r>
          </a:p>
          <a:p>
            <a:pPr eaLnBrk="1" hangingPunct="1">
              <a:lnSpc>
                <a:spcPct val="90000"/>
              </a:lnSpc>
              <a:buClr>
                <a:schemeClr val="accent2"/>
              </a:buClr>
            </a:pPr>
            <a:r>
              <a:rPr lang="en-US" sz="2000" smtClean="0">
                <a:sym typeface="Wingdings" charset="2"/>
              </a:rPr>
              <a:t>3 recurring themes:</a:t>
            </a:r>
          </a:p>
          <a:p>
            <a:pPr lvl="1" eaLnBrk="1" hangingPunct="1">
              <a:lnSpc>
                <a:spcPct val="90000"/>
              </a:lnSpc>
              <a:buClr>
                <a:schemeClr val="accent1"/>
              </a:buClr>
            </a:pPr>
            <a:r>
              <a:rPr lang="en-US" sz="1800" smtClean="0">
                <a:sym typeface="Wingdings" charset="2"/>
              </a:rPr>
              <a:t>Removing the hierarchy: Any site can replicate data from any other site </a:t>
            </a:r>
          </a:p>
          <a:p>
            <a:pPr lvl="1" eaLnBrk="1" hangingPunct="1">
              <a:lnSpc>
                <a:spcPct val="90000"/>
              </a:lnSpc>
              <a:buClr>
                <a:schemeClr val="accent1"/>
              </a:buClr>
            </a:pPr>
            <a:r>
              <a:rPr lang="en-US" sz="1800" smtClean="0">
                <a:sym typeface="Wingdings" charset="2"/>
              </a:rPr>
              <a:t>Dynamic data caching: Analysis sites </a:t>
            </a:r>
            <a:br>
              <a:rPr lang="en-US" sz="1800" smtClean="0">
                <a:sym typeface="Wingdings" charset="2"/>
              </a:rPr>
            </a:br>
            <a:r>
              <a:rPr lang="en-US" sz="1800" smtClean="0">
                <a:sym typeface="Wingdings" charset="2"/>
              </a:rPr>
              <a:t>receive datasets from any other site </a:t>
            </a:r>
            <a:br>
              <a:rPr lang="en-US" sz="1800" smtClean="0">
                <a:sym typeface="Wingdings" charset="2"/>
              </a:rPr>
            </a:br>
            <a:r>
              <a:rPr lang="en-US" sz="1800" smtClean="0">
                <a:sym typeface="Wingdings" charset="2"/>
              </a:rPr>
              <a:t>“on demand” based on usage pattern</a:t>
            </a:r>
          </a:p>
          <a:p>
            <a:pPr lvl="2" eaLnBrk="1" hangingPunct="1">
              <a:lnSpc>
                <a:spcPct val="90000"/>
              </a:lnSpc>
              <a:buClr>
                <a:srgbClr val="F79646"/>
              </a:buClr>
            </a:pPr>
            <a:r>
              <a:rPr lang="en-US" sz="1900" smtClean="0">
                <a:sym typeface="Wingdings" charset="2"/>
              </a:rPr>
              <a:t>Possibly in combination with pre-placement of data sets by centrally managed replication of whole datasets</a:t>
            </a:r>
          </a:p>
          <a:p>
            <a:pPr lvl="1" eaLnBrk="1" hangingPunct="1">
              <a:lnSpc>
                <a:spcPct val="90000"/>
              </a:lnSpc>
              <a:buClr>
                <a:schemeClr val="accent1"/>
              </a:buClr>
            </a:pPr>
            <a:r>
              <a:rPr lang="en-US" sz="1800" smtClean="0">
                <a:sym typeface="Wingdings" charset="2"/>
              </a:rPr>
              <a:t>Remote data access: local jobs accessing data stored at remote sites</a:t>
            </a:r>
          </a:p>
          <a:p>
            <a:pPr lvl="2" eaLnBrk="1" hangingPunct="1">
              <a:lnSpc>
                <a:spcPct val="90000"/>
              </a:lnSpc>
              <a:buClr>
                <a:srgbClr val="F79646"/>
              </a:buClr>
            </a:pPr>
            <a:r>
              <a:rPr lang="en-US" sz="1900" smtClean="0">
                <a:sym typeface="Wingdings" charset="2"/>
              </a:rPr>
              <a:t>Possibly in combination with </a:t>
            </a:r>
            <a:br>
              <a:rPr lang="en-US" sz="1900" smtClean="0">
                <a:sym typeface="Wingdings" charset="2"/>
              </a:rPr>
            </a:br>
            <a:r>
              <a:rPr lang="en-US" sz="1900" smtClean="0">
                <a:sym typeface="Wingdings" charset="2"/>
              </a:rPr>
              <a:t>local caching on a file or sub-file level</a:t>
            </a:r>
          </a:p>
          <a:p>
            <a:pPr eaLnBrk="1" hangingPunct="1">
              <a:lnSpc>
                <a:spcPct val="90000"/>
              </a:lnSpc>
              <a:buClr>
                <a:schemeClr val="accent2"/>
              </a:buClr>
            </a:pPr>
            <a:r>
              <a:rPr lang="en-US" sz="2000" smtClean="0">
                <a:sym typeface="Wingdings" charset="2"/>
              </a:rPr>
              <a:t>Experiment-specific implementations of the above</a:t>
            </a:r>
          </a:p>
          <a:p>
            <a:pPr eaLnBrk="1" hangingPunct="1">
              <a:lnSpc>
                <a:spcPct val="90000"/>
              </a:lnSpc>
              <a:buClr>
                <a:schemeClr val="accent2"/>
              </a:buClr>
              <a:buFont typeface="Wingdings 2" charset="2"/>
              <a:buNone/>
            </a:pPr>
            <a:endParaRPr lang="en-US" sz="1800" smtClean="0">
              <a:sym typeface="Wingdings" charset="2"/>
            </a:endParaRPr>
          </a:p>
          <a:p>
            <a:pPr eaLnBrk="1" hangingPunct="1">
              <a:lnSpc>
                <a:spcPct val="90000"/>
              </a:lnSpc>
              <a:buClr>
                <a:schemeClr val="accent2"/>
              </a:buClr>
              <a:buFont typeface="Wingdings 2" charset="2"/>
              <a:buNone/>
            </a:pPr>
            <a:endParaRPr lang="en-US" sz="1800" smtClean="0">
              <a:sym typeface="Wingdings" charset="2"/>
            </a:endParaRPr>
          </a:p>
          <a:p>
            <a:pPr eaLnBrk="1" hangingPunct="1">
              <a:lnSpc>
                <a:spcPct val="90000"/>
              </a:lnSpc>
              <a:buClr>
                <a:schemeClr val="accent2"/>
              </a:buClr>
            </a:pPr>
            <a:endParaRPr lang="en-US" sz="1800" smtClean="0">
              <a:sym typeface="Wingdings" charset="2"/>
            </a:endParaRPr>
          </a:p>
          <a:p>
            <a:pPr eaLnBrk="1" hangingPunct="1">
              <a:lnSpc>
                <a:spcPct val="90000"/>
              </a:lnSpc>
              <a:buClr>
                <a:schemeClr val="accent2"/>
              </a:buClr>
            </a:pPr>
            <a:endParaRPr lang="en-US" sz="1800" smtClean="0">
              <a:sym typeface="Wingdings" charset="2"/>
            </a:endParaRPr>
          </a:p>
        </p:txBody>
      </p:sp>
      <p:sp>
        <p:nvSpPr>
          <p:cNvPr id="27650"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DE798B6A-1687-4872-AD88-D21B29064D7F}" type="slidenum">
              <a:rPr lang="en-US" sz="1200">
                <a:solidFill>
                  <a:srgbClr val="898989"/>
                </a:solidFill>
                <a:latin typeface="Calibri" charset="0"/>
                <a:ea typeface="MS PGothic" charset="0"/>
                <a:cs typeface="MS PGothic" charset="0"/>
              </a:rPr>
              <a:pPr defTabSz="457200"/>
              <a:t>6</a:t>
            </a:fld>
            <a:r>
              <a:rPr lang="en-US" sz="1200">
                <a:solidFill>
                  <a:srgbClr val="898989"/>
                </a:solidFill>
                <a:latin typeface="Calibri" charset="0"/>
                <a:ea typeface="MS PGothic" charset="0"/>
                <a:cs typeface="MS PGothic" charset="0"/>
              </a:rPr>
              <a:t> – </a:t>
            </a:r>
            <a:fld id="{0CEC0236-5673-41BF-95AE-F956595FAB97}"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Data Models have changed</a:t>
            </a:r>
          </a:p>
        </p:txBody>
      </p:sp>
      <p:pic>
        <p:nvPicPr>
          <p:cNvPr id="27654" name="Picture 3"/>
          <p:cNvPicPr>
            <a:picLocks noChangeAspect="1" noChangeArrowheads="1"/>
          </p:cNvPicPr>
          <p:nvPr/>
        </p:nvPicPr>
        <p:blipFill>
          <a:blip r:embed="rId3"/>
          <a:srcRect/>
          <a:stretch>
            <a:fillRect/>
          </a:stretch>
        </p:blipFill>
        <p:spPr bwMode="auto">
          <a:xfrm>
            <a:off x="6096000" y="1600200"/>
            <a:ext cx="282098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Content Placeholder 1"/>
          <p:cNvSpPr>
            <a:spLocks noGrp="1"/>
          </p:cNvSpPr>
          <p:nvPr>
            <p:ph idx="4294967295"/>
          </p:nvPr>
        </p:nvSpPr>
        <p:spPr>
          <a:xfrm>
            <a:off x="685800" y="1189038"/>
            <a:ext cx="7772400" cy="5167312"/>
          </a:xfrm>
        </p:spPr>
        <p:txBody>
          <a:bodyPr/>
          <a:lstStyle/>
          <a:p>
            <a:pPr eaLnBrk="1" hangingPunct="1">
              <a:buClr>
                <a:schemeClr val="accent2"/>
              </a:buClr>
              <a:buFont typeface="Wingdings 2" charset="2"/>
              <a:buNone/>
            </a:pPr>
            <a:endParaRPr lang="en-US" sz="2000" smtClean="0">
              <a:sym typeface="Wingdings" charset="2"/>
            </a:endParaRPr>
          </a:p>
          <a:p>
            <a:pPr eaLnBrk="1" hangingPunct="1">
              <a:buClr>
                <a:schemeClr val="accent2"/>
              </a:buClr>
            </a:pPr>
            <a:endParaRPr lang="en-US" sz="2000" smtClean="0">
              <a:sym typeface="Wingdings" charset="2"/>
            </a:endParaRPr>
          </a:p>
          <a:p>
            <a:pPr eaLnBrk="1" hangingPunct="1">
              <a:buClr>
                <a:schemeClr val="accent2"/>
              </a:buClr>
            </a:pPr>
            <a:endParaRPr lang="en-US" sz="2000" smtClean="0">
              <a:sym typeface="Wingdings" charset="2"/>
            </a:endParaRPr>
          </a:p>
        </p:txBody>
      </p:sp>
      <p:sp>
        <p:nvSpPr>
          <p:cNvPr id="29698"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1EC6C651-2FC0-46D3-A090-FE3858296331}" type="slidenum">
              <a:rPr lang="en-US" sz="1200">
                <a:solidFill>
                  <a:srgbClr val="898989"/>
                </a:solidFill>
                <a:latin typeface="Calibri" charset="0"/>
                <a:ea typeface="MS PGothic" charset="0"/>
                <a:cs typeface="MS PGothic" charset="0"/>
              </a:rPr>
              <a:pPr defTabSz="457200"/>
              <a:t>7</a:t>
            </a:fld>
            <a:r>
              <a:rPr lang="en-US" sz="1200">
                <a:solidFill>
                  <a:srgbClr val="898989"/>
                </a:solidFill>
                <a:latin typeface="Calibri" charset="0"/>
                <a:ea typeface="MS PGothic" charset="0"/>
                <a:cs typeface="MS PGothic" charset="0"/>
              </a:rPr>
              <a:t> – </a:t>
            </a:r>
            <a:fld id="{445D3842-6501-48B7-80D1-89BEF66ADD06}"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8361"/>
            <a:ext cx="8229600" cy="83664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Data Placement for Analysis                    </a:t>
            </a:r>
            <a:r>
              <a:rPr lang="en-US" sz="1600">
                <a:solidFill>
                  <a:schemeClr val="tx1"/>
                </a:solidFill>
                <a:latin typeface="Calibri" pitchFamily="34" charset="0"/>
                <a:ea typeface="MS PGothic" pitchFamily="34" charset="-128"/>
              </a:rPr>
              <a:t>Daniele Bonacorsi</a:t>
            </a:r>
            <a:endParaRPr lang="en-US" sz="3200">
              <a:solidFill>
                <a:schemeClr val="tx1"/>
              </a:solidFill>
              <a:latin typeface="Calibri" pitchFamily="34" charset="0"/>
              <a:ea typeface="MS PGothic" pitchFamily="34" charset="-128"/>
            </a:endParaRPr>
          </a:p>
        </p:txBody>
      </p:sp>
      <p:pic>
        <p:nvPicPr>
          <p:cNvPr id="29702" name="Picture 4"/>
          <p:cNvPicPr>
            <a:picLocks noChangeAspect="1" noChangeArrowheads="1"/>
          </p:cNvPicPr>
          <p:nvPr/>
        </p:nvPicPr>
        <p:blipFill>
          <a:blip r:embed="rId3"/>
          <a:srcRect/>
          <a:stretch>
            <a:fillRect/>
          </a:stretch>
        </p:blipFill>
        <p:spPr bwMode="auto">
          <a:xfrm>
            <a:off x="304800" y="1281113"/>
            <a:ext cx="8526463" cy="510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Content Placeholder 1"/>
          <p:cNvSpPr>
            <a:spLocks noGrp="1"/>
          </p:cNvSpPr>
          <p:nvPr>
            <p:ph idx="4294967295"/>
          </p:nvPr>
        </p:nvSpPr>
        <p:spPr>
          <a:xfrm>
            <a:off x="685800" y="1189038"/>
            <a:ext cx="8229600" cy="5211762"/>
          </a:xfrm>
        </p:spPr>
        <p:txBody>
          <a:bodyPr/>
          <a:lstStyle/>
          <a:p>
            <a:pPr eaLnBrk="1" hangingPunct="1">
              <a:buClr>
                <a:schemeClr val="accent2"/>
              </a:buClr>
            </a:pPr>
            <a:r>
              <a:rPr lang="en-US" sz="2400" smtClean="0">
                <a:sym typeface="Wingdings" charset="2"/>
              </a:rPr>
              <a:t>R&amp;E Networking “works for us” (today)</a:t>
            </a:r>
          </a:p>
          <a:p>
            <a:pPr lvl="1" eaLnBrk="1" hangingPunct="1">
              <a:buClr>
                <a:schemeClr val="accent1"/>
              </a:buClr>
            </a:pPr>
            <a:r>
              <a:rPr lang="en-US" sz="2200" smtClean="0">
                <a:sym typeface="Wingdings" charset="2"/>
              </a:rPr>
              <a:t>R&amp;E network providers support LHC activities</a:t>
            </a:r>
          </a:p>
          <a:p>
            <a:pPr lvl="1" eaLnBrk="1" hangingPunct="1">
              <a:buClr>
                <a:schemeClr val="accent1"/>
              </a:buClr>
            </a:pPr>
            <a:r>
              <a:rPr lang="en-US" sz="2200" smtClean="0">
                <a:sym typeface="Wingdings" charset="2"/>
              </a:rPr>
              <a:t>Do they have solutions that will scale?</a:t>
            </a:r>
          </a:p>
          <a:p>
            <a:pPr lvl="1" eaLnBrk="1" hangingPunct="1">
              <a:buClr>
                <a:schemeClr val="accent1"/>
              </a:buClr>
            </a:pPr>
            <a:r>
              <a:rPr lang="en-US" sz="2200" smtClean="0">
                <a:sym typeface="Wingdings" charset="2"/>
              </a:rPr>
              <a:t>If they don</a:t>
            </a:r>
            <a:r>
              <a:rPr lang="fr-FR" sz="2200" smtClean="0">
                <a:sym typeface="Wingdings" charset="2"/>
              </a:rPr>
              <a:t>’</a:t>
            </a:r>
            <a:r>
              <a:rPr lang="en-US" altLang="ja-JP" sz="2200" smtClean="0">
                <a:ea typeface="MS PGothic" charset="0"/>
                <a:cs typeface="MS PGothic" charset="0"/>
                <a:sym typeface="Wingdings" charset="2"/>
              </a:rPr>
              <a:t>t, are they able and willing to find new ways forward?</a:t>
            </a:r>
          </a:p>
          <a:p>
            <a:pPr eaLnBrk="1" hangingPunct="1">
              <a:buClr>
                <a:schemeClr val="accent2"/>
              </a:buClr>
            </a:pPr>
            <a:r>
              <a:rPr lang="en-US" sz="2400" smtClean="0">
                <a:sym typeface="Wingdings" charset="2"/>
              </a:rPr>
              <a:t>Things to consider</a:t>
            </a:r>
          </a:p>
          <a:p>
            <a:pPr lvl="1" eaLnBrk="1" hangingPunct="1">
              <a:buClr>
                <a:schemeClr val="accent1"/>
              </a:buClr>
            </a:pPr>
            <a:r>
              <a:rPr lang="en-US" sz="2200" smtClean="0">
                <a:sym typeface="Wingdings" charset="2"/>
              </a:rPr>
              <a:t>Linking in to the campus and regional networks</a:t>
            </a:r>
          </a:p>
          <a:p>
            <a:pPr lvl="1" eaLnBrk="1" hangingPunct="1">
              <a:buClr>
                <a:schemeClr val="accent1"/>
              </a:buClr>
            </a:pPr>
            <a:r>
              <a:rPr lang="en-US" sz="2200" smtClean="0">
                <a:sym typeface="Wingdings" charset="2"/>
              </a:rPr>
              <a:t>Backbone capacity (lots of disciplines competing for b/w)</a:t>
            </a:r>
          </a:p>
          <a:p>
            <a:pPr lvl="1" eaLnBrk="1" hangingPunct="1">
              <a:buClr>
                <a:schemeClr val="accent1"/>
              </a:buClr>
            </a:pPr>
            <a:r>
              <a:rPr lang="en-US" sz="2200" smtClean="0">
                <a:sym typeface="Wingdings" charset="2"/>
              </a:rPr>
              <a:t>Ability to expand</a:t>
            </a:r>
            <a:endParaRPr lang="en-US" sz="2000" smtClean="0">
              <a:sym typeface="Wingdings" charset="2"/>
            </a:endParaRPr>
          </a:p>
          <a:p>
            <a:pPr eaLnBrk="1" hangingPunct="1">
              <a:buClr>
                <a:schemeClr val="accent2"/>
              </a:buClr>
              <a:buFont typeface="Wingdings 2" charset="2"/>
              <a:buNone/>
            </a:pPr>
            <a:endParaRPr lang="en-US" sz="2000" smtClean="0">
              <a:sym typeface="Wingdings" charset="2"/>
            </a:endParaRPr>
          </a:p>
          <a:p>
            <a:pPr eaLnBrk="1" hangingPunct="1">
              <a:buClr>
                <a:schemeClr val="accent2"/>
              </a:buClr>
            </a:pPr>
            <a:endParaRPr lang="en-US" sz="2000" smtClean="0">
              <a:sym typeface="Wingdings" charset="2"/>
            </a:endParaRPr>
          </a:p>
          <a:p>
            <a:pPr eaLnBrk="1" hangingPunct="1">
              <a:buClr>
                <a:schemeClr val="accent2"/>
              </a:buClr>
            </a:pPr>
            <a:endParaRPr lang="en-US" sz="2000" smtClean="0">
              <a:sym typeface="Wingdings" charset="2"/>
            </a:endParaRPr>
          </a:p>
        </p:txBody>
      </p:sp>
      <p:sp>
        <p:nvSpPr>
          <p:cNvPr id="31746"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0D44D68C-F2CC-4A3B-A02F-53C286C1F9E0}" type="slidenum">
              <a:rPr lang="en-US" sz="1200">
                <a:solidFill>
                  <a:srgbClr val="898989"/>
                </a:solidFill>
                <a:latin typeface="Calibri" charset="0"/>
                <a:ea typeface="MS PGothic" charset="0"/>
                <a:cs typeface="MS PGothic" charset="0"/>
              </a:rPr>
              <a:pPr defTabSz="457200"/>
              <a:t>8</a:t>
            </a:fld>
            <a:r>
              <a:rPr lang="en-US" sz="1200">
                <a:solidFill>
                  <a:srgbClr val="898989"/>
                </a:solidFill>
                <a:latin typeface="Calibri" charset="0"/>
                <a:ea typeface="MS PGothic" charset="0"/>
                <a:cs typeface="MS PGothic" charset="0"/>
              </a:rPr>
              <a:t> – </a:t>
            </a:r>
            <a:fld id="{7C0912B5-21E0-45BA-8D30-69093AB2A45B}"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3200" dirty="0" smtClean="0">
                <a:latin typeface="Calibri" charset="0"/>
              </a:rPr>
              <a:t>Reality Check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Content Placeholder 1"/>
          <p:cNvSpPr>
            <a:spLocks noGrp="1"/>
          </p:cNvSpPr>
          <p:nvPr>
            <p:ph idx="4294967295"/>
          </p:nvPr>
        </p:nvSpPr>
        <p:spPr>
          <a:xfrm>
            <a:off x="685800" y="1143000"/>
            <a:ext cx="8229600" cy="5211763"/>
          </a:xfrm>
        </p:spPr>
        <p:txBody>
          <a:bodyPr/>
          <a:lstStyle/>
          <a:p>
            <a:pPr eaLnBrk="1" hangingPunct="1">
              <a:lnSpc>
                <a:spcPct val="90000"/>
              </a:lnSpc>
            </a:pPr>
            <a:r>
              <a:rPr lang="en-US" sz="2400" smtClean="0"/>
              <a:t>The question is how to optimize the use of the available capacity</a:t>
            </a:r>
          </a:p>
          <a:p>
            <a:pPr lvl="1" eaLnBrk="1" hangingPunct="1">
              <a:lnSpc>
                <a:spcPct val="90000"/>
              </a:lnSpc>
            </a:pPr>
            <a:r>
              <a:rPr lang="en-US" smtClean="0"/>
              <a:t>How much OPN capacity is needed in view of recent changes to the computing models, ie ATLAS</a:t>
            </a:r>
          </a:p>
          <a:p>
            <a:pPr lvl="1" eaLnBrk="1" hangingPunct="1">
              <a:lnSpc>
                <a:spcPct val="90000"/>
              </a:lnSpc>
            </a:pPr>
            <a:r>
              <a:rPr lang="en-US" smtClean="0"/>
              <a:t>satisfy the LHC needs on the R&amp;E infrastructure while accommodating all other R&amp;E traffic at the same time</a:t>
            </a:r>
          </a:p>
          <a:p>
            <a:pPr lvl="2" eaLnBrk="1" hangingPunct="1">
              <a:lnSpc>
                <a:spcPct val="90000"/>
              </a:lnSpc>
            </a:pPr>
            <a:r>
              <a:rPr lang="en-US" sz="2000" smtClean="0"/>
              <a:t>this point is critical because the available non-OPN capacity is funded for the benefit of the entire R&amp;E community, not just the LHC</a:t>
            </a:r>
            <a:endParaRPr lang="en-US" smtClean="0">
              <a:sym typeface="Wingdings" charset="2"/>
            </a:endParaRPr>
          </a:p>
          <a:p>
            <a:pPr eaLnBrk="1" hangingPunct="1">
              <a:lnSpc>
                <a:spcPct val="90000"/>
              </a:lnSpc>
            </a:pPr>
            <a:r>
              <a:rPr lang="en-US" sz="2400" smtClean="0"/>
              <a:t>Goal from the network provider’s perspective: Provide an infrastructure that supports traffic engineering of the LHC traffic that will</a:t>
            </a:r>
          </a:p>
          <a:p>
            <a:pPr lvl="1" eaLnBrk="1" hangingPunct="1">
              <a:lnSpc>
                <a:spcPct val="90000"/>
              </a:lnSpc>
            </a:pPr>
            <a:r>
              <a:rPr lang="en-US" sz="2000" smtClean="0"/>
              <a:t>ensure continued good performance for the LHC user community and</a:t>
            </a:r>
          </a:p>
          <a:p>
            <a:pPr lvl="1" eaLnBrk="1" hangingPunct="1">
              <a:lnSpc>
                <a:spcPct val="90000"/>
              </a:lnSpc>
            </a:pPr>
            <a:r>
              <a:rPr lang="en-US" sz="2000" smtClean="0"/>
              <a:t>ensure that other traffic is not impacted</a:t>
            </a:r>
            <a:endParaRPr lang="en-US" sz="1600" smtClean="0">
              <a:sym typeface="Wingdings" charset="2"/>
            </a:endParaRPr>
          </a:p>
          <a:p>
            <a:pPr eaLnBrk="1" hangingPunct="1">
              <a:buClr>
                <a:schemeClr val="accent2"/>
              </a:buClr>
            </a:pPr>
            <a:endParaRPr lang="en-US" sz="1800" smtClean="0">
              <a:sym typeface="Wingdings" charset="2"/>
            </a:endParaRPr>
          </a:p>
          <a:p>
            <a:pPr eaLnBrk="1" hangingPunct="1">
              <a:buClr>
                <a:schemeClr val="accent2"/>
              </a:buClr>
            </a:pPr>
            <a:endParaRPr lang="en-US" sz="2000" smtClean="0">
              <a:sym typeface="Wingdings" charset="2"/>
            </a:endParaRPr>
          </a:p>
        </p:txBody>
      </p:sp>
      <p:sp>
        <p:nvSpPr>
          <p:cNvPr id="33794" name="Date Placeholder 2"/>
          <p:cNvSpPr txBox="1">
            <a:spLocks noGrp="1"/>
          </p:cNvSpPr>
          <p:nvPr/>
        </p:nvSpPr>
        <p:spPr bwMode="auto">
          <a:xfrm>
            <a:off x="457200" y="6356350"/>
            <a:ext cx="2895600" cy="365125"/>
          </a:xfrm>
          <a:prstGeom prst="rect">
            <a:avLst/>
          </a:prstGeom>
          <a:noFill/>
          <a:ln w="9525">
            <a:noFill/>
            <a:miter lim="800000"/>
            <a:headEnd/>
            <a:tailEnd/>
          </a:ln>
        </p:spPr>
        <p:txBody>
          <a:bodyPr anchor="ctr">
            <a:prstTxWarp prst="textNoShape">
              <a:avLst/>
            </a:prstTxWarp>
          </a:bodyPr>
          <a:lstStyle/>
          <a:p>
            <a:pPr defTabSz="457200"/>
            <a:fld id="{138DC26A-424C-4C21-9AD0-6B628104292E}" type="slidenum">
              <a:rPr lang="en-US" sz="1200">
                <a:solidFill>
                  <a:srgbClr val="898989"/>
                </a:solidFill>
                <a:latin typeface="Calibri" charset="0"/>
                <a:ea typeface="MS PGothic" charset="0"/>
                <a:cs typeface="MS PGothic" charset="0"/>
              </a:rPr>
              <a:pPr defTabSz="457200"/>
              <a:t>9</a:t>
            </a:fld>
            <a:r>
              <a:rPr lang="en-US" sz="1200">
                <a:solidFill>
                  <a:srgbClr val="898989"/>
                </a:solidFill>
                <a:latin typeface="Calibri" charset="0"/>
                <a:ea typeface="MS PGothic" charset="0"/>
                <a:cs typeface="MS PGothic" charset="0"/>
              </a:rPr>
              <a:t> – </a:t>
            </a:r>
            <a:fld id="{0C2C4BEC-D491-4BE7-82A2-6ABF0A4D450C}" type="datetime1">
              <a:rPr lang="en-US" sz="1200">
                <a:solidFill>
                  <a:srgbClr val="898989"/>
                </a:solidFill>
                <a:latin typeface="Calibri" charset="0"/>
                <a:ea typeface="MS PGothic" charset="0"/>
                <a:cs typeface="MS PGothic" charset="0"/>
              </a:rPr>
              <a:pPr defTabSz="457200"/>
              <a:t>7/11/11</a:t>
            </a:fld>
            <a:endParaRPr lang="en-US" sz="1200">
              <a:solidFill>
                <a:srgbClr val="898989"/>
              </a:solidFill>
              <a:latin typeface="Calibri" charset="0"/>
              <a:ea typeface="MS PGothic" charset="0"/>
              <a:cs typeface="MS PGothic" charset="0"/>
            </a:endParaRPr>
          </a:p>
        </p:txBody>
      </p:sp>
      <p:sp>
        <p:nvSpPr>
          <p:cNvPr id="6" name="Round Diagonal Corner Rectangle 5"/>
          <p:cNvSpPr/>
          <p:nvPr/>
        </p:nvSpPr>
        <p:spPr>
          <a:xfrm>
            <a:off x="457200" y="274638"/>
            <a:ext cx="8229600" cy="646986"/>
          </a:xfrm>
          <a:prstGeom prst="round2DiagRect">
            <a:avLst/>
          </a:prstGeom>
          <a:gradFill flip="none" rotWithShape="1">
            <a:gsLst>
              <a:gs pos="0">
                <a:schemeClr val="bg1">
                  <a:alpha val="50000"/>
                </a:schemeClr>
              </a:gs>
              <a:gs pos="100000">
                <a:srgbClr val="FBF5DF">
                  <a:alpha val="50000"/>
                </a:srgbClr>
              </a:gs>
            </a:gsLst>
            <a:lin ang="0" scaled="1"/>
            <a:tileRect/>
          </a:gradFill>
          <a:ln>
            <a:gradFill flip="none" rotWithShape="1">
              <a:gsLst>
                <a:gs pos="0">
                  <a:schemeClr val="accent1">
                    <a:shade val="95000"/>
                    <a:satMod val="105000"/>
                  </a:schemeClr>
                </a:gs>
                <a:gs pos="100000">
                  <a:srgbClr val="FFFFFF"/>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a:spAutoFit/>
          </a:bodyPr>
          <a:lstStyle/>
          <a:p>
            <a:pPr defTabSz="457200">
              <a:defRPr/>
            </a:pPr>
            <a:r>
              <a:rPr lang="en-US" sz="3200">
                <a:solidFill>
                  <a:schemeClr val="tx1"/>
                </a:solidFill>
                <a:latin typeface="Calibri" pitchFamily="34" charset="0"/>
                <a:ea typeface="MS PGothic" pitchFamily="34" charset="-128"/>
              </a:rPr>
              <a:t>Rationalizing LHC Network Traffic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11950</TotalTime>
  <Words>1583</Words>
  <Application>Microsoft Office PowerPoint</Application>
  <PresentationFormat>On-screen Show (4:3)</PresentationFormat>
  <Paragraphs>248</Paragraphs>
  <Slides>24</Slides>
  <Notes>24</Notes>
  <HiddenSlides>0</HiddenSlides>
  <MMClips>0</MMClips>
  <ScaleCrop>false</ScaleCrop>
  <HeadingPairs>
    <vt:vector size="6" baseType="variant">
      <vt:variant>
        <vt:lpstr>Fonts Used</vt:lpstr>
      </vt:variant>
      <vt:variant>
        <vt:i4>10</vt:i4>
      </vt:variant>
      <vt:variant>
        <vt:lpstr>Design Template</vt:lpstr>
      </vt:variant>
      <vt:variant>
        <vt:i4>1</vt:i4>
      </vt:variant>
      <vt:variant>
        <vt:lpstr>Slide Titles</vt:lpstr>
      </vt:variant>
      <vt:variant>
        <vt:i4>24</vt:i4>
      </vt:variant>
    </vt:vector>
  </HeadingPairs>
  <TitlesOfParts>
    <vt:vector size="35" baseType="lpstr">
      <vt:lpstr>Arial</vt:lpstr>
      <vt:lpstr>ＭＳ Ｐゴシック</vt:lpstr>
      <vt:lpstr>Lucida Sans</vt:lpstr>
      <vt:lpstr>Book Antiqua</vt:lpstr>
      <vt:lpstr>Wingdings 2</vt:lpstr>
      <vt:lpstr>Wingdings</vt:lpstr>
      <vt:lpstr>Wingdings 3</vt:lpstr>
      <vt:lpstr>Calibri</vt:lpstr>
      <vt:lpstr>MS PGothic</vt:lpstr>
      <vt:lpstr>新細明體</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WLCG-WS-2011-LHCONE</dc:title>
  <dc:creator>Ernst</dc:creator>
  <cp:lastModifiedBy>Office 2004 Test Drive User</cp:lastModifiedBy>
  <cp:revision>808</cp:revision>
  <dcterms:created xsi:type="dcterms:W3CDTF">2011-06-29T13:35:04Z</dcterms:created>
  <dcterms:modified xsi:type="dcterms:W3CDTF">2011-07-11T21:49:20Z</dcterms:modified>
</cp:coreProperties>
</file>