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74" r:id="rId2"/>
    <p:sldMasterId id="2147483687" r:id="rId3"/>
  </p:sldMasterIdLst>
  <p:notesMasterIdLst>
    <p:notesMasterId r:id="rId31"/>
  </p:notesMasterIdLst>
  <p:sldIdLst>
    <p:sldId id="256" r:id="rId4"/>
    <p:sldId id="284" r:id="rId5"/>
    <p:sldId id="301" r:id="rId6"/>
    <p:sldId id="302" r:id="rId7"/>
    <p:sldId id="304" r:id="rId8"/>
    <p:sldId id="305" r:id="rId9"/>
    <p:sldId id="306" r:id="rId10"/>
    <p:sldId id="287" r:id="rId11"/>
    <p:sldId id="288" r:id="rId12"/>
    <p:sldId id="307" r:id="rId13"/>
    <p:sldId id="308" r:id="rId14"/>
    <p:sldId id="309" r:id="rId15"/>
    <p:sldId id="310" r:id="rId16"/>
    <p:sldId id="321" r:id="rId17"/>
    <p:sldId id="328" r:id="rId18"/>
    <p:sldId id="323" r:id="rId19"/>
    <p:sldId id="324" r:id="rId20"/>
    <p:sldId id="325" r:id="rId21"/>
    <p:sldId id="326" r:id="rId22"/>
    <p:sldId id="327" r:id="rId23"/>
    <p:sldId id="315" r:id="rId24"/>
    <p:sldId id="316" r:id="rId25"/>
    <p:sldId id="317" r:id="rId26"/>
    <p:sldId id="318" r:id="rId27"/>
    <p:sldId id="319" r:id="rId28"/>
    <p:sldId id="320" r:id="rId29"/>
    <p:sldId id="32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95" autoAdjust="0"/>
  </p:normalViewPr>
  <p:slideViewPr>
    <p:cSldViewPr>
      <p:cViewPr>
        <p:scale>
          <a:sx n="50" d="100"/>
          <a:sy n="50" d="100"/>
        </p:scale>
        <p:origin x="-804" y="-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o\obarring\Documents\CF\Procurement\inventory\inventory-2010052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o\obarring\Documents\CF\Procurement\inventory\inventory-201105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5"/>
              <c:layout>
                <c:manualLayout>
                  <c:x val="0.28206632128228626"/>
                  <c:y val="0.2973386336416685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Western Digital</a:t>
                    </a:r>
                    <a:r>
                      <a:rPr lang="en-US" dirty="0"/>
                      <a:t>
59%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'Disks raw space'!$A$34:$A$626</c:f>
              <c:strCache>
                <c:ptCount val="7"/>
                <c:pt idx="0">
                  <c:v> Fujitsu</c:v>
                </c:pt>
                <c:pt idx="1">
                  <c:v> Hitachi</c:v>
                </c:pt>
                <c:pt idx="2">
                  <c:v> HP</c:v>
                </c:pt>
                <c:pt idx="3">
                  <c:v> Maxtor</c:v>
                </c:pt>
                <c:pt idx="4">
                  <c:v> Seagate</c:v>
                </c:pt>
                <c:pt idx="5">
                  <c:v> WDC</c:v>
                </c:pt>
                <c:pt idx="6">
                  <c:v>Other</c:v>
                </c:pt>
              </c:strCache>
            </c:strRef>
          </c:cat>
          <c:val>
            <c:numRef>
              <c:f>'Disks raw space'!$B$34:$B$626</c:f>
              <c:numCache>
                <c:formatCode>General</c:formatCode>
                <c:ptCount val="7"/>
                <c:pt idx="0">
                  <c:v>1562</c:v>
                </c:pt>
                <c:pt idx="1">
                  <c:v>12389</c:v>
                </c:pt>
                <c:pt idx="2">
                  <c:v>32</c:v>
                </c:pt>
                <c:pt idx="3">
                  <c:v>30</c:v>
                </c:pt>
                <c:pt idx="4">
                  <c:v>8072</c:v>
                </c:pt>
                <c:pt idx="5">
                  <c:v>31561</c:v>
                </c:pt>
                <c:pt idx="6">
                  <c:v>82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397148885801251E-2"/>
          <c:y val="0.27183364374535152"/>
          <c:w val="0.8227125352646425"/>
          <c:h val="0.72167241389908443"/>
        </c:manualLayout>
      </c:layout>
      <c:pie3DChart>
        <c:varyColors val="1"/>
        <c:ser>
          <c:idx val="0"/>
          <c:order val="0"/>
          <c:dLbls>
            <c:dLbl>
              <c:idx val="1"/>
              <c:layout>
                <c:manualLayout>
                  <c:x val="-3.8023679497879159E-2"/>
                  <c:y val="-0.1076800293185431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0997892814821302E-2"/>
                  <c:y val="-0.1204320402293962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4.2473560873391193E-3"/>
                  <c:y val="-3.9259726227410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1.6219757317245756E-3"/>
                  <c:y val="-1.173324986232630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2.5966508488859869E-2"/>
                  <c:y val="0.1320044075024752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0.18513365072935706"/>
                  <c:y val="1.043014949443495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-0.11342657536122035"/>
                  <c:y val="-9.605176628182839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'Processor models'!$A$6:$A$207</c:f>
              <c:strCache>
                <c:ptCount val="13"/>
                <c:pt idx="0">
                  <c:v> AMD Opteron 6164 HE</c:v>
                </c:pt>
                <c:pt idx="1">
                  <c:v> Intel Xeon 5150</c:v>
                </c:pt>
                <c:pt idx="2">
                  <c:v> Intel Xeon 5160</c:v>
                </c:pt>
                <c:pt idx="3">
                  <c:v> Intel Xeon E5335</c:v>
                </c:pt>
                <c:pt idx="4">
                  <c:v> Intel Xeon E5345</c:v>
                </c:pt>
                <c:pt idx="5">
                  <c:v> Intel Xeon E5405</c:v>
                </c:pt>
                <c:pt idx="6">
                  <c:v> Intel Xeon E5410</c:v>
                </c:pt>
                <c:pt idx="7">
                  <c:v> Intel Xeon L5420</c:v>
                </c:pt>
                <c:pt idx="8">
                  <c:v> Intel Xeon L5520</c:v>
                </c:pt>
                <c:pt idx="9">
                  <c:v> Intel Xeon L5630</c:v>
                </c:pt>
                <c:pt idx="10">
                  <c:v> Intel Xeon L5640</c:v>
                </c:pt>
                <c:pt idx="11">
                  <c:v> Intel Xeon X5650</c:v>
                </c:pt>
                <c:pt idx="12">
                  <c:v> Intel Xeon X5680</c:v>
                </c:pt>
              </c:strCache>
            </c:strRef>
          </c:cat>
          <c:val>
            <c:numRef>
              <c:f>'Processor models'!$F$6:$F$207</c:f>
              <c:numCache>
                <c:formatCode>#,##0</c:formatCode>
                <c:ptCount val="13"/>
                <c:pt idx="0">
                  <c:v>31032.240000000005</c:v>
                </c:pt>
                <c:pt idx="1">
                  <c:v>1285.1599999999999</c:v>
                </c:pt>
                <c:pt idx="2">
                  <c:v>9142.32</c:v>
                </c:pt>
                <c:pt idx="3">
                  <c:v>10135.32</c:v>
                </c:pt>
                <c:pt idx="4">
                  <c:v>48962.01</c:v>
                </c:pt>
                <c:pt idx="5">
                  <c:v>12692.25</c:v>
                </c:pt>
                <c:pt idx="6">
                  <c:v>56134.91</c:v>
                </c:pt>
                <c:pt idx="7">
                  <c:v>40356.46</c:v>
                </c:pt>
                <c:pt idx="8">
                  <c:v>234813.86999999976</c:v>
                </c:pt>
                <c:pt idx="9">
                  <c:v>40</c:v>
                </c:pt>
                <c:pt idx="10">
                  <c:v>68800.52</c:v>
                </c:pt>
                <c:pt idx="11">
                  <c:v>6668.8</c:v>
                </c:pt>
                <c:pt idx="12">
                  <c:v>231.63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77A98-166C-4E53-B8B9-CEAAC967BAC1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C782A-8017-4602-AB97-A42F16B6C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89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C782A-8017-4602-AB97-A42F16B6CA9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C782A-8017-4602-AB97-A42F16B6CA9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3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C782A-8017-4602-AB97-A42F16B6CA9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49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C782A-8017-4602-AB97-A42F16B6CA9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3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tiff"/><Relationship Id="rId5" Type="http://schemas.openxmlformats.org/officeDocument/2006/relationships/image" Target="../media/image11.jpeg"/><Relationship Id="rId4" Type="http://schemas.openxmlformats.org/officeDocument/2006/relationships/image" Target="../media/image10.tif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CERNlogo-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200" y="6172200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6" descr="banner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8001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1"/>
          <p:cNvSpPr txBox="1">
            <a:spLocks noChangeArrowheads="1"/>
          </p:cNvSpPr>
          <p:nvPr/>
        </p:nvSpPr>
        <p:spPr bwMode="auto">
          <a:xfrm>
            <a:off x="0" y="6111875"/>
            <a:ext cx="1295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 b="0">
                <a:latin typeface="Tahoma" pitchFamily="34" charset="0"/>
              </a:rPr>
              <a:t>CERN IT Department</a:t>
            </a:r>
          </a:p>
          <a:p>
            <a:pPr algn="r">
              <a:defRPr/>
            </a:pPr>
            <a:r>
              <a:rPr lang="en-US" sz="900" b="0">
                <a:latin typeface="Tahoma" pitchFamily="34" charset="0"/>
              </a:rPr>
              <a:t>CH-1211 Genève 23</a:t>
            </a:r>
          </a:p>
          <a:p>
            <a:pPr algn="r">
              <a:defRPr/>
            </a:pPr>
            <a:r>
              <a:rPr lang="en-US" sz="900" b="0">
                <a:latin typeface="Tahoma" pitchFamily="34" charset="0"/>
              </a:rPr>
              <a:t>Switzerland</a:t>
            </a:r>
          </a:p>
          <a:p>
            <a:pPr algn="r">
              <a:defRPr/>
            </a:pPr>
            <a:r>
              <a:rPr lang="en-US" sz="1100">
                <a:latin typeface="Tahoma" pitchFamily="34" charset="0"/>
              </a:rPr>
              <a:t>www.cern.ch/i</a:t>
            </a:r>
            <a:r>
              <a:rPr lang="en-US" sz="1000">
                <a:latin typeface="Tahoma" pitchFamily="34" charset="0"/>
              </a:rPr>
              <a:t>t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906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752600"/>
            <a:ext cx="6553200" cy="1470025"/>
          </a:xfrm>
        </p:spPr>
        <p:txBody>
          <a:bodyPr/>
          <a:lstStyle>
            <a:lvl1pPr algn="ctr">
              <a:defRPr sz="3600" b="1">
                <a:solidFill>
                  <a:srgbClr val="3861A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505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3861A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T0 experience - July 2011 – Helge Meinhard at cern.ch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T0 experience - July 2011 – Helge Meinhard at cern.ch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1717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627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T0 experience - July 2011 – Helge Meinhard at cern.ch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066800"/>
            <a:ext cx="8686800" cy="53340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T0 experience - July 2011 – Helge Meinhard at cern.ch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T0 experience - July 2011 – Helge Meinhard at cern.ch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8B5053-0284-43BD-AB0C-521605B2DCD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547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3861AA"/>
                </a:solidFill>
              </a:defRPr>
            </a:lvl1pPr>
          </a:lstStyle>
          <a:p>
            <a:pPr>
              <a:defRPr/>
            </a:pPr>
            <a:r>
              <a:rPr lang="en-US" smtClean="0"/>
              <a:t>T0 experience - July 2011 – Helge Meinhard at cern.ch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BE41E2-CE05-4754-84AE-15694E687DB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1371600" y="6553200"/>
            <a:ext cx="1676400" cy="3048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3861AA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867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T0 experience - July 2011 – Helge Meinhard at cern.ch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F174A9-7F1B-4E68-842E-110ECE78ABF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968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5875" y="1000125"/>
            <a:ext cx="3781425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000125"/>
            <a:ext cx="3781425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T0 experience - July 2011 – Helge Meinhard at cern.ch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5C9058-D8D5-46BA-B0A0-5CC16BE2B60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144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T0 experience - July 2011 – Helge Meinhard at cern.ch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9D4AA4-24E3-4217-B091-0C507E62A4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397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T0 experience - July 2011 – Helge Meinhard at cern.ch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248BDA-0737-40F8-8F7C-29F6E72C20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96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T0 experience - July 2011 – Helge Meinhard at cern.ch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00400" y="6550025"/>
            <a:ext cx="4418013" cy="3079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1F497D"/>
                </a:solidFill>
              </a:rPr>
              <a:t>T0 experience - July 2011 – Helge Meinhard at cern.ch</a:t>
            </a:r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01075" y="6553201"/>
            <a:ext cx="400050" cy="304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1E9B1A-2A7A-49F5-A1F9-1DB2A4C5EC2D}" type="slidenum">
              <a:rPr lang="en-GB" smtClean="0">
                <a:solidFill>
                  <a:srgbClr val="1F497D"/>
                </a:solidFill>
              </a:rPr>
              <a:pPr/>
              <a:t>‹#›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1371600" y="6553200"/>
            <a:ext cx="1676400" cy="3048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1F497D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972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T0 experience - July 2011 – Helge Meinhard at cern.ch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EA8858-8A4B-49F3-820F-39DB218ABF8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125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T0 experience - July 2011 – Helge Meinhard at cern.ch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BA04D0-7E82-4150-A69F-221DF617BB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475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T0 experience - July 2011 – Helge Meinhard at cern.ch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9EA1FA-EE19-47A8-88F7-30498544C7C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019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2313" y="142875"/>
            <a:ext cx="1928812" cy="5857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5875" y="142875"/>
            <a:ext cx="5634038" cy="5857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T0 experience - July 2011 – Helge Meinhard at cern.ch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1E8DCE-C72F-4DDE-BE76-FD4352EA76E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684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T0 experience - July 2011 – Helge Meinhard at cern.ch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fld id="{8FA168C2-9F18-4032-8801-50E4CEA0EA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-3124200" y="3124201"/>
            <a:ext cx="6858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WLCG-TextOnly_black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4" t="16667" r="4985" b="16667"/>
          <a:stretch>
            <a:fillRect/>
          </a:stretch>
        </p:blipFill>
        <p:spPr>
          <a:xfrm rot="16200000">
            <a:off x="-588020" y="5250180"/>
            <a:ext cx="1752600" cy="548640"/>
          </a:xfrm>
          <a:prstGeom prst="rect">
            <a:avLst/>
          </a:prstGeom>
        </p:spPr>
      </p:pic>
      <p:pic>
        <p:nvPicPr>
          <p:cNvPr id="10" name="Picture 9" descr="WLCG-logo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6200" y="6324600"/>
            <a:ext cx="457200" cy="457200"/>
          </a:xfrm>
          <a:prstGeom prst="rect">
            <a:avLst/>
          </a:prstGeom>
        </p:spPr>
      </p:pic>
      <p:pic>
        <p:nvPicPr>
          <p:cNvPr id="13" name="Picture 12" descr="01 nyte - globe encounters.tif"/>
          <p:cNvPicPr>
            <a:picLocks noChangeAspect="1"/>
          </p:cNvPicPr>
          <p:nvPr userDrawn="1"/>
        </p:nvPicPr>
        <p:blipFill>
          <a:blip r:embed="rId4" cstate="screen">
            <a:lum contrast="-10000"/>
          </a:blip>
          <a:srcRect/>
          <a:stretch>
            <a:fillRect/>
          </a:stretch>
        </p:blipFill>
        <p:spPr>
          <a:xfrm>
            <a:off x="7951" y="2057400"/>
            <a:ext cx="601649" cy="914400"/>
          </a:xfrm>
          <a:prstGeom prst="rect">
            <a:avLst/>
          </a:prstGeom>
        </p:spPr>
      </p:pic>
      <p:pic>
        <p:nvPicPr>
          <p:cNvPr id="14" name="Picture 13" descr="stacks_banner.jp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>
          <a:xfrm>
            <a:off x="0" y="0"/>
            <a:ext cx="609600" cy="762000"/>
          </a:xfrm>
          <a:prstGeom prst="rect">
            <a:avLst/>
          </a:prstGeom>
        </p:spPr>
      </p:pic>
      <p:pic>
        <p:nvPicPr>
          <p:cNvPr id="15" name="Picture 14" descr="0804041_30.tif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609600" cy="685800"/>
          </a:xfrm>
          <a:prstGeom prst="rect">
            <a:avLst/>
          </a:prstGeom>
        </p:spPr>
      </p:pic>
      <p:pic>
        <p:nvPicPr>
          <p:cNvPr id="16" name="Picture 15" descr="blueinstall.jpg"/>
          <p:cNvPicPr>
            <a:picLocks noChangeAspect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>
          <a:xfrm>
            <a:off x="0" y="762000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09600" y="0"/>
            <a:ext cx="85344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8382000" cy="5211763"/>
          </a:xfrm>
        </p:spPr>
        <p:txBody>
          <a:bodyPr/>
          <a:lstStyle>
            <a:lvl1pPr>
              <a:defRPr lang="en-US" sz="3200" kern="12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050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T0 experience - July 2011 – Helge Meinhard at cern.ch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T0 experience - July 2011 – Helge Meinhard at cern.ch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T0 experience - July 2011 – Helge Meinhard at cern.ch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T0 experience - July 2011 – Helge Meinhard at cern.ch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T0 experience - July 2011 – Helge Meinhard at cern.ch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T0 experience - July 2011 – Helge Meinhard at cern.ch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T0 experience - July 2011 – Helge Meinhard at cern.ch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556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0668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861AA"/>
        </a:buClr>
        <a:buChar char="•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4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anner-ITonl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43000" y="0"/>
            <a:ext cx="8001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556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5532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1">
                <a:solidFill>
                  <a:srgbClr val="3861AA"/>
                </a:solidFill>
              </a:defRPr>
            </a:lvl1pPr>
          </a:lstStyle>
          <a:p>
            <a:r>
              <a:rPr lang="en-US" smtClean="0"/>
              <a:t>T0 experience - July 2011 – Helge Meinhard at cern.ch</a:t>
            </a:r>
            <a:endParaRPr lang="en-US" dirty="0"/>
          </a:p>
        </p:txBody>
      </p:sp>
      <p:pic>
        <p:nvPicPr>
          <p:cNvPr id="1030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196975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861AA"/>
        </a:buClr>
        <a:buChar char="•"/>
        <a:defRPr sz="2800">
          <a:solidFill>
            <a:srgbClr val="004F9E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861AA"/>
        </a:buClr>
        <a:buFont typeface="Arial" charset="0"/>
        <a:buChar char="–"/>
        <a:defRPr sz="2400">
          <a:solidFill>
            <a:srgbClr val="004F9E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4F9E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4F9E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F9E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85875" y="1000125"/>
            <a:ext cx="77152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8588" y="6550025"/>
            <a:ext cx="4949825" cy="2143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defRPr sz="1200">
                <a:solidFill>
                  <a:srgbClr val="3861AA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smtClean="0">
                <a:latin typeface="Arial" charset="0"/>
              </a:rPr>
              <a:t>T0 experience - July 2011 – Helge Meinhard at cern.ch</a:t>
            </a:r>
            <a:endParaRPr lang="en-GB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1075" y="6543675"/>
            <a:ext cx="400050" cy="2206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861AA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3593B9-0C40-4998-B270-29A673706895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latin typeface="Arial" charset="0"/>
            </a:endParaRPr>
          </a:p>
        </p:txBody>
      </p:sp>
      <p:pic>
        <p:nvPicPr>
          <p:cNvPr id="3077" name="Picture 31" descr="banner-ITonly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193800" y="0"/>
            <a:ext cx="79502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3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0" y="0"/>
            <a:ext cx="11906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itle Placeholder 1"/>
          <p:cNvSpPr>
            <a:spLocks noGrp="1"/>
          </p:cNvSpPr>
          <p:nvPr>
            <p:ph type="title"/>
          </p:nvPr>
        </p:nvSpPr>
        <p:spPr bwMode="auto">
          <a:xfrm>
            <a:off x="1285875" y="142875"/>
            <a:ext cx="600075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0" y="6037263"/>
            <a:ext cx="1276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3861AA"/>
                </a:solidFill>
                <a:latin typeface="Tahoma" pitchFamily="34" charset="0"/>
              </a:rPr>
              <a:t>CERN IT Department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3861AA"/>
                </a:solidFill>
                <a:latin typeface="Tahoma" pitchFamily="34" charset="0"/>
              </a:rPr>
              <a:t>CH-1211 Genève 23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3861AA"/>
                </a:solidFill>
                <a:latin typeface="Tahoma" pitchFamily="34" charset="0"/>
              </a:rPr>
              <a:t>Switzerland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3861AA"/>
                </a:solidFill>
                <a:latin typeface="Tahoma" pitchFamily="34" charset="0"/>
              </a:rPr>
              <a:t>www.cern.ch/it</a:t>
            </a:r>
          </a:p>
        </p:txBody>
      </p:sp>
    </p:spTree>
    <p:extLst>
      <p:ext uri="{BB962C8B-B14F-4D97-AF65-F5344CB8AC3E}">
        <p14:creationId xmlns:p14="http://schemas.microsoft.com/office/powerpoint/2010/main" val="98690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3861A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3861A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3861A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3861A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3861A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3861A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3861A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3861A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3861A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WLCG T0 at CERN:</a:t>
            </a:r>
            <a:br>
              <a:rPr lang="en-US" dirty="0" smtClean="0"/>
            </a:br>
            <a:r>
              <a:rPr lang="en-US" dirty="0" smtClean="0"/>
              <a:t>Operational experience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Helge</a:t>
            </a:r>
            <a:r>
              <a:rPr lang="en-US" dirty="0" smtClean="0"/>
              <a:t> </a:t>
            </a:r>
            <a:r>
              <a:rPr lang="en-US" dirty="0" err="1" smtClean="0"/>
              <a:t>Meinhard</a:t>
            </a:r>
            <a:r>
              <a:rPr lang="en-US" dirty="0" smtClean="0"/>
              <a:t> / CERN-IT</a:t>
            </a:r>
          </a:p>
          <a:p>
            <a:r>
              <a:rPr lang="en-US" dirty="0" smtClean="0"/>
              <a:t>WLCG Workshop at DESY</a:t>
            </a:r>
          </a:p>
          <a:p>
            <a:r>
              <a:rPr lang="en-US" dirty="0" smtClean="0"/>
              <a:t>11 July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(1</a:t>
            </a:r>
            <a:r>
              <a:rPr lang="en-US" dirty="0" smtClean="0"/>
              <a:t>): Castor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Bulk storage for T0: Castor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4724400" cy="354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229100"/>
            <a:ext cx="4191000" cy="198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0" y="3724870"/>
            <a:ext cx="36576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In: </a:t>
            </a:r>
            <a:r>
              <a:rPr lang="en-US" dirty="0" err="1" smtClean="0"/>
              <a:t>avg</a:t>
            </a:r>
            <a:r>
              <a:rPr lang="en-US" dirty="0" smtClean="0"/>
              <a:t> 2.6 GB/s, peak 6.4 GB/s</a:t>
            </a:r>
            <a:br>
              <a:rPr lang="en-US" dirty="0" smtClean="0"/>
            </a:br>
            <a:r>
              <a:rPr lang="en-US" dirty="0" smtClean="0"/>
              <a:t>Out: </a:t>
            </a:r>
            <a:r>
              <a:rPr lang="en-US" dirty="0" err="1" smtClean="0"/>
              <a:t>avg</a:t>
            </a:r>
            <a:r>
              <a:rPr lang="en-US" dirty="0" smtClean="0"/>
              <a:t> 7 GB/s, peak 13.5 GB/s</a:t>
            </a:r>
            <a:br>
              <a:rPr lang="en-US" dirty="0" smtClean="0"/>
            </a:br>
            <a:r>
              <a:rPr lang="en-US" dirty="0" smtClean="0"/>
              <a:t>(binning: day)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2401669"/>
            <a:ext cx="2057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Total: ~ 47 PB</a:t>
            </a:r>
            <a:br>
              <a:rPr lang="en-US" dirty="0" smtClean="0"/>
            </a:br>
            <a:r>
              <a:rPr lang="en-US" dirty="0" smtClean="0"/>
              <a:t>On tape: ~ 36 PB 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T0 experience - July 2011 – Helge Meinhard at cern.ch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4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(2</a:t>
            </a:r>
            <a:r>
              <a:rPr lang="en-US" dirty="0" smtClean="0"/>
              <a:t>): Tapes, EOS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Experience: Given the size of the system and the cost-effective components, rather smooth running</a:t>
            </a:r>
          </a:p>
          <a:p>
            <a:pPr lvl="1"/>
            <a:r>
              <a:rPr lang="en-US" dirty="0" smtClean="0"/>
              <a:t>Still, storage and closely related services responsible for most problems with T0 operations</a:t>
            </a:r>
          </a:p>
          <a:p>
            <a:r>
              <a:rPr lang="en-US" dirty="0" smtClean="0"/>
              <a:t>Tapes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ommissioned 5 TB drives/cartridges</a:t>
            </a:r>
          </a:p>
          <a:p>
            <a:pPr lvl="1"/>
            <a:r>
              <a:rPr lang="en-US" dirty="0" smtClean="0"/>
              <a:t>Tape mark handling improved</a:t>
            </a:r>
          </a:p>
          <a:p>
            <a:r>
              <a:rPr lang="en-US" dirty="0" smtClean="0"/>
              <a:t>For analysis purposes at CERN: EOS</a:t>
            </a:r>
          </a:p>
          <a:p>
            <a:pPr lvl="1"/>
            <a:r>
              <a:rPr lang="en-US" dirty="0" smtClean="0"/>
              <a:t>See dedicated talk on Tuesday morning (Dirk </a:t>
            </a:r>
            <a:r>
              <a:rPr lang="en-US" dirty="0" err="1" smtClean="0"/>
              <a:t>Duellmann</a:t>
            </a:r>
            <a:r>
              <a:rPr lang="en-US" dirty="0" smtClean="0"/>
              <a:t>)</a:t>
            </a:r>
          </a:p>
          <a:p>
            <a:pPr lvl="1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T0 experience - July 2011 – Helge Meinhard at cern.ch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7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57694"/>
            <a:ext cx="8839200" cy="577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Storage (3</a:t>
            </a:r>
            <a:r>
              <a:rPr lang="en-US" sz="2800" dirty="0" smtClean="0"/>
              <a:t>): DB incident analysis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0" y="4672007"/>
            <a:ext cx="1447800" cy="0"/>
          </a:xfrm>
          <a:prstGeom prst="line">
            <a:avLst/>
          </a:prstGeom>
          <a:ln w="158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24400" y="4672007"/>
            <a:ext cx="1447800" cy="1171570"/>
          </a:xfrm>
          <a:prstGeom prst="line">
            <a:avLst/>
          </a:prstGeom>
          <a:ln w="158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48740" y="579389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0.17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2703444" y="46482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0.96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T0 experience - July 2011 – Helge Meinhard at cern.ch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(4</a:t>
            </a:r>
            <a:r>
              <a:rPr lang="en-US" dirty="0" smtClean="0"/>
              <a:t>): DB directions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DB (Oracle) storage will be consolidated on NAS rather than FC</a:t>
            </a:r>
          </a:p>
          <a:p>
            <a:r>
              <a:rPr lang="en-US" dirty="0" smtClean="0"/>
              <a:t>Active </a:t>
            </a:r>
            <a:r>
              <a:rPr lang="en-US" dirty="0" err="1" smtClean="0"/>
              <a:t>DataGuard</a:t>
            </a:r>
            <a:r>
              <a:rPr lang="en-US" dirty="0" smtClean="0"/>
              <a:t> to be used instead of Streams in some places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T0 experience - July 2011 – Helge Meinhard at cern.ch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35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0" b="4651"/>
          <a:stretch/>
        </p:blipFill>
        <p:spPr bwMode="auto">
          <a:xfrm>
            <a:off x="381000" y="914400"/>
            <a:ext cx="873760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</a:t>
            </a:r>
            <a:r>
              <a:rPr lang="en-US" dirty="0" smtClean="0"/>
              <a:t>services (1)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T0 experience - July 2011 – Helge Meinhard at cern.ch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4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Services (2)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T0 experience - July 2011 – Helge Meinhard at cern.ch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6" b="7536"/>
          <a:stretch/>
        </p:blipFill>
        <p:spPr bwMode="auto">
          <a:xfrm>
            <a:off x="381000" y="876300"/>
            <a:ext cx="8763000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51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Virtualisation</a:t>
            </a:r>
            <a:r>
              <a:rPr lang="en-US" dirty="0" smtClean="0"/>
              <a:t> (1): CVI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CERN Virtual Infrastructure </a:t>
            </a:r>
            <a:r>
              <a:rPr lang="en-US" dirty="0" smtClean="0"/>
              <a:t>provides </a:t>
            </a:r>
            <a:r>
              <a:rPr lang="en-US" dirty="0"/>
              <a:t>custom virtual machines in the CERN computer </a:t>
            </a:r>
            <a:r>
              <a:rPr lang="en-US" dirty="0" err="1"/>
              <a:t>centre</a:t>
            </a:r>
            <a:endParaRPr lang="en-US" dirty="0"/>
          </a:p>
          <a:p>
            <a:pPr lvl="1"/>
            <a:r>
              <a:rPr lang="en-US" dirty="0"/>
              <a:t>These VMs have a long-term lifetime of months/years</a:t>
            </a:r>
          </a:p>
          <a:p>
            <a:r>
              <a:rPr lang="en-US" dirty="0"/>
              <a:t>User kiosk for requesting a VM in less than 30 </a:t>
            </a:r>
            <a:r>
              <a:rPr lang="en-US" dirty="0" err="1"/>
              <a:t>mins</a:t>
            </a:r>
            <a:endParaRPr lang="en-US" dirty="0"/>
          </a:p>
          <a:p>
            <a:r>
              <a:rPr lang="en-US" dirty="0"/>
              <a:t>Based on Microsoft’s System Center Virtual Machine Manager (SCVMM)</a:t>
            </a:r>
          </a:p>
          <a:p>
            <a:pPr lvl="1"/>
            <a:r>
              <a:rPr lang="en-US" dirty="0"/>
              <a:t>Enterprise class centralized management</a:t>
            </a:r>
          </a:p>
          <a:p>
            <a:pPr lvl="1"/>
            <a:r>
              <a:rPr lang="en-US" dirty="0"/>
              <a:t>Rich feature set:</a:t>
            </a:r>
          </a:p>
          <a:p>
            <a:pPr lvl="2"/>
            <a:r>
              <a:rPr lang="en-US" dirty="0"/>
              <a:t>Allows grouping of hypervisors, with delegation of administrative privileges</a:t>
            </a:r>
          </a:p>
          <a:p>
            <a:pPr lvl="2"/>
            <a:r>
              <a:rPr lang="en-US" dirty="0"/>
              <a:t>VM migration, High availability</a:t>
            </a:r>
          </a:p>
          <a:p>
            <a:pPr lvl="2"/>
            <a:r>
              <a:rPr lang="en-US" dirty="0" err="1"/>
              <a:t>Checkpointing</a:t>
            </a:r>
            <a:endParaRPr lang="en-US" dirty="0"/>
          </a:p>
          <a:p>
            <a:pPr lvl="2"/>
            <a:r>
              <a:rPr lang="en-US" dirty="0"/>
              <a:t>PowerShell for administration / scripting</a:t>
            </a:r>
          </a:p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T0 experience - July 2011 – Helge Meinhard at cern.ch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Virtualisation</a:t>
            </a:r>
            <a:r>
              <a:rPr lang="en-US" dirty="0" smtClean="0"/>
              <a:t> (2): CVI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T0 experience - July 2011 – Helge Meinhard at cern.ch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4800" y="919162"/>
            <a:ext cx="8534400" cy="5767439"/>
            <a:chOff x="708819" y="802481"/>
            <a:chExt cx="7726363" cy="5253038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323307" y="5752306"/>
              <a:ext cx="4171950" cy="303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>
              <a:spAutoFit/>
            </a:bodyPr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742950" indent="-28575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143000" indent="-2286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600200" indent="-2286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057400" indent="-2286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sz="1400">
                  <a:solidFill>
                    <a:srgbClr val="000000"/>
                  </a:solidFill>
                  <a:ea typeface="AR PL UMing HK" charset="0"/>
                  <a:cs typeface="AR PL UMing HK" charset="0"/>
                </a:rPr>
                <a:t>Number of Virtual Machines per Operating System</a:t>
              </a:r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819" y="802481"/>
              <a:ext cx="7726363" cy="480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458494" y="3621881"/>
              <a:ext cx="2138363" cy="365125"/>
            </a:xfrm>
            <a:prstGeom prst="rect">
              <a:avLst/>
            </a:prstGeom>
            <a:solidFill>
              <a:srgbClr val="FFFFFF">
                <a:alpha val="56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>
              <a:spAutoFit/>
            </a:bodyPr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742950" indent="-28575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143000" indent="-2286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600200" indent="-2286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057400" indent="-2286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FF0000"/>
                  </a:solidFill>
                  <a:ea typeface="AR PL UMing HK" charset="0"/>
                  <a:cs typeface="AR PL UMing HK" charset="0"/>
                </a:rPr>
                <a:t>54% Windows VMs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793582" y="4612481"/>
              <a:ext cx="1760537" cy="365125"/>
            </a:xfrm>
            <a:prstGeom prst="rect">
              <a:avLst/>
            </a:prstGeom>
            <a:solidFill>
              <a:srgbClr val="FFFFFF">
                <a:alpha val="56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>
              <a:spAutoFit/>
            </a:bodyPr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742950" indent="-28575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143000" indent="-2286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600200" indent="-2286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057400" indent="-2286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tabLst>
                  <a:tab pos="723900" algn="l"/>
                  <a:tab pos="1447800" algn="l"/>
                </a:tabLst>
              </a:pPr>
              <a:r>
                <a:rPr lang="en-US">
                  <a:solidFill>
                    <a:srgbClr val="0070C0"/>
                  </a:solidFill>
                  <a:ea typeface="AR PL UMing HK" charset="0"/>
                  <a:cs typeface="AR PL UMing HK" charset="0"/>
                </a:rPr>
                <a:t>46% Linux VMs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718469" y="1299369"/>
              <a:ext cx="4244975" cy="6397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>
              <a:spAutoFit/>
            </a:bodyPr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742950" indent="-28575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143000" indent="-2286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600200" indent="-2286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057400" indent="-2286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>
                  <a:solidFill>
                    <a:srgbClr val="000000"/>
                  </a:solidFill>
                  <a:ea typeface="AR PL UMing HK" charset="0"/>
                  <a:cs typeface="AR PL UMing HK" charset="0"/>
                </a:rPr>
                <a:t>Apr 2011: 1250 VMs on 248 hypervisors</a:t>
              </a:r>
            </a:p>
            <a:p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>
                  <a:solidFill>
                    <a:srgbClr val="000000"/>
                  </a:solidFill>
                  <a:ea typeface="AR PL UMing HK" charset="0"/>
                  <a:cs typeface="AR PL UMing HK" charset="0"/>
                </a:rPr>
                <a:t>Nov 2010: 680 VMs on 170 hypervisors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913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Virtualisation</a:t>
            </a:r>
            <a:r>
              <a:rPr lang="en-US" dirty="0" smtClean="0"/>
              <a:t> (3): Cloud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T0 experience - July 2011 – Helge Meinhard at cern.ch</a:t>
            </a: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038600" y="5638800"/>
            <a:ext cx="4800600" cy="685800"/>
          </a:xfrm>
          <a:prstGeom prst="rect">
            <a:avLst/>
          </a:prstGeom>
          <a:solidFill>
            <a:srgbClr val="FF33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Lxcloud production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581400" y="3581400"/>
            <a:ext cx="2057400" cy="1371600"/>
          </a:xfrm>
          <a:prstGeom prst="rect">
            <a:avLst/>
          </a:prstGeom>
          <a:solidFill>
            <a:srgbClr val="23FF2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CERN VMIC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352800" y="2209800"/>
            <a:ext cx="1371600" cy="685800"/>
          </a:xfrm>
          <a:prstGeom prst="rect">
            <a:avLst/>
          </a:prstGeom>
          <a:solidFill>
            <a:srgbClr val="23FF2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tabLst>
                <a:tab pos="723900" algn="l"/>
              </a:tabLst>
            </a:pP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CERNVM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953000" y="2209800"/>
            <a:ext cx="1828800" cy="685800"/>
          </a:xfrm>
          <a:prstGeom prst="rect">
            <a:avLst/>
          </a:prstGeom>
          <a:solidFill>
            <a:srgbClr val="23FF2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“Golden Nodes”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953000" y="1066800"/>
            <a:ext cx="1828800" cy="685800"/>
          </a:xfrm>
          <a:prstGeom prst="rect">
            <a:avLst/>
          </a:prstGeom>
          <a:solidFill>
            <a:srgbClr val="23FF2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Quattor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5867400" y="1752600"/>
            <a:ext cx="1588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5181600" y="2895600"/>
            <a:ext cx="1588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4038600" y="2895600"/>
            <a:ext cx="1588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096000" y="3810000"/>
            <a:ext cx="2743200" cy="11430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ONE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production master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81000" y="3810000"/>
            <a:ext cx="2743200" cy="11430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ONE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test master</a:t>
            </a: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1752600" y="4953000"/>
            <a:ext cx="1588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7467600" y="4953000"/>
            <a:ext cx="1588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81000" y="2667000"/>
            <a:ext cx="2743200" cy="6858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ONE EC2 interface</a:t>
            </a:r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1752600" y="3352800"/>
            <a:ext cx="1588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066800"/>
            <a:ext cx="1190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Line 17"/>
          <p:cNvSpPr>
            <a:spLocks noChangeShapeType="1"/>
          </p:cNvSpPr>
          <p:nvPr/>
        </p:nvSpPr>
        <p:spPr bwMode="auto">
          <a:xfrm>
            <a:off x="1752600" y="2209800"/>
            <a:ext cx="1588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81000" y="5638800"/>
            <a:ext cx="3657600" cy="685800"/>
          </a:xfrm>
          <a:prstGeom prst="rect">
            <a:avLst/>
          </a:prstGeom>
          <a:solidFill>
            <a:srgbClr val="FF33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Lxcloud - Test</a:t>
            </a:r>
          </a:p>
        </p:txBody>
      </p: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12700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" name="Line 20"/>
          <p:cNvSpPr>
            <a:spLocks noChangeShapeType="1"/>
          </p:cNvSpPr>
          <p:nvPr/>
        </p:nvSpPr>
        <p:spPr bwMode="auto">
          <a:xfrm>
            <a:off x="7696200" y="2209800"/>
            <a:ext cx="1588" cy="160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 flipH="1">
            <a:off x="6780213" y="1295400"/>
            <a:ext cx="6889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>
            <a:off x="2209800" y="1524000"/>
            <a:ext cx="18288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>
            <a:off x="4038600" y="1524000"/>
            <a:ext cx="1588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3232150" y="6378575"/>
            <a:ext cx="263525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4404" rIns="90000" bIns="4500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200">
                <a:solidFill>
                  <a:srgbClr val="FF0000"/>
                </a:solidFill>
              </a:rPr>
              <a:t>Physical Resources</a:t>
            </a: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5665788" y="3094038"/>
            <a:ext cx="2030412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4404" rIns="90000" bIns="4500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200">
                <a:solidFill>
                  <a:srgbClr val="00FF00"/>
                </a:solidFill>
              </a:rPr>
              <a:t>Image creation</a:t>
            </a: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1981200" y="5181600"/>
            <a:ext cx="21685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4404" rIns="90000" bIns="4500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200">
                <a:solidFill>
                  <a:srgbClr val="99CCFF"/>
                </a:solidFill>
              </a:rPr>
              <a:t>VM provisioning</a:t>
            </a:r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 flipH="1">
            <a:off x="3351213" y="4953000"/>
            <a:ext cx="1374775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5" name="Line 28"/>
          <p:cNvSpPr>
            <a:spLocks noChangeShapeType="1"/>
          </p:cNvSpPr>
          <p:nvPr/>
        </p:nvSpPr>
        <p:spPr bwMode="auto">
          <a:xfrm>
            <a:off x="4724400" y="4953000"/>
            <a:ext cx="11430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152400" y="1282700"/>
            <a:ext cx="1030288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Enduser</a:t>
            </a:r>
          </a:p>
          <a:p>
            <a:pPr algn="ctr"/>
            <a:r>
              <a:rPr lang="en-US"/>
              <a:t>VO</a:t>
            </a: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7696200" y="2293938"/>
            <a:ext cx="12954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Application</a:t>
            </a:r>
          </a:p>
          <a:p>
            <a:pPr algn="ctr"/>
            <a:r>
              <a:rPr lang="en-US"/>
              <a:t>Manager</a:t>
            </a:r>
          </a:p>
          <a:p>
            <a:pPr algn="ctr"/>
            <a:r>
              <a:rPr lang="en-US"/>
              <a:t>(lxbatch)</a:t>
            </a:r>
          </a:p>
        </p:txBody>
      </p:sp>
    </p:spTree>
    <p:extLst>
      <p:ext uri="{BB962C8B-B14F-4D97-AF65-F5344CB8AC3E}">
        <p14:creationId xmlns:p14="http://schemas.microsoft.com/office/powerpoint/2010/main" val="9603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Virtualisation</a:t>
            </a:r>
            <a:r>
              <a:rPr lang="en-US" sz="2400" dirty="0" smtClean="0"/>
              <a:t> (4): Cloud and </a:t>
            </a:r>
            <a:r>
              <a:rPr lang="en-US" sz="2400" dirty="0" err="1" smtClean="0"/>
              <a:t>lxbatch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334000"/>
          </a:xfrm>
        </p:spPr>
        <p:txBody>
          <a:bodyPr/>
          <a:lstStyle/>
          <a:p>
            <a:r>
              <a:rPr lang="en-US" sz="2400" dirty="0" smtClean="0"/>
              <a:t>1 rack of nodes (~ 400 VMs) in production</a:t>
            </a:r>
          </a:p>
          <a:p>
            <a:r>
              <a:rPr lang="en-US" sz="2400" dirty="0" smtClean="0"/>
              <a:t>Full Lemon monitoring, usage pattern as for public </a:t>
            </a:r>
            <a:r>
              <a:rPr lang="en-US" sz="2400" dirty="0" err="1" smtClean="0"/>
              <a:t>lxbatch</a:t>
            </a:r>
            <a:endParaRPr lang="en-GB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T0 experience - July 2011 – Helge Meinhard at cern.ch</a:t>
            </a:r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4" y="2017713"/>
            <a:ext cx="7453312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92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 smooth, successful LHC running</a:t>
            </a:r>
          </a:p>
          <a:p>
            <a:pPr lvl="1"/>
            <a:r>
              <a:rPr lang="en-US" dirty="0" smtClean="0"/>
              <a:t>Record intensities, record luminosities</a:t>
            </a:r>
          </a:p>
          <a:p>
            <a:pPr lvl="2"/>
            <a:r>
              <a:rPr lang="en-US" dirty="0" smtClean="0"/>
              <a:t>1 fb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r>
              <a:rPr lang="en-US" dirty="0"/>
              <a:t>(goal for end 2011) </a:t>
            </a:r>
            <a:r>
              <a:rPr lang="en-US" dirty="0" smtClean="0"/>
              <a:t>already reached on 17-Jun</a:t>
            </a:r>
          </a:p>
          <a:p>
            <a:pPr lvl="2"/>
            <a:r>
              <a:rPr lang="en-US" dirty="0" smtClean="0"/>
              <a:t>Pile-up is a problem…</a:t>
            </a:r>
          </a:p>
          <a:p>
            <a:pPr lvl="1"/>
            <a:r>
              <a:rPr lang="en-US" dirty="0" smtClean="0"/>
              <a:t>Confirmation to run until end 2012 at 2 x 3.5 </a:t>
            </a:r>
            <a:r>
              <a:rPr lang="en-US" dirty="0" err="1" smtClean="0"/>
              <a:t>TeV</a:t>
            </a:r>
            <a:endParaRPr lang="en-US" dirty="0" smtClean="0"/>
          </a:p>
          <a:p>
            <a:pPr lvl="2"/>
            <a:r>
              <a:rPr lang="en-US" dirty="0" smtClean="0"/>
              <a:t>Shutdown in 2013</a:t>
            </a:r>
          </a:p>
          <a:p>
            <a:r>
              <a:rPr lang="en-US" dirty="0" smtClean="0"/>
              <a:t>ITIL</a:t>
            </a:r>
          </a:p>
          <a:p>
            <a:pPr lvl="1"/>
            <a:r>
              <a:rPr lang="en-US" dirty="0" smtClean="0"/>
              <a:t>Attempt to follow best practices</a:t>
            </a:r>
          </a:p>
          <a:p>
            <a:pPr lvl="1"/>
            <a:r>
              <a:rPr lang="en-US" dirty="0" smtClean="0"/>
              <a:t>Introduced service desk and new ticketing system on 15-Feb-2011</a:t>
            </a:r>
          </a:p>
          <a:p>
            <a:pPr lvl="2"/>
            <a:r>
              <a:rPr lang="en-US" dirty="0" smtClean="0"/>
              <a:t>Initially covering IT and GS departments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T0 experience - July 2011 – Helge Meinhard at cern.ch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Virtualisation</a:t>
            </a:r>
            <a:r>
              <a:rPr lang="en-US" dirty="0" smtClean="0"/>
              <a:t> (5): EC2 i/f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334000"/>
          </a:xfrm>
        </p:spPr>
        <p:txBody>
          <a:bodyPr/>
          <a:lstStyle/>
          <a:p>
            <a:r>
              <a:rPr lang="en-US" sz="1600" dirty="0"/>
              <a:t>ATLAS/CERN IT-ES are evaluating </a:t>
            </a:r>
            <a:r>
              <a:rPr lang="en-US" sz="1600" dirty="0" err="1"/>
              <a:t>LxCloud</a:t>
            </a:r>
            <a:r>
              <a:rPr lang="en-US" sz="1600" dirty="0"/>
              <a:t> with </a:t>
            </a:r>
            <a:r>
              <a:rPr lang="en-US" sz="1600" dirty="0" err="1"/>
              <a:t>HammerCloud</a:t>
            </a:r>
            <a:r>
              <a:rPr lang="en-US" sz="1600" dirty="0"/>
              <a:t> tests:</a:t>
            </a:r>
          </a:p>
          <a:p>
            <a:pPr lvl="1"/>
            <a:r>
              <a:rPr lang="en-US" sz="1400" dirty="0"/>
              <a:t>10 virtual CERNVM nodes in </a:t>
            </a:r>
            <a:r>
              <a:rPr lang="en-US" sz="1400" dirty="0" err="1"/>
              <a:t>LxCloud</a:t>
            </a:r>
            <a:r>
              <a:rPr lang="en-US" sz="1400" dirty="0"/>
              <a:t> accessed via </a:t>
            </a:r>
            <a:r>
              <a:rPr lang="en-US" sz="1400" dirty="0" err="1"/>
              <a:t>PanDA</a:t>
            </a:r>
            <a:r>
              <a:rPr lang="en-US" sz="1400" dirty="0"/>
              <a:t> (</a:t>
            </a:r>
            <a:r>
              <a:rPr lang="en-US" sz="1400" dirty="0" err="1"/>
              <a:t>ANALY_CERNVM_test</a:t>
            </a:r>
            <a:r>
              <a:rPr lang="en-US" sz="1400" dirty="0"/>
              <a:t> queue)</a:t>
            </a:r>
          </a:p>
          <a:p>
            <a:pPr lvl="1"/>
            <a:r>
              <a:rPr lang="en-US" sz="1400" dirty="0"/>
              <a:t>VM instances are created manually with the </a:t>
            </a:r>
            <a:r>
              <a:rPr lang="en-US" sz="1400" i="1" dirty="0" err="1"/>
              <a:t>cvm</a:t>
            </a:r>
            <a:r>
              <a:rPr lang="en-US" sz="1400" dirty="0"/>
              <a:t> cloud tool; the VMs start the </a:t>
            </a:r>
            <a:r>
              <a:rPr lang="en-US" sz="1400" dirty="0" err="1"/>
              <a:t>PanDA</a:t>
            </a:r>
            <a:r>
              <a:rPr lang="en-US" sz="1400" dirty="0"/>
              <a:t> pilot to retrieve jobs</a:t>
            </a:r>
          </a:p>
          <a:p>
            <a:pPr lvl="1"/>
            <a:r>
              <a:rPr lang="en-US" sz="1400" dirty="0"/>
              <a:t>Submitting analysis jobs to measure CPU/</a:t>
            </a:r>
            <a:r>
              <a:rPr lang="en-US" sz="1400" dirty="0" err="1"/>
              <a:t>Walltime</a:t>
            </a:r>
            <a:r>
              <a:rPr lang="en-US" sz="1400" dirty="0"/>
              <a:t>, Events/second and various job timing metrics; comparison with identical hardware on LSF</a:t>
            </a:r>
          </a:p>
          <a:p>
            <a:pPr lvl="1"/>
            <a:r>
              <a:rPr lang="en-US" sz="1400" dirty="0"/>
              <a:t>Data read with root:// to EOS @ CERN. Outputs </a:t>
            </a:r>
            <a:r>
              <a:rPr lang="en-US" sz="1400" dirty="0" err="1"/>
              <a:t>lcg-cp’d</a:t>
            </a:r>
            <a:r>
              <a:rPr lang="en-US" sz="1400" dirty="0"/>
              <a:t> to CASTOR.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293838" y="6391383"/>
            <a:ext cx="6477000" cy="457200"/>
          </a:xfrm>
        </p:spPr>
        <p:txBody>
          <a:bodyPr/>
          <a:lstStyle/>
          <a:p>
            <a:r>
              <a:rPr lang="en-US" smtClean="0"/>
              <a:t>T0 experience - July 2011 – Helge Meinhard at cern.ch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7200" y="2681188"/>
            <a:ext cx="8229600" cy="4102840"/>
            <a:chOff x="457200" y="2681188"/>
            <a:chExt cx="8229600" cy="4102840"/>
          </a:xfrm>
        </p:grpSpPr>
        <p:sp>
          <p:nvSpPr>
            <p:cNvPr id="5" name="TextBox 4"/>
            <p:cNvSpPr txBox="1"/>
            <p:nvPr/>
          </p:nvSpPr>
          <p:spPr>
            <a:xfrm>
              <a:off x="914400" y="3569592"/>
              <a:ext cx="283867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LxCloud</a:t>
              </a:r>
              <a:r>
                <a:rPr lang="en-US" b="1" dirty="0" smtClean="0"/>
                <a:t> raw metrics:</a:t>
              </a:r>
            </a:p>
            <a:p>
              <a:r>
                <a:rPr lang="en-US" dirty="0" smtClean="0"/>
                <a:t>~51.1% mean CPU/</a:t>
              </a:r>
              <a:r>
                <a:rPr lang="en-US" dirty="0" err="1" smtClean="0"/>
                <a:t>Walltime</a:t>
              </a:r>
              <a:endParaRPr lang="en-US" dirty="0" smtClean="0"/>
            </a:p>
            <a:p>
              <a:r>
                <a:rPr lang="en-US" dirty="0" smtClean="0"/>
                <a:t>~9.8Hz event rate</a:t>
              </a:r>
              <a:endParaRPr lang="en-US" dirty="0"/>
            </a:p>
          </p:txBody>
        </p:sp>
        <p:sp>
          <p:nvSpPr>
            <p:cNvPr id="6" name="Left Brace 5"/>
            <p:cNvSpPr/>
            <p:nvPr/>
          </p:nvSpPr>
          <p:spPr>
            <a:xfrm>
              <a:off x="4001154" y="3149930"/>
              <a:ext cx="451433" cy="1856106"/>
            </a:xfrm>
            <a:prstGeom prst="leftBrace">
              <a:avLst>
                <a:gd name="adj1" fmla="val 25001"/>
                <a:gd name="adj2" fmla="val 50625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4400" y="5492640"/>
              <a:ext cx="283867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Reference metrics:</a:t>
              </a:r>
            </a:p>
            <a:p>
              <a:r>
                <a:rPr lang="en-US" dirty="0" smtClean="0"/>
                <a:t>~59.1% mean CPU/</a:t>
              </a:r>
              <a:r>
                <a:rPr lang="en-US" dirty="0" err="1" smtClean="0"/>
                <a:t>Walltime</a:t>
              </a:r>
              <a:endParaRPr lang="en-US" dirty="0" smtClean="0"/>
            </a:p>
            <a:p>
              <a:r>
                <a:rPr lang="en-US" dirty="0" smtClean="0"/>
                <a:t>~9.8Hz event rate</a:t>
              </a:r>
              <a:endParaRPr lang="en-US" dirty="0"/>
            </a:p>
          </p:txBody>
        </p:sp>
        <p:sp>
          <p:nvSpPr>
            <p:cNvPr id="8" name="Left Brace 7"/>
            <p:cNvSpPr/>
            <p:nvPr/>
          </p:nvSpPr>
          <p:spPr>
            <a:xfrm>
              <a:off x="4001155" y="5210534"/>
              <a:ext cx="451433" cy="1573494"/>
            </a:xfrm>
            <a:prstGeom prst="leftBrace">
              <a:avLst>
                <a:gd name="adj1" fmla="val 25001"/>
                <a:gd name="adj2" fmla="val 50625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" y="2681188"/>
              <a:ext cx="8229600" cy="33855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Preliminary Results! Work in progress...</a:t>
              </a:r>
              <a:endParaRPr lang="en-US" sz="1600" b="1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0531" y="5210534"/>
              <a:ext cx="3146988" cy="15734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00531" y="3150979"/>
              <a:ext cx="3778162" cy="18696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3463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60198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CVMFS at CERN (1)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Client status</a:t>
            </a:r>
          </a:p>
          <a:p>
            <a:pPr lvl="1"/>
            <a:r>
              <a:rPr lang="en-US" dirty="0" smtClean="0"/>
              <a:t>CVMFS on </a:t>
            </a:r>
            <a:r>
              <a:rPr lang="en-US" dirty="0" err="1" smtClean="0"/>
              <a:t>lxbatch</a:t>
            </a:r>
            <a:r>
              <a:rPr lang="en-US" dirty="0" smtClean="0"/>
              <a:t>/</a:t>
            </a:r>
            <a:r>
              <a:rPr lang="en-US" dirty="0" err="1" smtClean="0"/>
              <a:t>lxplus</a:t>
            </a:r>
            <a:r>
              <a:rPr lang="en-US" dirty="0" smtClean="0"/>
              <a:t> since Nov 2010</a:t>
            </a:r>
          </a:p>
          <a:p>
            <a:pPr lvl="2"/>
            <a:r>
              <a:rPr lang="en-US" dirty="0" err="1" smtClean="0"/>
              <a:t>LHCb</a:t>
            </a:r>
            <a:r>
              <a:rPr lang="en-US" dirty="0" smtClean="0"/>
              <a:t> fully migrated Apr 2011</a:t>
            </a:r>
          </a:p>
          <a:p>
            <a:pPr lvl="2"/>
            <a:r>
              <a:rPr lang="en-US" dirty="0" smtClean="0"/>
              <a:t>ATLAS partial migration May 2011</a:t>
            </a:r>
          </a:p>
          <a:p>
            <a:pPr lvl="3"/>
            <a:r>
              <a:rPr lang="en-US" dirty="0" smtClean="0"/>
              <a:t>ATLAS now in final preparations for full migration</a:t>
            </a:r>
          </a:p>
          <a:p>
            <a:pPr lvl="4"/>
            <a:r>
              <a:rPr lang="en-US" dirty="0" smtClean="0"/>
              <a:t>See presentation on Wednesday</a:t>
            </a:r>
          </a:p>
          <a:p>
            <a:pPr lvl="2"/>
            <a:r>
              <a:rPr lang="en-US" dirty="0" smtClean="0"/>
              <a:t>CMS working towards use of CVMFS</a:t>
            </a:r>
          </a:p>
          <a:p>
            <a:pPr lvl="1"/>
            <a:r>
              <a:rPr lang="en-US" dirty="0" smtClean="0"/>
              <a:t>AFS software area could be dropped later</a:t>
            </a:r>
          </a:p>
          <a:p>
            <a:pPr lvl="2"/>
            <a:r>
              <a:rPr lang="en-US" dirty="0" smtClean="0"/>
              <a:t>ALICE have their </a:t>
            </a:r>
            <a:r>
              <a:rPr lang="en-US" dirty="0" smtClean="0"/>
              <a:t>bit-torrent </a:t>
            </a:r>
            <a:r>
              <a:rPr lang="en-US" dirty="0" smtClean="0"/>
              <a:t>based system</a:t>
            </a:r>
          </a:p>
          <a:p>
            <a:pPr lvl="2"/>
            <a:r>
              <a:rPr lang="en-US" dirty="0" smtClean="0"/>
              <a:t>Previously during </a:t>
            </a:r>
            <a:r>
              <a:rPr lang="en-US" dirty="0" smtClean="0"/>
              <a:t>ATLAS </a:t>
            </a:r>
            <a:r>
              <a:rPr lang="en-US" dirty="0" smtClean="0"/>
              <a:t>production AFS has  been affected, impacting interactive users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T0 experience - July 2011 – Helge Meinhard at cern.ch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70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CVMFS at CERN (2)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562600"/>
          </a:xfrm>
        </p:spPr>
        <p:txBody>
          <a:bodyPr/>
          <a:lstStyle/>
          <a:p>
            <a:pPr eaLnBrk="1" hangingPunct="1"/>
            <a:r>
              <a:rPr lang="en-US" dirty="0" smtClean="0"/>
              <a:t>Client monitoring</a:t>
            </a:r>
          </a:p>
          <a:p>
            <a:pPr lvl="1"/>
            <a:r>
              <a:rPr lang="en-US" b="1" i="1" dirty="0" smtClean="0"/>
              <a:t>service </a:t>
            </a:r>
            <a:r>
              <a:rPr lang="en-US" b="1" i="1" dirty="0" err="1" smtClean="0"/>
              <a:t>cvmfs</a:t>
            </a:r>
            <a:r>
              <a:rPr lang="en-US" b="1" i="1" dirty="0" smtClean="0"/>
              <a:t> probe </a:t>
            </a:r>
            <a:r>
              <a:rPr lang="en-US" dirty="0" smtClean="0"/>
              <a:t>executed once/hour /node</a:t>
            </a:r>
          </a:p>
          <a:p>
            <a:pPr lvl="2"/>
            <a:r>
              <a:rPr lang="en-US" dirty="0" smtClean="0"/>
              <a:t>Executes </a:t>
            </a:r>
            <a:r>
              <a:rPr lang="en-US" i="1" dirty="0" err="1" smtClean="0"/>
              <a:t>ls</a:t>
            </a:r>
            <a:r>
              <a:rPr lang="en-US" i="1" dirty="0" smtClean="0"/>
              <a:t> /cvmfs/cms.cern.ch /cvmfs/atlas.cern.ch </a:t>
            </a:r>
          </a:p>
          <a:p>
            <a:pPr lvl="2"/>
            <a:r>
              <a:rPr lang="en-US" dirty="0" smtClean="0"/>
              <a:t>Ran under lemon framework</a:t>
            </a:r>
          </a:p>
          <a:p>
            <a:pPr lvl="1"/>
            <a:r>
              <a:rPr lang="en-US" dirty="0" smtClean="0"/>
              <a:t>This scale testing resolved CVMFS corruption bugs</a:t>
            </a:r>
          </a:p>
          <a:p>
            <a:pPr lvl="2"/>
            <a:r>
              <a:rPr lang="en-US" dirty="0" smtClean="0"/>
              <a:t>Bugs investigated/fixed incredibly fast – thank you</a:t>
            </a:r>
          </a:p>
          <a:p>
            <a:pPr lvl="2"/>
            <a:r>
              <a:rPr lang="en-US" dirty="0" smtClean="0"/>
              <a:t>Fixed with </a:t>
            </a:r>
            <a:r>
              <a:rPr lang="en-US" dirty="0" err="1" smtClean="0"/>
              <a:t>cvmfs</a:t>
            </a:r>
            <a:r>
              <a:rPr lang="en-US" dirty="0" smtClean="0"/>
              <a:t> &gt;= 0.2.68</a:t>
            </a:r>
          </a:p>
          <a:p>
            <a:pPr lvl="1"/>
            <a:r>
              <a:rPr lang="en-US" dirty="0" smtClean="0"/>
              <a:t>Number of failures out of ≈ 2600000 attempts:</a:t>
            </a:r>
          </a:p>
          <a:p>
            <a:pPr lvl="2"/>
            <a:r>
              <a:rPr lang="en-US" dirty="0" smtClean="0"/>
              <a:t>Apr (part) = 9543, May = 10137, June = 803 , Jul = 64</a:t>
            </a:r>
          </a:p>
          <a:p>
            <a:pPr lvl="1"/>
            <a:r>
              <a:rPr lang="en-US" dirty="0" err="1" smtClean="0"/>
              <a:t>cvmfs</a:t>
            </a:r>
            <a:r>
              <a:rPr lang="en-US" dirty="0" smtClean="0"/>
              <a:t> includes </a:t>
            </a:r>
            <a:r>
              <a:rPr lang="en-US" dirty="0" err="1" smtClean="0"/>
              <a:t>cvmfs_fsck</a:t>
            </a:r>
            <a:r>
              <a:rPr lang="en-US" dirty="0" smtClean="0"/>
              <a:t> utility:</a:t>
            </a:r>
          </a:p>
          <a:p>
            <a:pPr lvl="2"/>
            <a:r>
              <a:rPr lang="en-US" dirty="0" smtClean="0"/>
              <a:t>Checksums every file on disk so quite expensive</a:t>
            </a:r>
          </a:p>
          <a:p>
            <a:pPr lvl="2"/>
            <a:r>
              <a:rPr lang="en-US" dirty="0" smtClean="0"/>
              <a:t>Run once per week to identify further problems</a:t>
            </a:r>
          </a:p>
          <a:p>
            <a:pPr lvl="2"/>
            <a:r>
              <a:rPr lang="en-US" dirty="0" smtClean="0"/>
              <a:t>Recent bug fixes allow </a:t>
            </a:r>
            <a:r>
              <a:rPr lang="en-US" dirty="0" err="1" smtClean="0"/>
              <a:t>cvmfs_fsck</a:t>
            </a:r>
            <a:r>
              <a:rPr lang="en-US" dirty="0" smtClean="0"/>
              <a:t> to fix what it finds</a:t>
            </a:r>
          </a:p>
          <a:p>
            <a:pPr lvl="2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T0 experience - July 2011 – Helge Meinhard at cern.ch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7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7" descr="Countr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86200"/>
            <a:ext cx="4800600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CVMFS at CERN (3)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3048000"/>
          </a:xfrm>
        </p:spPr>
        <p:txBody>
          <a:bodyPr/>
          <a:lstStyle/>
          <a:p>
            <a:r>
              <a:rPr lang="en-US" dirty="0" smtClean="0"/>
              <a:t>‘Stratum 1’ service</a:t>
            </a:r>
          </a:p>
          <a:p>
            <a:pPr lvl="1"/>
            <a:r>
              <a:rPr lang="en-US" dirty="0" smtClean="0"/>
              <a:t>cvmfs-stratum-one.cern.ch is one of three</a:t>
            </a:r>
          </a:p>
          <a:p>
            <a:pPr lvl="2"/>
            <a:r>
              <a:rPr lang="en-US" dirty="0" smtClean="0"/>
              <a:t>BNL and RAL have near identical setup</a:t>
            </a:r>
          </a:p>
          <a:p>
            <a:pPr lvl="1"/>
            <a:r>
              <a:rPr lang="en-US" dirty="0" smtClean="0"/>
              <a:t>Service comprises:</a:t>
            </a:r>
          </a:p>
          <a:p>
            <a:pPr lvl="2"/>
            <a:r>
              <a:rPr lang="en-US" dirty="0" smtClean="0"/>
              <a:t>1 disk server pulling new files hourly from stratum0</a:t>
            </a:r>
          </a:p>
          <a:p>
            <a:pPr lvl="2"/>
            <a:r>
              <a:rPr lang="en-US" dirty="0" smtClean="0"/>
              <a:t>2 reverse proxies “protecting” this disk server</a:t>
            </a:r>
          </a:p>
          <a:p>
            <a:pPr lvl="1"/>
            <a:r>
              <a:rPr lang="en-US" dirty="0" smtClean="0"/>
              <a:t>New sites every day in last week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T0 experience - July 2011 – Helge Meinhard at cern.ch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13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66700" y="1143000"/>
            <a:ext cx="8763000" cy="5334000"/>
          </a:xfrm>
        </p:spPr>
        <p:txBody>
          <a:bodyPr/>
          <a:lstStyle/>
          <a:p>
            <a:r>
              <a:rPr lang="en-US" dirty="0" smtClean="0"/>
              <a:t>Stratum 1 service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Stratum 1 load dependent on site squid configurations</a:t>
            </a:r>
          </a:p>
          <a:p>
            <a:pPr lvl="1"/>
            <a:r>
              <a:rPr lang="en-US" dirty="0" smtClean="0"/>
              <a:t>Common configurations errors:</a:t>
            </a:r>
          </a:p>
          <a:p>
            <a:pPr lvl="2"/>
            <a:r>
              <a:rPr lang="en-US" dirty="0" smtClean="0"/>
              <a:t>Default max file size to cache only 2 MB (CERN, NIKHEF)</a:t>
            </a:r>
          </a:p>
          <a:p>
            <a:pPr lvl="2"/>
            <a:r>
              <a:rPr lang="en-US" dirty="0" smtClean="0"/>
              <a:t>Only 1 GB of cache on their squids (PIC)</a:t>
            </a:r>
          </a:p>
          <a:p>
            <a:pPr lvl="1"/>
            <a:r>
              <a:rPr lang="en-US" dirty="0" smtClean="0"/>
              <a:t>CERN will continue to contact top subscriber</a:t>
            </a:r>
          </a:p>
          <a:p>
            <a:pPr lvl="2"/>
            <a:r>
              <a:rPr lang="en-US" dirty="0" smtClean="0"/>
              <a:t>Plenty of capacity, &lt; 1MB/s of network today per stratum1 node.</a:t>
            </a:r>
          </a:p>
        </p:txBody>
      </p:sp>
      <p:pic>
        <p:nvPicPr>
          <p:cNvPr id="10246" name="Picture 8" descr="gigabyt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6703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sit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36576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CVMFS at CERN (4)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T0 experience - July 2011 – Helge Meinhard at cern.ch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3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ActiveMQ</a:t>
            </a:r>
            <a:r>
              <a:rPr lang="en-US" dirty="0" smtClean="0"/>
              <a:t> service (1)</a:t>
            </a:r>
          </a:p>
        </p:txBody>
      </p:sp>
      <p:sp>
        <p:nvSpPr>
          <p:cNvPr id="20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MQ messaging service</a:t>
            </a:r>
          </a:p>
          <a:p>
            <a:pPr lvl="1"/>
            <a:r>
              <a:rPr lang="en-US" smtClean="0"/>
              <a:t>Provides a general asynchronous messaging service to allow applications to communicate</a:t>
            </a:r>
          </a:p>
          <a:p>
            <a:pPr lvl="1"/>
            <a:r>
              <a:rPr lang="en-US" smtClean="0"/>
              <a:t>Decoupled architecture – the service takes care of the reliable delivery of the messages so your applications don</a:t>
            </a:r>
            <a:r>
              <a:rPr lang="fr-FR" altLang="en-US" smtClean="0"/>
              <a:t>’</a:t>
            </a:r>
            <a:r>
              <a:rPr lang="en-US" altLang="ja-JP" smtClean="0"/>
              <a:t>t have to</a:t>
            </a:r>
          </a:p>
          <a:p>
            <a:pPr lvl="1"/>
            <a:r>
              <a:rPr lang="en-US" smtClean="0"/>
              <a:t>ActiveMQ is an open source Apache project (with a commercially supported version called Fuse)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T0 experience - July 2011 – Helge Meinhard at cern.ch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09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ActiveMQ</a:t>
            </a:r>
            <a:r>
              <a:rPr lang="en-US" dirty="0" smtClean="0"/>
              <a:t> service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Have built service for ATLAS based on the successful deployment of </a:t>
            </a:r>
            <a:r>
              <a:rPr lang="en-US" dirty="0" err="1" smtClean="0">
                <a:ea typeface="+mn-ea"/>
              </a:rPr>
              <a:t>ActiveMQ</a:t>
            </a:r>
            <a:r>
              <a:rPr lang="en-US" dirty="0" smtClean="0">
                <a:ea typeface="+mn-ea"/>
              </a:rPr>
              <a:t> for the WLCG SAM </a:t>
            </a:r>
            <a:r>
              <a:rPr lang="en-US" dirty="0" err="1" smtClean="0">
                <a:ea typeface="+mn-ea"/>
              </a:rPr>
              <a:t>Nagios</a:t>
            </a:r>
            <a:r>
              <a:rPr lang="en-US" dirty="0" smtClean="0">
                <a:ea typeface="+mn-ea"/>
              </a:rPr>
              <a:t> testing infrastructure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Atlas tracer service:	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Collects file events from worldwide Atlas DDM clients (3.6 </a:t>
            </a:r>
            <a:r>
              <a:rPr lang="en-US" dirty="0" err="1" smtClean="0">
                <a:ea typeface="+mn-ea"/>
              </a:rPr>
              <a:t>Mevents</a:t>
            </a:r>
            <a:r>
              <a:rPr lang="en-US" dirty="0" smtClean="0">
                <a:ea typeface="+mn-ea"/>
              </a:rPr>
              <a:t>/day, bursts of 300/s)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Atlas notification service: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Broadcast notification of dataset states, data availability to interested ATLAS applications (Panda + AMI catalogue currently), 1-2 events/s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Successful pilot service: now moving to production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T0 experience - July 2011 – Helge Meinhard at cern.ch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3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GGUS Alarms against CERN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Statistics 01-Jul-2010 to 30-Jun-2011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678225"/>
              </p:ext>
            </p:extLst>
          </p:nvPr>
        </p:nvGraphicFramePr>
        <p:xfrm>
          <a:off x="1447800" y="2057400"/>
          <a:ext cx="6096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Castor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AFS, Kerberos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LFC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VOMS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40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T0 experience - July 2011 – Helge Meinhard at cern.ch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35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Monitoring: IT workshop to review situation</a:t>
            </a:r>
          </a:p>
          <a:p>
            <a:pPr lvl="1"/>
            <a:r>
              <a:rPr lang="en-US" dirty="0" smtClean="0"/>
              <a:t>Plenty of monitoring done, plenty of information gathered and stored</a:t>
            </a:r>
          </a:p>
          <a:p>
            <a:pPr lvl="1"/>
            <a:r>
              <a:rPr lang="en-US" dirty="0" smtClean="0"/>
              <a:t>Demands on integrating different systems, and on providing ad-hoc queries, mining, analysis, trends</a:t>
            </a:r>
          </a:p>
          <a:p>
            <a:pPr lvl="1"/>
            <a:r>
              <a:rPr lang="en-US" dirty="0" smtClean="0"/>
              <a:t>Working group has been formed</a:t>
            </a:r>
          </a:p>
          <a:p>
            <a:r>
              <a:rPr lang="en-US" dirty="0" smtClean="0"/>
              <a:t>More generally, revising how T0 operates</a:t>
            </a:r>
          </a:p>
          <a:p>
            <a:pPr lvl="1"/>
            <a:r>
              <a:rPr lang="en-US" dirty="0" err="1" smtClean="0"/>
              <a:t>Virtualisation</a:t>
            </a:r>
            <a:r>
              <a:rPr lang="en-US" dirty="0" smtClean="0"/>
              <a:t>/clouds, configuration management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T0 experience - July 2011 – Helge Meinhard at cern.ch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95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Community support</a:t>
            </a:r>
          </a:p>
          <a:p>
            <a:pPr lvl="1"/>
            <a:r>
              <a:rPr lang="en-US" dirty="0"/>
              <a:t>IT recommended / IT supported / community supported / unsupported / IT prohibits</a:t>
            </a:r>
          </a:p>
          <a:p>
            <a:pPr lvl="1"/>
            <a:r>
              <a:rPr lang="en-US" dirty="0"/>
              <a:t>Applies to smartphones, tablets, browsers, mail clients, …</a:t>
            </a:r>
          </a:p>
          <a:p>
            <a:pPr lvl="1"/>
            <a:r>
              <a:rPr lang="en-US" dirty="0"/>
              <a:t>Infrastructure </a:t>
            </a:r>
            <a:r>
              <a:rPr lang="en-US" dirty="0" smtClean="0"/>
              <a:t>created</a:t>
            </a:r>
          </a:p>
          <a:p>
            <a:r>
              <a:rPr lang="en-US" dirty="0" smtClean="0"/>
              <a:t>Interesting times with EGI and EMI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T0 experience - July 2011 – Helge Meinhard at cern.ch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6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Facilities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Stable </a:t>
            </a:r>
            <a:r>
              <a:rPr lang="en-US" dirty="0"/>
              <a:t>running</a:t>
            </a:r>
          </a:p>
          <a:p>
            <a:pPr lvl="1"/>
            <a:r>
              <a:rPr lang="en-US" dirty="0" smtClean="0"/>
              <a:t>... </a:t>
            </a:r>
            <a:r>
              <a:rPr lang="en-US" dirty="0"/>
              <a:t>at the limit of power and cooling</a:t>
            </a:r>
          </a:p>
          <a:p>
            <a:r>
              <a:rPr lang="en-US" dirty="0" smtClean="0"/>
              <a:t>In main machine room, temperature of cold air risen carefully </a:t>
            </a:r>
          </a:p>
          <a:p>
            <a:r>
              <a:rPr lang="en-US" dirty="0" smtClean="0"/>
              <a:t>‘Barn’ </a:t>
            </a:r>
            <a:r>
              <a:rPr lang="en-US" dirty="0"/>
              <a:t>refurbishment </a:t>
            </a:r>
            <a:r>
              <a:rPr lang="en-US" dirty="0" smtClean="0"/>
              <a:t>project</a:t>
            </a:r>
          </a:p>
          <a:p>
            <a:pPr lvl="1"/>
            <a:r>
              <a:rPr lang="en-US" dirty="0" smtClean="0"/>
              <a:t>Annex to main machine room being converted into a small high-density room of 450 kW</a:t>
            </a:r>
          </a:p>
          <a:p>
            <a:pPr lvl="1"/>
            <a:r>
              <a:rPr lang="en-US" dirty="0" smtClean="0"/>
              <a:t>Some infrastructure ‘oddities’ of old building being corrected as well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T0 experience - July 2011 – Helge Meinhard at cern.ch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43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Facilities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External </a:t>
            </a:r>
            <a:r>
              <a:rPr lang="en-US" dirty="0" smtClean="0"/>
              <a:t>‘local’ hosting</a:t>
            </a:r>
            <a:endParaRPr lang="en-US" dirty="0"/>
          </a:p>
          <a:p>
            <a:pPr lvl="1"/>
            <a:r>
              <a:rPr lang="en-US" dirty="0"/>
              <a:t>Part of our ‘critical machines’ are now run in hosting </a:t>
            </a:r>
            <a:r>
              <a:rPr lang="en-US" dirty="0" err="1"/>
              <a:t>centre</a:t>
            </a:r>
            <a:r>
              <a:rPr lang="en-US" dirty="0"/>
              <a:t> 15 km away from CERN</a:t>
            </a:r>
          </a:p>
          <a:p>
            <a:r>
              <a:rPr lang="en-US" dirty="0"/>
              <a:t>Remote T0</a:t>
            </a:r>
          </a:p>
          <a:p>
            <a:pPr lvl="1"/>
            <a:r>
              <a:rPr lang="en-US" dirty="0"/>
              <a:t>Centre in a CERN member state running part of T0 capacity</a:t>
            </a:r>
          </a:p>
          <a:p>
            <a:pPr lvl="1"/>
            <a:r>
              <a:rPr lang="en-US" dirty="0"/>
              <a:t>Addressing business continuity as well</a:t>
            </a:r>
          </a:p>
          <a:p>
            <a:pPr lvl="1"/>
            <a:r>
              <a:rPr lang="en-US" dirty="0"/>
              <a:t>Call for expressions of interest closed, analysis ongoing, formal tender in </a:t>
            </a:r>
            <a:r>
              <a:rPr lang="en-US" dirty="0" smtClean="0"/>
              <a:t>preparation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T0 experience - July 2011 – Helge Meinhard at cern.ch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77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The CERN Data Centre in Numbers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Data Centre Operations (Tier 0)</a:t>
            </a:r>
          </a:p>
          <a:p>
            <a:pPr lvl="1">
              <a:buClrTx/>
            </a:pPr>
            <a:r>
              <a:rPr lang="en-GB" sz="1600" dirty="0" smtClean="0"/>
              <a:t>24x7 operator support and System Administration services to support 24x7 operation of all IT services.</a:t>
            </a:r>
          </a:p>
          <a:p>
            <a:pPr lvl="1">
              <a:buClrTx/>
            </a:pPr>
            <a:r>
              <a:rPr lang="en-GB" sz="1600" dirty="0" smtClean="0"/>
              <a:t>Hardware installation &amp; retirement</a:t>
            </a:r>
          </a:p>
          <a:p>
            <a:pPr lvl="2"/>
            <a:r>
              <a:rPr lang="en-GB" sz="1200" dirty="0" smtClean="0"/>
              <a:t>~7,000 hardware movements/year; ~1800 disk failures/year</a:t>
            </a:r>
          </a:p>
          <a:p>
            <a:pPr lvl="1">
              <a:buClrTx/>
            </a:pPr>
            <a:r>
              <a:rPr lang="en-GB" sz="1600" dirty="0" smtClean="0"/>
              <a:t>Management and Automation framework for large scale Linux clusters</a:t>
            </a:r>
            <a:endParaRPr lang="en-GB" sz="2200" dirty="0" smtClean="0"/>
          </a:p>
        </p:txBody>
      </p:sp>
      <p:graphicFrame>
        <p:nvGraphicFramePr>
          <p:cNvPr id="9" name="Chart 8"/>
          <p:cNvGraphicFramePr/>
          <p:nvPr/>
        </p:nvGraphicFramePr>
        <p:xfrm>
          <a:off x="3886200" y="4191000"/>
          <a:ext cx="2673350" cy="196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553200" y="4038600"/>
          <a:ext cx="2327920" cy="175095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92477"/>
                <a:gridCol w="935443"/>
              </a:tblGrid>
              <a:tr h="2748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Calibri"/>
                          <a:cs typeface="Times New Roman"/>
                        </a:rPr>
                        <a:t>High Speed Routers</a:t>
                      </a: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050" b="1" dirty="0" smtClean="0">
                          <a:latin typeface="Calibri"/>
                          <a:ea typeface="Calibri"/>
                          <a:cs typeface="Times New Roman"/>
                        </a:rPr>
                        <a:t>(640</a:t>
                      </a:r>
                      <a:r>
                        <a:rPr lang="en-US" sz="1050" b="1" baseline="0" dirty="0" smtClean="0">
                          <a:latin typeface="Calibri"/>
                          <a:ea typeface="Calibri"/>
                          <a:cs typeface="Times New Roman"/>
                        </a:rPr>
                        <a:t> Mbps → 2.4 Tbps)</a:t>
                      </a:r>
                      <a:endParaRPr lang="en-US" sz="11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274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Calibri"/>
                          <a:cs typeface="Times New Roman"/>
                        </a:rPr>
                        <a:t>Ethernet Switches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Calibri"/>
                          <a:cs typeface="Times New Roman"/>
                        </a:rPr>
                        <a:t>350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274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Calibri"/>
                          <a:cs typeface="Times New Roman"/>
                        </a:rPr>
                        <a:t>10 Gbps ports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2000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274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Calibri"/>
                          <a:cs typeface="Times New Roman"/>
                        </a:rPr>
                        <a:t>Switching Capacity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Calibri"/>
                          <a:cs typeface="Times New Roman"/>
                        </a:rPr>
                        <a:t>4.8</a:t>
                      </a:r>
                      <a:r>
                        <a:rPr lang="en-US" sz="11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Tbps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274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Calibri"/>
                          <a:cs typeface="Times New Roman"/>
                        </a:rPr>
                        <a:t>1 Gbps ports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100" b="1" dirty="0" smtClean="0"/>
                        <a:t>16,939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274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Calibri"/>
                          <a:cs typeface="Times New Roman"/>
                        </a:rPr>
                        <a:t>10 Gbps ports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100" b="1" dirty="0" smtClean="0"/>
                        <a:t>558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524000" y="2743200"/>
          <a:ext cx="2327920" cy="13741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92477"/>
                <a:gridCol w="935443"/>
              </a:tblGrid>
              <a:tr h="274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Calibri"/>
                          <a:cs typeface="Times New Roman"/>
                        </a:rPr>
                        <a:t>Racks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Calibri"/>
                          <a:cs typeface="Times New Roman"/>
                        </a:rPr>
                        <a:t>828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274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Servers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latin typeface="+mn-lt"/>
                          <a:ea typeface="Calibri"/>
                          <a:cs typeface="Times New Roman"/>
                        </a:rPr>
                        <a:t>11,728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274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Processors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latin typeface="+mn-lt"/>
                          <a:ea typeface="Calibri"/>
                          <a:cs typeface="Times New Roman"/>
                        </a:rPr>
                        <a:t>15,694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274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Cores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64,238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274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HEPSpec06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latin typeface="+mn-lt"/>
                          <a:ea typeface="Calibri"/>
                          <a:cs typeface="Times New Roman"/>
                        </a:rPr>
                        <a:t>482,507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038600" y="2740655"/>
          <a:ext cx="2327920" cy="13741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47800"/>
                <a:gridCol w="880120"/>
              </a:tblGrid>
              <a:tr h="274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Disks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latin typeface="+mn-lt"/>
                          <a:ea typeface="Calibri"/>
                          <a:cs typeface="Times New Roman"/>
                        </a:rPr>
                        <a:t>64,109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274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Raw disk capacity (</a:t>
                      </a:r>
                      <a:r>
                        <a:rPr lang="en-US" sz="1100" b="1" dirty="0" err="1" smtClean="0">
                          <a:latin typeface="Calibri"/>
                          <a:ea typeface="Calibri"/>
                          <a:cs typeface="Times New Roman"/>
                        </a:rPr>
                        <a:t>TiB</a:t>
                      </a: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latin typeface="+mn-lt"/>
                          <a:ea typeface="Calibri"/>
                          <a:cs typeface="Times New Roman"/>
                        </a:rPr>
                        <a:t>63,289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274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Memory modules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latin typeface="+mn-lt"/>
                          <a:ea typeface="Calibri"/>
                          <a:cs typeface="Times New Roman"/>
                        </a:rPr>
                        <a:t>56,014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274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Calibri"/>
                          <a:cs typeface="Times New Roman"/>
                        </a:rPr>
                        <a:t>Memory capacity (</a:t>
                      </a:r>
                      <a:r>
                        <a:rPr lang="en-US" sz="1100" b="1" dirty="0" err="1" smtClean="0">
                          <a:latin typeface="Calibri"/>
                          <a:ea typeface="Calibri"/>
                          <a:cs typeface="Times New Roman"/>
                        </a:rPr>
                        <a:t>TiB</a:t>
                      </a:r>
                      <a:r>
                        <a:rPr lang="en-US" sz="1100" b="1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Calibri"/>
                          <a:cs typeface="Times New Roman"/>
                        </a:rPr>
                        <a:t>158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274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RAID controllers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latin typeface="+mn-lt"/>
                          <a:ea typeface="Calibri"/>
                          <a:cs typeface="Times New Roman"/>
                        </a:rPr>
                        <a:t>3,749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553200" y="2743200"/>
          <a:ext cx="2327920" cy="10993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92477"/>
                <a:gridCol w="935443"/>
              </a:tblGrid>
              <a:tr h="274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Calibri"/>
                          <a:cs typeface="Times New Roman"/>
                        </a:rPr>
                        <a:t>Tape Drives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Calibri"/>
                          <a:cs typeface="Times New Roman"/>
                        </a:rPr>
                        <a:t>160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274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Calibri"/>
                          <a:cs typeface="Times New Roman"/>
                        </a:rPr>
                        <a:t>Tape Cartridges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Calibri"/>
                          <a:cs typeface="Times New Roman"/>
                        </a:rPr>
                        <a:t>45000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274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Calibri"/>
                          <a:cs typeface="Times New Roman"/>
                        </a:rPr>
                        <a:t>Tape slots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Calibri"/>
                          <a:cs typeface="Times New Roman"/>
                        </a:rPr>
                        <a:t>56000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274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Calibri"/>
                          <a:cs typeface="Times New Roman"/>
                        </a:rPr>
                        <a:t>Tape</a:t>
                      </a:r>
                      <a:r>
                        <a:rPr lang="en-US" sz="11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Capacity (</a:t>
                      </a:r>
                      <a:r>
                        <a:rPr lang="en-US" sz="1100" b="1" baseline="0" dirty="0" err="1" smtClean="0">
                          <a:latin typeface="Calibri"/>
                          <a:ea typeface="Calibri"/>
                          <a:cs typeface="Times New Roman"/>
                        </a:rPr>
                        <a:t>TiB</a:t>
                      </a:r>
                      <a:r>
                        <a:rPr lang="en-US" sz="1100" b="1" baseline="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Calibri"/>
                          <a:cs typeface="Times New Roman"/>
                        </a:rPr>
                        <a:t>34000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324600" y="5943600"/>
          <a:ext cx="2556520" cy="54965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57338"/>
                <a:gridCol w="799182"/>
              </a:tblGrid>
              <a:tr h="274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Calibri"/>
                          <a:cs typeface="Times New Roman"/>
                        </a:rPr>
                        <a:t>IT Power Consumption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Calibri"/>
                          <a:cs typeface="Times New Roman"/>
                        </a:rPr>
                        <a:t>2456 KW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2748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en-US" sz="11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smtClean="0">
                          <a:latin typeface="+mn-lt"/>
                          <a:ea typeface="Calibri"/>
                          <a:cs typeface="Times New Roman"/>
                        </a:rPr>
                        <a:t>Power Consumption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Calibri"/>
                          <a:cs typeface="Times New Roman"/>
                        </a:rPr>
                        <a:t>3890 KW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1219200" y="4343400"/>
          <a:ext cx="2971800" cy="2057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T0 experience - July 2011 – Helge Meinhard at cern.ch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64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Facilities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Procurement fun points</a:t>
            </a:r>
          </a:p>
          <a:p>
            <a:pPr lvl="1"/>
            <a:r>
              <a:rPr lang="en-US" dirty="0"/>
              <a:t>7’000 drives (2 TB) swapped out, manufacturer needed several attempts</a:t>
            </a:r>
          </a:p>
          <a:p>
            <a:pPr lvl="1"/>
            <a:r>
              <a:rPr lang="en-US" dirty="0"/>
              <a:t>Finally got a batch of CPU servers to work</a:t>
            </a:r>
          </a:p>
          <a:p>
            <a:pPr lvl="1"/>
            <a:r>
              <a:rPr lang="en-US" dirty="0"/>
              <a:t>Bad or late (or both) repair interventions by vendor agents</a:t>
            </a:r>
          </a:p>
          <a:p>
            <a:pPr lvl="2"/>
            <a:r>
              <a:rPr lang="en-US" dirty="0"/>
              <a:t>Discussing alternative schemes for warranty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T0 experience - July 2011 – Helge Meinhard at cern.ch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Typical tier-0 bandwidth</a:t>
            </a:r>
          </a:p>
          <a:p>
            <a:pPr lvl="1"/>
            <a:r>
              <a:rPr lang="en-GB" dirty="0" smtClean="0"/>
              <a:t>Average in: 2 GB/s with peaks at 11.5 GB/s</a:t>
            </a:r>
          </a:p>
          <a:p>
            <a:pPr lvl="1"/>
            <a:r>
              <a:rPr lang="en-GB" dirty="0" smtClean="0"/>
              <a:t>Average out: 6 GB/s with peaks at 25 GB/s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Router infrastructure being migrated to new supplier</a:t>
            </a:r>
          </a:p>
          <a:p>
            <a:pPr lvl="1"/>
            <a:r>
              <a:rPr lang="en-US" dirty="0" smtClean="0"/>
              <a:t>More bandwidth</a:t>
            </a:r>
          </a:p>
          <a:p>
            <a:pPr lvl="1"/>
            <a:r>
              <a:rPr lang="en-US" dirty="0" smtClean="0"/>
              <a:t>Experimenting with 100 GE</a:t>
            </a:r>
          </a:p>
        </p:txBody>
      </p:sp>
      <p:pic>
        <p:nvPicPr>
          <p:cNvPr id="6" name="Picture 4" descr="http://lemonweb.cern.ch/lemon-web/images/cluster_castor2_0.0.5_-43200_S_NUMKBREADAVG_S_NUMKBWRITEAVGOVERLAYS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725189"/>
            <a:ext cx="3505200" cy="1465811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6248400" y="3657600"/>
            <a:ext cx="762000" cy="5334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\\cern.ch\dfs\Users\h\hemmer\Documents\My Pictures\Castor.08.12.2010.Ye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667000"/>
            <a:ext cx="4191000" cy="1752600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4114800" y="3124200"/>
            <a:ext cx="4572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>
            <a:stCxn id="9" idx="6"/>
            <a:endCxn id="6" idx="1"/>
          </p:cNvCxnSpPr>
          <p:nvPr/>
        </p:nvCxnSpPr>
        <p:spPr>
          <a:xfrm flipV="1">
            <a:off x="4572000" y="3458095"/>
            <a:ext cx="609600" cy="9005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T0 experience - July 2011 – Helge Meinhard at cern.ch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pt_Meeting_2008_final">
  <a:themeElements>
    <a:clrScheme name="Dept_Meeting_2008_final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Dept_Meeting_2008_fina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pt_Meeting_2008_final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benchmarking</Template>
  <TotalTime>2680</TotalTime>
  <Words>1639</Words>
  <Application>Microsoft Office PowerPoint</Application>
  <PresentationFormat>On-screen Show (4:3)</PresentationFormat>
  <Paragraphs>308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2_Default Design</vt:lpstr>
      <vt:lpstr>Custom Design</vt:lpstr>
      <vt:lpstr>Dept_Meeting_2008_final</vt:lpstr>
      <vt:lpstr>WLCG T0 at CERN: Operational experience</vt:lpstr>
      <vt:lpstr>Background (1)</vt:lpstr>
      <vt:lpstr>Background (2)</vt:lpstr>
      <vt:lpstr>Background (3)</vt:lpstr>
      <vt:lpstr>Computing Facilities (1)</vt:lpstr>
      <vt:lpstr>Computing Facilities (2)</vt:lpstr>
      <vt:lpstr>The CERN Data Centre in Numbers</vt:lpstr>
      <vt:lpstr>Computing Facilities (4)</vt:lpstr>
      <vt:lpstr>Communication Systems</vt:lpstr>
      <vt:lpstr>Storage (1): Castor</vt:lpstr>
      <vt:lpstr>Storage (2): Tapes, EOS</vt:lpstr>
      <vt:lpstr>Storage (3): DB incident analysis</vt:lpstr>
      <vt:lpstr>Storage (4): DB directions</vt:lpstr>
      <vt:lpstr>Batch services (1)</vt:lpstr>
      <vt:lpstr>Batch Services (2)</vt:lpstr>
      <vt:lpstr>Virtualisation (1): CVI</vt:lpstr>
      <vt:lpstr>Virtualisation (2): CVI</vt:lpstr>
      <vt:lpstr>Virtualisation (3): Cloud</vt:lpstr>
      <vt:lpstr>Virtualisation (4): Cloud and lxbatch</vt:lpstr>
      <vt:lpstr>Virtualisation (5): EC2 i/f</vt:lpstr>
      <vt:lpstr>CVMFS at CERN (1)</vt:lpstr>
      <vt:lpstr>CVMFS at CERN (2)</vt:lpstr>
      <vt:lpstr>CVMFS at CERN (3)</vt:lpstr>
      <vt:lpstr>CVMFS at CERN (4)</vt:lpstr>
      <vt:lpstr>ActiveMQ service (1)</vt:lpstr>
      <vt:lpstr>ActiveMQ service (2)</vt:lpstr>
      <vt:lpstr>GGUS Alarms against CERN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CERN Site Report</dc:title>
  <dc:creator>Helge Meinhard</dc:creator>
  <cp:lastModifiedBy>Helge Meinhard</cp:lastModifiedBy>
  <cp:revision>185</cp:revision>
  <cp:lastPrinted>2011-07-11T08:08:30Z</cp:lastPrinted>
  <dcterms:created xsi:type="dcterms:W3CDTF">2008-10-19T10:03:15Z</dcterms:created>
  <dcterms:modified xsi:type="dcterms:W3CDTF">2011-07-11T10:17:21Z</dcterms:modified>
</cp:coreProperties>
</file>