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</p:sldMasterIdLst>
  <p:notesMasterIdLst>
    <p:notesMasterId r:id="rId19"/>
  </p:notesMasterIdLst>
  <p:handoutMasterIdLst>
    <p:handoutMasterId r:id="rId20"/>
  </p:handoutMasterIdLst>
  <p:sldIdLst>
    <p:sldId id="258" r:id="rId3"/>
    <p:sldId id="265" r:id="rId4"/>
    <p:sldId id="430" r:id="rId5"/>
    <p:sldId id="431" r:id="rId6"/>
    <p:sldId id="432" r:id="rId7"/>
    <p:sldId id="429" r:id="rId8"/>
    <p:sldId id="419" r:id="rId9"/>
    <p:sldId id="420" r:id="rId10"/>
    <p:sldId id="433" r:id="rId11"/>
    <p:sldId id="434" r:id="rId12"/>
    <p:sldId id="437" r:id="rId13"/>
    <p:sldId id="427" r:id="rId14"/>
    <p:sldId id="436" r:id="rId15"/>
    <p:sldId id="438" r:id="rId16"/>
    <p:sldId id="409" r:id="rId17"/>
    <p:sldId id="428" r:id="rId18"/>
  </p:sldIdLst>
  <p:sldSz cx="9144000" cy="6858000" type="screen4x3"/>
  <p:notesSz cx="677545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7D1"/>
    <a:srgbClr val="FFFFFF"/>
    <a:srgbClr val="00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82" autoAdjust="0"/>
    <p:restoredTop sz="99565" autoAdjust="0"/>
  </p:normalViewPr>
  <p:slideViewPr>
    <p:cSldViewPr>
      <p:cViewPr>
        <p:scale>
          <a:sx n="100" d="100"/>
          <a:sy n="100" d="100"/>
        </p:scale>
        <p:origin x="-87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41002-AD51-1A4D-8E1C-FD1B00255DA1}" type="datetimeFigureOut">
              <a:rPr lang="en-US" smtClean="0"/>
              <a:pPr/>
              <a:t>7/9/11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2A4AE-215F-1846-A379-D8D282174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62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714-06A7-4C3E-B282-1CB27244E958}" type="datetimeFigureOut">
              <a:rPr lang="en-US" smtClean="0"/>
              <a:pPr/>
              <a:t>7/9/11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8315-CB39-4237-8C9E-1377361AD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1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tiff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4.tiff"/><Relationship Id="rId5" Type="http://schemas.openxmlformats.org/officeDocument/2006/relationships/image" Target="../media/image11.jpeg"/><Relationship Id="rId6" Type="http://schemas.openxmlformats.org/officeDocument/2006/relationships/image" Target="../media/image12.tiff"/><Relationship Id="rId7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s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4343400"/>
            <a:ext cx="1676400" cy="914400"/>
          </a:xfrm>
          <a:prstGeom prst="rect">
            <a:avLst/>
          </a:prstGeom>
        </p:spPr>
      </p:pic>
      <p:pic>
        <p:nvPicPr>
          <p:cNvPr id="9" name="Picture 8" descr="accelerat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343400"/>
            <a:ext cx="152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630" y="1066800"/>
            <a:ext cx="5928970" cy="14700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SRM Lessons Learned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5285" y="2590800"/>
            <a:ext cx="2895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Markus Schulz</a:t>
            </a:r>
            <a:endParaRPr lang="en-US" dirty="0"/>
          </a:p>
        </p:txBody>
      </p:sp>
      <p:pic>
        <p:nvPicPr>
          <p:cNvPr id="8" name="Picture 7" descr="HiggsInCM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4343400"/>
            <a:ext cx="1463040" cy="924025"/>
          </a:xfrm>
          <a:prstGeom prst="rect">
            <a:avLst/>
          </a:prstGeom>
        </p:spPr>
      </p:pic>
      <p:pic>
        <p:nvPicPr>
          <p:cNvPr id="10" name="Picture 9" descr="01 nyte - globe encounters.t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2920595" y="3773425"/>
            <a:ext cx="1463040" cy="1627890"/>
          </a:xfrm>
          <a:prstGeom prst="rect">
            <a:avLst/>
          </a:prstGeom>
        </p:spPr>
      </p:pic>
      <p:pic>
        <p:nvPicPr>
          <p:cNvPr id="11" name="Picture 10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4556760" y="4343400"/>
            <a:ext cx="1463040" cy="914400"/>
          </a:xfrm>
          <a:prstGeom prst="rect">
            <a:avLst/>
          </a:prstGeom>
        </p:spPr>
      </p:pic>
      <p:pic>
        <p:nvPicPr>
          <p:cNvPr id="12" name="Picture 11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6019800" y="4343400"/>
            <a:ext cx="1463040" cy="9144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17" name="Picture 16" descr="WLCG-TextOnly_black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6" name="Picture 15" descr="WLCG-logo.jp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228600"/>
            <a:ext cx="24384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CERN IT-GT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3200400"/>
            <a:ext cx="31242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DM </a:t>
            </a:r>
            <a:r>
              <a:rPr lang="en-US" smtClean="0"/>
              <a:t>Jamboree Amsterda</a:t>
            </a:r>
            <a:endParaRPr lang="en-US" dirty="0"/>
          </a:p>
        </p:txBody>
      </p:sp>
      <p:pic>
        <p:nvPicPr>
          <p:cNvPr id="19" name="Picture 18" descr="CERN_logo_400x400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610600" y="6324600"/>
            <a:ext cx="457200" cy="457200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smtClean="0"/>
              <a:t>Date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de-CH" smtClean="0"/>
              <a:t>Date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de-CH" smtClean="0"/>
              <a:t>Date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Markus Schulz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Markus Schulz</a:t>
            </a:r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76200" y="0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6096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de-CH" smtClean="0"/>
              <a:t>Date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(EMEA)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(EMEA)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1430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7597" cy="684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1336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(USA)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8" r:id="rId3"/>
    <p:sldLayoutId id="2147483650" r:id="rId4"/>
    <p:sldLayoutId id="2147483680" r:id="rId5"/>
    <p:sldLayoutId id="2147483655" r:id="rId6"/>
    <p:sldLayoutId id="2147483681" r:id="rId7"/>
    <p:sldLayoutId id="2147483677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Markus Schulz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BF3F-C9BD-49B4-9F22-AB3D6D301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cess.redhat.com/support/policy/updates/errata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630" y="1066800"/>
            <a:ext cx="783397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WLCG Middleware </a:t>
            </a:r>
            <a:r>
              <a:rPr lang="en-US" dirty="0"/>
              <a:t>D</a:t>
            </a:r>
            <a:r>
              <a:rPr lang="en-US" dirty="0" smtClean="0"/>
              <a:t>eployment Planning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Markus Schulz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CERN-IT-GT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July 2011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On client nodes (UI/WN) libs and </a:t>
            </a:r>
            <a:r>
              <a:rPr lang="en-GB" dirty="0" err="1" smtClean="0"/>
              <a:t>executables</a:t>
            </a:r>
            <a:r>
              <a:rPr lang="en-GB" dirty="0" smtClean="0"/>
              <a:t> have been relocated</a:t>
            </a:r>
          </a:p>
          <a:p>
            <a:pPr lvl="1"/>
            <a:r>
              <a:rPr lang="en-GB" dirty="0" smtClean="0"/>
              <a:t>Applications have to verify that they find them</a:t>
            </a:r>
          </a:p>
          <a:p>
            <a:endParaRPr lang="en-GB" dirty="0"/>
          </a:p>
          <a:p>
            <a:r>
              <a:rPr lang="en-GB" dirty="0" smtClean="0"/>
              <a:t> First victim: Availability monitoring </a:t>
            </a:r>
          </a:p>
          <a:p>
            <a:pPr lvl="1"/>
            <a:r>
              <a:rPr lang="en-GB" dirty="0" smtClean="0"/>
              <a:t>several site tests </a:t>
            </a:r>
            <a:r>
              <a:rPr lang="en-GB" dirty="0" smtClean="0"/>
              <a:t>failed on emi-1</a:t>
            </a:r>
            <a:endParaRPr lang="en-GB" dirty="0" smtClean="0"/>
          </a:p>
          <a:p>
            <a:pPr lvl="2"/>
            <a:r>
              <a:rPr lang="en-GB" dirty="0" smtClean="0"/>
              <a:t>the problem is understood and straight forward </a:t>
            </a:r>
            <a:r>
              <a:rPr lang="en-GB" dirty="0" smtClean="0"/>
              <a:t>(naming </a:t>
            </a:r>
            <a:r>
              <a:rPr lang="en-GB" dirty="0" smtClean="0"/>
              <a:t>changes)</a:t>
            </a:r>
          </a:p>
          <a:p>
            <a:pPr lvl="1"/>
            <a:r>
              <a:rPr lang="en-GB" dirty="0" smtClean="0"/>
              <a:t>getting them </a:t>
            </a:r>
            <a:r>
              <a:rPr lang="en-GB" dirty="0" smtClean="0"/>
              <a:t>fixed raised some questions</a:t>
            </a:r>
            <a:endParaRPr lang="en-GB" dirty="0" smtClean="0"/>
          </a:p>
          <a:p>
            <a:pPr lvl="2"/>
            <a:r>
              <a:rPr lang="en-GB" dirty="0" smtClean="0"/>
              <a:t>In EMI the Product </a:t>
            </a:r>
            <a:r>
              <a:rPr lang="en-GB" dirty="0"/>
              <a:t>T</a:t>
            </a:r>
            <a:r>
              <a:rPr lang="en-GB" dirty="0" smtClean="0"/>
              <a:t>eams are responsible for their probes</a:t>
            </a:r>
          </a:p>
          <a:p>
            <a:pPr lvl="2"/>
            <a:r>
              <a:rPr lang="en-GB" dirty="0" smtClean="0"/>
              <a:t>There is no WN/UI Product </a:t>
            </a:r>
            <a:r>
              <a:rPr lang="en-GB" dirty="0" smtClean="0"/>
              <a:t>Team</a:t>
            </a:r>
          </a:p>
          <a:p>
            <a:pPr lvl="2"/>
            <a:r>
              <a:rPr lang="en-GB" dirty="0" smtClean="0"/>
              <a:t>EGI is in the process to provide the fix  (Emir)</a:t>
            </a:r>
            <a:endParaRPr lang="en-GB" dirty="0" smtClean="0"/>
          </a:p>
          <a:p>
            <a:r>
              <a:rPr lang="en-GB" dirty="0" smtClean="0"/>
              <a:t>A plan for a controlled transition is needed </a:t>
            </a:r>
          </a:p>
          <a:p>
            <a:pPr marL="1371600" lvl="3" indent="0">
              <a:buNone/>
            </a:pP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Impact?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73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Goal: </a:t>
            </a:r>
          </a:p>
          <a:p>
            <a:pPr lvl="1"/>
            <a:r>
              <a:rPr lang="en-GB" dirty="0" smtClean="0"/>
              <a:t>Limit service interruptions and effort in deployment and operation </a:t>
            </a:r>
          </a:p>
          <a:p>
            <a:pPr lvl="2"/>
            <a:r>
              <a:rPr lang="en-GB" dirty="0" smtClean="0"/>
              <a:t>especially during the current running </a:t>
            </a:r>
            <a:r>
              <a:rPr lang="en-GB" dirty="0" smtClean="0"/>
              <a:t>period....</a:t>
            </a:r>
          </a:p>
          <a:p>
            <a:pPr lvl="1"/>
            <a:r>
              <a:rPr lang="en-GB" dirty="0" smtClean="0"/>
              <a:t>Implement changes when sites/user benefit significantly </a:t>
            </a:r>
          </a:p>
          <a:p>
            <a:pPr lvl="2"/>
            <a:r>
              <a:rPr lang="en-GB" dirty="0"/>
              <a:t>Back-porting hardware support to RHEL-5 ends in December(</a:t>
            </a:r>
            <a:r>
              <a:rPr lang="en-GB" u="sng" dirty="0">
                <a:hlinkClick r:id="rId2"/>
              </a:rPr>
              <a:t>https://access.redhat.com/support/policy/updates/errata/</a:t>
            </a:r>
            <a:r>
              <a:rPr lang="en-GB" u="sng" dirty="0"/>
              <a:t> )</a:t>
            </a:r>
          </a:p>
          <a:p>
            <a:pPr lvl="2"/>
            <a:r>
              <a:rPr lang="en-GB" dirty="0"/>
              <a:t>SL5 might not run on new hardware </a:t>
            </a:r>
            <a:endParaRPr lang="en-GB" dirty="0"/>
          </a:p>
          <a:p>
            <a:r>
              <a:rPr lang="en-GB" dirty="0" smtClean="0"/>
              <a:t>Action:</a:t>
            </a:r>
          </a:p>
          <a:p>
            <a:pPr lvl="1"/>
            <a:r>
              <a:rPr lang="en-GB" dirty="0"/>
              <a:t>Use unavoidable interventions to re-sync with major middleware </a:t>
            </a:r>
            <a:r>
              <a:rPr lang="en-GB" dirty="0" smtClean="0"/>
              <a:t>releases</a:t>
            </a:r>
            <a:endParaRPr lang="en-GB" dirty="0" smtClean="0"/>
          </a:p>
          <a:p>
            <a:pPr lvl="1"/>
            <a:r>
              <a:rPr lang="en-GB" dirty="0" smtClean="0"/>
              <a:t>Provide feedback to EMI and EGI</a:t>
            </a:r>
          </a:p>
          <a:p>
            <a:pPr lvl="1"/>
            <a:r>
              <a:rPr lang="en-GB" dirty="0" smtClean="0"/>
              <a:t>Recommend a transition plan to WLCG sites </a:t>
            </a:r>
            <a:endParaRPr lang="en-GB" dirty="0" smtClean="0"/>
          </a:p>
          <a:p>
            <a:pPr lvl="1"/>
            <a:r>
              <a:rPr lang="en-GB" dirty="0" smtClean="0"/>
              <a:t>Provide the information in an official place</a:t>
            </a:r>
          </a:p>
          <a:p>
            <a:pPr lvl="1"/>
            <a:r>
              <a:rPr lang="en-GB" dirty="0" smtClean="0"/>
              <a:t>EPEL should not used directly </a:t>
            </a:r>
          </a:p>
          <a:p>
            <a:pPr lvl="2"/>
            <a:r>
              <a:rPr lang="en-GB" dirty="0" smtClean="0"/>
              <a:t>lack of control, EGI and WLCG should control what is used </a:t>
            </a:r>
          </a:p>
          <a:p>
            <a:pPr lvl="1"/>
            <a:r>
              <a:rPr lang="en-GB" dirty="0" smtClean="0"/>
              <a:t> “WLCG emi-1” repository (controlled copy from EGI )</a:t>
            </a:r>
          </a:p>
          <a:p>
            <a:pPr lvl="2"/>
            <a:r>
              <a:rPr lang="en-GB" dirty="0" smtClean="0"/>
              <a:t>allows to delay </a:t>
            </a:r>
            <a:r>
              <a:rPr lang="en-GB" dirty="0" smtClean="0"/>
              <a:t>updates when needed 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(to be discussed)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48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</a:t>
            </a:r>
            <a:r>
              <a:rPr lang="en-GB" dirty="0" smtClean="0"/>
              <a:t>mpact on </a:t>
            </a:r>
            <a:r>
              <a:rPr lang="en-GB" dirty="0" smtClean="0"/>
              <a:t>users, operations and monitoring </a:t>
            </a:r>
            <a:r>
              <a:rPr lang="en-GB" dirty="0" smtClean="0"/>
              <a:t>has to be minimised </a:t>
            </a:r>
          </a:p>
          <a:p>
            <a:r>
              <a:rPr lang="en-GB" dirty="0" smtClean="0"/>
              <a:t>Services: </a:t>
            </a:r>
          </a:p>
          <a:p>
            <a:pPr lvl="1"/>
            <a:r>
              <a:rPr lang="en-GB" dirty="0" smtClean="0"/>
              <a:t>Those with little state move to EMI-1 at a convenient time ( BDII, CREAM-CE, WMS )</a:t>
            </a:r>
          </a:p>
          <a:p>
            <a:pPr lvl="2"/>
            <a:r>
              <a:rPr lang="en-GB" dirty="0" smtClean="0"/>
              <a:t>move to new hardware etc.</a:t>
            </a:r>
          </a:p>
          <a:p>
            <a:pPr lvl="1"/>
            <a:r>
              <a:rPr lang="en-GB" dirty="0" smtClean="0"/>
              <a:t>Catalogues and Storage elements should not move</a:t>
            </a:r>
          </a:p>
          <a:p>
            <a:pPr lvl="2"/>
            <a:r>
              <a:rPr lang="en-GB" dirty="0" smtClean="0"/>
              <a:t>unless there is more to gain than to loose </a:t>
            </a:r>
          </a:p>
          <a:p>
            <a:r>
              <a:rPr lang="en-GB" dirty="0" smtClean="0"/>
              <a:t>Client Nodes:</a:t>
            </a:r>
          </a:p>
          <a:p>
            <a:pPr lvl="1"/>
            <a:r>
              <a:rPr lang="en-GB" dirty="0" smtClean="0"/>
              <a:t>gLite-3.2 clients for CREAM, WMS and DM work with emi-1 and </a:t>
            </a:r>
            <a:r>
              <a:rPr lang="en-GB" dirty="0" err="1" smtClean="0"/>
              <a:t>gLite</a:t>
            </a:r>
            <a:r>
              <a:rPr lang="en-GB" dirty="0" smtClean="0"/>
              <a:t>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>
                <a:solidFill>
                  <a:srgbClr val="FF0000"/>
                </a:solidFill>
                <a:sym typeface="Wingdings"/>
              </a:rPr>
              <a:t>no pressure </a:t>
            </a:r>
          </a:p>
          <a:p>
            <a:pPr lvl="1"/>
            <a:r>
              <a:rPr lang="en-GB" dirty="0" smtClean="0">
                <a:sym typeface="Wingdings"/>
              </a:rPr>
              <a:t>Recommendation: Leave WN/UI for </a:t>
            </a:r>
            <a:r>
              <a:rPr lang="en-GB" dirty="0" smtClean="0">
                <a:sym typeface="Wingdings"/>
              </a:rPr>
              <a:t>3 </a:t>
            </a:r>
            <a:r>
              <a:rPr lang="en-GB" dirty="0" smtClean="0">
                <a:sym typeface="Wingdings"/>
              </a:rPr>
              <a:t>months </a:t>
            </a:r>
          </a:p>
          <a:p>
            <a:pPr lvl="2"/>
            <a:r>
              <a:rPr lang="en-GB" dirty="0" smtClean="0">
                <a:sym typeface="Wingdings"/>
              </a:rPr>
              <a:t>use </a:t>
            </a:r>
            <a:r>
              <a:rPr lang="en-GB" dirty="0" smtClean="0">
                <a:sym typeface="Wingdings"/>
              </a:rPr>
              <a:t>the time to  verify </a:t>
            </a:r>
            <a:r>
              <a:rPr lang="en-GB" dirty="0" smtClean="0">
                <a:sym typeface="Wingdings"/>
              </a:rPr>
              <a:t>that </a:t>
            </a:r>
            <a:r>
              <a:rPr lang="en-GB" dirty="0" smtClean="0">
                <a:sym typeface="Wingdings"/>
              </a:rPr>
              <a:t>user and operations </a:t>
            </a:r>
            <a:r>
              <a:rPr lang="en-GB" dirty="0" smtClean="0">
                <a:sym typeface="Wingdings"/>
              </a:rPr>
              <a:t>code works</a:t>
            </a:r>
          </a:p>
          <a:p>
            <a:pPr lvl="2"/>
            <a:r>
              <a:rPr lang="en-GB" dirty="0" smtClean="0">
                <a:sym typeface="Wingdings"/>
              </a:rPr>
              <a:t>this is already </a:t>
            </a:r>
            <a:r>
              <a:rPr lang="en-GB" dirty="0" smtClean="0">
                <a:sym typeface="Wingdings"/>
              </a:rPr>
              <a:t>an investment </a:t>
            </a:r>
            <a:r>
              <a:rPr lang="en-GB" dirty="0" smtClean="0">
                <a:sym typeface="Wingdings"/>
              </a:rPr>
              <a:t>for the SL6 migration</a:t>
            </a:r>
          </a:p>
          <a:p>
            <a:pPr lvl="2"/>
            <a:r>
              <a:rPr lang="en-GB" dirty="0" smtClean="0">
                <a:sym typeface="Wingdings"/>
              </a:rPr>
              <a:t>EGI </a:t>
            </a:r>
            <a:r>
              <a:rPr lang="en-GB" dirty="0" smtClean="0">
                <a:sym typeface="Wingdings"/>
              </a:rPr>
              <a:t>provided designated </a:t>
            </a:r>
            <a:r>
              <a:rPr lang="en-GB" dirty="0" smtClean="0">
                <a:sym typeface="Wingdings"/>
              </a:rPr>
              <a:t>test site for this transition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Skeleton of a Transition 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24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ym typeface="Wingdings"/>
              </a:rPr>
              <a:t>Moving critical components to SL6 should be a </a:t>
            </a:r>
            <a:r>
              <a:rPr lang="en-GB" dirty="0" smtClean="0">
                <a:sym typeface="Wingdings"/>
              </a:rPr>
              <a:t>priority ( no need to wait until emi-2)</a:t>
            </a:r>
          </a:p>
          <a:p>
            <a:pPr lvl="1"/>
            <a:r>
              <a:rPr lang="en-GB" dirty="0" smtClean="0">
                <a:sym typeface="Wingdings"/>
              </a:rPr>
              <a:t>to avoid impacting the hardware purchase</a:t>
            </a:r>
          </a:p>
          <a:p>
            <a:pPr lvl="1"/>
            <a:r>
              <a:rPr lang="en-GB" dirty="0" smtClean="0">
                <a:sym typeface="Wingdings"/>
              </a:rPr>
              <a:t>EMI-1 on SL5 is just not attractive for sites on gLite-3.2 ... </a:t>
            </a:r>
            <a:endParaRPr lang="en-GB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WN/UI </a:t>
            </a:r>
            <a:r>
              <a:rPr lang="en-GB" dirty="0" smtClean="0">
                <a:sym typeface="Wingdings"/>
              </a:rPr>
              <a:t>responsibility needs to be clarified</a:t>
            </a:r>
            <a:endParaRPr lang="en-GB" dirty="0">
              <a:sym typeface="Wingdings"/>
            </a:endParaRPr>
          </a:p>
          <a:p>
            <a:r>
              <a:rPr lang="en-GB" dirty="0" smtClean="0">
                <a:sym typeface="Wingdings"/>
              </a:rPr>
              <a:t>Transition to UMD has to take the users into account </a:t>
            </a:r>
            <a:r>
              <a:rPr lang="en-GB" dirty="0" smtClean="0">
                <a:sym typeface="Wingdings"/>
              </a:rPr>
              <a:t> </a:t>
            </a:r>
          </a:p>
          <a:p>
            <a:endParaRPr lang="en-GB" dirty="0">
              <a:sym typeface="Wingding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to </a:t>
            </a:r>
            <a:r>
              <a:rPr lang="en-GB" dirty="0" smtClean="0"/>
              <a:t>EMI/EGI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97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ym typeface="Wingdings"/>
              </a:rPr>
              <a:t>Input to the discussion</a:t>
            </a:r>
          </a:p>
          <a:p>
            <a:pPr lvl="1"/>
            <a:r>
              <a:rPr lang="en-GB" dirty="0" smtClean="0">
                <a:sym typeface="Wingdings"/>
              </a:rPr>
              <a:t>SL5 driver back-port ends this year</a:t>
            </a:r>
          </a:p>
          <a:p>
            <a:pPr lvl="1"/>
            <a:r>
              <a:rPr lang="en-GB" dirty="0" smtClean="0">
                <a:sym typeface="Wingdings"/>
              </a:rPr>
              <a:t>LHC runs 2013 ( how long)</a:t>
            </a:r>
          </a:p>
          <a:p>
            <a:pPr lvl="1"/>
            <a:r>
              <a:rPr lang="en-GB" dirty="0" smtClean="0">
                <a:sym typeface="Wingdings"/>
              </a:rPr>
              <a:t>Critical time for computing: LHC + 6 months</a:t>
            </a:r>
          </a:p>
          <a:p>
            <a:pPr lvl="2"/>
            <a:r>
              <a:rPr lang="en-GB" dirty="0" smtClean="0">
                <a:sym typeface="Wingdings"/>
              </a:rPr>
              <a:t>data taking, first round conferences </a:t>
            </a:r>
          </a:p>
          <a:p>
            <a:pPr lvl="1"/>
            <a:r>
              <a:rPr lang="en-GB" dirty="0" smtClean="0">
                <a:sym typeface="Wingdings"/>
              </a:rPr>
              <a:t>SL6 lifetime </a:t>
            </a:r>
          </a:p>
          <a:p>
            <a:pPr lvl="1"/>
            <a:r>
              <a:rPr lang="en-GB" dirty="0" smtClean="0">
                <a:sym typeface="Wingdings"/>
              </a:rPr>
              <a:t>emi-2 spring 2012 SL6 </a:t>
            </a:r>
            <a:endParaRPr lang="en-GB" dirty="0">
              <a:sym typeface="Wingdings"/>
            </a:endParaRPr>
          </a:p>
          <a:p>
            <a:r>
              <a:rPr lang="en-GB" dirty="0" smtClean="0">
                <a:sym typeface="Wingdings"/>
              </a:rPr>
              <a:t>Questions</a:t>
            </a:r>
          </a:p>
          <a:p>
            <a:pPr lvl="1"/>
            <a:r>
              <a:rPr lang="en-GB" dirty="0" smtClean="0">
                <a:sym typeface="Wingdings"/>
              </a:rPr>
              <a:t>Should we wait until mid/end 2013 for the move?</a:t>
            </a:r>
          </a:p>
          <a:p>
            <a:pPr lvl="2"/>
            <a:r>
              <a:rPr lang="en-GB" dirty="0" smtClean="0">
                <a:sym typeface="Wingdings"/>
              </a:rPr>
              <a:t>and move to a “well aged” SL6?</a:t>
            </a:r>
          </a:p>
          <a:p>
            <a:pPr lvl="1"/>
            <a:r>
              <a:rPr lang="en-GB" dirty="0" smtClean="0">
                <a:sym typeface="Wingdings"/>
              </a:rPr>
              <a:t>Should we move earlier?</a:t>
            </a:r>
          </a:p>
          <a:p>
            <a:pPr lvl="1"/>
            <a:r>
              <a:rPr lang="en-GB" dirty="0" smtClean="0">
                <a:sym typeface="Wingdings"/>
              </a:rPr>
              <a:t>Skip SL6 and push for SL7?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38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ym typeface="Wingdings"/>
              </a:rPr>
              <a:t>“Business as usual” </a:t>
            </a:r>
            <a:r>
              <a:rPr lang="en-US" dirty="0" smtClean="0">
                <a:sym typeface="Wingdings"/>
              </a:rPr>
              <a:t>ended for </a:t>
            </a:r>
            <a:r>
              <a:rPr lang="en-US" dirty="0" err="1">
                <a:sym typeface="Wingdings"/>
              </a:rPr>
              <a:t>gLite</a:t>
            </a:r>
            <a:r>
              <a:rPr lang="en-US" dirty="0">
                <a:sym typeface="Wingdings"/>
              </a:rPr>
              <a:t> sites with the release of EMI-</a:t>
            </a:r>
            <a:r>
              <a:rPr lang="en-US" dirty="0" smtClean="0">
                <a:sym typeface="Wingdings"/>
              </a:rPr>
              <a:t>1/UMD </a:t>
            </a:r>
          </a:p>
          <a:p>
            <a:pPr>
              <a:buNone/>
            </a:pPr>
            <a:endParaRPr lang="en-US" dirty="0">
              <a:sym typeface="Wingdings"/>
            </a:endParaRPr>
          </a:p>
          <a:p>
            <a:pPr>
              <a:buNone/>
            </a:pPr>
            <a:r>
              <a:rPr lang="en-US" dirty="0" smtClean="0">
                <a:sym typeface="Wingdings"/>
              </a:rPr>
              <a:t>The new world order will need some time to take </a:t>
            </a:r>
            <a:r>
              <a:rPr lang="en-US" smtClean="0">
                <a:sym typeface="Wingdings"/>
              </a:rPr>
              <a:t>over .</a:t>
            </a:r>
            <a:r>
              <a:rPr lang="en-US" dirty="0" smtClean="0">
                <a:sym typeface="Wingdings"/>
              </a:rPr>
              <a:t>....</a:t>
            </a:r>
            <a:endParaRPr lang="en-US" dirty="0">
              <a:sym typeface="Wingding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>
              <a:sym typeface="Wingdings"/>
            </a:endParaRPr>
          </a:p>
          <a:p>
            <a:pPr lvl="2"/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0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953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Current Situation</a:t>
            </a:r>
          </a:p>
          <a:p>
            <a:r>
              <a:rPr lang="en-US" dirty="0" smtClean="0"/>
              <a:t>Strategy </a:t>
            </a:r>
            <a:r>
              <a:rPr lang="en-US" dirty="0" smtClean="0"/>
              <a:t>for WLCG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Similar discussion in February</a:t>
            </a:r>
          </a:p>
          <a:p>
            <a:pPr lvl="1"/>
            <a:r>
              <a:rPr lang="en-GB" dirty="0" smtClean="0"/>
              <a:t>before EMI-1 release </a:t>
            </a:r>
          </a:p>
          <a:p>
            <a:pPr lvl="1"/>
            <a:r>
              <a:rPr lang="en-GB" dirty="0" smtClean="0"/>
              <a:t>before start of EGI UMD staged rollout</a:t>
            </a:r>
          </a:p>
          <a:p>
            <a:r>
              <a:rPr lang="en-GB" dirty="0" smtClean="0"/>
              <a:t>Clarification is needed</a:t>
            </a:r>
          </a:p>
          <a:p>
            <a:r>
              <a:rPr lang="en-GB" dirty="0" smtClean="0"/>
              <a:t>Is the title correct??</a:t>
            </a:r>
          </a:p>
          <a:p>
            <a:pPr lvl="1"/>
            <a:r>
              <a:rPr lang="en-GB" dirty="0" smtClean="0"/>
              <a:t>Who plans the middleware deployment?</a:t>
            </a:r>
          </a:p>
          <a:p>
            <a:pPr lvl="2"/>
            <a:r>
              <a:rPr lang="en-GB" dirty="0" smtClean="0"/>
              <a:t>EMI?</a:t>
            </a:r>
          </a:p>
          <a:p>
            <a:pPr lvl="3"/>
            <a:r>
              <a:rPr lang="en-GB" dirty="0" smtClean="0"/>
              <a:t>EMI has no infrastructure</a:t>
            </a:r>
          </a:p>
          <a:p>
            <a:pPr lvl="3"/>
            <a:r>
              <a:rPr lang="en-GB" dirty="0" smtClean="0"/>
              <a:t>EMI develops, integrates and releases middleware </a:t>
            </a:r>
          </a:p>
          <a:p>
            <a:pPr lvl="2"/>
            <a:r>
              <a:rPr lang="en-GB" dirty="0" smtClean="0"/>
              <a:t>EGI ?</a:t>
            </a:r>
          </a:p>
          <a:p>
            <a:pPr lvl="3"/>
            <a:r>
              <a:rPr lang="en-GB" dirty="0" smtClean="0"/>
              <a:t>This is the Infrastructure</a:t>
            </a:r>
          </a:p>
          <a:p>
            <a:pPr lvl="2"/>
            <a:endParaRPr lang="en-GB" dirty="0" smtClean="0"/>
          </a:p>
          <a:p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90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Who should drive the deployment planning?</a:t>
            </a:r>
          </a:p>
          <a:p>
            <a:pPr lvl="1"/>
            <a:r>
              <a:rPr lang="en-GB" dirty="0" smtClean="0"/>
              <a:t>NGIs?</a:t>
            </a:r>
          </a:p>
          <a:p>
            <a:pPr lvl="1"/>
            <a:r>
              <a:rPr lang="en-GB" dirty="0" smtClean="0"/>
              <a:t>Sites?</a:t>
            </a:r>
          </a:p>
          <a:p>
            <a:pPr lvl="1"/>
            <a:r>
              <a:rPr lang="en-GB" dirty="0" smtClean="0"/>
              <a:t>User Communities?</a:t>
            </a:r>
          </a:p>
          <a:p>
            <a:pPr lvl="1"/>
            <a:r>
              <a:rPr lang="en-GB" dirty="0" smtClean="0"/>
              <a:t>What has been written in EGI-TCB-UMD Release Plan? </a:t>
            </a:r>
          </a:p>
          <a:p>
            <a:pPr lvl="1"/>
            <a:r>
              <a:rPr lang="en-GB" dirty="0" smtClean="0"/>
              <a:t>Non trivial to reach a working consensus</a:t>
            </a:r>
          </a:p>
          <a:p>
            <a:r>
              <a:rPr lang="en-GB" dirty="0" smtClean="0"/>
              <a:t>A WLCG strategy might help</a:t>
            </a:r>
          </a:p>
          <a:p>
            <a:pPr lvl="1"/>
            <a:r>
              <a:rPr lang="en-GB" dirty="0" smtClean="0"/>
              <a:t>Focus the discussion in EGI</a:t>
            </a:r>
          </a:p>
          <a:p>
            <a:pPr lvl="2"/>
            <a:r>
              <a:rPr lang="en-GB" dirty="0" smtClean="0"/>
              <a:t>and clarify where we differ</a:t>
            </a:r>
          </a:p>
          <a:p>
            <a:pPr lvl="1"/>
            <a:r>
              <a:rPr lang="en-GB" dirty="0" smtClean="0"/>
              <a:t>Help to avoid conflict with the 90% customer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55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we have a WLCG Deployment Strategy?</a:t>
            </a:r>
          </a:p>
          <a:p>
            <a:pPr lvl="1"/>
            <a:r>
              <a:rPr lang="en-GB" dirty="0" smtClean="0"/>
              <a:t>(or doctrine 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 smtClean="0"/>
              <a:t>Do we need one?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33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OSG and NDGF </a:t>
            </a:r>
          </a:p>
          <a:p>
            <a:pPr lvl="1"/>
            <a:r>
              <a:rPr lang="en-GB" dirty="0" smtClean="0"/>
              <a:t>Managed their releases independently of EMI</a:t>
            </a:r>
          </a:p>
          <a:p>
            <a:pPr lvl="1"/>
            <a:r>
              <a:rPr lang="en-GB" dirty="0" smtClean="0"/>
              <a:t>When will NDGF move to EMI-1 / UMD? </a:t>
            </a:r>
          </a:p>
          <a:p>
            <a:r>
              <a:rPr lang="en-GB" dirty="0" err="1"/>
              <a:t>dCache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gLite</a:t>
            </a:r>
            <a:r>
              <a:rPr lang="en-GB" dirty="0"/>
              <a:t> releases still include </a:t>
            </a:r>
            <a:r>
              <a:rPr lang="en-GB" dirty="0" err="1"/>
              <a:t>dCache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Very limited usage </a:t>
            </a:r>
          </a:p>
          <a:p>
            <a:pPr lvl="1"/>
            <a:r>
              <a:rPr lang="en-GB" dirty="0" err="1" smtClean="0"/>
              <a:t>dCache.org</a:t>
            </a:r>
            <a:r>
              <a:rPr lang="en-GB" dirty="0" smtClean="0"/>
              <a:t> produce </a:t>
            </a:r>
            <a:r>
              <a:rPr lang="en-GB" dirty="0"/>
              <a:t>their own releases </a:t>
            </a:r>
          </a:p>
          <a:p>
            <a:pPr lvl="2"/>
            <a:r>
              <a:rPr lang="en-GB" dirty="0"/>
              <a:t>These are used and are popular</a:t>
            </a:r>
          </a:p>
          <a:p>
            <a:pPr lvl="2"/>
            <a:r>
              <a:rPr lang="en-GB" dirty="0"/>
              <a:t>Discussed at the WLCG-T1-Service Coordination M.  </a:t>
            </a:r>
          </a:p>
          <a:p>
            <a:pPr lvl="2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Current Situation (4 months later)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2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gLite</a:t>
            </a:r>
            <a:r>
              <a:rPr lang="en-GB" dirty="0" smtClean="0"/>
              <a:t>: gLite-3.2/1 </a:t>
            </a:r>
          </a:p>
          <a:p>
            <a:pPr lvl="1"/>
            <a:r>
              <a:rPr lang="en-GB" dirty="0" smtClean="0"/>
              <a:t>gLite-3.1 (SL4) almost dead </a:t>
            </a:r>
          </a:p>
          <a:p>
            <a:pPr lvl="1"/>
            <a:r>
              <a:rPr lang="en-GB" dirty="0" smtClean="0"/>
              <a:t>gLite-3.2 (SL5) </a:t>
            </a:r>
          </a:p>
          <a:p>
            <a:pPr lvl="2"/>
            <a:r>
              <a:rPr lang="en-GB" dirty="0" smtClean="0"/>
              <a:t>De facto coordination by Maria </a:t>
            </a:r>
            <a:r>
              <a:rPr lang="en-GB" dirty="0" err="1" smtClean="0"/>
              <a:t>Alandes</a:t>
            </a:r>
            <a:r>
              <a:rPr lang="en-GB" dirty="0" smtClean="0"/>
              <a:t> (CERN)</a:t>
            </a:r>
          </a:p>
          <a:p>
            <a:pPr lvl="3"/>
            <a:r>
              <a:rPr lang="en-GB" dirty="0" smtClean="0"/>
              <a:t>Patch prioritisation in WLCG T1 Service Coordination Meeting</a:t>
            </a:r>
          </a:p>
          <a:p>
            <a:pPr lvl="3"/>
            <a:r>
              <a:rPr lang="en-GB" dirty="0" smtClean="0"/>
              <a:t>New material is announced in several places</a:t>
            </a:r>
          </a:p>
          <a:p>
            <a:pPr lvl="2"/>
            <a:r>
              <a:rPr lang="en-GB" dirty="0" smtClean="0"/>
              <a:t>Release preparation done by CERN</a:t>
            </a:r>
          </a:p>
          <a:p>
            <a:pPr lvl="3"/>
            <a:r>
              <a:rPr lang="en-GB" dirty="0" smtClean="0"/>
              <a:t>About 48 FTE hours of effort per release</a:t>
            </a:r>
          </a:p>
          <a:p>
            <a:pPr lvl="2"/>
            <a:r>
              <a:rPr lang="en-GB" dirty="0" smtClean="0"/>
              <a:t>Release frequently decreased </a:t>
            </a:r>
          </a:p>
          <a:p>
            <a:r>
              <a:rPr lang="en-GB" dirty="0" smtClean="0"/>
              <a:t>Build, test, repositories evolved, but no fundamental change</a:t>
            </a:r>
          </a:p>
          <a:p>
            <a:r>
              <a:rPr lang="en-GB" dirty="0" smtClean="0"/>
              <a:t>EGI coordinates the staged rollout of new material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Current Situation </a:t>
            </a:r>
            <a:r>
              <a:rPr lang="en-GB" dirty="0"/>
              <a:t>(4 months later)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gLite</a:t>
            </a:r>
            <a:r>
              <a:rPr lang="en-GB" dirty="0" smtClean="0"/>
              <a:t> based WLCG sites are at gLite-3.2/SL5</a:t>
            </a:r>
          </a:p>
          <a:p>
            <a:pPr lvl="1"/>
            <a:r>
              <a:rPr lang="en-GB" dirty="0" smtClean="0"/>
              <a:t>259/44</a:t>
            </a:r>
          </a:p>
          <a:p>
            <a:r>
              <a:rPr lang="en-GB" dirty="0" smtClean="0"/>
              <a:t>Some critical services are still on SL4 </a:t>
            </a:r>
          </a:p>
          <a:p>
            <a:pPr lvl="1"/>
            <a:r>
              <a:rPr lang="en-GB" dirty="0" smtClean="0"/>
              <a:t>FTS, WMS,... will migrate soon</a:t>
            </a:r>
          </a:p>
          <a:p>
            <a:r>
              <a:rPr lang="en-GB" dirty="0" smtClean="0"/>
              <a:t>EMI-1has been released </a:t>
            </a:r>
            <a:endParaRPr lang="en-GB" dirty="0"/>
          </a:p>
          <a:p>
            <a:pPr lvl="1"/>
            <a:r>
              <a:rPr lang="en-GB" dirty="0" smtClean="0"/>
              <a:t>missing services will be included soon</a:t>
            </a:r>
          </a:p>
          <a:p>
            <a:pPr lvl="1"/>
            <a:r>
              <a:rPr lang="en-GB" dirty="0"/>
              <a:t>Path structure and packaging is now in line with </a:t>
            </a:r>
            <a:r>
              <a:rPr lang="en-GB" dirty="0" smtClean="0"/>
              <a:t>EPEL</a:t>
            </a:r>
          </a:p>
          <a:p>
            <a:r>
              <a:rPr lang="en-GB" dirty="0" smtClean="0"/>
              <a:t>The middleware product teams follow individual policies concerning back porting</a:t>
            </a:r>
          </a:p>
          <a:p>
            <a:pPr lvl="1"/>
            <a:r>
              <a:rPr lang="en-GB" dirty="0" smtClean="0"/>
              <a:t>DPM, FTS, LFC, IS, </a:t>
            </a:r>
            <a:r>
              <a:rPr lang="en-GB" dirty="0" err="1" smtClean="0"/>
              <a:t>dCache</a:t>
            </a:r>
            <a:r>
              <a:rPr lang="en-GB" dirty="0" smtClean="0"/>
              <a:t>... stay functional identical</a:t>
            </a:r>
          </a:p>
          <a:p>
            <a:pPr lvl="1"/>
            <a:r>
              <a:rPr lang="en-GB" dirty="0" smtClean="0"/>
              <a:t>WMS, VOMS, CREAM integrate new functionality in EMI-1 only </a:t>
            </a:r>
          </a:p>
          <a:p>
            <a:r>
              <a:rPr lang="en-GB" dirty="0" smtClean="0"/>
              <a:t>TO and most T1 run customized storage system</a:t>
            </a:r>
          </a:p>
          <a:p>
            <a:pPr lvl="1"/>
            <a:r>
              <a:rPr lang="en-GB" dirty="0" smtClean="0"/>
              <a:t>updates in close collaboration with development teams </a:t>
            </a:r>
          </a:p>
          <a:p>
            <a:pPr lvl="1"/>
            <a:r>
              <a:rPr lang="en-GB" dirty="0" smtClean="0"/>
              <a:t>Independent from EMI or EGI ( Castor, </a:t>
            </a:r>
            <a:r>
              <a:rPr lang="en-GB" dirty="0" err="1" smtClean="0"/>
              <a:t>dCache</a:t>
            </a:r>
            <a:r>
              <a:rPr lang="en-GB" dirty="0" smtClean="0"/>
              <a:t>)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Methods to </a:t>
            </a:r>
            <a:r>
              <a:rPr lang="en-GB" dirty="0" smtClean="0">
                <a:solidFill>
                  <a:srgbClr val="FF0000"/>
                </a:solidFill>
              </a:rPr>
              <a:t>upgrade</a:t>
            </a:r>
            <a:r>
              <a:rPr lang="en-GB" dirty="0" smtClean="0"/>
              <a:t> from </a:t>
            </a:r>
            <a:r>
              <a:rPr lang="en-GB" dirty="0" err="1" smtClean="0"/>
              <a:t>gLite</a:t>
            </a:r>
            <a:r>
              <a:rPr lang="en-GB" dirty="0" smtClean="0"/>
              <a:t> to EMI have been studied</a:t>
            </a:r>
          </a:p>
          <a:p>
            <a:pPr lvl="1"/>
            <a:r>
              <a:rPr lang="en-GB" dirty="0" smtClean="0"/>
              <a:t>DPM and others tried this</a:t>
            </a:r>
          </a:p>
          <a:p>
            <a:pPr lvl="1"/>
            <a:r>
              <a:rPr lang="en-GB" dirty="0" smtClean="0"/>
              <a:t>The process is complex and requires a de-installation of all </a:t>
            </a:r>
            <a:r>
              <a:rPr lang="en-GB" dirty="0" err="1" smtClean="0"/>
              <a:t>gLite</a:t>
            </a:r>
            <a:r>
              <a:rPr lang="en-GB" dirty="0" smtClean="0"/>
              <a:t> packages before the move to EMI-1 can be done</a:t>
            </a:r>
          </a:p>
          <a:p>
            <a:pPr lvl="2"/>
            <a:r>
              <a:rPr lang="en-GB" dirty="0" smtClean="0"/>
              <a:t>this requires a re-configuration via YAIM</a:t>
            </a:r>
          </a:p>
          <a:p>
            <a:pPr lvl="1"/>
            <a:r>
              <a:rPr lang="en-GB" dirty="0" smtClean="0"/>
              <a:t>Automation would be costly</a:t>
            </a:r>
          </a:p>
          <a:p>
            <a:pPr lvl="1"/>
            <a:r>
              <a:rPr lang="en-GB" dirty="0" smtClean="0"/>
              <a:t>Procedure is error prone and </a:t>
            </a:r>
            <a:r>
              <a:rPr lang="en-GB" dirty="0" smtClean="0"/>
              <a:t>not recommend </a:t>
            </a:r>
            <a:r>
              <a:rPr lang="en-GB" dirty="0" smtClean="0"/>
              <a:t>it.....</a:t>
            </a:r>
          </a:p>
          <a:p>
            <a:pPr lvl="1"/>
            <a:r>
              <a:rPr lang="en-GB" dirty="0" smtClean="0">
                <a:sym typeface="Wingdings"/>
              </a:rPr>
              <a:t>Re-installation is in most cases the way to go</a:t>
            </a:r>
          </a:p>
          <a:p>
            <a:pPr lvl="1"/>
            <a:r>
              <a:rPr lang="en-GB" dirty="0" smtClean="0">
                <a:sym typeface="Wingdings"/>
              </a:rPr>
              <a:t>This leads often to service interruption</a:t>
            </a:r>
          </a:p>
          <a:p>
            <a:pPr lvl="1"/>
            <a:r>
              <a:rPr lang="en-GB" dirty="0" smtClean="0">
                <a:sym typeface="Wingdings"/>
              </a:rPr>
              <a:t>For services with a lot of state data loss is a risk </a:t>
            </a: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Markus Schulz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else?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30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8779</TotalTime>
  <Words>1085</Words>
  <Application>Microsoft Macintosh PowerPoint</Application>
  <PresentationFormat>On-screen Show (4:3)</PresentationFormat>
  <Paragraphs>180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 WLCG Middleware Deployment Planning </vt:lpstr>
      <vt:lpstr>PowerPoint Presentation</vt:lpstr>
      <vt:lpstr>Motivation</vt:lpstr>
      <vt:lpstr>Motivation</vt:lpstr>
      <vt:lpstr>Motivation</vt:lpstr>
      <vt:lpstr>Current Situation (4 months later)</vt:lpstr>
      <vt:lpstr>Current Situation (4 months later)</vt:lpstr>
      <vt:lpstr>Summary</vt:lpstr>
      <vt:lpstr>What else?</vt:lpstr>
      <vt:lpstr>Other Impact?</vt:lpstr>
      <vt:lpstr>Strategy (to be discussed)</vt:lpstr>
      <vt:lpstr>Skeleton of a Transition  Plan</vt:lpstr>
      <vt:lpstr>Feedback to EMI/EGI</vt:lpstr>
      <vt:lpstr>Next OS</vt:lpstr>
      <vt:lpstr>PowerPoint Presentation</vt:lpstr>
      <vt:lpstr>Discussion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Noble</dc:creator>
  <cp:keywords/>
  <dc:description/>
  <cp:lastModifiedBy>Markus</cp:lastModifiedBy>
  <cp:revision>1000</cp:revision>
  <dcterms:created xsi:type="dcterms:W3CDTF">2011-02-08T13:22:28Z</dcterms:created>
  <dcterms:modified xsi:type="dcterms:W3CDTF">2011-07-11T12:05:37Z</dcterms:modified>
  <cp:category/>
</cp:coreProperties>
</file>