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6" r:id="rId2"/>
  </p:sldMasterIdLst>
  <p:notesMasterIdLst>
    <p:notesMasterId r:id="rId25"/>
  </p:notesMasterIdLst>
  <p:sldIdLst>
    <p:sldId id="256" r:id="rId3"/>
    <p:sldId id="257" r:id="rId4"/>
    <p:sldId id="260" r:id="rId5"/>
    <p:sldId id="259" r:id="rId6"/>
    <p:sldId id="258" r:id="rId7"/>
    <p:sldId id="261" r:id="rId8"/>
    <p:sldId id="267" r:id="rId9"/>
    <p:sldId id="262" r:id="rId10"/>
    <p:sldId id="265" r:id="rId11"/>
    <p:sldId id="276" r:id="rId12"/>
    <p:sldId id="266" r:id="rId13"/>
    <p:sldId id="268" r:id="rId14"/>
    <p:sldId id="269" r:id="rId15"/>
    <p:sldId id="270" r:id="rId16"/>
    <p:sldId id="280" r:id="rId17"/>
    <p:sldId id="271" r:id="rId18"/>
    <p:sldId id="273" r:id="rId19"/>
    <p:sldId id="274" r:id="rId20"/>
    <p:sldId id="263" r:id="rId21"/>
    <p:sldId id="278" r:id="rId22"/>
    <p:sldId id="277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CC04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8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Storage systems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DPM</c:v>
                </c:pt>
                <c:pt idx="1">
                  <c:v>dCache</c:v>
                </c:pt>
                <c:pt idx="2">
                  <c:v>StoRM</c:v>
                </c:pt>
                <c:pt idx="3">
                  <c:v>BeStMan</c:v>
                </c:pt>
                <c:pt idx="4">
                  <c:v>xrootd</c:v>
                </c:pt>
                <c:pt idx="5">
                  <c:v>CASTOR</c:v>
                </c:pt>
                <c:pt idx="6">
                  <c:v>ARC</c:v>
                </c:pt>
                <c:pt idx="7">
                  <c:v>HDFS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215</c:v>
                </c:pt>
                <c:pt idx="1">
                  <c:v>63</c:v>
                </c:pt>
                <c:pt idx="2">
                  <c:v>51</c:v>
                </c:pt>
                <c:pt idx="3">
                  <c:v>40</c:v>
                </c:pt>
                <c:pt idx="4">
                  <c:v>6</c:v>
                </c:pt>
                <c:pt idx="5">
                  <c:v>3</c:v>
                </c:pt>
                <c:pt idx="6">
                  <c:v>2</c:v>
                </c:pt>
                <c:pt idx="7">
                  <c:v>1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2EDD3-218E-49F1-9800-7B1E03459CBD}" type="datetimeFigureOut">
              <a:rPr lang="en-GB" smtClean="0"/>
              <a:pPr/>
              <a:t>11/07/2011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44D24-B878-4157-8737-C093CC3812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65766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1143000" y="0"/>
            <a:ext cx="8001000" cy="849313"/>
            <a:chOff x="1143000" y="0"/>
            <a:chExt cx="8001000" cy="849313"/>
          </a:xfrm>
        </p:grpSpPr>
        <p:pic>
          <p:nvPicPr>
            <p:cNvPr id="5" name="Picture 20" descr="banner-ITonly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43000" y="0"/>
              <a:ext cx="8001000" cy="849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itle 1"/>
            <p:cNvSpPr txBox="1">
              <a:spLocks/>
            </p:cNvSpPr>
            <p:nvPr userDrawn="1"/>
          </p:nvSpPr>
          <p:spPr bwMode="auto">
            <a:xfrm>
              <a:off x="1295400" y="0"/>
              <a:ext cx="5562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n-US" sz="3200" kern="0" dirty="0">
                  <a:solidFill>
                    <a:schemeClr val="bg1"/>
                  </a:solidFill>
                  <a:latin typeface="+mj-lt"/>
                  <a:ea typeface="+mj-ea"/>
                  <a:cs typeface="+mj-cs"/>
                </a:rPr>
                <a:t>Experiment Support</a:t>
              </a:r>
            </a:p>
          </p:txBody>
        </p:sp>
      </p:grp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0" y="6111875"/>
            <a:ext cx="12954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900" dirty="0">
                <a:latin typeface="Tahoma" pitchFamily="34" charset="0"/>
              </a:rPr>
              <a:t>CERN IT Department</a:t>
            </a:r>
          </a:p>
          <a:p>
            <a:pPr algn="r">
              <a:defRPr/>
            </a:pPr>
            <a:r>
              <a:rPr lang="en-US" sz="900">
                <a:latin typeface="Tahoma" pitchFamily="34" charset="0"/>
              </a:rPr>
              <a:t>CH-1211 Geneva </a:t>
            </a:r>
            <a:r>
              <a:rPr lang="en-US" sz="900" dirty="0">
                <a:latin typeface="Tahoma" pitchFamily="34" charset="0"/>
              </a:rPr>
              <a:t>23</a:t>
            </a:r>
          </a:p>
          <a:p>
            <a:pPr algn="r">
              <a:defRPr/>
            </a:pPr>
            <a:r>
              <a:rPr lang="en-US" sz="900" dirty="0">
                <a:latin typeface="Tahoma" pitchFamily="34" charset="0"/>
              </a:rPr>
              <a:t>Switzerland</a:t>
            </a:r>
          </a:p>
          <a:p>
            <a:pPr algn="r">
              <a:defRPr/>
            </a:pPr>
            <a:r>
              <a:rPr lang="en-US" sz="1100" b="1" dirty="0">
                <a:latin typeface="Tahoma" pitchFamily="34" charset="0"/>
              </a:rPr>
              <a:t>www.cern.ch/i</a:t>
            </a:r>
            <a:r>
              <a:rPr lang="en-US" sz="1000" b="1" dirty="0">
                <a:latin typeface="Tahoma" pitchFamily="34" charset="0"/>
              </a:rPr>
              <a:t>t</a:t>
            </a:r>
          </a:p>
        </p:txBody>
      </p:sp>
      <p:sp>
        <p:nvSpPr>
          <p:cNvPr id="8" name="TextBox 7"/>
          <p:cNvSpPr txBox="1"/>
          <p:nvPr/>
        </p:nvSpPr>
        <p:spPr bwMode="auto">
          <a:xfrm>
            <a:off x="-76200" y="68263"/>
            <a:ext cx="1371600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dirty="0">
                <a:solidFill>
                  <a:schemeClr val="bg1"/>
                </a:solidFill>
              </a:rPr>
              <a:t>DB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9" name="Picture 18" descr="468557_82458359_plasma.jpg"/>
          <p:cNvPicPr>
            <a:picLocks noChangeAspect="1"/>
          </p:cNvPicPr>
          <p:nvPr/>
        </p:nvPicPr>
        <p:blipFill>
          <a:blip r:embed="rId3" cstate="print"/>
          <a:srcRect l="60654" t="4120" r="25140" b="2367"/>
          <a:stretch>
            <a:fillRect/>
          </a:stretch>
        </p:blipFill>
        <p:spPr bwMode="auto">
          <a:xfrm>
            <a:off x="0" y="0"/>
            <a:ext cx="12192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 bwMode="auto">
          <a:xfrm>
            <a:off x="-76200" y="68263"/>
            <a:ext cx="1371600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dirty="0">
                <a:solidFill>
                  <a:schemeClr val="bg1"/>
                </a:solidFill>
              </a:rPr>
              <a:t>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43200" y="6248400"/>
            <a:ext cx="51054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i="1" dirty="0">
                <a:solidFill>
                  <a:srgbClr val="00529E"/>
                </a:solidFill>
              </a:rPr>
              <a:t>Andrea </a:t>
            </a:r>
            <a:r>
              <a:rPr lang="en-US" sz="1400" b="1" i="1" dirty="0" err="1">
                <a:solidFill>
                  <a:srgbClr val="00529E"/>
                </a:solidFill>
              </a:rPr>
              <a:t>Sciabà</a:t>
            </a:r>
            <a:endParaRPr lang="en-US" sz="1400" b="1" i="1" dirty="0">
              <a:solidFill>
                <a:srgbClr val="00529E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1752600"/>
            <a:ext cx="6553200" cy="1470025"/>
          </a:xfrm>
        </p:spPr>
        <p:txBody>
          <a:bodyPr/>
          <a:lstStyle>
            <a:lvl1pPr algn="ctr">
              <a:defRPr sz="3600" b="1">
                <a:solidFill>
                  <a:srgbClr val="3861A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505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3861AA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057400" y="1752600"/>
            <a:ext cx="65532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algn="ctr">
              <a:defRPr sz="3600" b="1">
                <a:solidFill>
                  <a:srgbClr val="3861AA"/>
                </a:solidFill>
              </a:defRPr>
            </a:lvl1pPr>
          </a:lstStyle>
          <a:p>
            <a:pPr eaLnBrk="0" hangingPunct="0">
              <a:defRPr/>
            </a:pPr>
            <a:r>
              <a:rPr lang="en-US" kern="0" smtClean="0">
                <a:latin typeface="+mj-lt"/>
                <a:ea typeface="+mj-ea"/>
                <a:cs typeface="+mj-cs"/>
              </a:rPr>
              <a:t>Click to edit Master title style</a:t>
            </a:r>
            <a:endParaRPr lang="en-US" kern="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505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3861AA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0668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0668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>
          <a:xfrm>
            <a:off x="1905000" y="6324600"/>
            <a:ext cx="6475413" cy="4556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 Presentation Title - </a:t>
            </a:r>
            <a:fld id="{2C9E0F52-F06B-4FE1-B4E1-9D98EEBD76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1661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3053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066800"/>
            <a:ext cx="43053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banner-ITonl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43000" y="0"/>
            <a:ext cx="8001000" cy="84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0"/>
            <a:ext cx="5562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066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6" name="Text Box 22"/>
          <p:cNvSpPr txBox="1">
            <a:spLocks noChangeArrowheads="1"/>
          </p:cNvSpPr>
          <p:nvPr/>
        </p:nvSpPr>
        <p:spPr bwMode="auto">
          <a:xfrm>
            <a:off x="0" y="6111875"/>
            <a:ext cx="12954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900" dirty="0">
                <a:latin typeface="Tahoma" pitchFamily="34" charset="0"/>
              </a:rPr>
              <a:t>CERN IT Department</a:t>
            </a:r>
          </a:p>
          <a:p>
            <a:pPr algn="r">
              <a:defRPr/>
            </a:pPr>
            <a:r>
              <a:rPr lang="en-US" sz="900" dirty="0">
                <a:latin typeface="Tahoma" pitchFamily="34" charset="0"/>
              </a:rPr>
              <a:t>CH-1211 Geneva 23</a:t>
            </a:r>
          </a:p>
          <a:p>
            <a:pPr algn="r">
              <a:defRPr/>
            </a:pPr>
            <a:r>
              <a:rPr lang="en-US" sz="900" dirty="0">
                <a:latin typeface="Tahoma" pitchFamily="34" charset="0"/>
              </a:rPr>
              <a:t>Switzerland</a:t>
            </a:r>
          </a:p>
          <a:p>
            <a:pPr algn="r">
              <a:defRPr/>
            </a:pPr>
            <a:r>
              <a:rPr lang="en-US" sz="1100" b="1" dirty="0">
                <a:latin typeface="Tahoma" pitchFamily="34" charset="0"/>
              </a:rPr>
              <a:t>www.cern.ch/i</a:t>
            </a:r>
            <a:r>
              <a:rPr lang="en-US" sz="1000" b="1" dirty="0">
                <a:latin typeface="Tahoma" pitchFamily="34" charset="0"/>
              </a:rPr>
              <a:t>t</a:t>
            </a:r>
          </a:p>
        </p:txBody>
      </p:sp>
      <p:grpSp>
        <p:nvGrpSpPr>
          <p:cNvPr id="1030" name="Group 14"/>
          <p:cNvGrpSpPr>
            <a:grpSpLocks/>
          </p:cNvGrpSpPr>
          <p:nvPr/>
        </p:nvGrpSpPr>
        <p:grpSpPr bwMode="auto">
          <a:xfrm>
            <a:off x="-76200" y="0"/>
            <a:ext cx="1371600" cy="6019800"/>
            <a:chOff x="-76200" y="0"/>
            <a:chExt cx="1371600" cy="6019800"/>
          </a:xfrm>
        </p:grpSpPr>
        <p:pic>
          <p:nvPicPr>
            <p:cNvPr id="1033" name="Picture 13" descr="468557_82458359_plasma.jpg"/>
            <p:cNvPicPr>
              <a:picLocks noChangeAspect="1"/>
            </p:cNvPicPr>
            <p:nvPr userDrawn="1"/>
          </p:nvPicPr>
          <p:blipFill>
            <a:blip r:embed="rId9" cstate="print"/>
            <a:srcRect l="25140" t="4120" r="60654" b="2367"/>
            <a:stretch>
              <a:fillRect/>
            </a:stretch>
          </p:blipFill>
          <p:spPr bwMode="auto">
            <a:xfrm flipH="1">
              <a:off x="0" y="0"/>
              <a:ext cx="1219200" cy="6019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TextBox 11"/>
            <p:cNvSpPr txBox="1"/>
            <p:nvPr userDrawn="1"/>
          </p:nvSpPr>
          <p:spPr bwMode="auto">
            <a:xfrm>
              <a:off x="-76200" y="68263"/>
              <a:ext cx="1371600" cy="76993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400" dirty="0">
                  <a:solidFill>
                    <a:schemeClr val="bg1"/>
                  </a:solidFill>
                </a:rPr>
                <a:t>ES</a:t>
              </a:r>
              <a:endParaRPr lang="en-US" sz="3600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Rectangle 16"/>
          <p:cNvSpPr txBox="1">
            <a:spLocks noChangeArrowheads="1"/>
          </p:cNvSpPr>
          <p:nvPr/>
        </p:nvSpPr>
        <p:spPr bwMode="auto">
          <a:xfrm>
            <a:off x="8305800" y="6248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r">
              <a:defRPr sz="1400" b="1" i="1">
                <a:solidFill>
                  <a:srgbClr val="00529E"/>
                </a:solidFill>
              </a:defRPr>
            </a:lvl1pPr>
          </a:lstStyle>
          <a:p>
            <a:pPr>
              <a:defRPr/>
            </a:pPr>
            <a:fld id="{3CCEA499-585C-4859-9715-5A5E9BAF74BE}" type="slidenum">
              <a:rPr lang="en-US" smtClean="0">
                <a:solidFill>
                  <a:srgbClr val="3861AA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3861AA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43200" y="6248400"/>
            <a:ext cx="51054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i="1" dirty="0">
                <a:solidFill>
                  <a:srgbClr val="00529E"/>
                </a:solidFill>
              </a:rPr>
              <a:t>Andrea </a:t>
            </a:r>
            <a:r>
              <a:rPr lang="en-US" sz="1400" b="1" i="1" dirty="0" err="1">
                <a:solidFill>
                  <a:srgbClr val="00529E"/>
                </a:solidFill>
              </a:rPr>
              <a:t>Sciabà</a:t>
            </a:r>
            <a:endParaRPr lang="en-US" sz="1400" b="1" i="1" dirty="0">
              <a:solidFill>
                <a:srgbClr val="00529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1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861AA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4F9E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E282B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banner-ITonly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43000" y="0"/>
            <a:ext cx="8001000" cy="84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11" descr="468557_82458359_plasma.jpg"/>
          <p:cNvPicPr>
            <a:picLocks noChangeAspect="1"/>
          </p:cNvPicPr>
          <p:nvPr/>
        </p:nvPicPr>
        <p:blipFill>
          <a:blip r:embed="rId7" cstate="print"/>
          <a:srcRect l="60654" t="11020" r="25140" b="76941"/>
          <a:stretch>
            <a:fillRect/>
          </a:stretch>
        </p:blipFill>
        <p:spPr bwMode="auto">
          <a:xfrm>
            <a:off x="0" y="0"/>
            <a:ext cx="1219200" cy="84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0"/>
            <a:ext cx="5562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763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82550"/>
            <a:ext cx="1371600" cy="585788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chemeClr val="bg1"/>
                </a:solidFill>
              </a:rPr>
              <a:t>Experiment</a:t>
            </a:r>
          </a:p>
          <a:p>
            <a:pPr>
              <a:defRPr/>
            </a:pPr>
            <a:r>
              <a:rPr lang="en-US" sz="1600" dirty="0">
                <a:solidFill>
                  <a:schemeClr val="bg1"/>
                </a:solidFill>
              </a:rPr>
              <a:t>Support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861AA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3861AA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WLCG Storage planning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505200"/>
            <a:ext cx="6400800" cy="715888"/>
          </a:xfrm>
        </p:spPr>
        <p:txBody>
          <a:bodyPr/>
          <a:lstStyle/>
          <a:p>
            <a:r>
              <a:rPr lang="en-US" dirty="0" smtClean="0"/>
              <a:t>Andrea </a:t>
            </a:r>
            <a:r>
              <a:rPr lang="en-US" dirty="0" err="1" smtClean="0"/>
              <a:t>Sciabà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148064" y="5157192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WLCG Collaboration Workshop</a:t>
            </a:r>
            <a:br>
              <a:rPr lang="en-US" dirty="0" smtClean="0"/>
            </a:br>
            <a:r>
              <a:rPr lang="en-GB" b="0" dirty="0" smtClean="0">
                <a:effectLst/>
              </a:rPr>
              <a:t>11-13 July 2011</a:t>
            </a:r>
            <a:br>
              <a:rPr lang="en-GB" b="0" dirty="0" smtClean="0">
                <a:effectLst/>
              </a:rPr>
            </a:br>
            <a:r>
              <a:rPr lang="en-GB" b="0" dirty="0" smtClean="0">
                <a:effectLst/>
              </a:rPr>
              <a:t>DESY</a:t>
            </a:r>
          </a:p>
        </p:txBody>
      </p:sp>
    </p:spTree>
    <p:extLst>
      <p:ext uri="{BB962C8B-B14F-4D97-AF65-F5344CB8AC3E}">
        <p14:creationId xmlns:p14="http://schemas.microsoft.com/office/powerpoint/2010/main" xmlns="" val="194329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dCache plans (II)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Support for a 3-tiered industry storage model</a:t>
            </a:r>
          </a:p>
          <a:p>
            <a:pPr lvl="1"/>
            <a:r>
              <a:rPr lang="en-US" b="1" dirty="0" smtClean="0"/>
              <a:t>Layer I</a:t>
            </a:r>
            <a:r>
              <a:rPr lang="en-US" dirty="0" smtClean="0"/>
              <a:t>: optimized for random I/O: </a:t>
            </a:r>
            <a:r>
              <a:rPr lang="en-US" dirty="0" smtClean="0">
                <a:solidFill>
                  <a:srgbClr val="FF0000"/>
                </a:solidFill>
              </a:rPr>
              <a:t>SSD</a:t>
            </a:r>
            <a:r>
              <a:rPr lang="en-US" dirty="0" smtClean="0"/>
              <a:t> space, </a:t>
            </a:r>
            <a:r>
              <a:rPr lang="en-US" dirty="0" smtClean="0">
                <a:solidFill>
                  <a:srgbClr val="FF0000"/>
                </a:solidFill>
              </a:rPr>
              <a:t>NFS4.1/</a:t>
            </a:r>
            <a:r>
              <a:rPr lang="en-US" dirty="0" err="1" smtClean="0">
                <a:solidFill>
                  <a:srgbClr val="FF0000"/>
                </a:solidFill>
              </a:rPr>
              <a:t>pNFS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b="1" dirty="0" smtClean="0"/>
              <a:t>Layer II</a:t>
            </a:r>
            <a:r>
              <a:rPr lang="en-US" dirty="0" smtClean="0"/>
              <a:t>: optimized for streaming: high density disk space on </a:t>
            </a:r>
            <a:r>
              <a:rPr lang="en-US" dirty="0" smtClean="0">
                <a:solidFill>
                  <a:srgbClr val="FF0000"/>
                </a:solidFill>
              </a:rPr>
              <a:t>HDFS</a:t>
            </a:r>
            <a:r>
              <a:rPr lang="en-US" dirty="0" smtClean="0"/>
              <a:t>, WAN /IO</a:t>
            </a:r>
          </a:p>
          <a:p>
            <a:pPr lvl="1"/>
            <a:r>
              <a:rPr lang="en-US" b="1" dirty="0" smtClean="0"/>
              <a:t>Layer III</a:t>
            </a:r>
            <a:r>
              <a:rPr lang="en-US" dirty="0" smtClean="0"/>
              <a:t>: custodial storage: controlled tape access</a:t>
            </a:r>
          </a:p>
          <a:p>
            <a:r>
              <a:rPr lang="en-US" dirty="0" smtClean="0"/>
              <a:t>Other stuff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Federations</a:t>
            </a:r>
            <a:r>
              <a:rPr lang="en-US" dirty="0" smtClean="0"/>
              <a:t>: NFS 4.1 (</a:t>
            </a:r>
            <a:r>
              <a:rPr lang="en-US" dirty="0" err="1" smtClean="0"/>
              <a:t>fedFS</a:t>
            </a:r>
            <a:r>
              <a:rPr lang="en-US" dirty="0" smtClean="0"/>
              <a:t>), HTTP(S) (+</a:t>
            </a:r>
            <a:r>
              <a:rPr lang="en-US" dirty="0" err="1" smtClean="0"/>
              <a:t>GridFTP</a:t>
            </a:r>
            <a:r>
              <a:rPr lang="en-US" dirty="0" smtClean="0"/>
              <a:t>, xrootd, …)</a:t>
            </a:r>
          </a:p>
          <a:p>
            <a:pPr lvl="1"/>
            <a:r>
              <a:rPr lang="en-US" dirty="0" smtClean="0"/>
              <a:t>Fully </a:t>
            </a:r>
            <a:r>
              <a:rPr lang="en-US" dirty="0" smtClean="0">
                <a:solidFill>
                  <a:srgbClr val="FF0000"/>
                </a:solidFill>
              </a:rPr>
              <a:t>secure</a:t>
            </a:r>
            <a:r>
              <a:rPr lang="en-US" dirty="0" smtClean="0"/>
              <a:t> HTTP read </a:t>
            </a:r>
            <a:r>
              <a:rPr lang="en-US" dirty="0" smtClean="0">
                <a:solidFill>
                  <a:srgbClr val="FF0000"/>
                </a:solidFill>
              </a:rPr>
              <a:t>access</a:t>
            </a:r>
            <a:r>
              <a:rPr lang="en-US" dirty="0" smtClean="0"/>
              <a:t> to data with standard tools and browsers with X.509 certificates</a:t>
            </a:r>
          </a:p>
          <a:p>
            <a:pPr lvl="1"/>
            <a:r>
              <a:rPr lang="en-US" dirty="0" smtClean="0"/>
              <a:t>“Amazon”-like browser-based console for file browsing and storage control (e.g. disk </a:t>
            </a:r>
            <a:r>
              <a:rPr lang="en-US" dirty="0" smtClean="0">
                <a:latin typeface="Arial"/>
                <a:cs typeface="Arial"/>
              </a:rPr>
              <a:t>↔ tape)</a:t>
            </a:r>
            <a:endParaRPr lang="en-US" dirty="0" smtClean="0"/>
          </a:p>
          <a:p>
            <a:pPr lvl="1"/>
            <a:r>
              <a:rPr lang="en-US" dirty="0" smtClean="0"/>
              <a:t>IPv6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3264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BeStMan</a:t>
            </a:r>
            <a:r>
              <a:rPr lang="en-US" dirty="0" smtClean="0"/>
              <a:t> plans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Current version: </a:t>
            </a:r>
            <a:r>
              <a:rPr lang="en-US" sz="2400" dirty="0" smtClean="0"/>
              <a:t>2.1.0</a:t>
            </a:r>
            <a:endParaRPr lang="en-US" sz="2400" dirty="0"/>
          </a:p>
          <a:p>
            <a:pPr>
              <a:defRPr/>
            </a:pPr>
            <a:r>
              <a:rPr lang="en-US" sz="2400" dirty="0" smtClean="0"/>
              <a:t>Development </a:t>
            </a:r>
            <a:r>
              <a:rPr lang="en-US" sz="2400" dirty="0"/>
              <a:t>plans </a:t>
            </a:r>
            <a:r>
              <a:rPr lang="en-US" sz="2400" dirty="0" smtClean="0"/>
              <a:t>depend </a:t>
            </a:r>
            <a:r>
              <a:rPr lang="en-US" sz="2400" dirty="0"/>
              <a:t>on available funding</a:t>
            </a:r>
          </a:p>
          <a:p>
            <a:pPr lvl="1">
              <a:defRPr/>
            </a:pPr>
            <a:r>
              <a:rPr lang="en-US" sz="2000" dirty="0"/>
              <a:t>Joint proposal submitted to NSF</a:t>
            </a:r>
          </a:p>
          <a:p>
            <a:pPr>
              <a:defRPr/>
            </a:pPr>
            <a:r>
              <a:rPr lang="en-US" sz="2400" dirty="0" err="1"/>
              <a:t>BeStMan</a:t>
            </a:r>
            <a:r>
              <a:rPr lang="en-US" sz="2400" dirty="0"/>
              <a:t> SRM server</a:t>
            </a:r>
          </a:p>
          <a:p>
            <a:pPr lvl="1">
              <a:defRPr/>
            </a:pPr>
            <a:r>
              <a:rPr lang="en-US" sz="2000" dirty="0">
                <a:solidFill>
                  <a:srgbClr val="FF0000"/>
                </a:solidFill>
              </a:rPr>
              <a:t>Additional transfer protocol </a:t>
            </a:r>
            <a:r>
              <a:rPr lang="en-US" sz="2000" dirty="0"/>
              <a:t>support</a:t>
            </a:r>
          </a:p>
          <a:p>
            <a:pPr>
              <a:defRPr/>
            </a:pPr>
            <a:r>
              <a:rPr lang="en-US" sz="2400" dirty="0" err="1"/>
              <a:t>BeStMan</a:t>
            </a:r>
            <a:r>
              <a:rPr lang="en-US" sz="2400" dirty="0"/>
              <a:t> SRM clients </a:t>
            </a:r>
          </a:p>
          <a:p>
            <a:pPr lvl="1">
              <a:defRPr/>
            </a:pPr>
            <a:r>
              <a:rPr lang="en-US" sz="2000" dirty="0">
                <a:solidFill>
                  <a:srgbClr val="FF0000"/>
                </a:solidFill>
              </a:rPr>
              <a:t>Improvement</a:t>
            </a:r>
            <a:r>
              <a:rPr lang="en-US" sz="2000" dirty="0"/>
              <a:t> in </a:t>
            </a:r>
            <a:r>
              <a:rPr lang="en-US" sz="2000" dirty="0">
                <a:solidFill>
                  <a:srgbClr val="FF0000"/>
                </a:solidFill>
              </a:rPr>
              <a:t>data transfer efficiency</a:t>
            </a:r>
          </a:p>
          <a:p>
            <a:pPr lvl="2">
              <a:defRPr/>
            </a:pPr>
            <a:r>
              <a:rPr lang="en-US" sz="1600" dirty="0"/>
              <a:t>Data channel caching with </a:t>
            </a:r>
            <a:r>
              <a:rPr lang="en-US" sz="1600" dirty="0" err="1" smtClean="0"/>
              <a:t>GridFTP</a:t>
            </a:r>
            <a:r>
              <a:rPr lang="en-US" sz="1600" dirty="0" smtClean="0"/>
              <a:t> </a:t>
            </a:r>
            <a:r>
              <a:rPr lang="en-US" sz="1600" dirty="0"/>
              <a:t>transfers for a request with many files</a:t>
            </a:r>
          </a:p>
          <a:p>
            <a:pPr lvl="2">
              <a:defRPr/>
            </a:pPr>
            <a:r>
              <a:rPr lang="en-US" sz="1600" dirty="0"/>
              <a:t>Determine the transfer parameters from the previous transfer performance</a:t>
            </a:r>
          </a:p>
          <a:p>
            <a:pPr lvl="3">
              <a:defRPr/>
            </a:pPr>
            <a:r>
              <a:rPr lang="en-US" sz="1600" dirty="0"/>
              <a:t>E.g. </a:t>
            </a:r>
            <a:r>
              <a:rPr lang="en-US" sz="1600" dirty="0" smtClean="0"/>
              <a:t>number </a:t>
            </a:r>
            <a:r>
              <a:rPr lang="en-US" sz="1600" dirty="0"/>
              <a:t>of concurrent transfer connections, </a:t>
            </a:r>
            <a:r>
              <a:rPr lang="en-US" sz="1600" dirty="0" smtClean="0"/>
              <a:t>number </a:t>
            </a:r>
            <a:r>
              <a:rPr lang="en-US" sz="1600" dirty="0"/>
              <a:t>of parallel streams</a:t>
            </a:r>
          </a:p>
          <a:p>
            <a:pPr lvl="1">
              <a:defRPr/>
            </a:pPr>
            <a:r>
              <a:rPr lang="en-US" sz="2000" dirty="0"/>
              <a:t>Additional transfer protocol support</a:t>
            </a:r>
          </a:p>
          <a:p>
            <a:pPr lvl="3">
              <a:defRPr/>
            </a:pPr>
            <a:r>
              <a:rPr lang="en-US" sz="1600" dirty="0"/>
              <a:t>E.g. </a:t>
            </a:r>
            <a:r>
              <a:rPr lang="en-US" sz="1600" dirty="0" smtClean="0">
                <a:solidFill>
                  <a:srgbClr val="FF0000"/>
                </a:solidFill>
              </a:rPr>
              <a:t>FDT</a:t>
            </a:r>
            <a:r>
              <a:rPr lang="en-US" sz="1600" dirty="0" smtClean="0"/>
              <a:t> (Fast Data Transfer)</a:t>
            </a:r>
            <a:endParaRPr lang="en-US" sz="1600" dirty="0"/>
          </a:p>
          <a:p>
            <a:pPr>
              <a:defRPr/>
            </a:pPr>
            <a:r>
              <a:rPr lang="en-US" sz="2400" dirty="0">
                <a:solidFill>
                  <a:srgbClr val="FF0000"/>
                </a:solidFill>
              </a:rPr>
              <a:t>HTTPS</a:t>
            </a:r>
            <a:r>
              <a:rPr lang="en-US" sz="2400" dirty="0"/>
              <a:t> </a:t>
            </a:r>
            <a:r>
              <a:rPr lang="en-US" sz="2400" dirty="0" smtClean="0"/>
              <a:t>support</a:t>
            </a:r>
            <a:endParaRPr lang="en-US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20889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295400" y="0"/>
            <a:ext cx="60198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3200" dirty="0">
                <a:solidFill>
                  <a:srgbClr val="FFFFFF"/>
                </a:solidFill>
              </a:rPr>
              <a:t>CASTOR </a:t>
            </a:r>
            <a:r>
              <a:rPr lang="en-US" sz="3200" dirty="0" smtClean="0">
                <a:solidFill>
                  <a:srgbClr val="FFFFFF"/>
                </a:solidFill>
              </a:rPr>
              <a:t>disk </a:t>
            </a:r>
            <a:r>
              <a:rPr lang="en-US" sz="3200" dirty="0">
                <a:solidFill>
                  <a:srgbClr val="FFFFFF"/>
                </a:solidFill>
              </a:rPr>
              <a:t>c</a:t>
            </a:r>
            <a:r>
              <a:rPr lang="en-US" sz="3200" dirty="0" smtClean="0">
                <a:solidFill>
                  <a:srgbClr val="FFFFFF"/>
                </a:solidFill>
              </a:rPr>
              <a:t>ache </a:t>
            </a:r>
            <a:r>
              <a:rPr lang="en-US" sz="3200" dirty="0">
                <a:solidFill>
                  <a:srgbClr val="FFFFFF"/>
                </a:solidFill>
              </a:rPr>
              <a:t>e</a:t>
            </a:r>
            <a:r>
              <a:rPr lang="en-US" sz="3200" dirty="0" smtClean="0">
                <a:solidFill>
                  <a:srgbClr val="FFFFFF"/>
                </a:solidFill>
              </a:rPr>
              <a:t>volution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371600" y="1066800"/>
            <a:ext cx="75438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1pPr>
            <a:lvl2pPr marL="741363" indent="-2841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9pPr>
          </a:lstStyle>
          <a:p>
            <a:pPr>
              <a:spcBef>
                <a:spcPts val="600"/>
              </a:spcBef>
              <a:buClr>
                <a:srgbClr val="3861AA"/>
              </a:buClr>
              <a:buFont typeface="Arial" charset="0"/>
              <a:buChar char="•"/>
            </a:pPr>
            <a:r>
              <a:rPr lang="en-GB" sz="2400" dirty="0"/>
              <a:t>Future plans driven by </a:t>
            </a:r>
            <a:r>
              <a:rPr lang="en-GB" sz="2400" dirty="0">
                <a:solidFill>
                  <a:srgbClr val="FF0000"/>
                </a:solidFill>
              </a:rPr>
              <a:t>increasing requirements</a:t>
            </a:r>
            <a:r>
              <a:rPr lang="en-GB" sz="2400" dirty="0"/>
              <a:t> from the </a:t>
            </a:r>
            <a:r>
              <a:rPr lang="en-GB" sz="2400" dirty="0" smtClean="0"/>
              <a:t>experiments</a:t>
            </a:r>
            <a:endParaRPr lang="en-GB" sz="2400" dirty="0"/>
          </a:p>
          <a:p>
            <a:pPr lvl="1">
              <a:spcBef>
                <a:spcPts val="500"/>
              </a:spcBef>
              <a:buClr>
                <a:srgbClr val="004F9E"/>
              </a:buClr>
              <a:buFont typeface="Arial" charset="0"/>
              <a:buChar char="–"/>
            </a:pPr>
            <a:r>
              <a:rPr lang="en-GB" sz="2000" dirty="0"/>
              <a:t>E.g. ATLAS trigger at 400 Hz, moving to 600 Hz</a:t>
            </a:r>
          </a:p>
          <a:p>
            <a:pPr>
              <a:spcBef>
                <a:spcPts val="600"/>
              </a:spcBef>
              <a:buClr>
                <a:srgbClr val="3861AA"/>
              </a:buClr>
              <a:buFont typeface="Arial" charset="0"/>
              <a:buChar char="•"/>
            </a:pPr>
            <a:r>
              <a:rPr lang="en-GB" sz="2400" dirty="0"/>
              <a:t>Recent changes (CASTOR 2.1.11)</a:t>
            </a:r>
          </a:p>
          <a:p>
            <a:pPr lvl="1">
              <a:spcBef>
                <a:spcPts val="500"/>
              </a:spcBef>
              <a:buClr>
                <a:srgbClr val="004F9E"/>
              </a:buClr>
              <a:buFont typeface="Arial" charset="0"/>
              <a:buChar char="–"/>
            </a:pPr>
            <a:r>
              <a:rPr lang="en-GB" sz="2000" dirty="0"/>
              <a:t>Transfer Manager, </a:t>
            </a:r>
            <a:r>
              <a:rPr lang="en-GB" sz="2000" dirty="0">
                <a:solidFill>
                  <a:srgbClr val="FF0000"/>
                </a:solidFill>
              </a:rPr>
              <a:t>replacing LSF </a:t>
            </a:r>
            <a:r>
              <a:rPr lang="en-GB" sz="2000" dirty="0" smtClean="0"/>
              <a:t>scheduling</a:t>
            </a:r>
          </a:p>
          <a:p>
            <a:pPr lvl="2">
              <a:spcBef>
                <a:spcPts val="500"/>
              </a:spcBef>
              <a:buClr>
                <a:srgbClr val="004F9E"/>
              </a:buClr>
              <a:buFont typeface="Arial" charset="0"/>
              <a:buChar char="–"/>
            </a:pPr>
            <a:r>
              <a:rPr lang="en-GB" dirty="0" smtClean="0"/>
              <a:t>In </a:t>
            </a:r>
            <a:r>
              <a:rPr lang="en-GB" dirty="0"/>
              <a:t>production for ATLAS, to be deployed everywhere</a:t>
            </a:r>
          </a:p>
          <a:p>
            <a:pPr lvl="1">
              <a:spcBef>
                <a:spcPts val="500"/>
              </a:spcBef>
              <a:buClr>
                <a:srgbClr val="004F9E"/>
              </a:buClr>
              <a:buFont typeface="Arial" charset="0"/>
              <a:buChar char="–"/>
            </a:pPr>
            <a:r>
              <a:rPr lang="en-GB" sz="2000" dirty="0"/>
              <a:t>Basic </a:t>
            </a:r>
            <a:r>
              <a:rPr lang="en-GB" sz="2000" dirty="0">
                <a:solidFill>
                  <a:srgbClr val="FF0000"/>
                </a:solidFill>
              </a:rPr>
              <a:t>VOMS support </a:t>
            </a:r>
            <a:r>
              <a:rPr lang="en-GB" sz="2000" dirty="0"/>
              <a:t>in SRM</a:t>
            </a:r>
          </a:p>
          <a:p>
            <a:pPr>
              <a:spcBef>
                <a:spcPts val="600"/>
              </a:spcBef>
              <a:buClr>
                <a:srgbClr val="3861AA"/>
              </a:buClr>
              <a:buFont typeface="Arial" charset="0"/>
              <a:buChar char="•"/>
            </a:pPr>
            <a:r>
              <a:rPr lang="en-GB" sz="2400" dirty="0"/>
              <a:t>Future developments (CASTOR 2.1.12 and beyond)</a:t>
            </a:r>
          </a:p>
          <a:p>
            <a:pPr lvl="1">
              <a:spcBef>
                <a:spcPts val="500"/>
              </a:spcBef>
              <a:buClr>
                <a:srgbClr val="004F9E"/>
              </a:buClr>
              <a:buFont typeface="Arial" charset="0"/>
              <a:buChar char="–"/>
            </a:pPr>
            <a:r>
              <a:rPr lang="en-GB" sz="2000" dirty="0">
                <a:solidFill>
                  <a:srgbClr val="FF0000"/>
                </a:solidFill>
              </a:rPr>
              <a:t>Reduce</a:t>
            </a:r>
            <a:r>
              <a:rPr lang="en-GB" sz="2000" dirty="0"/>
              <a:t> file open </a:t>
            </a:r>
            <a:r>
              <a:rPr lang="en-GB" sz="2000" dirty="0">
                <a:solidFill>
                  <a:srgbClr val="FF0000"/>
                </a:solidFill>
              </a:rPr>
              <a:t>latency</a:t>
            </a:r>
          </a:p>
          <a:p>
            <a:pPr lvl="1">
              <a:spcBef>
                <a:spcPts val="500"/>
              </a:spcBef>
              <a:buClr>
                <a:srgbClr val="004F9E"/>
              </a:buClr>
              <a:buFont typeface="Arial" charset="0"/>
              <a:buChar char="–"/>
            </a:pPr>
            <a:r>
              <a:rPr lang="en-GB" sz="2000" dirty="0" smtClean="0"/>
              <a:t>Garbage collector </a:t>
            </a:r>
            <a:r>
              <a:rPr lang="en-GB" sz="2000" dirty="0"/>
              <a:t>logic improvements</a:t>
            </a:r>
          </a:p>
        </p:txBody>
      </p:sp>
    </p:spTree>
    <p:extLst>
      <p:ext uri="{BB962C8B-B14F-4D97-AF65-F5344CB8AC3E}">
        <p14:creationId xmlns:p14="http://schemas.microsoft.com/office/powerpoint/2010/main" xmlns="" val="9965978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1295400" y="0"/>
            <a:ext cx="5562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sz="3200" dirty="0">
                <a:solidFill>
                  <a:srgbClr val="FFFFFF"/>
                </a:solidFill>
              </a:rPr>
              <a:t>CASTOR </a:t>
            </a:r>
            <a:r>
              <a:rPr lang="en-GB" sz="3200" dirty="0" smtClean="0">
                <a:solidFill>
                  <a:srgbClr val="FFFFFF"/>
                </a:solidFill>
              </a:rPr>
              <a:t>tape </a:t>
            </a:r>
            <a:r>
              <a:rPr lang="en-GB" sz="3200" dirty="0">
                <a:solidFill>
                  <a:srgbClr val="FFFFFF"/>
                </a:solidFill>
              </a:rPr>
              <a:t>i</a:t>
            </a:r>
            <a:r>
              <a:rPr lang="en-GB" sz="3200" dirty="0" smtClean="0">
                <a:solidFill>
                  <a:srgbClr val="FFFFFF"/>
                </a:solidFill>
              </a:rPr>
              <a:t>nterface</a:t>
            </a:r>
            <a:endParaRPr lang="en-GB" sz="3200" dirty="0">
              <a:solidFill>
                <a:srgbClr val="FFFFFF"/>
              </a:solidFill>
            </a:endParaRP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371600" y="1066800"/>
            <a:ext cx="75438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1pPr>
            <a:lvl2pPr marL="741363" indent="-2841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9pPr>
          </a:lstStyle>
          <a:p>
            <a:pPr>
              <a:spcBef>
                <a:spcPts val="600"/>
              </a:spcBef>
              <a:buClr>
                <a:srgbClr val="3861AA"/>
              </a:buClr>
              <a:buFont typeface="Arial" charset="0"/>
              <a:buChar char="•"/>
            </a:pPr>
            <a:r>
              <a:rPr lang="en-GB" sz="2400" dirty="0"/>
              <a:t>Recent changes</a:t>
            </a:r>
          </a:p>
          <a:p>
            <a:pPr lvl="1">
              <a:spcBef>
                <a:spcPts val="500"/>
              </a:spcBef>
              <a:buClr>
                <a:srgbClr val="004F9E"/>
              </a:buClr>
              <a:buFont typeface="Arial" charset="0"/>
              <a:buChar char="–"/>
            </a:pPr>
            <a:r>
              <a:rPr lang="en-GB" sz="2000" dirty="0"/>
              <a:t>Support for </a:t>
            </a:r>
            <a:r>
              <a:rPr lang="en-GB" sz="2000" dirty="0">
                <a:solidFill>
                  <a:srgbClr val="FF0000"/>
                </a:solidFill>
              </a:rPr>
              <a:t>5TB </a:t>
            </a:r>
            <a:r>
              <a:rPr lang="en-GB" sz="2000" dirty="0" smtClean="0">
                <a:solidFill>
                  <a:srgbClr val="FF0000"/>
                </a:solidFill>
              </a:rPr>
              <a:t>tapes</a:t>
            </a:r>
          </a:p>
          <a:p>
            <a:pPr lvl="2">
              <a:spcBef>
                <a:spcPts val="500"/>
              </a:spcBef>
              <a:buClr>
                <a:srgbClr val="004F9E"/>
              </a:buClr>
              <a:buFont typeface="Arial" charset="0"/>
              <a:buChar char="–"/>
            </a:pPr>
            <a:r>
              <a:rPr lang="en-GB" dirty="0" smtClean="0"/>
              <a:t>In </a:t>
            </a:r>
            <a:r>
              <a:rPr lang="en-GB" dirty="0"/>
              <a:t>production at CERN and at RAL</a:t>
            </a:r>
          </a:p>
          <a:p>
            <a:pPr lvl="1">
              <a:spcBef>
                <a:spcPts val="500"/>
              </a:spcBef>
              <a:buClr>
                <a:srgbClr val="004F9E"/>
              </a:buClr>
              <a:buFont typeface="Arial" charset="0"/>
              <a:buChar char="–"/>
            </a:pPr>
            <a:r>
              <a:rPr lang="en-GB" sz="2000" dirty="0" smtClean="0"/>
              <a:t>One </a:t>
            </a:r>
            <a:r>
              <a:rPr lang="en-GB" sz="2000" dirty="0"/>
              <a:t>t</a:t>
            </a:r>
            <a:r>
              <a:rPr lang="en-GB" sz="2000" dirty="0" smtClean="0"/>
              <a:t>ape </a:t>
            </a:r>
            <a:r>
              <a:rPr lang="en-GB" sz="2000" dirty="0"/>
              <a:t>m</a:t>
            </a:r>
            <a:r>
              <a:rPr lang="en-GB" sz="2000" dirty="0" smtClean="0"/>
              <a:t>ark </a:t>
            </a:r>
            <a:r>
              <a:rPr lang="en-GB" sz="2000" dirty="0"/>
              <a:t>per file as opposed to </a:t>
            </a:r>
            <a:r>
              <a:rPr lang="en-GB" sz="2000" dirty="0" smtClean="0"/>
              <a:t>three</a:t>
            </a:r>
            <a:endParaRPr lang="en-GB" sz="2000" dirty="0"/>
          </a:p>
          <a:p>
            <a:pPr>
              <a:spcBef>
                <a:spcPts val="600"/>
              </a:spcBef>
              <a:buClr>
                <a:srgbClr val="3861AA"/>
              </a:buClr>
              <a:buFont typeface="Arial" charset="0"/>
              <a:buNone/>
            </a:pPr>
            <a:endParaRPr lang="en-GB" sz="2400" dirty="0"/>
          </a:p>
          <a:p>
            <a:pPr>
              <a:spcBef>
                <a:spcPts val="600"/>
              </a:spcBef>
              <a:buClr>
                <a:srgbClr val="3861AA"/>
              </a:buClr>
              <a:buFont typeface="Arial" charset="0"/>
              <a:buChar char="•"/>
            </a:pPr>
            <a:r>
              <a:rPr lang="en-GB" sz="2400" dirty="0"/>
              <a:t>Future developments (2.1.12 and beyond)</a:t>
            </a:r>
          </a:p>
          <a:p>
            <a:pPr lvl="1">
              <a:spcBef>
                <a:spcPts val="500"/>
              </a:spcBef>
              <a:buClr>
                <a:srgbClr val="004F9E"/>
              </a:buClr>
              <a:buFont typeface="Arial" charset="0"/>
              <a:buChar char="–"/>
            </a:pPr>
            <a:r>
              <a:rPr lang="en-GB" sz="2000" dirty="0"/>
              <a:t>Towards </a:t>
            </a:r>
            <a:r>
              <a:rPr lang="en-GB" sz="2000" dirty="0">
                <a:solidFill>
                  <a:srgbClr val="FF0000"/>
                </a:solidFill>
              </a:rPr>
              <a:t>improving support </a:t>
            </a:r>
            <a:r>
              <a:rPr lang="en-GB" sz="2000" dirty="0"/>
              <a:t>for the </a:t>
            </a:r>
            <a:r>
              <a:rPr lang="en-GB" sz="2000" dirty="0">
                <a:solidFill>
                  <a:srgbClr val="FF0000"/>
                </a:solidFill>
              </a:rPr>
              <a:t>new tape drive families </a:t>
            </a:r>
            <a:r>
              <a:rPr lang="en-GB" sz="2000" dirty="0"/>
              <a:t>and their increased </a:t>
            </a:r>
            <a:r>
              <a:rPr lang="en-GB" sz="2000" dirty="0" smtClean="0"/>
              <a:t>throughput</a:t>
            </a:r>
          </a:p>
          <a:p>
            <a:pPr lvl="2">
              <a:spcBef>
                <a:spcPts val="500"/>
              </a:spcBef>
              <a:buClr>
                <a:srgbClr val="004F9E"/>
              </a:buClr>
              <a:buFont typeface="Arial" charset="0"/>
              <a:buChar char="–"/>
            </a:pPr>
            <a:r>
              <a:rPr lang="en-GB" dirty="0" smtClean="0">
                <a:solidFill>
                  <a:srgbClr val="FF0000"/>
                </a:solidFill>
              </a:rPr>
              <a:t>Buffered </a:t>
            </a:r>
            <a:r>
              <a:rPr lang="en-GB" dirty="0">
                <a:solidFill>
                  <a:srgbClr val="FF0000"/>
                </a:solidFill>
              </a:rPr>
              <a:t>t</a:t>
            </a:r>
            <a:r>
              <a:rPr lang="en-GB" dirty="0" smtClean="0">
                <a:solidFill>
                  <a:srgbClr val="FF0000"/>
                </a:solidFill>
              </a:rPr>
              <a:t>ape marks </a:t>
            </a:r>
            <a:r>
              <a:rPr lang="en-GB" dirty="0"/>
              <a:t>and multi-file metadata </a:t>
            </a:r>
            <a:r>
              <a:rPr lang="en-GB" dirty="0" smtClean="0"/>
              <a:t>handling</a:t>
            </a:r>
          </a:p>
          <a:p>
            <a:pPr lvl="2">
              <a:spcBef>
                <a:spcPts val="500"/>
              </a:spcBef>
              <a:buClr>
                <a:srgbClr val="004F9E"/>
              </a:buClr>
              <a:buFont typeface="Arial" charset="0"/>
              <a:buChar char="–"/>
            </a:pPr>
            <a:r>
              <a:rPr lang="en-GB" dirty="0" smtClean="0">
                <a:solidFill>
                  <a:srgbClr val="FF0000"/>
                </a:solidFill>
              </a:rPr>
              <a:t>Repack </a:t>
            </a:r>
            <a:r>
              <a:rPr lang="en-GB" dirty="0">
                <a:solidFill>
                  <a:srgbClr val="FF0000"/>
                </a:solidFill>
              </a:rPr>
              <a:t>re-engineering </a:t>
            </a:r>
            <a:r>
              <a:rPr lang="en-GB" dirty="0"/>
              <a:t>to address </a:t>
            </a:r>
            <a:r>
              <a:rPr lang="en-GB" dirty="0">
                <a:solidFill>
                  <a:srgbClr val="FF0000"/>
                </a:solidFill>
              </a:rPr>
              <a:t>scalability</a:t>
            </a:r>
          </a:p>
          <a:p>
            <a:pPr lvl="1">
              <a:spcBef>
                <a:spcPts val="500"/>
              </a:spcBef>
              <a:buClr>
                <a:srgbClr val="004F9E"/>
              </a:buClr>
              <a:buFont typeface="Arial" charset="0"/>
              <a:buChar char="–"/>
            </a:pPr>
            <a:r>
              <a:rPr lang="en-GB" sz="2000" dirty="0"/>
              <a:t>Media migration to start next </a:t>
            </a:r>
            <a:r>
              <a:rPr lang="en-GB" sz="2000" dirty="0" smtClean="0"/>
              <a:t>year</a:t>
            </a:r>
          </a:p>
          <a:p>
            <a:pPr lvl="2">
              <a:spcBef>
                <a:spcPts val="500"/>
              </a:spcBef>
              <a:buClr>
                <a:srgbClr val="004F9E"/>
              </a:buClr>
              <a:buFont typeface="Arial" charset="0"/>
              <a:buChar char="–"/>
            </a:pPr>
            <a:r>
              <a:rPr lang="en-GB" dirty="0" smtClean="0"/>
              <a:t>40PB </a:t>
            </a:r>
            <a:r>
              <a:rPr lang="en-GB" dirty="0"/>
              <a:t>to be moved from 1T to 5T tapes</a:t>
            </a:r>
          </a:p>
        </p:txBody>
      </p:sp>
    </p:spTree>
    <p:extLst>
      <p:ext uri="{BB962C8B-B14F-4D97-AF65-F5344CB8AC3E}">
        <p14:creationId xmlns:p14="http://schemas.microsoft.com/office/powerpoint/2010/main" xmlns="" val="8752972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1295400" y="0"/>
            <a:ext cx="5562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sz="3200" dirty="0">
                <a:solidFill>
                  <a:srgbClr val="FFFFFF"/>
                </a:solidFill>
              </a:rPr>
              <a:t>EOS </a:t>
            </a:r>
            <a:r>
              <a:rPr lang="en-GB" sz="3200" dirty="0" smtClean="0">
                <a:solidFill>
                  <a:srgbClr val="FFFFFF"/>
                </a:solidFill>
              </a:rPr>
              <a:t>evolution</a:t>
            </a:r>
            <a:endParaRPr lang="en-GB" sz="3200" dirty="0">
              <a:solidFill>
                <a:srgbClr val="FFFFFF"/>
              </a:solidFill>
            </a:endParaRP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371600" y="1066800"/>
            <a:ext cx="7543800" cy="495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normAutofit lnSpcReduction="10000"/>
          </a:bodyPr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1pPr>
            <a:lvl2pPr marL="741363" indent="-2841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WenQuanYi Micro Hei" charset="0"/>
                <a:cs typeface="WenQuanYi Micro Hei" charset="0"/>
              </a:defRPr>
            </a:lvl9pPr>
          </a:lstStyle>
          <a:p>
            <a:pPr>
              <a:lnSpc>
                <a:spcPct val="80000"/>
              </a:lnSpc>
              <a:spcBef>
                <a:spcPts val="550"/>
              </a:spcBef>
              <a:buClr>
                <a:srgbClr val="3861AA"/>
              </a:buClr>
              <a:buFont typeface="Arial Hebrew" charset="0"/>
              <a:buChar char="•"/>
            </a:pPr>
            <a:r>
              <a:rPr lang="en-US" sz="2200" dirty="0">
                <a:latin typeface="Arial Hebrew" charset="0"/>
                <a:ea typeface="Lucida Grande" charset="0"/>
                <a:cs typeface="Lucida Grande" charset="0"/>
              </a:rPr>
              <a:t>EOS 0.1.0</a:t>
            </a:r>
          </a:p>
          <a:p>
            <a:pPr lvl="1">
              <a:lnSpc>
                <a:spcPct val="80000"/>
              </a:lnSpc>
              <a:spcBef>
                <a:spcPts val="450"/>
              </a:spcBef>
              <a:buClr>
                <a:srgbClr val="004F9E"/>
              </a:buClr>
              <a:buFont typeface="Arial" charset="0"/>
              <a:buChar char="–"/>
            </a:pPr>
            <a:r>
              <a:rPr lang="en-US" dirty="0">
                <a:solidFill>
                  <a:srgbClr val="343434"/>
                </a:solidFill>
                <a:latin typeface="Arial Hebrew" charset="0"/>
                <a:ea typeface="Lucida Grande" charset="0"/>
                <a:cs typeface="Lucida Grande" charset="0"/>
              </a:rPr>
              <a:t>release candidate </a:t>
            </a:r>
            <a:r>
              <a:rPr lang="en-US" dirty="0">
                <a:solidFill>
                  <a:srgbClr val="FF0000"/>
                </a:solidFill>
                <a:latin typeface="Arial Hebrew" charset="0"/>
                <a:ea typeface="Lucida Grande" charset="0"/>
                <a:cs typeface="Lucida Grande" charset="0"/>
              </a:rPr>
              <a:t>deployed</a:t>
            </a:r>
            <a:r>
              <a:rPr lang="en-US" dirty="0">
                <a:solidFill>
                  <a:srgbClr val="343434"/>
                </a:solidFill>
                <a:latin typeface="Arial Hebrew" charset="0"/>
                <a:ea typeface="Lucida Grande" charset="0"/>
                <a:cs typeface="Lucida Grande" charset="0"/>
              </a:rPr>
              <a:t> in EOSCMS/EOSATLAS</a:t>
            </a:r>
          </a:p>
          <a:p>
            <a:pPr>
              <a:lnSpc>
                <a:spcPct val="80000"/>
              </a:lnSpc>
              <a:spcBef>
                <a:spcPts val="550"/>
              </a:spcBef>
              <a:buClr>
                <a:srgbClr val="3861AA"/>
              </a:buClr>
              <a:buFont typeface="Arial Hebrew" charset="0"/>
              <a:buChar char="•"/>
            </a:pPr>
            <a:r>
              <a:rPr lang="en-US" sz="2200" dirty="0">
                <a:latin typeface="Arial Hebrew" charset="0"/>
                <a:ea typeface="Lucida Grande" charset="0"/>
                <a:cs typeface="Lucida Grande" charset="0"/>
              </a:rPr>
              <a:t>EOS 0.2.0</a:t>
            </a:r>
            <a:r>
              <a:rPr lang="en-US" sz="2200" dirty="0">
                <a:solidFill>
                  <a:srgbClr val="BFBFBF"/>
                </a:solidFill>
                <a:latin typeface="Arial Hebrew" charset="0"/>
                <a:ea typeface="Arial Hebrew" charset="0"/>
                <a:cs typeface="Arial Hebrew" charset="0"/>
              </a:rPr>
              <a:t> </a:t>
            </a:r>
            <a:r>
              <a:rPr lang="en-US" sz="2200" dirty="0">
                <a:solidFill>
                  <a:srgbClr val="343434"/>
                </a:solidFill>
                <a:latin typeface="Arial Hebrew" charset="0"/>
                <a:ea typeface="Lucida Grande" charset="0"/>
                <a:cs typeface="Lucida Grande" charset="0"/>
              </a:rPr>
              <a:t>(September/October)</a:t>
            </a:r>
          </a:p>
          <a:p>
            <a:pPr lvl="1">
              <a:lnSpc>
                <a:spcPct val="80000"/>
              </a:lnSpc>
              <a:spcBef>
                <a:spcPts val="450"/>
              </a:spcBef>
              <a:buClr>
                <a:srgbClr val="004F9E"/>
              </a:buClr>
              <a:buFont typeface="Arial" charset="0"/>
              <a:buChar char="–"/>
            </a:pPr>
            <a:r>
              <a:rPr lang="en-US" dirty="0">
                <a:solidFill>
                  <a:srgbClr val="FF0000"/>
                </a:solidFill>
                <a:latin typeface="Arial Hebrew" charset="0"/>
                <a:ea typeface="Lucida Grande" charset="0"/>
                <a:cs typeface="Lucida Grande" charset="0"/>
              </a:rPr>
              <a:t>Redundancy</a:t>
            </a:r>
            <a:r>
              <a:rPr lang="en-US" dirty="0">
                <a:solidFill>
                  <a:srgbClr val="343434"/>
                </a:solidFill>
                <a:latin typeface="Arial Hebrew" charset="0"/>
                <a:ea typeface="Lucida Grande" charset="0"/>
                <a:cs typeface="Lucida Grande" charset="0"/>
              </a:rPr>
              <a:t> </a:t>
            </a:r>
            <a:r>
              <a:rPr lang="en-US" dirty="0" smtClean="0">
                <a:solidFill>
                  <a:srgbClr val="6E0500"/>
                </a:solidFill>
                <a:latin typeface="Arial Hebrew" charset="0"/>
                <a:ea typeface="Lucida Grande" charset="0"/>
                <a:cs typeface="Lucida Grande" charset="0"/>
              </a:rPr>
              <a:t>CODECs</a:t>
            </a:r>
          </a:p>
          <a:p>
            <a:pPr lvl="2">
              <a:lnSpc>
                <a:spcPct val="80000"/>
              </a:lnSpc>
              <a:spcBef>
                <a:spcPts val="450"/>
              </a:spcBef>
              <a:buClr>
                <a:srgbClr val="004F9E"/>
              </a:buClr>
              <a:buFont typeface="Arial" charset="0"/>
              <a:buChar char="–"/>
            </a:pPr>
            <a:r>
              <a:rPr lang="en-US" sz="1500" dirty="0" smtClean="0">
                <a:solidFill>
                  <a:srgbClr val="343434"/>
                </a:solidFill>
                <a:latin typeface="Arial Hebrew" charset="0"/>
                <a:ea typeface="Lucida Grande" charset="0"/>
                <a:cs typeface="Lucida Grande" charset="0"/>
              </a:rPr>
              <a:t>dual </a:t>
            </a:r>
            <a:r>
              <a:rPr lang="en-US" sz="1500" dirty="0">
                <a:solidFill>
                  <a:srgbClr val="343434"/>
                </a:solidFill>
                <a:latin typeface="Arial Hebrew" charset="0"/>
                <a:ea typeface="Lucida Grande" charset="0"/>
                <a:cs typeface="Lucida Grande" charset="0"/>
              </a:rPr>
              <a:t>parity </a:t>
            </a:r>
            <a:r>
              <a:rPr lang="en-US" sz="1500" dirty="0" smtClean="0">
                <a:solidFill>
                  <a:srgbClr val="343434"/>
                </a:solidFill>
                <a:latin typeface="Arial Hebrew" charset="0"/>
                <a:ea typeface="Lucida Grande" charset="0"/>
                <a:cs typeface="Lucida Grande" charset="0"/>
              </a:rPr>
              <a:t>&amp; </a:t>
            </a:r>
            <a:r>
              <a:rPr lang="en-US" sz="1500" dirty="0">
                <a:solidFill>
                  <a:srgbClr val="343434"/>
                </a:solidFill>
                <a:latin typeface="Arial Hebrew" charset="0"/>
                <a:ea typeface="Lucida Grande" charset="0"/>
                <a:cs typeface="Lucida Grande" charset="0"/>
              </a:rPr>
              <a:t>Reed-Solomon based give </a:t>
            </a:r>
            <a:r>
              <a:rPr lang="en-US" sz="1500" dirty="0">
                <a:solidFill>
                  <a:srgbClr val="FF0000"/>
                </a:solidFill>
                <a:latin typeface="Arial Hebrew" charset="0"/>
                <a:ea typeface="Lucida Grande" charset="0"/>
                <a:cs typeface="Lucida Grande" charset="0"/>
              </a:rPr>
              <a:t>better file availability</a:t>
            </a:r>
            <a:r>
              <a:rPr lang="en-US" sz="1500" dirty="0">
                <a:solidFill>
                  <a:srgbClr val="343434"/>
                </a:solidFill>
                <a:latin typeface="Arial Hebrew" charset="0"/>
                <a:ea typeface="Lucida Grande" charset="0"/>
                <a:cs typeface="Lucida Grande" charset="0"/>
              </a:rPr>
              <a:t> with less space usage</a:t>
            </a:r>
          </a:p>
          <a:p>
            <a:pPr lvl="1">
              <a:lnSpc>
                <a:spcPct val="80000"/>
              </a:lnSpc>
              <a:spcBef>
                <a:spcPts val="450"/>
              </a:spcBef>
              <a:buClr>
                <a:srgbClr val="004F9E"/>
              </a:buClr>
              <a:buFont typeface="Arial" charset="0"/>
              <a:buChar char="–"/>
            </a:pPr>
            <a:r>
              <a:rPr lang="en-US" dirty="0">
                <a:solidFill>
                  <a:srgbClr val="001F67"/>
                </a:solidFill>
                <a:latin typeface="Arial Hebrew" charset="0"/>
                <a:ea typeface="Lucida Grande" charset="0"/>
                <a:cs typeface="Lucida Grande" charset="0"/>
              </a:rPr>
              <a:t>Client bundle</a:t>
            </a:r>
            <a:r>
              <a:rPr lang="en-US" dirty="0">
                <a:solidFill>
                  <a:srgbClr val="343434"/>
                </a:solidFill>
                <a:latin typeface="Arial Hebrew" charset="0"/>
                <a:ea typeface="Lucida Grande" charset="0"/>
                <a:cs typeface="Lucida Grande" charset="0"/>
              </a:rPr>
              <a:t> (Linux + </a:t>
            </a:r>
            <a:r>
              <a:rPr lang="en-US" dirty="0" smtClean="0">
                <a:solidFill>
                  <a:srgbClr val="343434"/>
                </a:solidFill>
                <a:latin typeface="Arial Hebrew" charset="0"/>
                <a:ea typeface="Lucida Grande" charset="0"/>
                <a:cs typeface="Lucida Grande" charset="0"/>
              </a:rPr>
              <a:t>OSX)</a:t>
            </a:r>
          </a:p>
          <a:p>
            <a:pPr lvl="2">
              <a:lnSpc>
                <a:spcPct val="80000"/>
              </a:lnSpc>
              <a:spcBef>
                <a:spcPts val="450"/>
              </a:spcBef>
              <a:buClr>
                <a:srgbClr val="004F9E"/>
              </a:buClr>
              <a:buFont typeface="Arial" charset="0"/>
              <a:buChar char="–"/>
            </a:pPr>
            <a:r>
              <a:rPr lang="en-US" sz="1500" dirty="0" smtClean="0">
                <a:solidFill>
                  <a:srgbClr val="FF0000"/>
                </a:solidFill>
                <a:latin typeface="Arial Hebrew" charset="0"/>
                <a:ea typeface="Lucida Grande" charset="0"/>
                <a:cs typeface="Lucida Grande" charset="0"/>
              </a:rPr>
              <a:t>user </a:t>
            </a:r>
            <a:r>
              <a:rPr lang="en-US" sz="1500" dirty="0">
                <a:solidFill>
                  <a:srgbClr val="FF0000"/>
                </a:solidFill>
                <a:latin typeface="Arial Hebrew" charset="0"/>
                <a:ea typeface="Lucida Grande" charset="0"/>
                <a:cs typeface="Lucida Grande" charset="0"/>
              </a:rPr>
              <a:t>FUSE EOS</a:t>
            </a:r>
            <a:r>
              <a:rPr lang="en-US" sz="1500" dirty="0">
                <a:solidFill>
                  <a:srgbClr val="343434"/>
                </a:solidFill>
                <a:latin typeface="Arial Hebrew" charset="0"/>
                <a:ea typeface="Lucida Grande" charset="0"/>
                <a:cs typeface="Lucida Grande" charset="0"/>
              </a:rPr>
              <a:t> mounting via KRB5 &amp; </a:t>
            </a:r>
            <a:r>
              <a:rPr lang="en-US" sz="1500" dirty="0">
                <a:solidFill>
                  <a:srgbClr val="FF0000"/>
                </a:solidFill>
                <a:latin typeface="Arial Hebrew" charset="0"/>
                <a:ea typeface="Lucida Grande" charset="0"/>
                <a:cs typeface="Lucida Grande" charset="0"/>
              </a:rPr>
              <a:t>X509</a:t>
            </a:r>
          </a:p>
          <a:p>
            <a:pPr lvl="1">
              <a:lnSpc>
                <a:spcPct val="80000"/>
              </a:lnSpc>
              <a:spcBef>
                <a:spcPts val="450"/>
              </a:spcBef>
              <a:buClr>
                <a:srgbClr val="004F9E"/>
              </a:buClr>
              <a:buFont typeface="Arial" charset="0"/>
              <a:buChar char="–"/>
            </a:pPr>
            <a:r>
              <a:rPr lang="en-US" dirty="0">
                <a:solidFill>
                  <a:srgbClr val="FF0000"/>
                </a:solidFill>
                <a:latin typeface="Arial Hebrew" charset="0"/>
                <a:ea typeface="Lucida Grande" charset="0"/>
                <a:cs typeface="Lucida Grande" charset="0"/>
              </a:rPr>
              <a:t>Performance improvements </a:t>
            </a:r>
            <a:r>
              <a:rPr lang="en-US" dirty="0">
                <a:solidFill>
                  <a:srgbClr val="343434"/>
                </a:solidFill>
                <a:latin typeface="Arial Hebrew" charset="0"/>
                <a:ea typeface="Lucida Grande" charset="0"/>
                <a:cs typeface="Lucida Grande" charset="0"/>
              </a:rPr>
              <a:t>in low-level FUSE client</a:t>
            </a:r>
          </a:p>
          <a:p>
            <a:pPr>
              <a:lnSpc>
                <a:spcPct val="80000"/>
              </a:lnSpc>
              <a:spcBef>
                <a:spcPts val="550"/>
              </a:spcBef>
              <a:buClr>
                <a:srgbClr val="3861AA"/>
              </a:buClr>
              <a:buFont typeface="Arial Hebrew" charset="0"/>
              <a:buChar char="•"/>
            </a:pPr>
            <a:r>
              <a:rPr lang="en-US" sz="2200" dirty="0">
                <a:latin typeface="Arial Hebrew" charset="0"/>
                <a:ea typeface="Lucida Grande" charset="0"/>
                <a:cs typeface="Lucida Grande" charset="0"/>
              </a:rPr>
              <a:t>EOS 0.x.0  ...some </a:t>
            </a:r>
            <a:r>
              <a:rPr lang="en-US" sz="2200" dirty="0">
                <a:solidFill>
                  <a:srgbClr val="343434"/>
                </a:solidFill>
                <a:latin typeface="Arial Hebrew" charset="0"/>
                <a:ea typeface="Lucida Grande" charset="0"/>
                <a:cs typeface="Lucida Grande" charset="0"/>
              </a:rPr>
              <a:t>ideas to follow within next year</a:t>
            </a:r>
          </a:p>
          <a:p>
            <a:pPr lvl="1">
              <a:lnSpc>
                <a:spcPct val="80000"/>
              </a:lnSpc>
              <a:spcBef>
                <a:spcPts val="450"/>
              </a:spcBef>
              <a:buClr>
                <a:srgbClr val="004F9E"/>
              </a:buClr>
              <a:buFont typeface="Arial" charset="0"/>
              <a:buChar char="–"/>
            </a:pPr>
            <a:r>
              <a:rPr lang="en-US" dirty="0">
                <a:solidFill>
                  <a:srgbClr val="FF0000"/>
                </a:solidFill>
                <a:latin typeface="Arial Hebrew" charset="0"/>
                <a:ea typeface="Lucida Grande" charset="0"/>
                <a:cs typeface="Lucida Grande" charset="0"/>
              </a:rPr>
              <a:t>HTTPS/HTTP</a:t>
            </a:r>
            <a:r>
              <a:rPr lang="en-US" dirty="0">
                <a:solidFill>
                  <a:srgbClr val="343434"/>
                </a:solidFill>
                <a:latin typeface="Arial Hebrew" charset="0"/>
                <a:ea typeface="Lucida Grande" charset="0"/>
                <a:cs typeface="Lucida Grande" charset="0"/>
              </a:rPr>
              <a:t> Gateway</a:t>
            </a:r>
          </a:p>
          <a:p>
            <a:pPr lvl="1">
              <a:lnSpc>
                <a:spcPct val="80000"/>
              </a:lnSpc>
              <a:spcBef>
                <a:spcPts val="450"/>
              </a:spcBef>
              <a:buClr>
                <a:srgbClr val="004F9E"/>
              </a:buClr>
              <a:buFont typeface="Arial" charset="0"/>
              <a:buChar char="–"/>
            </a:pPr>
            <a:r>
              <a:rPr lang="en-US" dirty="0" smtClean="0">
                <a:solidFill>
                  <a:srgbClr val="490000"/>
                </a:solidFill>
                <a:latin typeface="Arial Hebrew" charset="0"/>
                <a:ea typeface="Lucida Grande" charset="0"/>
                <a:cs typeface="Lucida Grande" charset="0"/>
              </a:rPr>
              <a:t>Monitoring/Web </a:t>
            </a:r>
            <a:r>
              <a:rPr lang="en-US" dirty="0">
                <a:solidFill>
                  <a:srgbClr val="490000"/>
                </a:solidFill>
                <a:latin typeface="Arial Hebrew" charset="0"/>
                <a:ea typeface="Lucida Grande" charset="0"/>
                <a:cs typeface="Lucida Grande" charset="0"/>
              </a:rPr>
              <a:t>Interface</a:t>
            </a:r>
          </a:p>
          <a:p>
            <a:pPr lvl="1">
              <a:lnSpc>
                <a:spcPct val="80000"/>
              </a:lnSpc>
              <a:spcBef>
                <a:spcPts val="450"/>
              </a:spcBef>
              <a:buClr>
                <a:srgbClr val="004F9E"/>
              </a:buClr>
              <a:buFont typeface="Arial" charset="0"/>
              <a:buChar char="–"/>
            </a:pPr>
            <a:r>
              <a:rPr lang="en-US" dirty="0">
                <a:solidFill>
                  <a:srgbClr val="FF0000"/>
                </a:solidFill>
                <a:latin typeface="Arial Hebrew" charset="0"/>
                <a:ea typeface="Lucida Grande" charset="0"/>
                <a:cs typeface="Lucida Grande" charset="0"/>
              </a:rPr>
              <a:t>Layout </a:t>
            </a:r>
            <a:r>
              <a:rPr lang="en-US" dirty="0" smtClean="0">
                <a:solidFill>
                  <a:srgbClr val="FF0000"/>
                </a:solidFill>
                <a:latin typeface="Arial Hebrew" charset="0"/>
                <a:ea typeface="Lucida Grande" charset="0"/>
                <a:cs typeface="Lucida Grande" charset="0"/>
              </a:rPr>
              <a:t>Migration</a:t>
            </a:r>
            <a:endParaRPr lang="en-US" dirty="0">
              <a:solidFill>
                <a:srgbClr val="FF0000"/>
              </a:solidFill>
              <a:latin typeface="Arial Hebrew" charset="0"/>
              <a:ea typeface="Lucida Grande" charset="0"/>
              <a:cs typeface="Lucida Grande" charset="0"/>
            </a:endParaRPr>
          </a:p>
          <a:p>
            <a:pPr lvl="2">
              <a:lnSpc>
                <a:spcPct val="80000"/>
              </a:lnSpc>
              <a:spcBef>
                <a:spcPts val="450"/>
              </a:spcBef>
              <a:buClr>
                <a:srgbClr val="004F9E"/>
              </a:buClr>
              <a:buFont typeface="Arial" charset="0"/>
              <a:buChar char="–"/>
            </a:pPr>
            <a:r>
              <a:rPr lang="en-US" sz="1500" dirty="0" smtClean="0">
                <a:solidFill>
                  <a:srgbClr val="343434"/>
                </a:solidFill>
                <a:latin typeface="Arial Hebrew" charset="0"/>
                <a:ea typeface="Lucida Grande" charset="0"/>
                <a:cs typeface="Lucida Grande" charset="0"/>
              </a:rPr>
              <a:t>convert </a:t>
            </a:r>
            <a:r>
              <a:rPr lang="en-US" sz="1500" dirty="0">
                <a:solidFill>
                  <a:srgbClr val="343434"/>
                </a:solidFill>
                <a:latin typeface="Arial Hebrew" charset="0"/>
                <a:ea typeface="Lucida Grande" charset="0"/>
                <a:cs typeface="Lucida Grande" charset="0"/>
              </a:rPr>
              <a:t>on the fly replica to CODEC files and vice-versa</a:t>
            </a:r>
          </a:p>
          <a:p>
            <a:pPr lvl="1">
              <a:lnSpc>
                <a:spcPct val="80000"/>
              </a:lnSpc>
              <a:spcBef>
                <a:spcPts val="450"/>
              </a:spcBef>
              <a:buClr>
                <a:srgbClr val="004F9E"/>
              </a:buClr>
              <a:buFont typeface="Arial" charset="0"/>
              <a:buChar char="–"/>
            </a:pPr>
            <a:r>
              <a:rPr lang="en-US" dirty="0">
                <a:solidFill>
                  <a:srgbClr val="430A1F"/>
                </a:solidFill>
                <a:latin typeface="Arial Hebrew" charset="0"/>
                <a:ea typeface="Lucida Grande" charset="0"/>
                <a:cs typeface="Lucida Grande" charset="0"/>
              </a:rPr>
              <a:t>Extended FUSE</a:t>
            </a:r>
            <a:r>
              <a:rPr lang="en-US" dirty="0">
                <a:solidFill>
                  <a:srgbClr val="343434"/>
                </a:solidFill>
                <a:latin typeface="Arial Hebrew" charset="0"/>
                <a:ea typeface="Lucida Grande" charset="0"/>
                <a:cs typeface="Lucida Grande" charset="0"/>
              </a:rPr>
              <a:t> Mount </a:t>
            </a:r>
            <a:r>
              <a:rPr lang="en-US" dirty="0" smtClean="0">
                <a:solidFill>
                  <a:srgbClr val="343434"/>
                </a:solidFill>
                <a:latin typeface="Arial Hebrew" charset="0"/>
                <a:ea typeface="Lucida Grande" charset="0"/>
                <a:cs typeface="Lucida Grande" charset="0"/>
              </a:rPr>
              <a:t>Daemon</a:t>
            </a:r>
          </a:p>
          <a:p>
            <a:pPr lvl="2">
              <a:lnSpc>
                <a:spcPct val="80000"/>
              </a:lnSpc>
              <a:spcBef>
                <a:spcPts val="450"/>
              </a:spcBef>
              <a:buClr>
                <a:srgbClr val="004F9E"/>
              </a:buClr>
              <a:buFont typeface="Arial" charset="0"/>
              <a:buChar char="–"/>
            </a:pPr>
            <a:r>
              <a:rPr lang="en-US" sz="1500" dirty="0" smtClean="0">
                <a:solidFill>
                  <a:srgbClr val="FF0000"/>
                </a:solidFill>
                <a:latin typeface="Arial Hebrew" charset="0"/>
                <a:ea typeface="Lucida Grande" charset="0"/>
                <a:cs typeface="Lucida Grande" charset="0"/>
              </a:rPr>
              <a:t>move</a:t>
            </a:r>
            <a:r>
              <a:rPr lang="en-US" sz="1500" dirty="0" smtClean="0">
                <a:solidFill>
                  <a:srgbClr val="343434"/>
                </a:solidFill>
                <a:latin typeface="Arial Hebrew" charset="0"/>
                <a:ea typeface="Lucida Grande" charset="0"/>
                <a:cs typeface="Lucida Grande" charset="0"/>
              </a:rPr>
              <a:t> </a:t>
            </a:r>
            <a:r>
              <a:rPr lang="en-US" sz="1500" dirty="0">
                <a:solidFill>
                  <a:srgbClr val="343434"/>
                </a:solidFill>
                <a:latin typeface="Arial Hebrew" charset="0"/>
                <a:ea typeface="Lucida Grande" charset="0"/>
                <a:cs typeface="Lucida Grande" charset="0"/>
              </a:rPr>
              <a:t>part of the server code </a:t>
            </a:r>
            <a:r>
              <a:rPr lang="en-US" sz="1500" dirty="0">
                <a:solidFill>
                  <a:srgbClr val="FF0000"/>
                </a:solidFill>
                <a:latin typeface="Arial Hebrew" charset="0"/>
                <a:ea typeface="Lucida Grande" charset="0"/>
                <a:cs typeface="Lucida Grande" charset="0"/>
              </a:rPr>
              <a:t>into the client </a:t>
            </a:r>
            <a:r>
              <a:rPr lang="en-US" sz="1500" dirty="0">
                <a:solidFill>
                  <a:srgbClr val="343434"/>
                </a:solidFill>
                <a:latin typeface="Arial Hebrew" charset="0"/>
                <a:ea typeface="Lucida Grande" charset="0"/>
                <a:cs typeface="Lucida Grande" charset="0"/>
              </a:rPr>
              <a:t>(parallel IO + lower MD </a:t>
            </a:r>
            <a:r>
              <a:rPr lang="en-US" sz="1500" dirty="0" smtClean="0">
                <a:solidFill>
                  <a:srgbClr val="343434"/>
                </a:solidFill>
                <a:latin typeface="Arial Hebrew" charset="0"/>
                <a:ea typeface="Lucida Grande" charset="0"/>
                <a:cs typeface="Lucida Grande" charset="0"/>
              </a:rPr>
              <a:t>latency)</a:t>
            </a:r>
          </a:p>
          <a:p>
            <a:pPr lvl="2">
              <a:lnSpc>
                <a:spcPct val="80000"/>
              </a:lnSpc>
              <a:spcBef>
                <a:spcPts val="450"/>
              </a:spcBef>
              <a:buClr>
                <a:srgbClr val="004F9E"/>
              </a:buClr>
              <a:buFont typeface="Arial" charset="0"/>
              <a:buChar char="–"/>
            </a:pPr>
            <a:r>
              <a:rPr lang="en-US" sz="1500" dirty="0" smtClean="0">
                <a:solidFill>
                  <a:srgbClr val="FF0000"/>
                </a:solidFill>
                <a:latin typeface="Arial Hebrew" charset="0"/>
                <a:ea typeface="Lucida Grande" charset="0"/>
                <a:cs typeface="Lucida Grande" charset="0"/>
              </a:rPr>
              <a:t>policy-based </a:t>
            </a:r>
            <a:r>
              <a:rPr lang="en-US" sz="1500" dirty="0">
                <a:solidFill>
                  <a:srgbClr val="FF0000"/>
                </a:solidFill>
                <a:latin typeface="Arial Hebrew" charset="0"/>
                <a:ea typeface="Lucida Grande" charset="0"/>
                <a:cs typeface="Lucida Grande" charset="0"/>
              </a:rPr>
              <a:t>persistent file page cache </a:t>
            </a:r>
            <a:r>
              <a:rPr lang="en-US" sz="1500" dirty="0">
                <a:solidFill>
                  <a:srgbClr val="343434"/>
                </a:solidFill>
                <a:latin typeface="Arial Hebrew" charset="0"/>
                <a:ea typeface="Lucida Grande" charset="0"/>
                <a:cs typeface="Lucida Grande" charset="0"/>
              </a:rPr>
              <a:t>(for Software, Calibration, Geometry files etc...)</a:t>
            </a:r>
          </a:p>
          <a:p>
            <a:pPr lvl="1">
              <a:lnSpc>
                <a:spcPct val="80000"/>
              </a:lnSpc>
              <a:spcBef>
                <a:spcPts val="450"/>
              </a:spcBef>
              <a:buClr>
                <a:srgbClr val="004F9E"/>
              </a:buClr>
              <a:buFont typeface="Arial" charset="0"/>
              <a:buChar char="–"/>
            </a:pPr>
            <a:r>
              <a:rPr lang="en-US" dirty="0">
                <a:solidFill>
                  <a:srgbClr val="FF0000"/>
                </a:solidFill>
                <a:latin typeface="Arial Hebrew" charset="0"/>
                <a:ea typeface="Lucida Grande" charset="0"/>
                <a:cs typeface="Lucida Grande" charset="0"/>
              </a:rPr>
              <a:t>policy-based file backup </a:t>
            </a:r>
            <a:r>
              <a:rPr lang="en-US" dirty="0">
                <a:solidFill>
                  <a:srgbClr val="343434"/>
                </a:solidFill>
                <a:latin typeface="Arial Hebrew" charset="0"/>
                <a:ea typeface="Lucida Grande" charset="0"/>
                <a:cs typeface="Lucida Grande" charset="0"/>
              </a:rPr>
              <a:t>into CASTOR</a:t>
            </a:r>
          </a:p>
          <a:p>
            <a:pPr lvl="1">
              <a:lnSpc>
                <a:spcPct val="80000"/>
              </a:lnSpc>
              <a:spcBef>
                <a:spcPts val="450"/>
              </a:spcBef>
              <a:buClr>
                <a:srgbClr val="004F9E"/>
              </a:buClr>
              <a:buFont typeface="Arial" charset="0"/>
              <a:buChar char="–"/>
            </a:pPr>
            <a:r>
              <a:rPr lang="en-US" dirty="0">
                <a:solidFill>
                  <a:srgbClr val="343434"/>
                </a:solidFill>
                <a:latin typeface="Arial Hebrew" charset="0"/>
                <a:ea typeface="Lucida Grande" charset="0"/>
                <a:cs typeface="Lucida Grande" charset="0"/>
              </a:rPr>
              <a:t>LAN/WAN </a:t>
            </a:r>
            <a:r>
              <a:rPr lang="en-US" dirty="0">
                <a:solidFill>
                  <a:srgbClr val="6E0500"/>
                </a:solidFill>
                <a:latin typeface="Arial Hebrew" charset="0"/>
                <a:ea typeface="Lucida Grande" charset="0"/>
                <a:cs typeface="Lucida Grande" charset="0"/>
              </a:rPr>
              <a:t>Transfer Interface</a:t>
            </a:r>
          </a:p>
        </p:txBody>
      </p:sp>
    </p:spTree>
    <p:extLst>
      <p:ext uri="{BB962C8B-B14F-4D97-AF65-F5344CB8AC3E}">
        <p14:creationId xmlns:p14="http://schemas.microsoft.com/office/powerpoint/2010/main" xmlns="" val="18875544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StoRM</a:t>
            </a:r>
            <a:r>
              <a:rPr lang="en-US" dirty="0" smtClean="0"/>
              <a:t>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Defined in the EMI 2 work plan</a:t>
            </a:r>
          </a:p>
          <a:p>
            <a:pPr lvl="1"/>
            <a:r>
              <a:rPr lang="en-US" dirty="0" err="1" smtClean="0"/>
              <a:t>WebDAV</a:t>
            </a:r>
            <a:r>
              <a:rPr lang="en-US" dirty="0" smtClean="0"/>
              <a:t> support</a:t>
            </a:r>
          </a:p>
          <a:p>
            <a:pPr lvl="1"/>
            <a:r>
              <a:rPr lang="en-US" dirty="0" smtClean="0"/>
              <a:t>ARGUS integration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DPM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BE" dirty="0" smtClean="0">
                <a:solidFill>
                  <a:srgbClr val="FF0000"/>
                </a:solidFill>
              </a:rPr>
              <a:t>NFS</a:t>
            </a:r>
            <a:r>
              <a:rPr lang="fr-BE" dirty="0" smtClean="0"/>
              <a:t> 4.1 / </a:t>
            </a:r>
            <a:r>
              <a:rPr lang="fr-BE" dirty="0" err="1" smtClean="0"/>
              <a:t>pNFS</a:t>
            </a:r>
            <a:endParaRPr lang="fr-BE" dirty="0" smtClean="0"/>
          </a:p>
          <a:p>
            <a:pPr lvl="1"/>
            <a:r>
              <a:rPr lang="fr-BE" dirty="0" err="1" smtClean="0"/>
              <a:t>Now</a:t>
            </a:r>
            <a:r>
              <a:rPr lang="fr-BE" dirty="0" smtClean="0"/>
              <a:t> </a:t>
            </a:r>
            <a:r>
              <a:rPr lang="fr-BE" dirty="0" err="1" smtClean="0">
                <a:solidFill>
                  <a:srgbClr val="FF0000"/>
                </a:solidFill>
              </a:rPr>
              <a:t>functional</a:t>
            </a:r>
            <a:r>
              <a:rPr lang="fr-BE" dirty="0" smtClean="0"/>
              <a:t> beta, </a:t>
            </a:r>
            <a:r>
              <a:rPr lang="fr-BE" dirty="0" err="1" smtClean="0"/>
              <a:t>monthly</a:t>
            </a:r>
            <a:r>
              <a:rPr lang="fr-BE" dirty="0" smtClean="0"/>
              <a:t> releases, </a:t>
            </a:r>
            <a:r>
              <a:rPr lang="fr-BE" dirty="0" err="1" smtClean="0"/>
              <a:t>can</a:t>
            </a:r>
            <a:r>
              <a:rPr lang="fr-BE" dirty="0" smtClean="0"/>
              <a:t> </a:t>
            </a:r>
            <a:r>
              <a:rPr lang="fr-BE" dirty="0" err="1" smtClean="0"/>
              <a:t>be</a:t>
            </a:r>
            <a:r>
              <a:rPr lang="fr-BE" dirty="0" smtClean="0"/>
              <a:t> </a:t>
            </a:r>
            <a:r>
              <a:rPr lang="fr-BE" dirty="0" err="1" smtClean="0"/>
              <a:t>tried</a:t>
            </a:r>
            <a:endParaRPr lang="fr-BE" dirty="0" smtClean="0"/>
          </a:p>
          <a:p>
            <a:pPr lvl="1"/>
            <a:r>
              <a:rPr lang="fr-BE" b="1" dirty="0" smtClean="0"/>
              <a:t>Short </a:t>
            </a:r>
            <a:r>
              <a:rPr lang="fr-BE" b="1" dirty="0" err="1" smtClean="0"/>
              <a:t>term</a:t>
            </a:r>
            <a:r>
              <a:rPr lang="fr-BE" dirty="0" smtClean="0"/>
              <a:t>: </a:t>
            </a:r>
            <a:r>
              <a:rPr lang="fr-BE" dirty="0" err="1" smtClean="0"/>
              <a:t>improve</a:t>
            </a:r>
            <a:r>
              <a:rPr lang="fr-BE" dirty="0" smtClean="0"/>
              <a:t> </a:t>
            </a:r>
            <a:r>
              <a:rPr lang="fr-BE" dirty="0" smtClean="0">
                <a:solidFill>
                  <a:srgbClr val="FF0000"/>
                </a:solidFill>
              </a:rPr>
              <a:t>performance</a:t>
            </a:r>
            <a:r>
              <a:rPr lang="fr-BE" dirty="0" smtClean="0"/>
              <a:t> (</a:t>
            </a:r>
            <a:r>
              <a:rPr lang="fr-BE" dirty="0" err="1" smtClean="0"/>
              <a:t>heavy</a:t>
            </a:r>
            <a:r>
              <a:rPr lang="fr-BE" dirty="0" smtClean="0"/>
              <a:t> on </a:t>
            </a:r>
            <a:r>
              <a:rPr lang="fr-BE" dirty="0" err="1" smtClean="0"/>
              <a:t>metadata</a:t>
            </a:r>
            <a:r>
              <a:rPr lang="fr-BE" dirty="0" smtClean="0"/>
              <a:t> </a:t>
            </a:r>
            <a:r>
              <a:rPr lang="fr-BE" dirty="0" err="1" smtClean="0"/>
              <a:t>query</a:t>
            </a:r>
            <a:r>
              <a:rPr lang="fr-BE" dirty="0" smtClean="0"/>
              <a:t>), </a:t>
            </a:r>
            <a:r>
              <a:rPr lang="fr-BE" dirty="0" err="1" smtClean="0"/>
              <a:t>integration</a:t>
            </a:r>
            <a:r>
              <a:rPr lang="fr-BE" dirty="0" smtClean="0"/>
              <a:t> </a:t>
            </a:r>
            <a:r>
              <a:rPr lang="fr-BE" dirty="0" err="1" smtClean="0"/>
              <a:t>with</a:t>
            </a:r>
            <a:r>
              <a:rPr lang="fr-BE" dirty="0" smtClean="0"/>
              <a:t> dCache</a:t>
            </a:r>
          </a:p>
          <a:p>
            <a:pPr lvl="1"/>
            <a:r>
              <a:rPr lang="fr-BE" b="1" dirty="0" smtClean="0"/>
              <a:t>Medium </a:t>
            </a:r>
            <a:r>
              <a:rPr lang="fr-BE" b="1" dirty="0" err="1" smtClean="0"/>
              <a:t>term</a:t>
            </a:r>
            <a:r>
              <a:rPr lang="fr-BE" dirty="0" smtClean="0"/>
              <a:t>: </a:t>
            </a:r>
            <a:r>
              <a:rPr lang="fr-BE" dirty="0" smtClean="0">
                <a:solidFill>
                  <a:srgbClr val="FF0000"/>
                </a:solidFill>
              </a:rPr>
              <a:t>X.509 support</a:t>
            </a:r>
            <a:r>
              <a:rPr lang="fr-BE" dirty="0" smtClean="0"/>
              <a:t>, </a:t>
            </a:r>
            <a:r>
              <a:rPr lang="fr-BE" dirty="0" err="1" smtClean="0"/>
              <a:t>investigate</a:t>
            </a:r>
            <a:r>
              <a:rPr lang="fr-BE" dirty="0" smtClean="0"/>
              <a:t> </a:t>
            </a:r>
            <a:r>
              <a:rPr lang="fr-BE" dirty="0" err="1" smtClean="0"/>
              <a:t>federations</a:t>
            </a:r>
            <a:endParaRPr lang="fr-BE" dirty="0" smtClean="0"/>
          </a:p>
          <a:p>
            <a:r>
              <a:rPr lang="fr-BE" dirty="0" err="1" smtClean="0"/>
              <a:t>WebDAV</a:t>
            </a:r>
            <a:endParaRPr lang="fr-BE" dirty="0" smtClean="0"/>
          </a:p>
          <a:p>
            <a:pPr lvl="1"/>
            <a:r>
              <a:rPr lang="fr-BE" dirty="0" smtClean="0"/>
              <a:t>Beta release </a:t>
            </a:r>
            <a:r>
              <a:rPr lang="fr-BE" dirty="0" err="1" smtClean="0">
                <a:solidFill>
                  <a:srgbClr val="FF0000"/>
                </a:solidFill>
              </a:rPr>
              <a:t>available</a:t>
            </a:r>
            <a:r>
              <a:rPr lang="fr-BE" dirty="0" smtClean="0">
                <a:solidFill>
                  <a:srgbClr val="FF0000"/>
                </a:solidFill>
              </a:rPr>
              <a:t> for </a:t>
            </a:r>
            <a:r>
              <a:rPr lang="fr-BE" dirty="0" err="1" smtClean="0">
                <a:solidFill>
                  <a:srgbClr val="FF0000"/>
                </a:solidFill>
              </a:rPr>
              <a:t>testing</a:t>
            </a:r>
            <a:endParaRPr lang="fr-BE" dirty="0" smtClean="0">
              <a:solidFill>
                <a:srgbClr val="FF0000"/>
              </a:solidFill>
            </a:endParaRPr>
          </a:p>
          <a:p>
            <a:pPr lvl="1"/>
            <a:r>
              <a:rPr lang="fr-BE" b="1" dirty="0" smtClean="0"/>
              <a:t>Short </a:t>
            </a:r>
            <a:r>
              <a:rPr lang="fr-BE" b="1" dirty="0" err="1" smtClean="0"/>
              <a:t>term</a:t>
            </a:r>
            <a:r>
              <a:rPr lang="fr-BE" dirty="0" smtClean="0"/>
              <a:t>: </a:t>
            </a:r>
            <a:r>
              <a:rPr lang="fr-BE" dirty="0" smtClean="0">
                <a:solidFill>
                  <a:srgbClr val="FF0000"/>
                </a:solidFill>
              </a:rPr>
              <a:t>X.509 support </a:t>
            </a:r>
            <a:r>
              <a:rPr lang="fr-BE" dirty="0" smtClean="0"/>
              <a:t>in browser, help to </a:t>
            </a:r>
            <a:r>
              <a:rPr lang="fr-BE" dirty="0" err="1" smtClean="0"/>
              <a:t>improve</a:t>
            </a:r>
            <a:r>
              <a:rPr lang="fr-BE" dirty="0" smtClean="0"/>
              <a:t> </a:t>
            </a:r>
            <a:r>
              <a:rPr lang="fr-BE" dirty="0" smtClean="0">
                <a:solidFill>
                  <a:srgbClr val="FF0000"/>
                </a:solidFill>
              </a:rPr>
              <a:t>HTTP support in ROOT</a:t>
            </a:r>
            <a:r>
              <a:rPr lang="fr-BE" dirty="0" smtClean="0"/>
              <a:t>, </a:t>
            </a:r>
            <a:r>
              <a:rPr lang="fr-BE" dirty="0" err="1" smtClean="0"/>
              <a:t>evaluate</a:t>
            </a:r>
            <a:r>
              <a:rPr lang="fr-BE" dirty="0" smtClean="0"/>
              <a:t> HTTP as alternative to </a:t>
            </a:r>
            <a:r>
              <a:rPr lang="fr-BE" dirty="0" err="1" smtClean="0"/>
              <a:t>GridFTP</a:t>
            </a:r>
            <a:endParaRPr lang="fr-BE" dirty="0" smtClean="0"/>
          </a:p>
          <a:p>
            <a:pPr lvl="1"/>
            <a:r>
              <a:rPr lang="fr-BE" b="1" dirty="0" smtClean="0"/>
              <a:t>Medium </a:t>
            </a:r>
            <a:r>
              <a:rPr lang="fr-BE" b="1" dirty="0" err="1" smtClean="0"/>
              <a:t>term</a:t>
            </a:r>
            <a:r>
              <a:rPr lang="fr-BE" dirty="0" smtClean="0"/>
              <a:t>: help to </a:t>
            </a:r>
            <a:r>
              <a:rPr lang="fr-BE" dirty="0" err="1" smtClean="0"/>
              <a:t>improve</a:t>
            </a:r>
            <a:r>
              <a:rPr lang="fr-BE" dirty="0" smtClean="0"/>
              <a:t> </a:t>
            </a:r>
            <a:r>
              <a:rPr lang="fr-BE" dirty="0" err="1" smtClean="0"/>
              <a:t>common</a:t>
            </a:r>
            <a:r>
              <a:rPr lang="fr-BE" dirty="0" smtClean="0"/>
              <a:t> clients (</a:t>
            </a:r>
            <a:r>
              <a:rPr lang="fr-BE" dirty="0" err="1" smtClean="0"/>
              <a:t>e.g</a:t>
            </a:r>
            <a:r>
              <a:rPr lang="fr-BE" dirty="0" smtClean="0"/>
              <a:t>. </a:t>
            </a:r>
            <a:r>
              <a:rPr lang="fr-BE" i="1" dirty="0" err="1" smtClean="0"/>
              <a:t>curl</a:t>
            </a:r>
            <a:r>
              <a:rPr lang="fr-BE" dirty="0" smtClean="0"/>
              <a:t>)</a:t>
            </a:r>
          </a:p>
          <a:p>
            <a:pPr lvl="1"/>
            <a:endParaRPr lang="fr-BE" dirty="0" smtClean="0"/>
          </a:p>
          <a:p>
            <a:pPr lvl="1"/>
            <a:endParaRPr lang="fr-BE" dirty="0" smtClean="0"/>
          </a:p>
        </p:txBody>
      </p:sp>
    </p:spTree>
    <p:extLst>
      <p:ext uri="{BB962C8B-B14F-4D97-AF65-F5344CB8AC3E}">
        <p14:creationId xmlns:p14="http://schemas.microsoft.com/office/powerpoint/2010/main" xmlns="" val="45066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DPM (II)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BE" dirty="0" err="1" smtClean="0">
                <a:solidFill>
                  <a:srgbClr val="FF0000"/>
                </a:solidFill>
              </a:rPr>
              <a:t>Simpler</a:t>
            </a:r>
            <a:r>
              <a:rPr lang="fr-BE" dirty="0" smtClean="0"/>
              <a:t> system administration </a:t>
            </a:r>
            <a:r>
              <a:rPr lang="fr-BE" dirty="0" err="1" smtClean="0"/>
              <a:t>with</a:t>
            </a:r>
            <a:r>
              <a:rPr lang="fr-BE" dirty="0" smtClean="0"/>
              <a:t> </a:t>
            </a:r>
            <a:r>
              <a:rPr lang="fr-BE" dirty="0" err="1" smtClean="0">
                <a:solidFill>
                  <a:srgbClr val="FF0000"/>
                </a:solidFill>
              </a:rPr>
              <a:t>Puppet</a:t>
            </a:r>
            <a:endParaRPr lang="fr-BE" dirty="0" smtClean="0">
              <a:solidFill>
                <a:srgbClr val="FF0000"/>
              </a:solidFill>
            </a:endParaRPr>
          </a:p>
          <a:p>
            <a:pPr lvl="1"/>
            <a:r>
              <a:rPr lang="fr-BE" dirty="0" err="1" smtClean="0"/>
              <a:t>Strong</a:t>
            </a:r>
            <a:r>
              <a:rPr lang="fr-BE" dirty="0"/>
              <a:t>, </a:t>
            </a:r>
            <a:r>
              <a:rPr lang="fr-BE" dirty="0" err="1">
                <a:solidFill>
                  <a:srgbClr val="FF0000"/>
                </a:solidFill>
              </a:rPr>
              <a:t>widely</a:t>
            </a:r>
            <a:r>
              <a:rPr lang="fr-BE" dirty="0">
                <a:solidFill>
                  <a:srgbClr val="FF0000"/>
                </a:solidFill>
              </a:rPr>
              <a:t> </a:t>
            </a:r>
            <a:r>
              <a:rPr lang="fr-BE" dirty="0" err="1">
                <a:solidFill>
                  <a:srgbClr val="FF0000"/>
                </a:solidFill>
              </a:rPr>
              <a:t>supported</a:t>
            </a:r>
            <a:r>
              <a:rPr lang="fr-BE" dirty="0">
                <a:solidFill>
                  <a:srgbClr val="FF0000"/>
                </a:solidFill>
              </a:rPr>
              <a:t> </a:t>
            </a:r>
            <a:r>
              <a:rPr lang="fr-BE" dirty="0" smtClean="0"/>
              <a:t>solution</a:t>
            </a:r>
          </a:p>
          <a:p>
            <a:pPr lvl="1"/>
            <a:r>
              <a:rPr lang="fr-BE" dirty="0" smtClean="0"/>
              <a:t>first release </a:t>
            </a:r>
            <a:r>
              <a:rPr lang="fr-BE" dirty="0" err="1" smtClean="0">
                <a:solidFill>
                  <a:srgbClr val="FF0000"/>
                </a:solidFill>
              </a:rPr>
              <a:t>available</a:t>
            </a:r>
            <a:r>
              <a:rPr lang="fr-BE" dirty="0" smtClean="0"/>
              <a:t> to sites</a:t>
            </a:r>
          </a:p>
          <a:p>
            <a:pPr lvl="1"/>
            <a:r>
              <a:rPr lang="fr-BE" b="1" dirty="0" smtClean="0"/>
              <a:t>Short </a:t>
            </a:r>
            <a:r>
              <a:rPr lang="fr-BE" b="1" dirty="0" err="1" smtClean="0"/>
              <a:t>term</a:t>
            </a:r>
            <a:endParaRPr lang="fr-BE" b="1" dirty="0"/>
          </a:p>
          <a:p>
            <a:pPr lvl="2"/>
            <a:r>
              <a:rPr lang="fr-BE" dirty="0" err="1" smtClean="0">
                <a:solidFill>
                  <a:srgbClr val="FF0000"/>
                </a:solidFill>
              </a:rPr>
              <a:t>extend</a:t>
            </a:r>
            <a:r>
              <a:rPr lang="fr-BE" dirty="0" smtClean="0"/>
              <a:t> Nagios performance </a:t>
            </a:r>
            <a:r>
              <a:rPr lang="fr-BE" dirty="0" smtClean="0">
                <a:solidFill>
                  <a:srgbClr val="FF0000"/>
                </a:solidFill>
              </a:rPr>
              <a:t>probes</a:t>
            </a:r>
            <a:r>
              <a:rPr lang="fr-BE" dirty="0" smtClean="0"/>
              <a:t>, </a:t>
            </a:r>
            <a:r>
              <a:rPr lang="fr-BE" dirty="0" err="1" smtClean="0"/>
              <a:t>add</a:t>
            </a:r>
            <a:r>
              <a:rPr lang="fr-BE" dirty="0" smtClean="0"/>
              <a:t> probes as </a:t>
            </a:r>
            <a:r>
              <a:rPr lang="fr-BE" dirty="0" err="1" smtClean="0"/>
              <a:t>needed</a:t>
            </a:r>
            <a:endParaRPr lang="fr-BE" dirty="0"/>
          </a:p>
          <a:p>
            <a:pPr lvl="2"/>
            <a:r>
              <a:rPr lang="fr-BE" dirty="0" err="1" smtClean="0"/>
              <a:t>Add</a:t>
            </a:r>
            <a:r>
              <a:rPr lang="fr-BE" dirty="0" smtClean="0"/>
              <a:t> </a:t>
            </a:r>
            <a:r>
              <a:rPr lang="fr-BE" dirty="0" err="1" smtClean="0">
                <a:solidFill>
                  <a:srgbClr val="FF0000"/>
                </a:solidFill>
              </a:rPr>
              <a:t>reporting</a:t>
            </a:r>
            <a:r>
              <a:rPr lang="fr-BE" dirty="0" smtClean="0"/>
              <a:t> per </a:t>
            </a:r>
            <a:r>
              <a:rPr lang="fr-BE" dirty="0" err="1" smtClean="0"/>
              <a:t>storage</a:t>
            </a:r>
            <a:r>
              <a:rPr lang="fr-BE" dirty="0" smtClean="0"/>
              <a:t> area / </a:t>
            </a:r>
            <a:r>
              <a:rPr lang="fr-BE" dirty="0" err="1" smtClean="0"/>
              <a:t>virtual</a:t>
            </a:r>
            <a:r>
              <a:rPr lang="fr-BE" dirty="0" smtClean="0"/>
              <a:t> </a:t>
            </a:r>
            <a:r>
              <a:rPr lang="fr-BE" dirty="0" err="1" smtClean="0"/>
              <a:t>organization</a:t>
            </a:r>
            <a:endParaRPr lang="fr-BE" dirty="0" smtClean="0"/>
          </a:p>
          <a:p>
            <a:pPr lvl="1"/>
            <a:r>
              <a:rPr lang="fr-BE" b="1" dirty="0" smtClean="0"/>
              <a:t>Medium </a:t>
            </a:r>
            <a:r>
              <a:rPr lang="fr-BE" b="1" dirty="0" err="1" smtClean="0"/>
              <a:t>Term</a:t>
            </a:r>
            <a:endParaRPr lang="fr-BE" b="1" dirty="0" smtClean="0"/>
          </a:p>
          <a:p>
            <a:pPr lvl="2"/>
            <a:r>
              <a:rPr lang="fr-BE" dirty="0" err="1" smtClean="0"/>
              <a:t>Promote</a:t>
            </a:r>
            <a:r>
              <a:rPr lang="fr-BE" dirty="0" smtClean="0"/>
              <a:t> sharing of </a:t>
            </a:r>
            <a:r>
              <a:rPr lang="fr-BE" dirty="0" err="1"/>
              <a:t>P</a:t>
            </a:r>
            <a:r>
              <a:rPr lang="fr-BE" dirty="0" err="1" smtClean="0"/>
              <a:t>uppet</a:t>
            </a:r>
            <a:r>
              <a:rPr lang="fr-BE" dirty="0" smtClean="0"/>
              <a:t> </a:t>
            </a:r>
            <a:r>
              <a:rPr lang="fr-BE" dirty="0" err="1" smtClean="0"/>
              <a:t>manifests</a:t>
            </a:r>
            <a:r>
              <a:rPr lang="fr-BE" dirty="0" smtClean="0"/>
              <a:t> </a:t>
            </a:r>
            <a:r>
              <a:rPr lang="fr-BE" dirty="0" err="1" smtClean="0"/>
              <a:t>among</a:t>
            </a:r>
            <a:r>
              <a:rPr lang="fr-BE" dirty="0" smtClean="0"/>
              <a:t> </a:t>
            </a:r>
            <a:r>
              <a:rPr lang="fr-BE" dirty="0" err="1" smtClean="0"/>
              <a:t>developers</a:t>
            </a:r>
            <a:r>
              <a:rPr lang="fr-BE" dirty="0" smtClean="0"/>
              <a:t> and site </a:t>
            </a:r>
            <a:r>
              <a:rPr lang="fr-BE" dirty="0" err="1" smtClean="0"/>
              <a:t>admins</a:t>
            </a:r>
            <a:endParaRPr lang="fr-BE" dirty="0"/>
          </a:p>
          <a:p>
            <a:r>
              <a:rPr lang="fr-BE" dirty="0" smtClean="0"/>
              <a:t>DPM 1.8.2</a:t>
            </a:r>
          </a:p>
          <a:p>
            <a:pPr lvl="1"/>
            <a:r>
              <a:rPr lang="fr-BE" dirty="0" err="1" smtClean="0">
                <a:solidFill>
                  <a:srgbClr val="FF0000"/>
                </a:solidFill>
              </a:rPr>
              <a:t>Better</a:t>
            </a:r>
            <a:r>
              <a:rPr lang="fr-BE" dirty="0" smtClean="0"/>
              <a:t> file system </a:t>
            </a:r>
            <a:r>
              <a:rPr lang="fr-BE" dirty="0" err="1" smtClean="0">
                <a:solidFill>
                  <a:srgbClr val="FF0000"/>
                </a:solidFill>
              </a:rPr>
              <a:t>selection</a:t>
            </a:r>
            <a:endParaRPr lang="fr-BE" dirty="0" smtClean="0">
              <a:solidFill>
                <a:srgbClr val="FF0000"/>
              </a:solidFill>
            </a:endParaRPr>
          </a:p>
          <a:p>
            <a:pPr lvl="1"/>
            <a:r>
              <a:rPr lang="en-US" altLang="ja-JP" dirty="0" smtClean="0"/>
              <a:t>Improvements </a:t>
            </a:r>
            <a:r>
              <a:rPr lang="en-US" altLang="ja-JP" dirty="0"/>
              <a:t>in the client connection pools for all </a:t>
            </a:r>
            <a:r>
              <a:rPr lang="en-US" altLang="ja-JP" dirty="0" smtClean="0"/>
              <a:t>daemons</a:t>
            </a:r>
            <a:endParaRPr lang="fr-BE" dirty="0" smtClean="0"/>
          </a:p>
          <a:p>
            <a:pPr lvl="1"/>
            <a:r>
              <a:rPr lang="fr-BE" dirty="0" smtClean="0">
                <a:solidFill>
                  <a:srgbClr val="FF0000"/>
                </a:solidFill>
              </a:rPr>
              <a:t>GLUE 2.0 </a:t>
            </a:r>
            <a:r>
              <a:rPr lang="fr-BE" dirty="0" smtClean="0"/>
              <a:t>support</a:t>
            </a:r>
          </a:p>
          <a:p>
            <a:pPr lvl="1"/>
            <a:r>
              <a:rPr lang="fr-BE" dirty="0" err="1" smtClean="0">
                <a:solidFill>
                  <a:srgbClr val="FF0000"/>
                </a:solidFill>
              </a:rPr>
              <a:t>Faster</a:t>
            </a:r>
            <a:r>
              <a:rPr lang="fr-BE" dirty="0" smtClean="0">
                <a:solidFill>
                  <a:srgbClr val="FF0000"/>
                </a:solidFill>
              </a:rPr>
              <a:t> </a:t>
            </a:r>
            <a:r>
              <a:rPr lang="fr-BE" dirty="0" err="1" smtClean="0">
                <a:solidFill>
                  <a:srgbClr val="FF0000"/>
                </a:solidFill>
              </a:rPr>
              <a:t>draining</a:t>
            </a:r>
            <a:r>
              <a:rPr lang="fr-BE" dirty="0" smtClean="0">
                <a:solidFill>
                  <a:srgbClr val="FF0000"/>
                </a:solidFill>
              </a:rPr>
              <a:t> </a:t>
            </a:r>
            <a:r>
              <a:rPr lang="fr-BE" dirty="0" smtClean="0"/>
              <a:t>of </a:t>
            </a:r>
            <a:r>
              <a:rPr lang="fr-BE" dirty="0" err="1" smtClean="0"/>
              <a:t>disk</a:t>
            </a:r>
            <a:r>
              <a:rPr lang="fr-BE" dirty="0" smtClean="0"/>
              <a:t> servers</a:t>
            </a:r>
          </a:p>
          <a:p>
            <a:pPr lvl="1"/>
            <a:r>
              <a:rPr lang="fr-BE" dirty="0" err="1" smtClean="0">
                <a:solidFill>
                  <a:srgbClr val="FF0000"/>
                </a:solidFill>
              </a:rPr>
              <a:t>SEMsg</a:t>
            </a:r>
            <a:r>
              <a:rPr lang="fr-BE" dirty="0" smtClean="0"/>
              <a:t> support</a:t>
            </a:r>
          </a:p>
          <a:p>
            <a:pPr lvl="1"/>
            <a:endParaRPr lang="fr-BE" dirty="0" smtClean="0"/>
          </a:p>
        </p:txBody>
      </p:sp>
    </p:spTree>
    <p:extLst>
      <p:ext uri="{BB962C8B-B14F-4D97-AF65-F5344CB8AC3E}">
        <p14:creationId xmlns:p14="http://schemas.microsoft.com/office/powerpoint/2010/main" xmlns="" val="260547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SEMsg: SE-catalogue consistency</a:t>
            </a:r>
            <a:endParaRPr lang="ja-JP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ja-JP" dirty="0" smtClean="0"/>
              <a:t>Support </a:t>
            </a:r>
            <a:r>
              <a:rPr lang="en-US" altLang="ja-JP" dirty="0" smtClean="0">
                <a:solidFill>
                  <a:srgbClr val="FF0000"/>
                </a:solidFill>
              </a:rPr>
              <a:t>integration</a:t>
            </a:r>
            <a:r>
              <a:rPr lang="en-US" altLang="ja-JP" dirty="0" smtClean="0"/>
              <a:t> with experiment </a:t>
            </a:r>
            <a:r>
              <a:rPr lang="en-US" altLang="ja-JP" dirty="0" smtClean="0">
                <a:solidFill>
                  <a:srgbClr val="FF0000"/>
                </a:solidFill>
              </a:rPr>
              <a:t>frameworks</a:t>
            </a:r>
          </a:p>
          <a:p>
            <a:r>
              <a:rPr lang="en-US" altLang="ja-JP" dirty="0" smtClean="0"/>
              <a:t>Support </a:t>
            </a:r>
            <a:r>
              <a:rPr lang="en-US" altLang="ja-JP" dirty="0" smtClean="0">
                <a:solidFill>
                  <a:srgbClr val="FF0000"/>
                </a:solidFill>
              </a:rPr>
              <a:t>deployment</a:t>
            </a:r>
            <a:r>
              <a:rPr lang="en-US" altLang="ja-JP" dirty="0" smtClean="0"/>
              <a:t> of SEMsg-enabled </a:t>
            </a:r>
            <a:r>
              <a:rPr lang="en-US" altLang="ja-JP" dirty="0" smtClean="0">
                <a:solidFill>
                  <a:srgbClr val="FF0000"/>
                </a:solidFill>
              </a:rPr>
              <a:t>LFC/DPM</a:t>
            </a:r>
            <a:r>
              <a:rPr lang="en-US" altLang="ja-JP" dirty="0" smtClean="0"/>
              <a:t> servers</a:t>
            </a:r>
          </a:p>
          <a:p>
            <a:r>
              <a:rPr lang="en-US" altLang="ja-JP" b="1" dirty="0" smtClean="0"/>
              <a:t>Short term</a:t>
            </a:r>
          </a:p>
          <a:p>
            <a:pPr lvl="1"/>
            <a:r>
              <a:rPr lang="en-US" altLang="ja-JP" dirty="0" smtClean="0"/>
              <a:t>investigate more advanced </a:t>
            </a:r>
            <a:r>
              <a:rPr lang="en-US" altLang="ja-JP" dirty="0" smtClean="0">
                <a:solidFill>
                  <a:srgbClr val="FF0000"/>
                </a:solidFill>
              </a:rPr>
              <a:t>security</a:t>
            </a:r>
            <a:r>
              <a:rPr lang="en-US" altLang="ja-JP" dirty="0" smtClean="0"/>
              <a:t> features (e.g. whitelisting)</a:t>
            </a:r>
          </a:p>
          <a:p>
            <a:r>
              <a:rPr lang="en-US" altLang="ja-JP" b="1" dirty="0" smtClean="0"/>
              <a:t>Medium term</a:t>
            </a:r>
          </a:p>
          <a:p>
            <a:pPr lvl="1"/>
            <a:r>
              <a:rPr lang="en-US" altLang="ja-JP" dirty="0" smtClean="0"/>
              <a:t>Investigate </a:t>
            </a:r>
            <a:r>
              <a:rPr lang="en-US" altLang="ja-JP" dirty="0" smtClean="0">
                <a:solidFill>
                  <a:srgbClr val="FF0000"/>
                </a:solidFill>
              </a:rPr>
              <a:t>other</a:t>
            </a:r>
            <a:r>
              <a:rPr lang="en-US" altLang="ja-JP" dirty="0" smtClean="0"/>
              <a:t> possible </a:t>
            </a:r>
            <a:r>
              <a:rPr lang="en-US" altLang="ja-JP" dirty="0" smtClean="0">
                <a:solidFill>
                  <a:srgbClr val="FF0000"/>
                </a:solidFill>
              </a:rPr>
              <a:t>usages</a:t>
            </a:r>
            <a:r>
              <a:rPr lang="en-US" altLang="ja-JP" dirty="0" smtClean="0"/>
              <a:t> of the framework, e.g. sync among LFCs</a:t>
            </a:r>
          </a:p>
          <a:p>
            <a:pPr lvl="1"/>
            <a:r>
              <a:rPr lang="en-US" altLang="ja-JP" dirty="0" smtClean="0"/>
              <a:t>Support the developers of other SE products in using it</a:t>
            </a:r>
          </a:p>
          <a:p>
            <a:pPr lvl="1"/>
            <a:r>
              <a:rPr lang="en-US" altLang="ja-JP" dirty="0" smtClean="0"/>
              <a:t>Support </a:t>
            </a:r>
            <a:r>
              <a:rPr lang="en-US" altLang="ja-JP" dirty="0" smtClean="0">
                <a:solidFill>
                  <a:srgbClr val="FF0000"/>
                </a:solidFill>
              </a:rPr>
              <a:t>Grid-wide </a:t>
            </a:r>
            <a:r>
              <a:rPr lang="en-US" altLang="ja-JP" dirty="0" smtClean="0"/>
              <a:t>deployment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181257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Checksum support (I)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BeSTMan</a:t>
            </a:r>
            <a:endParaRPr lang="en-US" dirty="0" smtClean="0"/>
          </a:p>
          <a:p>
            <a:pPr lvl="1"/>
            <a:r>
              <a:rPr lang="en-US" dirty="0" smtClean="0"/>
              <a:t>MD5, ADLER32, CRC32</a:t>
            </a:r>
          </a:p>
          <a:p>
            <a:pPr lvl="1"/>
            <a:r>
              <a:rPr lang="en-US" dirty="0" smtClean="0"/>
              <a:t>Supports </a:t>
            </a:r>
            <a:r>
              <a:rPr lang="en-US" dirty="0" smtClean="0">
                <a:solidFill>
                  <a:srgbClr val="FF0000"/>
                </a:solidFill>
              </a:rPr>
              <a:t>user-provided</a:t>
            </a:r>
            <a:r>
              <a:rPr lang="en-US" dirty="0" smtClean="0"/>
              <a:t> checksum</a:t>
            </a:r>
          </a:p>
          <a:p>
            <a:pPr lvl="1"/>
            <a:r>
              <a:rPr lang="en-US" dirty="0" smtClean="0"/>
              <a:t>Internal checksum calculations </a:t>
            </a:r>
            <a:r>
              <a:rPr lang="en-US" dirty="0" smtClean="0">
                <a:solidFill>
                  <a:srgbClr val="FF0000"/>
                </a:solidFill>
              </a:rPr>
              <a:t>on-demand</a:t>
            </a:r>
          </a:p>
          <a:p>
            <a:pPr lvl="2"/>
            <a:r>
              <a:rPr lang="en-US" i="1" dirty="0" err="1" smtClean="0"/>
              <a:t>srmLs</a:t>
            </a:r>
            <a:r>
              <a:rPr lang="en-US" dirty="0" smtClean="0"/>
              <a:t> expensive if it involves checksum calculation</a:t>
            </a:r>
          </a:p>
          <a:p>
            <a:r>
              <a:rPr lang="en-US" dirty="0" smtClean="0"/>
              <a:t>CASTOR</a:t>
            </a:r>
          </a:p>
          <a:p>
            <a:pPr lvl="1"/>
            <a:r>
              <a:rPr lang="en-US" dirty="0" smtClean="0"/>
              <a:t>Checksum </a:t>
            </a:r>
            <a:r>
              <a:rPr lang="en-US" dirty="0" smtClean="0">
                <a:solidFill>
                  <a:srgbClr val="FF0000"/>
                </a:solidFill>
              </a:rPr>
              <a:t>recalculated</a:t>
            </a:r>
            <a:r>
              <a:rPr lang="en-US" dirty="0" smtClean="0"/>
              <a:t> by RFIO, GFTP and XROOT </a:t>
            </a:r>
            <a:r>
              <a:rPr lang="en-US" dirty="0" smtClean="0">
                <a:solidFill>
                  <a:srgbClr val="FF0000"/>
                </a:solidFill>
              </a:rPr>
              <a:t>at each full file read/write</a:t>
            </a:r>
          </a:p>
          <a:p>
            <a:pPr lvl="1"/>
            <a:r>
              <a:rPr lang="en-US" dirty="0" smtClean="0"/>
              <a:t>Cannot  be calculated on demand</a:t>
            </a:r>
          </a:p>
          <a:p>
            <a:pPr lvl="1"/>
            <a:r>
              <a:rPr lang="en-US" dirty="0" smtClean="0"/>
              <a:t>Stored </a:t>
            </a:r>
            <a:r>
              <a:rPr lang="en-US" dirty="0" smtClean="0"/>
              <a:t>for both </a:t>
            </a:r>
            <a:r>
              <a:rPr lang="en-US" dirty="0" smtClean="0">
                <a:solidFill>
                  <a:srgbClr val="FF0000"/>
                </a:solidFill>
              </a:rPr>
              <a:t>disk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tape</a:t>
            </a:r>
            <a:r>
              <a:rPr lang="en-US" dirty="0" smtClean="0"/>
              <a:t> copies of files</a:t>
            </a:r>
          </a:p>
          <a:p>
            <a:pPr lvl="1"/>
            <a:r>
              <a:rPr lang="en-US" dirty="0" smtClean="0"/>
              <a:t>Checksum is </a:t>
            </a:r>
            <a:r>
              <a:rPr lang="en-US" dirty="0" smtClean="0">
                <a:solidFill>
                  <a:srgbClr val="FF0000"/>
                </a:solidFill>
              </a:rPr>
              <a:t>checked</a:t>
            </a:r>
            <a:r>
              <a:rPr lang="en-US" dirty="0" smtClean="0"/>
              <a:t> against stored tape value when file is recalled</a:t>
            </a:r>
          </a:p>
        </p:txBody>
      </p:sp>
    </p:spTree>
    <p:extLst>
      <p:ext uri="{BB962C8B-B14F-4D97-AF65-F5344CB8AC3E}">
        <p14:creationId xmlns:p14="http://schemas.microsoft.com/office/powerpoint/2010/main" xmlns="" val="277682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Global </a:t>
            </a:r>
            <a:r>
              <a:rPr lang="en-US" dirty="0"/>
              <a:t>overview of storage systems</a:t>
            </a:r>
          </a:p>
          <a:p>
            <a:r>
              <a:rPr lang="en-US" dirty="0" smtClean="0"/>
              <a:t>Storage system deployment at Tier-1 sites</a:t>
            </a:r>
          </a:p>
          <a:p>
            <a:r>
              <a:rPr lang="en-US" dirty="0" smtClean="0"/>
              <a:t>Storage upgrade plans at Tier-1 sites</a:t>
            </a:r>
          </a:p>
          <a:p>
            <a:r>
              <a:rPr lang="en-US" dirty="0" smtClean="0"/>
              <a:t>Storage development</a:t>
            </a:r>
          </a:p>
          <a:p>
            <a:pPr lvl="1"/>
            <a:r>
              <a:rPr lang="en-US" dirty="0" smtClean="0"/>
              <a:t>Short/medium term plans</a:t>
            </a:r>
          </a:p>
          <a:p>
            <a:r>
              <a:rPr lang="en-US" dirty="0" smtClean="0"/>
              <a:t>Conclusions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34138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Checksum support (II)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dCache</a:t>
            </a:r>
            <a:endParaRPr lang="en-US" dirty="0" smtClean="0"/>
          </a:p>
          <a:p>
            <a:pPr lvl="1"/>
            <a:r>
              <a:rPr lang="en-US" dirty="0" smtClean="0"/>
              <a:t>ADLER32 (and MD5)</a:t>
            </a:r>
          </a:p>
          <a:p>
            <a:pPr lvl="1"/>
            <a:r>
              <a:rPr lang="en-US" dirty="0" smtClean="0"/>
              <a:t>Can be </a:t>
            </a:r>
            <a:r>
              <a:rPr lang="en-US" dirty="0" smtClean="0">
                <a:solidFill>
                  <a:srgbClr val="FF0000"/>
                </a:solidFill>
              </a:rPr>
              <a:t>user-provided</a:t>
            </a:r>
          </a:p>
          <a:p>
            <a:pPr lvl="1"/>
            <a:r>
              <a:rPr lang="en-US" dirty="0" smtClean="0"/>
              <a:t>Calculated after writing a file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Lazy checks </a:t>
            </a:r>
            <a:r>
              <a:rPr lang="en-US" dirty="0" smtClean="0"/>
              <a:t>on all files (from 1.9.13)</a:t>
            </a:r>
          </a:p>
          <a:p>
            <a:r>
              <a:rPr lang="en-US" dirty="0" err="1" smtClean="0"/>
              <a:t>StoRM</a:t>
            </a:r>
            <a:endParaRPr lang="en-US" dirty="0" smtClean="0"/>
          </a:p>
          <a:p>
            <a:pPr lvl="1"/>
            <a:r>
              <a:rPr lang="en-US" dirty="0" smtClean="0"/>
              <a:t>Checksum calculated either </a:t>
            </a:r>
            <a:r>
              <a:rPr lang="en-US" dirty="0" smtClean="0">
                <a:solidFill>
                  <a:srgbClr val="FF0000"/>
                </a:solidFill>
              </a:rPr>
              <a:t>on the fly </a:t>
            </a:r>
            <a:r>
              <a:rPr lang="en-US" dirty="0" smtClean="0"/>
              <a:t>by </a:t>
            </a:r>
            <a:r>
              <a:rPr lang="en-US" dirty="0" err="1" smtClean="0"/>
              <a:t>GridFTP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FF0000"/>
                </a:solidFill>
              </a:rPr>
              <a:t>on demand </a:t>
            </a:r>
            <a:r>
              <a:rPr lang="en-US" dirty="0" smtClean="0"/>
              <a:t>by the Checksummer service</a:t>
            </a:r>
          </a:p>
          <a:p>
            <a:pPr lvl="1"/>
            <a:r>
              <a:rPr lang="en-US" dirty="0" smtClean="0"/>
              <a:t>Checksum returned when present as file attribute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7682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All Tier-1 </a:t>
            </a:r>
            <a:r>
              <a:rPr lang="en-US" dirty="0" smtClean="0"/>
              <a:t>sites are </a:t>
            </a:r>
            <a:r>
              <a:rPr lang="en-US" dirty="0" smtClean="0">
                <a:solidFill>
                  <a:srgbClr val="FF0000"/>
                </a:solidFill>
              </a:rPr>
              <a:t>well aligned </a:t>
            </a:r>
            <a:r>
              <a:rPr lang="en-US" dirty="0" smtClean="0"/>
              <a:t>to the most </a:t>
            </a:r>
            <a:r>
              <a:rPr lang="en-US" dirty="0" smtClean="0">
                <a:solidFill>
                  <a:srgbClr val="FF0000"/>
                </a:solidFill>
              </a:rPr>
              <a:t>recent versions </a:t>
            </a:r>
            <a:r>
              <a:rPr lang="en-US" dirty="0" smtClean="0"/>
              <a:t>of the storage systems</a:t>
            </a:r>
          </a:p>
          <a:p>
            <a:r>
              <a:rPr lang="en-US" dirty="0" smtClean="0"/>
              <a:t>All dCache sites </a:t>
            </a:r>
            <a:r>
              <a:rPr lang="en-US" dirty="0" smtClean="0">
                <a:solidFill>
                  <a:srgbClr val="FF0000"/>
                </a:solidFill>
              </a:rPr>
              <a:t>plan</a:t>
            </a:r>
            <a:r>
              <a:rPr lang="en-US" dirty="0" smtClean="0"/>
              <a:t> to go for the </a:t>
            </a:r>
            <a:r>
              <a:rPr lang="en-US" dirty="0" smtClean="0">
                <a:solidFill>
                  <a:srgbClr val="FF0000"/>
                </a:solidFill>
              </a:rPr>
              <a:t>new golden release</a:t>
            </a:r>
            <a:r>
              <a:rPr lang="en-US" dirty="0" smtClean="0"/>
              <a:t> by </a:t>
            </a:r>
            <a:r>
              <a:rPr lang="en-US" dirty="0" smtClean="0">
                <a:solidFill>
                  <a:srgbClr val="FF0000"/>
                </a:solidFill>
              </a:rPr>
              <a:t>beginning of next year </a:t>
            </a:r>
            <a:r>
              <a:rPr lang="en-US" dirty="0" smtClean="0"/>
              <a:t>at the latest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Disk-only solutions </a:t>
            </a:r>
            <a:r>
              <a:rPr lang="en-US" dirty="0" smtClean="0"/>
              <a:t>are being deployed in parallel to traditional HSM systems</a:t>
            </a:r>
          </a:p>
          <a:p>
            <a:r>
              <a:rPr lang="en-US" dirty="0" smtClean="0"/>
              <a:t>The main WLCG storage systems are still very </a:t>
            </a:r>
            <a:r>
              <a:rPr lang="en-US" dirty="0" smtClean="0">
                <a:solidFill>
                  <a:srgbClr val="FF0000"/>
                </a:solidFill>
              </a:rPr>
              <a:t>actively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developed</a:t>
            </a:r>
          </a:p>
          <a:p>
            <a:pPr lvl="1"/>
            <a:r>
              <a:rPr lang="en-US" dirty="0" smtClean="0"/>
              <a:t>Stronger support for </a:t>
            </a:r>
            <a:r>
              <a:rPr lang="en-US" dirty="0" smtClean="0">
                <a:solidFill>
                  <a:srgbClr val="FF0000"/>
                </a:solidFill>
              </a:rPr>
              <a:t>common standards</a:t>
            </a:r>
            <a:r>
              <a:rPr lang="en-US" dirty="0" smtClean="0"/>
              <a:t>: NFS 4.1, HTTP support, WebDAV, etc.</a:t>
            </a:r>
          </a:p>
          <a:p>
            <a:pPr lvl="1"/>
            <a:r>
              <a:rPr lang="en-US" dirty="0" smtClean="0"/>
              <a:t>Increasing </a:t>
            </a:r>
            <a:r>
              <a:rPr lang="en-US" dirty="0" smtClean="0">
                <a:solidFill>
                  <a:srgbClr val="FF0000"/>
                </a:solidFill>
              </a:rPr>
              <a:t>performance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scalability</a:t>
            </a:r>
            <a:r>
              <a:rPr lang="en-US" dirty="0" smtClean="0"/>
              <a:t> for both disk and tape layers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51242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Thanks to the Tier-1 contacts and to the storage system developers for providing the necessary input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WLCG ensures a proper information flow among the project, the sites and the experiments concerning storage and data management issues</a:t>
            </a:r>
          </a:p>
          <a:p>
            <a:r>
              <a:rPr lang="en-US" dirty="0" smtClean="0"/>
              <a:t>The Tier-1 Service Coordination Meeting serves this purpose</a:t>
            </a:r>
          </a:p>
          <a:p>
            <a:r>
              <a:rPr lang="en-US" dirty="0" smtClean="0"/>
              <a:t>Installed software versions, recent and scheduled interventions, new middleware releases, incidents are reported and discussed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285034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 systems in WLCG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82824"/>
            <a:ext cx="2264296" cy="3802360"/>
          </a:xfrm>
        </p:spPr>
        <p:txBody>
          <a:bodyPr/>
          <a:lstStyle/>
          <a:p>
            <a:r>
              <a:rPr lang="en-US" sz="2000" dirty="0" smtClean="0"/>
              <a:t>ARC: 2</a:t>
            </a:r>
          </a:p>
          <a:p>
            <a:r>
              <a:rPr lang="en-US" sz="2000" dirty="0" err="1" smtClean="0">
                <a:solidFill>
                  <a:srgbClr val="FF0000"/>
                </a:solidFill>
              </a:rPr>
              <a:t>BeStMan</a:t>
            </a:r>
            <a:r>
              <a:rPr lang="en-US" sz="2000" dirty="0" smtClean="0"/>
              <a:t>: 40</a:t>
            </a:r>
          </a:p>
          <a:p>
            <a:r>
              <a:rPr lang="en-US" sz="2000" dirty="0" smtClean="0"/>
              <a:t>CASTOR: </a:t>
            </a:r>
            <a:r>
              <a:rPr lang="en-US" sz="2000" dirty="0"/>
              <a:t>3</a:t>
            </a:r>
            <a:endParaRPr lang="en-US" sz="2000" dirty="0" smtClean="0"/>
          </a:p>
          <a:p>
            <a:r>
              <a:rPr lang="en-US" sz="2000" dirty="0" err="1" smtClean="0">
                <a:solidFill>
                  <a:srgbClr val="FF0000"/>
                </a:solidFill>
              </a:rPr>
              <a:t>StoRM</a:t>
            </a:r>
            <a:r>
              <a:rPr lang="en-US" sz="2000" dirty="0" smtClean="0"/>
              <a:t>: 40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dCache</a:t>
            </a:r>
            <a:r>
              <a:rPr lang="en-US" sz="2000" dirty="0" smtClean="0"/>
              <a:t>: 63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DPM</a:t>
            </a:r>
            <a:r>
              <a:rPr lang="en-US" sz="2000" dirty="0" smtClean="0"/>
              <a:t>: 215</a:t>
            </a:r>
          </a:p>
          <a:p>
            <a:r>
              <a:rPr lang="en-US" sz="2000" dirty="0" smtClean="0"/>
              <a:t>Xrootd: 6</a:t>
            </a:r>
          </a:p>
          <a:p>
            <a:r>
              <a:rPr lang="en-US" sz="2000" dirty="0" smtClean="0"/>
              <a:t>HDFS: 1</a:t>
            </a:r>
            <a:endParaRPr lang="en-GB" sz="20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="" val="326749947"/>
              </p:ext>
            </p:extLst>
          </p:nvPr>
        </p:nvGraphicFramePr>
        <p:xfrm>
          <a:off x="3707904" y="1268760"/>
          <a:ext cx="504056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76692" y="5094476"/>
            <a:ext cx="73877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DPM is still by far the most common Storage Element</a:t>
            </a:r>
            <a:endParaRPr lang="en-GB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932040" y="4581128"/>
            <a:ext cx="1321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Tier 0+1+2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12660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Storage systems at the Tier-0/1 sites</a:t>
            </a:r>
            <a:endParaRPr lang="en-GB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60285615"/>
              </p:ext>
            </p:extLst>
          </p:nvPr>
        </p:nvGraphicFramePr>
        <p:xfrm>
          <a:off x="1371600" y="949920"/>
          <a:ext cx="7543800" cy="4968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42975"/>
                <a:gridCol w="942975"/>
                <a:gridCol w="942975"/>
                <a:gridCol w="942975"/>
                <a:gridCol w="942975"/>
                <a:gridCol w="942975"/>
                <a:gridCol w="942975"/>
                <a:gridCol w="9429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Site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CASTOR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dCache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StoRM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DPM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EOS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xrootd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Lustre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CERN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2.1.11</a:t>
                      </a:r>
                      <a:endParaRPr lang="en-GB" sz="1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0.1.0</a:t>
                      </a:r>
                      <a:endParaRPr lang="en-GB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ASGC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2.1.10</a:t>
                      </a:r>
                      <a:endParaRPr lang="en-GB" sz="1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1.8.0-1</a:t>
                      </a:r>
                      <a:endParaRPr lang="en-GB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BNL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1.9.5-23</a:t>
                      </a:r>
                      <a:endParaRPr lang="en-GB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CNAF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1.7.0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FNAL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1.9.5-23</a:t>
                      </a:r>
                      <a:endParaRPr lang="en-GB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2.9.1</a:t>
                      </a:r>
                      <a:endParaRPr lang="en-GB" sz="1400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1.8.3</a:t>
                      </a:r>
                      <a:endParaRPr lang="en-GB" sz="1400" dirty="0"/>
                    </a:p>
                  </a:txBody>
                  <a:tcPr>
                    <a:solidFill>
                      <a:srgbClr val="04CC0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IN2P3-CC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1.9.5-26</a:t>
                      </a:r>
                      <a:endParaRPr lang="en-GB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KIT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1.9.5-26</a:t>
                      </a:r>
                      <a:endParaRPr lang="en-GB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NDGF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1.9.12</a:t>
                      </a:r>
                      <a:endParaRPr lang="en-GB" sz="1400" b="1" dirty="0"/>
                    </a:p>
                  </a:txBody>
                  <a:tcP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NL-T1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1.9.5-23</a:t>
                      </a:r>
                      <a:endParaRPr lang="en-GB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PIC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1.9.5-26</a:t>
                      </a:r>
                      <a:endParaRPr lang="en-GB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RAL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2.1.10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TRIUMF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1.9.5-21</a:t>
                      </a:r>
                      <a:endParaRPr lang="en-GB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220072" y="4149080"/>
            <a:ext cx="3096344" cy="954107"/>
          </a:xfrm>
          <a:prstGeom prst="rect">
            <a:avLst/>
          </a:prstGeom>
          <a:solidFill>
            <a:srgbClr val="04CC04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CASTOR sites have all very recent releases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dCache sites with the old golden release, only one with the new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xmlns="" val="140186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Foreseen upgrades (I)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ASGC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CASTOR ≥ 2.1.11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DPM 1.8.2 </a:t>
            </a:r>
            <a:r>
              <a:rPr lang="en-US" dirty="0" smtClean="0"/>
              <a:t>(allows to define no. of threads for DPM and SRM servers, better </a:t>
            </a:r>
            <a:r>
              <a:rPr lang="en-US" dirty="0" err="1" smtClean="0"/>
              <a:t>filesystem</a:t>
            </a:r>
            <a:r>
              <a:rPr lang="en-US" dirty="0" smtClean="0"/>
              <a:t> selection algorithm)</a:t>
            </a:r>
          </a:p>
          <a:p>
            <a:pPr lvl="1"/>
            <a:r>
              <a:rPr lang="en-US" dirty="0" smtClean="0"/>
              <a:t>Upgrade all network for disk servers to 10 Gb before Q4</a:t>
            </a:r>
          </a:p>
          <a:p>
            <a:r>
              <a:rPr lang="en-US" dirty="0" smtClean="0"/>
              <a:t>BNL</a:t>
            </a:r>
          </a:p>
          <a:p>
            <a:pPr lvl="1"/>
            <a:r>
              <a:rPr lang="en-US" dirty="0" smtClean="0"/>
              <a:t>migrate to </a:t>
            </a:r>
            <a:r>
              <a:rPr lang="en-US" dirty="0" smtClean="0">
                <a:solidFill>
                  <a:srgbClr val="FF0000"/>
                </a:solidFill>
              </a:rPr>
              <a:t>Chimera</a:t>
            </a:r>
            <a:r>
              <a:rPr lang="en-US" dirty="0" smtClean="0"/>
              <a:t> on August 22</a:t>
            </a:r>
          </a:p>
          <a:p>
            <a:pPr lvl="1"/>
            <a:r>
              <a:rPr lang="en-US" dirty="0" smtClean="0"/>
              <a:t>Evaluate data access via </a:t>
            </a:r>
            <a:r>
              <a:rPr lang="en-US" dirty="0" smtClean="0">
                <a:solidFill>
                  <a:srgbClr val="FF0000"/>
                </a:solidFill>
              </a:rPr>
              <a:t>NFS 4.1</a:t>
            </a:r>
            <a:r>
              <a:rPr lang="en-US" dirty="0" smtClean="0"/>
              <a:t> on </a:t>
            </a:r>
            <a:r>
              <a:rPr lang="en-US" dirty="0" smtClean="0">
                <a:solidFill>
                  <a:srgbClr val="FF0000"/>
                </a:solidFill>
              </a:rPr>
              <a:t>dCache</a:t>
            </a:r>
            <a:r>
              <a:rPr lang="en-US" dirty="0" smtClean="0"/>
              <a:t> and </a:t>
            </a:r>
            <a:r>
              <a:rPr lang="en-US" dirty="0" err="1" smtClean="0">
                <a:solidFill>
                  <a:srgbClr val="FF0000"/>
                </a:solidFill>
              </a:rPr>
              <a:t>BlueArc</a:t>
            </a:r>
            <a:endParaRPr lang="en-US" dirty="0" smtClean="0"/>
          </a:p>
          <a:p>
            <a:r>
              <a:rPr lang="en-US" dirty="0" smtClean="0"/>
              <a:t>CNAF</a:t>
            </a:r>
          </a:p>
          <a:p>
            <a:pPr lvl="1"/>
            <a:r>
              <a:rPr lang="en-US" dirty="0" smtClean="0"/>
              <a:t>migrate all instances to </a:t>
            </a:r>
            <a:r>
              <a:rPr lang="en-US" dirty="0" smtClean="0">
                <a:solidFill>
                  <a:srgbClr val="FF0000"/>
                </a:solidFill>
              </a:rPr>
              <a:t>StoRM 1.7.0-7 </a:t>
            </a:r>
            <a:r>
              <a:rPr lang="en-US" dirty="0" smtClean="0"/>
              <a:t>when testing completed</a:t>
            </a:r>
          </a:p>
          <a:p>
            <a:r>
              <a:rPr lang="en-US" dirty="0" smtClean="0"/>
              <a:t>FNAL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new dCache golden release </a:t>
            </a:r>
            <a:r>
              <a:rPr lang="en-US" dirty="0" smtClean="0"/>
              <a:t>after Heavy Ions run; will </a:t>
            </a: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move to Chimera</a:t>
            </a:r>
          </a:p>
          <a:p>
            <a:pPr lvl="1"/>
            <a:r>
              <a:rPr lang="en-US" dirty="0" smtClean="0"/>
              <a:t>Deploy 400 TB of </a:t>
            </a:r>
            <a:r>
              <a:rPr lang="en-US" dirty="0" smtClean="0">
                <a:solidFill>
                  <a:srgbClr val="FF0000"/>
                </a:solidFill>
              </a:rPr>
              <a:t>EOS</a:t>
            </a:r>
            <a:r>
              <a:rPr lang="en-US" dirty="0" smtClean="0"/>
              <a:t> to move users off dCache resilient pools</a:t>
            </a:r>
          </a:p>
          <a:p>
            <a:pPr lvl="1"/>
            <a:r>
              <a:rPr lang="en-US" dirty="0" smtClean="0"/>
              <a:t>Add more disk before winter</a:t>
            </a:r>
          </a:p>
          <a:p>
            <a:r>
              <a:rPr lang="en-US" dirty="0" smtClean="0"/>
              <a:t>IN2P3</a:t>
            </a:r>
          </a:p>
          <a:p>
            <a:pPr lvl="1"/>
            <a:r>
              <a:rPr lang="en-US" dirty="0" smtClean="0"/>
              <a:t>Upgrade non-WLCG dCache instance to new </a:t>
            </a:r>
            <a:r>
              <a:rPr lang="en-US" dirty="0" smtClean="0">
                <a:solidFill>
                  <a:srgbClr val="FF0000"/>
                </a:solidFill>
              </a:rPr>
              <a:t>golden release </a:t>
            </a:r>
            <a:r>
              <a:rPr lang="en-US" dirty="0" smtClean="0"/>
              <a:t>on September 20</a:t>
            </a:r>
            <a:r>
              <a:rPr lang="en-US" baseline="30000" dirty="0" smtClean="0"/>
              <a:t>th</a:t>
            </a:r>
            <a:r>
              <a:rPr lang="en-US" dirty="0" smtClean="0"/>
              <a:t> and WLCG instance in January</a:t>
            </a:r>
          </a:p>
        </p:txBody>
      </p:sp>
    </p:spTree>
    <p:extLst>
      <p:ext uri="{BB962C8B-B14F-4D97-AF65-F5344CB8AC3E}">
        <p14:creationId xmlns:p14="http://schemas.microsoft.com/office/powerpoint/2010/main" xmlns="" val="45853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Foreseen upgrades (II)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KIT</a:t>
            </a:r>
          </a:p>
          <a:p>
            <a:pPr lvl="1"/>
            <a:r>
              <a:rPr lang="en-US" dirty="0"/>
              <a:t>Apply </a:t>
            </a:r>
            <a:r>
              <a:rPr lang="en-US" dirty="0">
                <a:solidFill>
                  <a:srgbClr val="FF0000"/>
                </a:solidFill>
              </a:rPr>
              <a:t>bug fixes </a:t>
            </a:r>
            <a:r>
              <a:rPr lang="en-US" dirty="0"/>
              <a:t>as appropriate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New dCache golden </a:t>
            </a:r>
            <a:r>
              <a:rPr lang="en-US" dirty="0">
                <a:solidFill>
                  <a:srgbClr val="FF0000"/>
                </a:solidFill>
              </a:rPr>
              <a:t>release </a:t>
            </a:r>
            <a:r>
              <a:rPr lang="en-US" dirty="0"/>
              <a:t>by beginning of next year</a:t>
            </a:r>
          </a:p>
          <a:p>
            <a:r>
              <a:rPr lang="en-US" dirty="0"/>
              <a:t>NDGF</a:t>
            </a:r>
          </a:p>
          <a:p>
            <a:pPr lvl="1"/>
            <a:r>
              <a:rPr lang="en-US" dirty="0"/>
              <a:t>Closely </a:t>
            </a:r>
            <a:r>
              <a:rPr lang="en-US" dirty="0" smtClean="0"/>
              <a:t>follow </a:t>
            </a:r>
            <a:r>
              <a:rPr lang="en-US" dirty="0"/>
              <a:t>new </a:t>
            </a:r>
            <a:r>
              <a:rPr lang="en-US" dirty="0">
                <a:solidFill>
                  <a:srgbClr val="FF0000"/>
                </a:solidFill>
              </a:rPr>
              <a:t>dCache patches</a:t>
            </a:r>
          </a:p>
          <a:p>
            <a:pPr lvl="1"/>
            <a:r>
              <a:rPr lang="en-US" dirty="0"/>
              <a:t>Change authentication to per-DN file ownership and VOMS group </a:t>
            </a:r>
            <a:r>
              <a:rPr lang="en-US" dirty="0" smtClean="0"/>
              <a:t>ACLs </a:t>
            </a:r>
            <a:r>
              <a:rPr lang="en-US" dirty="0"/>
              <a:t>in autumn</a:t>
            </a:r>
          </a:p>
          <a:p>
            <a:r>
              <a:rPr lang="en-US" dirty="0"/>
              <a:t>PIC</a:t>
            </a:r>
          </a:p>
          <a:p>
            <a:pPr lvl="1"/>
            <a:r>
              <a:rPr lang="en-US" dirty="0"/>
              <a:t>Migrate to </a:t>
            </a:r>
            <a:r>
              <a:rPr lang="en-US" dirty="0">
                <a:solidFill>
                  <a:srgbClr val="FF0000"/>
                </a:solidFill>
              </a:rPr>
              <a:t>Enstore2</a:t>
            </a:r>
            <a:r>
              <a:rPr lang="en-US" dirty="0"/>
              <a:t> (Jul 26)</a:t>
            </a:r>
          </a:p>
          <a:p>
            <a:pPr lvl="1"/>
            <a:r>
              <a:rPr lang="en-US" dirty="0"/>
              <a:t>Migrate to </a:t>
            </a:r>
            <a:r>
              <a:rPr lang="en-US" dirty="0">
                <a:solidFill>
                  <a:srgbClr val="FF0000"/>
                </a:solidFill>
              </a:rPr>
              <a:t>new </a:t>
            </a:r>
            <a:r>
              <a:rPr lang="en-US" dirty="0" smtClean="0">
                <a:solidFill>
                  <a:srgbClr val="FF0000"/>
                </a:solidFill>
              </a:rPr>
              <a:t>dCache golden </a:t>
            </a:r>
            <a:r>
              <a:rPr lang="en-US" dirty="0">
                <a:solidFill>
                  <a:srgbClr val="FF0000"/>
                </a:solidFill>
              </a:rPr>
              <a:t>release </a:t>
            </a:r>
            <a:r>
              <a:rPr lang="en-US" dirty="0"/>
              <a:t>(Aug 9)</a:t>
            </a:r>
          </a:p>
          <a:p>
            <a:r>
              <a:rPr lang="en-US" dirty="0"/>
              <a:t>RAL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SRM 2.11 </a:t>
            </a:r>
            <a:r>
              <a:rPr lang="en-US" dirty="0"/>
              <a:t>upgrade (VOMS support) in August/September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CASTOR 2.1.11 </a:t>
            </a:r>
            <a:r>
              <a:rPr lang="en-US" dirty="0" smtClean="0"/>
              <a:t>(</a:t>
            </a:r>
            <a:r>
              <a:rPr lang="en-US" dirty="0"/>
              <a:t>no LSF, new tape gateway) in </a:t>
            </a:r>
            <a:r>
              <a:rPr lang="en-US" dirty="0" smtClean="0"/>
              <a:t>November/December</a:t>
            </a:r>
          </a:p>
          <a:p>
            <a:r>
              <a:rPr lang="en-US" dirty="0" smtClean="0"/>
              <a:t>TRIUMF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New dCache golden release </a:t>
            </a:r>
            <a:r>
              <a:rPr lang="en-US" dirty="0" smtClean="0"/>
              <a:t>after (successful) testing and increase disk from 4 to 6 PB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4908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dCache “golden releases”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066800"/>
            <a:ext cx="7543800" cy="250621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1.9.12 was released in April</a:t>
            </a:r>
          </a:p>
          <a:p>
            <a:r>
              <a:rPr lang="en-US" dirty="0" smtClean="0"/>
              <a:t>Brings several improvements</a:t>
            </a:r>
          </a:p>
          <a:p>
            <a:pPr lvl="1"/>
            <a:r>
              <a:rPr lang="en-US" dirty="0" smtClean="0"/>
              <a:t>Easier, more flexible configuration</a:t>
            </a:r>
          </a:p>
          <a:p>
            <a:pPr lvl="1"/>
            <a:r>
              <a:rPr lang="en-US" dirty="0" smtClean="0"/>
              <a:t>Better xrootd and NFS 4.1 support</a:t>
            </a:r>
          </a:p>
          <a:p>
            <a:pPr lvl="1"/>
            <a:r>
              <a:rPr lang="en-US" dirty="0" smtClean="0"/>
              <a:t>SRM: asynchronous </a:t>
            </a:r>
            <a:r>
              <a:rPr lang="en-US" dirty="0" err="1" smtClean="0"/>
              <a:t>getTURL</a:t>
            </a:r>
            <a:endParaRPr lang="en-US" dirty="0" smtClean="0"/>
          </a:p>
          <a:p>
            <a:pPr lvl="1"/>
            <a:r>
              <a:rPr lang="en-US" dirty="0" smtClean="0"/>
              <a:t>GLUE 2.0 support</a:t>
            </a:r>
          </a:p>
          <a:p>
            <a:pPr lvl="1"/>
            <a:r>
              <a:rPr lang="en-US" dirty="0" smtClean="0"/>
              <a:t>Powerful migration module</a:t>
            </a:r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573016"/>
            <a:ext cx="3960440" cy="2659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998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dCache plans (I)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On-demand flush to tape by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Moving</a:t>
            </a:r>
            <a:r>
              <a:rPr lang="en-US" dirty="0" smtClean="0"/>
              <a:t> name space entry from ONLINE directory to CUSTODIAL directory</a:t>
            </a:r>
          </a:p>
          <a:p>
            <a:pPr lvl="1"/>
            <a:r>
              <a:rPr lang="en-US" dirty="0" smtClean="0"/>
              <a:t>Creation of an </a:t>
            </a:r>
            <a:r>
              <a:rPr lang="en-US" dirty="0" smtClean="0">
                <a:solidFill>
                  <a:srgbClr val="FF0000"/>
                </a:solidFill>
              </a:rPr>
              <a:t>internal copy</a:t>
            </a:r>
            <a:r>
              <a:rPr lang="en-US" dirty="0" smtClean="0"/>
              <a:t> of a file to the CUSTODIAL space, resulting in two name space entries (only one custodial)</a:t>
            </a:r>
          </a:p>
          <a:p>
            <a:pPr lvl="1"/>
            <a:r>
              <a:rPr lang="en-US" dirty="0" smtClean="0"/>
              <a:t>WebDAV based storage control</a:t>
            </a:r>
          </a:p>
          <a:p>
            <a:r>
              <a:rPr lang="en-US" dirty="0" smtClean="0"/>
              <a:t>Operational improvements</a:t>
            </a:r>
          </a:p>
          <a:p>
            <a:pPr lvl="1"/>
            <a:r>
              <a:rPr lang="en-US" dirty="0" smtClean="0"/>
              <a:t>Random distribution of incoming data and automatic reshuffling of data when new pools are added</a:t>
            </a:r>
          </a:p>
          <a:p>
            <a:pPr lvl="1"/>
            <a:r>
              <a:rPr lang="en-US" dirty="0" smtClean="0"/>
              <a:t>Easier to upgrade components without service downtimes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91922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y ES-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 ES-template</Template>
  <TotalTime>1575</TotalTime>
  <Words>1378</Words>
  <Application>Microsoft Office PowerPoint</Application>
  <PresentationFormat>On-screen Show (4:3)</PresentationFormat>
  <Paragraphs>243</Paragraphs>
  <Slides>22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My ES-template</vt:lpstr>
      <vt:lpstr>Custom Design</vt:lpstr>
      <vt:lpstr>WLCG Storage planning</vt:lpstr>
      <vt:lpstr>Outline</vt:lpstr>
      <vt:lpstr>Introduction</vt:lpstr>
      <vt:lpstr>Storage systems in WLCG</vt:lpstr>
      <vt:lpstr>Storage systems at the Tier-0/1 sites</vt:lpstr>
      <vt:lpstr>Foreseen upgrades (I)</vt:lpstr>
      <vt:lpstr>Foreseen upgrades (II)</vt:lpstr>
      <vt:lpstr>dCache “golden releases”</vt:lpstr>
      <vt:lpstr>dCache plans (I)</vt:lpstr>
      <vt:lpstr>dCache plans (II)</vt:lpstr>
      <vt:lpstr>BeStMan plans</vt:lpstr>
      <vt:lpstr>Slide 12</vt:lpstr>
      <vt:lpstr>Slide 13</vt:lpstr>
      <vt:lpstr>Slide 14</vt:lpstr>
      <vt:lpstr>StoRM plans</vt:lpstr>
      <vt:lpstr>DPM</vt:lpstr>
      <vt:lpstr>DPM (II)</vt:lpstr>
      <vt:lpstr>SEMsg: SE-catalogue consistency</vt:lpstr>
      <vt:lpstr>Checksum support (I)</vt:lpstr>
      <vt:lpstr>Checksum support (II)</vt:lpstr>
      <vt:lpstr>Conclusions</vt:lpstr>
      <vt:lpstr>Acknowledgements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WLCG Storage planning</dc:title>
  <dc:creator>sciaba</dc:creator>
  <cp:lastModifiedBy>sciaba</cp:lastModifiedBy>
  <cp:revision>86</cp:revision>
  <dcterms:created xsi:type="dcterms:W3CDTF">2011-06-29T14:25:21Z</dcterms:created>
  <dcterms:modified xsi:type="dcterms:W3CDTF">2011-07-11T10:48:53Z</dcterms:modified>
</cp:coreProperties>
</file>