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68" r:id="rId2"/>
    <p:sldId id="335" r:id="rId3"/>
    <p:sldId id="300" r:id="rId4"/>
    <p:sldId id="4436" r:id="rId5"/>
    <p:sldId id="4526" r:id="rId6"/>
    <p:sldId id="4527" r:id="rId7"/>
    <p:sldId id="3455" r:id="rId8"/>
    <p:sldId id="4504" r:id="rId9"/>
    <p:sldId id="376" r:id="rId10"/>
    <p:sldId id="4528" r:id="rId11"/>
    <p:sldId id="4498" r:id="rId12"/>
    <p:sldId id="3457" r:id="rId13"/>
    <p:sldId id="4454" r:id="rId14"/>
    <p:sldId id="4512" r:id="rId15"/>
    <p:sldId id="4458" r:id="rId16"/>
    <p:sldId id="2960" r:id="rId17"/>
    <p:sldId id="4521" r:id="rId18"/>
    <p:sldId id="4519" r:id="rId19"/>
    <p:sldId id="2995" r:id="rId20"/>
    <p:sldId id="4522" r:id="rId21"/>
    <p:sldId id="4523" r:id="rId22"/>
    <p:sldId id="799" r:id="rId23"/>
    <p:sldId id="4529" r:id="rId24"/>
    <p:sldId id="4530" r:id="rId25"/>
    <p:sldId id="3909" r:id="rId26"/>
    <p:sldId id="4524" r:id="rId27"/>
    <p:sldId id="4525" r:id="rId28"/>
    <p:sldId id="4508" r:id="rId29"/>
    <p:sldId id="4531" r:id="rId30"/>
    <p:sldId id="4487" r:id="rId31"/>
    <p:sldId id="4532" r:id="rId32"/>
    <p:sldId id="4533" r:id="rId33"/>
    <p:sldId id="296" r:id="rId34"/>
    <p:sldId id="4518" r:id="rId35"/>
    <p:sldId id="280" r:id="rId36"/>
  </p:sldIdLst>
  <p:sldSz cx="12192000" cy="6858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E64123"/>
    <a:srgbClr val="009FDF"/>
    <a:srgbClr val="2DA4A4"/>
    <a:srgbClr val="004A6E"/>
    <a:srgbClr val="95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3"/>
          </a:solidFill>
        </a:fill>
      </a:tcStyle>
    </a:wholeTbl>
    <a:band2H>
      <a:tcTxStyle/>
      <a:tcStyle>
        <a:tcBdr/>
        <a:fill>
          <a:solidFill>
            <a:srgbClr val="E6EF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6"/>
          </a:solidFill>
        </a:fill>
      </a:tcStyle>
    </a:wholeTbl>
    <a:band2H>
      <a:tcTxStyle/>
      <a:tcStyle>
        <a:tcBdr/>
        <a:fill>
          <a:solidFill>
            <a:srgbClr val="E6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5"/>
          </a:solidFill>
        </a:fill>
      </a:tcStyle>
    </a:wholeTbl>
    <a:band2H>
      <a:tcTxStyle/>
      <a:tcStyle>
        <a:tcBdr/>
        <a:fill>
          <a:solidFill>
            <a:srgbClr val="E7E9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7766" autoAdjust="0"/>
  </p:normalViewPr>
  <p:slideViewPr>
    <p:cSldViewPr snapToGrid="0">
      <p:cViewPr varScale="1">
        <p:scale>
          <a:sx n="108" d="100"/>
          <a:sy n="108" d="100"/>
        </p:scale>
        <p:origin x="144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64" y="4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</p:spPr>
        <p:txBody>
          <a:bodyPr lIns="99040" tIns="49521" rIns="99040" bIns="49521"/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47211" y="4861441"/>
            <a:ext cx="5209646" cy="4605576"/>
          </a:xfrm>
          <a:prstGeom prst="rect">
            <a:avLst/>
          </a:prstGeom>
        </p:spPr>
        <p:txBody>
          <a:bodyPr lIns="99040" tIns="49521" rIns="99040" bIns="49521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44737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50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75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Lebrun’s comment</a:t>
            </a:r>
          </a:p>
          <a:p>
            <a:r>
              <a:rPr lang="en-US" dirty="0"/>
              <a:t>Selected location and site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 interaction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9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3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7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5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616301-C055-9626-9EF8-C0023CEA8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0" i="0" u="none" strike="noStrike" baseline="0" dirty="0">
                <a:latin typeface="+mj-lt"/>
                <a:ea typeface="+mj-ea"/>
                <a:cs typeface="+mj-cs"/>
                <a:sym typeface="Arial"/>
              </a:rPr>
              <a:t>Injector Conceptual Design and Positron Source test stand at PSI </a:t>
            </a:r>
          </a:p>
          <a:p>
            <a:r>
              <a:rPr lang="en-US" sz="1200" b="0" i="0" u="none" strike="noStrike" baseline="0" dirty="0">
                <a:latin typeface="+mj-lt"/>
                <a:ea typeface="+mj-ea"/>
                <a:cs typeface="+mj-cs"/>
                <a:sym typeface="Arial"/>
              </a:rPr>
              <a:t>DC/RF gun comparative studies</a:t>
            </a:r>
          </a:p>
          <a:p>
            <a:r>
              <a:rPr lang="en-US" sz="1200" b="0" i="0" u="none" strike="noStrike" baseline="0" dirty="0">
                <a:latin typeface="+mj-lt"/>
                <a:ea typeface="+mj-ea"/>
                <a:cs typeface="+mj-cs"/>
                <a:sym typeface="Arial"/>
              </a:rPr>
              <a:t>Positron source</a:t>
            </a:r>
          </a:p>
          <a:p>
            <a:r>
              <a:rPr lang="en-US" sz="1200" b="0" i="0" u="none" strike="noStrike" baseline="0" dirty="0">
                <a:latin typeface="+mj-lt"/>
                <a:ea typeface="+mj-ea"/>
                <a:cs typeface="+mj-cs"/>
                <a:sym typeface="Arial"/>
              </a:rPr>
              <a:t>RF modules design and cost (Swiss FEL)</a:t>
            </a:r>
            <a:endParaRPr lang="en-CH" b="0" dirty="0"/>
          </a:p>
        </p:txBody>
      </p:sp>
    </p:spTree>
    <p:extLst>
      <p:ext uri="{BB962C8B-B14F-4D97-AF65-F5344CB8AC3E}">
        <p14:creationId xmlns:p14="http://schemas.microsoft.com/office/powerpoint/2010/main" val="418355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M^3 soil</a:t>
            </a:r>
          </a:p>
          <a:p>
            <a:r>
              <a:rPr lang="en-US" dirty="0"/>
              <a:t>6 Bn  tunnel 6 Bn infrastructure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31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8552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07987" y="2335014"/>
            <a:ext cx="11376026" cy="1525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14395" y="4096780"/>
            <a:ext cx="11369551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15" name="Grafik 8" descr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600" baseline="0">
                <a:solidFill>
                  <a:schemeClr val="tx2"/>
                </a:solidFill>
              </a:defRPr>
            </a:lvl2pPr>
            <a:lvl3pPr>
              <a:defRPr sz="1600" baseline="0"/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47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48527" y="6580799"/>
            <a:ext cx="187552" cy="184666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734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12/15/21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Snowmass Agora: Linear Colliders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81E7D-5A17-EB4A-B013-04381A7C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8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4510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Fußzeilenplatzhalter 2"/>
          <p:cNvSpPr txBox="1"/>
          <p:nvPr/>
        </p:nvSpPr>
        <p:spPr>
          <a:xfrm>
            <a:off x="791578" y="6580800"/>
            <a:ext cx="9948937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000" dirty="0"/>
              <a:t>PETRA IV TDR Phase – Progress Review Meeting, 11</a:t>
            </a:r>
            <a:r>
              <a:rPr lang="en-US" sz="1000" baseline="30000" dirty="0"/>
              <a:t>th</a:t>
            </a:r>
            <a:r>
              <a:rPr lang="en-US" sz="1000" dirty="0"/>
              <a:t> May 2023, R. Bartolini</a:t>
            </a:r>
          </a:p>
        </p:txBody>
      </p:sp>
      <p:pic>
        <p:nvPicPr>
          <p:cNvPr id="6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332657"/>
            <a:ext cx="1988460" cy="72338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505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0" y="69891"/>
            <a:ext cx="187552" cy="184666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4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6"/>
            <a:ext cx="11017800" cy="1655762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1999"/>
            <a:ext cx="12192000" cy="6426000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</p:spTree>
    <p:extLst>
      <p:ext uri="{BB962C8B-B14F-4D97-AF65-F5344CB8AC3E}">
        <p14:creationId xmlns:p14="http://schemas.microsoft.com/office/powerpoint/2010/main" val="178467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7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9615" y="288001"/>
            <a:ext cx="7262823" cy="5085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442440" y="6580799"/>
            <a:ext cx="588303" cy="184666"/>
          </a:xfrm>
        </p:spPr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512772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1817208" cy="3537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June 9,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3170" y="6504214"/>
            <a:ext cx="6567124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FCChh &amp; Magnets | Vladimir Shiltsev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18466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2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Grafik 9" descr="Grafik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11" y="6614018"/>
            <a:ext cx="325554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2" r:id="rId11"/>
    <p:sldLayoutId id="2147483663" r:id="rId1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chemeClr val="accent1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61950" marR="0" indent="-36195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6619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9286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1953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472803" marR="0" indent="-310753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146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9718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290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8862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hyperlink" Target="https://journals.aps.org/prab/abstract/10.1103/PhysRevAccelBeams.26.02160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hyperlink" Target="https://journals.aps.org/prab/abstract/10.1103/PhysRevAccelBeams.19.111005" TargetMode="External"/><Relationship Id="rId5" Type="http://schemas.openxmlformats.org/officeDocument/2006/relationships/image" Target="../media/image24.png"/><Relationship Id="rId10" Type="http://schemas.openxmlformats.org/officeDocument/2006/relationships/image" Target="../media/image56.png"/><Relationship Id="rId4" Type="http://schemas.openxmlformats.org/officeDocument/2006/relationships/image" Target="../media/image23.jpe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440000"/>
            <a:ext cx="11376025" cy="109977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FCC week 2023 report</a:t>
            </a:r>
            <a:b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 5</a:t>
            </a:r>
            <a:r>
              <a:rPr lang="en-US" sz="2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2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June 2023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Riccardo Bartolini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PETRA IV Machine Project Leader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Hamburg, June 30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2023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5C29D-47E3-47C6-BC63-05621E9BD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136354"/>
            <a:ext cx="11092544" cy="66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97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2475962-042C-2BB3-4BC9-B691C6118B6B}"/>
              </a:ext>
            </a:extLst>
          </p:cNvPr>
          <p:cNvSpPr txBox="1">
            <a:spLocks/>
          </p:cNvSpPr>
          <p:nvPr/>
        </p:nvSpPr>
        <p:spPr>
          <a:xfrm>
            <a:off x="-10885" y="-13678"/>
            <a:ext cx="12330810" cy="762955"/>
          </a:xfrm>
          <a:prstGeom prst="rect">
            <a:avLst/>
          </a:prstGeom>
          <a:solidFill>
            <a:srgbClr val="0C377B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12589E13-511C-8F85-2888-77966A699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" y="0"/>
            <a:ext cx="1935386" cy="6542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32628E-DCE3-CBF1-99E7-77B7777100C4}"/>
              </a:ext>
            </a:extLst>
          </p:cNvPr>
          <p:cNvSpPr txBox="1"/>
          <p:nvPr/>
        </p:nvSpPr>
        <p:spPr>
          <a:xfrm>
            <a:off x="2232631" y="8828"/>
            <a:ext cx="7825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layout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6BFA5-6BBE-0CBE-68FE-5A56E56D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816"/>
          <a:stretch/>
        </p:blipFill>
        <p:spPr>
          <a:xfrm>
            <a:off x="6348845" y="1591330"/>
            <a:ext cx="5843155" cy="4560484"/>
          </a:xfrm>
          <a:prstGeom prst="rect">
            <a:avLst/>
          </a:prstGeom>
        </p:spPr>
      </p:pic>
      <p:sp>
        <p:nvSpPr>
          <p:cNvPr id="5" name="Google Shape;175;p26">
            <a:extLst>
              <a:ext uri="{FF2B5EF4-FFF2-40B4-BE49-F238E27FC236}">
                <a16:creationId xmlns:a16="http://schemas.microsoft.com/office/drawing/2014/main" id="{068406C9-72E4-D484-4D29-3EC3FF9D5E80}"/>
              </a:ext>
            </a:extLst>
          </p:cNvPr>
          <p:cNvSpPr txBox="1"/>
          <p:nvPr/>
        </p:nvSpPr>
        <p:spPr>
          <a:xfrm>
            <a:off x="334670" y="1028733"/>
            <a:ext cx="6279503" cy="480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6575">
              <a:buClr>
                <a:srgbClr val="0C377B"/>
              </a:buClr>
              <a:buSzPts val="1320"/>
            </a:pP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Double ring </a:t>
            </a:r>
            <a:r>
              <a:rPr lang="en-US" sz="2400" dirty="0" err="1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e+e</a:t>
            </a:r>
            <a:r>
              <a:rPr lang="en-US" sz="2400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- collider with 91 km circ.</a:t>
            </a:r>
            <a:endParaRPr sz="2133" dirty="0"/>
          </a:p>
          <a:p>
            <a:pPr marL="36575">
              <a:spcBef>
                <a:spcPts val="1200"/>
              </a:spcBef>
              <a:buClr>
                <a:srgbClr val="0C377B"/>
              </a:buClr>
              <a:buSzPts val="1320"/>
            </a:pP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Common footprint with FCC-</a:t>
            </a:r>
            <a:r>
              <a:rPr lang="en-US" sz="2400" b="1" dirty="0" err="1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r>
              <a:rPr lang="en-US" sz="2400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,                               except around IPs</a:t>
            </a:r>
            <a:endParaRPr sz="2133" dirty="0"/>
          </a:p>
          <a:p>
            <a:pPr marL="36575">
              <a:spcBef>
                <a:spcPts val="1200"/>
              </a:spcBef>
              <a:buClr>
                <a:srgbClr val="0C377B"/>
              </a:buClr>
              <a:buSzPts val="1320"/>
            </a:pP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Perfect 4-fold super-periodicity allowing 2 or 4 IPs; large </a:t>
            </a:r>
            <a:r>
              <a:rPr lang="en-US" sz="2400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horizontal crossing angle </a:t>
            </a: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30 mrad, crab-waist collision optics</a:t>
            </a:r>
            <a:endParaRPr sz="2400" dirty="0">
              <a:solidFill>
                <a:srgbClr val="115C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5">
              <a:spcBef>
                <a:spcPts val="1200"/>
              </a:spcBef>
              <a:buClr>
                <a:srgbClr val="0C377B"/>
              </a:buClr>
              <a:buSzPts val="1320"/>
            </a:pP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Synchrotron radiation power 50 MW/beam</a:t>
            </a:r>
            <a:r>
              <a:rPr lang="en-US" sz="2400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  at all beam energies</a:t>
            </a:r>
            <a:endParaRPr sz="2133" dirty="0"/>
          </a:p>
          <a:p>
            <a:pPr marL="36575">
              <a:spcBef>
                <a:spcPts val="1200"/>
              </a:spcBef>
              <a:buClr>
                <a:srgbClr val="0C377B"/>
              </a:buClr>
              <a:buSzPts val="1320"/>
            </a:pP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Top-up injection </a:t>
            </a:r>
            <a:r>
              <a:rPr lang="en-US" sz="2400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scheme for high luminosity Requires </a:t>
            </a:r>
            <a:r>
              <a:rPr lang="en-US" sz="2400" b="1" dirty="0">
                <a:solidFill>
                  <a:srgbClr val="115CA9"/>
                </a:solidFill>
                <a:latin typeface="Arial"/>
                <a:ea typeface="Arial"/>
                <a:cs typeface="Arial"/>
                <a:sym typeface="Arial"/>
              </a:rPr>
              <a:t>booster synchrotron in collider tunnel and 20 GeV e+/e- source and linac</a:t>
            </a:r>
            <a:endParaRPr sz="213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F6834-0944-4811-B636-852E69AACBB3}"/>
              </a:ext>
            </a:extLst>
          </p:cNvPr>
          <p:cNvSpPr txBox="1"/>
          <p:nvPr/>
        </p:nvSpPr>
        <p:spPr>
          <a:xfrm>
            <a:off x="9784080" y="6482542"/>
            <a:ext cx="19679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T. Raubenheimer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41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7119A-4990-40C2-9846-96906DE3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8CFEAA-0E28-4F4F-99B9-EEC436911ECE}"/>
              </a:ext>
            </a:extLst>
          </p:cNvPr>
          <p:cNvSpPr txBox="1"/>
          <p:nvPr/>
        </p:nvSpPr>
        <p:spPr>
          <a:xfrm>
            <a:off x="10228041" y="6482542"/>
            <a:ext cx="12409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F. </a:t>
            </a:r>
            <a:r>
              <a:rPr kumimoji="0" lang="en-US" sz="18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Gianotti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62C58-F634-4FAC-97D8-F6C472771E7D}"/>
              </a:ext>
            </a:extLst>
          </p:cNvPr>
          <p:cNvSpPr txBox="1"/>
          <p:nvPr/>
        </p:nvSpPr>
        <p:spPr>
          <a:xfrm>
            <a:off x="9887717" y="1178465"/>
            <a:ext cx="217039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50 MW “only” in synchrotron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Arial"/>
              </a:rPr>
              <a:t>radiation losses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061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F1C3E1-D877-4BB9-A026-046DB9E9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F74191-288F-4C73-9840-0AB3BBAAD880}"/>
              </a:ext>
            </a:extLst>
          </p:cNvPr>
          <p:cNvSpPr txBox="1"/>
          <p:nvPr/>
        </p:nvSpPr>
        <p:spPr>
          <a:xfrm>
            <a:off x="10881183" y="6482542"/>
            <a:ext cx="12409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F. </a:t>
            </a:r>
            <a:r>
              <a:rPr kumimoji="0" lang="en-US" sz="18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Gianotti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877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18" y="6592267"/>
            <a:ext cx="681254" cy="365125"/>
          </a:xfrm>
        </p:spPr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B9CA0-C537-574D-B618-B6B13A233BC0}"/>
              </a:ext>
            </a:extLst>
          </p:cNvPr>
          <p:cNvSpPr txBox="1"/>
          <p:nvPr/>
        </p:nvSpPr>
        <p:spPr>
          <a:xfrm>
            <a:off x="2531330" y="318999"/>
            <a:ext cx="6383158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What if a Higgs factory is built elsewhere 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06DC2-8091-49C0-82F9-E494ACAF62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682" y="1129062"/>
            <a:ext cx="8438322" cy="311316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F5313-5B81-4231-AED9-EA35639D7DF0}"/>
              </a:ext>
            </a:extLst>
          </p:cNvPr>
          <p:cNvSpPr txBox="1"/>
          <p:nvPr/>
        </p:nvSpPr>
        <p:spPr>
          <a:xfrm>
            <a:off x="2275619" y="4354366"/>
            <a:ext cx="6894580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914400" hangingPunct="1">
              <a:defRPr/>
            </a:pPr>
            <a:r>
              <a:rPr lang="en-CH" b="1" kern="1200" dirty="0">
                <a:solidFill>
                  <a:srgbClr val="00B0F0"/>
                </a:solidFill>
                <a:latin typeface="Arial"/>
                <a:ea typeface="+mn-ea"/>
                <a:cs typeface="+mn-cs"/>
              </a:rPr>
              <a:t>1</a:t>
            </a:r>
            <a:r>
              <a:rPr lang="en-CH" b="1" kern="1200" baseline="30000" dirty="0">
                <a:solidFill>
                  <a:srgbClr val="00B0F0"/>
                </a:solidFill>
                <a:latin typeface="Arial"/>
                <a:ea typeface="+mn-ea"/>
                <a:cs typeface="+mn-cs"/>
              </a:rPr>
              <a:t>st</a:t>
            </a:r>
            <a:r>
              <a:rPr lang="en-CH" b="1" kern="1200" dirty="0">
                <a:solidFill>
                  <a:srgbClr val="00B0F0"/>
                </a:solidFill>
                <a:latin typeface="Arial"/>
                <a:ea typeface="+mn-ea"/>
                <a:cs typeface="+mn-cs"/>
              </a:rPr>
              <a:t> stage collider, FCC-ee</a:t>
            </a:r>
            <a:r>
              <a:rPr lang="en-CH" kern="1200" dirty="0">
                <a:solidFill>
                  <a:srgbClr val="424242"/>
                </a:solidFill>
                <a:latin typeface="Arial"/>
                <a:ea typeface="+mn-ea"/>
                <a:cs typeface="+mn-cs"/>
              </a:rPr>
              <a:t>: electron-positron collisions 90-360 GeV</a:t>
            </a:r>
          </a:p>
          <a:p>
            <a:pPr defTabSz="914400" hangingPunct="1">
              <a:defRPr/>
            </a:pPr>
            <a:r>
              <a:rPr lang="en-CH" kern="1200" dirty="0">
                <a:solidFill>
                  <a:srgbClr val="424242"/>
                </a:solidFill>
                <a:latin typeface="Arial"/>
                <a:ea typeface="+mn-ea"/>
                <a:cs typeface="+mn-cs"/>
              </a:rPr>
              <a:t>Construction: 2033-2045 </a:t>
            </a:r>
            <a:r>
              <a:rPr lang="en-CH" kern="1200" dirty="0">
                <a:solidFill>
                  <a:srgbClr val="424242"/>
                </a:solidFill>
                <a:latin typeface="Arial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CH" kern="1200" dirty="0">
                <a:solidFill>
                  <a:srgbClr val="424242"/>
                </a:solidFill>
                <a:latin typeface="Arial"/>
                <a:ea typeface="+mn-ea"/>
                <a:cs typeface="+mn-cs"/>
              </a:rPr>
              <a:t>Physics operation</a:t>
            </a:r>
            <a:r>
              <a:rPr lang="en-CH" kern="1200" dirty="0">
                <a:solidFill>
                  <a:srgbClr val="424242"/>
                </a:solidFill>
                <a:highlight>
                  <a:srgbClr val="FFFF00"/>
                </a:highlight>
                <a:latin typeface="Arial"/>
                <a:ea typeface="+mn-ea"/>
                <a:cs typeface="+mn-cs"/>
              </a:rPr>
              <a:t>: 2048-2063</a:t>
            </a:r>
            <a:endParaRPr lang="en-CH" kern="1200" dirty="0">
              <a:solidFill>
                <a:srgbClr val="0033A0"/>
              </a:solidFill>
              <a:latin typeface="Arial"/>
              <a:ea typeface="+mn-ea"/>
              <a:cs typeface="+mn-cs"/>
            </a:endParaRPr>
          </a:p>
          <a:p>
            <a:pPr defTabSz="914400" hangingPunct="1">
              <a:defRPr/>
            </a:pPr>
            <a:r>
              <a:rPr lang="en-CH" b="1" kern="12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2</a:t>
            </a:r>
            <a:r>
              <a:rPr lang="en-CH" b="1" kern="1200" baseline="300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nd</a:t>
            </a:r>
            <a:r>
              <a:rPr lang="en-CH" b="1" kern="12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stage collider, FCC-hh</a:t>
            </a:r>
            <a:r>
              <a:rPr lang="en-CH" kern="1200" dirty="0">
                <a:solidFill>
                  <a:srgbClr val="2F2F2F"/>
                </a:solidFill>
                <a:latin typeface="Arial"/>
                <a:ea typeface="+mn-ea"/>
                <a:cs typeface="+mn-cs"/>
              </a:rPr>
              <a:t>:</a:t>
            </a:r>
            <a:r>
              <a:rPr lang="en-CH" kern="12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CH" kern="1200" dirty="0">
                <a:solidFill>
                  <a:srgbClr val="2F2F2F"/>
                </a:solidFill>
                <a:latin typeface="Arial"/>
                <a:ea typeface="+mn-ea"/>
                <a:cs typeface="+mn-cs"/>
              </a:rPr>
              <a:t>proton-proton collisions at ≥ 100 TeV</a:t>
            </a:r>
          </a:p>
          <a:p>
            <a:pPr defTabSz="914400" hangingPunct="1">
              <a:defRPr/>
            </a:pPr>
            <a:r>
              <a:rPr lang="en-CH" kern="1200" dirty="0">
                <a:solidFill>
                  <a:srgbClr val="2F2F2F"/>
                </a:solidFill>
                <a:latin typeface="Arial"/>
                <a:ea typeface="+mn-ea"/>
                <a:cs typeface="+mn-cs"/>
              </a:rPr>
              <a:t>Construction</a:t>
            </a:r>
            <a:r>
              <a:rPr lang="en-CH" kern="1200" dirty="0">
                <a:solidFill>
                  <a:srgbClr val="2F2F2F"/>
                </a:solidFill>
                <a:highlight>
                  <a:srgbClr val="FFFF00"/>
                </a:highlight>
                <a:latin typeface="Arial"/>
                <a:ea typeface="+mn-ea"/>
                <a:cs typeface="+mn-cs"/>
              </a:rPr>
              <a:t>: 2058-2070 </a:t>
            </a:r>
            <a:r>
              <a:rPr lang="en-CH" kern="1200" dirty="0">
                <a:solidFill>
                  <a:srgbClr val="2F2F2F"/>
                </a:solidFill>
                <a:latin typeface="Arial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n-CH" kern="1200" dirty="0">
                <a:solidFill>
                  <a:srgbClr val="2F2F2F"/>
                </a:solidFill>
                <a:latin typeface="Arial"/>
                <a:ea typeface="+mn-ea"/>
                <a:cs typeface="+mn-cs"/>
              </a:rPr>
              <a:t>Physics operation: ~ 2070-2095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E6894-84AB-4B97-93E8-85F229F7F1A7}"/>
              </a:ext>
            </a:extLst>
          </p:cNvPr>
          <p:cNvSpPr txBox="1"/>
          <p:nvPr/>
        </p:nvSpPr>
        <p:spPr>
          <a:xfrm>
            <a:off x="1269682" y="5574500"/>
            <a:ext cx="914399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CH" sz="2400" dirty="0">
                <a:solidFill>
                  <a:schemeClr val="tx1"/>
                </a:solidFill>
              </a:rPr>
              <a:t>Assuming</a:t>
            </a:r>
            <a:r>
              <a:rPr lang="en-US" sz="2400" dirty="0">
                <a:solidFill>
                  <a:schemeClr val="tx1"/>
                </a:solidFill>
              </a:rPr>
              <a:t>…</a:t>
            </a:r>
            <a:r>
              <a:rPr lang="en-CH" sz="2400" dirty="0">
                <a:solidFill>
                  <a:schemeClr val="tx1"/>
                </a:solidFill>
              </a:rPr>
              <a:t> FCC-ee will not happen, </a:t>
            </a:r>
            <a:r>
              <a:rPr lang="en-CH" sz="2400" dirty="0">
                <a:solidFill>
                  <a:srgbClr val="C00000"/>
                </a:solidFill>
              </a:rPr>
              <a:t>we may go </a:t>
            </a:r>
            <a:r>
              <a:rPr lang="en-CH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 to FCC-hh via the fastest path </a:t>
            </a:r>
            <a:r>
              <a:rPr lang="en-CH" sz="2400" dirty="0">
                <a:solidFill>
                  <a:schemeClr val="tx2"/>
                </a:solidFill>
              </a:rPr>
              <a:t>(</a:t>
            </a:r>
            <a:r>
              <a:rPr lang="en-CH" sz="2400" dirty="0">
                <a:solidFill>
                  <a:srgbClr val="C00000"/>
                </a:solidFill>
              </a:rPr>
              <a:t>Nb</a:t>
            </a:r>
            <a:r>
              <a:rPr lang="en-CH" sz="2400" baseline="-25000" dirty="0">
                <a:solidFill>
                  <a:srgbClr val="C00000"/>
                </a:solidFill>
              </a:rPr>
              <a:t>3</a:t>
            </a:r>
            <a:r>
              <a:rPr lang="en-CH" sz="2400" dirty="0">
                <a:solidFill>
                  <a:srgbClr val="C00000"/>
                </a:solidFill>
              </a:rPr>
              <a:t>Sn</a:t>
            </a:r>
            <a:r>
              <a:rPr lang="en-CH" sz="2400" dirty="0">
                <a:solidFill>
                  <a:schemeClr val="tx2"/>
                </a:solidFill>
              </a:rPr>
              <a:t>).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CH" sz="2400" dirty="0">
                <a:solidFill>
                  <a:schemeClr val="tx1"/>
                </a:solidFill>
              </a:rPr>
              <a:t>Timescale</a:t>
            </a:r>
            <a:r>
              <a:rPr lang="en-CH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H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2060 </a:t>
            </a:r>
            <a:r>
              <a:rPr lang="en-CH" sz="2400" dirty="0">
                <a:solidFill>
                  <a:schemeClr val="tx1"/>
                </a:solidFill>
              </a:rPr>
              <a:t>: dictated by R&amp;D and industrialisation of magnet technology, and cost</a:t>
            </a:r>
          </a:p>
        </p:txBody>
      </p:sp>
    </p:spTree>
    <p:extLst>
      <p:ext uri="{BB962C8B-B14F-4D97-AF65-F5344CB8AC3E}">
        <p14:creationId xmlns:p14="http://schemas.microsoft.com/office/powerpoint/2010/main" val="418655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9A3F5B-ADE5-16E9-BC33-A30299945F65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220930" cy="72631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            FCC-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collider optics development: 2 options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FEF0193-0AC8-9C8A-F2B1-A869DE051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5" y="66029"/>
            <a:ext cx="1935386" cy="654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F8356E-F659-ADD2-BB50-0C44C6B73977}"/>
              </a:ext>
            </a:extLst>
          </p:cNvPr>
          <p:cNvSpPr txBox="1"/>
          <p:nvPr/>
        </p:nvSpPr>
        <p:spPr>
          <a:xfrm>
            <a:off x="10048877" y="701259"/>
            <a:ext cx="214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K. Oide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2023 EPS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Wideroe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award winner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8F8EE-14E2-D685-A598-7BC743E47B19}"/>
              </a:ext>
            </a:extLst>
          </p:cNvPr>
          <p:cNvSpPr txBox="1"/>
          <p:nvPr/>
        </p:nvSpPr>
        <p:spPr>
          <a:xfrm>
            <a:off x="10048877" y="3836013"/>
            <a:ext cx="1954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 Raimondi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2017 EPS Gersh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Budker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award winner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person wearing glasses and a suit&#10;&#10;Description automatically generated with low confidence">
            <a:extLst>
              <a:ext uri="{FF2B5EF4-FFF2-40B4-BE49-F238E27FC236}">
                <a16:creationId xmlns:a16="http://schemas.microsoft.com/office/drawing/2014/main" id="{04B718A1-B606-C989-EDC1-6D28D84AF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469" y="1316812"/>
            <a:ext cx="2143125" cy="2143125"/>
          </a:xfrm>
          <a:prstGeom prst="rect">
            <a:avLst/>
          </a:prstGeom>
        </p:spPr>
      </p:pic>
      <p:pic>
        <p:nvPicPr>
          <p:cNvPr id="14" name="Picture 13" descr="A picture containing person, clothing, person, suit&#10;&#10;Description automatically generated">
            <a:extLst>
              <a:ext uri="{FF2B5EF4-FFF2-40B4-BE49-F238E27FC236}">
                <a16:creationId xmlns:a16="http://schemas.microsoft.com/office/drawing/2014/main" id="{E883D950-BA0F-A4E6-BA95-AC62E67EB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248" y="4371572"/>
            <a:ext cx="2053568" cy="2486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9998F9-CCE7-7590-1A31-E8DA1090A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799" y="1011704"/>
            <a:ext cx="3733278" cy="26825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0FE0FF-97A3-7521-1AF7-51CE1EA48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976" y="3843574"/>
            <a:ext cx="3753963" cy="3014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4CF122-EB69-96E5-DB8F-6675D42DF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815" y="3828019"/>
            <a:ext cx="4268422" cy="3020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A86316-3E49-EC77-E978-7752233AF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14" y="720321"/>
            <a:ext cx="3966973" cy="31156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EFA02E-627A-AD7E-4605-2C984CDFDADB}"/>
              </a:ext>
            </a:extLst>
          </p:cNvPr>
          <p:cNvSpPr txBox="1"/>
          <p:nvPr/>
        </p:nvSpPr>
        <p:spPr>
          <a:xfrm>
            <a:off x="2035389" y="576928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1B85A-647D-FB50-AC9D-71A46251FECA}"/>
              </a:ext>
            </a:extLst>
          </p:cNvPr>
          <p:cNvSpPr txBox="1"/>
          <p:nvPr/>
        </p:nvSpPr>
        <p:spPr>
          <a:xfrm>
            <a:off x="7509813" y="644601"/>
            <a:ext cx="259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region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01FCE8-4A76-13DD-B374-256B2FE950CE}"/>
                  </a:ext>
                </a:extLst>
              </p:cNvPr>
              <p:cNvSpPr txBox="1"/>
              <p:nvPr/>
            </p:nvSpPr>
            <p:spPr>
              <a:xfrm>
                <a:off x="1153393" y="2052052"/>
                <a:ext cx="271922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FODO lattice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many -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sext pairs; periodic unit cell length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260 m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01FCE8-4A76-13DD-B374-256B2FE95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393" y="2052052"/>
                <a:ext cx="2719224" cy="861774"/>
              </a:xfrm>
              <a:prstGeom prst="rect">
                <a:avLst/>
              </a:prstGeom>
              <a:blipFill>
                <a:blip r:embed="rId9"/>
                <a:stretch>
                  <a:fillRect l="-1794" t="-4255" b="-8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49FBD4-70B4-B472-D9E3-5A9EB3AAC1F2}"/>
                  </a:ext>
                </a:extLst>
              </p:cNvPr>
              <p:cNvSpPr txBox="1"/>
              <p:nvPr/>
            </p:nvSpPr>
            <p:spPr>
              <a:xfrm>
                <a:off x="1384324" y="5063263"/>
                <a:ext cx="2186945" cy="116955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hybrid FODO lattice,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few sext. families,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periodic unit cell length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  <m:r>
                      <a: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30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 m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49FBD4-70B4-B472-D9E3-5A9EB3AAC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324" y="5063263"/>
                <a:ext cx="2186945" cy="1169551"/>
              </a:xfrm>
              <a:prstGeom prst="rect">
                <a:avLst/>
              </a:prstGeom>
              <a:blipFill>
                <a:blip r:embed="rId10"/>
                <a:stretch>
                  <a:fillRect l="-2228" t="-3141" r="-557" b="-3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6106BF2-3B3B-8D5B-18FB-B1A79F0B4105}"/>
              </a:ext>
            </a:extLst>
          </p:cNvPr>
          <p:cNvSpPr txBox="1"/>
          <p:nvPr/>
        </p:nvSpPr>
        <p:spPr>
          <a:xfrm>
            <a:off x="6182345" y="2214135"/>
            <a:ext cx="271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“1.5”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sext.s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final focus,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asymmetric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9DF51-E16C-CA03-D036-49C5CFD7CD3D}"/>
              </a:ext>
            </a:extLst>
          </p:cNvPr>
          <p:cNvSpPr txBox="1"/>
          <p:nvPr/>
        </p:nvSpPr>
        <p:spPr>
          <a:xfrm>
            <a:off x="6182345" y="4693931"/>
            <a:ext cx="271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sext.s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final focus, modular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00835-53BD-0E95-3E29-64E9AA361D27}"/>
              </a:ext>
            </a:extLst>
          </p:cNvPr>
          <p:cNvSpPr txBox="1"/>
          <p:nvPr/>
        </p:nvSpPr>
        <p:spPr>
          <a:xfrm>
            <a:off x="1751299" y="1137894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  <a:hlinkClick r:id="rId11"/>
              </a:rPr>
              <a:t>Phys. Rev. Accel. Beams 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  <a:hlinkClick r:id="rId11"/>
              </a:rPr>
              <a:t>19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  <a:hlinkClick r:id="rId11"/>
              </a:rPr>
              <a:t>, 111005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B62BA6-FB5E-71D2-D15B-BCC29B096FCC}"/>
              </a:ext>
            </a:extLst>
          </p:cNvPr>
          <p:cNvSpPr txBox="1"/>
          <p:nvPr/>
        </p:nvSpPr>
        <p:spPr>
          <a:xfrm>
            <a:off x="1737703" y="6137679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  <a:hlinkClick r:id="rId12"/>
              </a:rPr>
              <a:t>Phys. Rev. Accel. Beams 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  <a:hlinkClick r:id="rId12"/>
              </a:rPr>
              <a:t>26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  <a:hlinkClick r:id="rId12"/>
              </a:rPr>
              <a:t>, 021601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F7CF6A-8929-7734-2018-C0CD37463938}"/>
              </a:ext>
            </a:extLst>
          </p:cNvPr>
          <p:cNvSpPr txBox="1"/>
          <p:nvPr/>
        </p:nvSpPr>
        <p:spPr>
          <a:xfrm rot="20718491">
            <a:off x="3511283" y="4163462"/>
            <a:ext cx="3486404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in progress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relaxed tolerances,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power consumption,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larger momentum acceptance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505B4-6ED8-CBDD-5594-B77A3382E52E}"/>
              </a:ext>
            </a:extLst>
          </p:cNvPr>
          <p:cNvSpPr txBox="1"/>
          <p:nvPr/>
        </p:nvSpPr>
        <p:spPr>
          <a:xfrm rot="20718491">
            <a:off x="2759661" y="2128735"/>
            <a:ext cx="4581767" cy="400110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 for 2023 FCC “mid-term” review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D0992D-0146-4535-8365-AC853ECAA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7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1065C-5A5D-44D4-BDA8-A4407FC4C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45"/>
            <a:ext cx="12192000" cy="65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02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F92E12-988E-80A1-345F-8A5E34EA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52425"/>
            <a:ext cx="104394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4C794-4B3B-B561-A32E-754BD94BD484}"/>
              </a:ext>
            </a:extLst>
          </p:cNvPr>
          <p:cNvSpPr txBox="1"/>
          <p:nvPr/>
        </p:nvSpPr>
        <p:spPr>
          <a:xfrm>
            <a:off x="10341537" y="6419850"/>
            <a:ext cx="122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R. Tomas</a:t>
            </a:r>
            <a:endParaRPr lang="en-GB" sz="14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FC361-784B-6469-980A-0982CA9896E4}"/>
              </a:ext>
            </a:extLst>
          </p:cNvPr>
          <p:cNvSpPr/>
          <p:nvPr/>
        </p:nvSpPr>
        <p:spPr>
          <a:xfrm>
            <a:off x="732915" y="523875"/>
            <a:ext cx="9608622" cy="571500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4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768E7-CE05-4011-6AC0-67903DF78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10" y="365760"/>
            <a:ext cx="11086593" cy="5620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E8B2D-645E-486C-9521-AEF1CE8817EE}"/>
              </a:ext>
            </a:extLst>
          </p:cNvPr>
          <p:cNvSpPr txBox="1"/>
          <p:nvPr/>
        </p:nvSpPr>
        <p:spPr>
          <a:xfrm>
            <a:off x="10341537" y="6419850"/>
            <a:ext cx="122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R. Tomas</a:t>
            </a:r>
            <a:endParaRPr lang="en-GB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14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0" name="PETRA IV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GB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dirty="0">
              <a:solidFill>
                <a:srgbClr val="009FD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DE241-18B7-4C74-BF18-CCD16BF872AE}"/>
              </a:ext>
            </a:extLst>
          </p:cNvPr>
          <p:cNvSpPr txBox="1"/>
          <p:nvPr/>
        </p:nvSpPr>
        <p:spPr>
          <a:xfrm>
            <a:off x="1012371" y="1837481"/>
            <a:ext cx="996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General remarks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  <a:p>
            <a:pPr lvl="1" indent="0"/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1564891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E8B2D-645E-486C-9521-AEF1CE8817EE}"/>
              </a:ext>
            </a:extLst>
          </p:cNvPr>
          <p:cNvSpPr txBox="1"/>
          <p:nvPr/>
        </p:nvSpPr>
        <p:spPr>
          <a:xfrm>
            <a:off x="10083338" y="6419850"/>
            <a:ext cx="147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M. </a:t>
            </a:r>
            <a:r>
              <a:rPr lang="en-US" sz="1400" b="1" i="1" dirty="0" err="1">
                <a:solidFill>
                  <a:srgbClr val="FF0000"/>
                </a:solidFill>
              </a:rPr>
              <a:t>Giovannozzi</a:t>
            </a:r>
            <a:endParaRPr lang="en-GB" sz="1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507F0-EB56-47FB-B333-19E7A4819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" y="782910"/>
            <a:ext cx="11064242" cy="5636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DB751-1260-4B54-B4DB-A23F34F2A53D}"/>
              </a:ext>
            </a:extLst>
          </p:cNvPr>
          <p:cNvSpPr txBox="1"/>
          <p:nvPr/>
        </p:nvSpPr>
        <p:spPr>
          <a:xfrm>
            <a:off x="4502795" y="193997"/>
            <a:ext cx="273792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tx1"/>
                </a:solidFill>
              </a:rPr>
              <a:t>FCChh</a:t>
            </a:r>
            <a:r>
              <a:rPr lang="en-US" sz="2800" b="1" dirty="0">
                <a:solidFill>
                  <a:schemeClr val="tx1"/>
                </a:solidFill>
              </a:rPr>
              <a:t> – Lattice</a:t>
            </a:r>
          </a:p>
        </p:txBody>
      </p:sp>
    </p:spTree>
    <p:extLst>
      <p:ext uri="{BB962C8B-B14F-4D97-AF65-F5344CB8AC3E}">
        <p14:creationId xmlns:p14="http://schemas.microsoft.com/office/powerpoint/2010/main" val="1606450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E8B2D-645E-486C-9521-AEF1CE8817EE}"/>
              </a:ext>
            </a:extLst>
          </p:cNvPr>
          <p:cNvSpPr txBox="1"/>
          <p:nvPr/>
        </p:nvSpPr>
        <p:spPr>
          <a:xfrm>
            <a:off x="10083338" y="6419850"/>
            <a:ext cx="147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M. </a:t>
            </a:r>
            <a:r>
              <a:rPr lang="en-US" sz="1400" b="1" i="1" dirty="0" err="1">
                <a:solidFill>
                  <a:srgbClr val="FF0000"/>
                </a:solidFill>
              </a:rPr>
              <a:t>Giovannozzi</a:t>
            </a:r>
            <a:endParaRPr lang="en-GB" sz="1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DB751-1260-4B54-B4DB-A23F34F2A53D}"/>
              </a:ext>
            </a:extLst>
          </p:cNvPr>
          <p:cNvSpPr txBox="1"/>
          <p:nvPr/>
        </p:nvSpPr>
        <p:spPr>
          <a:xfrm>
            <a:off x="2050690" y="218935"/>
            <a:ext cx="859049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chemeClr val="tx1"/>
                </a:solidFill>
              </a:rPr>
              <a:t>FCChh</a:t>
            </a:r>
            <a:r>
              <a:rPr lang="en-US" sz="2800" b="1" dirty="0">
                <a:solidFill>
                  <a:schemeClr val="tx1"/>
                </a:solidFill>
              </a:rPr>
              <a:t> – transfer lines (permanent magnet option)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042A7-5ECA-4676-BA7E-4E4BC7705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26" y="704366"/>
            <a:ext cx="10227147" cy="57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86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FB14B9-C77C-4A52-91BE-24732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5034" y="6580799"/>
            <a:ext cx="485709" cy="184666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E1CA5F-9F56-9105-EC2D-183D91F7AAB1}"/>
              </a:ext>
            </a:extLst>
          </p:cNvPr>
          <p:cNvSpPr txBox="1">
            <a:spLocks/>
          </p:cNvSpPr>
          <p:nvPr/>
        </p:nvSpPr>
        <p:spPr bwMode="auto">
          <a:xfrm>
            <a:off x="143339" y="164638"/>
            <a:ext cx="11905323" cy="57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CH" sz="3200" dirty="0">
                <a:solidFill>
                  <a:schemeClr val="tx1"/>
                </a:solidFill>
              </a:rPr>
              <a:t>Pre-injector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9A345-CB80-F602-D438-DA3EB575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701"/>
            <a:ext cx="5590155" cy="3166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187CA-BBD7-E564-2D59-D6497674F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913"/>
          <a:stretch/>
        </p:blipFill>
        <p:spPr>
          <a:xfrm>
            <a:off x="5706473" y="1360856"/>
            <a:ext cx="6445387" cy="2068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853D3-8085-7E88-2DC7-9D458EFD5DA8}"/>
              </a:ext>
            </a:extLst>
          </p:cNvPr>
          <p:cNvSpPr txBox="1"/>
          <p:nvPr/>
        </p:nvSpPr>
        <p:spPr>
          <a:xfrm>
            <a:off x="4295775" y="59721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CH" sz="2400" dirty="0" err="1"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AF4629-26C3-6BC3-6E4C-AE0CC2EED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" y="4049321"/>
            <a:ext cx="4896544" cy="2755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909DC-4407-906D-BC15-E4E7A1FBAD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505"/>
          <a:stretch/>
        </p:blipFill>
        <p:spPr>
          <a:xfrm>
            <a:off x="5771013" y="4078466"/>
            <a:ext cx="6277649" cy="23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7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0710C-B0FB-4734-8A09-26C19CAD8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228600"/>
            <a:ext cx="1106821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11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3E897-B25B-4557-A2B6-CD13349B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123251"/>
            <a:ext cx="11069826" cy="663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5214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DA097-2C73-5760-5763-8FBEDCAB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65" y="274086"/>
            <a:ext cx="8686800" cy="427877"/>
          </a:xfrm>
        </p:spPr>
        <p:txBody>
          <a:bodyPr/>
          <a:lstStyle/>
          <a:p>
            <a:r>
              <a:rPr lang="en-US" sz="3600" dirty="0"/>
              <a:t>FCC-</a:t>
            </a:r>
            <a:r>
              <a:rPr lang="en-US" sz="3600" dirty="0" err="1"/>
              <a:t>hh</a:t>
            </a:r>
            <a:r>
              <a:rPr lang="en-US" sz="3600" dirty="0"/>
              <a:t> – Goals (</a:t>
            </a:r>
            <a:r>
              <a:rPr lang="en-US" sz="3600" i="1" dirty="0"/>
              <a:t>Now Updated</a:t>
            </a:r>
            <a:r>
              <a:rPr lang="en-US" sz="3600" dirty="0"/>
              <a:t>)</a:t>
            </a:r>
            <a:endParaRPr lang="en-US" sz="36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F2A30-A982-0E9C-6FA4-73A70032F8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9,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7A5C-5135-296F-D6B1-C90BB5686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FCChh &amp; Magnets | Vladimir Shiltsev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030BA-4730-652E-3E20-3C4889F0C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4483A-E43F-C0E3-46E5-2E138CF25D6E}"/>
              </a:ext>
            </a:extLst>
          </p:cNvPr>
          <p:cNvSpPr txBox="1"/>
          <p:nvPr/>
        </p:nvSpPr>
        <p:spPr>
          <a:xfrm>
            <a:off x="8303231" y="54758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Michael Benedikt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B25F26-2B89-216B-D5C4-6CC32F8E7D42}"/>
              </a:ext>
            </a:extLst>
          </p:cNvPr>
          <p:cNvGrpSpPr/>
          <p:nvPr/>
        </p:nvGrpSpPr>
        <p:grpSpPr>
          <a:xfrm>
            <a:off x="1650665" y="941853"/>
            <a:ext cx="8915400" cy="4974295"/>
            <a:chOff x="1386193" y="1916832"/>
            <a:chExt cx="8166191" cy="44048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E5653F-5644-3DFB-3A55-A1A33BBDCBF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6193" y="1916832"/>
              <a:ext cx="8166191" cy="4404849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557E56-481F-BE09-9554-5213E60DB8B9}"/>
                </a:ext>
              </a:extLst>
            </p:cNvPr>
            <p:cNvSpPr txBox="1"/>
            <p:nvPr/>
          </p:nvSpPr>
          <p:spPr>
            <a:xfrm>
              <a:off x="5474289" y="5836622"/>
              <a:ext cx="400844" cy="149899"/>
            </a:xfrm>
            <a:prstGeom prst="rect">
              <a:avLst/>
            </a:prstGeom>
            <a:solidFill>
              <a:srgbClr val="F9DFD6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FF0000"/>
                  </a:solidFill>
                </a:rPr>
                <a:t>6.1-8.9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8F616B-E64A-1B1E-96CE-92A3986B2BF4}"/>
                </a:ext>
              </a:extLst>
            </p:cNvPr>
            <p:cNvSpPr txBox="1"/>
            <p:nvPr/>
          </p:nvSpPr>
          <p:spPr>
            <a:xfrm>
              <a:off x="5375920" y="3978000"/>
              <a:ext cx="618152" cy="149899"/>
            </a:xfrm>
            <a:prstGeom prst="rect">
              <a:avLst/>
            </a:prstGeom>
            <a:solidFill>
              <a:srgbClr val="F9DFD6">
                <a:alpha val="89020"/>
              </a:srgbClr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tx2"/>
                  </a:solidFill>
                </a:rPr>
                <a:t>1020-4250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77A522-C9FA-99A7-899F-EDD1DE5CCD5E}"/>
                </a:ext>
              </a:extLst>
            </p:cNvPr>
            <p:cNvSpPr txBox="1"/>
            <p:nvPr/>
          </p:nvSpPr>
          <p:spPr>
            <a:xfrm>
              <a:off x="5488843" y="4252446"/>
              <a:ext cx="330366" cy="149899"/>
            </a:xfrm>
            <a:prstGeom prst="rect">
              <a:avLst/>
            </a:prstGeom>
            <a:solidFill>
              <a:srgbClr val="F9DFD6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tx2"/>
                  </a:solidFill>
                </a:rPr>
                <a:t>13-54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E2DC06-C085-1CEA-537F-58039B3D7BD6}"/>
                </a:ext>
              </a:extLst>
            </p:cNvPr>
            <p:cNvSpPr txBox="1"/>
            <p:nvPr/>
          </p:nvSpPr>
          <p:spPr>
            <a:xfrm>
              <a:off x="5447928" y="4509120"/>
              <a:ext cx="544738" cy="149899"/>
            </a:xfrm>
            <a:prstGeom prst="rect">
              <a:avLst/>
            </a:prstGeom>
            <a:solidFill>
              <a:srgbClr val="F9DFD6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tx2"/>
                  </a:solidFill>
                </a:rPr>
                <a:t>0.77-0.26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E1F0CB-B039-C3D5-9EA3-74B55D75F865}"/>
              </a:ext>
            </a:extLst>
          </p:cNvPr>
          <p:cNvSpPr/>
          <p:nvPr/>
        </p:nvSpPr>
        <p:spPr>
          <a:xfrm>
            <a:off x="5234610" y="1404731"/>
            <a:ext cx="2239617" cy="556795"/>
          </a:xfrm>
          <a:prstGeom prst="roundRect">
            <a:avLst/>
          </a:prstGeom>
          <a:noFill/>
          <a:ln w="41275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31746EC-35C0-5FC5-9ADD-366CCCF61742}"/>
              </a:ext>
            </a:extLst>
          </p:cNvPr>
          <p:cNvSpPr/>
          <p:nvPr/>
        </p:nvSpPr>
        <p:spPr>
          <a:xfrm>
            <a:off x="6523481" y="709309"/>
            <a:ext cx="962837" cy="57028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2E163-1123-CD83-3CCE-55C9ACA3ABCC}"/>
              </a:ext>
            </a:extLst>
          </p:cNvPr>
          <p:cNvSpPr txBox="1"/>
          <p:nvPr/>
        </p:nvSpPr>
        <p:spPr>
          <a:xfrm>
            <a:off x="1715345" y="6067895"/>
            <a:ext cx="8850721" cy="738664"/>
          </a:xfrm>
          <a:prstGeom prst="rect">
            <a:avLst/>
          </a:prstGeom>
          <a:solidFill>
            <a:srgbClr val="C4DAE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600" dirty="0" err="1">
                <a:solidFill>
                  <a:schemeClr val="tx1"/>
                </a:solidFill>
                <a:sym typeface="Wingdings" pitchFamily="2" charset="2"/>
              </a:rPr>
              <a:t>FCChh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 is part of the 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Feasibility Study funded from CERN budget: 100 MCHF total over 5 years;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in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addition: </a:t>
            </a:r>
            <a:r>
              <a:rPr lang="en-US" sz="1600" dirty="0">
                <a:solidFill>
                  <a:srgbClr val="C00000"/>
                </a:solidFill>
                <a:highlight>
                  <a:srgbClr val="FFFF00"/>
                </a:highlight>
                <a:sym typeface="Wingdings" pitchFamily="2" charset="2"/>
              </a:rPr>
              <a:t>~ 20 MCHF/year for high-field magnet R&amp;D  </a:t>
            </a:r>
            <a:r>
              <a:rPr lang="en-US" sz="1600" dirty="0">
                <a:solidFill>
                  <a:schemeClr val="tx2"/>
                </a:solidFill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Additional funding from the European Commission and collaborating institutes </a:t>
            </a:r>
            <a:r>
              <a:rPr lang="en-US" sz="1500" dirty="0">
                <a:solidFill>
                  <a:schemeClr val="tx1"/>
                </a:solidFill>
                <a:sym typeface="Wingdings" pitchFamily="2" charset="2"/>
              </a:rPr>
              <a:t>(e.g., CHART collaboration with Switzerland).</a:t>
            </a:r>
          </a:p>
        </p:txBody>
      </p:sp>
    </p:spTree>
    <p:extLst>
      <p:ext uri="{BB962C8B-B14F-4D97-AF65-F5344CB8AC3E}">
        <p14:creationId xmlns:p14="http://schemas.microsoft.com/office/powerpoint/2010/main" val="41548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A8CA688-F1F7-4453-A597-CE7AA3CD5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04" y="79997"/>
            <a:ext cx="8719791" cy="652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27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494F9-4D82-4D2D-AE2A-C5931A72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46" y="171425"/>
            <a:ext cx="8990907" cy="65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85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9A3F5B-ADE5-16E9-BC33-A30299945F65}"/>
              </a:ext>
            </a:extLst>
          </p:cNvPr>
          <p:cNvSpPr txBox="1">
            <a:spLocks/>
          </p:cNvSpPr>
          <p:nvPr/>
        </p:nvSpPr>
        <p:spPr>
          <a:xfrm>
            <a:off x="-39815" y="0"/>
            <a:ext cx="12220930" cy="72631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Superconducting RF Systems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FEF0193-0AC8-9C8A-F2B1-A869DE051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5" y="66029"/>
            <a:ext cx="1935386" cy="654292"/>
          </a:xfrm>
          <a:prstGeom prst="rect">
            <a:avLst/>
          </a:prstGeom>
        </p:spPr>
      </p:pic>
      <p:sp>
        <p:nvSpPr>
          <p:cNvPr id="2" name="Google Shape;175;p26">
            <a:extLst>
              <a:ext uri="{FF2B5EF4-FFF2-40B4-BE49-F238E27FC236}">
                <a16:creationId xmlns:a16="http://schemas.microsoft.com/office/drawing/2014/main" id="{CA9DD8D6-C664-8EE9-808A-E228FC41089D}"/>
              </a:ext>
            </a:extLst>
          </p:cNvPr>
          <p:cNvSpPr txBox="1"/>
          <p:nvPr/>
        </p:nvSpPr>
        <p:spPr>
          <a:xfrm>
            <a:off x="365504" y="866296"/>
            <a:ext cx="11635995" cy="88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6575">
              <a:buClr>
                <a:srgbClr val="0C377B"/>
              </a:buClr>
              <a:buSzPts val="1320"/>
            </a:pPr>
            <a:r>
              <a:rPr lang="en-US" sz="2400" b="1" dirty="0">
                <a:solidFill>
                  <a:srgbClr val="115CA9"/>
                </a:solidFill>
                <a:latin typeface="Arial"/>
                <a:cs typeface="Arial"/>
                <a:sym typeface="Arial"/>
              </a:rPr>
              <a:t>SRF systems replenish the energy lost to synchrotron radiation in the main ring and accelerate the beam in the Booster</a:t>
            </a:r>
            <a:r>
              <a:rPr lang="en-US" sz="2400" b="1" dirty="0">
                <a:solidFill>
                  <a:srgbClr val="115CA9"/>
                </a:solidFill>
                <a:latin typeface="Arial"/>
                <a:cs typeface="Arial"/>
                <a:sym typeface="Wingdings" panose="05000000000000000000" pitchFamily="2" charset="2"/>
              </a:rPr>
              <a:t>  </a:t>
            </a:r>
          </a:p>
          <a:p>
            <a:pPr marL="36575">
              <a:buClr>
                <a:srgbClr val="0C377B"/>
              </a:buClr>
              <a:buSzPts val="1320"/>
            </a:pPr>
            <a:endParaRPr lang="en-US" sz="2400" b="1" dirty="0">
              <a:solidFill>
                <a:srgbClr val="115CA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36575">
              <a:buClr>
                <a:srgbClr val="0C377B"/>
              </a:buClr>
              <a:buSzPts val="1320"/>
            </a:pPr>
            <a:br>
              <a:rPr lang="en-US" sz="2400" b="1" dirty="0">
                <a:solidFill>
                  <a:srgbClr val="115CA9"/>
                </a:solidFill>
                <a:latin typeface="Arial"/>
                <a:cs typeface="Arial"/>
                <a:sym typeface="Wingdings" panose="05000000000000000000" pitchFamily="2" charset="2"/>
              </a:rPr>
            </a:br>
            <a:endParaRPr lang="en-US" sz="2400" b="1" dirty="0">
              <a:solidFill>
                <a:srgbClr val="115CA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36575">
              <a:buClr>
                <a:srgbClr val="0C377B"/>
              </a:buClr>
              <a:buSzPts val="1320"/>
            </a:pPr>
            <a:endParaRPr lang="en-US" sz="2400" b="1" dirty="0">
              <a:solidFill>
                <a:srgbClr val="115CA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36575">
              <a:buClr>
                <a:srgbClr val="0C377B"/>
              </a:buClr>
              <a:buSzPts val="1320"/>
            </a:pPr>
            <a:endParaRPr lang="en-US" sz="2400" b="1" dirty="0">
              <a:solidFill>
                <a:srgbClr val="115CA9"/>
              </a:solidFill>
              <a:latin typeface="Arial"/>
              <a:cs typeface="Arial"/>
              <a:sym typeface="Arial"/>
            </a:endParaRPr>
          </a:p>
          <a:p>
            <a:pPr marL="36575">
              <a:buClr>
                <a:srgbClr val="0C377B"/>
              </a:buClr>
              <a:buSzPts val="1320"/>
            </a:pPr>
            <a:endParaRPr lang="en-US" sz="2400" b="1" dirty="0">
              <a:solidFill>
                <a:srgbClr val="115CA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1B5E9E-D0F1-40B5-82A2-F487069D1D98}"/>
              </a:ext>
            </a:extLst>
          </p:cNvPr>
          <p:cNvSpPr txBox="1"/>
          <p:nvPr/>
        </p:nvSpPr>
        <p:spPr>
          <a:xfrm>
            <a:off x="897775" y="1935528"/>
            <a:ext cx="10216341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For Collider Z, W, H and ttbar machine all 400MHz Cryomodules will be housed at point 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For Collider ttbar machine 800MHz Cryomodules will be housed at point H.</a:t>
            </a:r>
            <a:endParaRPr lang="en-GB" sz="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For Booster Z, W, H and ttbar machine all 800MHz Cryomodules will be housed at point L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68D0F9-D1CB-428C-98C5-69D8CFEDA8EF}"/>
              </a:ext>
            </a:extLst>
          </p:cNvPr>
          <p:cNvSpPr txBox="1"/>
          <p:nvPr/>
        </p:nvSpPr>
        <p:spPr>
          <a:xfrm>
            <a:off x="904424" y="5811207"/>
            <a:ext cx="86764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Integration study of RF scenarios and stages, selection of cavities and location of cryomodule, RF frequency and cryogenic temperature continue.</a:t>
            </a:r>
          </a:p>
          <a:p>
            <a:endParaRPr lang="en-GB" sz="800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C563638F-14EB-4599-B4AB-DBAC070BE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88671"/>
              </p:ext>
            </p:extLst>
          </p:nvPr>
        </p:nvGraphicFramePr>
        <p:xfrm>
          <a:off x="2099759" y="3297754"/>
          <a:ext cx="7272040" cy="22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408">
                  <a:extLst>
                    <a:ext uri="{9D8B030D-6E8A-4147-A177-3AD203B41FA5}">
                      <a16:colId xmlns:a16="http://schemas.microsoft.com/office/drawing/2014/main" val="3871001370"/>
                    </a:ext>
                  </a:extLst>
                </a:gridCol>
                <a:gridCol w="1454408">
                  <a:extLst>
                    <a:ext uri="{9D8B030D-6E8A-4147-A177-3AD203B41FA5}">
                      <a16:colId xmlns:a16="http://schemas.microsoft.com/office/drawing/2014/main" val="2280211898"/>
                    </a:ext>
                  </a:extLst>
                </a:gridCol>
                <a:gridCol w="1563296">
                  <a:extLst>
                    <a:ext uri="{9D8B030D-6E8A-4147-A177-3AD203B41FA5}">
                      <a16:colId xmlns:a16="http://schemas.microsoft.com/office/drawing/2014/main" val="1211808649"/>
                    </a:ext>
                  </a:extLst>
                </a:gridCol>
                <a:gridCol w="1345520">
                  <a:extLst>
                    <a:ext uri="{9D8B030D-6E8A-4147-A177-3AD203B41FA5}">
                      <a16:colId xmlns:a16="http://schemas.microsoft.com/office/drawing/2014/main" val="1549118084"/>
                    </a:ext>
                  </a:extLst>
                </a:gridCol>
                <a:gridCol w="1454408">
                  <a:extLst>
                    <a:ext uri="{9D8B030D-6E8A-4147-A177-3AD203B41FA5}">
                      <a16:colId xmlns:a16="http://schemas.microsoft.com/office/drawing/2014/main" val="1186240864"/>
                    </a:ext>
                  </a:extLst>
                </a:gridCol>
              </a:tblGrid>
              <a:tr h="37437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Point H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Point 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633901"/>
                  </a:ext>
                </a:extLst>
              </a:tr>
              <a:tr h="2760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400 MHz 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800 MHz 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 dirty="0"/>
                        <a:t>400 MHz 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800 MHz CMs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37910"/>
                  </a:ext>
                </a:extLst>
              </a:tr>
              <a:tr h="276056">
                <a:tc>
                  <a:txBody>
                    <a:bodyPr/>
                    <a:lstStyle/>
                    <a:p>
                      <a:r>
                        <a:rPr lang="en-GB" dirty="0"/>
                        <a:t>Z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4.5K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NO CMs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NO CMs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66396"/>
                  </a:ext>
                </a:extLst>
              </a:tr>
              <a:tr h="276056">
                <a:tc>
                  <a:txBody>
                    <a:bodyPr/>
                    <a:lstStyle/>
                    <a:p>
                      <a:r>
                        <a:rPr lang="en-GB" dirty="0"/>
                        <a:t>W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4.5K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416172"/>
                  </a:ext>
                </a:extLst>
              </a:tr>
              <a:tr h="276056">
                <a:tc>
                  <a:txBody>
                    <a:bodyPr/>
                    <a:lstStyle/>
                    <a:p>
                      <a:r>
                        <a:rPr lang="en-GB" dirty="0"/>
                        <a:t>H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4.5K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816925"/>
                  </a:ext>
                </a:extLst>
              </a:tr>
              <a:tr h="276056">
                <a:tc>
                  <a:txBody>
                    <a:bodyPr/>
                    <a:lstStyle/>
                    <a:p>
                      <a:r>
                        <a:rPr lang="en-GB" dirty="0"/>
                        <a:t>ttbar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4.5K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624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084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EFB4E-3FCD-4EDC-8DF8-8EA04BF92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1" y="195319"/>
            <a:ext cx="10797683" cy="64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0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8277EB-4087-42D8-9B97-EDB9050F6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0" y="69891"/>
            <a:ext cx="385972" cy="226761"/>
          </a:xfrm>
        </p:spPr>
        <p:txBody>
          <a:bodyPr wrap="none" anchor="ctr">
            <a:normAutofit/>
          </a:bodyPr>
          <a:lstStyle/>
          <a:p>
            <a:pPr>
              <a:spcAft>
                <a:spcPts val="300"/>
              </a:spcAft>
            </a:pPr>
            <a:fld id="{88A1DFE4-5FC5-43BD-BB7E-75EAD82B965F}" type="slidenum">
              <a:rPr lang="en-US" noProof="0" smtClean="0"/>
              <a:pPr>
                <a:spcAft>
                  <a:spcPts val="300"/>
                </a:spcAft>
              </a:pPr>
              <a:t>3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117801C-7560-46BE-A275-24B20A956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400" y="1394774"/>
            <a:ext cx="11017800" cy="2387600"/>
          </a:xfrm>
        </p:spPr>
        <p:txBody>
          <a:bodyPr anchor="b">
            <a:normAutofit/>
          </a:bodyPr>
          <a:lstStyle/>
          <a:p>
            <a:r>
              <a:rPr lang="fr-CH" dirty="0"/>
              <a:t>Scientific programme</a:t>
            </a:r>
            <a:endParaRPr lang="en-GB" dirty="0"/>
          </a:p>
        </p:txBody>
      </p:sp>
      <p:pic>
        <p:nvPicPr>
          <p:cNvPr id="6" name="Picture 5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2E4096D-B704-79B7-C7E5-791645BCC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7257"/>
          <a:stretch/>
        </p:blipFill>
        <p:spPr>
          <a:xfrm>
            <a:off x="1094965" y="419100"/>
            <a:ext cx="10002070" cy="63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0183C-85F0-1F1C-0667-9B8DBBA7E5A5}"/>
              </a:ext>
            </a:extLst>
          </p:cNvPr>
          <p:cNvSpPr txBox="1"/>
          <p:nvPr/>
        </p:nvSpPr>
        <p:spPr>
          <a:xfrm>
            <a:off x="1790700" y="5143500"/>
            <a:ext cx="8458200" cy="496996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2" algn="ctr">
              <a:lnSpc>
                <a:spcPct val="150000"/>
              </a:lnSpc>
            </a:pPr>
            <a:r>
              <a:rPr lang="fr-CH" sz="2000" dirty="0"/>
              <a:t>55 sessions, 204 presentations, 27 posters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14A15-86F6-3EBB-D0F2-FF6A303FF74B}"/>
              </a:ext>
            </a:extLst>
          </p:cNvPr>
          <p:cNvSpPr txBox="1"/>
          <p:nvPr/>
        </p:nvSpPr>
        <p:spPr>
          <a:xfrm>
            <a:off x="1866900" y="2607219"/>
            <a:ext cx="84582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473 participants 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H" sz="2000" dirty="0"/>
              <a:t>111 </a:t>
            </a:r>
            <a:r>
              <a:rPr lang="fr-CH" sz="2000" dirty="0" err="1"/>
              <a:t>remote</a:t>
            </a:r>
            <a:endParaRPr lang="fr-CH" sz="2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H" sz="2000" dirty="0"/>
              <a:t>362 on site incl. 62 ‘1-day’ passes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6C448-8AA2-C4A3-1F77-EB40B6EC70EA}"/>
              </a:ext>
            </a:extLst>
          </p:cNvPr>
          <p:cNvSpPr txBox="1"/>
          <p:nvPr/>
        </p:nvSpPr>
        <p:spPr>
          <a:xfrm>
            <a:off x="1866900" y="914400"/>
            <a:ext cx="84582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SAC meeting to </a:t>
            </a:r>
            <a:r>
              <a:rPr lang="fr-CH" sz="2000" dirty="0" err="1"/>
              <a:t>prepare</a:t>
            </a:r>
            <a:r>
              <a:rPr lang="fr-CH" sz="2000" dirty="0"/>
              <a:t> </a:t>
            </a:r>
            <a:r>
              <a:rPr lang="fr-CH" sz="2000" dirty="0" err="1"/>
              <a:t>mid-term</a:t>
            </a:r>
            <a:r>
              <a:rPr lang="fr-CH" sz="2000" dirty="0"/>
              <a:t> </a:t>
            </a:r>
            <a:r>
              <a:rPr lang="fr-CH" sz="2000" dirty="0" err="1"/>
              <a:t>review</a:t>
            </a:r>
            <a:endParaRPr lang="fr-CH" sz="20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H" sz="2000" dirty="0"/>
              <a:t>Explicit </a:t>
            </a:r>
            <a:r>
              <a:rPr lang="fr-CH" sz="2000" dirty="0" err="1"/>
              <a:t>request</a:t>
            </a:r>
            <a:r>
              <a:rPr lang="fr-CH" sz="2000" dirty="0"/>
              <a:t> of Chair to </a:t>
            </a:r>
            <a:r>
              <a:rPr lang="fr-CH" sz="2000" dirty="0" err="1"/>
              <a:t>congratulate</a:t>
            </a:r>
            <a:r>
              <a:rPr lang="fr-CH" sz="2000" dirty="0"/>
              <a:t> all </a:t>
            </a:r>
            <a:r>
              <a:rPr lang="fr-CH" sz="2000" dirty="0" err="1"/>
              <a:t>presenters</a:t>
            </a:r>
            <a:r>
              <a:rPr lang="fr-CH" sz="2000" dirty="0"/>
              <a:t> for the excellent </a:t>
            </a:r>
            <a:r>
              <a:rPr lang="fr-CH" sz="2000" dirty="0" err="1"/>
              <a:t>quality</a:t>
            </a:r>
            <a:r>
              <a:rPr lang="fr-CH" sz="2000" dirty="0"/>
              <a:t> of contributions and </a:t>
            </a:r>
            <a:r>
              <a:rPr lang="fr-CH" sz="2000" dirty="0" err="1"/>
              <a:t>outstanding</a:t>
            </a:r>
            <a:r>
              <a:rPr lang="fr-CH" sz="2000" dirty="0"/>
              <a:t> </a:t>
            </a:r>
            <a:r>
              <a:rPr lang="fr-CH" sz="2000" dirty="0" err="1"/>
              <a:t>progress</a:t>
            </a:r>
            <a:r>
              <a:rPr lang="fr-CH" sz="2000" dirty="0"/>
              <a:t> made!</a:t>
            </a:r>
          </a:p>
        </p:txBody>
      </p:sp>
    </p:spTree>
    <p:extLst>
      <p:ext uri="{BB962C8B-B14F-4D97-AF65-F5344CB8AC3E}">
        <p14:creationId xmlns:p14="http://schemas.microsoft.com/office/powerpoint/2010/main" val="19296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9A3F5B-ADE5-16E9-BC33-A30299945F65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220930" cy="726318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Arc Cell Integration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FEF0193-0AC8-9C8A-F2B1-A869DE051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5" y="66029"/>
            <a:ext cx="1935386" cy="6542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916CAA-C340-DBF0-4889-3DD6D079E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5" y="827591"/>
            <a:ext cx="11713725" cy="596437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A10A43B-10F3-03B8-C36A-18637A53FE81}"/>
              </a:ext>
            </a:extLst>
          </p:cNvPr>
          <p:cNvSpPr txBox="1"/>
          <p:nvPr/>
        </p:nvSpPr>
        <p:spPr>
          <a:xfrm>
            <a:off x="9726040" y="205859"/>
            <a:ext cx="2321213" cy="276999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F. </a:t>
            </a:r>
            <a:r>
              <a:rPr lang="en-US" dirty="0" err="1">
                <a:solidFill>
                  <a:srgbClr val="262626"/>
                </a:solidFill>
                <a:latin typeface="Segoe UI" panose="020B0502040204020203" pitchFamily="34" charset="0"/>
              </a:rPr>
              <a:t>K</a:t>
            </a:r>
            <a:r>
              <a:rPr lang="en-US" sz="1800" dirty="0" err="1">
                <a:solidFill>
                  <a:srgbClr val="262626"/>
                </a:solidFill>
                <a:effectLst/>
                <a:latin typeface="Segoe UI" panose="020B0502040204020203" pitchFamily="34" charset="0"/>
              </a:rPr>
              <a:t>uncheva-Valchkova</a:t>
            </a:r>
            <a:r>
              <a:rPr lang="en-US" dirty="0"/>
              <a:t> </a:t>
            </a:r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066B0BFC-A828-424C-7482-6EC540DE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920" y="6366510"/>
            <a:ext cx="2743200" cy="365125"/>
          </a:xfrm>
        </p:spPr>
        <p:txBody>
          <a:bodyPr/>
          <a:lstStyle/>
          <a:p>
            <a:fld id="{E207C504-4994-4096-9AB6-110CBCAA4D59}" type="slidenum">
              <a:rPr lang="en-GB" smtClean="0"/>
              <a:t>30</a:t>
            </a:fld>
            <a:r>
              <a:rPr lang="en-GB" dirty="0"/>
              <a:t> / 47</a:t>
            </a:r>
          </a:p>
        </p:txBody>
      </p:sp>
    </p:spTree>
    <p:extLst>
      <p:ext uri="{BB962C8B-B14F-4D97-AF65-F5344CB8AC3E}">
        <p14:creationId xmlns:p14="http://schemas.microsoft.com/office/powerpoint/2010/main" val="2072389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066B0BFC-A828-424C-7482-6EC540DE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920" y="6366510"/>
            <a:ext cx="2743200" cy="365125"/>
          </a:xfrm>
        </p:spPr>
        <p:txBody>
          <a:bodyPr/>
          <a:lstStyle/>
          <a:p>
            <a:fld id="{E207C504-4994-4096-9AB6-110CBCAA4D59}" type="slidenum">
              <a:rPr lang="en-GB" smtClean="0"/>
              <a:t>31</a:t>
            </a:fld>
            <a:r>
              <a:rPr lang="en-GB" dirty="0"/>
              <a:t> / 47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AE3C7-FE7F-4DF8-A683-1E137EA20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1" y="126366"/>
            <a:ext cx="11238902" cy="67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10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066B0BFC-A828-424C-7482-6EC540DE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920" y="6366510"/>
            <a:ext cx="2743200" cy="365125"/>
          </a:xfrm>
        </p:spPr>
        <p:txBody>
          <a:bodyPr/>
          <a:lstStyle/>
          <a:p>
            <a:fld id="{E207C504-4994-4096-9AB6-110CBCAA4D59}" type="slidenum">
              <a:rPr lang="en-GB" smtClean="0"/>
              <a:t>32</a:t>
            </a:fld>
            <a:r>
              <a:rPr lang="en-GB" dirty="0"/>
              <a:t> / 47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9E789-79EF-46B9-A311-D69FAD756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" y="0"/>
            <a:ext cx="11449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6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7BF6B3-49FF-C804-DE15-CB4F759C7B92}"/>
              </a:ext>
            </a:extLst>
          </p:cNvPr>
          <p:cNvSpPr txBox="1"/>
          <p:nvPr/>
        </p:nvSpPr>
        <p:spPr>
          <a:xfrm>
            <a:off x="676888" y="292560"/>
            <a:ext cx="108382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hangingPunct="1">
              <a:defRPr/>
            </a:pPr>
            <a:r>
              <a:rPr lang="en-GB" sz="2800" dirty="0"/>
              <a:t>Cooling &amp; ventilation for RF systems, surface and klystron galleries</a:t>
            </a: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74DA5AF3-F506-1361-13AC-F48FC59DA17D}"/>
              </a:ext>
            </a:extLst>
          </p:cNvPr>
          <p:cNvSpPr txBox="1"/>
          <p:nvPr/>
        </p:nvSpPr>
        <p:spPr>
          <a:xfrm>
            <a:off x="11660640" y="130080"/>
            <a:ext cx="385440" cy="226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ts val="1652"/>
              </a:lnSpc>
            </a:pPr>
            <a:fld id="{126DA570-D1CC-47C9-A317-5FDACA87BFEC}" type="slidenum">
              <a:rPr lang="en-GB" sz="1067" spc="-1">
                <a:solidFill>
                  <a:srgbClr val="FFFFFF"/>
                </a:solidFill>
                <a:latin typeface="Arial"/>
              </a:rPr>
              <a:pPr algn="r">
                <a:lnSpc>
                  <a:spcPts val="1652"/>
                </a:lnSpc>
              </a:pPr>
              <a:t>33</a:t>
            </a:fld>
            <a:endParaRPr lang="en-GB" sz="1067" spc="-1">
              <a:latin typeface="Times New Roman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29F62ACF-49D4-1D88-202E-A510983D22EB}"/>
              </a:ext>
            </a:extLst>
          </p:cNvPr>
          <p:cNvSpPr/>
          <p:nvPr/>
        </p:nvSpPr>
        <p:spPr>
          <a:xfrm>
            <a:off x="5577017" y="130080"/>
            <a:ext cx="27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>
              <a:lnSpc>
                <a:spcPts val="1652"/>
              </a:lnSpc>
            </a:pPr>
            <a:r>
              <a:rPr lang="en-GB" sz="1200" spc="-1" dirty="0">
                <a:solidFill>
                  <a:srgbClr val="FFFFFF"/>
                </a:solidFill>
                <a:latin typeface="Arial"/>
              </a:rPr>
              <a:t>Klaus Hanke</a:t>
            </a:r>
            <a:endParaRPr lang="en-GB" sz="1200" spc="-1" dirty="0">
              <a:latin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E16E90-37B5-3CC9-902E-94B488E18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5" t="34990" r="22832" b="10639"/>
          <a:stretch/>
        </p:blipFill>
        <p:spPr>
          <a:xfrm>
            <a:off x="7210956" y="1284243"/>
            <a:ext cx="4835124" cy="2520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15647E-A6AE-BB83-5167-F839E784B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4" t="34989" r="22621" b="17405"/>
          <a:stretch/>
        </p:blipFill>
        <p:spPr>
          <a:xfrm>
            <a:off x="6910934" y="3955362"/>
            <a:ext cx="5341047" cy="2407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58B71-B68F-4467-BF14-95AD3A7CA3F8}"/>
              </a:ext>
            </a:extLst>
          </p:cNvPr>
          <p:cNvSpPr/>
          <p:nvPr/>
        </p:nvSpPr>
        <p:spPr>
          <a:xfrm>
            <a:off x="10427443" y="6497589"/>
            <a:ext cx="1824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hangingPunct="1">
              <a:defRPr/>
            </a:pPr>
            <a:r>
              <a:rPr lang="en-GB" sz="1400" b="1" i="1" kern="1200" dirty="0">
                <a:solidFill>
                  <a:srgbClr val="FF0000"/>
                </a:solidFill>
              </a:rPr>
              <a:t>Inigo Martin </a:t>
            </a:r>
            <a:r>
              <a:rPr lang="en-GB" sz="1400" b="1" i="1" kern="1200" dirty="0" err="1">
                <a:solidFill>
                  <a:srgbClr val="FF0000"/>
                </a:solidFill>
              </a:rPr>
              <a:t>Melero</a:t>
            </a:r>
            <a:endParaRPr lang="en-GB" sz="1400" b="1" i="1" kern="12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A1B887-50E0-4D06-A7E6-CF262B857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8" y="4253443"/>
            <a:ext cx="5414058" cy="25310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9EC63-16AC-4F70-A0A5-EBFDF3F446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5" y="978260"/>
            <a:ext cx="6637282" cy="31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8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7BF6B3-49FF-C804-DE15-CB4F759C7B92}"/>
              </a:ext>
            </a:extLst>
          </p:cNvPr>
          <p:cNvSpPr txBox="1"/>
          <p:nvPr/>
        </p:nvSpPr>
        <p:spPr>
          <a:xfrm>
            <a:off x="676888" y="292560"/>
            <a:ext cx="109167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1219170" hangingPunct="1">
              <a:defRPr/>
            </a:pPr>
            <a:r>
              <a:rPr lang="en-GB" sz="2800" dirty="0"/>
              <a:t>Possibilities for heat recovery analysed at all access points (e.g. B) </a:t>
            </a: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74DA5AF3-F506-1361-13AC-F48FC59DA17D}"/>
              </a:ext>
            </a:extLst>
          </p:cNvPr>
          <p:cNvSpPr txBox="1"/>
          <p:nvPr/>
        </p:nvSpPr>
        <p:spPr>
          <a:xfrm>
            <a:off x="11660640" y="130080"/>
            <a:ext cx="385440" cy="226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ts val="1652"/>
              </a:lnSpc>
            </a:pPr>
            <a:fld id="{126DA570-D1CC-47C9-A317-5FDACA87BFEC}" type="slidenum">
              <a:rPr lang="en-GB" sz="1067" spc="-1">
                <a:solidFill>
                  <a:srgbClr val="FFFFFF"/>
                </a:solidFill>
                <a:latin typeface="Arial"/>
              </a:rPr>
              <a:pPr algn="r">
                <a:lnSpc>
                  <a:spcPts val="1652"/>
                </a:lnSpc>
              </a:pPr>
              <a:t>34</a:t>
            </a:fld>
            <a:endParaRPr lang="en-GB" sz="1067" spc="-1">
              <a:latin typeface="Times New Roman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29F62ACF-49D4-1D88-202E-A510983D22EB}"/>
              </a:ext>
            </a:extLst>
          </p:cNvPr>
          <p:cNvSpPr/>
          <p:nvPr/>
        </p:nvSpPr>
        <p:spPr>
          <a:xfrm>
            <a:off x="5577017" y="130080"/>
            <a:ext cx="27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>
              <a:lnSpc>
                <a:spcPts val="1652"/>
              </a:lnSpc>
            </a:pPr>
            <a:r>
              <a:rPr lang="en-GB" sz="1200" spc="-1" dirty="0">
                <a:solidFill>
                  <a:srgbClr val="FFFFFF"/>
                </a:solidFill>
                <a:latin typeface="Arial"/>
              </a:rPr>
              <a:t>Klaus Hanke</a:t>
            </a:r>
            <a:endParaRPr lang="en-GB" sz="1200" spc="-1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DDE9B-253F-432C-897B-8EAAF0C4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7" y="978260"/>
            <a:ext cx="10496204" cy="580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2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69D39-C3C5-43A7-B221-9975CC025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8000" y="1143000"/>
            <a:ext cx="6096000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32114" y="349610"/>
            <a:ext cx="10651899" cy="3511190"/>
          </a:xfrm>
        </p:spPr>
        <p:txBody>
          <a:bodyPr/>
          <a:lstStyle/>
          <a:p>
            <a:br>
              <a:rPr lang="de-DE" sz="4000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solidFill>
                  <a:srgbClr val="00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ED399-3EED-E042-896C-AC661E6E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41A18D-6BE1-4A12-B9D3-00F080681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1ADCD8-073A-42B4-A5C8-8B8870B20273}"/>
              </a:ext>
            </a:extLst>
          </p:cNvPr>
          <p:cNvSpPr txBox="1"/>
          <p:nvPr/>
        </p:nvSpPr>
        <p:spPr>
          <a:xfrm>
            <a:off x="10228041" y="6482542"/>
            <a:ext cx="12409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F. </a:t>
            </a:r>
            <a:r>
              <a:rPr kumimoji="0" lang="en-US" sz="18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Gianotti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85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A2BAA-4ABA-47BD-9FC6-4466271DB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" y="0"/>
            <a:ext cx="11449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658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127001" cy="1728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97117-AE5D-47E3-AEBF-2D06544DE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" y="104385"/>
            <a:ext cx="11449879" cy="67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30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058B77F-CCDD-3D48-944C-ED2A0B2257C2}"/>
              </a:ext>
            </a:extLst>
          </p:cNvPr>
          <p:cNvSpPr txBox="1"/>
          <p:nvPr/>
        </p:nvSpPr>
        <p:spPr>
          <a:xfrm>
            <a:off x="4502795" y="193997"/>
            <a:ext cx="201497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Why FCC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284FC-06B8-494F-BAA0-C1FB4C40F129}"/>
              </a:ext>
            </a:extLst>
          </p:cNvPr>
          <p:cNvSpPr txBox="1"/>
          <p:nvPr/>
        </p:nvSpPr>
        <p:spPr>
          <a:xfrm>
            <a:off x="5352824" y="1034934"/>
            <a:ext cx="6926576" cy="23391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0432FF"/>
                </a:solidFill>
              </a:rPr>
              <a:t>A multi-stage facility with immense physics potential 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u="sng" dirty="0">
                <a:solidFill>
                  <a:schemeClr val="tx1"/>
                </a:solidFill>
              </a:rPr>
              <a:t>energy and intensity</a:t>
            </a:r>
            <a:r>
              <a:rPr lang="en-US" sz="1600" dirty="0">
                <a:solidFill>
                  <a:schemeClr val="tx1"/>
                </a:solidFill>
              </a:rPr>
              <a:t>), operating until the end of the century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</a:p>
          <a:p>
            <a:pPr marL="285750" indent="-285750" algn="l">
              <a:buClr>
                <a:schemeClr val="tx2"/>
              </a:buClr>
              <a:buFont typeface="Wingdings" pitchFamily="2" charset="2"/>
              <a:buChar char="q"/>
            </a:pPr>
            <a:r>
              <a:rPr lang="en-US" sz="1500" dirty="0">
                <a:solidFill>
                  <a:srgbClr val="0432FF"/>
                </a:solidFill>
              </a:rPr>
              <a:t>FCC-</a:t>
            </a:r>
            <a:r>
              <a:rPr lang="en-US" sz="1500" dirty="0" err="1">
                <a:solidFill>
                  <a:srgbClr val="0432FF"/>
                </a:solidFill>
              </a:rPr>
              <a:t>ee</a:t>
            </a:r>
            <a:r>
              <a:rPr lang="en-US" sz="1500" dirty="0">
                <a:solidFill>
                  <a:srgbClr val="0432FF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: </a:t>
            </a:r>
            <a:r>
              <a:rPr lang="en-US" sz="1500" dirty="0">
                <a:solidFill>
                  <a:srgbClr val="0432FF"/>
                </a:solidFill>
              </a:rPr>
              <a:t>highest luminosities at Z, W, ZH of all proposed Higgs </a:t>
            </a:r>
          </a:p>
          <a:p>
            <a:pPr algn="l">
              <a:buClr>
                <a:schemeClr val="tx2"/>
              </a:buClr>
            </a:pPr>
            <a:r>
              <a:rPr lang="en-US" sz="1500" dirty="0">
                <a:solidFill>
                  <a:srgbClr val="0432FF"/>
                </a:solidFill>
              </a:rPr>
              <a:t>      and EW factories; indirect discovery potential up to ~ 70 </a:t>
            </a:r>
            <a:r>
              <a:rPr lang="en-US" sz="1500" dirty="0" err="1">
                <a:solidFill>
                  <a:srgbClr val="0432FF"/>
                </a:solidFill>
              </a:rPr>
              <a:t>TeV</a:t>
            </a:r>
            <a:endParaRPr lang="en-US" sz="1500" dirty="0">
              <a:solidFill>
                <a:srgbClr val="0432FF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q"/>
            </a:pPr>
            <a:r>
              <a:rPr lang="en-US" sz="1500" dirty="0">
                <a:solidFill>
                  <a:srgbClr val="0432FF"/>
                </a:solidFill>
              </a:rPr>
              <a:t>FCC-</a:t>
            </a:r>
            <a:r>
              <a:rPr lang="en-US" sz="1500" dirty="0" err="1">
                <a:solidFill>
                  <a:srgbClr val="0432FF"/>
                </a:solidFill>
              </a:rPr>
              <a:t>hh</a:t>
            </a:r>
            <a:r>
              <a:rPr lang="en-US" sz="1500" dirty="0">
                <a:solidFill>
                  <a:srgbClr val="0432FF"/>
                </a:solidFill>
              </a:rPr>
              <a:t>: direct exploration of next energy frontier </a:t>
            </a:r>
            <a:r>
              <a:rPr lang="en-US" sz="1400" dirty="0">
                <a:solidFill>
                  <a:schemeClr val="tx2"/>
                </a:solidFill>
              </a:rPr>
              <a:t>(~ </a:t>
            </a:r>
            <a:r>
              <a:rPr lang="en-US" sz="1400" dirty="0">
                <a:solidFill>
                  <a:srgbClr val="0432FF"/>
                </a:solidFill>
              </a:rPr>
              <a:t>x10 LHC</a:t>
            </a:r>
            <a:r>
              <a:rPr lang="en-US" sz="1400" dirty="0">
                <a:solidFill>
                  <a:schemeClr val="tx2"/>
                </a:solidFill>
              </a:rPr>
              <a:t>) and </a:t>
            </a:r>
          </a:p>
          <a:p>
            <a:pPr>
              <a:buClr>
                <a:schemeClr val="tx2"/>
              </a:buClr>
            </a:pPr>
            <a:r>
              <a:rPr lang="en-US" sz="1400" dirty="0">
                <a:solidFill>
                  <a:schemeClr val="tx2"/>
                </a:solidFill>
              </a:rPr>
              <a:t>      </a:t>
            </a:r>
            <a:r>
              <a:rPr lang="en-US" sz="1500" dirty="0">
                <a:solidFill>
                  <a:srgbClr val="0432FF"/>
                </a:solidFill>
              </a:rPr>
              <a:t>unparalleled measurements </a:t>
            </a:r>
            <a:r>
              <a:rPr lang="en-US" sz="1500" dirty="0">
                <a:solidFill>
                  <a:schemeClr val="tx2"/>
                </a:solidFill>
              </a:rPr>
              <a:t>of low-rate and “heavy” Higgs couplings </a:t>
            </a:r>
            <a:r>
              <a:rPr lang="en-US" sz="1400" dirty="0">
                <a:solidFill>
                  <a:schemeClr val="tx2"/>
                </a:solidFill>
              </a:rPr>
              <a:t>(</a:t>
            </a:r>
            <a:r>
              <a:rPr lang="en-US" sz="1400" dirty="0" err="1">
                <a:solidFill>
                  <a:srgbClr val="0432FF"/>
                </a:solidFill>
              </a:rPr>
              <a:t>ttH</a:t>
            </a:r>
            <a:r>
              <a:rPr lang="en-US" sz="1400" dirty="0">
                <a:solidFill>
                  <a:srgbClr val="0432FF"/>
                </a:solidFill>
              </a:rPr>
              <a:t>, HH</a:t>
            </a:r>
            <a:r>
              <a:rPr lang="en-US" sz="1400" dirty="0">
                <a:solidFill>
                  <a:schemeClr val="tx2"/>
                </a:solidFill>
              </a:rPr>
              <a:t>) 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US" sz="1500" dirty="0">
                <a:solidFill>
                  <a:schemeClr val="tx2"/>
                </a:solidFill>
              </a:rPr>
              <a:t>Also </a:t>
            </a:r>
            <a:r>
              <a:rPr lang="en-US" sz="1500" dirty="0">
                <a:solidFill>
                  <a:srgbClr val="0432FF"/>
                </a:solidFill>
              </a:rPr>
              <a:t>heavy-ion</a:t>
            </a:r>
            <a:r>
              <a:rPr lang="en-US" sz="1500" dirty="0">
                <a:solidFill>
                  <a:schemeClr val="tx2"/>
                </a:solidFill>
              </a:rPr>
              <a:t> collisions and, possibly, </a:t>
            </a:r>
            <a:r>
              <a:rPr lang="en-US" sz="1500" dirty="0">
                <a:solidFill>
                  <a:srgbClr val="0432FF"/>
                </a:solidFill>
              </a:rPr>
              <a:t>ep/e-ion collisions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500" dirty="0">
                <a:solidFill>
                  <a:schemeClr val="tx1"/>
                </a:solidFill>
              </a:rPr>
              <a:t>Synergistic </a:t>
            </a:r>
            <a:r>
              <a:rPr lang="en-US" sz="1500" dirty="0" err="1">
                <a:solidFill>
                  <a:schemeClr val="tx1"/>
                </a:solidFill>
              </a:rPr>
              <a:t>programme</a:t>
            </a:r>
            <a:r>
              <a:rPr lang="en-US" sz="1500" dirty="0">
                <a:solidFill>
                  <a:schemeClr val="tx1"/>
                </a:solidFill>
              </a:rPr>
              <a:t> exploiting common civil engineering and technical </a:t>
            </a:r>
          </a:p>
          <a:p>
            <a:r>
              <a:rPr lang="en-US" sz="1500" dirty="0">
                <a:solidFill>
                  <a:schemeClr val="tx1"/>
                </a:solidFill>
              </a:rPr>
              <a:t>      infrastructure, building on and reusing CERN’s existing infrastructure</a:t>
            </a:r>
          </a:p>
          <a:p>
            <a:r>
              <a:rPr lang="en-US" sz="1500" dirty="0">
                <a:solidFill>
                  <a:schemeClr val="tx1"/>
                </a:solidFill>
                <a:sym typeface="Symbol" panose="05050102010706020507" pitchFamily="18" charset="2"/>
              </a:rPr>
              <a:t> </a:t>
            </a:r>
            <a:r>
              <a:rPr lang="en-US" sz="1500" dirty="0">
                <a:solidFill>
                  <a:schemeClr val="tx1"/>
                </a:solidFill>
              </a:rPr>
              <a:t>4 collision points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05CF49-BCDC-8D4A-A9ED-351A95B80143}"/>
              </a:ext>
            </a:extLst>
          </p:cNvPr>
          <p:cNvGrpSpPr/>
          <p:nvPr/>
        </p:nvGrpSpPr>
        <p:grpSpPr>
          <a:xfrm>
            <a:off x="124375" y="802413"/>
            <a:ext cx="5194615" cy="3033139"/>
            <a:chOff x="37289" y="764704"/>
            <a:chExt cx="5194615" cy="303313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CA2C8A-542E-D34B-B90C-94BE5781C790}"/>
                </a:ext>
              </a:extLst>
            </p:cNvPr>
            <p:cNvGrpSpPr/>
            <p:nvPr/>
          </p:nvGrpSpPr>
          <p:grpSpPr>
            <a:xfrm>
              <a:off x="37289" y="764704"/>
              <a:ext cx="5194615" cy="3033139"/>
              <a:chOff x="119336" y="827909"/>
              <a:chExt cx="5194615" cy="303313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613195C-F38D-B947-AE67-DB8995831B63}"/>
                  </a:ext>
                </a:extLst>
              </p:cNvPr>
              <p:cNvGrpSpPr/>
              <p:nvPr/>
            </p:nvGrpSpPr>
            <p:grpSpPr>
              <a:xfrm>
                <a:off x="119336" y="827909"/>
                <a:ext cx="5194615" cy="3033139"/>
                <a:chOff x="119336" y="827909"/>
                <a:chExt cx="5194615" cy="3033139"/>
              </a:xfrm>
            </p:grpSpPr>
            <p:pic>
              <p:nvPicPr>
                <p:cNvPr id="13" name="Picture 5">
                  <a:extLst>
                    <a:ext uri="{FF2B5EF4-FFF2-40B4-BE49-F238E27FC236}">
                      <a16:creationId xmlns:a16="http://schemas.microsoft.com/office/drawing/2014/main" id="{13C4AEB3-96FB-A24F-91B1-591C3CB67C2B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336" y="827909"/>
                  <a:ext cx="5194615" cy="3033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TextBox 7">
                  <a:extLst>
                    <a:ext uri="{FF2B5EF4-FFF2-40B4-BE49-F238E27FC236}">
                      <a16:creationId xmlns:a16="http://schemas.microsoft.com/office/drawing/2014/main" id="{8AA6A747-7FFC-2140-B232-97998FBA6E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71664" y="1827205"/>
                  <a:ext cx="502061" cy="46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oot" altLang="root" sz="900">
                    <a:solidFill>
                      <a:srgbClr val="008F00"/>
                    </a:solidFill>
                    <a:latin typeface="Arial" panose="020B0604020202020204" pitchFamily="34" charset="0"/>
                  </a:endParaRPr>
                </a:p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oot" altLang="root" sz="970">
                      <a:solidFill>
                        <a:srgbClr val="008F00"/>
                      </a:solidFill>
                      <a:latin typeface="Arial" panose="020B0604020202020204" pitchFamily="34" charset="0"/>
                    </a:rPr>
                    <a:t>20-30</a:t>
                  </a:r>
                </a:p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oot" altLang="root" sz="900">
                    <a:solidFill>
                      <a:srgbClr val="008F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" name="TextBox 1">
                  <a:extLst>
                    <a:ext uri="{FF2B5EF4-FFF2-40B4-BE49-F238E27FC236}">
                      <a16:creationId xmlns:a16="http://schemas.microsoft.com/office/drawing/2014/main" id="{6E84AF68-82CF-184F-98B3-09AC3EC4E7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19356" y="1132105"/>
                  <a:ext cx="1156801" cy="253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oot" altLang="root" sz="1100">
                      <a:solidFill>
                        <a:srgbClr val="0432FF"/>
                      </a:solidFill>
                      <a:latin typeface="Arial" panose="020B0604020202020204" pitchFamily="34" charset="0"/>
                    </a:rPr>
                    <a:t>2-4 experiments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08B3383-4A43-0845-953D-5094B28BF3F5}"/>
                    </a:ext>
                  </a:extLst>
                </p:cNvPr>
                <p:cNvSpPr txBox="1"/>
                <p:nvPr/>
              </p:nvSpPr>
              <p:spPr>
                <a:xfrm>
                  <a:off x="3078029" y="1147951"/>
                  <a:ext cx="569699" cy="61555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CH" sz="1000" dirty="0">
                      <a:solidFill>
                        <a:schemeClr val="tx2"/>
                      </a:solidFill>
                    </a:rPr>
                    <a:t>  22  </a:t>
                  </a:r>
                </a:p>
                <a:p>
                  <a:pPr algn="l"/>
                  <a:r>
                    <a:rPr lang="en-CH" sz="1000" dirty="0">
                      <a:solidFill>
                        <a:schemeClr val="tx2"/>
                      </a:solidFill>
                    </a:rPr>
                    <a:t>  2.3  </a:t>
                  </a:r>
                </a:p>
                <a:p>
                  <a:pPr algn="l"/>
                  <a:r>
                    <a:rPr lang="en-CH" sz="1000" dirty="0">
                      <a:solidFill>
                        <a:schemeClr val="tx2"/>
                      </a:solidFill>
                    </a:rPr>
                    <a:t>  0.9  </a:t>
                  </a:r>
                </a:p>
                <a:p>
                  <a:pPr algn="l"/>
                  <a:r>
                    <a:rPr lang="en-CH" sz="1000" dirty="0">
                      <a:solidFill>
                        <a:schemeClr val="tx2"/>
                      </a:solidFill>
                    </a:rPr>
                    <a:t> 0.16  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33679A1-AD30-7948-9AA5-1A73208881B4}"/>
                    </a:ext>
                  </a:extLst>
                </p:cNvPr>
                <p:cNvSpPr txBox="1"/>
                <p:nvPr/>
              </p:nvSpPr>
              <p:spPr>
                <a:xfrm>
                  <a:off x="2999656" y="906542"/>
                  <a:ext cx="841577" cy="153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lang="en-CH" sz="1000" dirty="0">
                      <a:solidFill>
                        <a:schemeClr val="tx2"/>
                      </a:solidFill>
                    </a:rPr>
                    <a:t>Int L/IP/y (ab</a:t>
                  </a:r>
                  <a:r>
                    <a:rPr lang="en-CH" sz="1000" baseline="30000" dirty="0">
                      <a:solidFill>
                        <a:schemeClr val="tx2"/>
                      </a:solidFill>
                    </a:rPr>
                    <a:t>-1</a:t>
                  </a:r>
                  <a:r>
                    <a:rPr lang="en-CH" sz="1000" dirty="0">
                      <a:solidFill>
                        <a:schemeClr val="tx2"/>
                      </a:solidFill>
                    </a:rPr>
                    <a:t>)</a:t>
                  </a:r>
                </a:p>
              </p:txBody>
            </p: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209316-ED34-3247-A649-EAF8A19539D5}"/>
                  </a:ext>
                </a:extLst>
              </p:cNvPr>
              <p:cNvSpPr txBox="1"/>
              <p:nvPr/>
            </p:nvSpPr>
            <p:spPr>
              <a:xfrm>
                <a:off x="2162004" y="1124744"/>
                <a:ext cx="61715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CH" sz="1050" dirty="0">
                    <a:solidFill>
                      <a:schemeClr val="tx2"/>
                    </a:solidFill>
                  </a:rPr>
                  <a:t>182 x 10</a:t>
                </a:r>
                <a:r>
                  <a:rPr lang="en-CH" sz="1050" baseline="30000" dirty="0">
                    <a:solidFill>
                      <a:schemeClr val="tx2"/>
                    </a:solidFill>
                  </a:rPr>
                  <a:t>34</a:t>
                </a:r>
              </a:p>
              <a:p>
                <a:pPr algn="l"/>
                <a:r>
                  <a:rPr lang="en-CH" sz="1050" dirty="0">
                    <a:solidFill>
                      <a:schemeClr val="tx2"/>
                    </a:solidFill>
                  </a:rPr>
                  <a:t>  19.4</a:t>
                </a:r>
              </a:p>
              <a:p>
                <a:pPr algn="l"/>
                <a:r>
                  <a:rPr lang="en-CH" sz="1050" dirty="0">
                    <a:solidFill>
                      <a:schemeClr val="tx2"/>
                    </a:solidFill>
                  </a:rPr>
                  <a:t>  7.3</a:t>
                </a:r>
              </a:p>
              <a:p>
                <a:pPr algn="l"/>
                <a:r>
                  <a:rPr lang="en-CH" sz="1050" dirty="0">
                    <a:solidFill>
                      <a:schemeClr val="tx2"/>
                    </a:solidFill>
                  </a:rPr>
                  <a:t> 1.33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4F8DF20-233F-FA4F-9CCC-F9BECB667636}"/>
                </a:ext>
              </a:extLst>
            </p:cNvPr>
            <p:cNvSpPr txBox="1"/>
            <p:nvPr/>
          </p:nvSpPr>
          <p:spPr>
            <a:xfrm>
              <a:off x="2019127" y="1772816"/>
              <a:ext cx="6924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tx2"/>
                  </a:solidFill>
                </a:rPr>
                <a:t>5-30 x 10</a:t>
              </a:r>
              <a:r>
                <a:rPr lang="en-US" sz="1100" baseline="30000" dirty="0">
                  <a:solidFill>
                    <a:schemeClr val="tx2"/>
                  </a:solidFill>
                </a:rPr>
                <a:t>34</a:t>
              </a:r>
            </a:p>
            <a:p>
              <a:pPr algn="l"/>
              <a:r>
                <a:rPr lang="en-US" sz="1100" dirty="0">
                  <a:solidFill>
                    <a:schemeClr val="tx2"/>
                  </a:solidFill>
                </a:rPr>
                <a:t>      30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5093192-B4D6-455A-8213-2F44B3051801}"/>
              </a:ext>
            </a:extLst>
          </p:cNvPr>
          <p:cNvSpPr txBox="1"/>
          <p:nvPr/>
        </p:nvSpPr>
        <p:spPr>
          <a:xfrm>
            <a:off x="409928" y="3955569"/>
            <a:ext cx="11782072" cy="227754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F2F2F"/>
                </a:solidFill>
                <a:latin typeface="Arial"/>
                <a:sym typeface="Wingdings" pitchFamily="2" charset="2"/>
              </a:rPr>
              <a:t>2</a:t>
            </a:r>
            <a:r>
              <a:rPr kumimoji="0" lang="en-CH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) </a:t>
            </a:r>
            <a:r>
              <a:rPr kumimoji="0" lang="en-CH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Timeline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FCC-ee technology is mature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construction can proceed in parallet to HL-LHC operation and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physics start a few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    after the end of HL-LHC operation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(2045-2048 according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to current schedule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 This would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keep the community, in particular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7030A0"/>
                </a:solidFill>
                <a:latin typeface="Arial"/>
                <a:sym typeface="Wingdings" pitchFamily="2" charset="2"/>
              </a:rPr>
              <a:t>     the young people,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engaged and motivated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. </a:t>
            </a:r>
            <a:endParaRPr kumimoji="0" lang="en-CH" sz="16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FCC-ee before FCC-hh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would also allow: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    -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cost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of the (more expensive)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FCC-hh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machine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to be spread over more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    - </a:t>
            </a: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20 years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R&amp;D work towards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affordable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magnets providing the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highest achievable field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(high-T superconductors)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   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optimization of overall investment </a:t>
            </a:r>
            <a:r>
              <a:rPr lang="en-US" sz="1600" dirty="0">
                <a:solidFill>
                  <a:schemeClr val="tx2"/>
                </a:solidFill>
                <a:latin typeface="Arial"/>
                <a:sym typeface="Wingdings" pitchFamily="2" charset="2"/>
              </a:rPr>
              <a:t>:</a:t>
            </a:r>
            <a:r>
              <a:rPr lang="en-US" sz="1600" dirty="0">
                <a:solidFill>
                  <a:srgbClr val="2F2F2F"/>
                </a:solidFill>
                <a:latin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FCC-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hh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will reuse </a:t>
            </a:r>
            <a:r>
              <a:rPr lang="en-US" sz="1600" dirty="0">
                <a:solidFill>
                  <a:srgbClr val="2F2F2F"/>
                </a:solidFill>
                <a:latin typeface="Arial"/>
                <a:sym typeface="Wingdings" pitchFamily="2" charset="2"/>
              </a:rPr>
              <a:t>same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civil engineering and large part of FCC-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technical infrastructure</a:t>
            </a:r>
            <a:endParaRPr lang="en-US" sz="1600" dirty="0">
              <a:solidFill>
                <a:srgbClr val="2F2F2F"/>
              </a:solidFill>
              <a:latin typeface="Arial"/>
              <a:sym typeface="Wingdings" pitchFamily="2" charset="2"/>
            </a:endParaRPr>
          </a:p>
          <a:p>
            <a:pP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3)</a:t>
            </a:r>
            <a:r>
              <a:rPr lang="en-CH" sz="1600" dirty="0">
                <a:solidFill>
                  <a:srgbClr val="2F2F2F"/>
                </a:solidFill>
                <a:sym typeface="Wingdings" pitchFamily="2" charset="2"/>
              </a:rPr>
              <a:t> </a:t>
            </a:r>
            <a:r>
              <a:rPr lang="en-CH" sz="1600" dirty="0">
                <a:solidFill>
                  <a:schemeClr val="tx2"/>
                </a:solidFill>
                <a:sym typeface="Wingdings" pitchFamily="2" charset="2"/>
              </a:rPr>
              <a:t>It’s the </a:t>
            </a:r>
            <a:r>
              <a:rPr lang="en-CH" sz="1600" dirty="0">
                <a:solidFill>
                  <a:schemeClr val="tx2"/>
                </a:solidFill>
                <a:latin typeface="+mj-lt"/>
                <a:sym typeface="Wingdings" pitchFamily="2" charset="2"/>
              </a:rPr>
              <a:t>only facility </a:t>
            </a:r>
            <a:r>
              <a:rPr lang="en-CH" dirty="0">
                <a:solidFill>
                  <a:srgbClr val="0432FF"/>
                </a:solidFill>
                <a:sym typeface="Wingdings" pitchFamily="2" charset="2"/>
              </a:rPr>
              <a:t>commensurate to the size of the CERN community </a:t>
            </a:r>
            <a:r>
              <a:rPr lang="en-CH" sz="1600" dirty="0">
                <a:solidFill>
                  <a:schemeClr val="tx2"/>
                </a:solidFill>
                <a:sym typeface="Wingdings" pitchFamily="2" charset="2"/>
              </a:rPr>
              <a:t>(</a:t>
            </a:r>
            <a:r>
              <a:rPr lang="en-CH" sz="1600" dirty="0">
                <a:solidFill>
                  <a:srgbClr val="7030A0"/>
                </a:solidFill>
                <a:sym typeface="Wingdings" pitchFamily="2" charset="2"/>
              </a:rPr>
              <a:t>at least 4 experiments</a:t>
            </a:r>
            <a:r>
              <a:rPr lang="en-CH" sz="16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248EB3-A6AE-4D61-B5DF-7F9C714F6F8B}"/>
              </a:ext>
            </a:extLst>
          </p:cNvPr>
          <p:cNvSpPr txBox="1"/>
          <p:nvPr/>
        </p:nvSpPr>
        <p:spPr>
          <a:xfrm>
            <a:off x="9971314" y="6482542"/>
            <a:ext cx="14976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F. </a:t>
            </a:r>
            <a:r>
              <a:rPr kumimoji="0" lang="en-US" sz="18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Gianotti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40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E10679-77FC-474B-B585-B8D911532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DBA052-3380-4734-9EF6-1DC84666A20B}"/>
              </a:ext>
            </a:extLst>
          </p:cNvPr>
          <p:cNvSpPr txBox="1"/>
          <p:nvPr/>
        </p:nvSpPr>
        <p:spPr>
          <a:xfrm>
            <a:off x="10511069" y="6482542"/>
            <a:ext cx="12409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F. </a:t>
            </a:r>
            <a:r>
              <a:rPr kumimoji="0" lang="en-US" sz="18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Gianotti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18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AD880E-8111-4E55-AD1E-5F272402B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C2EF0F-181E-47AA-9F04-8A3B85807644}"/>
              </a:ext>
            </a:extLst>
          </p:cNvPr>
          <p:cNvSpPr txBox="1"/>
          <p:nvPr/>
        </p:nvSpPr>
        <p:spPr>
          <a:xfrm>
            <a:off x="10291156" y="6482542"/>
            <a:ext cx="14608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J. </a:t>
            </a:r>
            <a:r>
              <a:rPr kumimoji="0" lang="en-US" sz="1800" b="1" i="1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Gutleber</a:t>
            </a:r>
            <a:endParaRPr kumimoji="0" lang="de-DE" sz="18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05706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1044</Words>
  <Application>Microsoft Office PowerPoint</Application>
  <PresentationFormat>Widescreen</PresentationFormat>
  <Paragraphs>178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ＭＳ Ｐゴシック</vt:lpstr>
      <vt:lpstr>Arial</vt:lpstr>
      <vt:lpstr>Calibri</vt:lpstr>
      <vt:lpstr>Cambria Math</vt:lpstr>
      <vt:lpstr>Helvetica</vt:lpstr>
      <vt:lpstr>Proxima Nova</vt:lpstr>
      <vt:lpstr>Segoe UI</vt:lpstr>
      <vt:lpstr>Symbol</vt:lpstr>
      <vt:lpstr>Times New Roman</vt:lpstr>
      <vt:lpstr>Wingdings</vt:lpstr>
      <vt:lpstr>DESY</vt:lpstr>
      <vt:lpstr>FCC week 2023 report London 5th 9th June 2023</vt:lpstr>
      <vt:lpstr>Outline</vt:lpstr>
      <vt:lpstr>Scientific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FCC-hh – Goals (Now Updated)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PETRA IV Machine Upgrade Status and Programme</dc:title>
  <dc:creator>Klumpp, Stephan</dc:creator>
  <cp:lastModifiedBy>Bartolini, Riccardo</cp:lastModifiedBy>
  <cp:revision>837</cp:revision>
  <cp:lastPrinted>2022-03-14T12:50:56Z</cp:lastPrinted>
  <dcterms:modified xsi:type="dcterms:W3CDTF">2023-06-30T06:36:34Z</dcterms:modified>
</cp:coreProperties>
</file>