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Lst>
  <p:sldSz cx="12192000" cy="6858000"/>
  <p:notesSz cx="6858000" cy="9144000"/>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48"/>
    <p:restoredTop sz="95833"/>
  </p:normalViewPr>
  <p:slideViewPr>
    <p:cSldViewPr snapToGrid="0">
      <p:cViewPr varScale="1">
        <p:scale>
          <a:sx n="108" d="100"/>
          <a:sy n="108" d="100"/>
        </p:scale>
        <p:origin x="58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35DAA-BFA5-5386-A1CE-AAA2006AE39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DE"/>
          </a:p>
        </p:txBody>
      </p:sp>
      <p:sp>
        <p:nvSpPr>
          <p:cNvPr id="3" name="Subtitle 2">
            <a:extLst>
              <a:ext uri="{FF2B5EF4-FFF2-40B4-BE49-F238E27FC236}">
                <a16:creationId xmlns:a16="http://schemas.microsoft.com/office/drawing/2014/main" id="{055BB362-E7D8-D253-32DC-CAB597082A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DE"/>
          </a:p>
        </p:txBody>
      </p:sp>
      <p:sp>
        <p:nvSpPr>
          <p:cNvPr id="4" name="Date Placeholder 3">
            <a:extLst>
              <a:ext uri="{FF2B5EF4-FFF2-40B4-BE49-F238E27FC236}">
                <a16:creationId xmlns:a16="http://schemas.microsoft.com/office/drawing/2014/main" id="{4F782105-9CFE-5BDB-0EC6-F62B7808F01C}"/>
              </a:ext>
            </a:extLst>
          </p:cNvPr>
          <p:cNvSpPr>
            <a:spLocks noGrp="1"/>
          </p:cNvSpPr>
          <p:nvPr>
            <p:ph type="dt" sz="half" idx="10"/>
          </p:nvPr>
        </p:nvSpPr>
        <p:spPr/>
        <p:txBody>
          <a:bodyPr/>
          <a:lstStyle/>
          <a:p>
            <a:fld id="{191D9E8E-29A1-2341-872A-D0B435B69D2D}" type="datetimeFigureOut">
              <a:rPr lang="en-DE" smtClean="0"/>
              <a:t>21.06.23</a:t>
            </a:fld>
            <a:endParaRPr lang="en-DE"/>
          </a:p>
        </p:txBody>
      </p:sp>
      <p:sp>
        <p:nvSpPr>
          <p:cNvPr id="5" name="Footer Placeholder 4">
            <a:extLst>
              <a:ext uri="{FF2B5EF4-FFF2-40B4-BE49-F238E27FC236}">
                <a16:creationId xmlns:a16="http://schemas.microsoft.com/office/drawing/2014/main" id="{1C028424-5A5F-3D35-BB14-15D096411448}"/>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1F2EA4D7-49ED-FED1-61FA-F369E2C0CD37}"/>
              </a:ext>
            </a:extLst>
          </p:cNvPr>
          <p:cNvSpPr>
            <a:spLocks noGrp="1"/>
          </p:cNvSpPr>
          <p:nvPr>
            <p:ph type="sldNum" sz="quarter" idx="12"/>
          </p:nvPr>
        </p:nvSpPr>
        <p:spPr/>
        <p:txBody>
          <a:bodyPr/>
          <a:lstStyle/>
          <a:p>
            <a:fld id="{93EC9913-9243-2C4D-B325-984BF1417ADA}" type="slidenum">
              <a:rPr lang="en-DE" smtClean="0"/>
              <a:t>‹#›</a:t>
            </a:fld>
            <a:endParaRPr lang="en-DE"/>
          </a:p>
        </p:txBody>
      </p:sp>
    </p:spTree>
    <p:extLst>
      <p:ext uri="{BB962C8B-B14F-4D97-AF65-F5344CB8AC3E}">
        <p14:creationId xmlns:p14="http://schemas.microsoft.com/office/powerpoint/2010/main" val="3775319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5CCD7-FA5C-502B-1E94-682901FAF212}"/>
              </a:ext>
            </a:extLst>
          </p:cNvPr>
          <p:cNvSpPr>
            <a:spLocks noGrp="1"/>
          </p:cNvSpPr>
          <p:nvPr>
            <p:ph type="title"/>
          </p:nvPr>
        </p:nvSpPr>
        <p:spPr/>
        <p:txBody>
          <a:bodyPr/>
          <a:lstStyle/>
          <a:p>
            <a:r>
              <a:rPr lang="en-GB"/>
              <a:t>Click to edit Master title style</a:t>
            </a:r>
            <a:endParaRPr lang="en-DE"/>
          </a:p>
        </p:txBody>
      </p:sp>
      <p:sp>
        <p:nvSpPr>
          <p:cNvPr id="3" name="Vertical Text Placeholder 2">
            <a:extLst>
              <a:ext uri="{FF2B5EF4-FFF2-40B4-BE49-F238E27FC236}">
                <a16:creationId xmlns:a16="http://schemas.microsoft.com/office/drawing/2014/main" id="{9E767F6E-23D9-0D7C-4B93-7BDE80190B1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67A98DB7-AA92-81C5-02AA-F7BF7A66C534}"/>
              </a:ext>
            </a:extLst>
          </p:cNvPr>
          <p:cNvSpPr>
            <a:spLocks noGrp="1"/>
          </p:cNvSpPr>
          <p:nvPr>
            <p:ph type="dt" sz="half" idx="10"/>
          </p:nvPr>
        </p:nvSpPr>
        <p:spPr/>
        <p:txBody>
          <a:bodyPr/>
          <a:lstStyle/>
          <a:p>
            <a:fld id="{191D9E8E-29A1-2341-872A-D0B435B69D2D}" type="datetimeFigureOut">
              <a:rPr lang="en-DE" smtClean="0"/>
              <a:t>21.06.23</a:t>
            </a:fld>
            <a:endParaRPr lang="en-DE"/>
          </a:p>
        </p:txBody>
      </p:sp>
      <p:sp>
        <p:nvSpPr>
          <p:cNvPr id="5" name="Footer Placeholder 4">
            <a:extLst>
              <a:ext uri="{FF2B5EF4-FFF2-40B4-BE49-F238E27FC236}">
                <a16:creationId xmlns:a16="http://schemas.microsoft.com/office/drawing/2014/main" id="{293CD02D-514F-B8B7-EEED-B06E4F688D9A}"/>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EA7354B7-E451-7EA9-4B18-3B5B4B2F2523}"/>
              </a:ext>
            </a:extLst>
          </p:cNvPr>
          <p:cNvSpPr>
            <a:spLocks noGrp="1"/>
          </p:cNvSpPr>
          <p:nvPr>
            <p:ph type="sldNum" sz="quarter" idx="12"/>
          </p:nvPr>
        </p:nvSpPr>
        <p:spPr/>
        <p:txBody>
          <a:bodyPr/>
          <a:lstStyle/>
          <a:p>
            <a:fld id="{93EC9913-9243-2C4D-B325-984BF1417ADA}" type="slidenum">
              <a:rPr lang="en-DE" smtClean="0"/>
              <a:t>‹#›</a:t>
            </a:fld>
            <a:endParaRPr lang="en-DE"/>
          </a:p>
        </p:txBody>
      </p:sp>
    </p:spTree>
    <p:extLst>
      <p:ext uri="{BB962C8B-B14F-4D97-AF65-F5344CB8AC3E}">
        <p14:creationId xmlns:p14="http://schemas.microsoft.com/office/powerpoint/2010/main" val="1163749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4F1F44-6D5C-4028-FE92-C05E52E5AD3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DE"/>
          </a:p>
        </p:txBody>
      </p:sp>
      <p:sp>
        <p:nvSpPr>
          <p:cNvPr id="3" name="Vertical Text Placeholder 2">
            <a:extLst>
              <a:ext uri="{FF2B5EF4-FFF2-40B4-BE49-F238E27FC236}">
                <a16:creationId xmlns:a16="http://schemas.microsoft.com/office/drawing/2014/main" id="{57B07BD7-A283-F383-466F-A63FB0A2B03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FAE65419-AC2F-9598-9617-8E5123C4B8E8}"/>
              </a:ext>
            </a:extLst>
          </p:cNvPr>
          <p:cNvSpPr>
            <a:spLocks noGrp="1"/>
          </p:cNvSpPr>
          <p:nvPr>
            <p:ph type="dt" sz="half" idx="10"/>
          </p:nvPr>
        </p:nvSpPr>
        <p:spPr/>
        <p:txBody>
          <a:bodyPr/>
          <a:lstStyle/>
          <a:p>
            <a:fld id="{191D9E8E-29A1-2341-872A-D0B435B69D2D}" type="datetimeFigureOut">
              <a:rPr lang="en-DE" smtClean="0"/>
              <a:t>21.06.23</a:t>
            </a:fld>
            <a:endParaRPr lang="en-DE"/>
          </a:p>
        </p:txBody>
      </p:sp>
      <p:sp>
        <p:nvSpPr>
          <p:cNvPr id="5" name="Footer Placeholder 4">
            <a:extLst>
              <a:ext uri="{FF2B5EF4-FFF2-40B4-BE49-F238E27FC236}">
                <a16:creationId xmlns:a16="http://schemas.microsoft.com/office/drawing/2014/main" id="{A19A1584-664E-AE30-17B2-D36FDB785EC1}"/>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06F7D342-20BC-DF9B-C3E3-61434F4233FF}"/>
              </a:ext>
            </a:extLst>
          </p:cNvPr>
          <p:cNvSpPr>
            <a:spLocks noGrp="1"/>
          </p:cNvSpPr>
          <p:nvPr>
            <p:ph type="sldNum" sz="quarter" idx="12"/>
          </p:nvPr>
        </p:nvSpPr>
        <p:spPr/>
        <p:txBody>
          <a:bodyPr/>
          <a:lstStyle/>
          <a:p>
            <a:fld id="{93EC9913-9243-2C4D-B325-984BF1417ADA}" type="slidenum">
              <a:rPr lang="en-DE" smtClean="0"/>
              <a:t>‹#›</a:t>
            </a:fld>
            <a:endParaRPr lang="en-DE"/>
          </a:p>
        </p:txBody>
      </p:sp>
    </p:spTree>
    <p:extLst>
      <p:ext uri="{BB962C8B-B14F-4D97-AF65-F5344CB8AC3E}">
        <p14:creationId xmlns:p14="http://schemas.microsoft.com/office/powerpoint/2010/main" val="2034997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48963-726C-2AA9-1620-CB8F6FCDAB26}"/>
              </a:ext>
            </a:extLst>
          </p:cNvPr>
          <p:cNvSpPr>
            <a:spLocks noGrp="1"/>
          </p:cNvSpPr>
          <p:nvPr>
            <p:ph type="title"/>
          </p:nvPr>
        </p:nvSpPr>
        <p:spPr/>
        <p:txBody>
          <a:bodyPr/>
          <a:lstStyle/>
          <a:p>
            <a:r>
              <a:rPr lang="en-GB"/>
              <a:t>Click to edit Master title style</a:t>
            </a:r>
            <a:endParaRPr lang="en-DE"/>
          </a:p>
        </p:txBody>
      </p:sp>
      <p:sp>
        <p:nvSpPr>
          <p:cNvPr id="3" name="Content Placeholder 2">
            <a:extLst>
              <a:ext uri="{FF2B5EF4-FFF2-40B4-BE49-F238E27FC236}">
                <a16:creationId xmlns:a16="http://schemas.microsoft.com/office/drawing/2014/main" id="{29C2D364-BDD8-094D-CE0F-A4571A4D7B2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A285A491-BF55-D0E6-92AE-581A206A1D72}"/>
              </a:ext>
            </a:extLst>
          </p:cNvPr>
          <p:cNvSpPr>
            <a:spLocks noGrp="1"/>
          </p:cNvSpPr>
          <p:nvPr>
            <p:ph type="dt" sz="half" idx="10"/>
          </p:nvPr>
        </p:nvSpPr>
        <p:spPr/>
        <p:txBody>
          <a:bodyPr/>
          <a:lstStyle/>
          <a:p>
            <a:fld id="{191D9E8E-29A1-2341-872A-D0B435B69D2D}" type="datetimeFigureOut">
              <a:rPr lang="en-DE" smtClean="0"/>
              <a:t>21.06.23</a:t>
            </a:fld>
            <a:endParaRPr lang="en-DE"/>
          </a:p>
        </p:txBody>
      </p:sp>
      <p:sp>
        <p:nvSpPr>
          <p:cNvPr id="5" name="Footer Placeholder 4">
            <a:extLst>
              <a:ext uri="{FF2B5EF4-FFF2-40B4-BE49-F238E27FC236}">
                <a16:creationId xmlns:a16="http://schemas.microsoft.com/office/drawing/2014/main" id="{916463F2-8EBC-AF23-8281-8BF24D1A05F8}"/>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9B892BB3-7F92-35CB-F282-D335E3EC4CFC}"/>
              </a:ext>
            </a:extLst>
          </p:cNvPr>
          <p:cNvSpPr>
            <a:spLocks noGrp="1"/>
          </p:cNvSpPr>
          <p:nvPr>
            <p:ph type="sldNum" sz="quarter" idx="12"/>
          </p:nvPr>
        </p:nvSpPr>
        <p:spPr/>
        <p:txBody>
          <a:bodyPr/>
          <a:lstStyle/>
          <a:p>
            <a:fld id="{93EC9913-9243-2C4D-B325-984BF1417ADA}" type="slidenum">
              <a:rPr lang="en-DE" smtClean="0"/>
              <a:t>‹#›</a:t>
            </a:fld>
            <a:endParaRPr lang="en-DE"/>
          </a:p>
        </p:txBody>
      </p:sp>
    </p:spTree>
    <p:extLst>
      <p:ext uri="{BB962C8B-B14F-4D97-AF65-F5344CB8AC3E}">
        <p14:creationId xmlns:p14="http://schemas.microsoft.com/office/powerpoint/2010/main" val="2163418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FC0BD-4DF0-BE69-1ACF-93C526268EB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DE"/>
          </a:p>
        </p:txBody>
      </p:sp>
      <p:sp>
        <p:nvSpPr>
          <p:cNvPr id="3" name="Text Placeholder 2">
            <a:extLst>
              <a:ext uri="{FF2B5EF4-FFF2-40B4-BE49-F238E27FC236}">
                <a16:creationId xmlns:a16="http://schemas.microsoft.com/office/drawing/2014/main" id="{4148B554-28F0-2221-6FE2-9DD7791D70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869A298-9B67-D376-D9EA-0EAE468CB6A9}"/>
              </a:ext>
            </a:extLst>
          </p:cNvPr>
          <p:cNvSpPr>
            <a:spLocks noGrp="1"/>
          </p:cNvSpPr>
          <p:nvPr>
            <p:ph type="dt" sz="half" idx="10"/>
          </p:nvPr>
        </p:nvSpPr>
        <p:spPr/>
        <p:txBody>
          <a:bodyPr/>
          <a:lstStyle/>
          <a:p>
            <a:fld id="{191D9E8E-29A1-2341-872A-D0B435B69D2D}" type="datetimeFigureOut">
              <a:rPr lang="en-DE" smtClean="0"/>
              <a:t>21.06.23</a:t>
            </a:fld>
            <a:endParaRPr lang="en-DE"/>
          </a:p>
        </p:txBody>
      </p:sp>
      <p:sp>
        <p:nvSpPr>
          <p:cNvPr id="5" name="Footer Placeholder 4">
            <a:extLst>
              <a:ext uri="{FF2B5EF4-FFF2-40B4-BE49-F238E27FC236}">
                <a16:creationId xmlns:a16="http://schemas.microsoft.com/office/drawing/2014/main" id="{132846E5-26EC-A03B-A166-C00F5411CA64}"/>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E2A082E3-C40C-4BA3-AE7E-45A50DA57EB7}"/>
              </a:ext>
            </a:extLst>
          </p:cNvPr>
          <p:cNvSpPr>
            <a:spLocks noGrp="1"/>
          </p:cNvSpPr>
          <p:nvPr>
            <p:ph type="sldNum" sz="quarter" idx="12"/>
          </p:nvPr>
        </p:nvSpPr>
        <p:spPr/>
        <p:txBody>
          <a:bodyPr/>
          <a:lstStyle/>
          <a:p>
            <a:fld id="{93EC9913-9243-2C4D-B325-984BF1417ADA}" type="slidenum">
              <a:rPr lang="en-DE" smtClean="0"/>
              <a:t>‹#›</a:t>
            </a:fld>
            <a:endParaRPr lang="en-DE"/>
          </a:p>
        </p:txBody>
      </p:sp>
    </p:spTree>
    <p:extLst>
      <p:ext uri="{BB962C8B-B14F-4D97-AF65-F5344CB8AC3E}">
        <p14:creationId xmlns:p14="http://schemas.microsoft.com/office/powerpoint/2010/main" val="2647997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8DDA0-4A6E-076D-FBA5-827CE5093F3F}"/>
              </a:ext>
            </a:extLst>
          </p:cNvPr>
          <p:cNvSpPr>
            <a:spLocks noGrp="1"/>
          </p:cNvSpPr>
          <p:nvPr>
            <p:ph type="title"/>
          </p:nvPr>
        </p:nvSpPr>
        <p:spPr/>
        <p:txBody>
          <a:bodyPr/>
          <a:lstStyle/>
          <a:p>
            <a:r>
              <a:rPr lang="en-GB"/>
              <a:t>Click to edit Master title style</a:t>
            </a:r>
            <a:endParaRPr lang="en-DE"/>
          </a:p>
        </p:txBody>
      </p:sp>
      <p:sp>
        <p:nvSpPr>
          <p:cNvPr id="3" name="Content Placeholder 2">
            <a:extLst>
              <a:ext uri="{FF2B5EF4-FFF2-40B4-BE49-F238E27FC236}">
                <a16:creationId xmlns:a16="http://schemas.microsoft.com/office/drawing/2014/main" id="{12110AC9-E8F6-FE80-199A-0A15345F1D0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Content Placeholder 3">
            <a:extLst>
              <a:ext uri="{FF2B5EF4-FFF2-40B4-BE49-F238E27FC236}">
                <a16:creationId xmlns:a16="http://schemas.microsoft.com/office/drawing/2014/main" id="{73B7D9A3-9B44-C34C-6907-B0B686D08D4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5" name="Date Placeholder 4">
            <a:extLst>
              <a:ext uri="{FF2B5EF4-FFF2-40B4-BE49-F238E27FC236}">
                <a16:creationId xmlns:a16="http://schemas.microsoft.com/office/drawing/2014/main" id="{E06D62B6-688C-4FC0-D8CA-E5C113C93278}"/>
              </a:ext>
            </a:extLst>
          </p:cNvPr>
          <p:cNvSpPr>
            <a:spLocks noGrp="1"/>
          </p:cNvSpPr>
          <p:nvPr>
            <p:ph type="dt" sz="half" idx="10"/>
          </p:nvPr>
        </p:nvSpPr>
        <p:spPr/>
        <p:txBody>
          <a:bodyPr/>
          <a:lstStyle/>
          <a:p>
            <a:fld id="{191D9E8E-29A1-2341-872A-D0B435B69D2D}" type="datetimeFigureOut">
              <a:rPr lang="en-DE" smtClean="0"/>
              <a:t>21.06.23</a:t>
            </a:fld>
            <a:endParaRPr lang="en-DE"/>
          </a:p>
        </p:txBody>
      </p:sp>
      <p:sp>
        <p:nvSpPr>
          <p:cNvPr id="6" name="Footer Placeholder 5">
            <a:extLst>
              <a:ext uri="{FF2B5EF4-FFF2-40B4-BE49-F238E27FC236}">
                <a16:creationId xmlns:a16="http://schemas.microsoft.com/office/drawing/2014/main" id="{EBB19E6C-5802-4553-4F54-7DE6DE2562D7}"/>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6099A8DF-4020-85D8-12BB-823E0F052FDB}"/>
              </a:ext>
            </a:extLst>
          </p:cNvPr>
          <p:cNvSpPr>
            <a:spLocks noGrp="1"/>
          </p:cNvSpPr>
          <p:nvPr>
            <p:ph type="sldNum" sz="quarter" idx="12"/>
          </p:nvPr>
        </p:nvSpPr>
        <p:spPr/>
        <p:txBody>
          <a:bodyPr/>
          <a:lstStyle/>
          <a:p>
            <a:fld id="{93EC9913-9243-2C4D-B325-984BF1417ADA}" type="slidenum">
              <a:rPr lang="en-DE" smtClean="0"/>
              <a:t>‹#›</a:t>
            </a:fld>
            <a:endParaRPr lang="en-DE"/>
          </a:p>
        </p:txBody>
      </p:sp>
    </p:spTree>
    <p:extLst>
      <p:ext uri="{BB962C8B-B14F-4D97-AF65-F5344CB8AC3E}">
        <p14:creationId xmlns:p14="http://schemas.microsoft.com/office/powerpoint/2010/main" val="1185916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15E08-6D09-276A-8806-F896454200EC}"/>
              </a:ext>
            </a:extLst>
          </p:cNvPr>
          <p:cNvSpPr>
            <a:spLocks noGrp="1"/>
          </p:cNvSpPr>
          <p:nvPr>
            <p:ph type="title"/>
          </p:nvPr>
        </p:nvSpPr>
        <p:spPr>
          <a:xfrm>
            <a:off x="839788" y="365125"/>
            <a:ext cx="10515600" cy="1325563"/>
          </a:xfrm>
        </p:spPr>
        <p:txBody>
          <a:bodyPr/>
          <a:lstStyle/>
          <a:p>
            <a:r>
              <a:rPr lang="en-GB"/>
              <a:t>Click to edit Master title style</a:t>
            </a:r>
            <a:endParaRPr lang="en-DE"/>
          </a:p>
        </p:txBody>
      </p:sp>
      <p:sp>
        <p:nvSpPr>
          <p:cNvPr id="3" name="Text Placeholder 2">
            <a:extLst>
              <a:ext uri="{FF2B5EF4-FFF2-40B4-BE49-F238E27FC236}">
                <a16:creationId xmlns:a16="http://schemas.microsoft.com/office/drawing/2014/main" id="{FDA185AA-C112-2557-14CE-FACACE38D2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985698A-1DF4-5AFE-B338-2F3384DC55A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5" name="Text Placeholder 4">
            <a:extLst>
              <a:ext uri="{FF2B5EF4-FFF2-40B4-BE49-F238E27FC236}">
                <a16:creationId xmlns:a16="http://schemas.microsoft.com/office/drawing/2014/main" id="{98B1B422-A9D7-69BD-0988-C9CA59DF0B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FB7F32A-4EFD-A0B6-1F4E-00F4EF748E8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7" name="Date Placeholder 6">
            <a:extLst>
              <a:ext uri="{FF2B5EF4-FFF2-40B4-BE49-F238E27FC236}">
                <a16:creationId xmlns:a16="http://schemas.microsoft.com/office/drawing/2014/main" id="{EB770088-45C8-EEB5-9970-144F825B0D7C}"/>
              </a:ext>
            </a:extLst>
          </p:cNvPr>
          <p:cNvSpPr>
            <a:spLocks noGrp="1"/>
          </p:cNvSpPr>
          <p:nvPr>
            <p:ph type="dt" sz="half" idx="10"/>
          </p:nvPr>
        </p:nvSpPr>
        <p:spPr/>
        <p:txBody>
          <a:bodyPr/>
          <a:lstStyle/>
          <a:p>
            <a:fld id="{191D9E8E-29A1-2341-872A-D0B435B69D2D}" type="datetimeFigureOut">
              <a:rPr lang="en-DE" smtClean="0"/>
              <a:t>21.06.23</a:t>
            </a:fld>
            <a:endParaRPr lang="en-DE"/>
          </a:p>
        </p:txBody>
      </p:sp>
      <p:sp>
        <p:nvSpPr>
          <p:cNvPr id="8" name="Footer Placeholder 7">
            <a:extLst>
              <a:ext uri="{FF2B5EF4-FFF2-40B4-BE49-F238E27FC236}">
                <a16:creationId xmlns:a16="http://schemas.microsoft.com/office/drawing/2014/main" id="{D5A07AC9-2B06-B612-72AD-59F7DDEBB933}"/>
              </a:ext>
            </a:extLst>
          </p:cNvPr>
          <p:cNvSpPr>
            <a:spLocks noGrp="1"/>
          </p:cNvSpPr>
          <p:nvPr>
            <p:ph type="ftr" sz="quarter" idx="11"/>
          </p:nvPr>
        </p:nvSpPr>
        <p:spPr/>
        <p:txBody>
          <a:bodyPr/>
          <a:lstStyle/>
          <a:p>
            <a:endParaRPr lang="en-DE"/>
          </a:p>
        </p:txBody>
      </p:sp>
      <p:sp>
        <p:nvSpPr>
          <p:cNvPr id="9" name="Slide Number Placeholder 8">
            <a:extLst>
              <a:ext uri="{FF2B5EF4-FFF2-40B4-BE49-F238E27FC236}">
                <a16:creationId xmlns:a16="http://schemas.microsoft.com/office/drawing/2014/main" id="{11841730-E482-02B6-B5E5-EB6370C128C4}"/>
              </a:ext>
            </a:extLst>
          </p:cNvPr>
          <p:cNvSpPr>
            <a:spLocks noGrp="1"/>
          </p:cNvSpPr>
          <p:nvPr>
            <p:ph type="sldNum" sz="quarter" idx="12"/>
          </p:nvPr>
        </p:nvSpPr>
        <p:spPr/>
        <p:txBody>
          <a:bodyPr/>
          <a:lstStyle/>
          <a:p>
            <a:fld id="{93EC9913-9243-2C4D-B325-984BF1417ADA}" type="slidenum">
              <a:rPr lang="en-DE" smtClean="0"/>
              <a:t>‹#›</a:t>
            </a:fld>
            <a:endParaRPr lang="en-DE"/>
          </a:p>
        </p:txBody>
      </p:sp>
    </p:spTree>
    <p:extLst>
      <p:ext uri="{BB962C8B-B14F-4D97-AF65-F5344CB8AC3E}">
        <p14:creationId xmlns:p14="http://schemas.microsoft.com/office/powerpoint/2010/main" val="1455302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A6C65-2658-21F2-CF28-D5A581A58753}"/>
              </a:ext>
            </a:extLst>
          </p:cNvPr>
          <p:cNvSpPr>
            <a:spLocks noGrp="1"/>
          </p:cNvSpPr>
          <p:nvPr>
            <p:ph type="title"/>
          </p:nvPr>
        </p:nvSpPr>
        <p:spPr/>
        <p:txBody>
          <a:bodyPr/>
          <a:lstStyle/>
          <a:p>
            <a:r>
              <a:rPr lang="en-GB"/>
              <a:t>Click to edit Master title style</a:t>
            </a:r>
            <a:endParaRPr lang="en-DE"/>
          </a:p>
        </p:txBody>
      </p:sp>
      <p:sp>
        <p:nvSpPr>
          <p:cNvPr id="3" name="Date Placeholder 2">
            <a:extLst>
              <a:ext uri="{FF2B5EF4-FFF2-40B4-BE49-F238E27FC236}">
                <a16:creationId xmlns:a16="http://schemas.microsoft.com/office/drawing/2014/main" id="{E0BC3B1E-0CB0-DA95-1786-CB0A526696A3}"/>
              </a:ext>
            </a:extLst>
          </p:cNvPr>
          <p:cNvSpPr>
            <a:spLocks noGrp="1"/>
          </p:cNvSpPr>
          <p:nvPr>
            <p:ph type="dt" sz="half" idx="10"/>
          </p:nvPr>
        </p:nvSpPr>
        <p:spPr/>
        <p:txBody>
          <a:bodyPr/>
          <a:lstStyle/>
          <a:p>
            <a:fld id="{191D9E8E-29A1-2341-872A-D0B435B69D2D}" type="datetimeFigureOut">
              <a:rPr lang="en-DE" smtClean="0"/>
              <a:t>21.06.23</a:t>
            </a:fld>
            <a:endParaRPr lang="en-DE"/>
          </a:p>
        </p:txBody>
      </p:sp>
      <p:sp>
        <p:nvSpPr>
          <p:cNvPr id="4" name="Footer Placeholder 3">
            <a:extLst>
              <a:ext uri="{FF2B5EF4-FFF2-40B4-BE49-F238E27FC236}">
                <a16:creationId xmlns:a16="http://schemas.microsoft.com/office/drawing/2014/main" id="{0FF07A46-9C98-6BAF-DAD2-3544241B6F50}"/>
              </a:ext>
            </a:extLst>
          </p:cNvPr>
          <p:cNvSpPr>
            <a:spLocks noGrp="1"/>
          </p:cNvSpPr>
          <p:nvPr>
            <p:ph type="ftr" sz="quarter" idx="11"/>
          </p:nvPr>
        </p:nvSpPr>
        <p:spPr/>
        <p:txBody>
          <a:bodyPr/>
          <a:lstStyle/>
          <a:p>
            <a:endParaRPr lang="en-DE"/>
          </a:p>
        </p:txBody>
      </p:sp>
      <p:sp>
        <p:nvSpPr>
          <p:cNvPr id="5" name="Slide Number Placeholder 4">
            <a:extLst>
              <a:ext uri="{FF2B5EF4-FFF2-40B4-BE49-F238E27FC236}">
                <a16:creationId xmlns:a16="http://schemas.microsoft.com/office/drawing/2014/main" id="{6E06B979-3293-DC91-CF96-D52A9471F418}"/>
              </a:ext>
            </a:extLst>
          </p:cNvPr>
          <p:cNvSpPr>
            <a:spLocks noGrp="1"/>
          </p:cNvSpPr>
          <p:nvPr>
            <p:ph type="sldNum" sz="quarter" idx="12"/>
          </p:nvPr>
        </p:nvSpPr>
        <p:spPr/>
        <p:txBody>
          <a:bodyPr/>
          <a:lstStyle/>
          <a:p>
            <a:fld id="{93EC9913-9243-2C4D-B325-984BF1417ADA}" type="slidenum">
              <a:rPr lang="en-DE" smtClean="0"/>
              <a:t>‹#›</a:t>
            </a:fld>
            <a:endParaRPr lang="en-DE"/>
          </a:p>
        </p:txBody>
      </p:sp>
    </p:spTree>
    <p:extLst>
      <p:ext uri="{BB962C8B-B14F-4D97-AF65-F5344CB8AC3E}">
        <p14:creationId xmlns:p14="http://schemas.microsoft.com/office/powerpoint/2010/main" val="1111821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5098A2-8E18-06E3-F684-7434450F53ED}"/>
              </a:ext>
            </a:extLst>
          </p:cNvPr>
          <p:cNvSpPr>
            <a:spLocks noGrp="1"/>
          </p:cNvSpPr>
          <p:nvPr>
            <p:ph type="dt" sz="half" idx="10"/>
          </p:nvPr>
        </p:nvSpPr>
        <p:spPr/>
        <p:txBody>
          <a:bodyPr/>
          <a:lstStyle/>
          <a:p>
            <a:fld id="{191D9E8E-29A1-2341-872A-D0B435B69D2D}" type="datetimeFigureOut">
              <a:rPr lang="en-DE" smtClean="0"/>
              <a:t>21.06.23</a:t>
            </a:fld>
            <a:endParaRPr lang="en-DE"/>
          </a:p>
        </p:txBody>
      </p:sp>
      <p:sp>
        <p:nvSpPr>
          <p:cNvPr id="3" name="Footer Placeholder 2">
            <a:extLst>
              <a:ext uri="{FF2B5EF4-FFF2-40B4-BE49-F238E27FC236}">
                <a16:creationId xmlns:a16="http://schemas.microsoft.com/office/drawing/2014/main" id="{A12C09B3-C76E-15CB-551F-37C92BBBD1A2}"/>
              </a:ext>
            </a:extLst>
          </p:cNvPr>
          <p:cNvSpPr>
            <a:spLocks noGrp="1"/>
          </p:cNvSpPr>
          <p:nvPr>
            <p:ph type="ftr" sz="quarter" idx="11"/>
          </p:nvPr>
        </p:nvSpPr>
        <p:spPr/>
        <p:txBody>
          <a:bodyPr/>
          <a:lstStyle/>
          <a:p>
            <a:endParaRPr lang="en-DE"/>
          </a:p>
        </p:txBody>
      </p:sp>
      <p:sp>
        <p:nvSpPr>
          <p:cNvPr id="4" name="Slide Number Placeholder 3">
            <a:extLst>
              <a:ext uri="{FF2B5EF4-FFF2-40B4-BE49-F238E27FC236}">
                <a16:creationId xmlns:a16="http://schemas.microsoft.com/office/drawing/2014/main" id="{FDF02CBB-834C-83ED-A7F8-534527D7EF55}"/>
              </a:ext>
            </a:extLst>
          </p:cNvPr>
          <p:cNvSpPr>
            <a:spLocks noGrp="1"/>
          </p:cNvSpPr>
          <p:nvPr>
            <p:ph type="sldNum" sz="quarter" idx="12"/>
          </p:nvPr>
        </p:nvSpPr>
        <p:spPr/>
        <p:txBody>
          <a:bodyPr/>
          <a:lstStyle/>
          <a:p>
            <a:fld id="{93EC9913-9243-2C4D-B325-984BF1417ADA}" type="slidenum">
              <a:rPr lang="en-DE" smtClean="0"/>
              <a:t>‹#›</a:t>
            </a:fld>
            <a:endParaRPr lang="en-DE"/>
          </a:p>
        </p:txBody>
      </p:sp>
    </p:spTree>
    <p:extLst>
      <p:ext uri="{BB962C8B-B14F-4D97-AF65-F5344CB8AC3E}">
        <p14:creationId xmlns:p14="http://schemas.microsoft.com/office/powerpoint/2010/main" val="2974785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69EB1-BDB8-C5FA-275B-BC83A7FBDD1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DE"/>
          </a:p>
        </p:txBody>
      </p:sp>
      <p:sp>
        <p:nvSpPr>
          <p:cNvPr id="3" name="Content Placeholder 2">
            <a:extLst>
              <a:ext uri="{FF2B5EF4-FFF2-40B4-BE49-F238E27FC236}">
                <a16:creationId xmlns:a16="http://schemas.microsoft.com/office/drawing/2014/main" id="{DC543EBD-71CB-D62D-4B7C-6B428E9AC0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Text Placeholder 3">
            <a:extLst>
              <a:ext uri="{FF2B5EF4-FFF2-40B4-BE49-F238E27FC236}">
                <a16:creationId xmlns:a16="http://schemas.microsoft.com/office/drawing/2014/main" id="{66D33303-5260-584F-48F7-353E8582AD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E321860-4E47-2F9C-5CB6-52572F692F3D}"/>
              </a:ext>
            </a:extLst>
          </p:cNvPr>
          <p:cNvSpPr>
            <a:spLocks noGrp="1"/>
          </p:cNvSpPr>
          <p:nvPr>
            <p:ph type="dt" sz="half" idx="10"/>
          </p:nvPr>
        </p:nvSpPr>
        <p:spPr/>
        <p:txBody>
          <a:bodyPr/>
          <a:lstStyle/>
          <a:p>
            <a:fld id="{191D9E8E-29A1-2341-872A-D0B435B69D2D}" type="datetimeFigureOut">
              <a:rPr lang="en-DE" smtClean="0"/>
              <a:t>21.06.23</a:t>
            </a:fld>
            <a:endParaRPr lang="en-DE"/>
          </a:p>
        </p:txBody>
      </p:sp>
      <p:sp>
        <p:nvSpPr>
          <p:cNvPr id="6" name="Footer Placeholder 5">
            <a:extLst>
              <a:ext uri="{FF2B5EF4-FFF2-40B4-BE49-F238E27FC236}">
                <a16:creationId xmlns:a16="http://schemas.microsoft.com/office/drawing/2014/main" id="{4748AD99-1B57-B4EF-778F-981EA457075E}"/>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FC5A2E8D-6263-907B-29C0-B286C2D587C1}"/>
              </a:ext>
            </a:extLst>
          </p:cNvPr>
          <p:cNvSpPr>
            <a:spLocks noGrp="1"/>
          </p:cNvSpPr>
          <p:nvPr>
            <p:ph type="sldNum" sz="quarter" idx="12"/>
          </p:nvPr>
        </p:nvSpPr>
        <p:spPr/>
        <p:txBody>
          <a:bodyPr/>
          <a:lstStyle/>
          <a:p>
            <a:fld id="{93EC9913-9243-2C4D-B325-984BF1417ADA}" type="slidenum">
              <a:rPr lang="en-DE" smtClean="0"/>
              <a:t>‹#›</a:t>
            </a:fld>
            <a:endParaRPr lang="en-DE"/>
          </a:p>
        </p:txBody>
      </p:sp>
    </p:spTree>
    <p:extLst>
      <p:ext uri="{BB962C8B-B14F-4D97-AF65-F5344CB8AC3E}">
        <p14:creationId xmlns:p14="http://schemas.microsoft.com/office/powerpoint/2010/main" val="3613823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0F6A5-F3C2-4276-66CA-239F1C87432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DE"/>
          </a:p>
        </p:txBody>
      </p:sp>
      <p:sp>
        <p:nvSpPr>
          <p:cNvPr id="3" name="Picture Placeholder 2">
            <a:extLst>
              <a:ext uri="{FF2B5EF4-FFF2-40B4-BE49-F238E27FC236}">
                <a16:creationId xmlns:a16="http://schemas.microsoft.com/office/drawing/2014/main" id="{E2AA12E7-2365-C9B0-32B7-00E65A690D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DE"/>
          </a:p>
        </p:txBody>
      </p:sp>
      <p:sp>
        <p:nvSpPr>
          <p:cNvPr id="4" name="Text Placeholder 3">
            <a:extLst>
              <a:ext uri="{FF2B5EF4-FFF2-40B4-BE49-F238E27FC236}">
                <a16:creationId xmlns:a16="http://schemas.microsoft.com/office/drawing/2014/main" id="{70191C7A-6103-F835-107D-0424ECEF8E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23BE771-0519-DEEE-0B5F-DDC558C2B0B3}"/>
              </a:ext>
            </a:extLst>
          </p:cNvPr>
          <p:cNvSpPr>
            <a:spLocks noGrp="1"/>
          </p:cNvSpPr>
          <p:nvPr>
            <p:ph type="dt" sz="half" idx="10"/>
          </p:nvPr>
        </p:nvSpPr>
        <p:spPr/>
        <p:txBody>
          <a:bodyPr/>
          <a:lstStyle/>
          <a:p>
            <a:fld id="{191D9E8E-29A1-2341-872A-D0B435B69D2D}" type="datetimeFigureOut">
              <a:rPr lang="en-DE" smtClean="0"/>
              <a:t>21.06.23</a:t>
            </a:fld>
            <a:endParaRPr lang="en-DE"/>
          </a:p>
        </p:txBody>
      </p:sp>
      <p:sp>
        <p:nvSpPr>
          <p:cNvPr id="6" name="Footer Placeholder 5">
            <a:extLst>
              <a:ext uri="{FF2B5EF4-FFF2-40B4-BE49-F238E27FC236}">
                <a16:creationId xmlns:a16="http://schemas.microsoft.com/office/drawing/2014/main" id="{33E4880F-F65F-95ED-7614-09CACEF0B618}"/>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3831E562-085B-B157-4C72-74404E5DCFC2}"/>
              </a:ext>
            </a:extLst>
          </p:cNvPr>
          <p:cNvSpPr>
            <a:spLocks noGrp="1"/>
          </p:cNvSpPr>
          <p:nvPr>
            <p:ph type="sldNum" sz="quarter" idx="12"/>
          </p:nvPr>
        </p:nvSpPr>
        <p:spPr/>
        <p:txBody>
          <a:bodyPr/>
          <a:lstStyle/>
          <a:p>
            <a:fld id="{93EC9913-9243-2C4D-B325-984BF1417ADA}" type="slidenum">
              <a:rPr lang="en-DE" smtClean="0"/>
              <a:t>‹#›</a:t>
            </a:fld>
            <a:endParaRPr lang="en-DE"/>
          </a:p>
        </p:txBody>
      </p:sp>
    </p:spTree>
    <p:extLst>
      <p:ext uri="{BB962C8B-B14F-4D97-AF65-F5344CB8AC3E}">
        <p14:creationId xmlns:p14="http://schemas.microsoft.com/office/powerpoint/2010/main" val="1601705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AA1B3A-7405-32FF-B00D-EF8DC0F5DD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DE"/>
          </a:p>
        </p:txBody>
      </p:sp>
      <p:sp>
        <p:nvSpPr>
          <p:cNvPr id="3" name="Text Placeholder 2">
            <a:extLst>
              <a:ext uri="{FF2B5EF4-FFF2-40B4-BE49-F238E27FC236}">
                <a16:creationId xmlns:a16="http://schemas.microsoft.com/office/drawing/2014/main" id="{7BDB647D-3968-EC20-10FB-D5BEEC5E70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3AB28913-65D4-CD9E-E18F-6E64C56658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1D9E8E-29A1-2341-872A-D0B435B69D2D}" type="datetimeFigureOut">
              <a:rPr lang="en-DE" smtClean="0"/>
              <a:t>21.06.23</a:t>
            </a:fld>
            <a:endParaRPr lang="en-DE"/>
          </a:p>
        </p:txBody>
      </p:sp>
      <p:sp>
        <p:nvSpPr>
          <p:cNvPr id="5" name="Footer Placeholder 4">
            <a:extLst>
              <a:ext uri="{FF2B5EF4-FFF2-40B4-BE49-F238E27FC236}">
                <a16:creationId xmlns:a16="http://schemas.microsoft.com/office/drawing/2014/main" id="{B8B9C835-931E-BA13-B835-655FD177D1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DE"/>
          </a:p>
        </p:txBody>
      </p:sp>
      <p:sp>
        <p:nvSpPr>
          <p:cNvPr id="6" name="Slide Number Placeholder 5">
            <a:extLst>
              <a:ext uri="{FF2B5EF4-FFF2-40B4-BE49-F238E27FC236}">
                <a16:creationId xmlns:a16="http://schemas.microsoft.com/office/drawing/2014/main" id="{5CB2C198-1DDE-D0A6-E8B7-6DDFA36970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EC9913-9243-2C4D-B325-984BF1417ADA}" type="slidenum">
              <a:rPr lang="en-DE" smtClean="0"/>
              <a:t>‹#›</a:t>
            </a:fld>
            <a:endParaRPr lang="en-DE"/>
          </a:p>
        </p:txBody>
      </p:sp>
    </p:spTree>
    <p:extLst>
      <p:ext uri="{BB962C8B-B14F-4D97-AF65-F5344CB8AC3E}">
        <p14:creationId xmlns:p14="http://schemas.microsoft.com/office/powerpoint/2010/main" val="2756336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9C891-A6DD-B374-6598-46CCCE1327C6}"/>
              </a:ext>
            </a:extLst>
          </p:cNvPr>
          <p:cNvSpPr>
            <a:spLocks noGrp="1"/>
          </p:cNvSpPr>
          <p:nvPr>
            <p:ph type="title"/>
          </p:nvPr>
        </p:nvSpPr>
        <p:spPr>
          <a:xfrm>
            <a:off x="328534" y="398904"/>
            <a:ext cx="10515600" cy="564265"/>
          </a:xfrm>
        </p:spPr>
        <p:txBody>
          <a:bodyPr>
            <a:normAutofit fontScale="90000"/>
          </a:bodyPr>
          <a:lstStyle/>
          <a:p>
            <a:r>
              <a:rPr lang="en-DE" sz="3600" dirty="0">
                <a:latin typeface="Helvetica Neue" panose="02000503000000020004" pitchFamily="2" charset="0"/>
                <a:ea typeface="Helvetica Neue" panose="02000503000000020004" pitchFamily="2" charset="0"/>
                <a:cs typeface="Helvetica Neue" panose="02000503000000020004" pitchFamily="2" charset="0"/>
              </a:rPr>
              <a:t>Collection of use cases TA2-4 (1)</a:t>
            </a:r>
          </a:p>
        </p:txBody>
      </p:sp>
      <p:sp>
        <p:nvSpPr>
          <p:cNvPr id="3" name="Content Placeholder 2">
            <a:extLst>
              <a:ext uri="{FF2B5EF4-FFF2-40B4-BE49-F238E27FC236}">
                <a16:creationId xmlns:a16="http://schemas.microsoft.com/office/drawing/2014/main" id="{0FFD1C6A-3F85-1485-20C8-18DA6A7F6B55}"/>
              </a:ext>
            </a:extLst>
          </p:cNvPr>
          <p:cNvSpPr>
            <a:spLocks noGrp="1"/>
          </p:cNvSpPr>
          <p:nvPr>
            <p:ph idx="1"/>
          </p:nvPr>
        </p:nvSpPr>
        <p:spPr>
          <a:xfrm>
            <a:off x="328533" y="1121087"/>
            <a:ext cx="11123951" cy="5594506"/>
          </a:xfrm>
        </p:spPr>
        <p:txBody>
          <a:bodyPr>
            <a:normAutofit fontScale="92500" lnSpcReduction="20000"/>
          </a:bodyPr>
          <a:lstStyle/>
          <a:p>
            <a:pPr marL="0" indent="0">
              <a:lnSpc>
                <a:spcPct val="100000"/>
              </a:lnSpc>
              <a:spcBef>
                <a:spcPts val="400"/>
              </a:spcBef>
              <a:buNone/>
            </a:pPr>
            <a:r>
              <a:rPr lang="en-DE" sz="1800" b="1" dirty="0">
                <a:latin typeface="Helvetica Neue" panose="02000503000000020004" pitchFamily="2" charset="0"/>
                <a:ea typeface="Helvetica Neue" panose="02000503000000020004" pitchFamily="2" charset="0"/>
                <a:cs typeface="Helvetica Neue" panose="02000503000000020004" pitchFamily="2" charset="0"/>
              </a:rPr>
              <a:t>L. Gärtner (TA3): HEP analysis use case – Belle II</a:t>
            </a:r>
          </a:p>
          <a:p>
            <a:pPr>
              <a:lnSpc>
                <a:spcPct val="100000"/>
              </a:lnSpc>
              <a:spcBef>
                <a:spcPts val="400"/>
              </a:spcBef>
            </a:pPr>
            <a:r>
              <a:rPr lang="en-DE" sz="1800" dirty="0">
                <a:latin typeface="Helvetica Neue" panose="02000503000000020004" pitchFamily="2" charset="0"/>
                <a:ea typeface="Helvetica Neue" panose="02000503000000020004" pitchFamily="2" charset="0"/>
                <a:cs typeface="Helvetica Neue" panose="02000503000000020004" pitchFamily="2" charset="0"/>
              </a:rPr>
              <a:t>HEP speciality: data and result protection pre-publication.  </a:t>
            </a:r>
          </a:p>
          <a:p>
            <a:pPr>
              <a:lnSpc>
                <a:spcPct val="100000"/>
              </a:lnSpc>
              <a:spcBef>
                <a:spcPts val="400"/>
              </a:spcBef>
            </a:pPr>
            <a:r>
              <a:rPr lang="en-DE" sz="1800" dirty="0">
                <a:latin typeface="Helvetica Neue" panose="02000503000000020004" pitchFamily="2" charset="0"/>
                <a:ea typeface="Helvetica Neue" panose="02000503000000020004" pitchFamily="2" charset="0"/>
                <a:cs typeface="Helvetica Neue" panose="02000503000000020004" pitchFamily="2" charset="0"/>
              </a:rPr>
              <a:t>PB of data protected at selected spaces, connected to </a:t>
            </a:r>
            <a:br>
              <a:rPr lang="en-DE" sz="1800" dirty="0">
                <a:latin typeface="Helvetica Neue" panose="02000503000000020004" pitchFamily="2" charset="0"/>
                <a:ea typeface="Helvetica Neue" panose="02000503000000020004" pitchFamily="2" charset="0"/>
                <a:cs typeface="Helvetica Neue" panose="02000503000000020004" pitchFamily="2" charset="0"/>
              </a:rPr>
            </a:br>
            <a:r>
              <a:rPr lang="en-DE" sz="1800" dirty="0">
                <a:latin typeface="Helvetica Neue" panose="02000503000000020004" pitchFamily="2" charset="0"/>
                <a:ea typeface="Helvetica Neue" panose="02000503000000020004" pitchFamily="2" charset="0"/>
                <a:cs typeface="Helvetica Neue" panose="02000503000000020004" pitchFamily="2" charset="0"/>
              </a:rPr>
              <a:t>computing resources</a:t>
            </a:r>
          </a:p>
          <a:p>
            <a:pPr>
              <a:lnSpc>
                <a:spcPct val="100000"/>
              </a:lnSpc>
              <a:spcBef>
                <a:spcPts val="400"/>
              </a:spcBef>
            </a:pPr>
            <a:r>
              <a:rPr lang="en-DE" sz="1800" dirty="0">
                <a:latin typeface="Helvetica Neue" panose="02000503000000020004" pitchFamily="2" charset="0"/>
                <a:ea typeface="Helvetica Neue" panose="02000503000000020004" pitchFamily="2" charset="0"/>
                <a:cs typeface="Helvetica Neue" panose="02000503000000020004" pitchFamily="2" charset="0"/>
              </a:rPr>
              <a:t>Need communication between PUNCH sites and external storage / </a:t>
            </a:r>
            <a:br>
              <a:rPr lang="en-DE" sz="1800" dirty="0">
                <a:latin typeface="Helvetica Neue" panose="02000503000000020004" pitchFamily="2" charset="0"/>
                <a:ea typeface="Helvetica Neue" panose="02000503000000020004" pitchFamily="2" charset="0"/>
                <a:cs typeface="Helvetica Neue" panose="02000503000000020004" pitchFamily="2" charset="0"/>
              </a:rPr>
            </a:br>
            <a:r>
              <a:rPr lang="en-DE" sz="1800" dirty="0">
                <a:latin typeface="Helvetica Neue" panose="02000503000000020004" pitchFamily="2" charset="0"/>
                <a:ea typeface="Helvetica Neue" panose="02000503000000020004" pitchFamily="2" charset="0"/>
                <a:cs typeface="Helvetica Neue" panose="02000503000000020004" pitchFamily="2" charset="0"/>
              </a:rPr>
              <a:t>compute sites. Data pipeline can send results back to protected </a:t>
            </a:r>
            <a:br>
              <a:rPr lang="en-DE" sz="1800" dirty="0">
                <a:latin typeface="Helvetica Neue" panose="02000503000000020004" pitchFamily="2" charset="0"/>
                <a:ea typeface="Helvetica Neue" panose="02000503000000020004" pitchFamily="2" charset="0"/>
                <a:cs typeface="Helvetica Neue" panose="02000503000000020004" pitchFamily="2" charset="0"/>
              </a:rPr>
            </a:br>
            <a:r>
              <a:rPr lang="en-DE" sz="1800" dirty="0">
                <a:latin typeface="Helvetica Neue" panose="02000503000000020004" pitchFamily="2" charset="0"/>
                <a:ea typeface="Helvetica Neue" panose="02000503000000020004" pitchFamily="2" charset="0"/>
                <a:cs typeface="Helvetica Neue" panose="02000503000000020004" pitchFamily="2" charset="0"/>
              </a:rPr>
              <a:t>PUNCH result sites.</a:t>
            </a:r>
          </a:p>
          <a:p>
            <a:pPr>
              <a:lnSpc>
                <a:spcPct val="100000"/>
              </a:lnSpc>
              <a:spcBef>
                <a:spcPts val="400"/>
              </a:spcBef>
            </a:pPr>
            <a:r>
              <a:rPr lang="en-DE" sz="1800" dirty="0">
                <a:latin typeface="Helvetica Neue" panose="02000503000000020004" pitchFamily="2" charset="0"/>
                <a:ea typeface="Helvetica Neue" panose="02000503000000020004" pitchFamily="2" charset="0"/>
                <a:cs typeface="Helvetica Neue" panose="02000503000000020004" pitchFamily="2" charset="0"/>
              </a:rPr>
              <a:t>Why use PUNCH facilities? Convenience – easy access to data and easy access to software</a:t>
            </a:r>
          </a:p>
          <a:p>
            <a:pPr>
              <a:lnSpc>
                <a:spcPct val="100000"/>
              </a:lnSpc>
              <a:spcBef>
                <a:spcPts val="400"/>
              </a:spcBef>
            </a:pPr>
            <a:r>
              <a:rPr lang="en-DE" sz="1800" dirty="0">
                <a:latin typeface="Helvetica Neue" panose="02000503000000020004" pitchFamily="2" charset="0"/>
                <a:ea typeface="Helvetica Neue" panose="02000503000000020004" pitchFamily="2" charset="0"/>
                <a:cs typeface="Helvetica Neue" panose="02000503000000020004" pitchFamily="2" charset="0"/>
              </a:rPr>
              <a:t>Need to solve privacy issues and need to make software environment appealing.</a:t>
            </a:r>
          </a:p>
          <a:p>
            <a:pPr>
              <a:lnSpc>
                <a:spcPct val="100000"/>
              </a:lnSpc>
              <a:spcBef>
                <a:spcPts val="400"/>
              </a:spcBef>
            </a:pPr>
            <a:r>
              <a:rPr lang="en-DE" sz="1800" dirty="0">
                <a:latin typeface="Helvetica Neue" panose="02000503000000020004" pitchFamily="2" charset="0"/>
                <a:ea typeface="Helvetica Neue" panose="02000503000000020004" pitchFamily="2" charset="0"/>
                <a:cs typeface="Helvetica Neue" panose="02000503000000020004" pitchFamily="2" charset="0"/>
              </a:rPr>
              <a:t>Joe: perfectly aligned with astro interests (data-intensive jobs etc.)</a:t>
            </a:r>
          </a:p>
          <a:p>
            <a:pPr marL="0" indent="0">
              <a:lnSpc>
                <a:spcPct val="100000"/>
              </a:lnSpc>
              <a:spcBef>
                <a:spcPts val="400"/>
              </a:spcBef>
              <a:buNone/>
            </a:pPr>
            <a:endParaRPr lang="en-DE" sz="1800" dirty="0">
              <a:latin typeface="Helvetica Neue" panose="02000503000000020004" pitchFamily="2" charset="0"/>
              <a:ea typeface="Helvetica Neue" panose="02000503000000020004" pitchFamily="2" charset="0"/>
              <a:cs typeface="Helvetica Neue" panose="02000503000000020004" pitchFamily="2" charset="0"/>
            </a:endParaRPr>
          </a:p>
          <a:p>
            <a:pPr marL="0" indent="0">
              <a:lnSpc>
                <a:spcPct val="100000"/>
              </a:lnSpc>
              <a:spcBef>
                <a:spcPts val="400"/>
              </a:spcBef>
              <a:buNone/>
            </a:pPr>
            <a:r>
              <a:rPr lang="en-DE" sz="1800" b="1" dirty="0">
                <a:latin typeface="Helvetica Neue" panose="02000503000000020004" pitchFamily="2" charset="0"/>
                <a:ea typeface="Helvetica Neue" panose="02000503000000020004" pitchFamily="2" charset="0"/>
                <a:cs typeface="Helvetica Neue" panose="02000503000000020004" pitchFamily="2" charset="0"/>
              </a:rPr>
              <a:t>H. Enke (TA4): TA4 Keycloak + REANA + gitlab-p4n: now </a:t>
            </a:r>
            <a:br>
              <a:rPr lang="en-DE" sz="1800" b="1" dirty="0">
                <a:latin typeface="Helvetica Neue" panose="02000503000000020004" pitchFamily="2" charset="0"/>
                <a:ea typeface="Helvetica Neue" panose="02000503000000020004" pitchFamily="2" charset="0"/>
                <a:cs typeface="Helvetica Neue" panose="02000503000000020004" pitchFamily="2" charset="0"/>
              </a:rPr>
            </a:br>
            <a:r>
              <a:rPr lang="en-DE" sz="1800" b="1" dirty="0">
                <a:latin typeface="Helvetica Neue" panose="02000503000000020004" pitchFamily="2" charset="0"/>
                <a:ea typeface="Helvetica Neue" panose="02000503000000020004" pitchFamily="2" charset="0"/>
                <a:cs typeface="Helvetica Neue" panose="02000503000000020004" pitchFamily="2" charset="0"/>
              </a:rPr>
              <a:t>keycloak as middleman in place (note difficult AAI discussion)</a:t>
            </a:r>
          </a:p>
          <a:p>
            <a:pPr>
              <a:lnSpc>
                <a:spcPct val="100000"/>
              </a:lnSpc>
              <a:spcBef>
                <a:spcPts val="400"/>
              </a:spcBef>
            </a:pPr>
            <a:r>
              <a:rPr lang="en-DE" sz="1800" dirty="0">
                <a:latin typeface="Helvetica Neue" panose="02000503000000020004" pitchFamily="2" charset="0"/>
                <a:ea typeface="Helvetica Neue" panose="02000503000000020004" pitchFamily="2" charset="0"/>
                <a:cs typeface="Helvetica Neue" panose="02000503000000020004" pitchFamily="2" charset="0"/>
              </a:rPr>
              <a:t>Used by O. Freyermuth (Bonn): ELSA – using for authentication</a:t>
            </a:r>
            <a:br>
              <a:rPr lang="en-DE" sz="1800" dirty="0">
                <a:latin typeface="Helvetica Neue" panose="02000503000000020004" pitchFamily="2" charset="0"/>
                <a:ea typeface="Helvetica Neue" panose="02000503000000020004" pitchFamily="2" charset="0"/>
                <a:cs typeface="Helvetica Neue" panose="02000503000000020004" pitchFamily="2" charset="0"/>
              </a:rPr>
            </a:br>
            <a:r>
              <a:rPr lang="en-DE" sz="1800" dirty="0">
                <a:latin typeface="Helvetica Neue" panose="02000503000000020004" pitchFamily="2" charset="0"/>
                <a:ea typeface="Helvetica Neue" panose="02000503000000020004" pitchFamily="2" charset="0"/>
                <a:cs typeface="Helvetica Neue" panose="02000503000000020004" pitchFamily="2" charset="0"/>
              </a:rPr>
              <a:t>for the Jupyter notebooks. </a:t>
            </a:r>
          </a:p>
          <a:p>
            <a:pPr>
              <a:lnSpc>
                <a:spcPct val="100000"/>
              </a:lnSpc>
              <a:spcBef>
                <a:spcPts val="400"/>
              </a:spcBef>
            </a:pPr>
            <a:r>
              <a:rPr lang="en-DE" sz="1800" dirty="0">
                <a:latin typeface="Helvetica Neue" panose="02000503000000020004" pitchFamily="2" charset="0"/>
                <a:ea typeface="Helvetica Neue" panose="02000503000000020004" pitchFamily="2" charset="0"/>
                <a:cs typeface="Helvetica Neue" panose="02000503000000020004" pitchFamily="2" charset="0"/>
              </a:rPr>
              <a:t>Potsdam SciTrace workshop 14-16 June: Use case from M. </a:t>
            </a:r>
            <a:br>
              <a:rPr lang="en-DE" sz="1800" dirty="0">
                <a:latin typeface="Helvetica Neue" panose="02000503000000020004" pitchFamily="2" charset="0"/>
                <a:ea typeface="Helvetica Neue" panose="02000503000000020004" pitchFamily="2" charset="0"/>
                <a:cs typeface="Helvetica Neue" panose="02000503000000020004" pitchFamily="2" charset="0"/>
              </a:rPr>
            </a:br>
            <a:r>
              <a:rPr lang="en-DE" sz="1800" dirty="0">
                <a:latin typeface="Helvetica Neue" panose="02000503000000020004" pitchFamily="2" charset="0"/>
                <a:ea typeface="Helvetica Neue" panose="02000503000000020004" pitchFamily="2" charset="0"/>
                <a:cs typeface="Helvetica Neue" panose="02000503000000020004" pitchFamily="2" charset="0"/>
              </a:rPr>
              <a:t>Hübner – comparison of Higgs models in HEP (HiggsTools). </a:t>
            </a:r>
            <a:r>
              <a:rPr lang="en-GB" sz="1800" dirty="0">
                <a:latin typeface="Helvetica Neue" panose="02000503000000020004" pitchFamily="2" charset="0"/>
                <a:ea typeface="Helvetica Neue" panose="02000503000000020004" pitchFamily="2" charset="0"/>
                <a:cs typeface="Helvetica Neue" panose="02000503000000020004" pitchFamily="2" charset="0"/>
              </a:rPr>
              <a:t>T</a:t>
            </a:r>
            <a:r>
              <a:rPr lang="en-DE" sz="1800" dirty="0">
                <a:latin typeface="Helvetica Neue" panose="02000503000000020004" pitchFamily="2" charset="0"/>
                <a:ea typeface="Helvetica Neue" panose="02000503000000020004" pitchFamily="2" charset="0"/>
                <a:cs typeface="Helvetica Neue" panose="02000503000000020004" pitchFamily="2" charset="0"/>
              </a:rPr>
              <a:t>hey </a:t>
            </a:r>
            <a:br>
              <a:rPr lang="en-DE" sz="1800" dirty="0">
                <a:latin typeface="Helvetica Neue" panose="02000503000000020004" pitchFamily="2" charset="0"/>
                <a:ea typeface="Helvetica Neue" panose="02000503000000020004" pitchFamily="2" charset="0"/>
                <a:cs typeface="Helvetica Neue" panose="02000503000000020004" pitchFamily="2" charset="0"/>
              </a:rPr>
            </a:br>
            <a:r>
              <a:rPr lang="en-DE" sz="1800" dirty="0">
                <a:latin typeface="Helvetica Neue" panose="02000503000000020004" pitchFamily="2" charset="0"/>
                <a:ea typeface="Helvetica Neue" panose="02000503000000020004" pitchFamily="2" charset="0"/>
                <a:cs typeface="Helvetica Neue" panose="02000503000000020004" pitchFamily="2" charset="0"/>
              </a:rPr>
              <a:t>can run their analysis and put things in a container. </a:t>
            </a:r>
          </a:p>
          <a:p>
            <a:pPr>
              <a:lnSpc>
                <a:spcPct val="100000"/>
              </a:lnSpc>
              <a:spcBef>
                <a:spcPts val="400"/>
              </a:spcBef>
            </a:pPr>
            <a:r>
              <a:rPr lang="en-DE" sz="1800" dirty="0">
                <a:latin typeface="Helvetica Neue" panose="02000503000000020004" pitchFamily="2" charset="0"/>
                <a:ea typeface="Helvetica Neue" panose="02000503000000020004" pitchFamily="2" charset="0"/>
                <a:cs typeface="Helvetica Neue" panose="02000503000000020004" pitchFamily="2" charset="0"/>
              </a:rPr>
              <a:t>Focus of TA4: see whether use cases from workshop can be </a:t>
            </a:r>
            <a:br>
              <a:rPr lang="en-DE" sz="1800" dirty="0">
                <a:latin typeface="Helvetica Neue" panose="02000503000000020004" pitchFamily="2" charset="0"/>
                <a:ea typeface="Helvetica Neue" panose="02000503000000020004" pitchFamily="2" charset="0"/>
                <a:cs typeface="Helvetica Neue" panose="02000503000000020004" pitchFamily="2" charset="0"/>
              </a:rPr>
            </a:br>
            <a:r>
              <a:rPr lang="en-DE" sz="1800" dirty="0">
                <a:latin typeface="Helvetica Neue" panose="02000503000000020004" pitchFamily="2" charset="0"/>
                <a:ea typeface="Helvetica Neue" panose="02000503000000020004" pitchFamily="2" charset="0"/>
                <a:cs typeface="Helvetica Neue" panose="02000503000000020004" pitchFamily="2" charset="0"/>
              </a:rPr>
              <a:t>containerised and can be executed by TA2 tools. </a:t>
            </a:r>
          </a:p>
          <a:p>
            <a:pPr>
              <a:lnSpc>
                <a:spcPct val="100000"/>
              </a:lnSpc>
              <a:spcBef>
                <a:spcPts val="400"/>
              </a:spcBef>
            </a:pPr>
            <a:r>
              <a:rPr lang="en-DE" sz="1800" dirty="0">
                <a:latin typeface="Helvetica Neue" panose="02000503000000020004" pitchFamily="2" charset="0"/>
                <a:ea typeface="Helvetica Neue" panose="02000503000000020004" pitchFamily="2" charset="0"/>
                <a:cs typeface="Helvetica Neue" panose="02000503000000020004" pitchFamily="2" charset="0"/>
              </a:rPr>
              <a:t>How to make use of S4P? </a:t>
            </a:r>
          </a:p>
          <a:p>
            <a:pPr>
              <a:lnSpc>
                <a:spcPct val="100000"/>
              </a:lnSpc>
              <a:spcBef>
                <a:spcPts val="400"/>
              </a:spcBef>
            </a:pPr>
            <a:r>
              <a:rPr lang="en-DE" sz="1800" dirty="0">
                <a:latin typeface="Helvetica Neue" panose="02000503000000020004" pitchFamily="2" charset="0"/>
                <a:ea typeface="Helvetica Neue" panose="02000503000000020004" pitchFamily="2" charset="0"/>
                <a:cs typeface="Helvetica Neue" panose="02000503000000020004" pitchFamily="2" charset="0"/>
              </a:rPr>
              <a:t>Andreas: Connection SciTrace – PUNCH? Harry: SciTrace will be tool to capture workflows and parameters for later usage. Not alternative to REANA, but additional functionality</a:t>
            </a:r>
          </a:p>
          <a:p>
            <a:pPr>
              <a:lnSpc>
                <a:spcPct val="100000"/>
              </a:lnSpc>
              <a:spcBef>
                <a:spcPts val="400"/>
              </a:spcBef>
            </a:pPr>
            <a:endParaRPr lang="en-DE" sz="18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5" name="Picture 4">
            <a:extLst>
              <a:ext uri="{FF2B5EF4-FFF2-40B4-BE49-F238E27FC236}">
                <a16:creationId xmlns:a16="http://schemas.microsoft.com/office/drawing/2014/main" id="{6FE4522E-E35F-E2D6-71C6-FD54CA4FB946}"/>
              </a:ext>
            </a:extLst>
          </p:cNvPr>
          <p:cNvPicPr>
            <a:picLocks noChangeAspect="1"/>
          </p:cNvPicPr>
          <p:nvPr/>
        </p:nvPicPr>
        <p:blipFill>
          <a:blip r:embed="rId2"/>
          <a:stretch>
            <a:fillRect/>
          </a:stretch>
        </p:blipFill>
        <p:spPr>
          <a:xfrm>
            <a:off x="7562740" y="411520"/>
            <a:ext cx="4099607" cy="2247972"/>
          </a:xfrm>
          <a:prstGeom prst="rect">
            <a:avLst/>
          </a:prstGeom>
        </p:spPr>
      </p:pic>
      <p:pic>
        <p:nvPicPr>
          <p:cNvPr id="9" name="Picture 8">
            <a:extLst>
              <a:ext uri="{FF2B5EF4-FFF2-40B4-BE49-F238E27FC236}">
                <a16:creationId xmlns:a16="http://schemas.microsoft.com/office/drawing/2014/main" id="{E0149D12-3C7F-CA7E-26A4-629525D8EA59}"/>
              </a:ext>
            </a:extLst>
          </p:cNvPr>
          <p:cNvPicPr>
            <a:picLocks noChangeAspect="1"/>
          </p:cNvPicPr>
          <p:nvPr/>
        </p:nvPicPr>
        <p:blipFill>
          <a:blip r:embed="rId3"/>
          <a:stretch>
            <a:fillRect/>
          </a:stretch>
        </p:blipFill>
        <p:spPr>
          <a:xfrm>
            <a:off x="7562740" y="3704995"/>
            <a:ext cx="4545901" cy="2247973"/>
          </a:xfrm>
          <a:prstGeom prst="rect">
            <a:avLst/>
          </a:prstGeom>
        </p:spPr>
      </p:pic>
    </p:spTree>
    <p:extLst>
      <p:ext uri="{BB962C8B-B14F-4D97-AF65-F5344CB8AC3E}">
        <p14:creationId xmlns:p14="http://schemas.microsoft.com/office/powerpoint/2010/main" val="1138949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9C891-A6DD-B374-6598-46CCCE1327C6}"/>
              </a:ext>
            </a:extLst>
          </p:cNvPr>
          <p:cNvSpPr>
            <a:spLocks noGrp="1"/>
          </p:cNvSpPr>
          <p:nvPr>
            <p:ph type="title"/>
          </p:nvPr>
        </p:nvSpPr>
        <p:spPr>
          <a:xfrm>
            <a:off x="328534" y="398904"/>
            <a:ext cx="10515600" cy="564265"/>
          </a:xfrm>
        </p:spPr>
        <p:txBody>
          <a:bodyPr>
            <a:normAutofit fontScale="90000"/>
          </a:bodyPr>
          <a:lstStyle/>
          <a:p>
            <a:r>
              <a:rPr lang="en-DE" sz="3600" dirty="0">
                <a:latin typeface="Helvetica Neue" panose="02000503000000020004" pitchFamily="2" charset="0"/>
                <a:ea typeface="Helvetica Neue" panose="02000503000000020004" pitchFamily="2" charset="0"/>
                <a:cs typeface="Helvetica Neue" panose="02000503000000020004" pitchFamily="2" charset="0"/>
              </a:rPr>
              <a:t>Collection of use cases TA2-4 (2)</a:t>
            </a:r>
          </a:p>
        </p:txBody>
      </p:sp>
      <p:sp>
        <p:nvSpPr>
          <p:cNvPr id="3" name="Content Placeholder 2">
            <a:extLst>
              <a:ext uri="{FF2B5EF4-FFF2-40B4-BE49-F238E27FC236}">
                <a16:creationId xmlns:a16="http://schemas.microsoft.com/office/drawing/2014/main" id="{0FFD1C6A-3F85-1485-20C8-18DA6A7F6B55}"/>
              </a:ext>
            </a:extLst>
          </p:cNvPr>
          <p:cNvSpPr>
            <a:spLocks noGrp="1"/>
          </p:cNvSpPr>
          <p:nvPr>
            <p:ph idx="1"/>
          </p:nvPr>
        </p:nvSpPr>
        <p:spPr>
          <a:xfrm>
            <a:off x="328533" y="1121087"/>
            <a:ext cx="11483715" cy="5519556"/>
          </a:xfrm>
        </p:spPr>
        <p:txBody>
          <a:bodyPr>
            <a:normAutofit fontScale="92500" lnSpcReduction="10000"/>
          </a:bodyPr>
          <a:lstStyle/>
          <a:p>
            <a:pPr marL="0" indent="0">
              <a:lnSpc>
                <a:spcPct val="100000"/>
              </a:lnSpc>
              <a:spcBef>
                <a:spcPts val="400"/>
              </a:spcBef>
              <a:buNone/>
            </a:pPr>
            <a:r>
              <a:rPr lang="en-DE" sz="1800" b="1" dirty="0">
                <a:latin typeface="Helvetica Neue" panose="02000503000000020004" pitchFamily="2" charset="0"/>
                <a:ea typeface="Helvetica Neue" panose="02000503000000020004" pitchFamily="2" charset="0"/>
                <a:cs typeface="Helvetica Neue" panose="02000503000000020004" pitchFamily="2" charset="0"/>
              </a:rPr>
              <a:t>J. Mohr (TA3): brought 4 use cases</a:t>
            </a:r>
          </a:p>
          <a:p>
            <a:pPr>
              <a:lnSpc>
                <a:spcPct val="100000"/>
              </a:lnSpc>
              <a:spcBef>
                <a:spcPts val="400"/>
              </a:spcBef>
            </a:pPr>
            <a:r>
              <a:rPr lang="en-DE" sz="1800" dirty="0">
                <a:latin typeface="Helvetica Neue" panose="02000503000000020004" pitchFamily="2" charset="0"/>
                <a:ea typeface="Helvetica Neue" panose="02000503000000020004" pitchFamily="2" charset="0"/>
                <a:cs typeface="Helvetica Neue" panose="02000503000000020004" pitchFamily="2" charset="0"/>
              </a:rPr>
              <a:t>Remark Thomas: 1 or 4 (</a:t>
            </a:r>
            <a:r>
              <a:rPr lang="en-DE" sz="1800" dirty="0">
                <a:latin typeface="Helvetica Neue" panose="02000503000000020004" pitchFamily="2" charset="0"/>
                <a:ea typeface="Helvetica Neue" panose="02000503000000020004" pitchFamily="2" charset="0"/>
                <a:cs typeface="Helvetica Neue" panose="02000503000000020004" pitchFamily="2" charset="0"/>
                <a:sym typeface="Wingdings" pitchFamily="2" charset="2"/>
              </a:rPr>
              <a:t> Olaf)</a:t>
            </a:r>
            <a:r>
              <a:rPr lang="en-DE" sz="1800" dirty="0">
                <a:latin typeface="Helvetica Neue" panose="02000503000000020004" pitchFamily="2" charset="0"/>
                <a:ea typeface="Helvetica Neue" panose="02000503000000020004" pitchFamily="2" charset="0"/>
                <a:cs typeface="Helvetica Neue" panose="02000503000000020004" pitchFamily="2" charset="0"/>
              </a:rPr>
              <a:t>? </a:t>
            </a:r>
          </a:p>
          <a:p>
            <a:pPr>
              <a:lnSpc>
                <a:spcPct val="100000"/>
              </a:lnSpc>
              <a:spcBef>
                <a:spcPts val="400"/>
              </a:spcBef>
            </a:pPr>
            <a:r>
              <a:rPr lang="en-DE" sz="1800" dirty="0">
                <a:latin typeface="Helvetica Neue" panose="02000503000000020004" pitchFamily="2" charset="0"/>
                <a:ea typeface="Helvetica Neue" panose="02000503000000020004" pitchFamily="2" charset="0"/>
                <a:cs typeface="Helvetica Neue" panose="02000503000000020004" pitchFamily="2" charset="0"/>
              </a:rPr>
              <a:t>Joe’s preference: probably 1 </a:t>
            </a:r>
            <a:br>
              <a:rPr lang="en-DE" sz="1800" dirty="0">
                <a:latin typeface="Helvetica Neue" panose="02000503000000020004" pitchFamily="2" charset="0"/>
                <a:ea typeface="Helvetica Neue" panose="02000503000000020004" pitchFamily="2" charset="0"/>
                <a:cs typeface="Helvetica Neue" panose="02000503000000020004" pitchFamily="2" charset="0"/>
              </a:rPr>
            </a:br>
            <a:r>
              <a:rPr lang="en-DE" sz="1800" dirty="0">
                <a:latin typeface="Helvetica Neue" panose="02000503000000020004" pitchFamily="2" charset="0"/>
                <a:ea typeface="Helvetica Neue" panose="02000503000000020004" pitchFamily="2" charset="0"/>
                <a:cs typeface="Helvetica Neue" panose="02000503000000020004" pitchFamily="2" charset="0"/>
              </a:rPr>
              <a:t>because of Nicola’s plans. 3 also </a:t>
            </a:r>
            <a:br>
              <a:rPr lang="en-DE" sz="1800" dirty="0">
                <a:latin typeface="Helvetica Neue" panose="02000503000000020004" pitchFamily="2" charset="0"/>
                <a:ea typeface="Helvetica Neue" panose="02000503000000020004" pitchFamily="2" charset="0"/>
                <a:cs typeface="Helvetica Neue" panose="02000503000000020004" pitchFamily="2" charset="0"/>
              </a:rPr>
            </a:br>
            <a:r>
              <a:rPr lang="en-DE" sz="1800" dirty="0">
                <a:latin typeface="Helvetica Neue" panose="02000503000000020004" pitchFamily="2" charset="0"/>
                <a:ea typeface="Helvetica Neue" panose="02000503000000020004" pitchFamily="2" charset="0"/>
                <a:cs typeface="Helvetica Neue" panose="02000503000000020004" pitchFamily="2" charset="0"/>
              </a:rPr>
              <a:t>nice – but how broadly useful? </a:t>
            </a:r>
          </a:p>
          <a:p>
            <a:pPr>
              <a:lnSpc>
                <a:spcPct val="100000"/>
              </a:lnSpc>
              <a:spcBef>
                <a:spcPts val="400"/>
              </a:spcBef>
            </a:pPr>
            <a:endParaRPr lang="en-DE" sz="1800" dirty="0">
              <a:latin typeface="Helvetica Neue" panose="02000503000000020004" pitchFamily="2" charset="0"/>
              <a:ea typeface="Helvetica Neue" panose="02000503000000020004" pitchFamily="2" charset="0"/>
              <a:cs typeface="Helvetica Neue" panose="02000503000000020004" pitchFamily="2" charset="0"/>
            </a:endParaRPr>
          </a:p>
          <a:p>
            <a:pPr marL="0" indent="0">
              <a:lnSpc>
                <a:spcPct val="100000"/>
              </a:lnSpc>
              <a:spcBef>
                <a:spcPts val="400"/>
              </a:spcBef>
              <a:buNone/>
            </a:pPr>
            <a:endParaRPr lang="en-DE" sz="1800" dirty="0">
              <a:latin typeface="Helvetica Neue" panose="02000503000000020004" pitchFamily="2" charset="0"/>
              <a:ea typeface="Helvetica Neue" panose="02000503000000020004" pitchFamily="2" charset="0"/>
              <a:cs typeface="Helvetica Neue" panose="02000503000000020004" pitchFamily="2" charset="0"/>
            </a:endParaRPr>
          </a:p>
          <a:p>
            <a:pPr marL="0" indent="0">
              <a:lnSpc>
                <a:spcPct val="100000"/>
              </a:lnSpc>
              <a:spcBef>
                <a:spcPts val="400"/>
              </a:spcBef>
              <a:buNone/>
            </a:pPr>
            <a:endParaRPr lang="en-DE" sz="1800" dirty="0">
              <a:latin typeface="Helvetica Neue" panose="02000503000000020004" pitchFamily="2" charset="0"/>
              <a:ea typeface="Helvetica Neue" panose="02000503000000020004" pitchFamily="2" charset="0"/>
              <a:cs typeface="Helvetica Neue" panose="02000503000000020004" pitchFamily="2" charset="0"/>
            </a:endParaRPr>
          </a:p>
          <a:p>
            <a:pPr marL="0" indent="0">
              <a:lnSpc>
                <a:spcPct val="100000"/>
              </a:lnSpc>
              <a:spcBef>
                <a:spcPts val="400"/>
              </a:spcBef>
              <a:buNone/>
            </a:pPr>
            <a:r>
              <a:rPr lang="en-DE" sz="1800" b="1" dirty="0">
                <a:latin typeface="Helvetica Neue" panose="02000503000000020004" pitchFamily="2" charset="0"/>
                <a:ea typeface="Helvetica Neue" panose="02000503000000020004" pitchFamily="2" charset="0"/>
                <a:cs typeface="Helvetica Neue" panose="02000503000000020004" pitchFamily="2" charset="0"/>
              </a:rPr>
              <a:t>M. Hoeft (TA2): Tutorials around commissioning work flows</a:t>
            </a:r>
          </a:p>
          <a:p>
            <a:pPr>
              <a:lnSpc>
                <a:spcPct val="100000"/>
              </a:lnSpc>
              <a:spcBef>
                <a:spcPts val="400"/>
              </a:spcBef>
            </a:pPr>
            <a:r>
              <a:rPr lang="en-GB" sz="1800" dirty="0">
                <a:latin typeface="Helvetica Neue" panose="02000503000000020004" pitchFamily="2" charset="0"/>
                <a:ea typeface="Helvetica Neue" panose="02000503000000020004" pitchFamily="2" charset="0"/>
                <a:cs typeface="Helvetica Neue" panose="02000503000000020004" pitchFamily="2" charset="0"/>
              </a:rPr>
              <a:t>N</a:t>
            </a:r>
            <a:r>
              <a:rPr lang="en-DE" sz="1800" dirty="0">
                <a:latin typeface="Helvetica Neue" panose="02000503000000020004" pitchFamily="2" charset="0"/>
                <a:ea typeface="Helvetica Neue" panose="02000503000000020004" pitchFamily="2" charset="0"/>
                <a:cs typeface="Helvetica Neue" panose="02000503000000020004" pitchFamily="2" charset="0"/>
              </a:rPr>
              <a:t>eeded to test C4P functionality and links to S4P</a:t>
            </a:r>
          </a:p>
          <a:p>
            <a:pPr>
              <a:lnSpc>
                <a:spcPct val="100000"/>
              </a:lnSpc>
              <a:spcBef>
                <a:spcPts val="400"/>
              </a:spcBef>
            </a:pPr>
            <a:r>
              <a:rPr lang="en-DE" sz="1800" dirty="0">
                <a:latin typeface="Helvetica Neue" panose="02000503000000020004" pitchFamily="2" charset="0"/>
                <a:ea typeface="Helvetica Neue" panose="02000503000000020004" pitchFamily="2" charset="0"/>
                <a:cs typeface="Helvetica Neue" panose="02000503000000020004" pitchFamily="2" charset="0"/>
              </a:rPr>
              <a:t>Have 4 tutorials at hand for test – e.g. carry out larger computing</a:t>
            </a:r>
            <a:br>
              <a:rPr lang="en-DE" sz="1800" dirty="0">
                <a:latin typeface="Helvetica Neue" panose="02000503000000020004" pitchFamily="2" charset="0"/>
                <a:ea typeface="Helvetica Neue" panose="02000503000000020004" pitchFamily="2" charset="0"/>
                <a:cs typeface="Helvetica Neue" panose="02000503000000020004" pitchFamily="2" charset="0"/>
              </a:rPr>
            </a:br>
            <a:r>
              <a:rPr lang="en-DE" sz="1800" dirty="0">
                <a:latin typeface="Helvetica Neue" panose="02000503000000020004" pitchFamily="2" charset="0"/>
                <a:ea typeface="Helvetica Neue" panose="02000503000000020004" pitchFamily="2" charset="0"/>
                <a:cs typeface="Helvetica Neue" panose="02000503000000020004" pitchFamily="2" charset="0"/>
              </a:rPr>
              <a:t>jobs (Matthias)</a:t>
            </a:r>
          </a:p>
          <a:p>
            <a:pPr>
              <a:lnSpc>
                <a:spcPct val="100000"/>
              </a:lnSpc>
              <a:spcBef>
                <a:spcPts val="400"/>
              </a:spcBef>
            </a:pPr>
            <a:r>
              <a:rPr lang="en-DE" sz="1800" dirty="0">
                <a:latin typeface="Helvetica Neue" panose="02000503000000020004" pitchFamily="2" charset="0"/>
                <a:ea typeface="Helvetica Neue" panose="02000503000000020004" pitchFamily="2" charset="0"/>
                <a:cs typeface="Helvetica Neue" panose="02000503000000020004" pitchFamily="2" charset="0"/>
              </a:rPr>
              <a:t>Manuel – nested contained tutorial for simplified Higgs analysis in </a:t>
            </a:r>
            <a:br>
              <a:rPr lang="en-DE" sz="1800" dirty="0">
                <a:latin typeface="Helvetica Neue" panose="02000503000000020004" pitchFamily="2" charset="0"/>
                <a:ea typeface="Helvetica Neue" panose="02000503000000020004" pitchFamily="2" charset="0"/>
                <a:cs typeface="Helvetica Neue" panose="02000503000000020004" pitchFamily="2" charset="0"/>
              </a:rPr>
            </a:br>
            <a:r>
              <a:rPr lang="en-DE" sz="1800" dirty="0">
                <a:latin typeface="Helvetica Neue" panose="02000503000000020004" pitchFamily="2" charset="0"/>
                <a:ea typeface="Helvetica Neue" panose="02000503000000020004" pitchFamily="2" charset="0"/>
                <a:cs typeface="Helvetica Neue" panose="02000503000000020004" pitchFamily="2" charset="0"/>
              </a:rPr>
              <a:t>CMS with data in HEPstorage. </a:t>
            </a:r>
          </a:p>
          <a:p>
            <a:pPr>
              <a:lnSpc>
                <a:spcPct val="100000"/>
              </a:lnSpc>
              <a:spcBef>
                <a:spcPts val="400"/>
              </a:spcBef>
            </a:pPr>
            <a:r>
              <a:rPr lang="en-DE" sz="1800" dirty="0">
                <a:latin typeface="Helvetica Neue" panose="02000503000000020004" pitchFamily="2" charset="0"/>
                <a:ea typeface="Helvetica Neue" panose="02000503000000020004" pitchFamily="2" charset="0"/>
                <a:cs typeface="Helvetica Neue" panose="02000503000000020004" pitchFamily="2" charset="0"/>
              </a:rPr>
              <a:t>Question: What would make P4N infrastructure attractive for users? </a:t>
            </a:r>
            <a:br>
              <a:rPr lang="en-DE" sz="1800" dirty="0">
                <a:latin typeface="Helvetica Neue" panose="02000503000000020004" pitchFamily="2" charset="0"/>
                <a:ea typeface="Helvetica Neue" panose="02000503000000020004" pitchFamily="2" charset="0"/>
                <a:cs typeface="Helvetica Neue" panose="02000503000000020004" pitchFamily="2" charset="0"/>
              </a:rPr>
            </a:br>
            <a:r>
              <a:rPr lang="en-DE" sz="1800" dirty="0">
                <a:latin typeface="Helvetica Neue" panose="02000503000000020004" pitchFamily="2" charset="0"/>
                <a:ea typeface="Helvetica Neue" panose="02000503000000020004" pitchFamily="2" charset="0"/>
                <a:cs typeface="Helvetica Neue" panose="02000503000000020004" pitchFamily="2" charset="0"/>
              </a:rPr>
              <a:t>Look for things computing heavy that you can’t do on your laptop. </a:t>
            </a:r>
            <a:br>
              <a:rPr lang="en-DE" sz="1800" dirty="0">
                <a:latin typeface="Helvetica Neue" panose="02000503000000020004" pitchFamily="2" charset="0"/>
                <a:ea typeface="Helvetica Neue" panose="02000503000000020004" pitchFamily="2" charset="0"/>
                <a:cs typeface="Helvetica Neue" panose="02000503000000020004" pitchFamily="2" charset="0"/>
              </a:rPr>
            </a:br>
            <a:r>
              <a:rPr lang="en-DE" sz="1800" dirty="0">
                <a:latin typeface="Helvetica Neue" panose="02000503000000020004" pitchFamily="2" charset="0"/>
                <a:ea typeface="Helvetica Neue" panose="02000503000000020004" pitchFamily="2" charset="0"/>
                <a:cs typeface="Helvetica Neue" panose="02000503000000020004" pitchFamily="2" charset="0"/>
              </a:rPr>
              <a:t>And make things simpler for the user!</a:t>
            </a:r>
          </a:p>
          <a:p>
            <a:pPr>
              <a:lnSpc>
                <a:spcPct val="100000"/>
              </a:lnSpc>
              <a:spcBef>
                <a:spcPts val="400"/>
              </a:spcBef>
            </a:pPr>
            <a:r>
              <a:rPr lang="en-DE" sz="1800" dirty="0">
                <a:latin typeface="Helvetica Neue" panose="02000503000000020004" pitchFamily="2" charset="0"/>
                <a:ea typeface="Helvetica Neue" panose="02000503000000020004" pitchFamily="2" charset="0"/>
                <a:cs typeface="Helvetica Neue" panose="02000503000000020004" pitchFamily="2" charset="0"/>
              </a:rPr>
              <a:t>Test and expand commissioning workflows while trying to increase </a:t>
            </a:r>
            <a:br>
              <a:rPr lang="en-DE" sz="1800" dirty="0">
                <a:latin typeface="Helvetica Neue" panose="02000503000000020004" pitchFamily="2" charset="0"/>
                <a:ea typeface="Helvetica Neue" panose="02000503000000020004" pitchFamily="2" charset="0"/>
                <a:cs typeface="Helvetica Neue" panose="02000503000000020004" pitchFamily="2" charset="0"/>
              </a:rPr>
            </a:br>
            <a:r>
              <a:rPr lang="en-DE" sz="1800" dirty="0">
                <a:latin typeface="Helvetica Neue" panose="02000503000000020004" pitchFamily="2" charset="0"/>
                <a:ea typeface="Helvetica Neue" panose="02000503000000020004" pitchFamily="2" charset="0"/>
                <a:cs typeface="Helvetica Neue" panose="02000503000000020004" pitchFamily="2" charset="0"/>
              </a:rPr>
              <a:t>scale (in TA2) and binding in TA3 tools. </a:t>
            </a:r>
          </a:p>
          <a:p>
            <a:pPr>
              <a:lnSpc>
                <a:spcPct val="100000"/>
              </a:lnSpc>
              <a:spcBef>
                <a:spcPts val="400"/>
              </a:spcBef>
            </a:pPr>
            <a:r>
              <a:rPr lang="en-DE" sz="1800" dirty="0">
                <a:latin typeface="Helvetica Neue" panose="02000503000000020004" pitchFamily="2" charset="0"/>
                <a:ea typeface="Helvetica Neue" panose="02000503000000020004" pitchFamily="2" charset="0"/>
                <a:cs typeface="Helvetica Neue" panose="02000503000000020004" pitchFamily="2" charset="0"/>
              </a:rPr>
              <a:t>Joe: Complexity of TA2 tools doesn’t matter as long as hidden behind portal</a:t>
            </a:r>
          </a:p>
        </p:txBody>
      </p:sp>
      <p:pic>
        <p:nvPicPr>
          <p:cNvPr id="6" name="Picture 5">
            <a:extLst>
              <a:ext uri="{FF2B5EF4-FFF2-40B4-BE49-F238E27FC236}">
                <a16:creationId xmlns:a16="http://schemas.microsoft.com/office/drawing/2014/main" id="{A1E4648C-E853-60EC-E677-5DBE2505C64C}"/>
              </a:ext>
            </a:extLst>
          </p:cNvPr>
          <p:cNvPicPr>
            <a:picLocks noChangeAspect="1"/>
          </p:cNvPicPr>
          <p:nvPr/>
        </p:nvPicPr>
        <p:blipFill>
          <a:blip r:embed="rId2"/>
          <a:stretch>
            <a:fillRect/>
          </a:stretch>
        </p:blipFill>
        <p:spPr>
          <a:xfrm>
            <a:off x="4639701" y="925717"/>
            <a:ext cx="7552299" cy="2465831"/>
          </a:xfrm>
          <a:prstGeom prst="rect">
            <a:avLst/>
          </a:prstGeom>
        </p:spPr>
      </p:pic>
      <p:pic>
        <p:nvPicPr>
          <p:cNvPr id="11" name="Picture 10">
            <a:extLst>
              <a:ext uri="{FF2B5EF4-FFF2-40B4-BE49-F238E27FC236}">
                <a16:creationId xmlns:a16="http://schemas.microsoft.com/office/drawing/2014/main" id="{FADF9A88-0854-E23F-0869-904E1E0D9F8F}"/>
              </a:ext>
            </a:extLst>
          </p:cNvPr>
          <p:cNvPicPr>
            <a:picLocks noChangeAspect="1"/>
          </p:cNvPicPr>
          <p:nvPr/>
        </p:nvPicPr>
        <p:blipFill>
          <a:blip r:embed="rId3"/>
          <a:stretch>
            <a:fillRect/>
          </a:stretch>
        </p:blipFill>
        <p:spPr>
          <a:xfrm>
            <a:off x="8015367" y="3720371"/>
            <a:ext cx="3848100" cy="2628900"/>
          </a:xfrm>
          <a:prstGeom prst="rect">
            <a:avLst/>
          </a:prstGeom>
        </p:spPr>
      </p:pic>
    </p:spTree>
    <p:extLst>
      <p:ext uri="{BB962C8B-B14F-4D97-AF65-F5344CB8AC3E}">
        <p14:creationId xmlns:p14="http://schemas.microsoft.com/office/powerpoint/2010/main" val="2784724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9C891-A6DD-B374-6598-46CCCE1327C6}"/>
              </a:ext>
            </a:extLst>
          </p:cNvPr>
          <p:cNvSpPr>
            <a:spLocks noGrp="1"/>
          </p:cNvSpPr>
          <p:nvPr>
            <p:ph type="title"/>
          </p:nvPr>
        </p:nvSpPr>
        <p:spPr>
          <a:xfrm>
            <a:off x="328534" y="398904"/>
            <a:ext cx="10515600" cy="564265"/>
          </a:xfrm>
        </p:spPr>
        <p:txBody>
          <a:bodyPr>
            <a:normAutofit fontScale="90000"/>
          </a:bodyPr>
          <a:lstStyle/>
          <a:p>
            <a:r>
              <a:rPr lang="en-DE" sz="3600" dirty="0">
                <a:latin typeface="Helvetica Neue" panose="02000503000000020004" pitchFamily="2" charset="0"/>
                <a:ea typeface="Helvetica Neue" panose="02000503000000020004" pitchFamily="2" charset="0"/>
                <a:cs typeface="Helvetica Neue" panose="02000503000000020004" pitchFamily="2" charset="0"/>
              </a:rPr>
              <a:t>Collection of use cases TA2-4 (3)</a:t>
            </a:r>
          </a:p>
        </p:txBody>
      </p:sp>
      <p:sp>
        <p:nvSpPr>
          <p:cNvPr id="3" name="Content Placeholder 2">
            <a:extLst>
              <a:ext uri="{FF2B5EF4-FFF2-40B4-BE49-F238E27FC236}">
                <a16:creationId xmlns:a16="http://schemas.microsoft.com/office/drawing/2014/main" id="{0FFD1C6A-3F85-1485-20C8-18DA6A7F6B55}"/>
              </a:ext>
            </a:extLst>
          </p:cNvPr>
          <p:cNvSpPr>
            <a:spLocks noGrp="1"/>
          </p:cNvSpPr>
          <p:nvPr>
            <p:ph idx="1"/>
          </p:nvPr>
        </p:nvSpPr>
        <p:spPr>
          <a:xfrm>
            <a:off x="328534" y="1121087"/>
            <a:ext cx="10515600" cy="4351338"/>
          </a:xfrm>
        </p:spPr>
        <p:txBody>
          <a:bodyPr>
            <a:normAutofit lnSpcReduction="10000"/>
          </a:bodyPr>
          <a:lstStyle/>
          <a:p>
            <a:pPr marL="0" indent="0">
              <a:lnSpc>
                <a:spcPct val="100000"/>
              </a:lnSpc>
              <a:spcBef>
                <a:spcPts val="400"/>
              </a:spcBef>
              <a:buNone/>
            </a:pPr>
            <a:r>
              <a:rPr lang="en-DE" sz="1800" b="1" dirty="0">
                <a:latin typeface="Helvetica Neue" panose="02000503000000020004" pitchFamily="2" charset="0"/>
                <a:ea typeface="Helvetica Neue" panose="02000503000000020004" pitchFamily="2" charset="0"/>
                <a:cs typeface="Helvetica Neue" panose="02000503000000020004" pitchFamily="2" charset="0"/>
              </a:rPr>
              <a:t>O. Kazcmarek: Heavy quark diffusion RDP in P4N</a:t>
            </a:r>
          </a:p>
          <a:p>
            <a:pPr>
              <a:lnSpc>
                <a:spcPct val="100000"/>
              </a:lnSpc>
              <a:spcBef>
                <a:spcPts val="400"/>
              </a:spcBef>
            </a:pPr>
            <a:r>
              <a:rPr lang="en-DE" sz="1800" dirty="0">
                <a:latin typeface="Helvetica Neue" panose="02000503000000020004" pitchFamily="2" charset="0"/>
                <a:ea typeface="Helvetica Neue" panose="02000503000000020004" pitchFamily="2" charset="0"/>
                <a:cs typeface="Helvetica Neue" panose="02000503000000020004" pitchFamily="2" charset="0"/>
              </a:rPr>
              <a:t>Lattice project using HPC resources in EU and US; could</a:t>
            </a:r>
            <a:br>
              <a:rPr lang="en-DE" sz="1800" dirty="0">
                <a:latin typeface="Helvetica Neue" panose="02000503000000020004" pitchFamily="2" charset="0"/>
                <a:ea typeface="Helvetica Neue" panose="02000503000000020004" pitchFamily="2" charset="0"/>
                <a:cs typeface="Helvetica Neue" panose="02000503000000020004" pitchFamily="2" charset="0"/>
              </a:rPr>
            </a:br>
            <a:r>
              <a:rPr lang="en-DE" sz="1800" dirty="0">
                <a:latin typeface="Helvetica Neue" panose="02000503000000020004" pitchFamily="2" charset="0"/>
                <a:ea typeface="Helvetica Neue" panose="02000503000000020004" pitchFamily="2" charset="0"/>
                <a:cs typeface="Helvetica Neue" panose="02000503000000020004" pitchFamily="2" charset="0"/>
              </a:rPr>
              <a:t>profit from PUNCH a lot if all running in PUNCH</a:t>
            </a:r>
          </a:p>
          <a:p>
            <a:pPr>
              <a:lnSpc>
                <a:spcPct val="100000"/>
              </a:lnSpc>
              <a:spcBef>
                <a:spcPts val="400"/>
              </a:spcBef>
            </a:pPr>
            <a:r>
              <a:rPr lang="en-DE" sz="1800" dirty="0">
                <a:latin typeface="Helvetica Neue" panose="02000503000000020004" pitchFamily="2" charset="0"/>
                <a:ea typeface="Helvetica Neue" panose="02000503000000020004" pitchFamily="2" charset="0"/>
                <a:cs typeface="Helvetica Neue" panose="02000503000000020004" pitchFamily="2" charset="0"/>
              </a:rPr>
              <a:t>All data and software published</a:t>
            </a:r>
          </a:p>
          <a:p>
            <a:pPr>
              <a:lnSpc>
                <a:spcPct val="100000"/>
              </a:lnSpc>
              <a:spcBef>
                <a:spcPts val="400"/>
              </a:spcBef>
            </a:pPr>
            <a:r>
              <a:rPr lang="en-DE" sz="1800" dirty="0">
                <a:latin typeface="Helvetica Neue" panose="02000503000000020004" pitchFamily="2" charset="0"/>
                <a:ea typeface="Helvetica Neue" panose="02000503000000020004" pitchFamily="2" charset="0"/>
                <a:cs typeface="Helvetica Neue" panose="02000503000000020004" pitchFamily="2" charset="0"/>
              </a:rPr>
              <a:t>Project could cover all TA2-TA4 – and TA3 is already</a:t>
            </a:r>
            <a:br>
              <a:rPr lang="en-DE" sz="1800" dirty="0">
                <a:latin typeface="Helvetica Neue" panose="02000503000000020004" pitchFamily="2" charset="0"/>
                <a:ea typeface="Helvetica Neue" panose="02000503000000020004" pitchFamily="2" charset="0"/>
                <a:cs typeface="Helvetica Neue" panose="02000503000000020004" pitchFamily="2" charset="0"/>
              </a:rPr>
            </a:br>
            <a:r>
              <a:rPr lang="en-DE" sz="1800" dirty="0">
                <a:latin typeface="Helvetica Neue" panose="02000503000000020004" pitchFamily="2" charset="0"/>
                <a:ea typeface="Helvetica Neue" panose="02000503000000020004" pitchFamily="2" charset="0"/>
                <a:cs typeface="Helvetica Neue" panose="02000503000000020004" pitchFamily="2" charset="0"/>
              </a:rPr>
              <a:t>part of the project developing software required. </a:t>
            </a:r>
          </a:p>
          <a:p>
            <a:pPr>
              <a:lnSpc>
                <a:spcPct val="100000"/>
              </a:lnSpc>
              <a:spcBef>
                <a:spcPts val="400"/>
              </a:spcBef>
            </a:pPr>
            <a:r>
              <a:rPr lang="en-DE" sz="1800" dirty="0">
                <a:latin typeface="Helvetica Neue" panose="02000503000000020004" pitchFamily="2" charset="0"/>
                <a:ea typeface="Helvetica Neue" panose="02000503000000020004" pitchFamily="2" charset="0"/>
                <a:cs typeface="Helvetica Neue" panose="02000503000000020004" pitchFamily="2" charset="0"/>
              </a:rPr>
              <a:t>Harry: How will open data benefit any community but lattice?</a:t>
            </a:r>
          </a:p>
          <a:p>
            <a:pPr marL="0" indent="0">
              <a:lnSpc>
                <a:spcPct val="100000"/>
              </a:lnSpc>
              <a:spcBef>
                <a:spcPts val="400"/>
              </a:spcBef>
              <a:buNone/>
            </a:pPr>
            <a:endParaRPr lang="en-DE" sz="1800" dirty="0">
              <a:latin typeface="Helvetica Neue" panose="02000503000000020004" pitchFamily="2" charset="0"/>
              <a:ea typeface="Helvetica Neue" panose="02000503000000020004" pitchFamily="2" charset="0"/>
              <a:cs typeface="Helvetica Neue" panose="02000503000000020004" pitchFamily="2" charset="0"/>
            </a:endParaRPr>
          </a:p>
          <a:p>
            <a:pPr marL="0" indent="0">
              <a:lnSpc>
                <a:spcPct val="100000"/>
              </a:lnSpc>
              <a:spcBef>
                <a:spcPts val="400"/>
              </a:spcBef>
              <a:buNone/>
            </a:pPr>
            <a:r>
              <a:rPr lang="en-DE" sz="1800" b="1" dirty="0">
                <a:latin typeface="Helvetica Neue" panose="02000503000000020004" pitchFamily="2" charset="0"/>
                <a:ea typeface="Helvetica Neue" panose="02000503000000020004" pitchFamily="2" charset="0"/>
                <a:cs typeface="Helvetica Neue" panose="02000503000000020004" pitchFamily="2" charset="0"/>
              </a:rPr>
              <a:t>A. Geiser: demonstrate HEP workflow on SDP that</a:t>
            </a:r>
            <a:br>
              <a:rPr lang="en-DE" sz="1800" b="1" dirty="0">
                <a:latin typeface="Helvetica Neue" panose="02000503000000020004" pitchFamily="2" charset="0"/>
                <a:ea typeface="Helvetica Neue" panose="02000503000000020004" pitchFamily="2" charset="0"/>
                <a:cs typeface="Helvetica Neue" panose="02000503000000020004" pitchFamily="2" charset="0"/>
              </a:rPr>
            </a:br>
            <a:r>
              <a:rPr lang="en-DE" sz="1800" b="1" dirty="0">
                <a:latin typeface="Helvetica Neue" panose="02000503000000020004" pitchFamily="2" charset="0"/>
                <a:ea typeface="Helvetica Neue" panose="02000503000000020004" pitchFamily="2" charset="0"/>
                <a:cs typeface="Helvetica Neue" panose="02000503000000020004" pitchFamily="2" charset="0"/>
              </a:rPr>
              <a:t>can  not be done elsewhere</a:t>
            </a:r>
          </a:p>
          <a:p>
            <a:pPr>
              <a:lnSpc>
                <a:spcPct val="100000"/>
              </a:lnSpc>
              <a:spcBef>
                <a:spcPts val="400"/>
              </a:spcBef>
            </a:pPr>
            <a:r>
              <a:rPr lang="en-GB" sz="1800" dirty="0">
                <a:latin typeface="Helvetica Neue" panose="02000503000000020004" pitchFamily="2" charset="0"/>
                <a:ea typeface="Helvetica Neue" panose="02000503000000020004" pitchFamily="2" charset="0"/>
                <a:cs typeface="Helvetica Neue" panose="02000503000000020004" pitchFamily="2" charset="0"/>
              </a:rPr>
              <a:t>All required ingredients around – put it together. </a:t>
            </a:r>
          </a:p>
          <a:p>
            <a:pPr>
              <a:lnSpc>
                <a:spcPct val="100000"/>
              </a:lnSpc>
              <a:spcBef>
                <a:spcPts val="400"/>
              </a:spcBef>
            </a:pPr>
            <a:r>
              <a:rPr lang="en-GB" sz="1800" dirty="0">
                <a:latin typeface="Helvetica Neue" panose="02000503000000020004" pitchFamily="2" charset="0"/>
                <a:ea typeface="Helvetica Neue" panose="02000503000000020004" pitchFamily="2" charset="0"/>
                <a:cs typeface="Helvetica Neue" panose="02000503000000020004" pitchFamily="2" charset="0"/>
              </a:rPr>
              <a:t>ATLAS +CMS combined at the basic data level by </a:t>
            </a:r>
            <a:br>
              <a:rPr lang="en-GB" sz="1800" dirty="0">
                <a:latin typeface="Helvetica Neue" panose="02000503000000020004" pitchFamily="2" charset="0"/>
                <a:ea typeface="Helvetica Neue" panose="02000503000000020004" pitchFamily="2" charset="0"/>
                <a:cs typeface="Helvetica Neue" panose="02000503000000020004" pitchFamily="2" charset="0"/>
              </a:rPr>
            </a:br>
            <a:r>
              <a:rPr lang="en-GB" sz="1800" dirty="0">
                <a:latin typeface="Helvetica Neue" panose="02000503000000020004" pitchFamily="2" charset="0"/>
                <a:ea typeface="Helvetica Neue" panose="02000503000000020004" pitchFamily="2" charset="0"/>
                <a:cs typeface="Helvetica Neue" panose="02000503000000020004" pitchFamily="2" charset="0"/>
              </a:rPr>
              <a:t>designing common format!</a:t>
            </a:r>
          </a:p>
          <a:p>
            <a:pPr>
              <a:lnSpc>
                <a:spcPct val="100000"/>
              </a:lnSpc>
              <a:spcBef>
                <a:spcPts val="400"/>
              </a:spcBef>
            </a:pPr>
            <a:r>
              <a:rPr lang="en-GB" sz="1800" dirty="0">
                <a:latin typeface="Helvetica Neue" panose="02000503000000020004" pitchFamily="2" charset="0"/>
                <a:ea typeface="Helvetica Neue" panose="02000503000000020004" pitchFamily="2" charset="0"/>
                <a:cs typeface="Helvetica Neue" panose="02000503000000020004" pitchFamily="2" charset="0"/>
              </a:rPr>
              <a:t>Blueprint for future combined analysis. </a:t>
            </a:r>
            <a:endParaRPr lang="en-DE" sz="18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8" name="Picture 7">
            <a:extLst>
              <a:ext uri="{FF2B5EF4-FFF2-40B4-BE49-F238E27FC236}">
                <a16:creationId xmlns:a16="http://schemas.microsoft.com/office/drawing/2014/main" id="{62E5D3DE-7B86-48D0-27B7-372F0B9F86EB}"/>
              </a:ext>
            </a:extLst>
          </p:cNvPr>
          <p:cNvPicPr>
            <a:picLocks noChangeAspect="1"/>
          </p:cNvPicPr>
          <p:nvPr/>
        </p:nvPicPr>
        <p:blipFill>
          <a:blip r:embed="rId2"/>
          <a:stretch>
            <a:fillRect/>
          </a:stretch>
        </p:blipFill>
        <p:spPr>
          <a:xfrm>
            <a:off x="6818719" y="258107"/>
            <a:ext cx="5044747" cy="3038649"/>
          </a:xfrm>
          <a:prstGeom prst="rect">
            <a:avLst/>
          </a:prstGeom>
        </p:spPr>
      </p:pic>
      <p:pic>
        <p:nvPicPr>
          <p:cNvPr id="10" name="Picture 9">
            <a:extLst>
              <a:ext uri="{FF2B5EF4-FFF2-40B4-BE49-F238E27FC236}">
                <a16:creationId xmlns:a16="http://schemas.microsoft.com/office/drawing/2014/main" id="{BB334E55-D7AF-DBDC-F5D8-BD5F01FEDA9C}"/>
              </a:ext>
            </a:extLst>
          </p:cNvPr>
          <p:cNvPicPr>
            <a:picLocks noChangeAspect="1"/>
          </p:cNvPicPr>
          <p:nvPr/>
        </p:nvPicPr>
        <p:blipFill>
          <a:blip r:embed="rId3"/>
          <a:stretch>
            <a:fillRect/>
          </a:stretch>
        </p:blipFill>
        <p:spPr>
          <a:xfrm>
            <a:off x="6961206" y="3370627"/>
            <a:ext cx="4902260" cy="3365619"/>
          </a:xfrm>
          <a:prstGeom prst="rect">
            <a:avLst/>
          </a:prstGeom>
        </p:spPr>
      </p:pic>
    </p:spTree>
    <p:extLst>
      <p:ext uri="{BB962C8B-B14F-4D97-AF65-F5344CB8AC3E}">
        <p14:creationId xmlns:p14="http://schemas.microsoft.com/office/powerpoint/2010/main" val="2313573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9C891-A6DD-B374-6598-46CCCE1327C6}"/>
              </a:ext>
            </a:extLst>
          </p:cNvPr>
          <p:cNvSpPr>
            <a:spLocks noGrp="1"/>
          </p:cNvSpPr>
          <p:nvPr>
            <p:ph type="title"/>
          </p:nvPr>
        </p:nvSpPr>
        <p:spPr>
          <a:xfrm>
            <a:off x="328534" y="398904"/>
            <a:ext cx="10515600" cy="564265"/>
          </a:xfrm>
        </p:spPr>
        <p:txBody>
          <a:bodyPr>
            <a:normAutofit fontScale="90000"/>
          </a:bodyPr>
          <a:lstStyle/>
          <a:p>
            <a:r>
              <a:rPr lang="en-DE" sz="3600" dirty="0">
                <a:latin typeface="Helvetica Neue" panose="02000503000000020004" pitchFamily="2" charset="0"/>
                <a:ea typeface="Helvetica Neue" panose="02000503000000020004" pitchFamily="2" charset="0"/>
                <a:cs typeface="Helvetica Neue" panose="02000503000000020004" pitchFamily="2" charset="0"/>
              </a:rPr>
              <a:t>Discussion</a:t>
            </a:r>
          </a:p>
        </p:txBody>
      </p:sp>
      <p:sp>
        <p:nvSpPr>
          <p:cNvPr id="3" name="Content Placeholder 2">
            <a:extLst>
              <a:ext uri="{FF2B5EF4-FFF2-40B4-BE49-F238E27FC236}">
                <a16:creationId xmlns:a16="http://schemas.microsoft.com/office/drawing/2014/main" id="{0FFD1C6A-3F85-1485-20C8-18DA6A7F6B55}"/>
              </a:ext>
            </a:extLst>
          </p:cNvPr>
          <p:cNvSpPr>
            <a:spLocks noGrp="1"/>
          </p:cNvSpPr>
          <p:nvPr>
            <p:ph idx="1"/>
          </p:nvPr>
        </p:nvSpPr>
        <p:spPr>
          <a:xfrm>
            <a:off x="328534" y="963168"/>
            <a:ext cx="11534932" cy="5580135"/>
          </a:xfrm>
        </p:spPr>
        <p:txBody>
          <a:bodyPr>
            <a:normAutofit/>
          </a:bodyPr>
          <a:lstStyle/>
          <a:p>
            <a:pPr marL="0" indent="0">
              <a:lnSpc>
                <a:spcPct val="100000"/>
              </a:lnSpc>
              <a:spcBef>
                <a:spcPts val="400"/>
              </a:spcBef>
              <a:buNone/>
            </a:pPr>
            <a:r>
              <a:rPr lang="en-DE" sz="1800" dirty="0">
                <a:latin typeface="Helvetica Neue" panose="02000503000000020004" pitchFamily="2" charset="0"/>
                <a:ea typeface="Helvetica Neue" panose="02000503000000020004" pitchFamily="2" charset="0"/>
                <a:cs typeface="Helvetica Neue" panose="02000503000000020004" pitchFamily="2" charset="0"/>
              </a:rPr>
              <a:t>Selection</a:t>
            </a:r>
          </a:p>
          <a:p>
            <a:pPr>
              <a:lnSpc>
                <a:spcPct val="100000"/>
              </a:lnSpc>
              <a:spcBef>
                <a:spcPts val="400"/>
              </a:spcBef>
            </a:pPr>
            <a:r>
              <a:rPr lang="en-GB" sz="1800" dirty="0">
                <a:latin typeface="Helvetica Neue" panose="02000503000000020004" pitchFamily="2" charset="0"/>
                <a:ea typeface="Helvetica Neue" panose="02000503000000020004" pitchFamily="2" charset="0"/>
                <a:cs typeface="Helvetica Neue" panose="02000503000000020004" pitchFamily="2" charset="0"/>
              </a:rPr>
              <a:t>Decision to focus Nicola’s and Joe’s use case on radio imaging first</a:t>
            </a:r>
            <a:br>
              <a:rPr lang="en-GB" sz="1800" dirty="0">
                <a:latin typeface="Helvetica Neue" panose="02000503000000020004" pitchFamily="2" charset="0"/>
                <a:ea typeface="Helvetica Neue" panose="02000503000000020004" pitchFamily="2" charset="0"/>
                <a:cs typeface="Helvetica Neue" panose="02000503000000020004" pitchFamily="2" charset="0"/>
              </a:rPr>
            </a:br>
            <a:r>
              <a:rPr lang="en-GB" sz="1800" dirty="0">
                <a:latin typeface="Helvetica Neue" panose="02000503000000020004" pitchFamily="2" charset="0"/>
                <a:ea typeface="Helvetica Neue" panose="02000503000000020004" pitchFamily="2" charset="0"/>
                <a:cs typeface="Helvetica Neue" panose="02000503000000020004" pitchFamily="2" charset="0"/>
                <a:sym typeface="Wingdings" pitchFamily="2" charset="2"/>
              </a:rPr>
              <a:t> ask for input presentation to trigger discussion for next meeting (10 min)</a:t>
            </a:r>
          </a:p>
          <a:p>
            <a:pPr>
              <a:lnSpc>
                <a:spcPct val="100000"/>
              </a:lnSpc>
              <a:spcBef>
                <a:spcPts val="400"/>
              </a:spcBef>
            </a:pPr>
            <a:r>
              <a:rPr lang="en-GB" sz="1800" dirty="0">
                <a:latin typeface="Helvetica Neue" panose="02000503000000020004" pitchFamily="2" charset="0"/>
                <a:ea typeface="Helvetica Neue" panose="02000503000000020004" pitchFamily="2" charset="0"/>
                <a:cs typeface="Helvetica Neue" panose="02000503000000020004" pitchFamily="2" charset="0"/>
                <a:sym typeface="Wingdings" pitchFamily="2" charset="2"/>
              </a:rPr>
              <a:t>Of course the other use cases need to be pursued equally. Focus shall involve all TAs, and the TA leads are always required to decide who from their domain needs to participate (WP leads, postdocs, …)</a:t>
            </a:r>
            <a:endParaRPr lang="en-DE" sz="1800" dirty="0">
              <a:latin typeface="Helvetica Neue" panose="02000503000000020004" pitchFamily="2" charset="0"/>
              <a:ea typeface="Helvetica Neue" panose="02000503000000020004" pitchFamily="2" charset="0"/>
              <a:cs typeface="Helvetica Neue" panose="02000503000000020004" pitchFamily="2" charset="0"/>
            </a:endParaRPr>
          </a:p>
          <a:p>
            <a:pPr marL="0" indent="0">
              <a:lnSpc>
                <a:spcPct val="100000"/>
              </a:lnSpc>
              <a:spcBef>
                <a:spcPts val="400"/>
              </a:spcBef>
              <a:buNone/>
            </a:pPr>
            <a:endParaRPr lang="en-DE" sz="1800" dirty="0">
              <a:latin typeface="Helvetica Neue" panose="02000503000000020004" pitchFamily="2" charset="0"/>
              <a:ea typeface="Helvetica Neue" panose="02000503000000020004" pitchFamily="2" charset="0"/>
              <a:cs typeface="Helvetica Neue" panose="02000503000000020004" pitchFamily="2" charset="0"/>
            </a:endParaRPr>
          </a:p>
          <a:p>
            <a:pPr marL="0" indent="0">
              <a:lnSpc>
                <a:spcPct val="100000"/>
              </a:lnSpc>
              <a:spcBef>
                <a:spcPts val="400"/>
              </a:spcBef>
              <a:buNone/>
            </a:pPr>
            <a:r>
              <a:rPr lang="en-DE" sz="1800" dirty="0">
                <a:latin typeface="Helvetica Neue" panose="02000503000000020004" pitchFamily="2" charset="0"/>
                <a:ea typeface="Helvetica Neue" panose="02000503000000020004" pitchFamily="2" charset="0"/>
                <a:cs typeface="Helvetica Neue" panose="02000503000000020004" pitchFamily="2" charset="0"/>
              </a:rPr>
              <a:t>Work out for all (6) use cases: </a:t>
            </a:r>
          </a:p>
          <a:p>
            <a:pPr>
              <a:lnSpc>
                <a:spcPct val="100000"/>
              </a:lnSpc>
              <a:spcBef>
                <a:spcPts val="400"/>
              </a:spcBef>
            </a:pPr>
            <a:r>
              <a:rPr lang="en-DE" sz="1800" dirty="0">
                <a:latin typeface="Helvetica Neue" panose="02000503000000020004" pitchFamily="2" charset="0"/>
                <a:ea typeface="Helvetica Neue" panose="02000503000000020004" pitchFamily="2" charset="0"/>
                <a:cs typeface="Helvetica Neue" panose="02000503000000020004" pitchFamily="2" charset="0"/>
              </a:rPr>
              <a:t>Interactions between TAs</a:t>
            </a:r>
          </a:p>
          <a:p>
            <a:pPr>
              <a:lnSpc>
                <a:spcPct val="100000"/>
              </a:lnSpc>
              <a:spcBef>
                <a:spcPts val="400"/>
              </a:spcBef>
            </a:pPr>
            <a:r>
              <a:rPr lang="en-DE" sz="1800" dirty="0">
                <a:latin typeface="Helvetica Neue" panose="02000503000000020004" pitchFamily="2" charset="0"/>
                <a:ea typeface="Helvetica Neue" panose="02000503000000020004" pitchFamily="2" charset="0"/>
                <a:cs typeface="Helvetica Neue" panose="02000503000000020004" pitchFamily="2" charset="0"/>
              </a:rPr>
              <a:t>Impact on SDP development</a:t>
            </a:r>
          </a:p>
          <a:p>
            <a:pPr>
              <a:lnSpc>
                <a:spcPct val="100000"/>
              </a:lnSpc>
              <a:spcBef>
                <a:spcPts val="400"/>
              </a:spcBef>
            </a:pPr>
            <a:r>
              <a:rPr lang="en-DE" sz="1800" dirty="0">
                <a:latin typeface="Helvetica Neue" panose="02000503000000020004" pitchFamily="2" charset="0"/>
                <a:ea typeface="Helvetica Neue" panose="02000503000000020004" pitchFamily="2" charset="0"/>
                <a:cs typeface="Helvetica Neue" panose="02000503000000020004" pitchFamily="2" charset="0"/>
              </a:rPr>
              <a:t>Define benefits for PUNCH in general</a:t>
            </a:r>
          </a:p>
          <a:p>
            <a:pPr>
              <a:lnSpc>
                <a:spcPct val="100000"/>
              </a:lnSpc>
              <a:spcBef>
                <a:spcPts val="400"/>
              </a:spcBef>
            </a:pPr>
            <a:r>
              <a:rPr lang="en-DE" sz="1800" dirty="0">
                <a:latin typeface="Helvetica Neue" panose="02000503000000020004" pitchFamily="2" charset="0"/>
                <a:ea typeface="Helvetica Neue" panose="02000503000000020004" pitchFamily="2" charset="0"/>
                <a:cs typeface="Helvetica Neue" panose="02000503000000020004" pitchFamily="2" charset="0"/>
              </a:rPr>
              <a:t>Define brief “user story” for reporting – a few lines</a:t>
            </a:r>
          </a:p>
          <a:p>
            <a:pPr>
              <a:lnSpc>
                <a:spcPct val="100000"/>
              </a:lnSpc>
              <a:spcBef>
                <a:spcPts val="400"/>
              </a:spcBef>
            </a:pPr>
            <a:endParaRPr lang="en-DE" sz="1800" dirty="0">
              <a:latin typeface="Helvetica Neue" panose="02000503000000020004" pitchFamily="2" charset="0"/>
              <a:ea typeface="Helvetica Neue" panose="02000503000000020004" pitchFamily="2" charset="0"/>
              <a:cs typeface="Helvetica Neue" panose="02000503000000020004" pitchFamily="2" charset="0"/>
            </a:endParaRPr>
          </a:p>
          <a:p>
            <a:pPr marL="0" indent="0">
              <a:lnSpc>
                <a:spcPct val="100000"/>
              </a:lnSpc>
              <a:spcBef>
                <a:spcPts val="400"/>
              </a:spcBef>
              <a:buNone/>
            </a:pPr>
            <a:r>
              <a:rPr lang="en-DE" sz="1800" dirty="0">
                <a:latin typeface="Helvetica Neue" panose="02000503000000020004" pitchFamily="2" charset="0"/>
                <a:ea typeface="Helvetica Neue" panose="02000503000000020004" pitchFamily="2" charset="0"/>
                <a:cs typeface="Helvetica Neue" panose="02000503000000020004" pitchFamily="2" charset="0"/>
              </a:rPr>
              <a:t>Next meeting</a:t>
            </a:r>
          </a:p>
          <a:p>
            <a:pPr>
              <a:lnSpc>
                <a:spcPct val="100000"/>
              </a:lnSpc>
              <a:spcBef>
                <a:spcPts val="400"/>
              </a:spcBef>
            </a:pPr>
            <a:r>
              <a:rPr lang="en-DE" sz="1800" dirty="0">
                <a:latin typeface="Helvetica Neue" panose="02000503000000020004" pitchFamily="2" charset="0"/>
                <a:ea typeface="Helvetica Neue" panose="02000503000000020004" pitchFamily="2" charset="0"/>
                <a:cs typeface="Helvetica Neue" panose="02000503000000020004" pitchFamily="2" charset="0"/>
              </a:rPr>
              <a:t>5 July, 9-10</a:t>
            </a:r>
          </a:p>
        </p:txBody>
      </p:sp>
    </p:spTree>
    <p:extLst>
      <p:ext uri="{BB962C8B-B14F-4D97-AF65-F5344CB8AC3E}">
        <p14:creationId xmlns:p14="http://schemas.microsoft.com/office/powerpoint/2010/main" val="11395716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662</Words>
  <Application>Microsoft Macintosh PowerPoint</Application>
  <PresentationFormat>Widescreen</PresentationFormat>
  <Paragraphs>53</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Helvetica Neue</vt:lpstr>
      <vt:lpstr>Office Theme</vt:lpstr>
      <vt:lpstr>Collection of use cases TA2-4 (1)</vt:lpstr>
      <vt:lpstr>Collection of use cases TA2-4 (2)</vt:lpstr>
      <vt:lpstr>Collection of use cases TA2-4 (3)</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Collection of use cases TA2-4</dc:title>
  <dc:creator>Thomas Schörner-Sadenius</dc:creator>
  <cp:lastModifiedBy>Thomas Schörner-Sadenius</cp:lastModifiedBy>
  <cp:revision>5</cp:revision>
  <dcterms:created xsi:type="dcterms:W3CDTF">2023-06-21T06:56:18Z</dcterms:created>
  <dcterms:modified xsi:type="dcterms:W3CDTF">2023-06-21T08:46:23Z</dcterms:modified>
</cp:coreProperties>
</file>