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794500" cy="9931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913">
          <p15:clr>
            <a:srgbClr val="A4A3A4"/>
          </p15:clr>
        </p15:guide>
        <p15:guide id="2" pos="257">
          <p15:clr>
            <a:srgbClr val="A4A3A4"/>
          </p15:clr>
        </p15:guide>
      </p15:sldGuideLst>
    </p:ext>
    <p:ext uri="{2D200454-40CA-4A62-9FC3-DE9A4176ACB9}">
      <p15:notesGuideLst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  <p:ext uri="GoogleSlidesCustomDataVersion2">
      <go:slidesCustomData xmlns:go="http://customooxmlschemas.google.com/" r:id="rId18" roundtripDataSignature="AMtx7miVKYBw5hOUnrzkdum65X2dV5W2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913" orient="horz"/>
        <p:guide pos="257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28" orient="horz"/>
        <p:guide pos="214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17513" y="1241425"/>
            <a:ext cx="5959475" cy="3352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79487"/>
            <a:ext cx="5435600" cy="4487691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>
            <a:lvl1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3108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8645" y="9433108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e-DE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:notes"/>
          <p:cNvSpPr txBox="1"/>
          <p:nvPr>
            <p:ph idx="1" type="body"/>
          </p:nvPr>
        </p:nvSpPr>
        <p:spPr>
          <a:xfrm>
            <a:off x="679450" y="4779487"/>
            <a:ext cx="5435600" cy="4487691"/>
          </a:xfrm>
          <a:prstGeom prst="rect">
            <a:avLst/>
          </a:prstGeom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:notes"/>
          <p:cNvSpPr/>
          <p:nvPr>
            <p:ph idx="2" type="sldImg"/>
          </p:nvPr>
        </p:nvSpPr>
        <p:spPr>
          <a:xfrm>
            <a:off x="417513" y="1241425"/>
            <a:ext cx="5959475" cy="3352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/>
          <p:nvPr>
            <p:ph idx="2" type="sldImg"/>
          </p:nvPr>
        </p:nvSpPr>
        <p:spPr>
          <a:xfrm>
            <a:off x="417513" y="1241425"/>
            <a:ext cx="5959475" cy="3352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10:notes"/>
          <p:cNvSpPr txBox="1"/>
          <p:nvPr>
            <p:ph idx="1" type="body"/>
          </p:nvPr>
        </p:nvSpPr>
        <p:spPr>
          <a:xfrm>
            <a:off x="679450" y="4779487"/>
            <a:ext cx="5435600" cy="4487691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-101600" lvl="0" marL="177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06" name="Google Shape;206;p10:notes"/>
          <p:cNvSpPr txBox="1"/>
          <p:nvPr>
            <p:ph idx="12" type="sldNum"/>
          </p:nvPr>
        </p:nvSpPr>
        <p:spPr>
          <a:xfrm>
            <a:off x="3848645" y="9433108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 txBox="1"/>
          <p:nvPr>
            <p:ph idx="1" type="body"/>
          </p:nvPr>
        </p:nvSpPr>
        <p:spPr>
          <a:xfrm>
            <a:off x="679450" y="4779487"/>
            <a:ext cx="5435600" cy="4487691"/>
          </a:xfrm>
          <a:prstGeom prst="rect">
            <a:avLst/>
          </a:prstGeom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1:notes"/>
          <p:cNvSpPr/>
          <p:nvPr>
            <p:ph idx="2" type="sldImg"/>
          </p:nvPr>
        </p:nvSpPr>
        <p:spPr>
          <a:xfrm>
            <a:off x="417513" y="1241425"/>
            <a:ext cx="5959475" cy="3352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:notes"/>
          <p:cNvSpPr/>
          <p:nvPr>
            <p:ph idx="2" type="sldImg"/>
          </p:nvPr>
        </p:nvSpPr>
        <p:spPr>
          <a:xfrm>
            <a:off x="417513" y="1241425"/>
            <a:ext cx="5959475" cy="3352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12:notes"/>
          <p:cNvSpPr txBox="1"/>
          <p:nvPr>
            <p:ph idx="1" type="body"/>
          </p:nvPr>
        </p:nvSpPr>
        <p:spPr>
          <a:xfrm>
            <a:off x="679450" y="4779487"/>
            <a:ext cx="5435600" cy="4487691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-101600" lvl="0" marL="177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22" name="Google Shape;222;p12:notes"/>
          <p:cNvSpPr txBox="1"/>
          <p:nvPr>
            <p:ph idx="12" type="sldNum"/>
          </p:nvPr>
        </p:nvSpPr>
        <p:spPr>
          <a:xfrm>
            <a:off x="3848645" y="9433108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 txBox="1"/>
          <p:nvPr>
            <p:ph idx="1" type="body"/>
          </p:nvPr>
        </p:nvSpPr>
        <p:spPr>
          <a:xfrm>
            <a:off x="679450" y="4779487"/>
            <a:ext cx="5435600" cy="4487691"/>
          </a:xfrm>
          <a:prstGeom prst="rect">
            <a:avLst/>
          </a:prstGeom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:notes"/>
          <p:cNvSpPr/>
          <p:nvPr>
            <p:ph idx="2" type="sldImg"/>
          </p:nvPr>
        </p:nvSpPr>
        <p:spPr>
          <a:xfrm>
            <a:off x="417513" y="1241425"/>
            <a:ext cx="5959475" cy="3352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 txBox="1"/>
          <p:nvPr>
            <p:ph idx="1" type="body"/>
          </p:nvPr>
        </p:nvSpPr>
        <p:spPr>
          <a:xfrm>
            <a:off x="679450" y="4779487"/>
            <a:ext cx="5435600" cy="4487691"/>
          </a:xfrm>
          <a:prstGeom prst="rect">
            <a:avLst/>
          </a:prstGeom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3:notes"/>
          <p:cNvSpPr/>
          <p:nvPr>
            <p:ph idx="2" type="sldImg"/>
          </p:nvPr>
        </p:nvSpPr>
        <p:spPr>
          <a:xfrm>
            <a:off x="417513" y="1241425"/>
            <a:ext cx="5959475" cy="3352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/>
          <p:nvPr>
            <p:ph idx="2" type="sldImg"/>
          </p:nvPr>
        </p:nvSpPr>
        <p:spPr>
          <a:xfrm>
            <a:off x="417513" y="1241425"/>
            <a:ext cx="5959475" cy="3352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4:notes"/>
          <p:cNvSpPr txBox="1"/>
          <p:nvPr>
            <p:ph idx="1" type="body"/>
          </p:nvPr>
        </p:nvSpPr>
        <p:spPr>
          <a:xfrm>
            <a:off x="679450" y="4779487"/>
            <a:ext cx="5435600" cy="4487691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-101600" lvl="0" marL="177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60" name="Google Shape;160;p4:notes"/>
          <p:cNvSpPr txBox="1"/>
          <p:nvPr>
            <p:ph idx="12" type="sldNum"/>
          </p:nvPr>
        </p:nvSpPr>
        <p:spPr>
          <a:xfrm>
            <a:off x="3848645" y="9433108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/>
          <p:nvPr>
            <p:ph idx="2" type="sldImg"/>
          </p:nvPr>
        </p:nvSpPr>
        <p:spPr>
          <a:xfrm>
            <a:off x="417513" y="1241425"/>
            <a:ext cx="5959475" cy="3352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5:notes"/>
          <p:cNvSpPr txBox="1"/>
          <p:nvPr>
            <p:ph idx="1" type="body"/>
          </p:nvPr>
        </p:nvSpPr>
        <p:spPr>
          <a:xfrm>
            <a:off x="679450" y="4779487"/>
            <a:ext cx="5435600" cy="4487691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-101600" lvl="0" marL="177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69" name="Google Shape;169;p5:notes"/>
          <p:cNvSpPr txBox="1"/>
          <p:nvPr>
            <p:ph idx="12" type="sldNum"/>
          </p:nvPr>
        </p:nvSpPr>
        <p:spPr>
          <a:xfrm>
            <a:off x="3848645" y="9433108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/>
          <p:nvPr>
            <p:ph idx="1" type="body"/>
          </p:nvPr>
        </p:nvSpPr>
        <p:spPr>
          <a:xfrm>
            <a:off x="679450" y="4779487"/>
            <a:ext cx="5435600" cy="4487691"/>
          </a:xfrm>
          <a:prstGeom prst="rect">
            <a:avLst/>
          </a:prstGeom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6:notes"/>
          <p:cNvSpPr/>
          <p:nvPr>
            <p:ph idx="2" type="sldImg"/>
          </p:nvPr>
        </p:nvSpPr>
        <p:spPr>
          <a:xfrm>
            <a:off x="417513" y="1241425"/>
            <a:ext cx="5959475" cy="3352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 txBox="1"/>
          <p:nvPr>
            <p:ph idx="1" type="body"/>
          </p:nvPr>
        </p:nvSpPr>
        <p:spPr>
          <a:xfrm>
            <a:off x="679450" y="4779487"/>
            <a:ext cx="5435600" cy="4487691"/>
          </a:xfrm>
          <a:prstGeom prst="rect">
            <a:avLst/>
          </a:prstGeom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7:notes"/>
          <p:cNvSpPr/>
          <p:nvPr>
            <p:ph idx="2" type="sldImg"/>
          </p:nvPr>
        </p:nvSpPr>
        <p:spPr>
          <a:xfrm>
            <a:off x="417513" y="1241425"/>
            <a:ext cx="5959475" cy="3352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/>
          <p:nvPr>
            <p:ph idx="1" type="body"/>
          </p:nvPr>
        </p:nvSpPr>
        <p:spPr>
          <a:xfrm>
            <a:off x="679450" y="4779487"/>
            <a:ext cx="5435600" cy="4487691"/>
          </a:xfrm>
          <a:prstGeom prst="rect">
            <a:avLst/>
          </a:prstGeom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8:notes"/>
          <p:cNvSpPr/>
          <p:nvPr>
            <p:ph idx="2" type="sldImg"/>
          </p:nvPr>
        </p:nvSpPr>
        <p:spPr>
          <a:xfrm>
            <a:off x="417513" y="1241425"/>
            <a:ext cx="5959475" cy="3352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/>
          <p:nvPr>
            <p:ph idx="1" type="body"/>
          </p:nvPr>
        </p:nvSpPr>
        <p:spPr>
          <a:xfrm>
            <a:off x="679450" y="4779487"/>
            <a:ext cx="5435600" cy="4487691"/>
          </a:xfrm>
          <a:prstGeom prst="rect">
            <a:avLst/>
          </a:prstGeom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9:notes"/>
          <p:cNvSpPr/>
          <p:nvPr>
            <p:ph idx="2" type="sldImg"/>
          </p:nvPr>
        </p:nvSpPr>
        <p:spPr>
          <a:xfrm>
            <a:off x="417513" y="1241425"/>
            <a:ext cx="5959475" cy="3352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1" type="ftr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8"/>
          <p:cNvSpPr txBox="1"/>
          <p:nvPr>
            <p:ph idx="1" type="body"/>
          </p:nvPr>
        </p:nvSpPr>
        <p:spPr>
          <a:xfrm>
            <a:off x="527050" y="817500"/>
            <a:ext cx="11152932" cy="3792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and 2 Objects">
  <p:cSld name="Title, Text and 2 Object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7"/>
          <p:cNvSpPr txBox="1"/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" type="body"/>
          </p:nvPr>
        </p:nvSpPr>
        <p:spPr>
          <a:xfrm>
            <a:off x="407987" y="817500"/>
            <a:ext cx="11376025" cy="3792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27"/>
          <p:cNvSpPr txBox="1"/>
          <p:nvPr>
            <p:ph idx="2" type="body"/>
          </p:nvPr>
        </p:nvSpPr>
        <p:spPr>
          <a:xfrm>
            <a:off x="407988" y="1406427"/>
            <a:ext cx="5616575" cy="24543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27"/>
          <p:cNvSpPr txBox="1"/>
          <p:nvPr>
            <p:ph idx="3" type="body"/>
          </p:nvPr>
        </p:nvSpPr>
        <p:spPr>
          <a:xfrm>
            <a:off x="407988" y="3963533"/>
            <a:ext cx="5616575" cy="24543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27"/>
          <p:cNvSpPr txBox="1"/>
          <p:nvPr>
            <p:ph idx="4" type="body"/>
          </p:nvPr>
        </p:nvSpPr>
        <p:spPr>
          <a:xfrm>
            <a:off x="6167438" y="1449388"/>
            <a:ext cx="5616574" cy="24114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36000" lIns="72000" spcFirstLastPara="1" rIns="72000" wrap="square" tIns="360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27"/>
          <p:cNvSpPr txBox="1"/>
          <p:nvPr>
            <p:ph idx="5" type="body"/>
          </p:nvPr>
        </p:nvSpPr>
        <p:spPr>
          <a:xfrm>
            <a:off x="6167438" y="4005263"/>
            <a:ext cx="5616574" cy="24114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36000" lIns="72000" spcFirstLastPara="1" rIns="72000" wrap="square" tIns="360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27"/>
          <p:cNvSpPr txBox="1"/>
          <p:nvPr>
            <p:ph idx="11" type="ftr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and 2 Pictures B">
  <p:cSld name="Title, Text and 2 Pictures B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8"/>
          <p:cNvSpPr txBox="1"/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8"/>
          <p:cNvSpPr txBox="1"/>
          <p:nvPr>
            <p:ph idx="1" type="body"/>
          </p:nvPr>
        </p:nvSpPr>
        <p:spPr>
          <a:xfrm>
            <a:off x="407987" y="817500"/>
            <a:ext cx="11376025" cy="3792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28"/>
          <p:cNvSpPr txBox="1"/>
          <p:nvPr>
            <p:ph idx="2" type="body"/>
          </p:nvPr>
        </p:nvSpPr>
        <p:spPr>
          <a:xfrm>
            <a:off x="407988" y="1406427"/>
            <a:ext cx="7524750" cy="24543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28"/>
          <p:cNvSpPr txBox="1"/>
          <p:nvPr>
            <p:ph idx="3" type="body"/>
          </p:nvPr>
        </p:nvSpPr>
        <p:spPr>
          <a:xfrm>
            <a:off x="407988" y="3963533"/>
            <a:ext cx="7524750" cy="24543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8"/>
          <p:cNvSpPr/>
          <p:nvPr>
            <p:ph idx="4" type="pic"/>
          </p:nvPr>
        </p:nvSpPr>
        <p:spPr>
          <a:xfrm>
            <a:off x="8075611" y="1449389"/>
            <a:ext cx="3708401" cy="241141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6" name="Google Shape;76;p28"/>
          <p:cNvSpPr/>
          <p:nvPr>
            <p:ph idx="5" type="pic"/>
          </p:nvPr>
        </p:nvSpPr>
        <p:spPr>
          <a:xfrm>
            <a:off x="8075612" y="4005263"/>
            <a:ext cx="3708401" cy="241264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7" name="Google Shape;77;p28"/>
          <p:cNvSpPr txBox="1"/>
          <p:nvPr>
            <p:ph idx="11" type="ftr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and 2 Objects B">
  <p:cSld name="Title, Text and 2 Objects B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/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9"/>
          <p:cNvSpPr txBox="1"/>
          <p:nvPr>
            <p:ph idx="1" type="body"/>
          </p:nvPr>
        </p:nvSpPr>
        <p:spPr>
          <a:xfrm>
            <a:off x="407987" y="817500"/>
            <a:ext cx="11376025" cy="3792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9"/>
          <p:cNvSpPr txBox="1"/>
          <p:nvPr>
            <p:ph idx="2" type="body"/>
          </p:nvPr>
        </p:nvSpPr>
        <p:spPr>
          <a:xfrm>
            <a:off x="407988" y="1406427"/>
            <a:ext cx="7524750" cy="24543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9"/>
          <p:cNvSpPr txBox="1"/>
          <p:nvPr>
            <p:ph idx="3" type="body"/>
          </p:nvPr>
        </p:nvSpPr>
        <p:spPr>
          <a:xfrm>
            <a:off x="407988" y="3963533"/>
            <a:ext cx="7524750" cy="24543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29"/>
          <p:cNvSpPr txBox="1"/>
          <p:nvPr>
            <p:ph idx="4" type="body"/>
          </p:nvPr>
        </p:nvSpPr>
        <p:spPr>
          <a:xfrm>
            <a:off x="8075612" y="1449388"/>
            <a:ext cx="3708399" cy="24114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36000" lIns="72000" spcFirstLastPara="1" rIns="72000" wrap="square" tIns="360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29"/>
          <p:cNvSpPr txBox="1"/>
          <p:nvPr>
            <p:ph idx="5" type="body"/>
          </p:nvPr>
        </p:nvSpPr>
        <p:spPr>
          <a:xfrm>
            <a:off x="8075612" y="4005263"/>
            <a:ext cx="3708399" cy="24114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36000" lIns="72000" spcFirstLastPara="1" rIns="72000" wrap="square" tIns="360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9"/>
          <p:cNvSpPr txBox="1"/>
          <p:nvPr>
            <p:ph idx="11" type="ftr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and 4 Pictures">
  <p:cSld name="Title, Text and 4 Pictures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0"/>
          <p:cNvSpPr txBox="1"/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0"/>
          <p:cNvSpPr txBox="1"/>
          <p:nvPr>
            <p:ph idx="1" type="body"/>
          </p:nvPr>
        </p:nvSpPr>
        <p:spPr>
          <a:xfrm>
            <a:off x="407987" y="817500"/>
            <a:ext cx="11376025" cy="3792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30"/>
          <p:cNvSpPr txBox="1"/>
          <p:nvPr>
            <p:ph idx="2" type="body"/>
          </p:nvPr>
        </p:nvSpPr>
        <p:spPr>
          <a:xfrm>
            <a:off x="407989" y="1406427"/>
            <a:ext cx="3708400" cy="24543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30"/>
          <p:cNvSpPr txBox="1"/>
          <p:nvPr>
            <p:ph idx="3" type="body"/>
          </p:nvPr>
        </p:nvSpPr>
        <p:spPr>
          <a:xfrm>
            <a:off x="407989" y="3963533"/>
            <a:ext cx="3708400" cy="24543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30"/>
          <p:cNvSpPr/>
          <p:nvPr>
            <p:ph idx="4" type="pic"/>
          </p:nvPr>
        </p:nvSpPr>
        <p:spPr>
          <a:xfrm>
            <a:off x="4259262" y="1449389"/>
            <a:ext cx="3673475" cy="241141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2" name="Google Shape;92;p30"/>
          <p:cNvSpPr/>
          <p:nvPr>
            <p:ph idx="5" type="pic"/>
          </p:nvPr>
        </p:nvSpPr>
        <p:spPr>
          <a:xfrm>
            <a:off x="4259263" y="4005263"/>
            <a:ext cx="3673475" cy="241264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3" name="Google Shape;93;p30"/>
          <p:cNvSpPr/>
          <p:nvPr>
            <p:ph idx="6" type="pic"/>
          </p:nvPr>
        </p:nvSpPr>
        <p:spPr>
          <a:xfrm>
            <a:off x="8075611" y="1449389"/>
            <a:ext cx="3708401" cy="241141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4" name="Google Shape;94;p30"/>
          <p:cNvSpPr/>
          <p:nvPr>
            <p:ph idx="7" type="pic"/>
          </p:nvPr>
        </p:nvSpPr>
        <p:spPr>
          <a:xfrm>
            <a:off x="8075612" y="4005263"/>
            <a:ext cx="3708401" cy="241264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5" name="Google Shape;95;p30"/>
          <p:cNvSpPr txBox="1"/>
          <p:nvPr>
            <p:ph idx="11" type="ftr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Picture">
  <p:cSld name="Title and Pictur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1"/>
          <p:cNvSpPr txBox="1"/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1"/>
          <p:cNvSpPr txBox="1"/>
          <p:nvPr>
            <p:ph idx="1" type="body"/>
          </p:nvPr>
        </p:nvSpPr>
        <p:spPr>
          <a:xfrm>
            <a:off x="407987" y="817500"/>
            <a:ext cx="11376025" cy="3792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31"/>
          <p:cNvSpPr/>
          <p:nvPr>
            <p:ph idx="2" type="pic"/>
          </p:nvPr>
        </p:nvSpPr>
        <p:spPr>
          <a:xfrm>
            <a:off x="407989" y="1449389"/>
            <a:ext cx="11376024" cy="49672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0" name="Google Shape;100;p31"/>
          <p:cNvSpPr txBox="1"/>
          <p:nvPr>
            <p:ph idx="11" type="ftr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Pictures">
  <p:cSld name="Title and 2 Pictures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2"/>
          <p:cNvSpPr txBox="1"/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2"/>
          <p:cNvSpPr txBox="1"/>
          <p:nvPr>
            <p:ph idx="1" type="body"/>
          </p:nvPr>
        </p:nvSpPr>
        <p:spPr>
          <a:xfrm>
            <a:off x="407987" y="817500"/>
            <a:ext cx="11376025" cy="3792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32"/>
          <p:cNvSpPr/>
          <p:nvPr>
            <p:ph idx="2" type="pic"/>
          </p:nvPr>
        </p:nvSpPr>
        <p:spPr>
          <a:xfrm>
            <a:off x="407989" y="1449389"/>
            <a:ext cx="5616574" cy="49672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5" name="Google Shape;105;p32"/>
          <p:cNvSpPr/>
          <p:nvPr>
            <p:ph idx="3" type="pic"/>
          </p:nvPr>
        </p:nvSpPr>
        <p:spPr>
          <a:xfrm>
            <a:off x="6167437" y="1449389"/>
            <a:ext cx="5616575" cy="49672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6" name="Google Shape;106;p32"/>
          <p:cNvSpPr txBox="1"/>
          <p:nvPr>
            <p:ph idx="11" type="ftr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Pictures B">
  <p:cSld name="Title and 2 Pictures B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3"/>
          <p:cNvSpPr txBox="1"/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3"/>
          <p:cNvSpPr txBox="1"/>
          <p:nvPr>
            <p:ph idx="1" type="body"/>
          </p:nvPr>
        </p:nvSpPr>
        <p:spPr>
          <a:xfrm>
            <a:off x="407987" y="817500"/>
            <a:ext cx="11376025" cy="3792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33"/>
          <p:cNvSpPr/>
          <p:nvPr>
            <p:ph idx="2" type="pic"/>
          </p:nvPr>
        </p:nvSpPr>
        <p:spPr>
          <a:xfrm>
            <a:off x="407989" y="1449389"/>
            <a:ext cx="3708399" cy="49672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1" name="Google Shape;111;p33"/>
          <p:cNvSpPr/>
          <p:nvPr>
            <p:ph idx="3" type="pic"/>
          </p:nvPr>
        </p:nvSpPr>
        <p:spPr>
          <a:xfrm>
            <a:off x="4259263" y="1449389"/>
            <a:ext cx="7524749" cy="49672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2" name="Google Shape;112;p33"/>
          <p:cNvSpPr txBox="1"/>
          <p:nvPr>
            <p:ph idx="11" type="ftr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>
  <p:cSld name="Nur Titel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4"/>
          <p:cNvSpPr txBox="1"/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4"/>
          <p:cNvSpPr txBox="1"/>
          <p:nvPr>
            <p:ph idx="1" type="body"/>
          </p:nvPr>
        </p:nvSpPr>
        <p:spPr>
          <a:xfrm>
            <a:off x="407987" y="817500"/>
            <a:ext cx="11376025" cy="3792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34"/>
          <p:cNvSpPr txBox="1"/>
          <p:nvPr>
            <p:ph idx="11" type="ftr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type="blank">
  <p:cSld name="BLANK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5"/>
          <p:cNvSpPr txBox="1"/>
          <p:nvPr>
            <p:ph idx="11" type="ftr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" showMasterSp="0">
  <p:cSld name="Contac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6"/>
          <p:cNvSpPr/>
          <p:nvPr/>
        </p:nvSpPr>
        <p:spPr>
          <a:xfrm>
            <a:off x="395288" y="3980131"/>
            <a:ext cx="4572000" cy="3731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</a:t>
            </a:r>
            <a:endParaRPr/>
          </a:p>
        </p:txBody>
      </p:sp>
      <p:sp>
        <p:nvSpPr>
          <p:cNvPr id="121" name="Google Shape;121;p36"/>
          <p:cNvSpPr/>
          <p:nvPr/>
        </p:nvSpPr>
        <p:spPr>
          <a:xfrm>
            <a:off x="395288" y="4516739"/>
            <a:ext cx="2700548" cy="1899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Deutsches Elektronen-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Synchrotron DESY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www.desy.de</a:t>
            </a:r>
            <a:endParaRPr/>
          </a:p>
        </p:txBody>
      </p:sp>
      <p:sp>
        <p:nvSpPr>
          <p:cNvPr id="122" name="Google Shape;122;p36"/>
          <p:cNvSpPr txBox="1"/>
          <p:nvPr>
            <p:ph idx="1" type="body"/>
          </p:nvPr>
        </p:nvSpPr>
        <p:spPr>
          <a:xfrm>
            <a:off x="3599891" y="4516739"/>
            <a:ext cx="5148821" cy="18999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showMasterSp="0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/>
          <p:nvPr>
            <p:ph type="ctrTitle"/>
          </p:nvPr>
        </p:nvSpPr>
        <p:spPr>
          <a:xfrm>
            <a:off x="407988" y="349611"/>
            <a:ext cx="11376025" cy="1855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9"/>
          <p:cNvSpPr txBox="1"/>
          <p:nvPr>
            <p:ph idx="1" type="subTitle"/>
          </p:nvPr>
        </p:nvSpPr>
        <p:spPr>
          <a:xfrm>
            <a:off x="407987" y="2335014"/>
            <a:ext cx="11376025" cy="1525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 sz="18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19"/>
          <p:cNvSpPr txBox="1"/>
          <p:nvPr>
            <p:ph idx="2" type="body"/>
          </p:nvPr>
        </p:nvSpPr>
        <p:spPr>
          <a:xfrm>
            <a:off x="414396" y="4096780"/>
            <a:ext cx="11369549" cy="7003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Logo Helmholtz" id="23" name="Google Shape;2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5287" y="6258632"/>
            <a:ext cx="1188244" cy="1618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DESY" id="24" name="Google Shape;2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85310" y="5585299"/>
            <a:ext cx="899498" cy="9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(with Picture)" showMasterSp="0">
  <p:cSld name="Title (with Picture)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/>
          <p:nvPr>
            <p:ph idx="2" type="pic"/>
          </p:nvPr>
        </p:nvSpPr>
        <p:spPr>
          <a:xfrm>
            <a:off x="2" y="1"/>
            <a:ext cx="12191997" cy="3429001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27" name="Google Shape;27;p20"/>
          <p:cNvSpPr txBox="1"/>
          <p:nvPr>
            <p:ph type="ctrTitle"/>
          </p:nvPr>
        </p:nvSpPr>
        <p:spPr>
          <a:xfrm>
            <a:off x="407988" y="349612"/>
            <a:ext cx="11376025" cy="1099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0"/>
          <p:cNvSpPr txBox="1"/>
          <p:nvPr>
            <p:ph idx="1" type="subTitle"/>
          </p:nvPr>
        </p:nvSpPr>
        <p:spPr>
          <a:xfrm>
            <a:off x="407987" y="2335014"/>
            <a:ext cx="11376025" cy="8893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 sz="18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9" name="Google Shape;29;p20"/>
          <p:cNvSpPr txBox="1"/>
          <p:nvPr>
            <p:ph idx="3" type="body"/>
          </p:nvPr>
        </p:nvSpPr>
        <p:spPr>
          <a:xfrm>
            <a:off x="414396" y="4096780"/>
            <a:ext cx="11369548" cy="7003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Logo DESY" id="30" name="Google Shape;30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5310" y="5585299"/>
            <a:ext cx="899498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Helmholtz" id="31" name="Google Shape;3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287" y="6258632"/>
            <a:ext cx="1188244" cy="161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cyan" showMasterSp="0">
  <p:cSld name="Divider cyan">
    <p:bg>
      <p:bgPr>
        <a:solidFill>
          <a:schemeClr val="accent1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/>
          <p:nvPr>
            <p:ph type="ctrTitle"/>
          </p:nvPr>
        </p:nvSpPr>
        <p:spPr>
          <a:xfrm>
            <a:off x="407988" y="349610"/>
            <a:ext cx="11376025" cy="3511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white" showMasterSp="0">
  <p:cSld name="Divider whit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/>
          <p:nvPr>
            <p:ph type="ctrTitle"/>
          </p:nvPr>
        </p:nvSpPr>
        <p:spPr>
          <a:xfrm>
            <a:off x="407988" y="349610"/>
            <a:ext cx="11376025" cy="3511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>
  <p:cSld name="Titel und Inhal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/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" type="body"/>
          </p:nvPr>
        </p:nvSpPr>
        <p:spPr>
          <a:xfrm>
            <a:off x="407988" y="817500"/>
            <a:ext cx="11376024" cy="3792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2" type="body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11" type="ftr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ntents">
  <p:cSld name="Title and 2 Conten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 txBox="1"/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" type="body"/>
          </p:nvPr>
        </p:nvSpPr>
        <p:spPr>
          <a:xfrm>
            <a:off x="407987" y="817500"/>
            <a:ext cx="11376025" cy="3792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2" type="body"/>
          </p:nvPr>
        </p:nvSpPr>
        <p:spPr>
          <a:xfrm>
            <a:off x="407988" y="1406427"/>
            <a:ext cx="5616575" cy="50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4"/>
          <p:cNvSpPr txBox="1"/>
          <p:nvPr>
            <p:ph idx="3" type="body"/>
          </p:nvPr>
        </p:nvSpPr>
        <p:spPr>
          <a:xfrm>
            <a:off x="6167439" y="1406427"/>
            <a:ext cx="5616574" cy="50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1" type="ftr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3 Contents">
  <p:cSld name="Title and 3 Conten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/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1" type="body"/>
          </p:nvPr>
        </p:nvSpPr>
        <p:spPr>
          <a:xfrm>
            <a:off x="407987" y="817500"/>
            <a:ext cx="11376025" cy="3792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5"/>
          <p:cNvSpPr txBox="1"/>
          <p:nvPr>
            <p:ph idx="2" type="body"/>
          </p:nvPr>
        </p:nvSpPr>
        <p:spPr>
          <a:xfrm>
            <a:off x="407989" y="1406427"/>
            <a:ext cx="3708400" cy="50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3" type="body"/>
          </p:nvPr>
        </p:nvSpPr>
        <p:spPr>
          <a:xfrm>
            <a:off x="4259263" y="1406427"/>
            <a:ext cx="3673475" cy="50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4" type="body"/>
          </p:nvPr>
        </p:nvSpPr>
        <p:spPr>
          <a:xfrm>
            <a:off x="8075612" y="1406427"/>
            <a:ext cx="3708399" cy="50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1" type="ftr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and 2 Pictures">
  <p:cSld name="Title, Text and 2 Picture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" type="body"/>
          </p:nvPr>
        </p:nvSpPr>
        <p:spPr>
          <a:xfrm>
            <a:off x="407987" y="817500"/>
            <a:ext cx="11376025" cy="3792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2" type="body"/>
          </p:nvPr>
        </p:nvSpPr>
        <p:spPr>
          <a:xfrm>
            <a:off x="407988" y="1406427"/>
            <a:ext cx="5616575" cy="24543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26"/>
          <p:cNvSpPr txBox="1"/>
          <p:nvPr>
            <p:ph idx="3" type="body"/>
          </p:nvPr>
        </p:nvSpPr>
        <p:spPr>
          <a:xfrm>
            <a:off x="407988" y="3963533"/>
            <a:ext cx="5616575" cy="24543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26"/>
          <p:cNvSpPr/>
          <p:nvPr>
            <p:ph idx="4" type="pic"/>
          </p:nvPr>
        </p:nvSpPr>
        <p:spPr>
          <a:xfrm>
            <a:off x="6167437" y="1449389"/>
            <a:ext cx="5616576" cy="241141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0" name="Google Shape;60;p26"/>
          <p:cNvSpPr/>
          <p:nvPr>
            <p:ph idx="5" type="pic"/>
          </p:nvPr>
        </p:nvSpPr>
        <p:spPr>
          <a:xfrm>
            <a:off x="6167438" y="4005263"/>
            <a:ext cx="5616576" cy="241264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1" name="Google Shape;61;p26"/>
          <p:cNvSpPr txBox="1"/>
          <p:nvPr>
            <p:ph idx="11" type="ftr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7"/>
          <p:cNvSpPr txBox="1"/>
          <p:nvPr/>
        </p:nvSpPr>
        <p:spPr>
          <a:xfrm>
            <a:off x="403112" y="6580800"/>
            <a:ext cx="436304" cy="1868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DESY</a:t>
            </a:r>
            <a:r>
              <a:rPr b="1" i="0" lang="de-DE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7"/>
          <p:cNvSpPr txBox="1"/>
          <p:nvPr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b="1" i="0" lang="de-DE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913">
          <p15:clr>
            <a:srgbClr val="F26B43"/>
          </p15:clr>
        </p15:guide>
        <p15:guide id="2" pos="3885">
          <p15:clr>
            <a:srgbClr val="F26B43"/>
          </p15:clr>
        </p15:guide>
        <p15:guide id="3" pos="3795">
          <p15:clr>
            <a:srgbClr val="F26B43"/>
          </p15:clr>
        </p15:guide>
        <p15:guide id="4" pos="7423">
          <p15:clr>
            <a:srgbClr val="F26B43"/>
          </p15:clr>
        </p15:guide>
        <p15:guide id="5" pos="257">
          <p15:clr>
            <a:srgbClr val="F26B43"/>
          </p15:clr>
        </p15:guide>
        <p15:guide id="6" orient="horz" pos="4042">
          <p15:clr>
            <a:srgbClr val="F26B43"/>
          </p15:clr>
        </p15:guide>
        <p15:guide id="7" orient="horz" pos="2432">
          <p15:clr>
            <a:srgbClr val="F26B43"/>
          </p15:clr>
        </p15:guide>
        <p15:guide id="8" orient="horz" pos="2523">
          <p15:clr>
            <a:srgbClr val="F26B43"/>
          </p15:clr>
        </p15:guide>
        <p15:guide id="9" pos="2593">
          <p15:clr>
            <a:srgbClr val="F26B43"/>
          </p15:clr>
        </p15:guide>
        <p15:guide id="10" pos="2683">
          <p15:clr>
            <a:srgbClr val="F26B43"/>
          </p15:clr>
        </p15:guide>
        <p15:guide id="11" pos="4997">
          <p15:clr>
            <a:srgbClr val="F26B43"/>
          </p15:clr>
        </p15:guide>
        <p15:guide id="12" pos="50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4.gif"/><Relationship Id="rId6" Type="http://schemas.openxmlformats.org/officeDocument/2006/relationships/image" Target="../media/image12.jpg"/><Relationship Id="rId7" Type="http://schemas.openxmlformats.org/officeDocument/2006/relationships/image" Target="../media/image6.png"/><Relationship Id="rId8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"/>
          <p:cNvSpPr txBox="1"/>
          <p:nvPr>
            <p:ph idx="1" type="body"/>
          </p:nvPr>
        </p:nvSpPr>
        <p:spPr>
          <a:xfrm>
            <a:off x="1039068" y="4941168"/>
            <a:ext cx="11152932" cy="3792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r>
              <a:rPr lang="de-DE"/>
              <a:t>Safa Osman, Summie 2023 (FS-BIG)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r>
              <a:rPr lang="de-DE"/>
              <a:t>Deutsches Elektronen-Synchrotron DESY. Hamburg, September 6</a:t>
            </a:r>
            <a:r>
              <a:rPr baseline="30000" lang="de-DE"/>
              <a:t>th</a:t>
            </a:r>
            <a:r>
              <a:rPr lang="de-DE"/>
              <a:t> 2023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r>
              <a:rPr lang="de-DE"/>
              <a:t>Group Leader: Professor Sadia Bari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r>
              <a:rPr lang="de-DE"/>
              <a:t>Supervisor: Juliette Leroux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28" name="Google Shape;128;p1"/>
          <p:cNvSpPr txBox="1"/>
          <p:nvPr>
            <p:ph type="title"/>
          </p:nvPr>
        </p:nvSpPr>
        <p:spPr>
          <a:xfrm>
            <a:off x="407988" y="349250"/>
            <a:ext cx="11376025" cy="450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Font typeface="Arial"/>
              <a:buNone/>
            </a:pPr>
            <a:r>
              <a:rPr lang="de-DE" sz="7000"/>
              <a:t>Effect of Charge on Fragmentations of Biomolecules in the Gas Phase</a:t>
            </a:r>
            <a:endParaRPr sz="7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"/>
          <p:cNvSpPr txBox="1"/>
          <p:nvPr>
            <p:ph type="title"/>
          </p:nvPr>
        </p:nvSpPr>
        <p:spPr>
          <a:xfrm>
            <a:off x="415504" y="245254"/>
            <a:ext cx="11376024" cy="4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</a:pPr>
            <a:r>
              <a:rPr lang="de-DE"/>
              <a:t>Concluding Discussion</a:t>
            </a:r>
            <a:endParaRPr/>
          </a:p>
        </p:txBody>
      </p:sp>
      <p:sp>
        <p:nvSpPr>
          <p:cNvPr id="209" name="Google Shape;209;p10"/>
          <p:cNvSpPr txBox="1"/>
          <p:nvPr>
            <p:ph idx="1" type="body"/>
          </p:nvPr>
        </p:nvSpPr>
        <p:spPr>
          <a:xfrm>
            <a:off x="263352" y="970047"/>
            <a:ext cx="11809312" cy="109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</a:pPr>
            <a:r>
              <a:rPr i="1" lang="de-DE" sz="2000"/>
              <a:t>Overarching Question </a:t>
            </a:r>
            <a:r>
              <a:rPr i="1" lang="de-DE" sz="2000">
                <a:solidFill>
                  <a:schemeClr val="dk1"/>
                </a:solidFill>
              </a:rPr>
              <a:t>(Revisited): </a:t>
            </a:r>
            <a:r>
              <a:rPr i="1" lang="de-DE" sz="2000"/>
              <a:t>Would the same molecule with 1 less or 1 more proton, subjected to the same experimental conditions break down and fragments the same way? </a:t>
            </a:r>
            <a:r>
              <a:rPr i="1" lang="de-DE" sz="2000" u="sng">
                <a:solidFill>
                  <a:schemeClr val="dk1"/>
                </a:solidFill>
              </a:rPr>
              <a:t>NO, peptide of the same molecules but different charge state fragments in different ways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r>
              <a:t/>
            </a:r>
            <a:endParaRPr i="1" u="sng"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10" name="Google Shape;21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503" y="2343074"/>
            <a:ext cx="5460047" cy="4269672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0"/>
          <p:cNvSpPr/>
          <p:nvPr/>
        </p:nvSpPr>
        <p:spPr>
          <a:xfrm>
            <a:off x="6024575" y="2437463"/>
            <a:ext cx="6154200" cy="40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Why could this be the case? </a:t>
            </a:r>
            <a:r>
              <a:rPr lang="de-DE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hypothesis is impeded within the fundamental process of ionisation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-"/>
            </a:pPr>
            <a:r>
              <a:rPr lang="de-DE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we ionise a molecule we remove an electron, and the molecule becomes more positive. Therefore: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B0520B"/>
              </a:buClr>
              <a:buSzPts val="2200"/>
              <a:buFont typeface="Arial"/>
              <a:buChar char="-"/>
            </a:pPr>
            <a:r>
              <a:rPr lang="de-DE" sz="2200">
                <a:solidFill>
                  <a:srgbClr val="B0520B"/>
                </a:solidFill>
                <a:latin typeface="Arial"/>
                <a:ea typeface="Arial"/>
                <a:cs typeface="Arial"/>
                <a:sym typeface="Arial"/>
              </a:rPr>
              <a:t>MGDPGR-1H -&gt; MGDPGR </a:t>
            </a:r>
            <a:r>
              <a:rPr lang="de-DE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(neutral fragment, hence undetectable)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  </a:t>
            </a:r>
            <a:r>
              <a:rPr lang="de-DE" sz="22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MGDPGR+1H -&gt; [MGDPGR</a:t>
            </a:r>
            <a:r>
              <a:rPr b="1" lang="de-DE" sz="2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+1H]</a:t>
            </a:r>
            <a:r>
              <a:rPr b="1" baseline="30000" lang="de-DE" sz="2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2+ </a:t>
            </a:r>
            <a:r>
              <a:rPr lang="de-DE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(charged and detectable)</a:t>
            </a:r>
            <a:endParaRPr sz="22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60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0"/>
          <p:cNvSpPr txBox="1"/>
          <p:nvPr/>
        </p:nvSpPr>
        <p:spPr>
          <a:xfrm>
            <a:off x="983432" y="2924944"/>
            <a:ext cx="1224136" cy="2539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[MGDPGR+1H]</a:t>
            </a:r>
            <a:r>
              <a:rPr b="1" baseline="30000" lang="de-DE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2+</a:t>
            </a:r>
            <a:endParaRPr b="1"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"/>
          <p:cNvSpPr txBox="1"/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</a:pPr>
            <a:r>
              <a:rPr lang="de-DE"/>
              <a:t>Outlook</a:t>
            </a:r>
            <a:endParaRPr/>
          </a:p>
        </p:txBody>
      </p:sp>
      <p:sp>
        <p:nvSpPr>
          <p:cNvPr id="218" name="Google Shape;218;p11"/>
          <p:cNvSpPr txBox="1"/>
          <p:nvPr>
            <p:ph idx="1" type="body"/>
          </p:nvPr>
        </p:nvSpPr>
        <p:spPr>
          <a:xfrm>
            <a:off x="437178" y="1124744"/>
            <a:ext cx="11152932" cy="3792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</a:pPr>
            <a:r>
              <a:rPr lang="de-DE" sz="2500" u="sng"/>
              <a:t>What is Next? 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b="0" lang="de-DE" sz="2500">
                <a:solidFill>
                  <a:schemeClr val="dk1"/>
                </a:solidFill>
              </a:rPr>
              <a:t>Another question to be investigated further is: </a:t>
            </a:r>
            <a:r>
              <a:rPr b="0" lang="de-DE" sz="2500"/>
              <a:t>Whether it is possible to remove two (or more) electrons from a negatively charged ion, such as for</a:t>
            </a:r>
            <a:r>
              <a:rPr b="0" lang="de-DE" sz="2500">
                <a:solidFill>
                  <a:schemeClr val="dk1"/>
                </a:solidFill>
              </a:rPr>
              <a:t> </a:t>
            </a:r>
            <a:r>
              <a:rPr b="0" lang="de-DE" sz="2500">
                <a:solidFill>
                  <a:srgbClr val="B0520B"/>
                </a:solidFill>
              </a:rPr>
              <a:t>MGDPGR-1H </a:t>
            </a:r>
            <a:r>
              <a:rPr b="0" lang="de-DE" sz="2500"/>
              <a:t>to be transformed to </a:t>
            </a:r>
            <a:r>
              <a:rPr b="0" lang="de-DE" sz="2500">
                <a:solidFill>
                  <a:srgbClr val="00B050"/>
                </a:solidFill>
              </a:rPr>
              <a:t>MGDPGR+1H</a:t>
            </a:r>
            <a:r>
              <a:rPr b="0" lang="de-DE" sz="2500"/>
              <a:t>, giving rise to double ionization. So far, this was not witnessed during our current experiments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r>
              <a:t/>
            </a:r>
            <a:endParaRPr b="0"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</a:pPr>
            <a:r>
              <a:rPr b="0" lang="de-DE" sz="2500"/>
              <a:t>This project has the potential to be extended to molecules with higher charges, and upon their understanding we enhancing our understanding of the world around us!</a:t>
            </a:r>
            <a:endParaRPr b="0" sz="2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"/>
          <p:cNvSpPr txBox="1"/>
          <p:nvPr>
            <p:ph type="title"/>
          </p:nvPr>
        </p:nvSpPr>
        <p:spPr>
          <a:xfrm>
            <a:off x="119336" y="349610"/>
            <a:ext cx="11953328" cy="56716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</a:pPr>
            <a:r>
              <a:rPr lang="de-DE"/>
              <a:t>A sincere  thank you to all the people who made this summer internship possible: </a:t>
            </a:r>
            <a:br>
              <a:rPr b="0" lang="de-DE">
                <a:solidFill>
                  <a:schemeClr val="dk1"/>
                </a:solidFill>
              </a:rPr>
            </a:br>
            <a:br>
              <a:rPr b="0" lang="de-DE">
                <a:solidFill>
                  <a:schemeClr val="dk1"/>
                </a:solidFill>
              </a:rPr>
            </a:br>
            <a:r>
              <a:rPr b="0" lang="de-DE"/>
              <a:t>- </a:t>
            </a:r>
            <a:r>
              <a:rPr b="0" lang="de-DE" sz="2800"/>
              <a:t>Administrative and scientific staff</a:t>
            </a:r>
            <a:br>
              <a:rPr b="0" lang="de-DE" sz="2800"/>
            </a:br>
            <a:r>
              <a:rPr b="0" lang="de-DE" sz="2800"/>
              <a:t>- The professors for teaching</a:t>
            </a:r>
            <a:br>
              <a:rPr b="0" lang="de-DE" sz="2800"/>
            </a:br>
            <a:r>
              <a:rPr b="0" lang="de-DE" sz="2800"/>
              <a:t>- The summer students who made this a home away from home</a:t>
            </a:r>
            <a:br>
              <a:rPr b="0" lang="de-DE" sz="2800"/>
            </a:br>
            <a:r>
              <a:rPr b="0" lang="de-DE" sz="2800"/>
              <a:t>- The team at FS-BIG (Sadia, Lucas, Juliette, Bart, Aarathi, Laura and Carlos</a:t>
            </a:r>
            <a:r>
              <a:rPr b="0" lang="de-DE"/>
              <a:t>)</a:t>
            </a:r>
            <a:br>
              <a:rPr b="0" lang="de-DE"/>
            </a:br>
            <a:br>
              <a:rPr b="0" lang="de-DE"/>
            </a:br>
            <a:endParaRPr b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"/>
          <p:cNvSpPr txBox="1"/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</a:pPr>
            <a:r>
              <a:rPr lang="de-DE"/>
              <a:t>Motivation of the FS-BIG Group</a:t>
            </a:r>
            <a:endParaRPr/>
          </a:p>
        </p:txBody>
      </p:sp>
      <p:sp>
        <p:nvSpPr>
          <p:cNvPr id="134" name="Google Shape;134;p2"/>
          <p:cNvSpPr txBox="1"/>
          <p:nvPr>
            <p:ph idx="1" type="body"/>
          </p:nvPr>
        </p:nvSpPr>
        <p:spPr>
          <a:xfrm>
            <a:off x="401455" y="1009907"/>
            <a:ext cx="11152932" cy="983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r>
              <a:rPr lang="de-DE"/>
              <a:t>To Understand the </a:t>
            </a:r>
            <a:r>
              <a:rPr i="1" lang="de-DE" u="sng"/>
              <a:t>intrinsic</a:t>
            </a:r>
            <a:r>
              <a:rPr lang="de-DE"/>
              <a:t> physical properties of biomolecules, by investigating their structure and behavior using photon sources, leading to better understanding of their function</a:t>
            </a:r>
            <a:endParaRPr/>
          </a:p>
          <a:p>
            <a:pPr indent="-171450" lvl="0" marL="28575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-171450" lvl="0" marL="28575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grpSp>
        <p:nvGrpSpPr>
          <p:cNvPr id="135" name="Google Shape;135;p2"/>
          <p:cNvGrpSpPr/>
          <p:nvPr/>
        </p:nvGrpSpPr>
        <p:grpSpPr>
          <a:xfrm>
            <a:off x="1592881" y="4207465"/>
            <a:ext cx="2123360" cy="3047489"/>
            <a:chOff x="350958" y="3045807"/>
            <a:chExt cx="2123360" cy="3047489"/>
          </a:xfrm>
        </p:grpSpPr>
        <p:grpSp>
          <p:nvGrpSpPr>
            <p:cNvPr id="136" name="Google Shape;136;p2"/>
            <p:cNvGrpSpPr/>
            <p:nvPr/>
          </p:nvGrpSpPr>
          <p:grpSpPr>
            <a:xfrm>
              <a:off x="350958" y="3371888"/>
              <a:ext cx="2123360" cy="2721408"/>
              <a:chOff x="5132854" y="4537705"/>
              <a:chExt cx="2190659" cy="2807662"/>
            </a:xfrm>
          </p:grpSpPr>
          <p:pic>
            <p:nvPicPr>
              <p:cNvPr id="137" name="Google Shape;137;p2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5132854" y="4624399"/>
                <a:ext cx="2190659" cy="205978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spin_densitya.gif" id="138" name="Google Shape;138;p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5338765" y="4537705"/>
                <a:ext cx="1928980" cy="280766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39" name="Google Shape;139;p2"/>
            <p:cNvSpPr/>
            <p:nvPr/>
          </p:nvSpPr>
          <p:spPr>
            <a:xfrm>
              <a:off x="350958" y="3045807"/>
              <a:ext cx="2123360" cy="4101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 txBox="1"/>
            <p:nvPr/>
          </p:nvSpPr>
          <p:spPr>
            <a:xfrm>
              <a:off x="827584" y="3086793"/>
              <a:ext cx="12234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de-DE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Formation</a:t>
              </a:r>
              <a:endParaRPr/>
            </a:p>
          </p:txBody>
        </p:sp>
      </p:grpSp>
      <p:pic>
        <p:nvPicPr>
          <p:cNvPr id="141" name="Google Shape;141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76376" y="4115376"/>
            <a:ext cx="2716569" cy="24987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" name="Google Shape;142;p2"/>
          <p:cNvGrpSpPr/>
          <p:nvPr/>
        </p:nvGrpSpPr>
        <p:grpSpPr>
          <a:xfrm>
            <a:off x="8616280" y="4128133"/>
            <a:ext cx="2263825" cy="2234812"/>
            <a:chOff x="6493061" y="3208091"/>
            <a:chExt cx="2263825" cy="2234812"/>
          </a:xfrm>
        </p:grpSpPr>
        <p:pic>
          <p:nvPicPr>
            <p:cNvPr id="143" name="Google Shape;143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507907" y="4346054"/>
              <a:ext cx="906313" cy="1080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4" name="Google Shape;144;p2"/>
            <p:cNvGrpSpPr/>
            <p:nvPr/>
          </p:nvGrpSpPr>
          <p:grpSpPr>
            <a:xfrm>
              <a:off x="7282061" y="3266439"/>
              <a:ext cx="1447800" cy="2176464"/>
              <a:chOff x="3563" y="709"/>
              <a:chExt cx="912" cy="1371"/>
            </a:xfrm>
          </p:grpSpPr>
          <p:sp>
            <p:nvSpPr>
              <p:cNvPr id="145" name="Google Shape;145;p2"/>
              <p:cNvSpPr/>
              <p:nvPr/>
            </p:nvSpPr>
            <p:spPr>
              <a:xfrm>
                <a:off x="3563" y="709"/>
                <a:ext cx="116" cy="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46" name="Google Shape;146;p2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3655" y="946"/>
                <a:ext cx="820" cy="113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47" name="Google Shape;147;p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575807" y="3645024"/>
              <a:ext cx="785455" cy="72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Google Shape;148;p2"/>
            <p:cNvSpPr/>
            <p:nvPr/>
          </p:nvSpPr>
          <p:spPr>
            <a:xfrm>
              <a:off x="6507907" y="3208091"/>
              <a:ext cx="2221955" cy="4369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 txBox="1"/>
            <p:nvPr/>
          </p:nvSpPr>
          <p:spPr>
            <a:xfrm>
              <a:off x="6493061" y="3231404"/>
              <a:ext cx="226382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Cause ⬄ Treatment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0" name="Google Shape;150;p2"/>
          <p:cNvSpPr txBox="1"/>
          <p:nvPr/>
        </p:nvSpPr>
        <p:spPr>
          <a:xfrm>
            <a:off x="391328" y="1867569"/>
            <a:ext cx="11686664" cy="13262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1" lang="de-DE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Intrinsic: </a:t>
            </a:r>
            <a:r>
              <a:rPr b="1" lang="de-DE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Means belonging naturally and fundamentally (to the molecule in question) -&gt; Since in nature elements come together and make a compound, instead of single elements floating about. Making a community!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t/>
            </a:r>
            <a:endParaRPr b="1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de-DE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Such an understanding leads us to answering fundamental and diverse questions from our lives, such as: </a:t>
            </a:r>
            <a:endParaRPr/>
          </a:p>
          <a:p>
            <a:pPr indent="-285750" lvl="0" marL="2857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b="1" lang="de-DE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life was formed</a:t>
            </a:r>
            <a:endParaRPr/>
          </a:p>
          <a:p>
            <a:pPr indent="-285750" lvl="0" marL="28575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b="1" lang="de-DE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would a radiation treatment affect cancer and healthy tissues</a:t>
            </a:r>
            <a:endParaRPr b="1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"/>
          <p:cNvSpPr txBox="1"/>
          <p:nvPr>
            <p:ph type="title"/>
          </p:nvPr>
        </p:nvSpPr>
        <p:spPr>
          <a:xfrm>
            <a:off x="407988" y="476672"/>
            <a:ext cx="11376024" cy="4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</a:pPr>
            <a:r>
              <a:rPr lang="de-DE"/>
              <a:t>What Does It Take To Understand A Molecule?</a:t>
            </a:r>
            <a:br>
              <a:rPr lang="de-DE"/>
            </a:br>
            <a:r>
              <a:rPr lang="de-DE"/>
              <a:t>And can one get into its head?</a:t>
            </a:r>
            <a:endParaRPr/>
          </a:p>
        </p:txBody>
      </p:sp>
      <p:sp>
        <p:nvSpPr>
          <p:cNvPr id="156" name="Google Shape;156;p3"/>
          <p:cNvSpPr txBox="1"/>
          <p:nvPr>
            <p:ph idx="1" type="body"/>
          </p:nvPr>
        </p:nvSpPr>
        <p:spPr>
          <a:xfrm>
            <a:off x="191345" y="1988841"/>
            <a:ext cx="11881320" cy="18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</a:pPr>
            <a:r>
              <a:rPr lang="de-DE" sz="2500"/>
              <a:t>Answer:</a:t>
            </a:r>
            <a:r>
              <a:rPr b="0" lang="de-DE" sz="2500"/>
              <a:t> </a:t>
            </a:r>
            <a:r>
              <a:rPr lang="de-DE" sz="2500"/>
              <a:t>Perhaps yes! </a:t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b="0" lang="de-DE" sz="2400"/>
              <a:t>Isolate </a:t>
            </a:r>
            <a:r>
              <a:rPr b="0" lang="de-DE" sz="2400">
                <a:solidFill>
                  <a:schemeClr val="dk1"/>
                </a:solidFill>
              </a:rPr>
              <a:t>molecules in gaseous form -&gt; </a:t>
            </a:r>
            <a:r>
              <a:rPr b="0" lang="de-DE" sz="2400"/>
              <a:t>excite </a:t>
            </a:r>
            <a:r>
              <a:rPr b="0" lang="de-DE" sz="2400">
                <a:solidFill>
                  <a:schemeClr val="dk1"/>
                </a:solidFill>
              </a:rPr>
              <a:t>them (UV photons) and then </a:t>
            </a:r>
            <a:r>
              <a:rPr b="0" lang="de-DE" sz="2400"/>
              <a:t>probe </a:t>
            </a:r>
            <a:r>
              <a:rPr b="0" lang="de-DE" sz="2400">
                <a:solidFill>
                  <a:schemeClr val="dk1"/>
                </a:solidFill>
              </a:rPr>
              <a:t>them</a:t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b="0" lang="de-DE" sz="2400">
                <a:solidFill>
                  <a:schemeClr val="dk1"/>
                </a:solidFill>
              </a:rPr>
              <a:t>Detect the fragments using a mass spectrometer</a:t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b="0" lang="de-DE" sz="2400">
                <a:solidFill>
                  <a:schemeClr val="dk1"/>
                </a:solidFill>
              </a:rPr>
              <a:t>This requires a </a:t>
            </a:r>
            <a:r>
              <a:rPr b="0" lang="de-DE" sz="2400"/>
              <a:t>sophisticated experimental setup</a:t>
            </a:r>
            <a:r>
              <a:rPr b="0" lang="de-DE" sz="2400">
                <a:solidFill>
                  <a:schemeClr val="dk1"/>
                </a:solidFill>
              </a:rPr>
              <a:t>, such as the electrospray ionisation (ESI) mass spectrometer built by Professor Sadia Bari's team</a:t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b="0" lang="de-DE" sz="2400"/>
              <a:t>Not a trivial </a:t>
            </a:r>
            <a:r>
              <a:rPr b="0" lang="de-DE" sz="2400">
                <a:solidFill>
                  <a:schemeClr val="dk1"/>
                </a:solidFill>
              </a:rPr>
              <a:t>process, and </a:t>
            </a:r>
            <a:r>
              <a:rPr b="0" lang="de-DE" sz="2400"/>
              <a:t>two separate Nobel Prizes </a:t>
            </a:r>
            <a:r>
              <a:rPr b="0" lang="de-DE" sz="2400">
                <a:solidFill>
                  <a:schemeClr val="dk1"/>
                </a:solidFill>
              </a:rPr>
              <a:t>have contributed to its realisation. For example, Wolfgang Paul received the Nobel Prize for the ion trap (Chairman at DESY, Hamburg, 1970 to 1973)</a:t>
            </a:r>
            <a:endParaRPr b="0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"/>
          <p:cNvSpPr txBox="1"/>
          <p:nvPr>
            <p:ph type="title"/>
          </p:nvPr>
        </p:nvSpPr>
        <p:spPr>
          <a:xfrm>
            <a:off x="137338" y="548680"/>
            <a:ext cx="11917324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None/>
            </a:pPr>
            <a:r>
              <a:rPr lang="de-DE" sz="2500"/>
              <a:t>Experimental (mobile) Setup: Electrospray ionization (ESI) Mass Spectrometer</a:t>
            </a:r>
            <a:br>
              <a:rPr lang="de-DE" sz="2800"/>
            </a:br>
            <a:br>
              <a:rPr lang="de-DE" sz="2800"/>
            </a:br>
            <a:br>
              <a:rPr b="0" lang="de-DE" sz="2500">
                <a:solidFill>
                  <a:schemeClr val="dk1"/>
                </a:solidFill>
              </a:rPr>
            </a:br>
            <a:endParaRPr b="0" sz="2500">
              <a:solidFill>
                <a:schemeClr val="dk1"/>
              </a:solidFill>
            </a:endParaRPr>
          </a:p>
        </p:txBody>
      </p:sp>
      <p:pic>
        <p:nvPicPr>
          <p:cNvPr id="163" name="Google Shape;16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0056" y="1805755"/>
            <a:ext cx="2916324" cy="349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"/>
          <p:cNvSpPr txBox="1"/>
          <p:nvPr/>
        </p:nvSpPr>
        <p:spPr>
          <a:xfrm>
            <a:off x="7608168" y="5301208"/>
            <a:ext cx="125867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www.freepik.com</a:t>
            </a:r>
            <a:endParaRPr/>
          </a:p>
        </p:txBody>
      </p:sp>
      <p:sp>
        <p:nvSpPr>
          <p:cNvPr id="165" name="Google Shape;165;p4"/>
          <p:cNvSpPr txBox="1"/>
          <p:nvPr/>
        </p:nvSpPr>
        <p:spPr>
          <a:xfrm>
            <a:off x="335350" y="1844825"/>
            <a:ext cx="5512200" cy="3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The take home message: </a:t>
            </a:r>
            <a:r>
              <a:rPr lang="de-DE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</a:t>
            </a:r>
            <a:r>
              <a:rPr lang="de-DE" sz="25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the desired molecule </a:t>
            </a:r>
            <a:r>
              <a:rPr lang="de-DE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into the gas phase using an electrospray source and the setup would tell us </a:t>
            </a:r>
            <a:r>
              <a:rPr lang="de-DE" sz="25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mass-to-charge-spectrum</a:t>
            </a:r>
            <a:r>
              <a:rPr lang="de-DE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500">
                <a:solidFill>
                  <a:schemeClr val="dk1"/>
                </a:solidFill>
              </a:rPr>
              <a:t>(m/z) </a:t>
            </a:r>
            <a:r>
              <a:rPr lang="de-DE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 inserted compounds and by </a:t>
            </a:r>
            <a:r>
              <a:rPr lang="de-DE" sz="25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analysing </a:t>
            </a:r>
            <a:r>
              <a:rPr lang="de-DE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such a spectrum one can obtain the </a:t>
            </a:r>
            <a:r>
              <a:rPr lang="de-DE" sz="25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chemical composition</a:t>
            </a:r>
            <a:r>
              <a:rPr lang="de-DE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a good level of accuracy</a:t>
            </a:r>
            <a:r>
              <a:rPr lang="de-DE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"/>
          <p:cNvSpPr txBox="1"/>
          <p:nvPr>
            <p:ph type="title"/>
          </p:nvPr>
        </p:nvSpPr>
        <p:spPr>
          <a:xfrm>
            <a:off x="407988" y="188640"/>
            <a:ext cx="11376024" cy="4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de-DE" sz="3200"/>
              <a:t>Electrospray Ionization (ESI) Mass Spectrometer</a:t>
            </a:r>
            <a:endParaRPr/>
          </a:p>
        </p:txBody>
      </p:sp>
      <p:pic>
        <p:nvPicPr>
          <p:cNvPr id="172" name="Google Shape;17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4373" y="815097"/>
            <a:ext cx="10843254" cy="279858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5"/>
          <p:cNvSpPr/>
          <p:nvPr/>
        </p:nvSpPr>
        <p:spPr>
          <a:xfrm>
            <a:off x="263352" y="3639611"/>
            <a:ext cx="11520660" cy="2906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lang="de-DE" sz="25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ESI:</a:t>
            </a:r>
            <a:r>
              <a:rPr b="1" lang="de-DE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Transfers ions from a solution to the gas phase (magic!)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lang="de-DE" sz="2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Funnel: </a:t>
            </a:r>
            <a:r>
              <a:rPr lang="de-DE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Directs and focuses ions into the setup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lang="de-DE" sz="2500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Octopole Ion Guide(s)</a:t>
            </a:r>
            <a:endParaRPr sz="2500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lang="de-DE" sz="25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Quadrupole Mass Filter: </a:t>
            </a:r>
            <a:r>
              <a:rPr lang="de-DE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 point to filter the desired ions based on their m/z from the many species produced by the ESI source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"/>
          <p:cNvSpPr txBox="1"/>
          <p:nvPr>
            <p:ph type="title"/>
          </p:nvPr>
        </p:nvSpPr>
        <p:spPr>
          <a:xfrm>
            <a:off x="407988" y="260648"/>
            <a:ext cx="11376024" cy="4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de-DE" sz="2800"/>
              <a:t>Electrospray Ionization (ESI) Mass Spectrometer</a:t>
            </a:r>
            <a:endParaRPr/>
          </a:p>
        </p:txBody>
      </p:sp>
      <p:sp>
        <p:nvSpPr>
          <p:cNvPr id="179" name="Google Shape;179;p6"/>
          <p:cNvSpPr/>
          <p:nvPr/>
        </p:nvSpPr>
        <p:spPr>
          <a:xfrm>
            <a:off x="155350" y="3429000"/>
            <a:ext cx="11917200" cy="27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-"/>
            </a:pPr>
            <a:r>
              <a:rPr b="1" lang="de-DE" sz="23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Paul Trap:</a:t>
            </a:r>
            <a:r>
              <a:rPr b="1" lang="de-DE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Uses an RF field to confine and trap ions up to a sufficiently high density.</a:t>
            </a:r>
            <a:endParaRPr sz="2300"/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-"/>
            </a:pPr>
            <a:r>
              <a:rPr b="1" lang="de-DE" sz="230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Time of Flight (TOF) Mass Spectrometer:</a:t>
            </a:r>
            <a:r>
              <a:rPr b="1" lang="de-DE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the Paul trap the ions fly into the TOF and depending on their time-of-flight their m/z can be determined, allowing for fragment identification</a:t>
            </a:r>
            <a:endParaRPr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-"/>
            </a:pPr>
            <a:r>
              <a:rPr b="1" lang="de-DE" sz="2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Photon Source:</a:t>
            </a:r>
            <a:r>
              <a:rPr b="1" lang="de-DE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Utilised to fragments molecules in the trap (UV)</a:t>
            </a:r>
            <a:endParaRPr b="1" sz="2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424" y="711746"/>
            <a:ext cx="9865096" cy="2546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"/>
          <p:cNvSpPr txBox="1"/>
          <p:nvPr>
            <p:ph type="title"/>
          </p:nvPr>
        </p:nvSpPr>
        <p:spPr>
          <a:xfrm>
            <a:off x="407988" y="349610"/>
            <a:ext cx="11376024" cy="9911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</a:pPr>
            <a:r>
              <a:rPr lang="de-DE"/>
              <a:t>Summer Project: To Understand the </a:t>
            </a:r>
            <a:r>
              <a:rPr lang="de-DE" sz="3200"/>
              <a:t>Effect of Charge on Fragmentations of Biomolecules in the Gas Phase</a:t>
            </a:r>
            <a:r>
              <a:rPr lang="de-DE"/>
              <a:t> </a:t>
            </a:r>
            <a:endParaRPr/>
          </a:p>
        </p:txBody>
      </p:sp>
      <p:sp>
        <p:nvSpPr>
          <p:cNvPr id="186" name="Google Shape;186;p7"/>
          <p:cNvSpPr/>
          <p:nvPr/>
        </p:nvSpPr>
        <p:spPr>
          <a:xfrm>
            <a:off x="407988" y="1628800"/>
            <a:ext cx="10800580" cy="4108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de-DE" sz="2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Overarching Question: </a:t>
            </a:r>
            <a:r>
              <a:rPr i="1" lang="de-DE" sz="2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Would the same molecule with 1 less or 1 more proton, subjected to the same experimental conditions break down and fragments the same way?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lang="de-DE" sz="2500">
                <a:solidFill>
                  <a:schemeClr val="accent2"/>
                </a:solidFill>
              </a:rPr>
              <a:t>Neutral molecule (Parent) Model Peptide MGDPGR utilised:</a:t>
            </a:r>
            <a:r>
              <a:rPr lang="de-DE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de-DE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peptide is a sequence of amino acids linked with a covalent bond (eg below)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-"/>
            </a:pPr>
            <a:r>
              <a:rPr lang="de-DE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one proton is added-&gt; </a:t>
            </a:r>
            <a:r>
              <a:rPr lang="de-DE" sz="25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MGDPGR</a:t>
            </a:r>
            <a:r>
              <a:rPr b="1" lang="de-DE" sz="25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+1H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-"/>
            </a:pPr>
            <a:r>
              <a:rPr lang="de-DE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one proton is removed-&gt; </a:t>
            </a:r>
            <a:r>
              <a:rPr lang="de-DE" sz="2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MGDPGR</a:t>
            </a:r>
            <a:r>
              <a:rPr b="1" lang="de-DE" sz="2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-1H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8128" y="3988452"/>
            <a:ext cx="4104456" cy="2017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/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</a:pPr>
            <a:r>
              <a:rPr lang="de-DE"/>
              <a:t>Results</a:t>
            </a:r>
            <a:endParaRPr/>
          </a:p>
        </p:txBody>
      </p:sp>
      <p:pic>
        <p:nvPicPr>
          <p:cNvPr id="193" name="Google Shape;19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392" y="1052736"/>
            <a:ext cx="7054518" cy="519570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8"/>
          <p:cNvSpPr txBox="1"/>
          <p:nvPr/>
        </p:nvSpPr>
        <p:spPr>
          <a:xfrm>
            <a:off x="8184655" y="1484784"/>
            <a:ext cx="3600400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On the RHS we see the highest peak -&gt; </a:t>
            </a:r>
            <a:r>
              <a:rPr lang="de-DE" sz="24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Parent of MGDPGR+1H </a:t>
            </a:r>
            <a:r>
              <a:rPr lang="de-D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(Parent of </a:t>
            </a:r>
            <a:r>
              <a:rPr lang="de-DE" sz="2400">
                <a:solidFill>
                  <a:srgbClr val="B0520B"/>
                </a:solidFill>
                <a:latin typeface="Arial"/>
                <a:ea typeface="Arial"/>
                <a:cs typeface="Arial"/>
                <a:sym typeface="Arial"/>
              </a:rPr>
              <a:t>MGDPGR-1H</a:t>
            </a:r>
            <a:r>
              <a:rPr lang="de-D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not visible due to detector setup)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Positive charge molecule has multiple visible peaks (No reliable fragments are seen for </a:t>
            </a:r>
            <a:r>
              <a:rPr lang="de-DE" sz="2400">
                <a:solidFill>
                  <a:srgbClr val="B0520B"/>
                </a:solidFill>
                <a:latin typeface="Arial"/>
                <a:ea typeface="Arial"/>
                <a:cs typeface="Arial"/>
                <a:sym typeface="Arial"/>
              </a:rPr>
              <a:t>MGDPGR-1H</a:t>
            </a:r>
            <a:r>
              <a:rPr lang="de-D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195" name="Google Shape;195;p8"/>
          <p:cNvSpPr txBox="1"/>
          <p:nvPr/>
        </p:nvSpPr>
        <p:spPr>
          <a:xfrm>
            <a:off x="1559496" y="2204864"/>
            <a:ext cx="1440160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-DE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[MGDPGR+1H]</a:t>
            </a:r>
            <a:r>
              <a:rPr b="1" baseline="30000" lang="de-DE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2+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5400" y="875813"/>
            <a:ext cx="7417072" cy="5632577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9"/>
          <p:cNvSpPr txBox="1"/>
          <p:nvPr>
            <p:ph type="title"/>
          </p:nvPr>
        </p:nvSpPr>
        <p:spPr>
          <a:xfrm>
            <a:off x="407988" y="349610"/>
            <a:ext cx="9432428" cy="5818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</a:pPr>
            <a:r>
              <a:rPr lang="de-DE"/>
              <a:t>Results</a:t>
            </a:r>
            <a:endParaRPr/>
          </a:p>
        </p:txBody>
      </p:sp>
      <p:sp>
        <p:nvSpPr>
          <p:cNvPr id="202" name="Google Shape;202;p9"/>
          <p:cNvSpPr/>
          <p:nvPr/>
        </p:nvSpPr>
        <p:spPr>
          <a:xfrm>
            <a:off x="8544272" y="1843950"/>
            <a:ext cx="3136418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Further example: Clear prominent fragment from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breaking of </a:t>
            </a:r>
            <a:r>
              <a:rPr lang="de-DE" sz="2500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MGDPGR+1H</a:t>
            </a:r>
            <a:r>
              <a:rPr lang="de-DE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with no fragments at all from </a:t>
            </a:r>
            <a:r>
              <a:rPr lang="de-DE" sz="2500">
                <a:solidFill>
                  <a:srgbClr val="B0520B"/>
                </a:solidFill>
                <a:latin typeface="Arial"/>
                <a:ea typeface="Arial"/>
                <a:cs typeface="Arial"/>
                <a:sym typeface="Arial"/>
              </a:rPr>
              <a:t>MGDPGR-1H</a:t>
            </a:r>
            <a:r>
              <a:rPr lang="de-DE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this m/z region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SY">
  <a:themeElements>
    <a:clrScheme name="Benutzerdefiniert 30">
      <a:dk1>
        <a:srgbClr val="000000"/>
      </a:dk1>
      <a:lt1>
        <a:srgbClr val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Benutzerdefiniert 30">
      <a:dk1>
        <a:srgbClr val="000000"/>
      </a:dk1>
      <a:lt1>
        <a:srgbClr val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2022-03-31T12:36:41Z</dcterms:created>
  <dc:creator>Bari, Sadia</dc:creator>
</cp:coreProperties>
</file>