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1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5"/>
          <p:cNvSpPr>
            <a:spLocks/>
          </p:cNvSpPr>
          <p:nvPr/>
        </p:nvSpPr>
        <p:spPr bwMode="gray">
          <a:xfrm>
            <a:off x="0" y="5445125"/>
            <a:ext cx="9144000" cy="1414463"/>
          </a:xfrm>
          <a:custGeom>
            <a:avLst/>
            <a:gdLst>
              <a:gd name="T0" fmla="*/ 5760 w 5760"/>
              <a:gd name="T1" fmla="*/ 885 h 891"/>
              <a:gd name="T2" fmla="*/ 5760 w 5760"/>
              <a:gd name="T3" fmla="*/ 0 h 891"/>
              <a:gd name="T4" fmla="*/ 2832 w 5760"/>
              <a:gd name="T5" fmla="*/ 626 h 891"/>
              <a:gd name="T6" fmla="*/ 0 w 5760"/>
              <a:gd name="T7" fmla="*/ 36 h 891"/>
              <a:gd name="T8" fmla="*/ 0 w 5760"/>
              <a:gd name="T9" fmla="*/ 891 h 891"/>
              <a:gd name="T10" fmla="*/ 5760 w 5760"/>
              <a:gd name="T11" fmla="*/ 885 h 8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0" h="891">
                <a:moveTo>
                  <a:pt x="5760" y="885"/>
                </a:moveTo>
                <a:lnTo>
                  <a:pt x="5760" y="0"/>
                </a:lnTo>
                <a:cubicBezTo>
                  <a:pt x="4888" y="573"/>
                  <a:pt x="3696" y="609"/>
                  <a:pt x="2832" y="626"/>
                </a:cubicBezTo>
                <a:cubicBezTo>
                  <a:pt x="1968" y="643"/>
                  <a:pt x="640" y="474"/>
                  <a:pt x="0" y="36"/>
                </a:cubicBezTo>
                <a:lnTo>
                  <a:pt x="0" y="891"/>
                </a:lnTo>
                <a:lnTo>
                  <a:pt x="5760" y="885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1529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de-DE"/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0" y="0"/>
          <a:ext cx="91440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" r:id="rId3" imgW="7390476" imgH="913963" progId="Photoshop.Image.6">
                  <p:embed/>
                </p:oleObj>
              </mc:Choice>
              <mc:Fallback>
                <p:oleObj name="Image" r:id="rId3" imgW="7390476" imgH="913963" progId="Photoshop.Image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gray">
                      <a:xfrm>
                        <a:off x="0" y="0"/>
                        <a:ext cx="91440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/>
        </p:nvSpPr>
        <p:spPr bwMode="gray">
          <a:xfrm>
            <a:off x="0" y="6538913"/>
            <a:ext cx="9144000" cy="333375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gray">
          <a:xfrm>
            <a:off x="0" y="692150"/>
            <a:ext cx="9144000" cy="7302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27451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11" name="Picture 19"/>
          <p:cNvPicPr>
            <a:picLocks noChangeAspect="1" noChangeArrowheads="1"/>
          </p:cNvPicPr>
          <p:nvPr userDrawn="1"/>
        </p:nvPicPr>
        <p:blipFill>
          <a:blip r:embed="rId5" cstate="print">
            <a:lum bright="12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" y="6562725"/>
            <a:ext cx="287338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0" descr="DESY-Logo-cyan-RGB_Hintergrund weiss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6663" y="6554788"/>
            <a:ext cx="2873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 userDrawn="1"/>
        </p:nvSpPr>
        <p:spPr>
          <a:xfrm>
            <a:off x="304799" y="6529943"/>
            <a:ext cx="1988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sz="800" dirty="0" smtClean="0">
                <a:solidFill>
                  <a:schemeClr val="bg1"/>
                </a:solidFill>
              </a:rPr>
              <a:t>Electronics Racks for XFEL</a:t>
            </a:r>
          </a:p>
          <a:p>
            <a:pPr>
              <a:defRPr/>
            </a:pPr>
            <a:r>
              <a:rPr lang="en-US" sz="800" dirty="0" smtClean="0">
                <a:solidFill>
                  <a:schemeClr val="bg1"/>
                </a:solidFill>
              </a:rPr>
              <a:t>E</a:t>
            </a:r>
            <a:r>
              <a:rPr lang="en-US" sz="800" dirty="0" smtClean="0">
                <a:solidFill>
                  <a:schemeClr val="bg1"/>
                </a:solidFill>
              </a:rPr>
              <a:t>. Negodin 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9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2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4" y="980728"/>
            <a:ext cx="4366690" cy="26282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TextBox 2"/>
          <p:cNvSpPr txBox="1"/>
          <p:nvPr/>
        </p:nvSpPr>
        <p:spPr>
          <a:xfrm>
            <a:off x="107504" y="1161326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Liebe Kollegen, </a:t>
            </a:r>
          </a:p>
          <a:p>
            <a:endParaRPr lang="de-DE" sz="1200" dirty="0" smtClean="0"/>
          </a:p>
          <a:p>
            <a:r>
              <a:rPr lang="de-DE" sz="1200" dirty="0" smtClean="0"/>
              <a:t>Carola und ich sind gerade die Folien durchgegangen, die Evgueni gesandt hat und haben den Vorschlag einer Luftkühlung der Diagnoseracks aus dem </a:t>
            </a:r>
            <a:r>
              <a:rPr lang="de-DE" sz="1200" dirty="0" err="1" smtClean="0"/>
              <a:t>Undulatorvolumen</a:t>
            </a:r>
            <a:r>
              <a:rPr lang="de-DE" sz="1200" dirty="0" smtClean="0"/>
              <a:t> diskutiert. </a:t>
            </a:r>
          </a:p>
          <a:p>
            <a:endParaRPr lang="de-DE" sz="1200" dirty="0"/>
          </a:p>
          <a:p>
            <a:r>
              <a:rPr lang="de-DE" sz="1200" dirty="0" smtClean="0"/>
              <a:t>Unter Berücksichtigung der Ergebnisse der inzwischen vorliegenden </a:t>
            </a:r>
          </a:p>
          <a:p>
            <a:r>
              <a:rPr lang="de-DE" sz="1200" dirty="0" smtClean="0"/>
              <a:t>Strömungsrechnung sind wir zu folgendem Schluss gekommen:</a:t>
            </a:r>
          </a:p>
          <a:p>
            <a:r>
              <a:rPr lang="de-DE" sz="1200" dirty="0" smtClean="0"/>
              <a:t> </a:t>
            </a:r>
          </a:p>
          <a:p>
            <a:endParaRPr lang="de-DE" sz="1200" dirty="0"/>
          </a:p>
        </p:txBody>
      </p:sp>
      <p:sp>
        <p:nvSpPr>
          <p:cNvPr id="5" name="Rectangle 46"/>
          <p:cNvSpPr>
            <a:spLocks noChangeArrowheads="1"/>
          </p:cNvSpPr>
          <p:nvPr/>
        </p:nvSpPr>
        <p:spPr bwMode="white">
          <a:xfrm>
            <a:off x="0" y="50800"/>
            <a:ext cx="91440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SASE Racks			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Brandschutzsystem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3793827"/>
            <a:ext cx="8712968" cy="2731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lnSpc>
                <a:spcPts val="15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de-DE" sz="1200" dirty="0" smtClean="0"/>
              <a:t>Die </a:t>
            </a:r>
            <a:r>
              <a:rPr lang="de-DE" sz="1200" dirty="0"/>
              <a:t>Diagnoseschränke (in den Bildern gelb) befinden sich an der optimalen </a:t>
            </a:r>
            <a:r>
              <a:rPr lang="de-DE" sz="1200" dirty="0" smtClean="0"/>
              <a:t>Stelle im </a:t>
            </a:r>
            <a:r>
              <a:rPr lang="de-DE" sz="1200" dirty="0"/>
              <a:t>Bezug auf Temperaturstabilität. </a:t>
            </a:r>
          </a:p>
          <a:p>
            <a:pPr marL="266700" indent="-266700">
              <a:lnSpc>
                <a:spcPts val="15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de-DE" sz="1200" dirty="0" smtClean="0"/>
              <a:t>An </a:t>
            </a:r>
            <a:r>
              <a:rPr lang="de-DE" sz="1200" dirty="0"/>
              <a:t>dieser Stelle kann von einer Variation von ca. 0.5 </a:t>
            </a:r>
            <a:r>
              <a:rPr lang="de-DE" sz="1200" dirty="0" smtClean="0"/>
              <a:t>Grad ausgegangen </a:t>
            </a:r>
            <a:r>
              <a:rPr lang="de-DE" sz="1200" dirty="0"/>
              <a:t>werden. </a:t>
            </a:r>
          </a:p>
          <a:p>
            <a:pPr marL="266700" indent="-266700">
              <a:lnSpc>
                <a:spcPts val="15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de-DE" sz="1200" dirty="0" smtClean="0"/>
              <a:t>Eine </a:t>
            </a:r>
            <a:r>
              <a:rPr lang="de-DE" sz="1200" dirty="0"/>
              <a:t>bessere Stabilität gibt es nur in einem sehr kleine Volumen um die Magnete des </a:t>
            </a:r>
            <a:r>
              <a:rPr lang="de-DE" sz="1200" dirty="0" err="1" smtClean="0"/>
              <a:t>Undulators</a:t>
            </a:r>
            <a:r>
              <a:rPr lang="de-DE" sz="1200" dirty="0" smtClean="0"/>
              <a:t> </a:t>
            </a:r>
            <a:r>
              <a:rPr lang="de-DE" sz="1200" dirty="0"/>
              <a:t>herum, auf gar keinen Fall im gesamten </a:t>
            </a:r>
            <a:r>
              <a:rPr lang="de-DE" sz="1200" dirty="0" err="1"/>
              <a:t>Undulatorvolumen</a:t>
            </a:r>
            <a:r>
              <a:rPr lang="de-DE" sz="1200" dirty="0"/>
              <a:t> hinter dem Vorhang.</a:t>
            </a:r>
          </a:p>
          <a:p>
            <a:pPr marL="266700" indent="-266700">
              <a:lnSpc>
                <a:spcPts val="15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de-DE" sz="1200" dirty="0" smtClean="0"/>
              <a:t>Eine </a:t>
            </a:r>
            <a:r>
              <a:rPr lang="de-DE" sz="1200" dirty="0"/>
              <a:t>Lösung, die über einen Schlauch Luft aus dem </a:t>
            </a:r>
            <a:r>
              <a:rPr lang="de-DE" sz="1200" dirty="0" err="1"/>
              <a:t>Undulatorvolumen</a:t>
            </a:r>
            <a:r>
              <a:rPr lang="de-DE" sz="1200" dirty="0"/>
              <a:t> saugt (wir </a:t>
            </a:r>
            <a:r>
              <a:rPr lang="de-DE" sz="1200" dirty="0" smtClean="0"/>
              <a:t>schätzen ca</a:t>
            </a:r>
            <a:r>
              <a:rPr lang="de-DE" sz="1200" dirty="0"/>
              <a:t>. 100 m3/h bei einem </a:t>
            </a:r>
            <a:r>
              <a:rPr lang="de-DE" sz="1200" dirty="0" err="1" smtClean="0"/>
              <a:t>delta</a:t>
            </a:r>
            <a:r>
              <a:rPr lang="de-DE" sz="1200" dirty="0" smtClean="0"/>
              <a:t> T </a:t>
            </a:r>
            <a:r>
              <a:rPr lang="de-DE" sz="1200" dirty="0"/>
              <a:t>von 9 Grad und einer </a:t>
            </a:r>
            <a:r>
              <a:rPr lang="de-DE" sz="1200" dirty="0" err="1"/>
              <a:t>Rackleistung</a:t>
            </a:r>
            <a:r>
              <a:rPr lang="de-DE" sz="1200" dirty="0"/>
              <a:t> von 300 W) wird </a:t>
            </a:r>
            <a:r>
              <a:rPr lang="de-DE" sz="1200" dirty="0" smtClean="0"/>
              <a:t>auf keinen </a:t>
            </a:r>
            <a:r>
              <a:rPr lang="de-DE" sz="1200" dirty="0"/>
              <a:t>Fall eine bessere Stabilität garantieren.</a:t>
            </a:r>
          </a:p>
          <a:p>
            <a:pPr marL="266700" indent="-266700">
              <a:lnSpc>
                <a:spcPts val="15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de-DE" sz="1200" dirty="0" smtClean="0"/>
              <a:t>Falls </a:t>
            </a:r>
            <a:r>
              <a:rPr lang="de-DE" sz="1200" dirty="0"/>
              <a:t>eine Stabilität besser als 0.5 Grad in der Tat notwendig ist, dann wäre diese *</a:t>
            </a:r>
            <a:r>
              <a:rPr lang="de-DE" sz="1200" dirty="0" smtClean="0"/>
              <a:t>NUR* mit </a:t>
            </a:r>
            <a:r>
              <a:rPr lang="de-DE" sz="1200" dirty="0"/>
              <a:t>einer Wasserkühlung zu bekommen.</a:t>
            </a:r>
          </a:p>
          <a:p>
            <a:pPr marL="266700" indent="-266700">
              <a:lnSpc>
                <a:spcPts val="15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de-DE" sz="1200" dirty="0" smtClean="0"/>
              <a:t>Eine </a:t>
            </a:r>
            <a:r>
              <a:rPr lang="de-DE" sz="1200" dirty="0"/>
              <a:t>Wasserkühlung müsste allerdings mit vollständig wärmeisolierten Zu- </a:t>
            </a:r>
            <a:r>
              <a:rPr lang="de-DE" sz="1200" dirty="0" smtClean="0"/>
              <a:t>und Ableitungen </a:t>
            </a:r>
            <a:r>
              <a:rPr lang="de-DE" sz="1200" dirty="0"/>
              <a:t>realisiert sein.</a:t>
            </a:r>
          </a:p>
          <a:p>
            <a:pPr>
              <a:lnSpc>
                <a:spcPts val="1500"/>
              </a:lnSpc>
              <a:spcAft>
                <a:spcPts val="600"/>
              </a:spcAft>
            </a:pPr>
            <a:endParaRPr lang="de-DE" sz="1200" dirty="0"/>
          </a:p>
          <a:p>
            <a:pPr algn="r"/>
            <a:r>
              <a:rPr lang="de-DE" sz="1200" dirty="0" smtClean="0"/>
              <a:t>								Herzliche </a:t>
            </a:r>
            <a:r>
              <a:rPr lang="de-DE" sz="1200" dirty="0" err="1"/>
              <a:t>Grüsse</a:t>
            </a:r>
            <a:r>
              <a:rPr lang="de-DE" sz="1200" dirty="0"/>
              <a:t>,</a:t>
            </a:r>
          </a:p>
          <a:p>
            <a:pPr algn="r"/>
            <a:r>
              <a:rPr lang="de-DE" sz="1200" dirty="0" smtClean="0"/>
              <a:t>						Carola </a:t>
            </a:r>
            <a:r>
              <a:rPr lang="de-DE" sz="1200" dirty="0"/>
              <a:t>Schulz und Tobias Haas</a:t>
            </a:r>
          </a:p>
        </p:txBody>
      </p:sp>
    </p:spTree>
    <p:extLst>
      <p:ext uri="{BB962C8B-B14F-4D97-AF65-F5344CB8AC3E}">
        <p14:creationId xmlns:p14="http://schemas.microsoft.com/office/powerpoint/2010/main" val="111614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1"/>
          <p:cNvGrpSpPr>
            <a:grpSpLocks/>
          </p:cNvGrpSpPr>
          <p:nvPr/>
        </p:nvGrpSpPr>
        <p:grpSpPr bwMode="auto">
          <a:xfrm>
            <a:off x="123825" y="1151573"/>
            <a:ext cx="8848725" cy="1358900"/>
            <a:chOff x="78" y="1143"/>
            <a:chExt cx="5574" cy="856"/>
          </a:xfrm>
        </p:grpSpPr>
        <p:sp>
          <p:nvSpPr>
            <p:cNvPr id="5" name="Rectangle 12"/>
            <p:cNvSpPr>
              <a:spLocks noChangeAspect="1" noChangeArrowheads="1"/>
            </p:cNvSpPr>
            <p:nvPr/>
          </p:nvSpPr>
          <p:spPr bwMode="auto">
            <a:xfrm>
              <a:off x="86" y="1143"/>
              <a:ext cx="5566" cy="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270000" tIns="0"/>
            <a:lstStyle/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endParaRPr lang="de-DE" sz="2400">
                <a:latin typeface="Arial Unicode MS" pitchFamily="34" charset="-128"/>
              </a:endParaRPr>
            </a:p>
            <a:p>
              <a:pPr marL="342900" indent="-342900">
                <a:spcBef>
                  <a:spcPct val="20000"/>
                </a:spcBef>
                <a:buClr>
                  <a:schemeClr val="hlink"/>
                </a:buClr>
                <a:buFont typeface="Wingdings" pitchFamily="2" charset="2"/>
                <a:buNone/>
              </a:pPr>
              <a:r>
                <a:rPr lang="de-DE" sz="2400">
                  <a:latin typeface="Arial Unicode MS" pitchFamily="34" charset="-128"/>
                </a:rPr>
                <a:t>Undulator rack		Intersection rack      Machine rack</a:t>
              </a:r>
              <a:endParaRPr lang="de-DE" sz="2400">
                <a:solidFill>
                  <a:srgbClr val="FF0000"/>
                </a:solidFill>
                <a:latin typeface="Arial Unicode MS" pitchFamily="34" charset="-128"/>
              </a:endParaRPr>
            </a:p>
          </p:txBody>
        </p:sp>
        <p:sp>
          <p:nvSpPr>
            <p:cNvPr id="6" name="Rectangle 13"/>
            <p:cNvSpPr>
              <a:spLocks noChangeArrowheads="1"/>
            </p:cNvSpPr>
            <p:nvPr/>
          </p:nvSpPr>
          <p:spPr bwMode="auto">
            <a:xfrm>
              <a:off x="78" y="1206"/>
              <a:ext cx="2142" cy="684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7" name="Rectangle 14"/>
            <p:cNvSpPr>
              <a:spLocks noChangeArrowheads="1"/>
            </p:cNvSpPr>
            <p:nvPr/>
          </p:nvSpPr>
          <p:spPr bwMode="auto">
            <a:xfrm>
              <a:off x="2514" y="1206"/>
              <a:ext cx="1482" cy="684"/>
            </a:xfrm>
            <a:prstGeom prst="rect">
              <a:avLst/>
            </a:prstGeom>
            <a:noFill/>
            <a:ln w="28575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4271" y="1201"/>
              <a:ext cx="1182" cy="684"/>
            </a:xfrm>
            <a:prstGeom prst="rect">
              <a:avLst/>
            </a:prstGeom>
            <a:noFill/>
            <a:ln w="28575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9" name="Group 17"/>
          <p:cNvGrpSpPr>
            <a:grpSpLocks/>
          </p:cNvGrpSpPr>
          <p:nvPr/>
        </p:nvGrpSpPr>
        <p:grpSpPr bwMode="auto">
          <a:xfrm>
            <a:off x="266700" y="5183823"/>
            <a:ext cx="714375" cy="392112"/>
            <a:chOff x="168" y="3683"/>
            <a:chExt cx="450" cy="247"/>
          </a:xfrm>
        </p:grpSpPr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2" name="Rectangle 20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4" name="Group 22"/>
          <p:cNvGrpSpPr>
            <a:grpSpLocks/>
          </p:cNvGrpSpPr>
          <p:nvPr/>
        </p:nvGrpSpPr>
        <p:grpSpPr bwMode="auto">
          <a:xfrm>
            <a:off x="1069975" y="5183823"/>
            <a:ext cx="714375" cy="392112"/>
            <a:chOff x="168" y="3683"/>
            <a:chExt cx="450" cy="247"/>
          </a:xfrm>
        </p:grpSpPr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" name="Rectangle 25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19" name="Group 27"/>
          <p:cNvGrpSpPr>
            <a:grpSpLocks/>
          </p:cNvGrpSpPr>
          <p:nvPr/>
        </p:nvGrpSpPr>
        <p:grpSpPr bwMode="auto">
          <a:xfrm>
            <a:off x="1855788" y="5183823"/>
            <a:ext cx="714375" cy="392112"/>
            <a:chOff x="168" y="3683"/>
            <a:chExt cx="450" cy="247"/>
          </a:xfrm>
        </p:grpSpPr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1" name="Rectangle 29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3" name="Rectangle 31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24" name="Group 32"/>
          <p:cNvGrpSpPr>
            <a:grpSpLocks/>
          </p:cNvGrpSpPr>
          <p:nvPr/>
        </p:nvGrpSpPr>
        <p:grpSpPr bwMode="auto">
          <a:xfrm>
            <a:off x="2659063" y="5183823"/>
            <a:ext cx="714375" cy="392112"/>
            <a:chOff x="168" y="3683"/>
            <a:chExt cx="450" cy="247"/>
          </a:xfrm>
        </p:grpSpPr>
        <p:sp>
          <p:nvSpPr>
            <p:cNvPr id="25" name="Rectangle 33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29" name="Group 37"/>
          <p:cNvGrpSpPr>
            <a:grpSpLocks/>
          </p:cNvGrpSpPr>
          <p:nvPr/>
        </p:nvGrpSpPr>
        <p:grpSpPr bwMode="auto">
          <a:xfrm>
            <a:off x="3424238" y="5183823"/>
            <a:ext cx="714375" cy="392112"/>
            <a:chOff x="168" y="3683"/>
            <a:chExt cx="450" cy="247"/>
          </a:xfrm>
        </p:grpSpPr>
        <p:sp>
          <p:nvSpPr>
            <p:cNvPr id="30" name="Rectangle 38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1" name="Rectangle 39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2" name="Rectangle 40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3" name="Rectangle 41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34" name="Group 42"/>
          <p:cNvGrpSpPr>
            <a:grpSpLocks/>
          </p:cNvGrpSpPr>
          <p:nvPr/>
        </p:nvGrpSpPr>
        <p:grpSpPr bwMode="auto">
          <a:xfrm>
            <a:off x="4227513" y="5183823"/>
            <a:ext cx="714375" cy="392112"/>
            <a:chOff x="168" y="3683"/>
            <a:chExt cx="450" cy="247"/>
          </a:xfrm>
        </p:grpSpPr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38" name="Rectangle 46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39" name="Group 47"/>
          <p:cNvGrpSpPr>
            <a:grpSpLocks/>
          </p:cNvGrpSpPr>
          <p:nvPr/>
        </p:nvGrpSpPr>
        <p:grpSpPr bwMode="auto">
          <a:xfrm>
            <a:off x="5013325" y="5183823"/>
            <a:ext cx="714375" cy="392112"/>
            <a:chOff x="168" y="3683"/>
            <a:chExt cx="450" cy="247"/>
          </a:xfrm>
        </p:grpSpPr>
        <p:sp>
          <p:nvSpPr>
            <p:cNvPr id="40" name="Rectangle 48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1" name="Rectangle 49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2" name="Rectangle 50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3" name="Rectangle 51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44" name="Group 52"/>
          <p:cNvGrpSpPr>
            <a:grpSpLocks/>
          </p:cNvGrpSpPr>
          <p:nvPr/>
        </p:nvGrpSpPr>
        <p:grpSpPr bwMode="auto">
          <a:xfrm>
            <a:off x="5816600" y="5183823"/>
            <a:ext cx="714375" cy="392112"/>
            <a:chOff x="168" y="3683"/>
            <a:chExt cx="450" cy="247"/>
          </a:xfrm>
        </p:grpSpPr>
        <p:sp>
          <p:nvSpPr>
            <p:cNvPr id="45" name="Rectangle 53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6" name="Rectangle 54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7" name="Rectangle 55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48" name="Rectangle 56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49" name="Group 57"/>
          <p:cNvGrpSpPr>
            <a:grpSpLocks/>
          </p:cNvGrpSpPr>
          <p:nvPr/>
        </p:nvGrpSpPr>
        <p:grpSpPr bwMode="auto">
          <a:xfrm>
            <a:off x="6581775" y="5183823"/>
            <a:ext cx="714375" cy="392112"/>
            <a:chOff x="168" y="3683"/>
            <a:chExt cx="450" cy="247"/>
          </a:xfrm>
        </p:grpSpPr>
        <p:sp>
          <p:nvSpPr>
            <p:cNvPr id="50" name="Rectangle 58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1" name="Rectangle 59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2" name="Rectangle 60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3" name="Rectangle 61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54" name="Group 62"/>
          <p:cNvGrpSpPr>
            <a:grpSpLocks/>
          </p:cNvGrpSpPr>
          <p:nvPr/>
        </p:nvGrpSpPr>
        <p:grpSpPr bwMode="auto">
          <a:xfrm>
            <a:off x="7385050" y="5183823"/>
            <a:ext cx="714375" cy="392112"/>
            <a:chOff x="168" y="3683"/>
            <a:chExt cx="450" cy="247"/>
          </a:xfrm>
        </p:grpSpPr>
        <p:sp>
          <p:nvSpPr>
            <p:cNvPr id="55" name="Rectangle 63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6" name="Rectangle 64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7" name="Rectangle 65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58" name="Rectangle 66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grpSp>
        <p:nvGrpSpPr>
          <p:cNvPr id="59" name="Group 67"/>
          <p:cNvGrpSpPr>
            <a:grpSpLocks/>
          </p:cNvGrpSpPr>
          <p:nvPr/>
        </p:nvGrpSpPr>
        <p:grpSpPr bwMode="auto">
          <a:xfrm>
            <a:off x="8170863" y="5183823"/>
            <a:ext cx="714375" cy="392112"/>
            <a:chOff x="168" y="3683"/>
            <a:chExt cx="450" cy="247"/>
          </a:xfrm>
        </p:grpSpPr>
        <p:sp>
          <p:nvSpPr>
            <p:cNvPr id="60" name="Rectangle 68"/>
            <p:cNvSpPr>
              <a:spLocks noChangeArrowheads="1"/>
            </p:cNvSpPr>
            <p:nvPr/>
          </p:nvSpPr>
          <p:spPr bwMode="auto">
            <a:xfrm>
              <a:off x="168" y="3750"/>
              <a:ext cx="372" cy="180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1" name="Rectangle 69"/>
            <p:cNvSpPr>
              <a:spLocks noChangeArrowheads="1"/>
            </p:cNvSpPr>
            <p:nvPr/>
          </p:nvSpPr>
          <p:spPr bwMode="auto">
            <a:xfrm>
              <a:off x="170" y="3683"/>
              <a:ext cx="181" cy="56"/>
            </a:xfrm>
            <a:prstGeom prst="rect">
              <a:avLst/>
            </a:prstGeom>
            <a:solidFill>
              <a:srgbClr val="0080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2" name="Rectangle 70"/>
            <p:cNvSpPr>
              <a:spLocks noChangeArrowheads="1"/>
            </p:cNvSpPr>
            <p:nvPr/>
          </p:nvSpPr>
          <p:spPr bwMode="auto">
            <a:xfrm>
              <a:off x="396" y="3683"/>
              <a:ext cx="113" cy="56"/>
            </a:xfrm>
            <a:prstGeom prst="rect">
              <a:avLst/>
            </a:prstGeom>
            <a:solidFill>
              <a:srgbClr val="00008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63" name="Rectangle 71"/>
            <p:cNvSpPr>
              <a:spLocks noChangeArrowheads="1"/>
            </p:cNvSpPr>
            <p:nvPr/>
          </p:nvSpPr>
          <p:spPr bwMode="auto">
            <a:xfrm>
              <a:off x="550" y="3683"/>
              <a:ext cx="68" cy="56"/>
            </a:xfrm>
            <a:prstGeom prst="rect">
              <a:avLst/>
            </a:prstGeom>
            <a:solidFill>
              <a:srgbClr val="FFCC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de-DE"/>
            </a:p>
          </p:txBody>
        </p:sp>
      </p:grpSp>
      <p:sp>
        <p:nvSpPr>
          <p:cNvPr id="64" name="Text Box 72"/>
          <p:cNvSpPr txBox="1">
            <a:spLocks noChangeArrowheads="1"/>
          </p:cNvSpPr>
          <p:nvPr/>
        </p:nvSpPr>
        <p:spPr bwMode="auto">
          <a:xfrm rot="10800000">
            <a:off x="863600" y="4656773"/>
            <a:ext cx="1222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Diagnostic</a:t>
            </a:r>
          </a:p>
        </p:txBody>
      </p:sp>
      <p:sp>
        <p:nvSpPr>
          <p:cNvPr id="65" name="Text Box 73"/>
          <p:cNvSpPr txBox="1">
            <a:spLocks noChangeArrowheads="1"/>
          </p:cNvSpPr>
          <p:nvPr/>
        </p:nvSpPr>
        <p:spPr bwMode="auto">
          <a:xfrm rot="10800000">
            <a:off x="2459038" y="4683760"/>
            <a:ext cx="1222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dirty="0" smtClean="0">
                <a:ea typeface="ＭＳ Ｐゴシック" pitchFamily="112" charset="-128"/>
              </a:rPr>
              <a:t>Diagnostic</a:t>
            </a:r>
          </a:p>
        </p:txBody>
      </p:sp>
      <p:sp>
        <p:nvSpPr>
          <p:cNvPr id="66" name="Text Box 74"/>
          <p:cNvSpPr txBox="1">
            <a:spLocks noChangeArrowheads="1"/>
          </p:cNvSpPr>
          <p:nvPr/>
        </p:nvSpPr>
        <p:spPr bwMode="auto">
          <a:xfrm rot="10800000">
            <a:off x="4021138" y="4664710"/>
            <a:ext cx="1222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Diagnostic</a:t>
            </a:r>
          </a:p>
        </p:txBody>
      </p:sp>
      <p:sp>
        <p:nvSpPr>
          <p:cNvPr id="67" name="Text Box 75"/>
          <p:cNvSpPr txBox="1">
            <a:spLocks noChangeArrowheads="1"/>
          </p:cNvSpPr>
          <p:nvPr/>
        </p:nvSpPr>
        <p:spPr bwMode="auto">
          <a:xfrm rot="10800000">
            <a:off x="5616575" y="4691698"/>
            <a:ext cx="1222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Diagnostic</a:t>
            </a:r>
          </a:p>
        </p:txBody>
      </p:sp>
      <p:sp>
        <p:nvSpPr>
          <p:cNvPr id="68" name="Text Box 76"/>
          <p:cNvSpPr txBox="1">
            <a:spLocks noChangeArrowheads="1"/>
          </p:cNvSpPr>
          <p:nvPr/>
        </p:nvSpPr>
        <p:spPr bwMode="auto">
          <a:xfrm rot="10800000">
            <a:off x="7178675" y="4672648"/>
            <a:ext cx="1222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Diagnostic</a:t>
            </a:r>
          </a:p>
        </p:txBody>
      </p:sp>
      <p:sp>
        <p:nvSpPr>
          <p:cNvPr id="69" name="Text Box 77"/>
          <p:cNvSpPr txBox="1">
            <a:spLocks noChangeArrowheads="1"/>
          </p:cNvSpPr>
          <p:nvPr/>
        </p:nvSpPr>
        <p:spPr bwMode="auto">
          <a:xfrm rot="10800000">
            <a:off x="8774113" y="4680585"/>
            <a:ext cx="1222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Diagnostic</a:t>
            </a:r>
          </a:p>
        </p:txBody>
      </p:sp>
      <p:sp>
        <p:nvSpPr>
          <p:cNvPr id="70" name="Text Box 78"/>
          <p:cNvSpPr txBox="1">
            <a:spLocks noChangeArrowheads="1"/>
          </p:cNvSpPr>
          <p:nvPr/>
        </p:nvSpPr>
        <p:spPr bwMode="auto">
          <a:xfrm rot="10800000">
            <a:off x="1679575" y="4728210"/>
            <a:ext cx="12223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Vacuum</a:t>
            </a:r>
          </a:p>
        </p:txBody>
      </p:sp>
      <p:sp>
        <p:nvSpPr>
          <p:cNvPr id="71" name="Text Box 79"/>
          <p:cNvSpPr txBox="1">
            <a:spLocks noChangeArrowheads="1"/>
          </p:cNvSpPr>
          <p:nvPr/>
        </p:nvSpPr>
        <p:spPr bwMode="auto">
          <a:xfrm rot="10800000">
            <a:off x="4830763" y="4767898"/>
            <a:ext cx="122237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Vacuum</a:t>
            </a:r>
          </a:p>
        </p:txBody>
      </p:sp>
      <p:sp>
        <p:nvSpPr>
          <p:cNvPr id="72" name="Text Box 80"/>
          <p:cNvSpPr txBox="1">
            <a:spLocks noChangeArrowheads="1"/>
          </p:cNvSpPr>
          <p:nvPr/>
        </p:nvSpPr>
        <p:spPr bwMode="auto">
          <a:xfrm rot="10800000">
            <a:off x="7991475" y="4756785"/>
            <a:ext cx="122238" cy="37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smtClean="0">
                <a:ea typeface="ＭＳ Ｐゴシック" pitchFamily="112" charset="-128"/>
              </a:rPr>
              <a:t>Vacuum</a:t>
            </a:r>
          </a:p>
        </p:txBody>
      </p:sp>
      <p:sp>
        <p:nvSpPr>
          <p:cNvPr id="73" name="Rectangle 82"/>
          <p:cNvSpPr>
            <a:spLocks noChangeArrowheads="1"/>
          </p:cNvSpPr>
          <p:nvPr/>
        </p:nvSpPr>
        <p:spPr bwMode="auto">
          <a:xfrm>
            <a:off x="569913" y="2747179"/>
            <a:ext cx="158088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SASE 1: 33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SASE 2: 37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SASE 3: 21 </a:t>
            </a:r>
          </a:p>
        </p:txBody>
      </p:sp>
      <p:sp>
        <p:nvSpPr>
          <p:cNvPr id="74" name="Rectangle 196"/>
          <p:cNvSpPr>
            <a:spLocks noChangeArrowheads="1"/>
          </p:cNvSpPr>
          <p:nvPr/>
        </p:nvSpPr>
        <p:spPr bwMode="auto">
          <a:xfrm>
            <a:off x="251618" y="4442460"/>
            <a:ext cx="3144837" cy="1221583"/>
          </a:xfrm>
          <a:prstGeom prst="rect">
            <a:avLst/>
          </a:prstGeom>
          <a:noFill/>
          <a:ln w="19050" cap="rnd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>
                    <a:alpha val="14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ular Callout 74"/>
          <p:cNvSpPr/>
          <p:nvPr/>
        </p:nvSpPr>
        <p:spPr>
          <a:xfrm>
            <a:off x="5086351" y="2607310"/>
            <a:ext cx="2838450" cy="1295400"/>
          </a:xfrm>
          <a:prstGeom prst="wedgeRectCallout">
            <a:avLst>
              <a:gd name="adj1" fmla="val -108937"/>
              <a:gd name="adj2" fmla="val 8879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r>
              <a:rPr lang="en-US" sz="900" dirty="0" smtClean="0">
                <a:ea typeface="ＭＳ Ｐゴシック" pitchFamily="112" charset="-128"/>
              </a:rPr>
              <a:t>   </a:t>
            </a:r>
            <a:r>
              <a:rPr lang="en-US" sz="900" dirty="0" smtClean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Diagnose</a:t>
            </a:r>
            <a:r>
              <a:rPr lang="en-US" sz="900" dirty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: 2 Cabinets pro 4 Undulators</a:t>
            </a:r>
          </a:p>
          <a:p>
            <a:pPr lvl="1">
              <a:spcBef>
                <a:spcPct val="20000"/>
              </a:spcBef>
              <a:buClr>
                <a:srgbClr val="F8B323"/>
              </a:buClr>
              <a:defRPr/>
            </a:pPr>
            <a:r>
              <a:rPr lang="en-US" sz="900" dirty="0" smtClean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   (Temperature </a:t>
            </a:r>
            <a:r>
              <a:rPr lang="en-US" sz="900" dirty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stability ~0.1 </a:t>
            </a:r>
            <a:r>
              <a:rPr lang="en-US" sz="900" dirty="0" smtClean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K)</a:t>
            </a:r>
            <a:endParaRPr lang="en-US" sz="900" dirty="0">
              <a:solidFill>
                <a:schemeClr val="tx1">
                  <a:lumMod val="75000"/>
                </a:schemeClr>
              </a:solidFill>
              <a:ea typeface="ＭＳ Ｐゴシック" pitchFamily="112" charset="-128"/>
            </a:endParaRPr>
          </a:p>
          <a:p>
            <a:pPr lvl="1"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 dirty="0">
              <a:solidFill>
                <a:schemeClr val="tx1">
                  <a:lumMod val="75000"/>
                </a:schemeClr>
              </a:solidFill>
              <a:ea typeface="ＭＳ Ｐゴシック" pitchFamily="112" charset="-128"/>
            </a:endParaRPr>
          </a:p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r>
              <a:rPr lang="en-US" sz="900" dirty="0" smtClean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   Vacuum</a:t>
            </a:r>
            <a:r>
              <a:rPr lang="en-US" sz="900" dirty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: 1 Cabinet pro 4 Undulators</a:t>
            </a:r>
          </a:p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en-US" sz="900" dirty="0">
              <a:solidFill>
                <a:schemeClr val="tx1">
                  <a:lumMod val="75000"/>
                </a:schemeClr>
              </a:solidFill>
              <a:ea typeface="ＭＳ Ｐゴシック" pitchFamily="112" charset="-128"/>
            </a:endParaRPr>
          </a:p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Char char="n"/>
              <a:defRPr/>
            </a:pPr>
            <a:r>
              <a:rPr lang="en-US" sz="900" dirty="0" smtClean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   Fire </a:t>
            </a:r>
            <a:r>
              <a:rPr lang="en-US" sz="900" dirty="0">
                <a:solidFill>
                  <a:schemeClr val="tx1">
                    <a:lumMod val="75000"/>
                  </a:schemeClr>
                </a:solidFill>
                <a:ea typeface="ＭＳ Ｐゴシック" pitchFamily="112" charset="-128"/>
              </a:rPr>
              <a:t>protection system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47695" y="4144458"/>
            <a:ext cx="3148760" cy="0"/>
          </a:xfrm>
          <a:prstGeom prst="straightConnector1">
            <a:avLst/>
          </a:prstGeom>
          <a:ln w="635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 flipV="1">
            <a:off x="247695" y="4079875"/>
            <a:ext cx="1898" cy="36163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3396455" y="4108450"/>
            <a:ext cx="2322" cy="334011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557500" y="3956451"/>
            <a:ext cx="5004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solidFill>
                  <a:schemeClr val="accent1">
                    <a:lumMod val="50000"/>
                  </a:schemeClr>
                </a:solidFill>
              </a:rPr>
              <a:t>24,4 m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flipV="1">
            <a:off x="990956" y="4275455"/>
            <a:ext cx="0" cy="90836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247695" y="4357183"/>
            <a:ext cx="743261" cy="0"/>
          </a:xfrm>
          <a:prstGeom prst="straightConnector1">
            <a:avLst/>
          </a:prstGeom>
          <a:ln w="635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78421" y="4190945"/>
            <a:ext cx="4427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>
                <a:solidFill>
                  <a:schemeClr val="accent1">
                    <a:lumMod val="50000"/>
                  </a:schemeClr>
                </a:solidFill>
              </a:rPr>
              <a:t>6,1 m</a:t>
            </a:r>
            <a:endParaRPr lang="en-US" sz="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3" name="Text Box 73"/>
          <p:cNvSpPr txBox="1">
            <a:spLocks noChangeArrowheads="1"/>
          </p:cNvSpPr>
          <p:nvPr/>
        </p:nvSpPr>
        <p:spPr bwMode="auto">
          <a:xfrm rot="10800000">
            <a:off x="3271975" y="5048875"/>
            <a:ext cx="123111" cy="91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eaVert" wrap="none" lIns="0" tIns="0" rIns="0" bIns="0" anchorCtr="1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F8B323"/>
              </a:buClr>
              <a:buFont typeface="Wingdings" pitchFamily="2" charset="2"/>
              <a:buNone/>
              <a:defRPr/>
            </a:pPr>
            <a:r>
              <a:rPr lang="en-US" sz="800" dirty="0" smtClean="0">
                <a:ea typeface="ＭＳ Ｐゴシック" pitchFamily="112" charset="-128"/>
              </a:rPr>
              <a:t>IT</a:t>
            </a:r>
          </a:p>
        </p:txBody>
      </p:sp>
      <p:sp>
        <p:nvSpPr>
          <p:cNvPr id="84" name="Rectangle 46"/>
          <p:cNvSpPr>
            <a:spLocks noChangeArrowheads="1"/>
          </p:cNvSpPr>
          <p:nvPr/>
        </p:nvSpPr>
        <p:spPr bwMode="white">
          <a:xfrm>
            <a:off x="0" y="50800"/>
            <a:ext cx="91440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SASE Racks			Machine Rack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1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395536" y="116632"/>
            <a:ext cx="8640762" cy="6583363"/>
            <a:chOff x="4055779" y="792303"/>
            <a:chExt cx="5021218" cy="3825646"/>
          </a:xfrm>
          <a:effectLst/>
        </p:grpSpPr>
        <p:pic>
          <p:nvPicPr>
            <p:cNvPr id="6" name="Picture 3"/>
            <p:cNvPicPr>
              <a:picLocks noGrp="1" noChangeAspect="1" noChangeArrowheads="1"/>
            </p:cNvPicPr>
            <p:nvPr>
              <p:ph idx="4294967295"/>
            </p:nvPr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514" t="12241" r="10524" b="16972"/>
            <a:stretch>
              <a:fillRect/>
            </a:stretch>
          </p:blipFill>
          <p:spPr>
            <a:xfrm>
              <a:off x="4055779" y="792303"/>
              <a:ext cx="5021218" cy="3825646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extLst/>
          </p:spPr>
        </p:pic>
        <p:sp>
          <p:nvSpPr>
            <p:cNvPr id="7" name="Rectangle 6"/>
            <p:cNvSpPr/>
            <p:nvPr/>
          </p:nvSpPr>
          <p:spPr>
            <a:xfrm>
              <a:off x="6567487" y="1193006"/>
              <a:ext cx="473869" cy="4000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566" y="3789042"/>
            <a:ext cx="2186239" cy="18002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5004048" y="1340768"/>
            <a:ext cx="144016" cy="144016"/>
          </a:xfrm>
          <a:prstGeom prst="ellips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110163" y="1347788"/>
            <a:ext cx="1881187" cy="871537"/>
          </a:xfrm>
          <a:custGeom>
            <a:avLst/>
            <a:gdLst>
              <a:gd name="connsiteX0" fmla="*/ 0 w 1881187"/>
              <a:gd name="connsiteY0" fmla="*/ 0 h 871537"/>
              <a:gd name="connsiteX1" fmla="*/ 166687 w 1881187"/>
              <a:gd name="connsiteY1" fmla="*/ 4762 h 871537"/>
              <a:gd name="connsiteX2" fmla="*/ 190500 w 1881187"/>
              <a:gd name="connsiteY2" fmla="*/ 9525 h 871537"/>
              <a:gd name="connsiteX3" fmla="*/ 238125 w 1881187"/>
              <a:gd name="connsiteY3" fmla="*/ 19050 h 871537"/>
              <a:gd name="connsiteX4" fmla="*/ 266700 w 1881187"/>
              <a:gd name="connsiteY4" fmla="*/ 28575 h 871537"/>
              <a:gd name="connsiteX5" fmla="*/ 309562 w 1881187"/>
              <a:gd name="connsiteY5" fmla="*/ 42862 h 871537"/>
              <a:gd name="connsiteX6" fmla="*/ 338137 w 1881187"/>
              <a:gd name="connsiteY6" fmla="*/ 52387 h 871537"/>
              <a:gd name="connsiteX7" fmla="*/ 352425 w 1881187"/>
              <a:gd name="connsiteY7" fmla="*/ 57150 h 871537"/>
              <a:gd name="connsiteX8" fmla="*/ 404812 w 1881187"/>
              <a:gd name="connsiteY8" fmla="*/ 66675 h 871537"/>
              <a:gd name="connsiteX9" fmla="*/ 438150 w 1881187"/>
              <a:gd name="connsiteY9" fmla="*/ 71437 h 871537"/>
              <a:gd name="connsiteX10" fmla="*/ 466725 w 1881187"/>
              <a:gd name="connsiteY10" fmla="*/ 76200 h 871537"/>
              <a:gd name="connsiteX11" fmla="*/ 590550 w 1881187"/>
              <a:gd name="connsiteY11" fmla="*/ 85725 h 871537"/>
              <a:gd name="connsiteX12" fmla="*/ 681037 w 1881187"/>
              <a:gd name="connsiteY12" fmla="*/ 95250 h 871537"/>
              <a:gd name="connsiteX13" fmla="*/ 738187 w 1881187"/>
              <a:gd name="connsiteY13" fmla="*/ 104775 h 871537"/>
              <a:gd name="connsiteX14" fmla="*/ 766762 w 1881187"/>
              <a:gd name="connsiteY14" fmla="*/ 109537 h 871537"/>
              <a:gd name="connsiteX15" fmla="*/ 923925 w 1881187"/>
              <a:gd name="connsiteY15" fmla="*/ 114300 h 871537"/>
              <a:gd name="connsiteX16" fmla="*/ 981075 w 1881187"/>
              <a:gd name="connsiteY16" fmla="*/ 109537 h 871537"/>
              <a:gd name="connsiteX17" fmla="*/ 1009650 w 1881187"/>
              <a:gd name="connsiteY17" fmla="*/ 104775 h 871537"/>
              <a:gd name="connsiteX18" fmla="*/ 1233487 w 1881187"/>
              <a:gd name="connsiteY18" fmla="*/ 109537 h 871537"/>
              <a:gd name="connsiteX19" fmla="*/ 1281112 w 1881187"/>
              <a:gd name="connsiteY19" fmla="*/ 123825 h 871537"/>
              <a:gd name="connsiteX20" fmla="*/ 1295400 w 1881187"/>
              <a:gd name="connsiteY20" fmla="*/ 128587 h 871537"/>
              <a:gd name="connsiteX21" fmla="*/ 1309687 w 1881187"/>
              <a:gd name="connsiteY21" fmla="*/ 133350 h 871537"/>
              <a:gd name="connsiteX22" fmla="*/ 1343025 w 1881187"/>
              <a:gd name="connsiteY22" fmla="*/ 138112 h 871537"/>
              <a:gd name="connsiteX23" fmla="*/ 1390650 w 1881187"/>
              <a:gd name="connsiteY23" fmla="*/ 138112 h 871537"/>
              <a:gd name="connsiteX24" fmla="*/ 1404937 w 1881187"/>
              <a:gd name="connsiteY24" fmla="*/ 133350 h 871537"/>
              <a:gd name="connsiteX25" fmla="*/ 1438275 w 1881187"/>
              <a:gd name="connsiteY25" fmla="*/ 138112 h 871537"/>
              <a:gd name="connsiteX26" fmla="*/ 1452562 w 1881187"/>
              <a:gd name="connsiteY26" fmla="*/ 142875 h 871537"/>
              <a:gd name="connsiteX27" fmla="*/ 1476375 w 1881187"/>
              <a:gd name="connsiteY27" fmla="*/ 147637 h 871537"/>
              <a:gd name="connsiteX28" fmla="*/ 1490662 w 1881187"/>
              <a:gd name="connsiteY28" fmla="*/ 157162 h 871537"/>
              <a:gd name="connsiteX29" fmla="*/ 1538287 w 1881187"/>
              <a:gd name="connsiteY29" fmla="*/ 171450 h 871537"/>
              <a:gd name="connsiteX30" fmla="*/ 1566862 w 1881187"/>
              <a:gd name="connsiteY30" fmla="*/ 185737 h 871537"/>
              <a:gd name="connsiteX31" fmla="*/ 1595437 w 1881187"/>
              <a:gd name="connsiteY31" fmla="*/ 204787 h 871537"/>
              <a:gd name="connsiteX32" fmla="*/ 1624012 w 1881187"/>
              <a:gd name="connsiteY32" fmla="*/ 228600 h 871537"/>
              <a:gd name="connsiteX33" fmla="*/ 1638300 w 1881187"/>
              <a:gd name="connsiteY33" fmla="*/ 233362 h 871537"/>
              <a:gd name="connsiteX34" fmla="*/ 1652587 w 1881187"/>
              <a:gd name="connsiteY34" fmla="*/ 247650 h 871537"/>
              <a:gd name="connsiteX35" fmla="*/ 1681162 w 1881187"/>
              <a:gd name="connsiteY35" fmla="*/ 266700 h 871537"/>
              <a:gd name="connsiteX36" fmla="*/ 1719262 w 1881187"/>
              <a:gd name="connsiteY36" fmla="*/ 314325 h 871537"/>
              <a:gd name="connsiteX37" fmla="*/ 1728787 w 1881187"/>
              <a:gd name="connsiteY37" fmla="*/ 328612 h 871537"/>
              <a:gd name="connsiteX38" fmla="*/ 1743075 w 1881187"/>
              <a:gd name="connsiteY38" fmla="*/ 342900 h 871537"/>
              <a:gd name="connsiteX39" fmla="*/ 1766887 w 1881187"/>
              <a:gd name="connsiteY39" fmla="*/ 371475 h 871537"/>
              <a:gd name="connsiteX40" fmla="*/ 1781175 w 1881187"/>
              <a:gd name="connsiteY40" fmla="*/ 400050 h 871537"/>
              <a:gd name="connsiteX41" fmla="*/ 1795462 w 1881187"/>
              <a:gd name="connsiteY41" fmla="*/ 409575 h 871537"/>
              <a:gd name="connsiteX42" fmla="*/ 1800225 w 1881187"/>
              <a:gd name="connsiteY42" fmla="*/ 423862 h 871537"/>
              <a:gd name="connsiteX43" fmla="*/ 1809750 w 1881187"/>
              <a:gd name="connsiteY43" fmla="*/ 466725 h 871537"/>
              <a:gd name="connsiteX44" fmla="*/ 1828800 w 1881187"/>
              <a:gd name="connsiteY44" fmla="*/ 504825 h 871537"/>
              <a:gd name="connsiteX45" fmla="*/ 1843087 w 1881187"/>
              <a:gd name="connsiteY45" fmla="*/ 547687 h 871537"/>
              <a:gd name="connsiteX46" fmla="*/ 1852612 w 1881187"/>
              <a:gd name="connsiteY46" fmla="*/ 571500 h 871537"/>
              <a:gd name="connsiteX47" fmla="*/ 1862137 w 1881187"/>
              <a:gd name="connsiteY47" fmla="*/ 614362 h 871537"/>
              <a:gd name="connsiteX48" fmla="*/ 1871662 w 1881187"/>
              <a:gd name="connsiteY48" fmla="*/ 647700 h 871537"/>
              <a:gd name="connsiteX49" fmla="*/ 1881187 w 1881187"/>
              <a:gd name="connsiteY49" fmla="*/ 690562 h 871537"/>
              <a:gd name="connsiteX50" fmla="*/ 1876425 w 1881187"/>
              <a:gd name="connsiteY50" fmla="*/ 781050 h 871537"/>
              <a:gd name="connsiteX51" fmla="*/ 1871662 w 1881187"/>
              <a:gd name="connsiteY51" fmla="*/ 819150 h 871537"/>
              <a:gd name="connsiteX52" fmla="*/ 1871662 w 1881187"/>
              <a:gd name="connsiteY52" fmla="*/ 871537 h 871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881187" h="871537">
                <a:moveTo>
                  <a:pt x="0" y="0"/>
                </a:moveTo>
                <a:cubicBezTo>
                  <a:pt x="55562" y="1587"/>
                  <a:pt x="111171" y="1986"/>
                  <a:pt x="166687" y="4762"/>
                </a:cubicBezTo>
                <a:cubicBezTo>
                  <a:pt x="174772" y="5166"/>
                  <a:pt x="182536" y="8077"/>
                  <a:pt x="190500" y="9525"/>
                </a:cubicBezTo>
                <a:cubicBezTo>
                  <a:pt x="212297" y="13488"/>
                  <a:pt x="218678" y="13216"/>
                  <a:pt x="238125" y="19050"/>
                </a:cubicBezTo>
                <a:cubicBezTo>
                  <a:pt x="247742" y="21935"/>
                  <a:pt x="257175" y="25400"/>
                  <a:pt x="266700" y="28575"/>
                </a:cubicBezTo>
                <a:lnTo>
                  <a:pt x="309562" y="42862"/>
                </a:lnTo>
                <a:lnTo>
                  <a:pt x="338137" y="52387"/>
                </a:lnTo>
                <a:cubicBezTo>
                  <a:pt x="342900" y="53975"/>
                  <a:pt x="347502" y="56166"/>
                  <a:pt x="352425" y="57150"/>
                </a:cubicBezTo>
                <a:cubicBezTo>
                  <a:pt x="377178" y="62100"/>
                  <a:pt x="378426" y="62616"/>
                  <a:pt x="404812" y="66675"/>
                </a:cubicBezTo>
                <a:cubicBezTo>
                  <a:pt x="415907" y="68382"/>
                  <a:pt x="427055" y="69730"/>
                  <a:pt x="438150" y="71437"/>
                </a:cubicBezTo>
                <a:cubicBezTo>
                  <a:pt x="447694" y="72905"/>
                  <a:pt x="457143" y="75002"/>
                  <a:pt x="466725" y="76200"/>
                </a:cubicBezTo>
                <a:cubicBezTo>
                  <a:pt x="510479" y="81669"/>
                  <a:pt x="544997" y="82878"/>
                  <a:pt x="590550" y="85725"/>
                </a:cubicBezTo>
                <a:cubicBezTo>
                  <a:pt x="650320" y="97678"/>
                  <a:pt x="567451" y="82143"/>
                  <a:pt x="681037" y="95250"/>
                </a:cubicBezTo>
                <a:cubicBezTo>
                  <a:pt x="700222" y="97464"/>
                  <a:pt x="719137" y="101600"/>
                  <a:pt x="738187" y="104775"/>
                </a:cubicBezTo>
                <a:cubicBezTo>
                  <a:pt x="747712" y="106362"/>
                  <a:pt x="757110" y="109244"/>
                  <a:pt x="766762" y="109537"/>
                </a:cubicBezTo>
                <a:lnTo>
                  <a:pt x="923925" y="114300"/>
                </a:lnTo>
                <a:cubicBezTo>
                  <a:pt x="942975" y="112712"/>
                  <a:pt x="962076" y="111648"/>
                  <a:pt x="981075" y="109537"/>
                </a:cubicBezTo>
                <a:cubicBezTo>
                  <a:pt x="990672" y="108471"/>
                  <a:pt x="999994" y="104775"/>
                  <a:pt x="1009650" y="104775"/>
                </a:cubicBezTo>
                <a:cubicBezTo>
                  <a:pt x="1084279" y="104775"/>
                  <a:pt x="1158875" y="107950"/>
                  <a:pt x="1233487" y="109537"/>
                </a:cubicBezTo>
                <a:cubicBezTo>
                  <a:pt x="1262282" y="116736"/>
                  <a:pt x="1246321" y="112229"/>
                  <a:pt x="1281112" y="123825"/>
                </a:cubicBezTo>
                <a:lnTo>
                  <a:pt x="1295400" y="128587"/>
                </a:lnTo>
                <a:cubicBezTo>
                  <a:pt x="1300162" y="130174"/>
                  <a:pt x="1304717" y="132640"/>
                  <a:pt x="1309687" y="133350"/>
                </a:cubicBezTo>
                <a:lnTo>
                  <a:pt x="1343025" y="138112"/>
                </a:lnTo>
                <a:cubicBezTo>
                  <a:pt x="1375303" y="127353"/>
                  <a:pt x="1335926" y="138112"/>
                  <a:pt x="1390650" y="138112"/>
                </a:cubicBezTo>
                <a:cubicBezTo>
                  <a:pt x="1395670" y="138112"/>
                  <a:pt x="1400175" y="134937"/>
                  <a:pt x="1404937" y="133350"/>
                </a:cubicBezTo>
                <a:cubicBezTo>
                  <a:pt x="1416050" y="134937"/>
                  <a:pt x="1427268" y="135911"/>
                  <a:pt x="1438275" y="138112"/>
                </a:cubicBezTo>
                <a:cubicBezTo>
                  <a:pt x="1443198" y="139097"/>
                  <a:pt x="1447692" y="141657"/>
                  <a:pt x="1452562" y="142875"/>
                </a:cubicBezTo>
                <a:cubicBezTo>
                  <a:pt x="1460415" y="144838"/>
                  <a:pt x="1468437" y="146050"/>
                  <a:pt x="1476375" y="147637"/>
                </a:cubicBezTo>
                <a:cubicBezTo>
                  <a:pt x="1481137" y="150812"/>
                  <a:pt x="1485401" y="154907"/>
                  <a:pt x="1490662" y="157162"/>
                </a:cubicBezTo>
                <a:cubicBezTo>
                  <a:pt x="1509297" y="165149"/>
                  <a:pt x="1519080" y="158646"/>
                  <a:pt x="1538287" y="171450"/>
                </a:cubicBezTo>
                <a:cubicBezTo>
                  <a:pt x="1556752" y="183759"/>
                  <a:pt x="1547145" y="179165"/>
                  <a:pt x="1566862" y="185737"/>
                </a:cubicBezTo>
                <a:cubicBezTo>
                  <a:pt x="1576387" y="192087"/>
                  <a:pt x="1587342" y="196692"/>
                  <a:pt x="1595437" y="204787"/>
                </a:cubicBezTo>
                <a:cubicBezTo>
                  <a:pt x="1605968" y="215318"/>
                  <a:pt x="1610753" y="221971"/>
                  <a:pt x="1624012" y="228600"/>
                </a:cubicBezTo>
                <a:cubicBezTo>
                  <a:pt x="1628502" y="230845"/>
                  <a:pt x="1633537" y="231775"/>
                  <a:pt x="1638300" y="233362"/>
                </a:cubicBezTo>
                <a:cubicBezTo>
                  <a:pt x="1643062" y="238125"/>
                  <a:pt x="1647271" y="243515"/>
                  <a:pt x="1652587" y="247650"/>
                </a:cubicBezTo>
                <a:cubicBezTo>
                  <a:pt x="1661623" y="254678"/>
                  <a:pt x="1681162" y="266700"/>
                  <a:pt x="1681162" y="266700"/>
                </a:cubicBezTo>
                <a:cubicBezTo>
                  <a:pt x="1722492" y="328695"/>
                  <a:pt x="1678547" y="266825"/>
                  <a:pt x="1719262" y="314325"/>
                </a:cubicBezTo>
                <a:cubicBezTo>
                  <a:pt x="1722987" y="318671"/>
                  <a:pt x="1725123" y="324215"/>
                  <a:pt x="1728787" y="328612"/>
                </a:cubicBezTo>
                <a:cubicBezTo>
                  <a:pt x="1733099" y="333786"/>
                  <a:pt x="1738763" y="337726"/>
                  <a:pt x="1743075" y="342900"/>
                </a:cubicBezTo>
                <a:cubicBezTo>
                  <a:pt x="1776235" y="382692"/>
                  <a:pt x="1725137" y="329722"/>
                  <a:pt x="1766887" y="371475"/>
                </a:cubicBezTo>
                <a:cubicBezTo>
                  <a:pt x="1770761" y="383094"/>
                  <a:pt x="1771944" y="390818"/>
                  <a:pt x="1781175" y="400050"/>
                </a:cubicBezTo>
                <a:cubicBezTo>
                  <a:pt x="1785222" y="404097"/>
                  <a:pt x="1790700" y="406400"/>
                  <a:pt x="1795462" y="409575"/>
                </a:cubicBezTo>
                <a:cubicBezTo>
                  <a:pt x="1797050" y="414337"/>
                  <a:pt x="1799136" y="418962"/>
                  <a:pt x="1800225" y="423862"/>
                </a:cubicBezTo>
                <a:cubicBezTo>
                  <a:pt x="1804229" y="441881"/>
                  <a:pt x="1802756" y="451339"/>
                  <a:pt x="1809750" y="466725"/>
                </a:cubicBezTo>
                <a:cubicBezTo>
                  <a:pt x="1815626" y="479651"/>
                  <a:pt x="1824310" y="491355"/>
                  <a:pt x="1828800" y="504825"/>
                </a:cubicBezTo>
                <a:cubicBezTo>
                  <a:pt x="1833562" y="519112"/>
                  <a:pt x="1837494" y="533704"/>
                  <a:pt x="1843087" y="547687"/>
                </a:cubicBezTo>
                <a:cubicBezTo>
                  <a:pt x="1846262" y="555625"/>
                  <a:pt x="1849908" y="563390"/>
                  <a:pt x="1852612" y="571500"/>
                </a:cubicBezTo>
                <a:cubicBezTo>
                  <a:pt x="1856487" y="583124"/>
                  <a:pt x="1859618" y="603026"/>
                  <a:pt x="1862137" y="614362"/>
                </a:cubicBezTo>
                <a:cubicBezTo>
                  <a:pt x="1869576" y="647835"/>
                  <a:pt x="1863712" y="619875"/>
                  <a:pt x="1871662" y="647700"/>
                </a:cubicBezTo>
                <a:cubicBezTo>
                  <a:pt x="1876149" y="663404"/>
                  <a:pt x="1877911" y="674180"/>
                  <a:pt x="1881187" y="690562"/>
                </a:cubicBezTo>
                <a:cubicBezTo>
                  <a:pt x="1879600" y="720725"/>
                  <a:pt x="1878656" y="750928"/>
                  <a:pt x="1876425" y="781050"/>
                </a:cubicBezTo>
                <a:cubicBezTo>
                  <a:pt x="1875480" y="793814"/>
                  <a:pt x="1872335" y="806369"/>
                  <a:pt x="1871662" y="819150"/>
                </a:cubicBezTo>
                <a:cubicBezTo>
                  <a:pt x="1870744" y="836588"/>
                  <a:pt x="1871662" y="854075"/>
                  <a:pt x="1871662" y="871537"/>
                </a:cubicBezTo>
              </a:path>
            </a:pathLst>
          </a:custGeom>
          <a:ln w="31750" cmpd="sng">
            <a:solidFill>
              <a:srgbClr val="FF000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086350" y="1489075"/>
            <a:ext cx="1934594" cy="774700"/>
          </a:xfrm>
          <a:custGeom>
            <a:avLst/>
            <a:gdLst>
              <a:gd name="connsiteX0" fmla="*/ 0 w 1934594"/>
              <a:gd name="connsiteY0" fmla="*/ 0 h 774700"/>
              <a:gd name="connsiteX1" fmla="*/ 161925 w 1934594"/>
              <a:gd name="connsiteY1" fmla="*/ 9525 h 774700"/>
              <a:gd name="connsiteX2" fmla="*/ 200025 w 1934594"/>
              <a:gd name="connsiteY2" fmla="*/ 15875 h 774700"/>
              <a:gd name="connsiteX3" fmla="*/ 219075 w 1934594"/>
              <a:gd name="connsiteY3" fmla="*/ 19050 h 774700"/>
              <a:gd name="connsiteX4" fmla="*/ 257175 w 1934594"/>
              <a:gd name="connsiteY4" fmla="*/ 25400 h 774700"/>
              <a:gd name="connsiteX5" fmla="*/ 276225 w 1934594"/>
              <a:gd name="connsiteY5" fmla="*/ 31750 h 774700"/>
              <a:gd name="connsiteX6" fmla="*/ 285750 w 1934594"/>
              <a:gd name="connsiteY6" fmla="*/ 34925 h 774700"/>
              <a:gd name="connsiteX7" fmla="*/ 298450 w 1934594"/>
              <a:gd name="connsiteY7" fmla="*/ 38100 h 774700"/>
              <a:gd name="connsiteX8" fmla="*/ 317500 w 1934594"/>
              <a:gd name="connsiteY8" fmla="*/ 44450 h 774700"/>
              <a:gd name="connsiteX9" fmla="*/ 358775 w 1934594"/>
              <a:gd name="connsiteY9" fmla="*/ 50800 h 774700"/>
              <a:gd name="connsiteX10" fmla="*/ 396875 w 1934594"/>
              <a:gd name="connsiteY10" fmla="*/ 57150 h 774700"/>
              <a:gd name="connsiteX11" fmla="*/ 428625 w 1934594"/>
              <a:gd name="connsiteY11" fmla="*/ 63500 h 774700"/>
              <a:gd name="connsiteX12" fmla="*/ 466725 w 1934594"/>
              <a:gd name="connsiteY12" fmla="*/ 69850 h 774700"/>
              <a:gd name="connsiteX13" fmla="*/ 508000 w 1934594"/>
              <a:gd name="connsiteY13" fmla="*/ 76200 h 774700"/>
              <a:gd name="connsiteX14" fmla="*/ 781050 w 1934594"/>
              <a:gd name="connsiteY14" fmla="*/ 79375 h 774700"/>
              <a:gd name="connsiteX15" fmla="*/ 790575 w 1934594"/>
              <a:gd name="connsiteY15" fmla="*/ 82550 h 774700"/>
              <a:gd name="connsiteX16" fmla="*/ 860425 w 1934594"/>
              <a:gd name="connsiteY16" fmla="*/ 88900 h 774700"/>
              <a:gd name="connsiteX17" fmla="*/ 923925 w 1934594"/>
              <a:gd name="connsiteY17" fmla="*/ 85725 h 774700"/>
              <a:gd name="connsiteX18" fmla="*/ 971550 w 1934594"/>
              <a:gd name="connsiteY18" fmla="*/ 82550 h 774700"/>
              <a:gd name="connsiteX19" fmla="*/ 1155700 w 1934594"/>
              <a:gd name="connsiteY19" fmla="*/ 88900 h 774700"/>
              <a:gd name="connsiteX20" fmla="*/ 1209675 w 1934594"/>
              <a:gd name="connsiteY20" fmla="*/ 95250 h 774700"/>
              <a:gd name="connsiteX21" fmla="*/ 1225550 w 1934594"/>
              <a:gd name="connsiteY21" fmla="*/ 98425 h 774700"/>
              <a:gd name="connsiteX22" fmla="*/ 1314450 w 1934594"/>
              <a:gd name="connsiteY22" fmla="*/ 107950 h 774700"/>
              <a:gd name="connsiteX23" fmla="*/ 1333500 w 1934594"/>
              <a:gd name="connsiteY23" fmla="*/ 111125 h 774700"/>
              <a:gd name="connsiteX24" fmla="*/ 1358900 w 1934594"/>
              <a:gd name="connsiteY24" fmla="*/ 117475 h 774700"/>
              <a:gd name="connsiteX25" fmla="*/ 1381125 w 1934594"/>
              <a:gd name="connsiteY25" fmla="*/ 120650 h 774700"/>
              <a:gd name="connsiteX26" fmla="*/ 1422400 w 1934594"/>
              <a:gd name="connsiteY26" fmla="*/ 127000 h 774700"/>
              <a:gd name="connsiteX27" fmla="*/ 1444625 w 1934594"/>
              <a:gd name="connsiteY27" fmla="*/ 133350 h 774700"/>
              <a:gd name="connsiteX28" fmla="*/ 1454150 w 1934594"/>
              <a:gd name="connsiteY28" fmla="*/ 139700 h 774700"/>
              <a:gd name="connsiteX29" fmla="*/ 1463675 w 1934594"/>
              <a:gd name="connsiteY29" fmla="*/ 142875 h 774700"/>
              <a:gd name="connsiteX30" fmla="*/ 1473200 w 1934594"/>
              <a:gd name="connsiteY30" fmla="*/ 149225 h 774700"/>
              <a:gd name="connsiteX31" fmla="*/ 1482725 w 1934594"/>
              <a:gd name="connsiteY31" fmla="*/ 152400 h 774700"/>
              <a:gd name="connsiteX32" fmla="*/ 1501775 w 1934594"/>
              <a:gd name="connsiteY32" fmla="*/ 165100 h 774700"/>
              <a:gd name="connsiteX33" fmla="*/ 1511300 w 1934594"/>
              <a:gd name="connsiteY33" fmla="*/ 171450 h 774700"/>
              <a:gd name="connsiteX34" fmla="*/ 1530350 w 1934594"/>
              <a:gd name="connsiteY34" fmla="*/ 177800 h 774700"/>
              <a:gd name="connsiteX35" fmla="*/ 1539875 w 1934594"/>
              <a:gd name="connsiteY35" fmla="*/ 184150 h 774700"/>
              <a:gd name="connsiteX36" fmla="*/ 1558925 w 1934594"/>
              <a:gd name="connsiteY36" fmla="*/ 190500 h 774700"/>
              <a:gd name="connsiteX37" fmla="*/ 1577975 w 1934594"/>
              <a:gd name="connsiteY37" fmla="*/ 203200 h 774700"/>
              <a:gd name="connsiteX38" fmla="*/ 1593850 w 1934594"/>
              <a:gd name="connsiteY38" fmla="*/ 219075 h 774700"/>
              <a:gd name="connsiteX39" fmla="*/ 1603375 w 1934594"/>
              <a:gd name="connsiteY39" fmla="*/ 228600 h 774700"/>
              <a:gd name="connsiteX40" fmla="*/ 1622425 w 1934594"/>
              <a:gd name="connsiteY40" fmla="*/ 241300 h 774700"/>
              <a:gd name="connsiteX41" fmla="*/ 1635125 w 1934594"/>
              <a:gd name="connsiteY41" fmla="*/ 260350 h 774700"/>
              <a:gd name="connsiteX42" fmla="*/ 1647825 w 1934594"/>
              <a:gd name="connsiteY42" fmla="*/ 279400 h 774700"/>
              <a:gd name="connsiteX43" fmla="*/ 1660525 w 1934594"/>
              <a:gd name="connsiteY43" fmla="*/ 298450 h 774700"/>
              <a:gd name="connsiteX44" fmla="*/ 1666875 w 1934594"/>
              <a:gd name="connsiteY44" fmla="*/ 307975 h 774700"/>
              <a:gd name="connsiteX45" fmla="*/ 1676400 w 1934594"/>
              <a:gd name="connsiteY45" fmla="*/ 317500 h 774700"/>
              <a:gd name="connsiteX46" fmla="*/ 1692275 w 1934594"/>
              <a:gd name="connsiteY46" fmla="*/ 336550 h 774700"/>
              <a:gd name="connsiteX47" fmla="*/ 1701800 w 1934594"/>
              <a:gd name="connsiteY47" fmla="*/ 355600 h 774700"/>
              <a:gd name="connsiteX48" fmla="*/ 1708150 w 1934594"/>
              <a:gd name="connsiteY48" fmla="*/ 374650 h 774700"/>
              <a:gd name="connsiteX49" fmla="*/ 1714500 w 1934594"/>
              <a:gd name="connsiteY49" fmla="*/ 400050 h 774700"/>
              <a:gd name="connsiteX50" fmla="*/ 1720850 w 1934594"/>
              <a:gd name="connsiteY50" fmla="*/ 441325 h 774700"/>
              <a:gd name="connsiteX51" fmla="*/ 1724025 w 1934594"/>
              <a:gd name="connsiteY51" fmla="*/ 469900 h 774700"/>
              <a:gd name="connsiteX52" fmla="*/ 1739900 w 1934594"/>
              <a:gd name="connsiteY52" fmla="*/ 498475 h 774700"/>
              <a:gd name="connsiteX53" fmla="*/ 1746250 w 1934594"/>
              <a:gd name="connsiteY53" fmla="*/ 511175 h 774700"/>
              <a:gd name="connsiteX54" fmla="*/ 1755775 w 1934594"/>
              <a:gd name="connsiteY54" fmla="*/ 542925 h 774700"/>
              <a:gd name="connsiteX55" fmla="*/ 1758950 w 1934594"/>
              <a:gd name="connsiteY55" fmla="*/ 717550 h 774700"/>
              <a:gd name="connsiteX56" fmla="*/ 1762125 w 1934594"/>
              <a:gd name="connsiteY56" fmla="*/ 730250 h 774700"/>
              <a:gd name="connsiteX57" fmla="*/ 1752600 w 1934594"/>
              <a:gd name="connsiteY57" fmla="*/ 752475 h 774700"/>
              <a:gd name="connsiteX58" fmla="*/ 1743075 w 1934594"/>
              <a:gd name="connsiteY58" fmla="*/ 755650 h 774700"/>
              <a:gd name="connsiteX59" fmla="*/ 1736725 w 1934594"/>
              <a:gd name="connsiteY59" fmla="*/ 765175 h 774700"/>
              <a:gd name="connsiteX60" fmla="*/ 1746250 w 1934594"/>
              <a:gd name="connsiteY60" fmla="*/ 768350 h 774700"/>
              <a:gd name="connsiteX61" fmla="*/ 1758950 w 1934594"/>
              <a:gd name="connsiteY61" fmla="*/ 765175 h 774700"/>
              <a:gd name="connsiteX62" fmla="*/ 1778000 w 1934594"/>
              <a:gd name="connsiteY62" fmla="*/ 762000 h 774700"/>
              <a:gd name="connsiteX63" fmla="*/ 1812925 w 1934594"/>
              <a:gd name="connsiteY63" fmla="*/ 765175 h 774700"/>
              <a:gd name="connsiteX64" fmla="*/ 1831975 w 1934594"/>
              <a:gd name="connsiteY64" fmla="*/ 771525 h 774700"/>
              <a:gd name="connsiteX65" fmla="*/ 1854200 w 1934594"/>
              <a:gd name="connsiteY65" fmla="*/ 774700 h 774700"/>
              <a:gd name="connsiteX66" fmla="*/ 1933575 w 1934594"/>
              <a:gd name="connsiteY66" fmla="*/ 771525 h 774700"/>
              <a:gd name="connsiteX67" fmla="*/ 1927225 w 1934594"/>
              <a:gd name="connsiteY67" fmla="*/ 762000 h 774700"/>
              <a:gd name="connsiteX68" fmla="*/ 1917700 w 1934594"/>
              <a:gd name="connsiteY68" fmla="*/ 752475 h 774700"/>
              <a:gd name="connsiteX69" fmla="*/ 1892300 w 1934594"/>
              <a:gd name="connsiteY69" fmla="*/ 736600 h 774700"/>
              <a:gd name="connsiteX70" fmla="*/ 1885950 w 1934594"/>
              <a:gd name="connsiteY70" fmla="*/ 727075 h 77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934594" h="774700">
                <a:moveTo>
                  <a:pt x="0" y="0"/>
                </a:moveTo>
                <a:cubicBezTo>
                  <a:pt x="74312" y="14862"/>
                  <a:pt x="20960" y="6087"/>
                  <a:pt x="161925" y="9525"/>
                </a:cubicBezTo>
                <a:lnTo>
                  <a:pt x="200025" y="15875"/>
                </a:lnTo>
                <a:cubicBezTo>
                  <a:pt x="206375" y="16933"/>
                  <a:pt x="212702" y="18140"/>
                  <a:pt x="219075" y="19050"/>
                </a:cubicBezTo>
                <a:cubicBezTo>
                  <a:pt x="228615" y="20413"/>
                  <a:pt x="246961" y="22614"/>
                  <a:pt x="257175" y="25400"/>
                </a:cubicBezTo>
                <a:cubicBezTo>
                  <a:pt x="263633" y="27161"/>
                  <a:pt x="269875" y="29633"/>
                  <a:pt x="276225" y="31750"/>
                </a:cubicBezTo>
                <a:cubicBezTo>
                  <a:pt x="279400" y="32808"/>
                  <a:pt x="282503" y="34113"/>
                  <a:pt x="285750" y="34925"/>
                </a:cubicBezTo>
                <a:cubicBezTo>
                  <a:pt x="289983" y="35983"/>
                  <a:pt x="294270" y="36846"/>
                  <a:pt x="298450" y="38100"/>
                </a:cubicBezTo>
                <a:cubicBezTo>
                  <a:pt x="304861" y="40023"/>
                  <a:pt x="310858" y="43620"/>
                  <a:pt x="317500" y="44450"/>
                </a:cubicBezTo>
                <a:cubicBezTo>
                  <a:pt x="365777" y="50485"/>
                  <a:pt x="323451" y="44566"/>
                  <a:pt x="358775" y="50800"/>
                </a:cubicBezTo>
                <a:cubicBezTo>
                  <a:pt x="371454" y="53038"/>
                  <a:pt x="384661" y="53079"/>
                  <a:pt x="396875" y="57150"/>
                </a:cubicBezTo>
                <a:cubicBezTo>
                  <a:pt x="414478" y="63018"/>
                  <a:pt x="400898" y="59122"/>
                  <a:pt x="428625" y="63500"/>
                </a:cubicBezTo>
                <a:lnTo>
                  <a:pt x="466725" y="69850"/>
                </a:lnTo>
                <a:cubicBezTo>
                  <a:pt x="472591" y="70828"/>
                  <a:pt x="503309" y="76099"/>
                  <a:pt x="508000" y="76200"/>
                </a:cubicBezTo>
                <a:lnTo>
                  <a:pt x="781050" y="79375"/>
                </a:lnTo>
                <a:cubicBezTo>
                  <a:pt x="784225" y="80433"/>
                  <a:pt x="787282" y="81951"/>
                  <a:pt x="790575" y="82550"/>
                </a:cubicBezTo>
                <a:cubicBezTo>
                  <a:pt x="810055" y="86092"/>
                  <a:pt x="843432" y="87686"/>
                  <a:pt x="860425" y="88900"/>
                </a:cubicBezTo>
                <a:lnTo>
                  <a:pt x="923925" y="85725"/>
                </a:lnTo>
                <a:cubicBezTo>
                  <a:pt x="939809" y="84817"/>
                  <a:pt x="955640" y="82550"/>
                  <a:pt x="971550" y="82550"/>
                </a:cubicBezTo>
                <a:cubicBezTo>
                  <a:pt x="995761" y="82550"/>
                  <a:pt x="1124555" y="87702"/>
                  <a:pt x="1155700" y="88900"/>
                </a:cubicBezTo>
                <a:cubicBezTo>
                  <a:pt x="1178271" y="91157"/>
                  <a:pt x="1188619" y="91741"/>
                  <a:pt x="1209675" y="95250"/>
                </a:cubicBezTo>
                <a:cubicBezTo>
                  <a:pt x="1214998" y="96137"/>
                  <a:pt x="1220191" y="97794"/>
                  <a:pt x="1225550" y="98425"/>
                </a:cubicBezTo>
                <a:cubicBezTo>
                  <a:pt x="1278957" y="104708"/>
                  <a:pt x="1253280" y="97755"/>
                  <a:pt x="1314450" y="107950"/>
                </a:cubicBezTo>
                <a:cubicBezTo>
                  <a:pt x="1320800" y="109008"/>
                  <a:pt x="1327205" y="109776"/>
                  <a:pt x="1333500" y="111125"/>
                </a:cubicBezTo>
                <a:cubicBezTo>
                  <a:pt x="1342034" y="112954"/>
                  <a:pt x="1350260" y="116241"/>
                  <a:pt x="1358900" y="117475"/>
                </a:cubicBezTo>
                <a:lnTo>
                  <a:pt x="1381125" y="120650"/>
                </a:lnTo>
                <a:cubicBezTo>
                  <a:pt x="1405181" y="123857"/>
                  <a:pt x="1402395" y="122554"/>
                  <a:pt x="1422400" y="127000"/>
                </a:cubicBezTo>
                <a:cubicBezTo>
                  <a:pt x="1426062" y="127814"/>
                  <a:pt x="1440382" y="131229"/>
                  <a:pt x="1444625" y="133350"/>
                </a:cubicBezTo>
                <a:cubicBezTo>
                  <a:pt x="1448038" y="135057"/>
                  <a:pt x="1450737" y="137993"/>
                  <a:pt x="1454150" y="139700"/>
                </a:cubicBezTo>
                <a:cubicBezTo>
                  <a:pt x="1457143" y="141197"/>
                  <a:pt x="1460682" y="141378"/>
                  <a:pt x="1463675" y="142875"/>
                </a:cubicBezTo>
                <a:cubicBezTo>
                  <a:pt x="1467088" y="144582"/>
                  <a:pt x="1469787" y="147518"/>
                  <a:pt x="1473200" y="149225"/>
                </a:cubicBezTo>
                <a:cubicBezTo>
                  <a:pt x="1476193" y="150722"/>
                  <a:pt x="1479799" y="150775"/>
                  <a:pt x="1482725" y="152400"/>
                </a:cubicBezTo>
                <a:cubicBezTo>
                  <a:pt x="1489396" y="156106"/>
                  <a:pt x="1495425" y="160867"/>
                  <a:pt x="1501775" y="165100"/>
                </a:cubicBezTo>
                <a:cubicBezTo>
                  <a:pt x="1504950" y="167217"/>
                  <a:pt x="1507680" y="170243"/>
                  <a:pt x="1511300" y="171450"/>
                </a:cubicBezTo>
                <a:cubicBezTo>
                  <a:pt x="1517650" y="173567"/>
                  <a:pt x="1524781" y="174087"/>
                  <a:pt x="1530350" y="177800"/>
                </a:cubicBezTo>
                <a:cubicBezTo>
                  <a:pt x="1533525" y="179917"/>
                  <a:pt x="1536388" y="182600"/>
                  <a:pt x="1539875" y="184150"/>
                </a:cubicBezTo>
                <a:cubicBezTo>
                  <a:pt x="1545992" y="186868"/>
                  <a:pt x="1553356" y="186787"/>
                  <a:pt x="1558925" y="190500"/>
                </a:cubicBezTo>
                <a:lnTo>
                  <a:pt x="1577975" y="203200"/>
                </a:lnTo>
                <a:cubicBezTo>
                  <a:pt x="1589617" y="220662"/>
                  <a:pt x="1577975" y="205846"/>
                  <a:pt x="1593850" y="219075"/>
                </a:cubicBezTo>
                <a:cubicBezTo>
                  <a:pt x="1597299" y="221950"/>
                  <a:pt x="1599831" y="225843"/>
                  <a:pt x="1603375" y="228600"/>
                </a:cubicBezTo>
                <a:cubicBezTo>
                  <a:pt x="1609399" y="233285"/>
                  <a:pt x="1622425" y="241300"/>
                  <a:pt x="1622425" y="241300"/>
                </a:cubicBezTo>
                <a:cubicBezTo>
                  <a:pt x="1628497" y="259516"/>
                  <a:pt x="1621252" y="242513"/>
                  <a:pt x="1635125" y="260350"/>
                </a:cubicBezTo>
                <a:cubicBezTo>
                  <a:pt x="1639810" y="266374"/>
                  <a:pt x="1643592" y="273050"/>
                  <a:pt x="1647825" y="279400"/>
                </a:cubicBezTo>
                <a:lnTo>
                  <a:pt x="1660525" y="298450"/>
                </a:lnTo>
                <a:cubicBezTo>
                  <a:pt x="1662642" y="301625"/>
                  <a:pt x="1664177" y="305277"/>
                  <a:pt x="1666875" y="307975"/>
                </a:cubicBezTo>
                <a:cubicBezTo>
                  <a:pt x="1670050" y="311150"/>
                  <a:pt x="1673525" y="314051"/>
                  <a:pt x="1676400" y="317500"/>
                </a:cubicBezTo>
                <a:cubicBezTo>
                  <a:pt x="1698502" y="344022"/>
                  <a:pt x="1664448" y="308723"/>
                  <a:pt x="1692275" y="336550"/>
                </a:cubicBezTo>
                <a:cubicBezTo>
                  <a:pt x="1703854" y="371288"/>
                  <a:pt x="1685387" y="318671"/>
                  <a:pt x="1701800" y="355600"/>
                </a:cubicBezTo>
                <a:cubicBezTo>
                  <a:pt x="1704518" y="361717"/>
                  <a:pt x="1706527" y="368156"/>
                  <a:pt x="1708150" y="374650"/>
                </a:cubicBezTo>
                <a:cubicBezTo>
                  <a:pt x="1710267" y="383117"/>
                  <a:pt x="1713065" y="391442"/>
                  <a:pt x="1714500" y="400050"/>
                </a:cubicBezTo>
                <a:cubicBezTo>
                  <a:pt x="1717148" y="415939"/>
                  <a:pt x="1718807" y="424983"/>
                  <a:pt x="1720850" y="441325"/>
                </a:cubicBezTo>
                <a:cubicBezTo>
                  <a:pt x="1722039" y="450835"/>
                  <a:pt x="1722449" y="460447"/>
                  <a:pt x="1724025" y="469900"/>
                </a:cubicBezTo>
                <a:cubicBezTo>
                  <a:pt x="1726220" y="483070"/>
                  <a:pt x="1733082" y="484838"/>
                  <a:pt x="1739900" y="498475"/>
                </a:cubicBezTo>
                <a:cubicBezTo>
                  <a:pt x="1742017" y="502708"/>
                  <a:pt x="1744492" y="506781"/>
                  <a:pt x="1746250" y="511175"/>
                </a:cubicBezTo>
                <a:cubicBezTo>
                  <a:pt x="1751403" y="524058"/>
                  <a:pt x="1752656" y="530450"/>
                  <a:pt x="1755775" y="542925"/>
                </a:cubicBezTo>
                <a:cubicBezTo>
                  <a:pt x="1756833" y="601133"/>
                  <a:pt x="1756978" y="659365"/>
                  <a:pt x="1758950" y="717550"/>
                </a:cubicBezTo>
                <a:cubicBezTo>
                  <a:pt x="1759098" y="721911"/>
                  <a:pt x="1762125" y="725886"/>
                  <a:pt x="1762125" y="730250"/>
                </a:cubicBezTo>
                <a:cubicBezTo>
                  <a:pt x="1762125" y="736351"/>
                  <a:pt x="1757785" y="748327"/>
                  <a:pt x="1752600" y="752475"/>
                </a:cubicBezTo>
                <a:cubicBezTo>
                  <a:pt x="1749987" y="754566"/>
                  <a:pt x="1746250" y="754592"/>
                  <a:pt x="1743075" y="755650"/>
                </a:cubicBezTo>
                <a:cubicBezTo>
                  <a:pt x="1740958" y="758825"/>
                  <a:pt x="1735800" y="761473"/>
                  <a:pt x="1736725" y="765175"/>
                </a:cubicBezTo>
                <a:cubicBezTo>
                  <a:pt x="1737537" y="768422"/>
                  <a:pt x="1742903" y="768350"/>
                  <a:pt x="1746250" y="768350"/>
                </a:cubicBezTo>
                <a:cubicBezTo>
                  <a:pt x="1750614" y="768350"/>
                  <a:pt x="1754671" y="766031"/>
                  <a:pt x="1758950" y="765175"/>
                </a:cubicBezTo>
                <a:cubicBezTo>
                  <a:pt x="1765263" y="763912"/>
                  <a:pt x="1771650" y="763058"/>
                  <a:pt x="1778000" y="762000"/>
                </a:cubicBezTo>
                <a:cubicBezTo>
                  <a:pt x="1789642" y="763058"/>
                  <a:pt x="1801413" y="763144"/>
                  <a:pt x="1812925" y="765175"/>
                </a:cubicBezTo>
                <a:cubicBezTo>
                  <a:pt x="1819517" y="766338"/>
                  <a:pt x="1825349" y="770578"/>
                  <a:pt x="1831975" y="771525"/>
                </a:cubicBezTo>
                <a:lnTo>
                  <a:pt x="1854200" y="774700"/>
                </a:lnTo>
                <a:cubicBezTo>
                  <a:pt x="1880658" y="773642"/>
                  <a:pt x="1907487" y="776062"/>
                  <a:pt x="1933575" y="771525"/>
                </a:cubicBezTo>
                <a:cubicBezTo>
                  <a:pt x="1937334" y="770871"/>
                  <a:pt x="1929668" y="764931"/>
                  <a:pt x="1927225" y="762000"/>
                </a:cubicBezTo>
                <a:cubicBezTo>
                  <a:pt x="1924350" y="758551"/>
                  <a:pt x="1921331" y="755116"/>
                  <a:pt x="1917700" y="752475"/>
                </a:cubicBezTo>
                <a:cubicBezTo>
                  <a:pt x="1909625" y="746603"/>
                  <a:pt x="1892300" y="736600"/>
                  <a:pt x="1892300" y="736600"/>
                </a:cubicBezTo>
                <a:lnTo>
                  <a:pt x="1885950" y="727075"/>
                </a:lnTo>
              </a:path>
            </a:pathLst>
          </a:custGeom>
          <a:ln w="317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6654800" y="2368550"/>
            <a:ext cx="234950" cy="361950"/>
          </a:xfrm>
          <a:custGeom>
            <a:avLst/>
            <a:gdLst>
              <a:gd name="connsiteX0" fmla="*/ 234950 w 234950"/>
              <a:gd name="connsiteY0" fmla="*/ 0 h 361950"/>
              <a:gd name="connsiteX1" fmla="*/ 222250 w 234950"/>
              <a:gd name="connsiteY1" fmla="*/ 31750 h 361950"/>
              <a:gd name="connsiteX2" fmla="*/ 209550 w 234950"/>
              <a:gd name="connsiteY2" fmla="*/ 69850 h 361950"/>
              <a:gd name="connsiteX3" fmla="*/ 190500 w 234950"/>
              <a:gd name="connsiteY3" fmla="*/ 127000 h 361950"/>
              <a:gd name="connsiteX4" fmla="*/ 177800 w 234950"/>
              <a:gd name="connsiteY4" fmla="*/ 165100 h 361950"/>
              <a:gd name="connsiteX5" fmla="*/ 171450 w 234950"/>
              <a:gd name="connsiteY5" fmla="*/ 184150 h 361950"/>
              <a:gd name="connsiteX6" fmla="*/ 158750 w 234950"/>
              <a:gd name="connsiteY6" fmla="*/ 203200 h 361950"/>
              <a:gd name="connsiteX7" fmla="*/ 152400 w 234950"/>
              <a:gd name="connsiteY7" fmla="*/ 222250 h 361950"/>
              <a:gd name="connsiteX8" fmla="*/ 133350 w 234950"/>
              <a:gd name="connsiteY8" fmla="*/ 241300 h 361950"/>
              <a:gd name="connsiteX9" fmla="*/ 107950 w 234950"/>
              <a:gd name="connsiteY9" fmla="*/ 279400 h 361950"/>
              <a:gd name="connsiteX10" fmla="*/ 88900 w 234950"/>
              <a:gd name="connsiteY10" fmla="*/ 298450 h 361950"/>
              <a:gd name="connsiteX11" fmla="*/ 76200 w 234950"/>
              <a:gd name="connsiteY11" fmla="*/ 317500 h 361950"/>
              <a:gd name="connsiteX12" fmla="*/ 38100 w 234950"/>
              <a:gd name="connsiteY12" fmla="*/ 349250 h 361950"/>
              <a:gd name="connsiteX13" fmla="*/ 0 w 234950"/>
              <a:gd name="connsiteY13" fmla="*/ 36195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4950" h="361950">
                <a:moveTo>
                  <a:pt x="234950" y="0"/>
                </a:moveTo>
                <a:cubicBezTo>
                  <a:pt x="230717" y="10583"/>
                  <a:pt x="226145" y="21038"/>
                  <a:pt x="222250" y="31750"/>
                </a:cubicBezTo>
                <a:cubicBezTo>
                  <a:pt x="217675" y="44331"/>
                  <a:pt x="213783" y="57150"/>
                  <a:pt x="209550" y="69850"/>
                </a:cubicBezTo>
                <a:lnTo>
                  <a:pt x="190500" y="127000"/>
                </a:lnTo>
                <a:lnTo>
                  <a:pt x="177800" y="165100"/>
                </a:lnTo>
                <a:cubicBezTo>
                  <a:pt x="175683" y="171450"/>
                  <a:pt x="175163" y="178581"/>
                  <a:pt x="171450" y="184150"/>
                </a:cubicBezTo>
                <a:cubicBezTo>
                  <a:pt x="167217" y="190500"/>
                  <a:pt x="162163" y="196374"/>
                  <a:pt x="158750" y="203200"/>
                </a:cubicBezTo>
                <a:cubicBezTo>
                  <a:pt x="155757" y="209187"/>
                  <a:pt x="156113" y="216681"/>
                  <a:pt x="152400" y="222250"/>
                </a:cubicBezTo>
                <a:cubicBezTo>
                  <a:pt x="147419" y="229722"/>
                  <a:pt x="138863" y="234211"/>
                  <a:pt x="133350" y="241300"/>
                </a:cubicBezTo>
                <a:cubicBezTo>
                  <a:pt x="123979" y="253348"/>
                  <a:pt x="118743" y="268607"/>
                  <a:pt x="107950" y="279400"/>
                </a:cubicBezTo>
                <a:cubicBezTo>
                  <a:pt x="101600" y="285750"/>
                  <a:pt x="94649" y="291551"/>
                  <a:pt x="88900" y="298450"/>
                </a:cubicBezTo>
                <a:cubicBezTo>
                  <a:pt x="84014" y="304313"/>
                  <a:pt x="81086" y="311637"/>
                  <a:pt x="76200" y="317500"/>
                </a:cubicBezTo>
                <a:cubicBezTo>
                  <a:pt x="67404" y="328056"/>
                  <a:pt x="51322" y="343374"/>
                  <a:pt x="38100" y="349250"/>
                </a:cubicBezTo>
                <a:cubicBezTo>
                  <a:pt x="25867" y="354687"/>
                  <a:pt x="0" y="361950"/>
                  <a:pt x="0" y="361950"/>
                </a:cubicBezTo>
              </a:path>
            </a:pathLst>
          </a:cu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flipH="1">
            <a:off x="6991077" y="2420888"/>
            <a:ext cx="266154" cy="361950"/>
          </a:xfrm>
          <a:custGeom>
            <a:avLst/>
            <a:gdLst>
              <a:gd name="connsiteX0" fmla="*/ 234950 w 234950"/>
              <a:gd name="connsiteY0" fmla="*/ 0 h 361950"/>
              <a:gd name="connsiteX1" fmla="*/ 222250 w 234950"/>
              <a:gd name="connsiteY1" fmla="*/ 31750 h 361950"/>
              <a:gd name="connsiteX2" fmla="*/ 209550 w 234950"/>
              <a:gd name="connsiteY2" fmla="*/ 69850 h 361950"/>
              <a:gd name="connsiteX3" fmla="*/ 190500 w 234950"/>
              <a:gd name="connsiteY3" fmla="*/ 127000 h 361950"/>
              <a:gd name="connsiteX4" fmla="*/ 177800 w 234950"/>
              <a:gd name="connsiteY4" fmla="*/ 165100 h 361950"/>
              <a:gd name="connsiteX5" fmla="*/ 171450 w 234950"/>
              <a:gd name="connsiteY5" fmla="*/ 184150 h 361950"/>
              <a:gd name="connsiteX6" fmla="*/ 158750 w 234950"/>
              <a:gd name="connsiteY6" fmla="*/ 203200 h 361950"/>
              <a:gd name="connsiteX7" fmla="*/ 152400 w 234950"/>
              <a:gd name="connsiteY7" fmla="*/ 222250 h 361950"/>
              <a:gd name="connsiteX8" fmla="*/ 133350 w 234950"/>
              <a:gd name="connsiteY8" fmla="*/ 241300 h 361950"/>
              <a:gd name="connsiteX9" fmla="*/ 107950 w 234950"/>
              <a:gd name="connsiteY9" fmla="*/ 279400 h 361950"/>
              <a:gd name="connsiteX10" fmla="*/ 88900 w 234950"/>
              <a:gd name="connsiteY10" fmla="*/ 298450 h 361950"/>
              <a:gd name="connsiteX11" fmla="*/ 76200 w 234950"/>
              <a:gd name="connsiteY11" fmla="*/ 317500 h 361950"/>
              <a:gd name="connsiteX12" fmla="*/ 38100 w 234950"/>
              <a:gd name="connsiteY12" fmla="*/ 349250 h 361950"/>
              <a:gd name="connsiteX13" fmla="*/ 0 w 234950"/>
              <a:gd name="connsiteY13" fmla="*/ 361950 h 36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4950" h="361950">
                <a:moveTo>
                  <a:pt x="234950" y="0"/>
                </a:moveTo>
                <a:cubicBezTo>
                  <a:pt x="230717" y="10583"/>
                  <a:pt x="226145" y="21038"/>
                  <a:pt x="222250" y="31750"/>
                </a:cubicBezTo>
                <a:cubicBezTo>
                  <a:pt x="217675" y="44331"/>
                  <a:pt x="213783" y="57150"/>
                  <a:pt x="209550" y="69850"/>
                </a:cubicBezTo>
                <a:lnTo>
                  <a:pt x="190500" y="127000"/>
                </a:lnTo>
                <a:lnTo>
                  <a:pt x="177800" y="165100"/>
                </a:lnTo>
                <a:cubicBezTo>
                  <a:pt x="175683" y="171450"/>
                  <a:pt x="175163" y="178581"/>
                  <a:pt x="171450" y="184150"/>
                </a:cubicBezTo>
                <a:cubicBezTo>
                  <a:pt x="167217" y="190500"/>
                  <a:pt x="162163" y="196374"/>
                  <a:pt x="158750" y="203200"/>
                </a:cubicBezTo>
                <a:cubicBezTo>
                  <a:pt x="155757" y="209187"/>
                  <a:pt x="156113" y="216681"/>
                  <a:pt x="152400" y="222250"/>
                </a:cubicBezTo>
                <a:cubicBezTo>
                  <a:pt x="147419" y="229722"/>
                  <a:pt x="138863" y="234211"/>
                  <a:pt x="133350" y="241300"/>
                </a:cubicBezTo>
                <a:cubicBezTo>
                  <a:pt x="123979" y="253348"/>
                  <a:pt x="118743" y="268607"/>
                  <a:pt x="107950" y="279400"/>
                </a:cubicBezTo>
                <a:cubicBezTo>
                  <a:pt x="101600" y="285750"/>
                  <a:pt x="94649" y="291551"/>
                  <a:pt x="88900" y="298450"/>
                </a:cubicBezTo>
                <a:cubicBezTo>
                  <a:pt x="84014" y="304313"/>
                  <a:pt x="81086" y="311637"/>
                  <a:pt x="76200" y="317500"/>
                </a:cubicBezTo>
                <a:cubicBezTo>
                  <a:pt x="67404" y="328056"/>
                  <a:pt x="51322" y="343374"/>
                  <a:pt x="38100" y="349250"/>
                </a:cubicBezTo>
                <a:cubicBezTo>
                  <a:pt x="25867" y="354687"/>
                  <a:pt x="0" y="361950"/>
                  <a:pt x="0" y="361950"/>
                </a:cubicBezTo>
              </a:path>
            </a:pathLst>
          </a:cu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Curved Connector 13"/>
          <p:cNvCxnSpPr>
            <a:endCxn id="4" idx="2"/>
          </p:cNvCxnSpPr>
          <p:nvPr/>
        </p:nvCxnSpPr>
        <p:spPr>
          <a:xfrm rot="5400000" flipH="1" flipV="1">
            <a:off x="2699792" y="1484785"/>
            <a:ext cx="2376265" cy="2232248"/>
          </a:xfrm>
          <a:prstGeom prst="curved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699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0" y="836711"/>
            <a:ext cx="2977832" cy="2101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40" y="3138675"/>
            <a:ext cx="6696744" cy="3122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6"/>
          <p:cNvSpPr>
            <a:spLocks noChangeArrowheads="1"/>
          </p:cNvSpPr>
          <p:nvPr/>
        </p:nvSpPr>
        <p:spPr bwMode="white">
          <a:xfrm>
            <a:off x="0" y="50800"/>
            <a:ext cx="91440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SASE Racks			Diagnostics Racks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91880" y="980728"/>
            <a:ext cx="55446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Danke für die Info,</a:t>
            </a:r>
          </a:p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das ist sicher ein gute Diskussionsgrundlage für unseren Workshop bei PSI Anfang April.</a:t>
            </a:r>
          </a:p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Vielleicht können wir auch schon vorher was dazu sagen, ob weitere Maßnahmen </a:t>
            </a:r>
          </a:p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Erforderlich sein werden.</a:t>
            </a:r>
          </a:p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r>
              <a:rPr lang="de-DE" sz="1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Dirk</a:t>
            </a:r>
            <a:endParaRPr lang="de-DE" sz="1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00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Image</vt:lpstr>
      <vt:lpstr>PowerPoint Presentation</vt:lpstr>
      <vt:lpstr>PowerPoint Presentation</vt:lpstr>
      <vt:lpstr>PowerPoint Presentation</vt:lpstr>
      <vt:lpstr>PowerPoint Presentation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Negodin, Evgueni</dc:creator>
  <cp:lastModifiedBy>Negodin, Evgueni</cp:lastModifiedBy>
  <cp:revision>9</cp:revision>
  <dcterms:created xsi:type="dcterms:W3CDTF">2011-02-02T15:00:39Z</dcterms:created>
  <dcterms:modified xsi:type="dcterms:W3CDTF">2011-02-11T11:16:02Z</dcterms:modified>
</cp:coreProperties>
</file>