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68" r:id="rId2"/>
    <p:sldId id="279" r:id="rId3"/>
    <p:sldId id="308" r:id="rId4"/>
    <p:sldId id="309" r:id="rId5"/>
    <p:sldId id="284" r:id="rId6"/>
    <p:sldId id="285" r:id="rId7"/>
    <p:sldId id="307" r:id="rId8"/>
    <p:sldId id="316" r:id="rId9"/>
    <p:sldId id="281" r:id="rId10"/>
    <p:sldId id="310" r:id="rId11"/>
    <p:sldId id="282" r:id="rId12"/>
    <p:sldId id="311" r:id="rId13"/>
    <p:sldId id="290" r:id="rId14"/>
    <p:sldId id="288" r:id="rId15"/>
    <p:sldId id="293" r:id="rId16"/>
    <p:sldId id="286" r:id="rId17"/>
    <p:sldId id="289" r:id="rId18"/>
    <p:sldId id="317" r:id="rId19"/>
    <p:sldId id="304" r:id="rId20"/>
    <p:sldId id="319" r:id="rId21"/>
    <p:sldId id="322" r:id="rId22"/>
    <p:sldId id="291" r:id="rId23"/>
    <p:sldId id="318" r:id="rId24"/>
    <p:sldId id="320" r:id="rId25"/>
    <p:sldId id="283" r:id="rId26"/>
    <p:sldId id="305" r:id="rId27"/>
    <p:sldId id="313" r:id="rId28"/>
    <p:sldId id="312" r:id="rId29"/>
    <p:sldId id="323" r:id="rId30"/>
    <p:sldId id="280" r:id="rId31"/>
    <p:sldId id="30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7" autoAdjust="0"/>
    <p:restoredTop sz="94672" autoAdjust="0"/>
  </p:normalViewPr>
  <p:slideViewPr>
    <p:cSldViewPr showGuides="1">
      <p:cViewPr varScale="1">
        <p:scale>
          <a:sx n="49" d="100"/>
          <a:sy n="49" d="100"/>
        </p:scale>
        <p:origin x="77" y="115"/>
      </p:cViewPr>
      <p:guideLst>
        <p:guide orient="horz" pos="913"/>
        <p:guide pos="25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p:scale>
          <a:sx n="100" d="100"/>
          <a:sy n="100" d="100"/>
        </p:scale>
        <p:origin x="480" y="7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5E6C4-5F43-4FF9-96D4-21B8157BE639}" type="datetimeFigureOut">
              <a:rPr lang="de-DE" smtClean="0"/>
              <a:t>18.07.2023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8B182-0F75-451D-B88B-ABD1C205B431}" type="slidenum">
              <a:rPr lang="de-DE" smtClean="0"/>
              <a:t>‹Nr.›</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BD367-6A7A-405A-BFB1-15817186491F}" type="datetimeFigureOut">
              <a:rPr lang="de-DE" smtClean="0"/>
              <a:t>18.07.2023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413189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5255-5329-45F9-87F3-A2F9FB4734DF}" type="slidenum">
              <a:rPr lang="de-DE" smtClean="0"/>
              <a:t>‹Nr.›</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de-DE" noProof="0"/>
              <a:t>Mastertitelformat bearbeiten</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de-DE" noProof="0"/>
              <a:t>Mastertextformat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pic>
        <p:nvPicPr>
          <p:cNvPr id="7" name="Grafik 6">
            <a:extLst>
              <a:ext uri="{FF2B5EF4-FFF2-40B4-BE49-F238E27FC236}">
                <a16:creationId xmlns:a16="http://schemas.microsoft.com/office/drawing/2014/main" id="{A7BDDAEA-9330-49C2-BDC0-9EC5B72658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14474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Mastertextformat bearbeiten</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91681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9" y="1406427"/>
            <a:ext cx="370840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9" y="3963533"/>
            <a:ext cx="3708400"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75302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3896943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367535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7414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4" name="Footer Placeholder 3"/>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Tree>
    <p:extLst>
      <p:ext uri="{BB962C8B-B14F-4D97-AF65-F5344CB8AC3E}">
        <p14:creationId xmlns:p14="http://schemas.microsoft.com/office/powerpoint/2010/main" val="347229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Tree>
    <p:extLst>
      <p:ext uri="{BB962C8B-B14F-4D97-AF65-F5344CB8AC3E}">
        <p14:creationId xmlns:p14="http://schemas.microsoft.com/office/powerpoint/2010/main" val="3759894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08E4DA-F01F-4DA4-AFAC-53CEEC220C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779" y="4587296"/>
            <a:ext cx="598825" cy="185118"/>
          </a:xfrm>
          <a:prstGeom prst="rect">
            <a:avLst/>
          </a:prstGeom>
        </p:spPr>
      </p:pic>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tab pos="715963" algn="l"/>
              </a:tabLst>
            </a:pPr>
            <a:r>
              <a:rPr lang="de-DE" dirty="0"/>
              <a:t>	Deutsches </a:t>
            </a:r>
          </a:p>
          <a:p>
            <a:pPr>
              <a:lnSpc>
                <a:spcPct val="120000"/>
              </a:lnSpc>
            </a:pPr>
            <a:r>
              <a:rPr lang="de-DE" dirty="0"/>
              <a:t>Elektronen-Synchrotron</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de-DE"/>
              <a:t>Mastertextformat bearbeiten</a:t>
            </a:r>
          </a:p>
        </p:txBody>
      </p:sp>
    </p:spTree>
    <p:extLst>
      <p:ext uri="{BB962C8B-B14F-4D97-AF65-F5344CB8AC3E}">
        <p14:creationId xmlns:p14="http://schemas.microsoft.com/office/powerpoint/2010/main" val="325307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de-DE" noProof="0"/>
              <a:t>Bild durch Klicken auf Symbol hinzufügen</a:t>
            </a:r>
            <a:endParaRPr lang="en-US" noProof="0"/>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de-DE" noProof="0"/>
              <a:t>Mastertitelformat bearbeiten</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de-DE" noProof="0"/>
              <a:t>Mastertextformat bearbeiten</a:t>
            </a:r>
          </a:p>
        </p:txBody>
      </p:sp>
      <p:pic>
        <p:nvPicPr>
          <p:cNvPr id="8" name="Grafik 7">
            <a:extLst>
              <a:ext uri="{FF2B5EF4-FFF2-40B4-BE49-F238E27FC236}">
                <a16:creationId xmlns:a16="http://schemas.microsoft.com/office/drawing/2014/main" id="{25629FEB-7EDF-4566-BF2D-9E9B8D44D5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pic>
        <p:nvPicPr>
          <p:cNvPr id="10" name="Grafik 9">
            <a:extLst>
              <a:ext uri="{FF2B5EF4-FFF2-40B4-BE49-F238E27FC236}">
                <a16:creationId xmlns:a16="http://schemas.microsoft.com/office/drawing/2014/main" id="{338F9ECC-B605-4D88-9A7C-3D46425084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262023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3" name="Content Placeholder 2"/>
          <p:cNvSpPr>
            <a:spLocks noGrp="1"/>
          </p:cNvSpPr>
          <p:nvPr>
            <p:ph idx="1"/>
          </p:nvPr>
        </p:nvSpPr>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Tree>
    <p:extLst>
      <p:ext uri="{BB962C8B-B14F-4D97-AF65-F5344CB8AC3E}">
        <p14:creationId xmlns:p14="http://schemas.microsoft.com/office/powerpoint/2010/main" val="173340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6" name="Content Placeholder 2"/>
          <p:cNvSpPr>
            <a:spLocks noGrp="1"/>
          </p:cNvSpPr>
          <p:nvPr>
            <p:ph idx="14"/>
          </p:nvPr>
        </p:nvSpPr>
        <p:spPr>
          <a:xfrm>
            <a:off x="6167439" y="1406427"/>
            <a:ext cx="5616574" cy="5010249"/>
          </a:xfrm>
        </p:spPr>
        <p:txBody>
          <a:bodyPr/>
          <a:lstStyle/>
          <a:p>
            <a:pPr lvl="0"/>
            <a:r>
              <a:rPr lang="de-DE" noProof="0"/>
              <a:t>Mastertextformat bearbeiten</a:t>
            </a:r>
          </a:p>
        </p:txBody>
      </p:sp>
    </p:spTree>
    <p:extLst>
      <p:ext uri="{BB962C8B-B14F-4D97-AF65-F5344CB8AC3E}">
        <p14:creationId xmlns:p14="http://schemas.microsoft.com/office/powerpoint/2010/main" val="35487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3" name="Content Placeholder 2"/>
          <p:cNvSpPr>
            <a:spLocks noGrp="1"/>
          </p:cNvSpPr>
          <p:nvPr>
            <p:ph idx="1"/>
          </p:nvPr>
        </p:nvSpPr>
        <p:spPr>
          <a:xfrm>
            <a:off x="407989" y="1406427"/>
            <a:ext cx="3708400" cy="5010249"/>
          </a:xfrm>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6" name="Content Placeholder 2"/>
          <p:cNvSpPr>
            <a:spLocks noGrp="1"/>
          </p:cNvSpPr>
          <p:nvPr>
            <p:ph idx="14"/>
          </p:nvPr>
        </p:nvSpPr>
        <p:spPr>
          <a:xfrm>
            <a:off x="4259263" y="1406427"/>
            <a:ext cx="3673475" cy="5010249"/>
          </a:xfrm>
        </p:spPr>
        <p:txBody>
          <a:bodyPr/>
          <a:lstStyle/>
          <a:p>
            <a:pPr lvl="0"/>
            <a:r>
              <a:rPr lang="de-DE" noProof="0"/>
              <a:t>Mastertextformat bearbeiten</a:t>
            </a:r>
          </a:p>
        </p:txBody>
      </p:sp>
      <p:sp>
        <p:nvSpPr>
          <p:cNvPr id="7" name="Content Placeholder 2"/>
          <p:cNvSpPr>
            <a:spLocks noGrp="1"/>
          </p:cNvSpPr>
          <p:nvPr>
            <p:ph idx="15"/>
          </p:nvPr>
        </p:nvSpPr>
        <p:spPr>
          <a:xfrm>
            <a:off x="8075612" y="1406427"/>
            <a:ext cx="3708399" cy="5010249"/>
          </a:xfrm>
        </p:spPr>
        <p:txBody>
          <a:bodyPr/>
          <a:lstStyle/>
          <a:p>
            <a:pPr lvl="0"/>
            <a:r>
              <a:rPr lang="de-DE" noProof="0"/>
              <a:t>Mastertextformat bearbeiten</a:t>
            </a:r>
          </a:p>
        </p:txBody>
      </p:sp>
    </p:spTree>
    <p:extLst>
      <p:ext uri="{BB962C8B-B14F-4D97-AF65-F5344CB8AC3E}">
        <p14:creationId xmlns:p14="http://schemas.microsoft.com/office/powerpoint/2010/main" val="383480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4711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Mastertextformat bearbeiten</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2858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791578" y="6580800"/>
            <a:ext cx="9948937"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dirty="0"/>
              <a:t>Introduction to the DESY Summer Student Program 2023 | Friederike Januschek et al 18.7.2023</a:t>
            </a:r>
          </a:p>
        </p:txBody>
      </p:sp>
      <p:sp>
        <p:nvSpPr>
          <p:cNvPr id="14" name="Textfeld 13"/>
          <p:cNvSpPr txBox="1"/>
          <p:nvPr userDrawn="1"/>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‹Nr.›</a:t>
            </a:fld>
            <a:endParaRPr lang="en-US" sz="1000" b="1" noProof="0" dirty="0"/>
          </a:p>
        </p:txBody>
      </p:sp>
      <p:pic>
        <p:nvPicPr>
          <p:cNvPr id="10" name="Grafik 9">
            <a:extLst>
              <a:ext uri="{FF2B5EF4-FFF2-40B4-BE49-F238E27FC236}">
                <a16:creationId xmlns:a16="http://schemas.microsoft.com/office/drawing/2014/main" id="{A7829311-53B7-4C59-9288-3343CCC381FC}"/>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03112" y="6614019"/>
            <a:ext cx="325552" cy="100639"/>
          </a:xfrm>
          <a:prstGeom prst="rect">
            <a:avLst/>
          </a:prstGeom>
        </p:spPr>
      </p:pic>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80" r:id="rId4"/>
    <p:sldLayoutId id="2147483662" r:id="rId5"/>
    <p:sldLayoutId id="2147483668" r:id="rId6"/>
    <p:sldLayoutId id="2147483673" r:id="rId7"/>
    <p:sldLayoutId id="2147483670" r:id="rId8"/>
    <p:sldLayoutId id="2147483678" r:id="rId9"/>
    <p:sldLayoutId id="2147483674" r:id="rId10"/>
    <p:sldLayoutId id="2147483679" r:id="rId11"/>
    <p:sldLayoutId id="2147483675" r:id="rId12"/>
    <p:sldLayoutId id="2147483669" r:id="rId13"/>
    <p:sldLayoutId id="2147483676" r:id="rId14"/>
    <p:sldLayoutId id="2147483677" r:id="rId15"/>
    <p:sldLayoutId id="2147483666" r:id="rId16"/>
    <p:sldLayoutId id="2147483667" r:id="rId17"/>
    <p:sldLayoutId id="2147483681" r:id="rId18"/>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desy.de/f/students/summer_home_2023.html"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mailto:summie-org@desy.de"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mailto:christina.tornau@desy.de" TargetMode="External"/><Relationship Id="rId2" Type="http://schemas.openxmlformats.org/officeDocument/2006/relationships/hyperlink" Target="https://indico.desy.de/event/40320/"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desy.de/f/students/2023/map_terascale_stat_23.pdf" TargetMode="External"/><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indico.desy.de/event/40256/"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mailto:hostel.service@desy.de" TargetMode="External"/><Relationship Id="rId2" Type="http://schemas.openxmlformats.org/officeDocument/2006/relationships/hyperlink" Target="https://welcome-services.desy.de/sites2009/site_guest-services/content/e56138/DESY-Welcome-Booklet-2022_eng.pdf"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discord.gg/U7RFa5Uvw2" TargetMode="External"/><Relationship Id="rId7" Type="http://schemas.openxmlformats.org/officeDocument/2006/relationships/hyperlink" Target="https://www.desy.de/pbook?lang=eng" TargetMode="External"/><Relationship Id="rId2" Type="http://schemas.openxmlformats.org/officeDocument/2006/relationships/hyperlink" Target="https://chat.whatsapp.com/B7dvb3sFO1Y01Q99vAAc2d" TargetMode="External"/><Relationship Id="rId1" Type="http://schemas.openxmlformats.org/officeDocument/2006/relationships/slideLayout" Target="../slideLayouts/slideLayout5.xml"/><Relationship Id="rId6" Type="http://schemas.openxmlformats.org/officeDocument/2006/relationships/hyperlink" Target="http://summerstudents.desy.de/hamburg/" TargetMode="External"/><Relationship Id="rId5" Type="http://schemas.openxmlformats.org/officeDocument/2006/relationships/hyperlink" Target="https://www.desy.de/f/students/summer_home_2023.html" TargetMode="External"/><Relationship Id="rId4" Type="http://schemas.openxmlformats.org/officeDocument/2006/relationships/hyperlink" Target="mailto:Summie-org@desy.de" TargetMode="Externa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www.hvv-deutschlandticket.de/en/" TargetMode="External"/><Relationship Id="rId2" Type="http://schemas.openxmlformats.org/officeDocument/2006/relationships/hyperlink" Target="http://stadtrad.hamburg.de/" TargetMode="Externa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haspa.de/"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vafev.de/"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de/maps/place/Barkassenbetrieb+B%C3%BClow+GmbH/@53.5454154,9.9779691,16z/data=!4m6!3m5!1s0x47b1916303254cb9:0x5c01326b6bd123cb!8m2!3d53.5445102!4d9.9861659!16s%2Fg%2F1tcy3c66?entry=ttu" TargetMode="External"/><Relationship Id="rId2" Type="http://schemas.openxmlformats.org/officeDocument/2006/relationships/hyperlink" Target="https://indico.desy.de/event/40250/" TargetMode="Externa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hyperlink" Target="https://www.desy.de/f/students/summer_home_2023.html" TargetMode="External"/><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hyperlink" Target="mailto:summie-org@desy.d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hyperlink" Target="mailto:summie-org@desy.de"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hyperlink" Target="https://indico.desy.de/event/40248/" TargetMode="External"/><Relationship Id="rId2" Type="http://schemas.openxmlformats.org/officeDocument/2006/relationships/hyperlink" Target="https://indico.desy.de/event/40247/" TargetMode="External"/><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2.emf"/><Relationship Id="rId4" Type="http://schemas.openxmlformats.org/officeDocument/2006/relationships/hyperlink" Target="https://indico.desy.de/event/40492/"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indico.desy.de/event/39610/"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hyperlink" Target="https://indico.desy.de/event/40249/"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500" b="12500"/>
          <a:stretch>
            <a:fillRect/>
          </a:stretch>
        </p:blipFill>
        <p:spPr/>
      </p:pic>
      <p:sp>
        <p:nvSpPr>
          <p:cNvPr id="2" name="Titel 1"/>
          <p:cNvSpPr>
            <a:spLocks noGrp="1"/>
          </p:cNvSpPr>
          <p:nvPr>
            <p:ph type="ctrTitle"/>
          </p:nvPr>
        </p:nvSpPr>
        <p:spPr>
          <a:xfrm>
            <a:off x="203994" y="322393"/>
            <a:ext cx="11784010" cy="1780753"/>
          </a:xfrm>
        </p:spPr>
        <p:txBody>
          <a:bodyPr/>
          <a:lstStyle/>
          <a:p>
            <a:r>
              <a:rPr lang="en-US" dirty="0"/>
              <a:t>DESY Summer Student Program 2023: Welcome Session</a:t>
            </a:r>
          </a:p>
        </p:txBody>
      </p:sp>
      <p:sp>
        <p:nvSpPr>
          <p:cNvPr id="3" name="Untertitel 2"/>
          <p:cNvSpPr>
            <a:spLocks noGrp="1"/>
          </p:cNvSpPr>
          <p:nvPr>
            <p:ph type="subTitle" idx="1"/>
          </p:nvPr>
        </p:nvSpPr>
        <p:spPr>
          <a:xfrm>
            <a:off x="203994" y="2326254"/>
            <a:ext cx="11376025" cy="889339"/>
          </a:xfrm>
        </p:spPr>
        <p:txBody>
          <a:bodyPr/>
          <a:lstStyle/>
          <a:p>
            <a:r>
              <a:rPr lang="en-US" sz="3200" dirty="0"/>
              <a:t>Introduction to the Program</a:t>
            </a:r>
          </a:p>
        </p:txBody>
      </p:sp>
      <p:sp>
        <p:nvSpPr>
          <p:cNvPr id="4" name="Textplatzhalter 3"/>
          <p:cNvSpPr>
            <a:spLocks noGrp="1"/>
          </p:cNvSpPr>
          <p:nvPr>
            <p:ph type="body" sz="quarter" idx="10"/>
          </p:nvPr>
        </p:nvSpPr>
        <p:spPr>
          <a:xfrm>
            <a:off x="189863" y="3741743"/>
            <a:ext cx="11369548" cy="1487457"/>
          </a:xfrm>
        </p:spPr>
        <p:txBody>
          <a:bodyPr/>
          <a:lstStyle/>
          <a:p>
            <a:pPr>
              <a:defRPr>
                <a:latin typeface="+mn-lt"/>
                <a:ea typeface="+mn-ea"/>
                <a:cs typeface="+mn-cs"/>
                <a:sym typeface="Arial"/>
              </a:defRPr>
            </a:pPr>
            <a:r>
              <a:rPr lang="de-DE" dirty="0"/>
              <a:t>Olaf Behnke, Carolin </a:t>
            </a:r>
            <a:r>
              <a:rPr lang="de-DE" dirty="0" err="1"/>
              <a:t>Leao</a:t>
            </a:r>
            <a:r>
              <a:rPr lang="de-DE"/>
              <a:t> Grötzinger</a:t>
            </a:r>
            <a:r>
              <a:rPr lang="de-DE" dirty="0"/>
              <a:t>, </a:t>
            </a:r>
            <a:r>
              <a:rPr lang="de-DE" u="sng" dirty="0"/>
              <a:t>Friederike Januschek</a:t>
            </a:r>
            <a:r>
              <a:rPr lang="de-DE" dirty="0"/>
              <a:t>, Ute Micheelsen, Britta Niemann, Andreas Przystawik, Andrea Schrader, Nicholas Styles</a:t>
            </a:r>
          </a:p>
          <a:p>
            <a:endParaRPr lang="en-US" dirty="0"/>
          </a:p>
          <a:p>
            <a:r>
              <a:rPr lang="en-US" dirty="0"/>
              <a:t>DESY Hamburg, 18.7.2023</a:t>
            </a:r>
          </a:p>
        </p:txBody>
      </p:sp>
      <p:pic>
        <p:nvPicPr>
          <p:cNvPr id="6" name="Picture 4" descr="Picture 4">
            <a:extLst>
              <a:ext uri="{FF2B5EF4-FFF2-40B4-BE49-F238E27FC236}">
                <a16:creationId xmlns:a16="http://schemas.microsoft.com/office/drawing/2014/main" id="{F71194FB-65C3-4788-AAA6-7F58CD2E6266}"/>
              </a:ext>
            </a:extLst>
          </p:cNvPr>
          <p:cNvPicPr>
            <a:picLocks noChangeAspect="1"/>
          </p:cNvPicPr>
          <p:nvPr/>
        </p:nvPicPr>
        <p:blipFill>
          <a:blip r:embed="rId3">
            <a:extLst/>
          </a:blip>
          <a:stretch>
            <a:fillRect/>
          </a:stretch>
        </p:blipFill>
        <p:spPr>
          <a:xfrm>
            <a:off x="5663952" y="4327149"/>
            <a:ext cx="3504723" cy="2429584"/>
          </a:xfrm>
          <a:prstGeom prst="rect">
            <a:avLst/>
          </a:prstGeom>
          <a:ln w="12700">
            <a:miter lim="400000"/>
          </a:ln>
        </p:spPr>
      </p:pic>
    </p:spTree>
    <p:extLst>
      <p:ext uri="{BB962C8B-B14F-4D97-AF65-F5344CB8AC3E}">
        <p14:creationId xmlns:p14="http://schemas.microsoft.com/office/powerpoint/2010/main" val="86296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7A3FE3C-41DC-46E9-8215-95DB32DFEB3C}"/>
              </a:ext>
            </a:extLst>
          </p:cNvPr>
          <p:cNvSpPr>
            <a:spLocks noGrp="1"/>
          </p:cNvSpPr>
          <p:nvPr>
            <p:ph type="title"/>
          </p:nvPr>
        </p:nvSpPr>
        <p:spPr/>
        <p:txBody>
          <a:bodyPr/>
          <a:lstStyle/>
          <a:p>
            <a:r>
              <a:rPr lang="de-DE" dirty="0"/>
              <a:t>Places </a:t>
            </a:r>
            <a:r>
              <a:rPr lang="de-DE" dirty="0" err="1"/>
              <a:t>you</a:t>
            </a:r>
            <a:r>
              <a:rPr lang="de-DE" dirty="0"/>
              <a:t> </a:t>
            </a:r>
            <a:r>
              <a:rPr lang="de-DE" dirty="0" err="1"/>
              <a:t>should</a:t>
            </a:r>
            <a:r>
              <a:rPr lang="de-DE" dirty="0"/>
              <a:t> </a:t>
            </a:r>
            <a:r>
              <a:rPr lang="de-DE" dirty="0" err="1"/>
              <a:t>know</a:t>
            </a:r>
            <a:r>
              <a:rPr lang="de-DE" dirty="0"/>
              <a:t> </a:t>
            </a:r>
          </a:p>
        </p:txBody>
      </p:sp>
      <p:sp>
        <p:nvSpPr>
          <p:cNvPr id="4" name="Fußzeilenplatzhalter 3">
            <a:extLst>
              <a:ext uri="{FF2B5EF4-FFF2-40B4-BE49-F238E27FC236}">
                <a16:creationId xmlns:a16="http://schemas.microsoft.com/office/drawing/2014/main" id="{D4B09E9C-EBC3-4BAC-A620-49AD2E3A986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9" name="Textplatzhalter 8">
            <a:extLst>
              <a:ext uri="{FF2B5EF4-FFF2-40B4-BE49-F238E27FC236}">
                <a16:creationId xmlns:a16="http://schemas.microsoft.com/office/drawing/2014/main" id="{4D6212F5-236C-4B3D-8638-B4E2AFA3A0B2}"/>
              </a:ext>
            </a:extLst>
          </p:cNvPr>
          <p:cNvSpPr>
            <a:spLocks noGrp="1"/>
          </p:cNvSpPr>
          <p:nvPr>
            <p:ph type="body" sz="quarter" idx="13"/>
          </p:nvPr>
        </p:nvSpPr>
        <p:spPr/>
        <p:txBody>
          <a:bodyPr/>
          <a:lstStyle/>
          <a:p>
            <a:r>
              <a:rPr lang="de-DE" dirty="0" err="1"/>
              <a:t>For</a:t>
            </a:r>
            <a:r>
              <a:rPr lang="de-DE" dirty="0"/>
              <a:t> </a:t>
            </a:r>
            <a:r>
              <a:rPr lang="de-DE" dirty="0" err="1"/>
              <a:t>reference</a:t>
            </a:r>
            <a:endParaRPr lang="de-DE" dirty="0"/>
          </a:p>
        </p:txBody>
      </p:sp>
      <p:sp>
        <p:nvSpPr>
          <p:cNvPr id="3" name="Rechteck 2">
            <a:extLst>
              <a:ext uri="{FF2B5EF4-FFF2-40B4-BE49-F238E27FC236}">
                <a16:creationId xmlns:a16="http://schemas.microsoft.com/office/drawing/2014/main" id="{B64AB95B-CF2D-4441-B78C-9076D23EF473}"/>
              </a:ext>
            </a:extLst>
          </p:cNvPr>
          <p:cNvSpPr/>
          <p:nvPr/>
        </p:nvSpPr>
        <p:spPr>
          <a:xfrm>
            <a:off x="407988" y="1556792"/>
            <a:ext cx="10344982" cy="523220"/>
          </a:xfrm>
          <a:prstGeom prst="rect">
            <a:avLst/>
          </a:prstGeom>
        </p:spPr>
        <p:txBody>
          <a:bodyPr wrap="square">
            <a:spAutoFit/>
          </a:bodyPr>
          <a:lstStyle/>
          <a:p>
            <a:r>
              <a:rPr lang="de-DE" sz="2800" b="1" dirty="0">
                <a:hlinkClick r:id="rId2"/>
              </a:rPr>
              <a:t>https://www.desy.de/f/students/summer_home_2023.html</a:t>
            </a:r>
            <a:r>
              <a:rPr lang="de-DE" sz="2800" b="1" dirty="0"/>
              <a:t> </a:t>
            </a:r>
          </a:p>
        </p:txBody>
      </p:sp>
      <p:pic>
        <p:nvPicPr>
          <p:cNvPr id="5" name="Grafik 4">
            <a:extLst>
              <a:ext uri="{FF2B5EF4-FFF2-40B4-BE49-F238E27FC236}">
                <a16:creationId xmlns:a16="http://schemas.microsoft.com/office/drawing/2014/main" id="{151896ED-DCBC-409D-A18A-C80904D29D2E}"/>
              </a:ext>
            </a:extLst>
          </p:cNvPr>
          <p:cNvPicPr>
            <a:picLocks noChangeAspect="1"/>
          </p:cNvPicPr>
          <p:nvPr/>
        </p:nvPicPr>
        <p:blipFill>
          <a:blip r:embed="rId3"/>
          <a:stretch>
            <a:fillRect/>
          </a:stretch>
        </p:blipFill>
        <p:spPr>
          <a:xfrm>
            <a:off x="1909756" y="2394856"/>
            <a:ext cx="7341445" cy="3871099"/>
          </a:xfrm>
          <a:prstGeom prst="rect">
            <a:avLst/>
          </a:prstGeom>
        </p:spPr>
      </p:pic>
    </p:spTree>
    <p:extLst>
      <p:ext uri="{BB962C8B-B14F-4D97-AF65-F5344CB8AC3E}">
        <p14:creationId xmlns:p14="http://schemas.microsoft.com/office/powerpoint/2010/main" val="2913545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1543BB8-8390-4008-A29F-9B61623934BD}"/>
              </a:ext>
            </a:extLst>
          </p:cNvPr>
          <p:cNvSpPr>
            <a:spLocks noGrp="1"/>
          </p:cNvSpPr>
          <p:nvPr>
            <p:ph type="title"/>
          </p:nvPr>
        </p:nvSpPr>
        <p:spPr/>
        <p:txBody>
          <a:bodyPr/>
          <a:lstStyle/>
          <a:p>
            <a:r>
              <a:rPr lang="de-DE" dirty="0"/>
              <a:t>People </a:t>
            </a:r>
            <a:r>
              <a:rPr lang="de-DE" dirty="0" err="1"/>
              <a:t>you</a:t>
            </a:r>
            <a:r>
              <a:rPr lang="de-DE" dirty="0"/>
              <a:t> </a:t>
            </a:r>
            <a:r>
              <a:rPr lang="de-DE" dirty="0" err="1"/>
              <a:t>should</a:t>
            </a:r>
            <a:r>
              <a:rPr lang="de-DE" dirty="0"/>
              <a:t> </a:t>
            </a:r>
            <a:r>
              <a:rPr lang="de-DE" dirty="0" err="1"/>
              <a:t>know</a:t>
            </a:r>
            <a:endParaRPr lang="de-DE" dirty="0"/>
          </a:p>
        </p:txBody>
      </p:sp>
      <p:sp>
        <p:nvSpPr>
          <p:cNvPr id="8" name="Inhaltsplatzhalter 7">
            <a:extLst>
              <a:ext uri="{FF2B5EF4-FFF2-40B4-BE49-F238E27FC236}">
                <a16:creationId xmlns:a16="http://schemas.microsoft.com/office/drawing/2014/main" id="{EDDDCDDC-1DE6-4EBE-BE4E-4CF0E5222D2B}"/>
              </a:ext>
            </a:extLst>
          </p:cNvPr>
          <p:cNvSpPr>
            <a:spLocks noGrp="1"/>
          </p:cNvSpPr>
          <p:nvPr>
            <p:ph idx="1"/>
          </p:nvPr>
        </p:nvSpPr>
        <p:spPr/>
        <p:txBody>
          <a:bodyPr/>
          <a:lstStyle/>
          <a:p>
            <a:r>
              <a:rPr lang="de-DE" sz="2000" dirty="0"/>
              <a:t>After </a:t>
            </a:r>
            <a:r>
              <a:rPr lang="de-DE" sz="2000" dirty="0" err="1"/>
              <a:t>this</a:t>
            </a:r>
            <a:r>
              <a:rPr lang="de-DE" sz="2000" dirty="0"/>
              <a:t> </a:t>
            </a:r>
            <a:r>
              <a:rPr lang="de-DE" sz="2000" dirty="0" err="1"/>
              <a:t>meeting</a:t>
            </a:r>
            <a:r>
              <a:rPr lang="de-DE" sz="2000" dirty="0"/>
              <a:t>, </a:t>
            </a:r>
            <a:r>
              <a:rPr lang="de-DE" sz="2000" dirty="0" err="1"/>
              <a:t>you</a:t>
            </a:r>
            <a:r>
              <a:rPr lang="de-DE" sz="2000" dirty="0"/>
              <a:t> will </a:t>
            </a:r>
            <a:r>
              <a:rPr lang="de-DE" sz="2000" dirty="0" err="1"/>
              <a:t>meet</a:t>
            </a:r>
            <a:r>
              <a:rPr lang="de-DE" sz="2000" dirty="0"/>
              <a:t> </a:t>
            </a:r>
            <a:r>
              <a:rPr lang="de-DE" sz="2000" dirty="0" err="1"/>
              <a:t>your</a:t>
            </a:r>
            <a:r>
              <a:rPr lang="de-DE" sz="2000" dirty="0"/>
              <a:t> </a:t>
            </a:r>
            <a:r>
              <a:rPr lang="de-DE" sz="2000" b="1" dirty="0" err="1"/>
              <a:t>supervisors</a:t>
            </a:r>
            <a:r>
              <a:rPr lang="de-DE" sz="2000" dirty="0"/>
              <a:t>, </a:t>
            </a:r>
            <a:r>
              <a:rPr lang="de-DE" sz="2000" dirty="0" err="1"/>
              <a:t>who</a:t>
            </a:r>
            <a:r>
              <a:rPr lang="de-DE" sz="2000" dirty="0"/>
              <a:t> will support </a:t>
            </a:r>
            <a:r>
              <a:rPr lang="de-DE" sz="2000" dirty="0" err="1"/>
              <a:t>you</a:t>
            </a:r>
            <a:r>
              <a:rPr lang="de-DE" sz="2000" dirty="0"/>
              <a:t> </a:t>
            </a:r>
            <a:r>
              <a:rPr lang="de-DE" sz="2000" dirty="0" err="1"/>
              <a:t>with</a:t>
            </a:r>
            <a:r>
              <a:rPr lang="de-DE" sz="2000" dirty="0"/>
              <a:t> </a:t>
            </a:r>
            <a:r>
              <a:rPr lang="de-DE" sz="2000" dirty="0" err="1"/>
              <a:t>your</a:t>
            </a:r>
            <a:r>
              <a:rPr lang="de-DE" sz="2000" dirty="0"/>
              <a:t> </a:t>
            </a:r>
            <a:r>
              <a:rPr lang="de-DE" sz="2000" dirty="0" err="1"/>
              <a:t>project</a:t>
            </a:r>
            <a:r>
              <a:rPr lang="de-DE" sz="2000" dirty="0"/>
              <a:t> </a:t>
            </a:r>
            <a:r>
              <a:rPr lang="de-DE" sz="2000" dirty="0" err="1"/>
              <a:t>work</a:t>
            </a:r>
            <a:r>
              <a:rPr lang="de-DE" sz="2000" dirty="0"/>
              <a:t>, but also </a:t>
            </a:r>
            <a:r>
              <a:rPr lang="de-DE" sz="2000" dirty="0" err="1"/>
              <a:t>with</a:t>
            </a:r>
            <a:r>
              <a:rPr lang="de-DE" sz="2000" dirty="0"/>
              <a:t> </a:t>
            </a:r>
            <a:r>
              <a:rPr lang="de-DE" sz="2000" dirty="0" err="1"/>
              <a:t>some</a:t>
            </a:r>
            <a:r>
              <a:rPr lang="de-DE" sz="2000" dirty="0"/>
              <a:t> </a:t>
            </a:r>
            <a:r>
              <a:rPr lang="de-DE" sz="2000" dirty="0" err="1"/>
              <a:t>more</a:t>
            </a:r>
            <a:r>
              <a:rPr lang="de-DE" sz="2000" dirty="0"/>
              <a:t> </a:t>
            </a:r>
            <a:r>
              <a:rPr lang="de-DE" sz="2000" dirty="0" err="1"/>
              <a:t>general</a:t>
            </a:r>
            <a:r>
              <a:rPr lang="de-DE" sz="2000" dirty="0"/>
              <a:t> </a:t>
            </a:r>
            <a:r>
              <a:rPr lang="de-DE" sz="2000" dirty="0" err="1"/>
              <a:t>issues</a:t>
            </a:r>
            <a:endParaRPr lang="de-DE" sz="2000" dirty="0"/>
          </a:p>
          <a:p>
            <a:r>
              <a:rPr lang="de-DE" sz="2000" dirty="0"/>
              <a:t>The </a:t>
            </a:r>
            <a:r>
              <a:rPr lang="de-DE" sz="2000" dirty="0" err="1"/>
              <a:t>supervisors</a:t>
            </a:r>
            <a:r>
              <a:rPr lang="de-DE" sz="2000" dirty="0"/>
              <a:t> will </a:t>
            </a:r>
            <a:r>
              <a:rPr lang="de-DE" sz="2000" dirty="0" err="1"/>
              <a:t>be</a:t>
            </a:r>
            <a:r>
              <a:rPr lang="de-DE" sz="2000" dirty="0"/>
              <a:t> </a:t>
            </a:r>
            <a:r>
              <a:rPr lang="de-DE" sz="2000" dirty="0" err="1"/>
              <a:t>your</a:t>
            </a:r>
            <a:r>
              <a:rPr lang="de-DE" sz="2000" dirty="0"/>
              <a:t> </a:t>
            </a:r>
            <a:r>
              <a:rPr lang="de-DE" sz="2000" dirty="0" err="1"/>
              <a:t>main</a:t>
            </a:r>
            <a:r>
              <a:rPr lang="de-DE" sz="2000" dirty="0"/>
              <a:t> </a:t>
            </a:r>
            <a:r>
              <a:rPr lang="de-DE" sz="2000" dirty="0" err="1"/>
              <a:t>point</a:t>
            </a:r>
            <a:r>
              <a:rPr lang="de-DE" sz="2000" dirty="0"/>
              <a:t> </a:t>
            </a:r>
            <a:r>
              <a:rPr lang="de-DE" sz="2000" dirty="0" err="1"/>
              <a:t>of</a:t>
            </a:r>
            <a:r>
              <a:rPr lang="de-DE" sz="2000" dirty="0"/>
              <a:t> </a:t>
            </a:r>
            <a:r>
              <a:rPr lang="de-DE" sz="2000" dirty="0" err="1"/>
              <a:t>contact</a:t>
            </a:r>
            <a:r>
              <a:rPr lang="de-DE" sz="2000" dirty="0"/>
              <a:t> – do not </a:t>
            </a:r>
            <a:r>
              <a:rPr lang="de-DE" sz="2000" dirty="0" err="1"/>
              <a:t>hesitate</a:t>
            </a:r>
            <a:r>
              <a:rPr lang="de-DE" sz="2000" dirty="0"/>
              <a:t> </a:t>
            </a:r>
            <a:r>
              <a:rPr lang="de-DE" sz="2000" dirty="0" err="1"/>
              <a:t>to</a:t>
            </a:r>
            <a:r>
              <a:rPr lang="de-DE" sz="2000" dirty="0"/>
              <a:t> </a:t>
            </a:r>
            <a:r>
              <a:rPr lang="de-DE" sz="2000" dirty="0" err="1"/>
              <a:t>ask</a:t>
            </a:r>
            <a:r>
              <a:rPr lang="de-DE" sz="2000" dirty="0"/>
              <a:t> </a:t>
            </a:r>
            <a:r>
              <a:rPr lang="de-DE" sz="2000" dirty="0" err="1"/>
              <a:t>them</a:t>
            </a:r>
            <a:r>
              <a:rPr lang="de-DE" sz="2000" dirty="0"/>
              <a:t> </a:t>
            </a:r>
            <a:r>
              <a:rPr lang="de-DE" sz="2000" dirty="0" err="1"/>
              <a:t>questions</a:t>
            </a:r>
            <a:r>
              <a:rPr lang="de-DE" sz="2000" dirty="0"/>
              <a:t>!</a:t>
            </a:r>
          </a:p>
          <a:p>
            <a:pPr>
              <a:defRPr sz="3200" spc="-1">
                <a:uFill>
                  <a:solidFill>
                    <a:srgbClr val="FFFFFF"/>
                  </a:solidFill>
                </a:uFill>
                <a:latin typeface="Tahoma"/>
                <a:ea typeface="Tahoma"/>
                <a:cs typeface="Tahoma"/>
                <a:sym typeface="Tahoma"/>
              </a:defRPr>
            </a:pPr>
            <a:r>
              <a:rPr lang="en-US" sz="2000" dirty="0"/>
              <a:t>Work project technical support: All support is provided locally by the project supervisors and their respective DESY groups, system administrators, etc. </a:t>
            </a:r>
            <a:r>
              <a:rPr lang="en-US" sz="2000" dirty="0">
                <a:sym typeface="Wingdings" panose="05000000000000000000" pitchFamily="2" charset="2"/>
              </a:rPr>
              <a:t> </a:t>
            </a:r>
            <a:r>
              <a:rPr lang="en-US" sz="2000" dirty="0"/>
              <a:t>You will be integrated in the DESY groups like normal  researchers, for work related questions ask your supervisors or group secretaries!</a:t>
            </a:r>
          </a:p>
          <a:p>
            <a:pPr>
              <a:defRPr sz="3200" spc="-1">
                <a:uFill>
                  <a:solidFill>
                    <a:srgbClr val="FFFFFF"/>
                  </a:solidFill>
                </a:uFill>
                <a:latin typeface="Tahoma"/>
                <a:ea typeface="Tahoma"/>
                <a:cs typeface="Tahoma"/>
                <a:sym typeface="Tahoma"/>
              </a:defRPr>
            </a:pPr>
            <a:endParaRPr lang="de-DE" sz="2000" dirty="0"/>
          </a:p>
          <a:p>
            <a:r>
              <a:rPr lang="en-US" sz="2000" dirty="0"/>
              <a:t>Unless you have arranged differently your supervisor will fetch you around 11h00 near the DESY auditorium. Probably they will take you to lunch at the DESY canteen. Your supervisor will introduce you to their group, will show you your work place/office and is responsible for all work matters in their group.</a:t>
            </a:r>
            <a:endParaRPr lang="de-DE" sz="2000" dirty="0"/>
          </a:p>
          <a:p>
            <a:pPr marL="0" indent="0">
              <a:buNone/>
            </a:pPr>
            <a:endParaRPr lang="de-DE" dirty="0"/>
          </a:p>
        </p:txBody>
      </p:sp>
      <p:sp>
        <p:nvSpPr>
          <p:cNvPr id="4" name="Fußzeilenplatzhalter 3">
            <a:extLst>
              <a:ext uri="{FF2B5EF4-FFF2-40B4-BE49-F238E27FC236}">
                <a16:creationId xmlns:a16="http://schemas.microsoft.com/office/drawing/2014/main" id="{33F18827-FD92-4A0D-9AB7-1B334DD3F4EE}"/>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9" name="Textplatzhalter 8">
            <a:extLst>
              <a:ext uri="{FF2B5EF4-FFF2-40B4-BE49-F238E27FC236}">
                <a16:creationId xmlns:a16="http://schemas.microsoft.com/office/drawing/2014/main" id="{F5EF78D8-FADB-40EB-9AB2-27C176759DF2}"/>
              </a:ext>
            </a:extLst>
          </p:cNvPr>
          <p:cNvSpPr>
            <a:spLocks noGrp="1"/>
          </p:cNvSpPr>
          <p:nvPr>
            <p:ph type="body" sz="quarter" idx="13"/>
          </p:nvPr>
        </p:nvSpPr>
        <p:spPr/>
        <p:txBody>
          <a:bodyPr/>
          <a:lstStyle/>
          <a:p>
            <a:r>
              <a:rPr lang="de-DE" dirty="0" err="1"/>
              <a:t>Your</a:t>
            </a:r>
            <a:r>
              <a:rPr lang="de-DE" dirty="0"/>
              <a:t> </a:t>
            </a:r>
            <a:r>
              <a:rPr lang="de-DE" dirty="0" err="1"/>
              <a:t>supervisors</a:t>
            </a:r>
            <a:r>
              <a:rPr lang="de-DE" dirty="0"/>
              <a:t> and </a:t>
            </a:r>
            <a:r>
              <a:rPr lang="de-DE" dirty="0" err="1"/>
              <a:t>group</a:t>
            </a:r>
            <a:endParaRPr lang="de-DE" dirty="0"/>
          </a:p>
        </p:txBody>
      </p:sp>
    </p:spTree>
    <p:extLst>
      <p:ext uri="{BB962C8B-B14F-4D97-AF65-F5344CB8AC3E}">
        <p14:creationId xmlns:p14="http://schemas.microsoft.com/office/powerpoint/2010/main" val="2015322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1543BB8-8390-4008-A29F-9B61623934BD}"/>
              </a:ext>
            </a:extLst>
          </p:cNvPr>
          <p:cNvSpPr>
            <a:spLocks noGrp="1"/>
          </p:cNvSpPr>
          <p:nvPr>
            <p:ph type="title"/>
          </p:nvPr>
        </p:nvSpPr>
        <p:spPr/>
        <p:txBody>
          <a:bodyPr/>
          <a:lstStyle/>
          <a:p>
            <a:r>
              <a:rPr lang="de-DE" dirty="0"/>
              <a:t>People </a:t>
            </a:r>
            <a:r>
              <a:rPr lang="de-DE" dirty="0" err="1"/>
              <a:t>you</a:t>
            </a:r>
            <a:r>
              <a:rPr lang="de-DE" dirty="0"/>
              <a:t> </a:t>
            </a:r>
            <a:r>
              <a:rPr lang="de-DE" dirty="0" err="1"/>
              <a:t>should</a:t>
            </a:r>
            <a:r>
              <a:rPr lang="de-DE" dirty="0"/>
              <a:t> </a:t>
            </a:r>
            <a:r>
              <a:rPr lang="de-DE" dirty="0" err="1"/>
              <a:t>know</a:t>
            </a:r>
            <a:endParaRPr lang="de-DE" dirty="0"/>
          </a:p>
        </p:txBody>
      </p:sp>
      <p:sp>
        <p:nvSpPr>
          <p:cNvPr id="8" name="Inhaltsplatzhalter 7">
            <a:extLst>
              <a:ext uri="{FF2B5EF4-FFF2-40B4-BE49-F238E27FC236}">
                <a16:creationId xmlns:a16="http://schemas.microsoft.com/office/drawing/2014/main" id="{EDDDCDDC-1DE6-4EBE-BE4E-4CF0E5222D2B}"/>
              </a:ext>
            </a:extLst>
          </p:cNvPr>
          <p:cNvSpPr>
            <a:spLocks noGrp="1"/>
          </p:cNvSpPr>
          <p:nvPr>
            <p:ph idx="1"/>
          </p:nvPr>
        </p:nvSpPr>
        <p:spPr/>
        <p:txBody>
          <a:bodyPr/>
          <a:lstStyle/>
          <a:p>
            <a:r>
              <a:rPr lang="de-DE" sz="2000" dirty="0" err="1"/>
              <a:t>We</a:t>
            </a:r>
            <a:r>
              <a:rPr lang="de-DE" sz="2000" dirty="0"/>
              <a:t> </a:t>
            </a:r>
            <a:r>
              <a:rPr lang="de-DE" sz="2000" dirty="0" err="1"/>
              <a:t>are</a:t>
            </a:r>
            <a:r>
              <a:rPr lang="de-DE" sz="2000" dirty="0"/>
              <a:t> a </a:t>
            </a:r>
            <a:r>
              <a:rPr lang="de-DE" sz="2000" dirty="0" err="1"/>
              <a:t>group</a:t>
            </a:r>
            <a:r>
              <a:rPr lang="de-DE" sz="2000" dirty="0"/>
              <a:t> </a:t>
            </a:r>
            <a:r>
              <a:rPr lang="de-DE" sz="2000" dirty="0" err="1"/>
              <a:t>of</a:t>
            </a:r>
            <a:r>
              <a:rPr lang="de-DE" sz="2000" dirty="0"/>
              <a:t> </a:t>
            </a:r>
            <a:r>
              <a:rPr lang="de-DE" sz="2000" dirty="0" err="1"/>
              <a:t>people</a:t>
            </a:r>
            <a:r>
              <a:rPr lang="de-DE" sz="2000" dirty="0"/>
              <a:t> </a:t>
            </a:r>
            <a:r>
              <a:rPr lang="de-DE" sz="2000" dirty="0" err="1"/>
              <a:t>from</a:t>
            </a:r>
            <a:r>
              <a:rPr lang="de-DE" sz="2000" dirty="0"/>
              <a:t> </a:t>
            </a:r>
            <a:r>
              <a:rPr lang="de-DE" sz="2000" dirty="0" err="1"/>
              <a:t>the</a:t>
            </a:r>
            <a:r>
              <a:rPr lang="de-DE" sz="2000" dirty="0"/>
              <a:t> </a:t>
            </a:r>
            <a:r>
              <a:rPr lang="de-DE" sz="2000" dirty="0" err="1"/>
              <a:t>particle</a:t>
            </a:r>
            <a:r>
              <a:rPr lang="de-DE" sz="2000" dirty="0"/>
              <a:t> </a:t>
            </a:r>
            <a:r>
              <a:rPr lang="de-DE" sz="2000" dirty="0" err="1"/>
              <a:t>physics</a:t>
            </a:r>
            <a:r>
              <a:rPr lang="de-DE" sz="2000" dirty="0"/>
              <a:t> </a:t>
            </a:r>
            <a:r>
              <a:rPr lang="de-DE" sz="2000" dirty="0" err="1"/>
              <a:t>department</a:t>
            </a:r>
            <a:r>
              <a:rPr lang="de-DE" sz="2000" dirty="0"/>
              <a:t> (B </a:t>
            </a:r>
            <a:r>
              <a:rPr lang="de-DE" sz="2000" dirty="0" err="1"/>
              <a:t>projects</a:t>
            </a:r>
            <a:r>
              <a:rPr lang="de-DE" sz="2000" dirty="0"/>
              <a:t>) and </a:t>
            </a:r>
            <a:r>
              <a:rPr lang="de-DE" sz="2000" dirty="0" err="1"/>
              <a:t>photon</a:t>
            </a:r>
            <a:r>
              <a:rPr lang="de-DE" sz="2000" dirty="0"/>
              <a:t> </a:t>
            </a:r>
            <a:r>
              <a:rPr lang="de-DE" sz="2000" dirty="0" err="1"/>
              <a:t>science</a:t>
            </a:r>
            <a:r>
              <a:rPr lang="de-DE" sz="2000" dirty="0"/>
              <a:t> </a:t>
            </a:r>
            <a:r>
              <a:rPr lang="de-DE" sz="2000" dirty="0" err="1"/>
              <a:t>department</a:t>
            </a:r>
            <a:r>
              <a:rPr lang="de-DE" sz="2000" dirty="0"/>
              <a:t> (A </a:t>
            </a:r>
            <a:r>
              <a:rPr lang="de-DE" sz="2000" dirty="0" err="1"/>
              <a:t>projects</a:t>
            </a:r>
            <a:r>
              <a:rPr lang="de-DE" sz="2000" dirty="0"/>
              <a:t>) </a:t>
            </a:r>
            <a:r>
              <a:rPr lang="de-DE" sz="2000" dirty="0" err="1"/>
              <a:t>of</a:t>
            </a:r>
            <a:r>
              <a:rPr lang="de-DE" sz="2000" dirty="0"/>
              <a:t> DESY</a:t>
            </a:r>
          </a:p>
          <a:p>
            <a:r>
              <a:rPr lang="de-DE" sz="2000" b="1" dirty="0" err="1"/>
              <a:t>Particle</a:t>
            </a:r>
            <a:r>
              <a:rPr lang="de-DE" sz="2000" b="1" dirty="0"/>
              <a:t> Physics</a:t>
            </a:r>
            <a:r>
              <a:rPr lang="de-DE" sz="2000" dirty="0"/>
              <a:t>: </a:t>
            </a:r>
            <a:r>
              <a:rPr lang="de-DE" sz="2000" dirty="0">
                <a:solidFill>
                  <a:schemeClr val="accent2"/>
                </a:solidFill>
              </a:rPr>
              <a:t>Olaf Behnke</a:t>
            </a:r>
            <a:r>
              <a:rPr lang="de-DE" sz="2000" dirty="0"/>
              <a:t>, </a:t>
            </a:r>
            <a:r>
              <a:rPr lang="de-DE" sz="2000" dirty="0">
                <a:solidFill>
                  <a:schemeClr val="accent1"/>
                </a:solidFill>
              </a:rPr>
              <a:t>Carolin Grötzinger, </a:t>
            </a:r>
            <a:r>
              <a:rPr lang="de-DE" sz="2000" dirty="0">
                <a:solidFill>
                  <a:schemeClr val="accent2"/>
                </a:solidFill>
              </a:rPr>
              <a:t>Friederike Januschek,</a:t>
            </a:r>
            <a:r>
              <a:rPr lang="de-DE" sz="2000" dirty="0"/>
              <a:t> </a:t>
            </a:r>
            <a:r>
              <a:rPr lang="de-DE" sz="2000" dirty="0">
                <a:solidFill>
                  <a:schemeClr val="accent1"/>
                </a:solidFill>
              </a:rPr>
              <a:t>Andrea Schrader</a:t>
            </a:r>
            <a:r>
              <a:rPr lang="de-DE" sz="2000" dirty="0">
                <a:solidFill>
                  <a:schemeClr val="accent2"/>
                </a:solidFill>
              </a:rPr>
              <a:t>, Nicholas Styles</a:t>
            </a:r>
          </a:p>
          <a:p>
            <a:r>
              <a:rPr lang="de-DE" sz="2000" b="1" dirty="0"/>
              <a:t>Photon Science</a:t>
            </a:r>
            <a:r>
              <a:rPr lang="de-DE" sz="2000" dirty="0"/>
              <a:t>: </a:t>
            </a:r>
            <a:r>
              <a:rPr lang="de-DE" sz="2000" dirty="0">
                <a:solidFill>
                  <a:schemeClr val="accent1"/>
                </a:solidFill>
              </a:rPr>
              <a:t>Ute Micheelsen, Britta Niemann, </a:t>
            </a:r>
            <a:r>
              <a:rPr lang="de-DE" sz="2000" dirty="0">
                <a:solidFill>
                  <a:schemeClr val="accent2"/>
                </a:solidFill>
              </a:rPr>
              <a:t>Andreas Przystawik</a:t>
            </a:r>
          </a:p>
          <a:p>
            <a:r>
              <a:rPr lang="de-DE" sz="2000" dirty="0" err="1"/>
              <a:t>Please</a:t>
            </a:r>
            <a:r>
              <a:rPr lang="de-DE" sz="2000" dirty="0"/>
              <a:t> </a:t>
            </a:r>
            <a:r>
              <a:rPr lang="de-DE" sz="2000" dirty="0" err="1"/>
              <a:t>contact</a:t>
            </a:r>
            <a:r>
              <a:rPr lang="de-DE" sz="2000" dirty="0"/>
              <a:t> </a:t>
            </a:r>
            <a:r>
              <a:rPr lang="de-DE" sz="2000" dirty="0" err="1"/>
              <a:t>us</a:t>
            </a:r>
            <a:r>
              <a:rPr lang="de-DE" sz="2000" dirty="0"/>
              <a:t> in </a:t>
            </a:r>
            <a:r>
              <a:rPr lang="de-DE" sz="2000" dirty="0" err="1"/>
              <a:t>case</a:t>
            </a:r>
            <a:r>
              <a:rPr lang="de-DE" sz="2000" dirty="0"/>
              <a:t> </a:t>
            </a:r>
            <a:r>
              <a:rPr lang="de-DE" sz="2000" dirty="0" err="1"/>
              <a:t>of</a:t>
            </a:r>
            <a:r>
              <a:rPr lang="de-DE" sz="2000" dirty="0"/>
              <a:t> </a:t>
            </a:r>
            <a:r>
              <a:rPr lang="de-DE" sz="2000" dirty="0" err="1"/>
              <a:t>any</a:t>
            </a:r>
            <a:r>
              <a:rPr lang="de-DE" sz="2000" dirty="0"/>
              <a:t> program-</a:t>
            </a:r>
            <a:r>
              <a:rPr lang="de-DE" sz="2000" dirty="0" err="1"/>
              <a:t>related</a:t>
            </a:r>
            <a:r>
              <a:rPr lang="de-DE" sz="2000" dirty="0"/>
              <a:t> </a:t>
            </a:r>
            <a:r>
              <a:rPr lang="de-DE" sz="2000" dirty="0" err="1"/>
              <a:t>issues</a:t>
            </a:r>
            <a:r>
              <a:rPr lang="de-DE" sz="2000" dirty="0"/>
              <a:t>, </a:t>
            </a:r>
            <a:r>
              <a:rPr lang="de-DE" sz="2000" dirty="0">
                <a:solidFill>
                  <a:schemeClr val="accent1"/>
                </a:solidFill>
              </a:rPr>
              <a:t>administrative</a:t>
            </a:r>
            <a:r>
              <a:rPr lang="de-DE" sz="2000" dirty="0"/>
              <a:t> </a:t>
            </a:r>
            <a:r>
              <a:rPr lang="de-DE" sz="2000" dirty="0" err="1"/>
              <a:t>or</a:t>
            </a:r>
            <a:r>
              <a:rPr lang="de-DE" sz="2000" dirty="0"/>
              <a:t> </a:t>
            </a:r>
            <a:r>
              <a:rPr lang="de-DE" sz="2000" dirty="0" err="1">
                <a:solidFill>
                  <a:schemeClr val="accent2"/>
                </a:solidFill>
              </a:rPr>
              <a:t>general</a:t>
            </a:r>
            <a:endParaRPr lang="de-DE" sz="2000" dirty="0">
              <a:solidFill>
                <a:schemeClr val="accent2"/>
              </a:solidFill>
            </a:endParaRPr>
          </a:p>
          <a:p>
            <a:r>
              <a:rPr lang="de-DE" sz="2800" dirty="0"/>
              <a:t>Write an email </a:t>
            </a:r>
            <a:r>
              <a:rPr lang="de-DE" sz="2800" dirty="0" err="1"/>
              <a:t>to</a:t>
            </a:r>
            <a:r>
              <a:rPr lang="de-DE" sz="2800" dirty="0"/>
              <a:t>: </a:t>
            </a:r>
            <a:r>
              <a:rPr lang="de-DE" sz="2800" b="1" dirty="0">
                <a:solidFill>
                  <a:srgbClr val="0070C0"/>
                </a:solidFill>
                <a:hlinkClick r:id="rId2">
                  <a:extLst>
                    <a:ext uri="{A12FA001-AC4F-418D-AE19-62706E023703}">
                      <ahyp:hlinkClr xmlns:ahyp="http://schemas.microsoft.com/office/drawing/2018/hyperlinkcolor" val="tx"/>
                    </a:ext>
                  </a:extLst>
                </a:hlinkClick>
              </a:rPr>
              <a:t>summie-org@desy.de</a:t>
            </a:r>
            <a:r>
              <a:rPr lang="de-DE" sz="2800" b="1" dirty="0">
                <a:solidFill>
                  <a:srgbClr val="0070C0"/>
                </a:solidFill>
              </a:rPr>
              <a:t> </a:t>
            </a:r>
          </a:p>
          <a:p>
            <a:endParaRPr lang="de-DE" dirty="0"/>
          </a:p>
        </p:txBody>
      </p:sp>
      <p:sp>
        <p:nvSpPr>
          <p:cNvPr id="4" name="Fußzeilenplatzhalter 3">
            <a:extLst>
              <a:ext uri="{FF2B5EF4-FFF2-40B4-BE49-F238E27FC236}">
                <a16:creationId xmlns:a16="http://schemas.microsoft.com/office/drawing/2014/main" id="{33F18827-FD92-4A0D-9AB7-1B334DD3F4EE}"/>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9" name="Textplatzhalter 8">
            <a:extLst>
              <a:ext uri="{FF2B5EF4-FFF2-40B4-BE49-F238E27FC236}">
                <a16:creationId xmlns:a16="http://schemas.microsoft.com/office/drawing/2014/main" id="{F5EF78D8-FADB-40EB-9AB2-27C176759DF2}"/>
              </a:ext>
            </a:extLst>
          </p:cNvPr>
          <p:cNvSpPr>
            <a:spLocks noGrp="1"/>
          </p:cNvSpPr>
          <p:nvPr>
            <p:ph type="body" sz="quarter" idx="13"/>
          </p:nvPr>
        </p:nvSpPr>
        <p:spPr/>
        <p:txBody>
          <a:bodyPr/>
          <a:lstStyle/>
          <a:p>
            <a:r>
              <a:rPr lang="de-DE" dirty="0"/>
              <a:t>The </a:t>
            </a:r>
            <a:r>
              <a:rPr lang="de-DE" dirty="0" err="1"/>
              <a:t>Program</a:t>
            </a:r>
            <a:r>
              <a:rPr lang="de-DE" dirty="0"/>
              <a:t> </a:t>
            </a:r>
            <a:r>
              <a:rPr lang="de-DE" dirty="0" err="1"/>
              <a:t>Organising</a:t>
            </a:r>
            <a:r>
              <a:rPr lang="de-DE" dirty="0"/>
              <a:t> Team</a:t>
            </a:r>
          </a:p>
        </p:txBody>
      </p:sp>
    </p:spTree>
    <p:extLst>
      <p:ext uri="{BB962C8B-B14F-4D97-AF65-F5344CB8AC3E}">
        <p14:creationId xmlns:p14="http://schemas.microsoft.com/office/powerpoint/2010/main" val="343094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Welcome </a:t>
            </a:r>
            <a:r>
              <a:rPr lang="de-DE" dirty="0" err="1"/>
              <a:t>session</a:t>
            </a:r>
            <a:endParaRPr lang="de-DE" dirty="0"/>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a:xfrm>
            <a:off x="213506" y="875241"/>
            <a:ext cx="11592669" cy="5010249"/>
          </a:xfrm>
        </p:spPr>
        <p:txBody>
          <a:bodyPr/>
          <a:lstStyle/>
          <a:p>
            <a:r>
              <a:rPr lang="de-DE" sz="2400" dirty="0">
                <a:hlinkClick r:id="rId2"/>
              </a:rPr>
              <a:t>https://indico.desy.de/event/40320/</a:t>
            </a:r>
            <a:endParaRPr lang="de-DE" sz="2400" dirty="0"/>
          </a:p>
          <a:p>
            <a:r>
              <a:rPr lang="en-US" sz="2400" dirty="0"/>
              <a:t>10:00-10:10 Gathering in the Foyer</a:t>
            </a:r>
          </a:p>
          <a:p>
            <a:r>
              <a:rPr lang="en-US" sz="2400" dirty="0"/>
              <a:t>10:10-10:40 Welcome Talk in the Lecture Hall</a:t>
            </a:r>
          </a:p>
          <a:p>
            <a:r>
              <a:rPr lang="en-US" sz="2400" dirty="0"/>
              <a:t>10:40- ca.11:00 Handling of </a:t>
            </a:r>
            <a:r>
              <a:rPr lang="en-US" sz="2400" b="1" dirty="0"/>
              <a:t>administrative procedures </a:t>
            </a:r>
            <a:r>
              <a:rPr lang="en-US" sz="2400" dirty="0"/>
              <a:t>in the Foyer</a:t>
            </a:r>
          </a:p>
          <a:p>
            <a:pPr lvl="1">
              <a:spcAft>
                <a:spcPts val="600"/>
              </a:spcAft>
            </a:pPr>
            <a:r>
              <a:rPr lang="en-US" dirty="0"/>
              <a:t>General check-in (if you have not yet done it) and get your welcome bag (all) </a:t>
            </a:r>
          </a:p>
          <a:p>
            <a:pPr lvl="1">
              <a:spcAft>
                <a:spcPts val="600"/>
              </a:spcAft>
            </a:pPr>
            <a:r>
              <a:rPr lang="en-US" dirty="0"/>
              <a:t>Personnel Department (all) </a:t>
            </a:r>
          </a:p>
          <a:p>
            <a:pPr lvl="1">
              <a:spcAft>
                <a:spcPts val="600"/>
              </a:spcAft>
            </a:pPr>
            <a:r>
              <a:rPr lang="en-US" dirty="0"/>
              <a:t>International office (all non-German citizen)</a:t>
            </a:r>
          </a:p>
          <a:p>
            <a:pPr lvl="1">
              <a:spcAft>
                <a:spcPts val="600"/>
              </a:spcAft>
            </a:pPr>
            <a:r>
              <a:rPr lang="en-US" dirty="0"/>
              <a:t>Travel Reimbursement: Please hand in the </a:t>
            </a:r>
            <a:r>
              <a:rPr lang="en-US" b="1" dirty="0"/>
              <a:t>travel reimbursement </a:t>
            </a:r>
            <a:r>
              <a:rPr lang="en-US" dirty="0"/>
              <a:t>sheet here or at the DESY travel department: C. Tornau, </a:t>
            </a:r>
            <a:r>
              <a:rPr lang="en-US" dirty="0" err="1"/>
              <a:t>bld</a:t>
            </a:r>
            <a:r>
              <a:rPr lang="en-US" dirty="0"/>
              <a:t> 7/405. We recommend to do that within few days after the program starts. For questions ask here or write to </a:t>
            </a:r>
            <a:r>
              <a:rPr lang="en-US" dirty="0">
                <a:hlinkClick r:id="rId3"/>
              </a:rPr>
              <a:t>christina.tornau@desy.de</a:t>
            </a:r>
            <a:r>
              <a:rPr lang="en-US" dirty="0"/>
              <a:t> afterwards</a:t>
            </a:r>
          </a:p>
          <a:p>
            <a:r>
              <a:rPr lang="en-US" sz="2400" dirty="0"/>
              <a:t>11:00-11:30 </a:t>
            </a:r>
            <a:r>
              <a:rPr lang="en-US" sz="2400" dirty="0">
                <a:highlight>
                  <a:srgbClr val="FFFF00"/>
                </a:highlight>
              </a:rPr>
              <a:t>Students meet their supervisors in front of the auditorium/in the Foyer</a:t>
            </a:r>
            <a:endParaRPr lang="de-DE" dirty="0"/>
          </a:p>
          <a:p>
            <a:r>
              <a:rPr lang="de-DE" sz="2400" dirty="0"/>
              <a:t>14:30 </a:t>
            </a:r>
            <a:r>
              <a:rPr lang="de-DE" sz="2400" dirty="0" err="1"/>
              <a:t>for</a:t>
            </a:r>
            <a:r>
              <a:rPr lang="de-DE" sz="2400" dirty="0"/>
              <a:t> B </a:t>
            </a:r>
            <a:r>
              <a:rPr lang="de-DE" sz="2400" dirty="0" err="1"/>
              <a:t>students</a:t>
            </a:r>
            <a:r>
              <a:rPr lang="de-DE" sz="2400" dirty="0"/>
              <a:t> (HEP): General </a:t>
            </a:r>
            <a:r>
              <a:rPr lang="de-DE" sz="2400" dirty="0" err="1"/>
              <a:t>Safety</a:t>
            </a:r>
            <a:r>
              <a:rPr lang="de-DE" sz="2400" dirty="0"/>
              <a:t> </a:t>
            </a:r>
            <a:r>
              <a:rPr lang="de-DE" sz="2400" dirty="0" err="1"/>
              <a:t>instructions</a:t>
            </a:r>
            <a:r>
              <a:rPr lang="de-DE" sz="2400" dirty="0"/>
              <a:t> in </a:t>
            </a:r>
            <a:r>
              <a:rPr lang="de-DE" sz="2400" dirty="0" err="1"/>
              <a:t>the</a:t>
            </a:r>
            <a:r>
              <a:rPr lang="de-DE" sz="2400" dirty="0"/>
              <a:t> </a:t>
            </a:r>
            <a:r>
              <a:rPr lang="de-DE" sz="2400" dirty="0" err="1"/>
              <a:t>auditorium</a:t>
            </a:r>
            <a:r>
              <a:rPr lang="de-DE" sz="2400" dirty="0"/>
              <a:t> (</a:t>
            </a:r>
            <a:r>
              <a:rPr lang="de-DE" sz="2400" dirty="0" err="1"/>
              <a:t>for</a:t>
            </a:r>
            <a:r>
              <a:rPr lang="de-DE" sz="2400" dirty="0"/>
              <a:t> Photon Science </a:t>
            </a:r>
            <a:r>
              <a:rPr lang="de-DE" sz="2400" dirty="0" err="1"/>
              <a:t>students</a:t>
            </a:r>
            <a:r>
              <a:rPr lang="de-DE" sz="2400" dirty="0"/>
              <a:t> will </a:t>
            </a:r>
            <a:r>
              <a:rPr lang="de-DE" sz="2400" dirty="0" err="1"/>
              <a:t>be</a:t>
            </a:r>
            <a:r>
              <a:rPr lang="de-DE" sz="2400" dirty="0"/>
              <a:t> </a:t>
            </a:r>
            <a:r>
              <a:rPr lang="de-DE" sz="2400" dirty="0" err="1"/>
              <a:t>arranged</a:t>
            </a:r>
            <a:r>
              <a:rPr lang="de-DE" sz="2400" dirty="0"/>
              <a:t> </a:t>
            </a:r>
            <a:r>
              <a:rPr lang="de-DE" sz="2400" dirty="0" err="1"/>
              <a:t>for</a:t>
            </a:r>
            <a:r>
              <a:rPr lang="de-DE" sz="2400" dirty="0"/>
              <a:t> </a:t>
            </a:r>
            <a:r>
              <a:rPr lang="de-DE" sz="2400" dirty="0" err="1"/>
              <a:t>separately</a:t>
            </a:r>
            <a:r>
              <a:rPr lang="de-DE" sz="2400" dirty="0"/>
              <a:t>)</a:t>
            </a:r>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6" name="Pfeil: nach rechts 5">
            <a:extLst>
              <a:ext uri="{FF2B5EF4-FFF2-40B4-BE49-F238E27FC236}">
                <a16:creationId xmlns:a16="http://schemas.microsoft.com/office/drawing/2014/main" id="{FA437EA4-A67A-4B03-87B0-6C86551975DB}"/>
              </a:ext>
            </a:extLst>
          </p:cNvPr>
          <p:cNvSpPr/>
          <p:nvPr/>
        </p:nvSpPr>
        <p:spPr>
          <a:xfrm rot="11212914">
            <a:off x="8668245" y="5725488"/>
            <a:ext cx="3099890" cy="950216"/>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7" name="Textfeld 6">
            <a:extLst>
              <a:ext uri="{FF2B5EF4-FFF2-40B4-BE49-F238E27FC236}">
                <a16:creationId xmlns:a16="http://schemas.microsoft.com/office/drawing/2014/main" id="{564DD7CC-7870-434E-9476-C9CC80507AE7}"/>
              </a:ext>
            </a:extLst>
          </p:cNvPr>
          <p:cNvSpPr txBox="1"/>
          <p:nvPr/>
        </p:nvSpPr>
        <p:spPr>
          <a:xfrm rot="21345026">
            <a:off x="7706108" y="1772671"/>
            <a:ext cx="2100684" cy="338554"/>
          </a:xfrm>
          <a:prstGeom prst="rect">
            <a:avLst/>
          </a:prstGeom>
          <a:noFill/>
        </p:spPr>
        <p:txBody>
          <a:bodyPr wrap="square" rtlCol="0">
            <a:spAutoFit/>
          </a:bodyPr>
          <a:lstStyle/>
          <a:p>
            <a:r>
              <a:rPr lang="de-DE" sz="1600" dirty="0"/>
              <a:t>Right </a:t>
            </a:r>
            <a:r>
              <a:rPr lang="de-DE" sz="1600" dirty="0" err="1"/>
              <a:t>now</a:t>
            </a:r>
            <a:r>
              <a:rPr lang="de-DE" sz="1600" dirty="0"/>
              <a:t> </a:t>
            </a:r>
            <a:r>
              <a:rPr lang="de-DE" sz="1600" dirty="0" err="1"/>
              <a:t>ongoing</a:t>
            </a:r>
            <a:endParaRPr lang="de-DE" sz="1600" dirty="0"/>
          </a:p>
        </p:txBody>
      </p:sp>
      <p:sp>
        <p:nvSpPr>
          <p:cNvPr id="8" name="Pfeil: nach rechts 7">
            <a:extLst>
              <a:ext uri="{FF2B5EF4-FFF2-40B4-BE49-F238E27FC236}">
                <a16:creationId xmlns:a16="http://schemas.microsoft.com/office/drawing/2014/main" id="{B4BF5F3D-1A91-4285-871B-279ED3FFCEB9}"/>
              </a:ext>
            </a:extLst>
          </p:cNvPr>
          <p:cNvSpPr/>
          <p:nvPr/>
        </p:nvSpPr>
        <p:spPr>
          <a:xfrm rot="10572733">
            <a:off x="7022959" y="1514942"/>
            <a:ext cx="3099890" cy="950216"/>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9" name="Textfeld 8">
            <a:extLst>
              <a:ext uri="{FF2B5EF4-FFF2-40B4-BE49-F238E27FC236}">
                <a16:creationId xmlns:a16="http://schemas.microsoft.com/office/drawing/2014/main" id="{555DD650-7224-4983-9DD5-B5F33C22C3B1}"/>
              </a:ext>
            </a:extLst>
          </p:cNvPr>
          <p:cNvSpPr txBox="1"/>
          <p:nvPr/>
        </p:nvSpPr>
        <p:spPr>
          <a:xfrm rot="21345026">
            <a:off x="7675048" y="1806068"/>
            <a:ext cx="2100684" cy="338554"/>
          </a:xfrm>
          <a:prstGeom prst="rect">
            <a:avLst/>
          </a:prstGeom>
          <a:noFill/>
        </p:spPr>
        <p:txBody>
          <a:bodyPr wrap="square" rtlCol="0">
            <a:spAutoFit/>
          </a:bodyPr>
          <a:lstStyle/>
          <a:p>
            <a:r>
              <a:rPr lang="de-DE" sz="1600" dirty="0"/>
              <a:t>Right </a:t>
            </a:r>
            <a:r>
              <a:rPr lang="de-DE" sz="1600" dirty="0" err="1"/>
              <a:t>now</a:t>
            </a:r>
            <a:r>
              <a:rPr lang="de-DE" sz="1600" dirty="0"/>
              <a:t> </a:t>
            </a:r>
            <a:r>
              <a:rPr lang="de-DE" sz="1600" dirty="0" err="1"/>
              <a:t>ongoing</a:t>
            </a:r>
            <a:endParaRPr lang="de-DE" sz="1600" dirty="0"/>
          </a:p>
        </p:txBody>
      </p:sp>
      <p:sp>
        <p:nvSpPr>
          <p:cNvPr id="10" name="Textfeld 9">
            <a:extLst>
              <a:ext uri="{FF2B5EF4-FFF2-40B4-BE49-F238E27FC236}">
                <a16:creationId xmlns:a16="http://schemas.microsoft.com/office/drawing/2014/main" id="{8335A98B-278C-4E32-9D87-BACB453021FE}"/>
              </a:ext>
            </a:extLst>
          </p:cNvPr>
          <p:cNvSpPr txBox="1"/>
          <p:nvPr/>
        </p:nvSpPr>
        <p:spPr>
          <a:xfrm rot="385207">
            <a:off x="8890476" y="6071023"/>
            <a:ext cx="2740112" cy="338554"/>
          </a:xfrm>
          <a:prstGeom prst="rect">
            <a:avLst/>
          </a:prstGeom>
          <a:noFill/>
        </p:spPr>
        <p:txBody>
          <a:bodyPr wrap="square" rtlCol="0">
            <a:spAutoFit/>
          </a:bodyPr>
          <a:lstStyle/>
          <a:p>
            <a:r>
              <a:rPr lang="de-DE" sz="1600" dirty="0"/>
              <a:t>Be back </a:t>
            </a:r>
            <a:r>
              <a:rPr lang="de-DE" sz="1600" dirty="0" err="1"/>
              <a:t>here</a:t>
            </a:r>
            <a:r>
              <a:rPr lang="de-DE" sz="1600" dirty="0"/>
              <a:t>! </a:t>
            </a:r>
            <a:r>
              <a:rPr lang="de-DE" sz="1600" dirty="0" err="1"/>
              <a:t>Sign</a:t>
            </a:r>
            <a:r>
              <a:rPr lang="de-DE" sz="1600" dirty="0"/>
              <a:t> form!</a:t>
            </a:r>
          </a:p>
        </p:txBody>
      </p:sp>
    </p:spTree>
    <p:extLst>
      <p:ext uri="{BB962C8B-B14F-4D97-AF65-F5344CB8AC3E}">
        <p14:creationId xmlns:p14="http://schemas.microsoft.com/office/powerpoint/2010/main" val="324560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8A6AD5C-B626-4BF3-B7B4-48491E25365C}"/>
              </a:ext>
            </a:extLst>
          </p:cNvPr>
          <p:cNvPicPr>
            <a:picLocks noChangeAspect="1"/>
          </p:cNvPicPr>
          <p:nvPr/>
        </p:nvPicPr>
        <p:blipFill>
          <a:blip r:embed="rId2"/>
          <a:stretch>
            <a:fillRect/>
          </a:stretch>
        </p:blipFill>
        <p:spPr>
          <a:xfrm>
            <a:off x="5519936" y="1242303"/>
            <a:ext cx="6477608" cy="4956448"/>
          </a:xfrm>
          <a:prstGeom prst="rect">
            <a:avLst/>
          </a:prstGeom>
        </p:spPr>
      </p:pic>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Welcome Coffee &amp; Cake</a:t>
            </a:r>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endParaRPr lang="de-DE"/>
          </a:p>
        </p:txBody>
      </p:sp>
      <p:sp>
        <p:nvSpPr>
          <p:cNvPr id="9" name="Inhaltsplatzhalter 8">
            <a:extLst>
              <a:ext uri="{FF2B5EF4-FFF2-40B4-BE49-F238E27FC236}">
                <a16:creationId xmlns:a16="http://schemas.microsoft.com/office/drawing/2014/main" id="{585C4A06-8F5A-4AD4-AA58-F127B174CA34}"/>
              </a:ext>
            </a:extLst>
          </p:cNvPr>
          <p:cNvSpPr>
            <a:spLocks noGrp="1"/>
          </p:cNvSpPr>
          <p:nvPr>
            <p:ph idx="1"/>
          </p:nvPr>
        </p:nvSpPr>
        <p:spPr>
          <a:xfrm>
            <a:off x="407987" y="1406427"/>
            <a:ext cx="5399981" cy="5010249"/>
          </a:xfrm>
        </p:spPr>
        <p:txBody>
          <a:bodyPr/>
          <a:lstStyle/>
          <a:p>
            <a:r>
              <a:rPr lang="de-DE" sz="2000" dirty="0" err="1"/>
              <a:t>Please</a:t>
            </a:r>
            <a:r>
              <a:rPr lang="de-DE" sz="2000" dirty="0"/>
              <a:t> </a:t>
            </a:r>
            <a:r>
              <a:rPr lang="de-DE" sz="2000" dirty="0" err="1"/>
              <a:t>join</a:t>
            </a:r>
            <a:r>
              <a:rPr lang="de-DE" sz="2000" dirty="0"/>
              <a:t> </a:t>
            </a:r>
            <a:r>
              <a:rPr lang="de-DE" sz="2000" dirty="0" err="1"/>
              <a:t>us</a:t>
            </a:r>
            <a:r>
              <a:rPr lang="de-DE" sz="2000" dirty="0"/>
              <a:t> </a:t>
            </a:r>
            <a:r>
              <a:rPr lang="de-DE" sz="2000" dirty="0" err="1"/>
              <a:t>for</a:t>
            </a:r>
            <a:r>
              <a:rPr lang="de-DE" sz="2000" dirty="0"/>
              <a:t> a Welcome Coffee and Cake </a:t>
            </a:r>
            <a:r>
              <a:rPr lang="de-DE" sz="2000" dirty="0" err="1"/>
              <a:t>today</a:t>
            </a:r>
            <a:r>
              <a:rPr lang="de-DE" sz="2000" dirty="0"/>
              <a:t> at 4 </a:t>
            </a:r>
            <a:r>
              <a:rPr lang="de-DE" sz="2000" dirty="0" err="1"/>
              <a:t>pm</a:t>
            </a:r>
            <a:r>
              <a:rPr lang="de-DE" sz="2000" dirty="0"/>
              <a:t> in </a:t>
            </a:r>
            <a:r>
              <a:rPr lang="de-DE" sz="2000" dirty="0" err="1"/>
              <a:t>the</a:t>
            </a:r>
            <a:r>
              <a:rPr lang="de-DE" sz="2000" dirty="0"/>
              <a:t> FLASH Seminar Room, </a:t>
            </a:r>
            <a:r>
              <a:rPr lang="de-DE" sz="2000" dirty="0" err="1"/>
              <a:t>building</a:t>
            </a:r>
            <a:r>
              <a:rPr lang="de-DE" sz="2000" dirty="0"/>
              <a:t> 28c </a:t>
            </a:r>
          </a:p>
          <a:p>
            <a:r>
              <a:rPr lang="de-DE" sz="2000" dirty="0" err="1"/>
              <a:t>Map</a:t>
            </a:r>
            <a:r>
              <a:rPr lang="de-DE" sz="2000" dirty="0"/>
              <a:t> </a:t>
            </a:r>
            <a:r>
              <a:rPr lang="de-DE" sz="2000" dirty="0" err="1"/>
              <a:t>available</a:t>
            </a:r>
            <a:r>
              <a:rPr lang="de-DE" sz="2000" dirty="0"/>
              <a:t> </a:t>
            </a:r>
            <a:r>
              <a:rPr lang="de-DE" sz="2000" dirty="0" err="1"/>
              <a:t>from</a:t>
            </a:r>
            <a:r>
              <a:rPr lang="de-DE" sz="2000" dirty="0"/>
              <a:t> </a:t>
            </a:r>
            <a:r>
              <a:rPr lang="de-DE" sz="2000" dirty="0" err="1"/>
              <a:t>the</a:t>
            </a:r>
            <a:r>
              <a:rPr lang="de-DE" sz="2000" dirty="0"/>
              <a:t> Webpage: </a:t>
            </a:r>
            <a:r>
              <a:rPr lang="de-DE" sz="2000" dirty="0">
                <a:hlinkClick r:id="rId3"/>
              </a:rPr>
              <a:t>https://www.desy.de/f/students/2023/map_terascale_stat_23.pdf</a:t>
            </a:r>
            <a:r>
              <a:rPr lang="de-DE" sz="2000" dirty="0"/>
              <a:t> </a:t>
            </a:r>
          </a:p>
          <a:p>
            <a:r>
              <a:rPr lang="de-DE" sz="2000" dirty="0"/>
              <a:t>Great </a:t>
            </a:r>
            <a:r>
              <a:rPr lang="de-DE" sz="2000" dirty="0" err="1"/>
              <a:t>opportunity</a:t>
            </a:r>
            <a:r>
              <a:rPr lang="de-DE" sz="2000" dirty="0"/>
              <a:t> </a:t>
            </a:r>
            <a:r>
              <a:rPr lang="de-DE" sz="2000" dirty="0" err="1"/>
              <a:t>to</a:t>
            </a:r>
            <a:r>
              <a:rPr lang="de-DE" sz="2000" dirty="0"/>
              <a:t> </a:t>
            </a:r>
            <a:r>
              <a:rPr lang="de-DE" sz="2000" dirty="0" err="1"/>
              <a:t>meet</a:t>
            </a:r>
            <a:r>
              <a:rPr lang="de-DE" sz="2000" dirty="0"/>
              <a:t> </a:t>
            </a:r>
            <a:r>
              <a:rPr lang="de-DE" sz="2000" dirty="0" err="1"/>
              <a:t>the</a:t>
            </a:r>
            <a:r>
              <a:rPr lang="de-DE" sz="2000" dirty="0"/>
              <a:t> </a:t>
            </a:r>
            <a:r>
              <a:rPr lang="de-DE" sz="2000" dirty="0" err="1"/>
              <a:t>other</a:t>
            </a:r>
            <a:r>
              <a:rPr lang="de-DE" sz="2000" dirty="0"/>
              <a:t> </a:t>
            </a:r>
            <a:r>
              <a:rPr lang="de-DE" sz="2000" dirty="0" err="1"/>
              <a:t>Summies</a:t>
            </a:r>
            <a:r>
              <a:rPr lang="de-DE" sz="2000" dirty="0"/>
              <a:t> and </a:t>
            </a:r>
            <a:r>
              <a:rPr lang="de-DE" sz="2000" dirty="0" err="1"/>
              <a:t>ask</a:t>
            </a:r>
            <a:r>
              <a:rPr lang="de-DE" sz="2000" dirty="0"/>
              <a:t> </a:t>
            </a:r>
            <a:r>
              <a:rPr lang="de-DE" sz="2000" dirty="0" err="1"/>
              <a:t>questions</a:t>
            </a:r>
            <a:r>
              <a:rPr lang="de-DE" sz="2000" dirty="0"/>
              <a:t> </a:t>
            </a:r>
            <a:r>
              <a:rPr lang="de-DE" sz="2000" dirty="0" err="1"/>
              <a:t>to</a:t>
            </a:r>
            <a:r>
              <a:rPr lang="de-DE" sz="2000" dirty="0"/>
              <a:t> </a:t>
            </a:r>
            <a:r>
              <a:rPr lang="de-DE" sz="2000" dirty="0" err="1"/>
              <a:t>the</a:t>
            </a:r>
            <a:r>
              <a:rPr lang="de-DE" sz="2000" dirty="0"/>
              <a:t> </a:t>
            </a:r>
            <a:r>
              <a:rPr lang="de-DE" sz="2000" dirty="0" err="1"/>
              <a:t>organisers</a:t>
            </a:r>
            <a:r>
              <a:rPr lang="de-DE" sz="2000" dirty="0"/>
              <a:t>!</a:t>
            </a:r>
          </a:p>
          <a:p>
            <a:endParaRPr lang="de-DE" sz="2000" dirty="0"/>
          </a:p>
          <a:p>
            <a:endParaRPr lang="de-DE" sz="2000" dirty="0"/>
          </a:p>
        </p:txBody>
      </p:sp>
      <p:sp>
        <p:nvSpPr>
          <p:cNvPr id="11" name="Rechteck 10">
            <a:extLst>
              <a:ext uri="{FF2B5EF4-FFF2-40B4-BE49-F238E27FC236}">
                <a16:creationId xmlns:a16="http://schemas.microsoft.com/office/drawing/2014/main" id="{EF1183B4-BA36-43EB-9CC3-87EBF7057738}"/>
              </a:ext>
            </a:extLst>
          </p:cNvPr>
          <p:cNvSpPr/>
          <p:nvPr/>
        </p:nvSpPr>
        <p:spPr>
          <a:xfrm>
            <a:off x="5766046" y="1556792"/>
            <a:ext cx="1698106" cy="37925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Tree>
    <p:extLst>
      <p:ext uri="{BB962C8B-B14F-4D97-AF65-F5344CB8AC3E}">
        <p14:creationId xmlns:p14="http://schemas.microsoft.com/office/powerpoint/2010/main" val="2519192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Welcome Dinner</a:t>
            </a:r>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p:txBody>
          <a:bodyPr/>
          <a:lstStyle/>
          <a:p>
            <a:r>
              <a:rPr lang="en-US" b="1" dirty="0"/>
              <a:t>Friday 28 July, 18:00 - 22:00, Flash SR 28c: </a:t>
            </a:r>
            <a:br>
              <a:rPr lang="en-US" b="1" dirty="0"/>
            </a:br>
            <a:r>
              <a:rPr lang="en-US" b="1" dirty="0"/>
              <a:t>Welcome Dinner with buffet and drinks. The summer students from </a:t>
            </a:r>
            <a:r>
              <a:rPr lang="en-US" b="1" dirty="0" err="1"/>
              <a:t>Zeuthen</a:t>
            </a:r>
            <a:r>
              <a:rPr lang="en-US" b="1" dirty="0"/>
              <a:t> will join us. </a:t>
            </a:r>
            <a:endParaRPr lang="de-DE"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endParaRPr lang="de-DE"/>
          </a:p>
        </p:txBody>
      </p:sp>
      <p:pic>
        <p:nvPicPr>
          <p:cNvPr id="6" name="Picture 1" descr="Picture 1">
            <a:extLst>
              <a:ext uri="{FF2B5EF4-FFF2-40B4-BE49-F238E27FC236}">
                <a16:creationId xmlns:a16="http://schemas.microsoft.com/office/drawing/2014/main" id="{3C836A5F-F4BA-4923-B242-570B60918A68}"/>
              </a:ext>
            </a:extLst>
          </p:cNvPr>
          <p:cNvPicPr>
            <a:picLocks noChangeAspect="1"/>
          </p:cNvPicPr>
          <p:nvPr/>
        </p:nvPicPr>
        <p:blipFill>
          <a:blip r:embed="rId2">
            <a:extLst/>
          </a:blip>
          <a:stretch>
            <a:fillRect/>
          </a:stretch>
        </p:blipFill>
        <p:spPr>
          <a:xfrm>
            <a:off x="892325" y="2703702"/>
            <a:ext cx="3652232" cy="3059759"/>
          </a:xfrm>
          <a:prstGeom prst="rect">
            <a:avLst/>
          </a:prstGeom>
          <a:ln w="12700">
            <a:miter lim="400000"/>
          </a:ln>
        </p:spPr>
      </p:pic>
      <p:sp>
        <p:nvSpPr>
          <p:cNvPr id="7" name="TextBox 12">
            <a:extLst>
              <a:ext uri="{FF2B5EF4-FFF2-40B4-BE49-F238E27FC236}">
                <a16:creationId xmlns:a16="http://schemas.microsoft.com/office/drawing/2014/main" id="{39D5DD4C-B91B-45C0-A53F-03BEA44F2563}"/>
              </a:ext>
            </a:extLst>
          </p:cNvPr>
          <p:cNvSpPr txBox="1"/>
          <p:nvPr/>
        </p:nvSpPr>
        <p:spPr>
          <a:xfrm rot="21480000">
            <a:off x="1485608" y="4629063"/>
            <a:ext cx="2652339"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b="1">
                <a:latin typeface="Berlin Sans FB Demi"/>
                <a:ea typeface="Berlin Sans FB Demi"/>
                <a:cs typeface="Berlin Sans FB Demi"/>
                <a:sym typeface="Berlin Sans FB Demi"/>
              </a:defRPr>
            </a:lvl1pPr>
          </a:lstStyle>
          <a:p>
            <a:r>
              <a:rPr dirty="0"/>
              <a:t>Welcome Dinner</a:t>
            </a:r>
          </a:p>
        </p:txBody>
      </p:sp>
      <p:pic>
        <p:nvPicPr>
          <p:cNvPr id="8" name="Grafik 7">
            <a:extLst>
              <a:ext uri="{FF2B5EF4-FFF2-40B4-BE49-F238E27FC236}">
                <a16:creationId xmlns:a16="http://schemas.microsoft.com/office/drawing/2014/main" id="{2F4BF6B5-BB59-48A7-B007-CDFAEA136C6E}"/>
              </a:ext>
            </a:extLst>
          </p:cNvPr>
          <p:cNvPicPr>
            <a:picLocks noChangeAspect="1"/>
          </p:cNvPicPr>
          <p:nvPr/>
        </p:nvPicPr>
        <p:blipFill>
          <a:blip r:embed="rId3"/>
          <a:stretch>
            <a:fillRect/>
          </a:stretch>
        </p:blipFill>
        <p:spPr>
          <a:xfrm>
            <a:off x="6600056" y="2924944"/>
            <a:ext cx="3885320" cy="2972916"/>
          </a:xfrm>
          <a:prstGeom prst="rect">
            <a:avLst/>
          </a:prstGeom>
        </p:spPr>
      </p:pic>
    </p:spTree>
    <p:extLst>
      <p:ext uri="{BB962C8B-B14F-4D97-AF65-F5344CB8AC3E}">
        <p14:creationId xmlns:p14="http://schemas.microsoft.com/office/powerpoint/2010/main" val="1044083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Career Workshop: </a:t>
            </a:r>
            <a:r>
              <a:rPr lang="en-US" dirty="0"/>
              <a:t>Create a Career That Fits</a:t>
            </a:r>
            <a:endParaRPr lang="de-DE" dirty="0"/>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p:txBody>
          <a:bodyPr/>
          <a:lstStyle/>
          <a:p>
            <a:r>
              <a:rPr lang="en-US" b="1" dirty="0"/>
              <a:t>Tuesday August 8</a:t>
            </a:r>
            <a:r>
              <a:rPr lang="en-US" b="1" baseline="30000" dirty="0"/>
              <a:t>th</a:t>
            </a:r>
            <a:r>
              <a:rPr lang="en-US" b="1" dirty="0"/>
              <a:t> , 14:00-16:30</a:t>
            </a:r>
          </a:p>
          <a:p>
            <a:r>
              <a:rPr lang="en-US" dirty="0">
                <a:solidFill>
                  <a:schemeClr val="accent1"/>
                </a:solidFill>
                <a:hlinkClick r:id="rId2">
                  <a:extLst>
                    <a:ext uri="{A12FA001-AC4F-418D-AE19-62706E023703}">
                      <ahyp:hlinkClr xmlns:ahyp="http://schemas.microsoft.com/office/drawing/2018/hyperlinkcolor" val="tx"/>
                    </a:ext>
                  </a:extLst>
                </a:hlinkClick>
              </a:rPr>
              <a:t>https://indico.desy.de/event/40256/</a:t>
            </a:r>
            <a:r>
              <a:rPr lang="en-US" dirty="0">
                <a:solidFill>
                  <a:schemeClr val="accent1"/>
                </a:solidFill>
              </a:rPr>
              <a:t> </a:t>
            </a:r>
            <a:endParaRPr lang="en-US" dirty="0"/>
          </a:p>
          <a:p>
            <a:r>
              <a:rPr lang="en-US" dirty="0"/>
              <a:t>Aims:</a:t>
            </a:r>
          </a:p>
          <a:p>
            <a:pPr lvl="1"/>
            <a:r>
              <a:rPr lang="en-US" dirty="0"/>
              <a:t>Create awareness on strategic career planning</a:t>
            </a:r>
          </a:p>
          <a:p>
            <a:pPr lvl="1"/>
            <a:r>
              <a:rPr lang="en-US" dirty="0"/>
              <a:t>Reflect on your own expertise and values</a:t>
            </a:r>
          </a:p>
          <a:p>
            <a:pPr lvl="1"/>
            <a:r>
              <a:rPr lang="en-US" dirty="0"/>
              <a:t>Use tools to help yourself</a:t>
            </a:r>
          </a:p>
          <a:p>
            <a:pPr lvl="1"/>
            <a:r>
              <a:rPr lang="en-US" dirty="0"/>
              <a:t>Know the power of peer/horizontal networks</a:t>
            </a:r>
          </a:p>
          <a:p>
            <a:pPr lvl="1"/>
            <a:r>
              <a:rPr lang="en-US" dirty="0"/>
              <a:t>Have fun!</a:t>
            </a:r>
          </a:p>
          <a:p>
            <a:pPr lvl="1"/>
            <a:endParaRPr lang="en-US" dirty="0"/>
          </a:p>
          <a:p>
            <a:pPr lvl="1"/>
            <a:endParaRPr lang="en-US" dirty="0"/>
          </a:p>
          <a:p>
            <a:r>
              <a:rPr lang="en-US" dirty="0"/>
              <a:t>No preparation needed. Please sign up if you know you can attend the complete workshop.</a:t>
            </a:r>
          </a:p>
          <a:p>
            <a:r>
              <a:rPr lang="en-US" dirty="0"/>
              <a:t>Registration will be open/available on this page from </a:t>
            </a:r>
            <a:r>
              <a:rPr lang="en-US" dirty="0" err="1"/>
              <a:t>july</a:t>
            </a:r>
            <a:r>
              <a:rPr lang="en-US" dirty="0"/>
              <a:t> 26 - Aug 4 </a:t>
            </a:r>
            <a:endParaRPr lang="de-DE"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endParaRPr lang="de-DE"/>
          </a:p>
        </p:txBody>
      </p:sp>
      <p:pic>
        <p:nvPicPr>
          <p:cNvPr id="7" name="Grafik 6">
            <a:extLst>
              <a:ext uri="{FF2B5EF4-FFF2-40B4-BE49-F238E27FC236}">
                <a16:creationId xmlns:a16="http://schemas.microsoft.com/office/drawing/2014/main" id="{80704B5D-10D0-4141-AECD-CBB537373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296" y="1360876"/>
            <a:ext cx="6336084" cy="3564047"/>
          </a:xfrm>
          <a:prstGeom prst="rect">
            <a:avLst/>
          </a:prstGeom>
        </p:spPr>
      </p:pic>
    </p:spTree>
    <p:extLst>
      <p:ext uri="{BB962C8B-B14F-4D97-AF65-F5344CB8AC3E}">
        <p14:creationId xmlns:p14="http://schemas.microsoft.com/office/powerpoint/2010/main" val="2729275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err="1"/>
              <a:t>Miscellaneous</a:t>
            </a:r>
            <a:endParaRPr lang="de-DE" dirty="0"/>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p:txBody>
          <a:bodyPr/>
          <a:lstStyle/>
          <a:p>
            <a:r>
              <a:rPr lang="en-US" dirty="0"/>
              <a:t>Practical information on the DESY campus </a:t>
            </a:r>
            <a:r>
              <a:rPr lang="en-US" dirty="0">
                <a:sym typeface="Wingdings" panose="05000000000000000000" pitchFamily="2" charset="2"/>
              </a:rPr>
              <a:t> </a:t>
            </a:r>
            <a:r>
              <a:rPr lang="en-US" b="1" dirty="0"/>
              <a:t>DESY booklet </a:t>
            </a:r>
            <a:r>
              <a:rPr lang="en-US" dirty="0">
                <a:solidFill>
                  <a:schemeClr val="accent1"/>
                </a:solidFill>
                <a:hlinkClick r:id="rId2"/>
              </a:rPr>
              <a:t>https://welcome-services.desy.de/sites2009/site_guest-services/content/e56138/DESY-Welcome-Booklet-2022_eng.pdf</a:t>
            </a:r>
            <a:endParaRPr lang="en-US" dirty="0">
              <a:solidFill>
                <a:schemeClr val="accent1"/>
              </a:solidFill>
            </a:endParaRPr>
          </a:p>
          <a:p>
            <a:r>
              <a:rPr lang="en-US" dirty="0"/>
              <a:t>A </a:t>
            </a:r>
            <a:r>
              <a:rPr lang="en-US" b="1" dirty="0"/>
              <a:t>photo</a:t>
            </a:r>
            <a:r>
              <a:rPr lang="en-US" dirty="0"/>
              <a:t> of the summer students will be taken after the first lecture. </a:t>
            </a:r>
          </a:p>
          <a:p>
            <a:r>
              <a:rPr lang="en-US" b="1" dirty="0"/>
              <a:t>WLAN</a:t>
            </a:r>
            <a:r>
              <a:rPr lang="en-US" dirty="0"/>
              <a:t>: Science Hotspot or </a:t>
            </a:r>
            <a:r>
              <a:rPr lang="en-US" dirty="0" err="1"/>
              <a:t>Eduroam</a:t>
            </a:r>
            <a:r>
              <a:rPr lang="en-US" dirty="0"/>
              <a:t> and DESY (for DESY devices)</a:t>
            </a:r>
          </a:p>
          <a:p>
            <a:r>
              <a:rPr lang="en-US" b="1" dirty="0"/>
              <a:t>Hostel</a:t>
            </a:r>
            <a:r>
              <a:rPr lang="en-US" dirty="0"/>
              <a:t>: Missing equipment (kitchen, cleaning, etc.) or other requests/complaints </a:t>
            </a:r>
            <a:r>
              <a:rPr lang="en-US" dirty="0">
                <a:sym typeface="Wingdings" panose="05000000000000000000" pitchFamily="2" charset="2"/>
              </a:rPr>
              <a:t> </a:t>
            </a:r>
            <a:r>
              <a:rPr lang="en-US" dirty="0"/>
              <a:t>don’t hesitate to email </a:t>
            </a:r>
            <a:r>
              <a:rPr lang="en-US" u="sng" dirty="0">
                <a:solidFill>
                  <a:srgbClr val="0000FF"/>
                </a:solidFill>
                <a:uFill>
                  <a:solidFill>
                    <a:srgbClr val="0000FF"/>
                  </a:solidFill>
                </a:uFill>
                <a:hlinkClick r:id="rId3"/>
              </a:rPr>
              <a:t>hostel.service@desy.de</a:t>
            </a:r>
            <a:r>
              <a:rPr lang="en-US" dirty="0"/>
              <a:t> (or visit them in their office 06/118)</a:t>
            </a:r>
          </a:p>
          <a:p>
            <a:r>
              <a:rPr lang="en-US" dirty="0"/>
              <a:t>DESY </a:t>
            </a:r>
            <a:r>
              <a:rPr lang="en-US" b="1" dirty="0"/>
              <a:t>salary</a:t>
            </a:r>
            <a:r>
              <a:rPr lang="en-US" dirty="0"/>
              <a:t> payment end of August and in September: hostel accommodation costs are deduced so total amount of paid out money may appear to be not so high  </a:t>
            </a:r>
          </a:p>
          <a:p>
            <a:r>
              <a:rPr lang="en-US" b="1" dirty="0"/>
              <a:t>Sickness</a:t>
            </a:r>
            <a:r>
              <a:rPr lang="en-US" dirty="0"/>
              <a:t>: In case you get sick and cannot work, please inform your group assistant and supervisor. </a:t>
            </a:r>
          </a:p>
          <a:p>
            <a:r>
              <a:rPr lang="en-US" b="1" dirty="0"/>
              <a:t>Drinking water</a:t>
            </a:r>
            <a:r>
              <a:rPr lang="en-US" dirty="0"/>
              <a:t>: in Germany you can drink the water from the tab, it has highest purity, better than mineral water, no need to boil it</a:t>
            </a:r>
          </a:p>
          <a:p>
            <a:endParaRPr lang="en-US" dirty="0">
              <a:solidFill>
                <a:srgbClr val="0000FF"/>
              </a:solidFill>
            </a:endParaRPr>
          </a:p>
          <a:p>
            <a:endParaRPr lang="en-US" dirty="0"/>
          </a:p>
          <a:p>
            <a:endParaRPr lang="de-DE" dirty="0">
              <a:solidFill>
                <a:schemeClr val="accent1"/>
              </a:solidFill>
            </a:endParaRPr>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14362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Communication</a:t>
            </a:r>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p:txBody>
          <a:bodyPr/>
          <a:lstStyle/>
          <a:p>
            <a:r>
              <a:rPr lang="en-US" sz="2400" dirty="0"/>
              <a:t>Summie Internal and Self-</a:t>
            </a:r>
            <a:r>
              <a:rPr lang="en-US" sz="2400" dirty="0" err="1"/>
              <a:t>Organised</a:t>
            </a:r>
            <a:r>
              <a:rPr lang="en-US" sz="2400" dirty="0"/>
              <a:t>: </a:t>
            </a:r>
          </a:p>
          <a:p>
            <a:pPr lvl="1"/>
            <a:r>
              <a:rPr lang="en-US" sz="2000" dirty="0"/>
              <a:t>WhatsApp: </a:t>
            </a:r>
            <a:r>
              <a:rPr lang="de-DE" sz="2000" u="sng" dirty="0">
                <a:solidFill>
                  <a:schemeClr val="accent1"/>
                </a:solidFill>
                <a:hlinkClick r:id="rId2">
                  <a:extLst>
                    <a:ext uri="{A12FA001-AC4F-418D-AE19-62706E023703}">
                      <ahyp:hlinkClr xmlns:ahyp="http://schemas.microsoft.com/office/drawing/2018/hyperlinkcolor" val="tx"/>
                    </a:ext>
                  </a:extLst>
                </a:hlinkClick>
              </a:rPr>
              <a:t>https://chat.whatsapp.com/B7dvb3sFO1Y01Q99vAAc2d</a:t>
            </a:r>
            <a:r>
              <a:rPr lang="de-DE" sz="2000" u="sng" dirty="0">
                <a:solidFill>
                  <a:schemeClr val="accent1"/>
                </a:solidFill>
              </a:rPr>
              <a:t> </a:t>
            </a:r>
            <a:endParaRPr lang="en-US" sz="3200" dirty="0">
              <a:solidFill>
                <a:schemeClr val="accent1"/>
              </a:solidFill>
            </a:endParaRPr>
          </a:p>
          <a:p>
            <a:pPr lvl="1"/>
            <a:r>
              <a:rPr lang="en-US" sz="2000" dirty="0"/>
              <a:t>DISCORD: </a:t>
            </a:r>
            <a:r>
              <a:rPr lang="de-DE" sz="2000" u="sng" dirty="0">
                <a:solidFill>
                  <a:schemeClr val="accent1"/>
                </a:solidFill>
                <a:hlinkClick r:id="rId3">
                  <a:extLst>
                    <a:ext uri="{A12FA001-AC4F-418D-AE19-62706E023703}">
                      <ahyp:hlinkClr xmlns:ahyp="http://schemas.microsoft.com/office/drawing/2018/hyperlinkcolor" val="tx"/>
                    </a:ext>
                  </a:extLst>
                </a:hlinkClick>
              </a:rPr>
              <a:t>https://discord.gg/U7RFa5Uvw2</a:t>
            </a:r>
            <a:endParaRPr lang="en-US" sz="3200" dirty="0">
              <a:solidFill>
                <a:schemeClr val="accent1"/>
              </a:solidFill>
            </a:endParaRPr>
          </a:p>
          <a:p>
            <a:pPr lvl="1"/>
            <a:endParaRPr lang="en-US" sz="2000" dirty="0"/>
          </a:p>
          <a:p>
            <a:r>
              <a:rPr lang="en-US" sz="2400" dirty="0"/>
              <a:t>With us: </a:t>
            </a:r>
          </a:p>
          <a:p>
            <a:pPr lvl="1"/>
            <a:r>
              <a:rPr lang="en-US" sz="2000" dirty="0"/>
              <a:t>Email </a:t>
            </a:r>
            <a:r>
              <a:rPr lang="en-US" sz="2000" dirty="0">
                <a:solidFill>
                  <a:schemeClr val="accent1"/>
                </a:solidFill>
                <a:hlinkClick r:id="rId4">
                  <a:extLst>
                    <a:ext uri="{A12FA001-AC4F-418D-AE19-62706E023703}">
                      <ahyp:hlinkClr xmlns:ahyp="http://schemas.microsoft.com/office/drawing/2018/hyperlinkcolor" val="tx"/>
                    </a:ext>
                  </a:extLst>
                </a:hlinkClick>
              </a:rPr>
              <a:t>Summie-org@desy.de</a:t>
            </a:r>
            <a:endParaRPr lang="en-US" sz="2000" dirty="0">
              <a:solidFill>
                <a:schemeClr val="accent1"/>
              </a:solidFill>
            </a:endParaRPr>
          </a:p>
          <a:p>
            <a:pPr lvl="1"/>
            <a:r>
              <a:rPr lang="de-DE" sz="2000" dirty="0">
                <a:solidFill>
                  <a:schemeClr val="accent1"/>
                </a:solidFill>
                <a:hlinkClick r:id="rId5">
                  <a:extLst>
                    <a:ext uri="{A12FA001-AC4F-418D-AE19-62706E023703}">
                      <ahyp:hlinkClr xmlns:ahyp="http://schemas.microsoft.com/office/drawing/2018/hyperlinkcolor" val="tx"/>
                    </a:ext>
                  </a:extLst>
                </a:hlinkClick>
              </a:rPr>
              <a:t>https://www.desy.de/f/students/summer_home_2023.html</a:t>
            </a:r>
            <a:r>
              <a:rPr lang="de-DE" sz="2000" dirty="0">
                <a:solidFill>
                  <a:schemeClr val="accent1"/>
                </a:solidFill>
              </a:rPr>
              <a:t> </a:t>
            </a:r>
          </a:p>
          <a:p>
            <a:pPr lvl="1"/>
            <a:r>
              <a:rPr lang="de-DE" sz="2000" u="sng" dirty="0">
                <a:solidFill>
                  <a:schemeClr val="accent1"/>
                </a:solidFill>
                <a:uFill>
                  <a:solidFill>
                    <a:srgbClr val="0000FF"/>
                  </a:solidFill>
                </a:uFill>
                <a:hlinkClick r:id="rId6">
                  <a:extLst>
                    <a:ext uri="{A12FA001-AC4F-418D-AE19-62706E023703}">
                      <ahyp:hlinkClr xmlns:ahyp="http://schemas.microsoft.com/office/drawing/2018/hyperlinkcolor" val="tx"/>
                    </a:ext>
                  </a:extLst>
                </a:hlinkClick>
              </a:rPr>
              <a:t>https://summerstudents.desy.de/hamburg/</a:t>
            </a:r>
          </a:p>
          <a:p>
            <a:pPr lvl="1"/>
            <a:endParaRPr lang="en-US" sz="2000" dirty="0"/>
          </a:p>
          <a:p>
            <a:r>
              <a:rPr lang="en-US" sz="2400" dirty="0"/>
              <a:t>DESY Phonebook:  </a:t>
            </a:r>
          </a:p>
          <a:p>
            <a:r>
              <a:rPr lang="en-US" sz="2400" dirty="0">
                <a:solidFill>
                  <a:schemeClr val="accent1"/>
                </a:solidFill>
                <a:hlinkClick r:id="rId7">
                  <a:extLst>
                    <a:ext uri="{A12FA001-AC4F-418D-AE19-62706E023703}">
                      <ahyp:hlinkClr xmlns:ahyp="http://schemas.microsoft.com/office/drawing/2018/hyperlinkcolor" val="tx"/>
                    </a:ext>
                  </a:extLst>
                </a:hlinkClick>
              </a:rPr>
              <a:t>https://www.desy.de/pbook?lang=eng</a:t>
            </a:r>
            <a:r>
              <a:rPr lang="en-US" sz="2400" dirty="0">
                <a:solidFill>
                  <a:schemeClr val="accent1"/>
                </a:solidFill>
              </a:rPr>
              <a:t> </a:t>
            </a:r>
          </a:p>
          <a:p>
            <a:pPr lvl="1"/>
            <a:endParaRPr lang="de-DE" sz="2400" u="sng" dirty="0">
              <a:solidFill>
                <a:schemeClr val="accent1"/>
              </a:solidFill>
              <a:uFill>
                <a:solidFill>
                  <a:srgbClr val="0000FF"/>
                </a:solidFill>
              </a:uFill>
              <a:hlinkClick r:id="rId6">
                <a:extLst>
                  <a:ext uri="{A12FA001-AC4F-418D-AE19-62706E023703}">
                    <ahyp:hlinkClr xmlns:ahyp="http://schemas.microsoft.com/office/drawing/2018/hyperlinkcolor" val="tx"/>
                  </a:ext>
                </a:extLst>
              </a:hlinkClick>
            </a:endParaRPr>
          </a:p>
          <a:p>
            <a:endParaRPr lang="de-DE" sz="2600" u="sng" dirty="0">
              <a:solidFill>
                <a:schemeClr val="accent1"/>
              </a:solidFill>
              <a:uFill>
                <a:solidFill>
                  <a:srgbClr val="0000FF"/>
                </a:solidFill>
              </a:uFill>
              <a:hlinkClick r:id="rId6">
                <a:extLst>
                  <a:ext uri="{A12FA001-AC4F-418D-AE19-62706E023703}">
                    <ahyp:hlinkClr xmlns:ahyp="http://schemas.microsoft.com/office/drawing/2018/hyperlinkcolor" val="tx"/>
                  </a:ext>
                </a:extLst>
              </a:hlinkClick>
            </a:endParaRPr>
          </a:p>
          <a:p>
            <a:endParaRPr lang="de-DE"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endParaRPr lang="de-DE"/>
          </a:p>
        </p:txBody>
      </p:sp>
      <p:pic>
        <p:nvPicPr>
          <p:cNvPr id="6" name="Grafik 5">
            <a:extLst>
              <a:ext uri="{FF2B5EF4-FFF2-40B4-BE49-F238E27FC236}">
                <a16:creationId xmlns:a16="http://schemas.microsoft.com/office/drawing/2014/main" id="{C3ACD0B5-EA81-43BF-A6E1-6BB7B2269C34}"/>
              </a:ext>
            </a:extLst>
          </p:cNvPr>
          <p:cNvPicPr>
            <a:picLocks noChangeAspect="1"/>
          </p:cNvPicPr>
          <p:nvPr/>
        </p:nvPicPr>
        <p:blipFill>
          <a:blip r:embed="rId8"/>
          <a:stretch>
            <a:fillRect/>
          </a:stretch>
        </p:blipFill>
        <p:spPr>
          <a:xfrm>
            <a:off x="7371355" y="4512196"/>
            <a:ext cx="4412657" cy="2180969"/>
          </a:xfrm>
          <a:prstGeom prst="rect">
            <a:avLst/>
          </a:prstGeom>
        </p:spPr>
      </p:pic>
      <p:pic>
        <p:nvPicPr>
          <p:cNvPr id="7" name="Grafik 6">
            <a:extLst>
              <a:ext uri="{FF2B5EF4-FFF2-40B4-BE49-F238E27FC236}">
                <a16:creationId xmlns:a16="http://schemas.microsoft.com/office/drawing/2014/main" id="{E96E50D4-E3E5-4EA3-9E88-828E16F03C8A}"/>
              </a:ext>
            </a:extLst>
          </p:cNvPr>
          <p:cNvPicPr>
            <a:picLocks noChangeAspect="1"/>
          </p:cNvPicPr>
          <p:nvPr/>
        </p:nvPicPr>
        <p:blipFill>
          <a:blip r:embed="rId9"/>
          <a:stretch>
            <a:fillRect/>
          </a:stretch>
        </p:blipFill>
        <p:spPr>
          <a:xfrm>
            <a:off x="6609125" y="4463112"/>
            <a:ext cx="5558237" cy="2117688"/>
          </a:xfrm>
          <a:prstGeom prst="rect">
            <a:avLst/>
          </a:prstGeom>
        </p:spPr>
      </p:pic>
      <p:sp>
        <p:nvSpPr>
          <p:cNvPr id="8" name="Textfeld 7">
            <a:extLst>
              <a:ext uri="{FF2B5EF4-FFF2-40B4-BE49-F238E27FC236}">
                <a16:creationId xmlns:a16="http://schemas.microsoft.com/office/drawing/2014/main" id="{F3A2FC46-D285-4AFC-ADF0-8EA31FE012DD}"/>
              </a:ext>
            </a:extLst>
          </p:cNvPr>
          <p:cNvSpPr txBox="1"/>
          <p:nvPr/>
        </p:nvSpPr>
        <p:spPr>
          <a:xfrm>
            <a:off x="8616280" y="3068960"/>
            <a:ext cx="2952328" cy="1323439"/>
          </a:xfrm>
          <a:prstGeom prst="rect">
            <a:avLst/>
          </a:prstGeom>
          <a:noFill/>
        </p:spPr>
        <p:txBody>
          <a:bodyPr wrap="square" rtlCol="0">
            <a:spAutoFit/>
          </a:bodyPr>
          <a:lstStyle/>
          <a:p>
            <a:r>
              <a:rPr lang="de-DE" sz="1600" dirty="0" err="1"/>
              <a:t>Four</a:t>
            </a:r>
            <a:r>
              <a:rPr lang="de-DE" sz="1600" dirty="0"/>
              <a:t> </a:t>
            </a:r>
            <a:r>
              <a:rPr lang="de-DE" sz="1600" dirty="0" err="1"/>
              <a:t>digits</a:t>
            </a:r>
            <a:r>
              <a:rPr lang="de-DE" sz="1600" dirty="0"/>
              <a:t> </a:t>
            </a:r>
            <a:r>
              <a:rPr lang="de-DE" sz="1600" dirty="0" err="1"/>
              <a:t>when</a:t>
            </a:r>
            <a:r>
              <a:rPr lang="de-DE" sz="1600" dirty="0"/>
              <a:t> </a:t>
            </a:r>
            <a:r>
              <a:rPr lang="de-DE" sz="1600" dirty="0" err="1"/>
              <a:t>calling</a:t>
            </a:r>
            <a:r>
              <a:rPr lang="de-DE" sz="1600" dirty="0"/>
              <a:t> internal</a:t>
            </a:r>
          </a:p>
          <a:p>
            <a:r>
              <a:rPr lang="de-DE" sz="1600" dirty="0"/>
              <a:t>0+number, </a:t>
            </a:r>
            <a:r>
              <a:rPr lang="de-DE" sz="1600" dirty="0" err="1"/>
              <a:t>when</a:t>
            </a:r>
            <a:r>
              <a:rPr lang="de-DE" sz="1600" dirty="0"/>
              <a:t> external</a:t>
            </a:r>
          </a:p>
          <a:p>
            <a:r>
              <a:rPr lang="de-DE" sz="1600" dirty="0" err="1"/>
              <a:t>Might</a:t>
            </a:r>
            <a:r>
              <a:rPr lang="de-DE" sz="1600" dirty="0"/>
              <a:t> </a:t>
            </a:r>
            <a:r>
              <a:rPr lang="de-DE" sz="1600" dirty="0" err="1"/>
              <a:t>need</a:t>
            </a:r>
            <a:r>
              <a:rPr lang="de-DE" sz="1600" dirty="0"/>
              <a:t> </a:t>
            </a:r>
            <a:r>
              <a:rPr lang="de-DE" sz="1600" dirty="0" err="1"/>
              <a:t>to</a:t>
            </a:r>
            <a:r>
              <a:rPr lang="de-DE" sz="1600" dirty="0"/>
              <a:t> </a:t>
            </a:r>
            <a:r>
              <a:rPr lang="de-DE" sz="1600" dirty="0" err="1"/>
              <a:t>call</a:t>
            </a:r>
            <a:r>
              <a:rPr lang="de-DE" sz="1600" dirty="0"/>
              <a:t> 11 </a:t>
            </a:r>
            <a:r>
              <a:rPr lang="de-DE" sz="1600" dirty="0" err="1"/>
              <a:t>for</a:t>
            </a:r>
            <a:r>
              <a:rPr lang="de-DE" sz="1600" dirty="0"/>
              <a:t> international </a:t>
            </a:r>
            <a:r>
              <a:rPr lang="de-DE" sz="1600" dirty="0" err="1"/>
              <a:t>call</a:t>
            </a:r>
            <a:endParaRPr lang="de-DE" sz="1600" dirty="0"/>
          </a:p>
        </p:txBody>
      </p:sp>
    </p:spTree>
    <p:extLst>
      <p:ext uri="{BB962C8B-B14F-4D97-AF65-F5344CB8AC3E}">
        <p14:creationId xmlns:p14="http://schemas.microsoft.com/office/powerpoint/2010/main" val="389765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Public Transport</a:t>
            </a:r>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a:xfrm>
            <a:off x="407987" y="800709"/>
            <a:ext cx="11376025" cy="5615967"/>
          </a:xfrm>
        </p:spPr>
        <p:txBody>
          <a:bodyPr/>
          <a:lstStyle/>
          <a:p>
            <a:pPr marL="0" indent="0">
              <a:buNone/>
            </a:pPr>
            <a:endParaRPr lang="en-US" dirty="0"/>
          </a:p>
          <a:p>
            <a:r>
              <a:rPr lang="en-US" dirty="0"/>
              <a:t> </a:t>
            </a:r>
            <a:r>
              <a:rPr lang="en-US" b="1" dirty="0"/>
              <a:t>Bikes</a:t>
            </a:r>
            <a:r>
              <a:rPr lang="en-US" dirty="0"/>
              <a:t>: at DESY there are </a:t>
            </a:r>
            <a:r>
              <a:rPr lang="en-US" dirty="0" err="1"/>
              <a:t>Stadtrad</a:t>
            </a:r>
            <a:r>
              <a:rPr lang="en-US" dirty="0"/>
              <a:t> stations </a:t>
            </a:r>
            <a:r>
              <a:rPr lang="de-DE" dirty="0"/>
              <a:t> </a:t>
            </a:r>
            <a:r>
              <a:rPr lang="de-DE" dirty="0">
                <a:solidFill>
                  <a:srgbClr val="2300DC"/>
                </a:solidFill>
                <a:hlinkClick r:id="rId2"/>
              </a:rPr>
              <a:t>http://stadtrad.hamburg.de</a:t>
            </a:r>
            <a:endParaRPr lang="de-DE" dirty="0">
              <a:solidFill>
                <a:srgbClr val="2300DC"/>
              </a:solidFill>
            </a:endParaRPr>
          </a:p>
          <a:p>
            <a:r>
              <a:rPr lang="en-US" dirty="0"/>
              <a:t>"</a:t>
            </a:r>
            <a:r>
              <a:rPr lang="en-US" b="1" dirty="0" err="1"/>
              <a:t>Deutschlandticket</a:t>
            </a:r>
            <a:r>
              <a:rPr lang="en-US" dirty="0"/>
              <a:t>“: includes not only the public transport in all Germany, but also regional trains (all trains </a:t>
            </a:r>
            <a:r>
              <a:rPr lang="en-US" dirty="0" err="1"/>
              <a:t>execept</a:t>
            </a:r>
            <a:r>
              <a:rPr lang="en-US" dirty="0"/>
              <a:t> InterCity [IC], </a:t>
            </a:r>
            <a:r>
              <a:rPr lang="en-US" dirty="0" err="1"/>
              <a:t>EuroCity</a:t>
            </a:r>
            <a:r>
              <a:rPr lang="en-US" dirty="0"/>
              <a:t> [EC], or InterCity-Express [ICE]) for 49€ per month (full calendar month!). Subscription only. All further information can be found </a:t>
            </a:r>
            <a:r>
              <a:rPr lang="en-US" b="1" dirty="0">
                <a:hlinkClick r:id="rId3"/>
              </a:rPr>
              <a:t>here</a:t>
            </a:r>
            <a:r>
              <a:rPr lang="en-US" b="1" dirty="0"/>
              <a:t>.</a:t>
            </a:r>
            <a:endParaRPr lang="en-US" dirty="0"/>
          </a:p>
          <a:p>
            <a:r>
              <a:rPr lang="en-US" dirty="0"/>
              <a:t>Alternatives within Hamburg are single trip tickets (3.60€), 9am day tickets (valid for any number of trips the whole day between 9am and 6am the next day, 7.10€), 9am group tickets (valid for up to 5 persons, 13.40€), or week tickets (29€ per week).</a:t>
            </a:r>
          </a:p>
          <a:p>
            <a:r>
              <a:rPr lang="en-US" dirty="0"/>
              <a:t> Discover Hamburg with a </a:t>
            </a:r>
            <a:r>
              <a:rPr lang="en-US" b="1" dirty="0"/>
              <a:t>boat</a:t>
            </a:r>
            <a:r>
              <a:rPr lang="en-US" dirty="0"/>
              <a:t> – take ferry line 62, you can use standard public transport tickets</a:t>
            </a:r>
            <a:endParaRPr lang="de-DE" dirty="0"/>
          </a:p>
          <a:p>
            <a:endParaRPr lang="en-US"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r>
              <a:rPr lang="de-DE" dirty="0"/>
              <a:t>Deutschland Ticket</a:t>
            </a:r>
          </a:p>
        </p:txBody>
      </p:sp>
      <p:pic>
        <p:nvPicPr>
          <p:cNvPr id="6" name="Picture 7" descr="Picture 7">
            <a:extLst>
              <a:ext uri="{FF2B5EF4-FFF2-40B4-BE49-F238E27FC236}">
                <a16:creationId xmlns:a16="http://schemas.microsoft.com/office/drawing/2014/main" id="{0D92D331-E1BA-41C7-A20C-98EDB918B707}"/>
              </a:ext>
            </a:extLst>
          </p:cNvPr>
          <p:cNvPicPr>
            <a:picLocks noChangeAspect="1"/>
          </p:cNvPicPr>
          <p:nvPr/>
        </p:nvPicPr>
        <p:blipFill>
          <a:blip r:embed="rId4">
            <a:extLst/>
          </a:blip>
          <a:stretch>
            <a:fillRect/>
          </a:stretch>
        </p:blipFill>
        <p:spPr>
          <a:xfrm>
            <a:off x="791578" y="4313116"/>
            <a:ext cx="5870675" cy="2081816"/>
          </a:xfrm>
          <a:prstGeom prst="rect">
            <a:avLst/>
          </a:prstGeom>
          <a:ln w="12700">
            <a:miter lim="400000"/>
          </a:ln>
        </p:spPr>
      </p:pic>
      <p:sp>
        <p:nvSpPr>
          <p:cNvPr id="7" name="Textfeld 6">
            <a:extLst>
              <a:ext uri="{FF2B5EF4-FFF2-40B4-BE49-F238E27FC236}">
                <a16:creationId xmlns:a16="http://schemas.microsoft.com/office/drawing/2014/main" id="{ED614A9D-0A85-42C3-B24C-156F868E27A4}"/>
              </a:ext>
            </a:extLst>
          </p:cNvPr>
          <p:cNvSpPr txBox="1"/>
          <p:nvPr/>
        </p:nvSpPr>
        <p:spPr>
          <a:xfrm>
            <a:off x="7608168" y="4797152"/>
            <a:ext cx="3384376" cy="830997"/>
          </a:xfrm>
          <a:prstGeom prst="rect">
            <a:avLst/>
          </a:prstGeom>
          <a:noFill/>
        </p:spPr>
        <p:txBody>
          <a:bodyPr wrap="square" rtlCol="0">
            <a:spAutoFit/>
          </a:bodyPr>
          <a:lstStyle/>
          <a:p>
            <a:r>
              <a:rPr lang="de-DE" sz="1600" dirty="0"/>
              <a:t>Information </a:t>
            </a:r>
            <a:r>
              <a:rPr lang="de-DE" sz="1600" dirty="0" err="1"/>
              <a:t>about</a:t>
            </a:r>
            <a:r>
              <a:rPr lang="de-DE" sz="1600" dirty="0"/>
              <a:t> </a:t>
            </a:r>
            <a:r>
              <a:rPr lang="de-DE" sz="1600" dirty="0" err="1"/>
              <a:t>the</a:t>
            </a:r>
            <a:r>
              <a:rPr lang="de-DE" sz="1600" dirty="0"/>
              <a:t> Hamburg </a:t>
            </a:r>
            <a:r>
              <a:rPr lang="de-DE" sz="1600" dirty="0" err="1"/>
              <a:t>public</a:t>
            </a:r>
            <a:r>
              <a:rPr lang="de-DE" sz="1600" dirty="0"/>
              <a:t> </a:t>
            </a:r>
            <a:r>
              <a:rPr lang="de-DE" sz="1600" dirty="0" err="1"/>
              <a:t>transport</a:t>
            </a:r>
            <a:r>
              <a:rPr lang="de-DE" sz="1600" dirty="0"/>
              <a:t> (HVV) </a:t>
            </a:r>
            <a:r>
              <a:rPr lang="de-DE" sz="1600" dirty="0">
                <a:sym typeface="Wingdings" panose="05000000000000000000" pitchFamily="2" charset="2"/>
              </a:rPr>
              <a:t> </a:t>
            </a:r>
            <a:r>
              <a:rPr lang="de-DE" sz="1600" dirty="0" err="1">
                <a:sym typeface="Wingdings" panose="05000000000000000000" pitchFamily="2" charset="2"/>
              </a:rPr>
              <a:t>see</a:t>
            </a:r>
            <a:r>
              <a:rPr lang="de-DE" sz="1600" dirty="0">
                <a:sym typeface="Wingdings" panose="05000000000000000000" pitchFamily="2" charset="2"/>
              </a:rPr>
              <a:t> also Welcome </a:t>
            </a:r>
            <a:r>
              <a:rPr lang="de-DE" sz="1600" dirty="0" err="1">
                <a:sym typeface="Wingdings" panose="05000000000000000000" pitchFamily="2" charset="2"/>
              </a:rPr>
              <a:t>bag</a:t>
            </a:r>
            <a:endParaRPr lang="de-DE" sz="1600" dirty="0"/>
          </a:p>
        </p:txBody>
      </p:sp>
    </p:spTree>
    <p:extLst>
      <p:ext uri="{BB962C8B-B14F-4D97-AF65-F5344CB8AC3E}">
        <p14:creationId xmlns:p14="http://schemas.microsoft.com/office/powerpoint/2010/main" val="3358650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166F899-1999-4B66-BD59-63B014924ECB}"/>
              </a:ext>
            </a:extLst>
          </p:cNvPr>
          <p:cNvSpPr>
            <a:spLocks noGrp="1"/>
          </p:cNvSpPr>
          <p:nvPr>
            <p:ph type="title"/>
          </p:nvPr>
        </p:nvSpPr>
        <p:spPr/>
        <p:txBody>
          <a:bodyPr/>
          <a:lstStyle/>
          <a:p>
            <a:r>
              <a:rPr lang="de-DE" dirty="0"/>
              <a:t>Welcome! </a:t>
            </a:r>
          </a:p>
        </p:txBody>
      </p:sp>
      <p:sp>
        <p:nvSpPr>
          <p:cNvPr id="7" name="Inhaltsplatzhalter 6">
            <a:extLst>
              <a:ext uri="{FF2B5EF4-FFF2-40B4-BE49-F238E27FC236}">
                <a16:creationId xmlns:a16="http://schemas.microsoft.com/office/drawing/2014/main" id="{8F1637CA-6D67-456B-85E4-D2FC343956D6}"/>
              </a:ext>
            </a:extLst>
          </p:cNvPr>
          <p:cNvSpPr>
            <a:spLocks noGrp="1"/>
          </p:cNvSpPr>
          <p:nvPr>
            <p:ph idx="1"/>
          </p:nvPr>
        </p:nvSpPr>
        <p:spPr>
          <a:xfrm>
            <a:off x="407988" y="1406427"/>
            <a:ext cx="5616575" cy="5219924"/>
          </a:xfrm>
        </p:spPr>
        <p:txBody>
          <a:bodyPr/>
          <a:lstStyle/>
          <a:p>
            <a:r>
              <a:rPr lang="en-US" dirty="0"/>
              <a:t>63 Summer students at DESY Hamburg come from 23 Nations</a:t>
            </a:r>
            <a:r>
              <a:rPr lang="en-US" sz="1400" dirty="0"/>
              <a:t> :</a:t>
            </a:r>
          </a:p>
          <a:p>
            <a:pPr lvl="1">
              <a:spcAft>
                <a:spcPts val="0"/>
              </a:spcAft>
            </a:pPr>
            <a:r>
              <a:rPr lang="de-DE" sz="1200" dirty="0"/>
              <a:t>Austria (AT): 1 </a:t>
            </a:r>
          </a:p>
          <a:p>
            <a:pPr lvl="1">
              <a:spcAft>
                <a:spcPts val="0"/>
              </a:spcAft>
            </a:pPr>
            <a:r>
              <a:rPr lang="de-DE" sz="1200" dirty="0"/>
              <a:t>Canada (CA): 1; </a:t>
            </a:r>
          </a:p>
          <a:p>
            <a:pPr lvl="1">
              <a:spcAft>
                <a:spcPts val="0"/>
              </a:spcAft>
            </a:pPr>
            <a:r>
              <a:rPr lang="de-DE" sz="1200" dirty="0"/>
              <a:t>China (CN): 2 </a:t>
            </a:r>
          </a:p>
          <a:p>
            <a:pPr lvl="1">
              <a:spcAft>
                <a:spcPts val="0"/>
              </a:spcAft>
            </a:pPr>
            <a:r>
              <a:rPr lang="de-DE" sz="1200" dirty="0"/>
              <a:t>Cuba (CU): 1 </a:t>
            </a:r>
          </a:p>
          <a:p>
            <a:pPr lvl="1">
              <a:spcAft>
                <a:spcPts val="0"/>
              </a:spcAft>
            </a:pPr>
            <a:r>
              <a:rPr lang="de-DE" sz="1200" dirty="0"/>
              <a:t>Czech </a:t>
            </a:r>
            <a:r>
              <a:rPr lang="de-DE" sz="1200" dirty="0" err="1"/>
              <a:t>Republic</a:t>
            </a:r>
            <a:r>
              <a:rPr lang="de-DE" sz="1200" dirty="0"/>
              <a:t> (CZ): 1 </a:t>
            </a:r>
          </a:p>
          <a:p>
            <a:pPr lvl="1">
              <a:spcAft>
                <a:spcPts val="0"/>
              </a:spcAft>
            </a:pPr>
            <a:r>
              <a:rPr lang="de-DE" sz="1200" dirty="0"/>
              <a:t>Germany (DE): 8 </a:t>
            </a:r>
          </a:p>
          <a:p>
            <a:pPr lvl="1">
              <a:spcAft>
                <a:spcPts val="0"/>
              </a:spcAft>
            </a:pPr>
            <a:r>
              <a:rPr lang="de-DE" sz="1200" dirty="0"/>
              <a:t>Egypt (EG): 1</a:t>
            </a:r>
          </a:p>
          <a:p>
            <a:pPr lvl="1">
              <a:spcAft>
                <a:spcPts val="0"/>
              </a:spcAft>
            </a:pPr>
            <a:r>
              <a:rPr lang="de-DE" sz="1200" dirty="0"/>
              <a:t>Spain (ES): 6 </a:t>
            </a:r>
          </a:p>
          <a:p>
            <a:pPr lvl="1">
              <a:spcAft>
                <a:spcPts val="0"/>
              </a:spcAft>
            </a:pPr>
            <a:r>
              <a:rPr lang="de-DE" sz="1200" dirty="0"/>
              <a:t>United Kingdom (GB): 1 </a:t>
            </a:r>
          </a:p>
          <a:p>
            <a:pPr lvl="1">
              <a:spcAft>
                <a:spcPts val="0"/>
              </a:spcAft>
            </a:pPr>
            <a:r>
              <a:rPr lang="de-DE" sz="1200" dirty="0"/>
              <a:t>Ghana (GH): 1 </a:t>
            </a:r>
          </a:p>
          <a:p>
            <a:pPr lvl="1">
              <a:spcAft>
                <a:spcPts val="0"/>
              </a:spcAft>
            </a:pPr>
            <a:r>
              <a:rPr lang="de-DE" sz="1200" dirty="0"/>
              <a:t>Israel (IL): 1 </a:t>
            </a:r>
          </a:p>
          <a:p>
            <a:pPr lvl="1">
              <a:spcAft>
                <a:spcPts val="0"/>
              </a:spcAft>
            </a:pPr>
            <a:r>
              <a:rPr lang="de-DE" sz="1200" dirty="0"/>
              <a:t>India (IN): 2 </a:t>
            </a:r>
          </a:p>
          <a:p>
            <a:pPr lvl="1">
              <a:spcAft>
                <a:spcPts val="0"/>
              </a:spcAft>
            </a:pPr>
            <a:r>
              <a:rPr lang="de-DE" sz="1200" dirty="0" err="1"/>
              <a:t>Italy</a:t>
            </a:r>
            <a:r>
              <a:rPr lang="de-DE" sz="1200" dirty="0"/>
              <a:t> (IT): 21 </a:t>
            </a:r>
          </a:p>
          <a:p>
            <a:pPr lvl="1">
              <a:spcAft>
                <a:spcPts val="0"/>
              </a:spcAft>
            </a:pPr>
            <a:r>
              <a:rPr lang="de-DE" sz="1200" dirty="0"/>
              <a:t>Japan (JP): 1 </a:t>
            </a:r>
          </a:p>
          <a:p>
            <a:pPr lvl="1">
              <a:spcAft>
                <a:spcPts val="0"/>
              </a:spcAft>
            </a:pPr>
            <a:r>
              <a:rPr lang="de-DE" sz="1200" dirty="0"/>
              <a:t>Nigeria (NG): 1 </a:t>
            </a:r>
          </a:p>
          <a:p>
            <a:pPr lvl="1">
              <a:spcAft>
                <a:spcPts val="0"/>
              </a:spcAft>
            </a:pPr>
            <a:r>
              <a:rPr lang="de-DE" sz="1200" dirty="0" err="1"/>
              <a:t>Netherlands</a:t>
            </a:r>
            <a:r>
              <a:rPr lang="de-DE" sz="1200" dirty="0"/>
              <a:t> (NL): 1 </a:t>
            </a:r>
          </a:p>
          <a:p>
            <a:pPr lvl="1">
              <a:spcAft>
                <a:spcPts val="0"/>
              </a:spcAft>
            </a:pPr>
            <a:r>
              <a:rPr lang="de-DE" sz="1200" dirty="0"/>
              <a:t>New Zealand (NZ): 1 </a:t>
            </a:r>
          </a:p>
          <a:p>
            <a:pPr lvl="1">
              <a:spcAft>
                <a:spcPts val="0"/>
              </a:spcAft>
            </a:pPr>
            <a:r>
              <a:rPr lang="de-DE" sz="1200" dirty="0" err="1"/>
              <a:t>Poland</a:t>
            </a:r>
            <a:r>
              <a:rPr lang="de-DE" sz="1200" dirty="0"/>
              <a:t> (PL): 3 </a:t>
            </a:r>
          </a:p>
          <a:p>
            <a:pPr lvl="1">
              <a:spcAft>
                <a:spcPts val="0"/>
              </a:spcAft>
            </a:pPr>
            <a:r>
              <a:rPr lang="de-DE" sz="1200" dirty="0"/>
              <a:t>Russia (RU): 1 </a:t>
            </a:r>
          </a:p>
          <a:p>
            <a:pPr lvl="1">
              <a:spcAft>
                <a:spcPts val="0"/>
              </a:spcAft>
            </a:pPr>
            <a:r>
              <a:rPr lang="de-DE" sz="1200" dirty="0" err="1"/>
              <a:t>Sweden</a:t>
            </a:r>
            <a:r>
              <a:rPr lang="de-DE" sz="1200" dirty="0"/>
              <a:t> (SE): 2 </a:t>
            </a:r>
          </a:p>
          <a:p>
            <a:pPr lvl="1">
              <a:spcAft>
                <a:spcPts val="0"/>
              </a:spcAft>
            </a:pPr>
            <a:r>
              <a:rPr lang="de-DE" sz="1200" dirty="0" err="1"/>
              <a:t>Slovakia</a:t>
            </a:r>
            <a:r>
              <a:rPr lang="de-DE" sz="1200" dirty="0"/>
              <a:t> (SK): 1 </a:t>
            </a:r>
          </a:p>
          <a:p>
            <a:pPr lvl="1">
              <a:spcAft>
                <a:spcPts val="0"/>
              </a:spcAft>
            </a:pPr>
            <a:r>
              <a:rPr lang="de-DE" sz="1200" dirty="0"/>
              <a:t>Thailand (TH): 4 </a:t>
            </a:r>
          </a:p>
          <a:p>
            <a:pPr lvl="1">
              <a:spcAft>
                <a:spcPts val="0"/>
              </a:spcAft>
            </a:pPr>
            <a:r>
              <a:rPr lang="de-DE" sz="1200" dirty="0"/>
              <a:t>Turkey (TR): 2 </a:t>
            </a:r>
          </a:p>
          <a:p>
            <a:pPr lvl="1">
              <a:spcAft>
                <a:spcPts val="0"/>
              </a:spcAft>
            </a:pPr>
            <a:r>
              <a:rPr lang="de-DE" sz="1200" dirty="0"/>
              <a:t>United States </a:t>
            </a:r>
            <a:r>
              <a:rPr lang="de-DE" sz="1200" dirty="0" err="1"/>
              <a:t>of</a:t>
            </a:r>
            <a:r>
              <a:rPr lang="de-DE" sz="1200" dirty="0"/>
              <a:t> </a:t>
            </a:r>
            <a:r>
              <a:rPr lang="de-DE" sz="1200" dirty="0" err="1"/>
              <a:t>America</a:t>
            </a:r>
            <a:r>
              <a:rPr lang="de-DE" sz="1200" dirty="0"/>
              <a:t> (US): 2</a:t>
            </a:r>
          </a:p>
          <a:p>
            <a:endParaRPr lang="en-US" sz="1200" dirty="0"/>
          </a:p>
          <a:p>
            <a:endParaRPr lang="de-DE" dirty="0"/>
          </a:p>
        </p:txBody>
      </p:sp>
      <p:sp>
        <p:nvSpPr>
          <p:cNvPr id="8" name="Textplatzhalter 7">
            <a:extLst>
              <a:ext uri="{FF2B5EF4-FFF2-40B4-BE49-F238E27FC236}">
                <a16:creationId xmlns:a16="http://schemas.microsoft.com/office/drawing/2014/main" id="{AECCD0E8-1EAF-43A2-9572-AE9B01C8A8F7}"/>
              </a:ext>
            </a:extLst>
          </p:cNvPr>
          <p:cNvSpPr>
            <a:spLocks noGrp="1"/>
          </p:cNvSpPr>
          <p:nvPr>
            <p:ph type="body" sz="quarter" idx="13"/>
          </p:nvPr>
        </p:nvSpPr>
        <p:spPr/>
        <p:txBody>
          <a:bodyPr/>
          <a:lstStyle/>
          <a:p>
            <a:r>
              <a:rPr lang="de-DE" dirty="0" err="1"/>
              <a:t>Diversity</a:t>
            </a:r>
            <a:r>
              <a:rPr lang="de-DE" dirty="0"/>
              <a:t> </a:t>
            </a:r>
            <a:r>
              <a:rPr lang="de-DE" dirty="0" err="1"/>
              <a:t>is</a:t>
            </a:r>
            <a:r>
              <a:rPr lang="de-DE" dirty="0"/>
              <a:t> </a:t>
            </a:r>
            <a:r>
              <a:rPr lang="de-DE" dirty="0" err="1"/>
              <a:t>our</a:t>
            </a:r>
            <a:r>
              <a:rPr lang="de-DE" dirty="0"/>
              <a:t> </a:t>
            </a:r>
            <a:r>
              <a:rPr lang="de-DE" dirty="0" err="1"/>
              <a:t>strength</a:t>
            </a:r>
            <a:r>
              <a:rPr lang="de-DE" dirty="0"/>
              <a:t>!</a:t>
            </a:r>
          </a:p>
        </p:txBody>
      </p:sp>
      <p:pic>
        <p:nvPicPr>
          <p:cNvPr id="11" name="Inhaltsplatzhalter 10">
            <a:extLst>
              <a:ext uri="{FF2B5EF4-FFF2-40B4-BE49-F238E27FC236}">
                <a16:creationId xmlns:a16="http://schemas.microsoft.com/office/drawing/2014/main" id="{08ED1C3C-80E5-4357-8064-B0A1CAE3D017}"/>
              </a:ext>
            </a:extLst>
          </p:cNvPr>
          <p:cNvPicPr>
            <a:picLocks noGrp="1" noChangeAspect="1"/>
          </p:cNvPicPr>
          <p:nvPr>
            <p:ph idx="14"/>
          </p:nvPr>
        </p:nvPicPr>
        <p:blipFill>
          <a:blip r:embed="rId2">
            <a:extLst>
              <a:ext uri="{28A0092B-C50C-407E-A947-70E740481C1C}">
                <a14:useLocalDpi xmlns:a14="http://schemas.microsoft.com/office/drawing/2010/main" val="0"/>
              </a:ext>
            </a:extLst>
          </a:blip>
          <a:stretch>
            <a:fillRect/>
          </a:stretch>
        </p:blipFill>
        <p:spPr>
          <a:xfrm>
            <a:off x="4079776" y="1663952"/>
            <a:ext cx="8112224" cy="4962399"/>
          </a:xfrm>
        </p:spPr>
      </p:pic>
      <p:sp>
        <p:nvSpPr>
          <p:cNvPr id="2" name="Fußzeilenplatzhalter 1">
            <a:extLst>
              <a:ext uri="{FF2B5EF4-FFF2-40B4-BE49-F238E27FC236}">
                <a16:creationId xmlns:a16="http://schemas.microsoft.com/office/drawing/2014/main" id="{A6AB148A-BC26-40C9-8D9D-342B314D811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Tree>
    <p:extLst>
      <p:ext uri="{BB962C8B-B14F-4D97-AF65-F5344CB8AC3E}">
        <p14:creationId xmlns:p14="http://schemas.microsoft.com/office/powerpoint/2010/main" val="648081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Shopping</a:t>
            </a:r>
          </a:p>
        </p:txBody>
      </p:sp>
      <p:sp>
        <p:nvSpPr>
          <p:cNvPr id="12" name="Inhaltsplatzhalter 11">
            <a:extLst>
              <a:ext uri="{FF2B5EF4-FFF2-40B4-BE49-F238E27FC236}">
                <a16:creationId xmlns:a16="http://schemas.microsoft.com/office/drawing/2014/main" id="{10CBFAE3-A7A3-4BA4-B6CE-40E59B405EC9}"/>
              </a:ext>
            </a:extLst>
          </p:cNvPr>
          <p:cNvSpPr>
            <a:spLocks noGrp="1"/>
          </p:cNvSpPr>
          <p:nvPr>
            <p:ph idx="1"/>
          </p:nvPr>
        </p:nvSpPr>
        <p:spPr/>
        <p:txBody>
          <a:bodyPr/>
          <a:lstStyle/>
          <a:p>
            <a:pPr>
              <a:defRPr sz="2400">
                <a:latin typeface="+mn-lt"/>
                <a:ea typeface="+mn-ea"/>
                <a:cs typeface="+mn-cs"/>
                <a:sym typeface="Arial"/>
              </a:defRPr>
            </a:pPr>
            <a:r>
              <a:rPr lang="en-US" dirty="0"/>
              <a:t>Several supermarkets in the vicinity: General shop opening hours:</a:t>
            </a:r>
          </a:p>
          <a:p>
            <a:pPr lvl="1">
              <a:defRPr sz="2400">
                <a:latin typeface="+mn-lt"/>
                <a:ea typeface="+mn-ea"/>
                <a:cs typeface="+mn-cs"/>
                <a:sym typeface="Arial"/>
              </a:defRPr>
            </a:pPr>
            <a:r>
              <a:rPr lang="en-US" dirty="0"/>
              <a:t>Mo-Sa  ~07-2x, x=0-3 </a:t>
            </a:r>
            <a:r>
              <a:rPr lang="en-US" dirty="0" err="1"/>
              <a:t>Su</a:t>
            </a:r>
            <a:r>
              <a:rPr lang="en-US" dirty="0"/>
              <a:t> only few convenience stores opened e.g. in Altona railway station</a:t>
            </a:r>
          </a:p>
          <a:p>
            <a:pPr>
              <a:defRPr sz="2400">
                <a:latin typeface="+mn-lt"/>
                <a:ea typeface="+mn-ea"/>
                <a:cs typeface="+mn-cs"/>
                <a:sym typeface="Arial"/>
              </a:defRPr>
            </a:pPr>
            <a:r>
              <a:rPr lang="en-US" dirty="0"/>
              <a:t>Weekly market: we + </a:t>
            </a:r>
            <a:r>
              <a:rPr lang="en-US" dirty="0" err="1"/>
              <a:t>sa</a:t>
            </a:r>
            <a:r>
              <a:rPr lang="en-US" dirty="0"/>
              <a:t> 08-13 </a:t>
            </a:r>
            <a:r>
              <a:rPr lang="en-US" dirty="0">
                <a:sym typeface="Wingdings" panose="05000000000000000000" pitchFamily="2" charset="2"/>
              </a:rPr>
              <a:t> </a:t>
            </a:r>
            <a:r>
              <a:rPr lang="en-US" dirty="0"/>
              <a:t>fresh products (more expensive) </a:t>
            </a:r>
          </a:p>
          <a:p>
            <a:pPr>
              <a:defRPr sz="2400">
                <a:latin typeface="+mn-lt"/>
                <a:ea typeface="+mn-ea"/>
                <a:cs typeface="+mn-cs"/>
                <a:sym typeface="Arial"/>
              </a:defRPr>
            </a:pPr>
            <a:r>
              <a:rPr lang="en-US" dirty="0"/>
              <a:t>Nearest shopping center: Elbe </a:t>
            </a:r>
            <a:r>
              <a:rPr lang="en-US" dirty="0" err="1"/>
              <a:t>Einkaufszentrum</a:t>
            </a:r>
            <a:endParaRPr lang="en-US" dirty="0"/>
          </a:p>
          <a:p>
            <a:pPr>
              <a:defRPr sz="2400">
                <a:latin typeface="+mn-lt"/>
                <a:ea typeface="+mn-ea"/>
                <a:cs typeface="+mn-cs"/>
                <a:sym typeface="Arial"/>
              </a:defRPr>
            </a:pPr>
            <a:r>
              <a:rPr lang="en-US" dirty="0"/>
              <a:t>Many shops at and around Altona station</a:t>
            </a:r>
          </a:p>
          <a:p>
            <a:endParaRPr lang="de-DE"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r>
              <a:rPr lang="de-DE" dirty="0"/>
              <a:t>Supermarkets and Shopping Centers</a:t>
            </a:r>
          </a:p>
        </p:txBody>
      </p:sp>
      <p:pic>
        <p:nvPicPr>
          <p:cNvPr id="14" name="Inhaltsplatzhalter 13">
            <a:extLst>
              <a:ext uri="{FF2B5EF4-FFF2-40B4-BE49-F238E27FC236}">
                <a16:creationId xmlns:a16="http://schemas.microsoft.com/office/drawing/2014/main" id="{F21AECC6-E403-4255-BD5F-60CE2BFA4D45}"/>
              </a:ext>
            </a:extLst>
          </p:cNvPr>
          <p:cNvPicPr>
            <a:picLocks noGrp="1" noChangeAspect="1"/>
          </p:cNvPicPr>
          <p:nvPr>
            <p:ph idx="14"/>
          </p:nvPr>
        </p:nvPicPr>
        <p:blipFill>
          <a:blip r:embed="rId2"/>
          <a:stretch>
            <a:fillRect/>
          </a:stretch>
        </p:blipFill>
        <p:spPr>
          <a:xfrm>
            <a:off x="6171089" y="604760"/>
            <a:ext cx="5616575" cy="3327414"/>
          </a:xfrm>
          <a:prstGeom prst="rect">
            <a:avLst/>
          </a:prstGeom>
        </p:spPr>
      </p:pic>
      <p:pic>
        <p:nvPicPr>
          <p:cNvPr id="15" name="Grafik 14">
            <a:extLst>
              <a:ext uri="{FF2B5EF4-FFF2-40B4-BE49-F238E27FC236}">
                <a16:creationId xmlns:a16="http://schemas.microsoft.com/office/drawing/2014/main" id="{36AC9FA9-9D74-4692-A830-54B57D2D7CDC}"/>
              </a:ext>
            </a:extLst>
          </p:cNvPr>
          <p:cNvPicPr>
            <a:picLocks noChangeAspect="1"/>
          </p:cNvPicPr>
          <p:nvPr/>
        </p:nvPicPr>
        <p:blipFill>
          <a:blip r:embed="rId3"/>
          <a:stretch>
            <a:fillRect/>
          </a:stretch>
        </p:blipFill>
        <p:spPr>
          <a:xfrm>
            <a:off x="7099457" y="4110249"/>
            <a:ext cx="3759838" cy="2292476"/>
          </a:xfrm>
          <a:prstGeom prst="rect">
            <a:avLst/>
          </a:prstGeom>
        </p:spPr>
      </p:pic>
      <p:cxnSp>
        <p:nvCxnSpPr>
          <p:cNvPr id="17" name="Gerade Verbindung mit Pfeil 16">
            <a:extLst>
              <a:ext uri="{FF2B5EF4-FFF2-40B4-BE49-F238E27FC236}">
                <a16:creationId xmlns:a16="http://schemas.microsoft.com/office/drawing/2014/main" id="{F75FBA1F-F273-4076-801B-3BB0343108EF}"/>
              </a:ext>
            </a:extLst>
          </p:cNvPr>
          <p:cNvCxnSpPr/>
          <p:nvPr/>
        </p:nvCxnSpPr>
        <p:spPr>
          <a:xfrm flipV="1">
            <a:off x="3216275" y="2132856"/>
            <a:ext cx="3599805" cy="197739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216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13CD41-C3FC-449F-8329-B9F0F668B0CF}"/>
              </a:ext>
            </a:extLst>
          </p:cNvPr>
          <p:cNvSpPr>
            <a:spLocks noGrp="1"/>
          </p:cNvSpPr>
          <p:nvPr>
            <p:ph type="title"/>
          </p:nvPr>
        </p:nvSpPr>
        <p:spPr/>
        <p:txBody>
          <a:bodyPr/>
          <a:lstStyle/>
          <a:p>
            <a:r>
              <a:rPr lang="de-DE" dirty="0"/>
              <a:t>ATMs (</a:t>
            </a:r>
            <a:r>
              <a:rPr lang="de-DE" dirty="0" err="1"/>
              <a:t>selection</a:t>
            </a:r>
            <a:r>
              <a:rPr lang="de-DE" dirty="0"/>
              <a:t>)/Cash Check</a:t>
            </a:r>
          </a:p>
        </p:txBody>
      </p:sp>
      <p:sp>
        <p:nvSpPr>
          <p:cNvPr id="4" name="Fußzeilenplatzhalter 3">
            <a:extLst>
              <a:ext uri="{FF2B5EF4-FFF2-40B4-BE49-F238E27FC236}">
                <a16:creationId xmlns:a16="http://schemas.microsoft.com/office/drawing/2014/main" id="{AA5294F0-95A7-4AB5-80BA-FB8BDD0FA4FE}"/>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D575957B-3C9C-4BDD-A92D-E911269F9520}"/>
              </a:ext>
            </a:extLst>
          </p:cNvPr>
          <p:cNvSpPr>
            <a:spLocks noGrp="1"/>
          </p:cNvSpPr>
          <p:nvPr>
            <p:ph type="body" sz="quarter" idx="13"/>
          </p:nvPr>
        </p:nvSpPr>
        <p:spPr/>
        <p:txBody>
          <a:bodyPr/>
          <a:lstStyle/>
          <a:p>
            <a:endParaRPr lang="de-DE" dirty="0"/>
          </a:p>
        </p:txBody>
      </p:sp>
      <p:sp>
        <p:nvSpPr>
          <p:cNvPr id="10" name="Textfeld 9">
            <a:extLst>
              <a:ext uri="{FF2B5EF4-FFF2-40B4-BE49-F238E27FC236}">
                <a16:creationId xmlns:a16="http://schemas.microsoft.com/office/drawing/2014/main" id="{2AD27B4D-9989-4EBE-9B6B-27D0B759A24B}"/>
              </a:ext>
            </a:extLst>
          </p:cNvPr>
          <p:cNvSpPr txBox="1"/>
          <p:nvPr/>
        </p:nvSpPr>
        <p:spPr>
          <a:xfrm>
            <a:off x="407988" y="1700808"/>
            <a:ext cx="3383756" cy="4524315"/>
          </a:xfrm>
          <a:prstGeom prst="rect">
            <a:avLst/>
          </a:prstGeom>
          <a:noFill/>
        </p:spPr>
        <p:txBody>
          <a:bodyPr wrap="square" rtlCol="0">
            <a:spAutoFit/>
          </a:bodyPr>
          <a:lstStyle/>
          <a:p>
            <a:endParaRPr lang="de-DE" b="1" dirty="0"/>
          </a:p>
          <a:p>
            <a:endParaRPr lang="de-DE" b="1" dirty="0"/>
          </a:p>
          <a:p>
            <a:endParaRPr lang="de-DE" b="1" dirty="0"/>
          </a:p>
          <a:p>
            <a:endParaRPr lang="de-DE" b="1" dirty="0"/>
          </a:p>
          <a:p>
            <a:endParaRPr lang="de-DE" b="1" dirty="0"/>
          </a:p>
          <a:p>
            <a:endParaRPr lang="de-DE" b="1" dirty="0"/>
          </a:p>
          <a:p>
            <a:r>
              <a:rPr lang="de-DE" b="1" dirty="0" err="1"/>
              <a:t>To</a:t>
            </a:r>
            <a:r>
              <a:rPr lang="de-DE" b="1" dirty="0"/>
              <a:t> cash </a:t>
            </a:r>
            <a:r>
              <a:rPr lang="de-DE" b="1" dirty="0" err="1"/>
              <a:t>your</a:t>
            </a:r>
            <a:r>
              <a:rPr lang="de-DE" b="1" dirty="0"/>
              <a:t> cash check:</a:t>
            </a:r>
          </a:p>
          <a:p>
            <a:endParaRPr lang="de-DE" b="1" dirty="0"/>
          </a:p>
          <a:p>
            <a:r>
              <a:rPr lang="de-DE" b="1" dirty="0"/>
              <a:t>Haspa Bank at Elbe-Einkaufszentrum</a:t>
            </a:r>
            <a:r>
              <a:rPr lang="de-DE" dirty="0"/>
              <a:t>:</a:t>
            </a:r>
          </a:p>
          <a:p>
            <a:r>
              <a:rPr lang="de-DE" dirty="0"/>
              <a:t>Mo.-Fr. 10.00-18.00 Uhr</a:t>
            </a:r>
          </a:p>
          <a:p>
            <a:r>
              <a:rPr lang="de-DE" dirty="0"/>
              <a:t>SA. 10.00-16.00 Uhr</a:t>
            </a:r>
          </a:p>
          <a:p>
            <a:r>
              <a:rPr lang="de-DE" b="1" dirty="0"/>
              <a:t>Lunch break</a:t>
            </a:r>
            <a:r>
              <a:rPr lang="de-DE" dirty="0"/>
              <a:t> 13.00-14.00 Uhr</a:t>
            </a:r>
          </a:p>
          <a:p>
            <a:r>
              <a:rPr lang="de-DE" dirty="0"/>
              <a:t>E-Mail: </a:t>
            </a:r>
            <a:r>
              <a:rPr lang="de-DE" u="sng" dirty="0"/>
              <a:t>haspa@haspa.de</a:t>
            </a:r>
            <a:br>
              <a:rPr lang="de-DE" dirty="0"/>
            </a:br>
            <a:r>
              <a:rPr lang="de-DE" u="sng" dirty="0">
                <a:hlinkClick r:id="rId2"/>
              </a:rPr>
              <a:t>http://www.haspa.de</a:t>
            </a:r>
            <a:br>
              <a:rPr lang="de-DE" dirty="0"/>
            </a:br>
            <a:r>
              <a:rPr lang="de-DE" dirty="0"/>
              <a:t>+49-40-3579-7799</a:t>
            </a:r>
            <a:endParaRPr lang="de-DE" sz="1600" dirty="0"/>
          </a:p>
        </p:txBody>
      </p:sp>
      <p:pic>
        <p:nvPicPr>
          <p:cNvPr id="14" name="Grafik 13">
            <a:extLst>
              <a:ext uri="{FF2B5EF4-FFF2-40B4-BE49-F238E27FC236}">
                <a16:creationId xmlns:a16="http://schemas.microsoft.com/office/drawing/2014/main" id="{03D948E1-41E7-4F60-A442-D8E115F40C9B}"/>
              </a:ext>
            </a:extLst>
          </p:cNvPr>
          <p:cNvPicPr>
            <a:picLocks noChangeAspect="1"/>
          </p:cNvPicPr>
          <p:nvPr/>
        </p:nvPicPr>
        <p:blipFill>
          <a:blip r:embed="rId3"/>
          <a:stretch>
            <a:fillRect/>
          </a:stretch>
        </p:blipFill>
        <p:spPr>
          <a:xfrm>
            <a:off x="3852043" y="1315597"/>
            <a:ext cx="7515306" cy="4869160"/>
          </a:xfrm>
          <a:prstGeom prst="rect">
            <a:avLst/>
          </a:prstGeom>
        </p:spPr>
      </p:pic>
      <p:cxnSp>
        <p:nvCxnSpPr>
          <p:cNvPr id="16" name="Gerade Verbindung mit Pfeil 15">
            <a:extLst>
              <a:ext uri="{FF2B5EF4-FFF2-40B4-BE49-F238E27FC236}">
                <a16:creationId xmlns:a16="http://schemas.microsoft.com/office/drawing/2014/main" id="{706D7A6C-0EF5-42FE-82A3-F717CD24C1CC}"/>
              </a:ext>
            </a:extLst>
          </p:cNvPr>
          <p:cNvCxnSpPr/>
          <p:nvPr/>
        </p:nvCxnSpPr>
        <p:spPr>
          <a:xfrm flipV="1">
            <a:off x="2927648" y="3140968"/>
            <a:ext cx="3456384" cy="72008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144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Sports</a:t>
            </a:r>
          </a:p>
        </p:txBody>
      </p:sp>
      <p:sp>
        <p:nvSpPr>
          <p:cNvPr id="6" name="Inhaltsplatzhalter 5">
            <a:extLst>
              <a:ext uri="{FF2B5EF4-FFF2-40B4-BE49-F238E27FC236}">
                <a16:creationId xmlns:a16="http://schemas.microsoft.com/office/drawing/2014/main" id="{26B177DA-59FC-4E99-90B4-D6DE5910F1FE}"/>
              </a:ext>
            </a:extLst>
          </p:cNvPr>
          <p:cNvSpPr>
            <a:spLocks noGrp="1"/>
          </p:cNvSpPr>
          <p:nvPr>
            <p:ph idx="1"/>
          </p:nvPr>
        </p:nvSpPr>
        <p:spPr>
          <a:xfrm>
            <a:off x="407989" y="1406427"/>
            <a:ext cx="4391868" cy="5010249"/>
          </a:xfrm>
        </p:spPr>
        <p:txBody>
          <a:bodyPr/>
          <a:lstStyle/>
          <a:p>
            <a:pPr marL="0" indent="0">
              <a:buNone/>
            </a:pPr>
            <a:r>
              <a:rPr lang="en-US" sz="2000" dirty="0"/>
              <a:t>Many sports possibilities at DESY and beyond: e.g. VAF, but also many options e.g. with </a:t>
            </a:r>
            <a:r>
              <a:rPr lang="en-US" sz="2000" dirty="0" err="1"/>
              <a:t>urbansportsclub</a:t>
            </a:r>
            <a:r>
              <a:rPr lang="en-US" sz="2000" dirty="0"/>
              <a:t> </a:t>
            </a:r>
          </a:p>
          <a:p>
            <a:pPr marL="0" indent="0">
              <a:buNone/>
            </a:pPr>
            <a:r>
              <a:rPr lang="en-US" sz="2000" dirty="0"/>
              <a:t>Swimming pools: see </a:t>
            </a:r>
            <a:r>
              <a:rPr lang="en-US" sz="2000" dirty="0">
                <a:solidFill>
                  <a:schemeClr val="accent1"/>
                </a:solidFill>
              </a:rPr>
              <a:t>www.baederland.de</a:t>
            </a:r>
            <a:endParaRPr lang="en-US" sz="1200" dirty="0">
              <a:solidFill>
                <a:schemeClr val="accent1"/>
              </a:solidFill>
            </a:endParaRPr>
          </a:p>
          <a:p>
            <a:r>
              <a:rPr lang="en-US" sz="1400" b="1" dirty="0"/>
              <a:t>VAF special offer until end of July:</a:t>
            </a:r>
            <a:endParaRPr lang="de-DE" sz="1400" b="1" dirty="0"/>
          </a:p>
          <a:p>
            <a:r>
              <a:rPr lang="en-US" sz="1400" dirty="0"/>
              <a:t>Studio summer promotion: first sweat, then jump into the refreshing water! Until July 31, 2023, newcomers train for one month for only 55,- Euro. The offer also includes swimming &amp; sauna. For 11 euros, the gym subscription with 60 different sports and health courses can be booked. The action is available for booking in the studio directly. The month starts counting from your first day of booking as long as it lies before </a:t>
            </a:r>
            <a:r>
              <a:rPr lang="en-US" sz="1400" dirty="0">
                <a:highlight>
                  <a:srgbClr val="FFFF00"/>
                </a:highlight>
              </a:rPr>
              <a:t>31 July</a:t>
            </a:r>
            <a:r>
              <a:rPr lang="en-US" sz="1400" dirty="0"/>
              <a:t>!</a:t>
            </a:r>
            <a:r>
              <a:rPr lang="de-DE" sz="1400" dirty="0"/>
              <a:t> </a:t>
            </a:r>
            <a:r>
              <a:rPr lang="de-DE" sz="1400" dirty="0">
                <a:sym typeface="Wingdings" panose="05000000000000000000" pitchFamily="2" charset="2"/>
              </a:rPr>
              <a:t> </a:t>
            </a:r>
            <a:r>
              <a:rPr lang="de-DE" sz="1400" dirty="0">
                <a:sym typeface="Wingdings" panose="05000000000000000000" pitchFamily="2" charset="2"/>
                <a:hlinkClick r:id="rId2"/>
              </a:rPr>
              <a:t>www.vafev.de</a:t>
            </a:r>
            <a:r>
              <a:rPr lang="de-DE" sz="1400" dirty="0">
                <a:sym typeface="Wingdings" panose="05000000000000000000" pitchFamily="2" charset="2"/>
              </a:rPr>
              <a:t> </a:t>
            </a:r>
            <a:endParaRPr lang="en-US" sz="1400"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7" name="Textplatzhalter 6">
            <a:extLst>
              <a:ext uri="{FF2B5EF4-FFF2-40B4-BE49-F238E27FC236}">
                <a16:creationId xmlns:a16="http://schemas.microsoft.com/office/drawing/2014/main" id="{C8291317-B7A9-4607-AA57-4A3A84424367}"/>
              </a:ext>
            </a:extLst>
          </p:cNvPr>
          <p:cNvSpPr>
            <a:spLocks noGrp="1"/>
          </p:cNvSpPr>
          <p:nvPr>
            <p:ph type="body" sz="quarter" idx="13"/>
          </p:nvPr>
        </p:nvSpPr>
        <p:spPr/>
        <p:txBody>
          <a:bodyPr/>
          <a:lstStyle/>
          <a:p>
            <a:endParaRPr lang="de-DE" dirty="0"/>
          </a:p>
        </p:txBody>
      </p:sp>
      <p:pic>
        <p:nvPicPr>
          <p:cNvPr id="10" name="Grafik 9">
            <a:extLst>
              <a:ext uri="{FF2B5EF4-FFF2-40B4-BE49-F238E27FC236}">
                <a16:creationId xmlns:a16="http://schemas.microsoft.com/office/drawing/2014/main" id="{43C06E29-487D-4BDF-9C4C-39C2CFE54AC9}"/>
              </a:ext>
            </a:extLst>
          </p:cNvPr>
          <p:cNvPicPr>
            <a:picLocks noChangeAspect="1"/>
          </p:cNvPicPr>
          <p:nvPr/>
        </p:nvPicPr>
        <p:blipFill>
          <a:blip r:embed="rId3"/>
          <a:stretch>
            <a:fillRect/>
          </a:stretch>
        </p:blipFill>
        <p:spPr>
          <a:xfrm>
            <a:off x="384418" y="3345745"/>
            <a:ext cx="4439010" cy="2923898"/>
          </a:xfrm>
          <a:prstGeom prst="rect">
            <a:avLst/>
          </a:prstGeom>
        </p:spPr>
      </p:pic>
      <p:pic>
        <p:nvPicPr>
          <p:cNvPr id="3" name="Grafik 2">
            <a:extLst>
              <a:ext uri="{FF2B5EF4-FFF2-40B4-BE49-F238E27FC236}">
                <a16:creationId xmlns:a16="http://schemas.microsoft.com/office/drawing/2014/main" id="{7ED2E16B-6FD6-4581-BF76-C076176EB1F7}"/>
              </a:ext>
            </a:extLst>
          </p:cNvPr>
          <p:cNvPicPr>
            <a:picLocks noChangeAspect="1"/>
          </p:cNvPicPr>
          <p:nvPr/>
        </p:nvPicPr>
        <p:blipFill>
          <a:blip r:embed="rId4"/>
          <a:stretch>
            <a:fillRect/>
          </a:stretch>
        </p:blipFill>
        <p:spPr>
          <a:xfrm>
            <a:off x="5160378" y="1354345"/>
            <a:ext cx="6623633" cy="4604140"/>
          </a:xfrm>
          <a:prstGeom prst="rect">
            <a:avLst/>
          </a:prstGeom>
        </p:spPr>
      </p:pic>
    </p:spTree>
    <p:extLst>
      <p:ext uri="{BB962C8B-B14F-4D97-AF65-F5344CB8AC3E}">
        <p14:creationId xmlns:p14="http://schemas.microsoft.com/office/powerpoint/2010/main" val="173239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Cool Places </a:t>
            </a:r>
            <a:r>
              <a:rPr lang="de-DE" dirty="0">
                <a:sym typeface="Wingdings" panose="05000000000000000000" pitchFamily="2" charset="2"/>
              </a:rPr>
              <a:t> also </a:t>
            </a:r>
            <a:r>
              <a:rPr lang="de-DE" dirty="0" err="1">
                <a:sym typeface="Wingdings" panose="05000000000000000000" pitchFamily="2" charset="2"/>
              </a:rPr>
              <a:t>ask</a:t>
            </a:r>
            <a:r>
              <a:rPr lang="de-DE" dirty="0">
                <a:sym typeface="Wingdings" panose="05000000000000000000" pitchFamily="2" charset="2"/>
              </a:rPr>
              <a:t> </a:t>
            </a:r>
            <a:r>
              <a:rPr lang="de-DE" dirty="0" err="1">
                <a:sym typeface="Wingdings" panose="05000000000000000000" pitchFamily="2" charset="2"/>
              </a:rPr>
              <a:t>your</a:t>
            </a:r>
            <a:r>
              <a:rPr lang="de-DE" dirty="0">
                <a:sym typeface="Wingdings" panose="05000000000000000000" pitchFamily="2" charset="2"/>
              </a:rPr>
              <a:t> </a:t>
            </a:r>
            <a:r>
              <a:rPr lang="de-DE" dirty="0" err="1">
                <a:sym typeface="Wingdings" panose="05000000000000000000" pitchFamily="2" charset="2"/>
              </a:rPr>
              <a:t>colleagues</a:t>
            </a:r>
            <a:endParaRPr lang="de-DE" dirty="0"/>
          </a:p>
        </p:txBody>
      </p:sp>
      <p:pic>
        <p:nvPicPr>
          <p:cNvPr id="6" name="Inhaltsplatzhalter 5">
            <a:extLst>
              <a:ext uri="{FF2B5EF4-FFF2-40B4-BE49-F238E27FC236}">
                <a16:creationId xmlns:a16="http://schemas.microsoft.com/office/drawing/2014/main" id="{A8F50123-F4C9-457D-9049-3BF18063870E}"/>
              </a:ext>
            </a:extLst>
          </p:cNvPr>
          <p:cNvPicPr>
            <a:picLocks noGrp="1" noChangeAspect="1"/>
          </p:cNvPicPr>
          <p:nvPr>
            <p:ph idx="1"/>
          </p:nvPr>
        </p:nvPicPr>
        <p:blipFill>
          <a:blip r:embed="rId2"/>
          <a:stretch>
            <a:fillRect/>
          </a:stretch>
        </p:blipFill>
        <p:spPr>
          <a:xfrm>
            <a:off x="1092063" y="720921"/>
            <a:ext cx="9648452" cy="5953299"/>
          </a:xfrm>
          <a:prstGeom prst="rect">
            <a:avLst/>
          </a:prstGeom>
        </p:spPr>
      </p:pic>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939714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Cool Places</a:t>
            </a:r>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r>
              <a:rPr lang="de-DE" dirty="0"/>
              <a:t>Beaches</a:t>
            </a:r>
          </a:p>
        </p:txBody>
      </p:sp>
      <p:pic>
        <p:nvPicPr>
          <p:cNvPr id="30" name="Inhaltsplatzhalter 29">
            <a:extLst>
              <a:ext uri="{FF2B5EF4-FFF2-40B4-BE49-F238E27FC236}">
                <a16:creationId xmlns:a16="http://schemas.microsoft.com/office/drawing/2014/main" id="{3AE57E7F-FB9C-4631-9F5D-AEC58843BCF9}"/>
              </a:ext>
            </a:extLst>
          </p:cNvPr>
          <p:cNvPicPr>
            <a:picLocks noGrp="1" noChangeAspect="1"/>
          </p:cNvPicPr>
          <p:nvPr>
            <p:ph idx="1"/>
          </p:nvPr>
        </p:nvPicPr>
        <p:blipFill>
          <a:blip r:embed="rId2"/>
          <a:stretch>
            <a:fillRect/>
          </a:stretch>
        </p:blipFill>
        <p:spPr>
          <a:xfrm>
            <a:off x="3563341" y="59287"/>
            <a:ext cx="8595338" cy="6449102"/>
          </a:xfrm>
          <a:prstGeom prst="rect">
            <a:avLst/>
          </a:prstGeom>
        </p:spPr>
      </p:pic>
    </p:spTree>
    <p:extLst>
      <p:ext uri="{BB962C8B-B14F-4D97-AF65-F5344CB8AC3E}">
        <p14:creationId xmlns:p14="http://schemas.microsoft.com/office/powerpoint/2010/main" val="2352496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Sightseeing - Harbour Boat Trip</a:t>
            </a:r>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p:txBody>
          <a:bodyPr/>
          <a:lstStyle/>
          <a:p>
            <a:r>
              <a:rPr lang="en-US" dirty="0"/>
              <a:t>We will do a special two hours </a:t>
            </a:r>
            <a:r>
              <a:rPr lang="en-US" dirty="0" err="1"/>
              <a:t>harbour</a:t>
            </a:r>
            <a:r>
              <a:rPr lang="en-US" dirty="0"/>
              <a:t> round trip with a '</a:t>
            </a:r>
            <a:r>
              <a:rPr lang="en-US" dirty="0" err="1"/>
              <a:t>Barkasse</a:t>
            </a:r>
            <a:r>
              <a:rPr lang="en-US" dirty="0"/>
              <a:t>' ship, where you will learn about the Hamburg </a:t>
            </a:r>
            <a:r>
              <a:rPr lang="en-US" dirty="0" err="1"/>
              <a:t>harbour</a:t>
            </a:r>
            <a:r>
              <a:rPr lang="en-US" dirty="0"/>
              <a:t> history, working place and </a:t>
            </a:r>
            <a:r>
              <a:rPr lang="en-US" dirty="0" err="1"/>
              <a:t>globalisation</a:t>
            </a:r>
            <a:r>
              <a:rPr lang="en-US" dirty="0"/>
              <a:t> and will see many interesting parts of the </a:t>
            </a:r>
            <a:r>
              <a:rPr lang="en-US" dirty="0" err="1"/>
              <a:t>harbour</a:t>
            </a:r>
            <a:r>
              <a:rPr lang="en-US" dirty="0"/>
              <a:t> and ships. </a:t>
            </a:r>
          </a:p>
          <a:p>
            <a:r>
              <a:rPr lang="en-US" dirty="0"/>
              <a:t>More information at: </a:t>
            </a:r>
            <a:r>
              <a:rPr lang="en-US" dirty="0">
                <a:hlinkClick r:id="rId2"/>
              </a:rPr>
              <a:t>https://indico.desy.de/event/40250/</a:t>
            </a:r>
            <a:r>
              <a:rPr lang="en-US" dirty="0"/>
              <a:t> </a:t>
            </a:r>
          </a:p>
          <a:p>
            <a:r>
              <a:rPr lang="en-US" dirty="0"/>
              <a:t>Cost will be about 5,- Euros per person. Registration is closed. The starting point of the tour in the </a:t>
            </a:r>
            <a:r>
              <a:rPr lang="en-US" dirty="0" err="1"/>
              <a:t>harbour</a:t>
            </a:r>
            <a:r>
              <a:rPr lang="en-US" dirty="0"/>
              <a:t> can be found </a:t>
            </a:r>
            <a:r>
              <a:rPr lang="en-US" dirty="0">
                <a:hlinkClick r:id="rId3"/>
              </a:rPr>
              <a:t>here</a:t>
            </a:r>
            <a:endParaRPr lang="de-DE"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endParaRPr lang="de-DE"/>
          </a:p>
        </p:txBody>
      </p:sp>
      <p:pic>
        <p:nvPicPr>
          <p:cNvPr id="6" name="Grafik 5">
            <a:extLst>
              <a:ext uri="{FF2B5EF4-FFF2-40B4-BE49-F238E27FC236}">
                <a16:creationId xmlns:a16="http://schemas.microsoft.com/office/drawing/2014/main" id="{3F8BF8B9-6EB4-4AC6-B2AA-4F6B5738B7D8}"/>
              </a:ext>
            </a:extLst>
          </p:cNvPr>
          <p:cNvPicPr>
            <a:picLocks noChangeAspect="1"/>
          </p:cNvPicPr>
          <p:nvPr/>
        </p:nvPicPr>
        <p:blipFill>
          <a:blip r:embed="rId4"/>
          <a:stretch>
            <a:fillRect/>
          </a:stretch>
        </p:blipFill>
        <p:spPr>
          <a:xfrm>
            <a:off x="3071664" y="3429000"/>
            <a:ext cx="8255424" cy="2368672"/>
          </a:xfrm>
          <a:prstGeom prst="rect">
            <a:avLst/>
          </a:prstGeom>
        </p:spPr>
      </p:pic>
    </p:spTree>
    <p:extLst>
      <p:ext uri="{BB962C8B-B14F-4D97-AF65-F5344CB8AC3E}">
        <p14:creationId xmlns:p14="http://schemas.microsoft.com/office/powerpoint/2010/main" val="2274383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Sightseeing</a:t>
            </a:r>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a:xfrm>
            <a:off x="407987" y="1406427"/>
            <a:ext cx="3311749" cy="5010249"/>
          </a:xfrm>
        </p:spPr>
        <p:txBody>
          <a:bodyPr/>
          <a:lstStyle/>
          <a:p>
            <a:r>
              <a:rPr lang="de-DE" dirty="0"/>
              <a:t>Harbour </a:t>
            </a:r>
          </a:p>
          <a:p>
            <a:r>
              <a:rPr lang="de-DE" dirty="0"/>
              <a:t>Alster</a:t>
            </a:r>
          </a:p>
          <a:p>
            <a:r>
              <a:rPr lang="de-DE" dirty="0"/>
              <a:t>Elbphilharmonie</a:t>
            </a:r>
          </a:p>
          <a:p>
            <a:r>
              <a:rPr lang="de-DE" dirty="0"/>
              <a:t>Elbe</a:t>
            </a:r>
          </a:p>
          <a:p>
            <a:r>
              <a:rPr lang="de-DE" dirty="0"/>
              <a:t>Reeperbahn</a:t>
            </a:r>
          </a:p>
          <a:p>
            <a:r>
              <a:rPr lang="de-DE" dirty="0"/>
              <a:t>Michel</a:t>
            </a:r>
          </a:p>
          <a:p>
            <a:r>
              <a:rPr lang="de-DE" dirty="0"/>
              <a:t>Alter Elbtunnel</a:t>
            </a:r>
          </a:p>
          <a:p>
            <a:r>
              <a:rPr lang="de-DE" dirty="0"/>
              <a:t>Miniaturwunderland</a:t>
            </a:r>
          </a:p>
          <a:p>
            <a:r>
              <a:rPr lang="de-DE" dirty="0"/>
              <a:t>Treppenviertel Blankenese</a:t>
            </a:r>
          </a:p>
          <a:p>
            <a:r>
              <a:rPr lang="de-DE" dirty="0"/>
              <a:t>….</a:t>
            </a:r>
          </a:p>
          <a:p>
            <a:endParaRPr lang="de-DE"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endParaRPr lang="de-DE"/>
          </a:p>
        </p:txBody>
      </p:sp>
      <p:pic>
        <p:nvPicPr>
          <p:cNvPr id="6" name="Grafik 5">
            <a:extLst>
              <a:ext uri="{FF2B5EF4-FFF2-40B4-BE49-F238E27FC236}">
                <a16:creationId xmlns:a16="http://schemas.microsoft.com/office/drawing/2014/main" id="{20A4E192-1589-4EB7-AF77-CE43AE2A3442}"/>
              </a:ext>
            </a:extLst>
          </p:cNvPr>
          <p:cNvPicPr>
            <a:picLocks noChangeAspect="1"/>
          </p:cNvPicPr>
          <p:nvPr/>
        </p:nvPicPr>
        <p:blipFill>
          <a:blip r:embed="rId2"/>
          <a:stretch>
            <a:fillRect/>
          </a:stretch>
        </p:blipFill>
        <p:spPr>
          <a:xfrm>
            <a:off x="7554695" y="174493"/>
            <a:ext cx="4229317" cy="3683189"/>
          </a:xfrm>
          <a:prstGeom prst="rect">
            <a:avLst/>
          </a:prstGeom>
        </p:spPr>
      </p:pic>
      <p:pic>
        <p:nvPicPr>
          <p:cNvPr id="7" name="Grafik 6">
            <a:extLst>
              <a:ext uri="{FF2B5EF4-FFF2-40B4-BE49-F238E27FC236}">
                <a16:creationId xmlns:a16="http://schemas.microsoft.com/office/drawing/2014/main" id="{39846EE6-DDA9-475B-88C2-A44F5A761C46}"/>
              </a:ext>
            </a:extLst>
          </p:cNvPr>
          <p:cNvPicPr>
            <a:picLocks noChangeAspect="1"/>
          </p:cNvPicPr>
          <p:nvPr/>
        </p:nvPicPr>
        <p:blipFill>
          <a:blip r:embed="rId3"/>
          <a:stretch>
            <a:fillRect/>
          </a:stretch>
        </p:blipFill>
        <p:spPr>
          <a:xfrm>
            <a:off x="9768408" y="4172880"/>
            <a:ext cx="2195622" cy="1767412"/>
          </a:xfrm>
          <a:prstGeom prst="rect">
            <a:avLst/>
          </a:prstGeom>
        </p:spPr>
      </p:pic>
      <p:pic>
        <p:nvPicPr>
          <p:cNvPr id="8" name="Grafik 7">
            <a:extLst>
              <a:ext uri="{FF2B5EF4-FFF2-40B4-BE49-F238E27FC236}">
                <a16:creationId xmlns:a16="http://schemas.microsoft.com/office/drawing/2014/main" id="{FDE78487-6A3E-4653-A08D-D2BDDF65F177}"/>
              </a:ext>
            </a:extLst>
          </p:cNvPr>
          <p:cNvPicPr>
            <a:picLocks noChangeAspect="1"/>
          </p:cNvPicPr>
          <p:nvPr/>
        </p:nvPicPr>
        <p:blipFill>
          <a:blip r:embed="rId4"/>
          <a:stretch>
            <a:fillRect/>
          </a:stretch>
        </p:blipFill>
        <p:spPr>
          <a:xfrm>
            <a:off x="5025689" y="2960627"/>
            <a:ext cx="2529006" cy="2100788"/>
          </a:xfrm>
          <a:prstGeom prst="rect">
            <a:avLst/>
          </a:prstGeom>
        </p:spPr>
      </p:pic>
      <p:pic>
        <p:nvPicPr>
          <p:cNvPr id="9" name="Grafik 8">
            <a:extLst>
              <a:ext uri="{FF2B5EF4-FFF2-40B4-BE49-F238E27FC236}">
                <a16:creationId xmlns:a16="http://schemas.microsoft.com/office/drawing/2014/main" id="{1AB57238-F69C-43AA-990B-6604FD7A6629}"/>
              </a:ext>
            </a:extLst>
          </p:cNvPr>
          <p:cNvPicPr>
            <a:picLocks noChangeAspect="1"/>
          </p:cNvPicPr>
          <p:nvPr/>
        </p:nvPicPr>
        <p:blipFill>
          <a:blip r:embed="rId5"/>
          <a:stretch>
            <a:fillRect/>
          </a:stretch>
        </p:blipFill>
        <p:spPr>
          <a:xfrm>
            <a:off x="2969720" y="2991443"/>
            <a:ext cx="1766156" cy="1445670"/>
          </a:xfrm>
          <a:prstGeom prst="rect">
            <a:avLst/>
          </a:prstGeom>
        </p:spPr>
      </p:pic>
      <p:pic>
        <p:nvPicPr>
          <p:cNvPr id="10" name="Grafik 9">
            <a:extLst>
              <a:ext uri="{FF2B5EF4-FFF2-40B4-BE49-F238E27FC236}">
                <a16:creationId xmlns:a16="http://schemas.microsoft.com/office/drawing/2014/main" id="{4F3596DF-C5E0-43B4-BA46-03B38AA5B1ED}"/>
              </a:ext>
            </a:extLst>
          </p:cNvPr>
          <p:cNvPicPr>
            <a:picLocks noChangeAspect="1"/>
          </p:cNvPicPr>
          <p:nvPr/>
        </p:nvPicPr>
        <p:blipFill>
          <a:blip r:embed="rId6"/>
          <a:stretch>
            <a:fillRect/>
          </a:stretch>
        </p:blipFill>
        <p:spPr>
          <a:xfrm>
            <a:off x="4038336" y="243180"/>
            <a:ext cx="3225966" cy="2635385"/>
          </a:xfrm>
          <a:prstGeom prst="rect">
            <a:avLst/>
          </a:prstGeom>
        </p:spPr>
      </p:pic>
      <p:pic>
        <p:nvPicPr>
          <p:cNvPr id="11" name="Grafik 10">
            <a:extLst>
              <a:ext uri="{FF2B5EF4-FFF2-40B4-BE49-F238E27FC236}">
                <a16:creationId xmlns:a16="http://schemas.microsoft.com/office/drawing/2014/main" id="{CB1704F3-8C00-4FFF-AE30-432AC56729DF}"/>
              </a:ext>
            </a:extLst>
          </p:cNvPr>
          <p:cNvPicPr>
            <a:picLocks noChangeAspect="1"/>
          </p:cNvPicPr>
          <p:nvPr/>
        </p:nvPicPr>
        <p:blipFill>
          <a:blip r:embed="rId7"/>
          <a:stretch>
            <a:fillRect/>
          </a:stretch>
        </p:blipFill>
        <p:spPr>
          <a:xfrm>
            <a:off x="6586782" y="4251139"/>
            <a:ext cx="2976142" cy="2329661"/>
          </a:xfrm>
          <a:prstGeom prst="rect">
            <a:avLst/>
          </a:prstGeom>
        </p:spPr>
      </p:pic>
      <p:pic>
        <p:nvPicPr>
          <p:cNvPr id="12" name="Grafik 11">
            <a:extLst>
              <a:ext uri="{FF2B5EF4-FFF2-40B4-BE49-F238E27FC236}">
                <a16:creationId xmlns:a16="http://schemas.microsoft.com/office/drawing/2014/main" id="{16A0E295-C0ED-4505-9350-D6D828E3F2C6}"/>
              </a:ext>
            </a:extLst>
          </p:cNvPr>
          <p:cNvPicPr>
            <a:picLocks noChangeAspect="1"/>
          </p:cNvPicPr>
          <p:nvPr/>
        </p:nvPicPr>
        <p:blipFill>
          <a:blip r:embed="rId8"/>
          <a:stretch>
            <a:fillRect/>
          </a:stretch>
        </p:blipFill>
        <p:spPr>
          <a:xfrm>
            <a:off x="4079634" y="5075128"/>
            <a:ext cx="2301664" cy="1805227"/>
          </a:xfrm>
          <a:prstGeom prst="rect">
            <a:avLst/>
          </a:prstGeom>
        </p:spPr>
      </p:pic>
    </p:spTree>
    <p:extLst>
      <p:ext uri="{BB962C8B-B14F-4D97-AF65-F5344CB8AC3E}">
        <p14:creationId xmlns:p14="http://schemas.microsoft.com/office/powerpoint/2010/main" val="249819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Sightseeing</a:t>
            </a:r>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r>
              <a:rPr lang="de-DE" dirty="0"/>
              <a:t>Food and </a:t>
            </a:r>
            <a:r>
              <a:rPr lang="de-DE" dirty="0" err="1"/>
              <a:t>Weather</a:t>
            </a:r>
            <a:endParaRPr lang="de-DE" dirty="0"/>
          </a:p>
        </p:txBody>
      </p:sp>
      <p:pic>
        <p:nvPicPr>
          <p:cNvPr id="6" name="Picture 6" descr="Picture 6">
            <a:extLst>
              <a:ext uri="{FF2B5EF4-FFF2-40B4-BE49-F238E27FC236}">
                <a16:creationId xmlns:a16="http://schemas.microsoft.com/office/drawing/2014/main" id="{0DB88B81-651D-4A97-ACE8-1787FD466946}"/>
              </a:ext>
            </a:extLst>
          </p:cNvPr>
          <p:cNvPicPr>
            <a:picLocks noChangeAspect="1"/>
          </p:cNvPicPr>
          <p:nvPr/>
        </p:nvPicPr>
        <p:blipFill>
          <a:blip r:embed="rId2">
            <a:extLst/>
          </a:blip>
          <a:stretch>
            <a:fillRect/>
          </a:stretch>
        </p:blipFill>
        <p:spPr>
          <a:xfrm>
            <a:off x="263352" y="4710240"/>
            <a:ext cx="3332164" cy="2057401"/>
          </a:xfrm>
          <a:prstGeom prst="rect">
            <a:avLst/>
          </a:prstGeom>
          <a:ln w="12700">
            <a:miter lim="400000"/>
          </a:ln>
        </p:spPr>
      </p:pic>
      <p:pic>
        <p:nvPicPr>
          <p:cNvPr id="7" name="Picture 7" descr="Picture 7">
            <a:extLst>
              <a:ext uri="{FF2B5EF4-FFF2-40B4-BE49-F238E27FC236}">
                <a16:creationId xmlns:a16="http://schemas.microsoft.com/office/drawing/2014/main" id="{DD1F2F45-1CE4-440F-8353-C478E54F8751}"/>
              </a:ext>
            </a:extLst>
          </p:cNvPr>
          <p:cNvPicPr>
            <a:picLocks noChangeAspect="1"/>
          </p:cNvPicPr>
          <p:nvPr/>
        </p:nvPicPr>
        <p:blipFill>
          <a:blip r:embed="rId3">
            <a:extLst/>
          </a:blip>
          <a:stretch>
            <a:fillRect/>
          </a:stretch>
        </p:blipFill>
        <p:spPr>
          <a:xfrm>
            <a:off x="263352" y="1331804"/>
            <a:ext cx="4246563" cy="2795587"/>
          </a:xfrm>
          <a:prstGeom prst="rect">
            <a:avLst/>
          </a:prstGeom>
          <a:ln w="12700">
            <a:miter lim="400000"/>
          </a:ln>
        </p:spPr>
      </p:pic>
      <p:sp>
        <p:nvSpPr>
          <p:cNvPr id="8" name="Text Box 8">
            <a:extLst>
              <a:ext uri="{FF2B5EF4-FFF2-40B4-BE49-F238E27FC236}">
                <a16:creationId xmlns:a16="http://schemas.microsoft.com/office/drawing/2014/main" id="{4F4F4D67-68C5-4677-951D-DE7396BD5E7B}"/>
              </a:ext>
            </a:extLst>
          </p:cNvPr>
          <p:cNvSpPr txBox="1"/>
          <p:nvPr/>
        </p:nvSpPr>
        <p:spPr>
          <a:xfrm>
            <a:off x="1060032" y="4127391"/>
            <a:ext cx="2653202" cy="435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tabLst>
                <a:tab pos="723900" algn="l"/>
                <a:tab pos="1447800" algn="l"/>
                <a:tab pos="2171700" algn="l"/>
              </a:tabLst>
              <a:defRPr sz="2400">
                <a:latin typeface="+mn-lt"/>
                <a:ea typeface="+mn-ea"/>
                <a:cs typeface="+mn-cs"/>
                <a:sym typeface="Arial"/>
              </a:defRPr>
            </a:lvl1pPr>
          </a:lstStyle>
          <a:p>
            <a:r>
              <a:rPr dirty="0" err="1"/>
              <a:t>Labskaus</a:t>
            </a:r>
            <a:endParaRPr dirty="0"/>
          </a:p>
        </p:txBody>
      </p:sp>
      <p:sp>
        <p:nvSpPr>
          <p:cNvPr id="9" name="Text Box 9">
            <a:extLst>
              <a:ext uri="{FF2B5EF4-FFF2-40B4-BE49-F238E27FC236}">
                <a16:creationId xmlns:a16="http://schemas.microsoft.com/office/drawing/2014/main" id="{4F4D71CC-71E2-40BE-975F-2EB316EC879D}"/>
              </a:ext>
            </a:extLst>
          </p:cNvPr>
          <p:cNvSpPr txBox="1"/>
          <p:nvPr/>
        </p:nvSpPr>
        <p:spPr>
          <a:xfrm>
            <a:off x="3713234" y="5176295"/>
            <a:ext cx="3110401" cy="791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tabLst>
                <a:tab pos="723900" algn="l"/>
                <a:tab pos="1447800" algn="l"/>
                <a:tab pos="2171700" algn="l"/>
                <a:tab pos="2895600" algn="l"/>
              </a:tabLst>
              <a:defRPr sz="2400">
                <a:latin typeface="+mn-lt"/>
                <a:ea typeface="+mn-ea"/>
                <a:cs typeface="+mn-cs"/>
                <a:sym typeface="Arial"/>
              </a:defRPr>
            </a:lvl1pPr>
          </a:lstStyle>
          <a:p>
            <a:r>
              <a:rPr dirty="0"/>
              <a:t>Rote </a:t>
            </a:r>
            <a:r>
              <a:rPr dirty="0" err="1"/>
              <a:t>Gruetze</a:t>
            </a:r>
            <a:r>
              <a:rPr dirty="0"/>
              <a:t> </a:t>
            </a:r>
            <a:r>
              <a:rPr dirty="0" err="1"/>
              <a:t>mit</a:t>
            </a:r>
            <a:r>
              <a:rPr dirty="0"/>
              <a:t> </a:t>
            </a:r>
            <a:r>
              <a:rPr dirty="0" err="1"/>
              <a:t>Vanillesauce</a:t>
            </a:r>
            <a:endParaRPr dirty="0"/>
          </a:p>
        </p:txBody>
      </p:sp>
      <p:pic>
        <p:nvPicPr>
          <p:cNvPr id="10" name="Picture 4" descr="Picture 4">
            <a:extLst>
              <a:ext uri="{FF2B5EF4-FFF2-40B4-BE49-F238E27FC236}">
                <a16:creationId xmlns:a16="http://schemas.microsoft.com/office/drawing/2014/main" id="{E9CFC71F-FA6B-4029-BD78-314D5BACD940}"/>
              </a:ext>
            </a:extLst>
          </p:cNvPr>
          <p:cNvPicPr>
            <a:picLocks noChangeAspect="1"/>
          </p:cNvPicPr>
          <p:nvPr/>
        </p:nvPicPr>
        <p:blipFill>
          <a:blip r:embed="rId4">
            <a:extLst/>
          </a:blip>
          <a:stretch>
            <a:fillRect/>
          </a:stretch>
        </p:blipFill>
        <p:spPr>
          <a:xfrm>
            <a:off x="5448127" y="973511"/>
            <a:ext cx="6335885" cy="3806741"/>
          </a:xfrm>
          <a:prstGeom prst="rect">
            <a:avLst/>
          </a:prstGeom>
          <a:ln w="12700">
            <a:miter lim="400000"/>
          </a:ln>
        </p:spPr>
      </p:pic>
    </p:spTree>
    <p:extLst>
      <p:ext uri="{BB962C8B-B14F-4D97-AF65-F5344CB8AC3E}">
        <p14:creationId xmlns:p14="http://schemas.microsoft.com/office/powerpoint/2010/main" val="132859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ED7E1-10BA-4A73-A7DD-A7E5DD665247}"/>
              </a:ext>
            </a:extLst>
          </p:cNvPr>
          <p:cNvSpPr>
            <a:spLocks noGrp="1"/>
          </p:cNvSpPr>
          <p:nvPr>
            <p:ph type="title"/>
          </p:nvPr>
        </p:nvSpPr>
        <p:spPr/>
        <p:txBody>
          <a:bodyPr/>
          <a:lstStyle/>
          <a:p>
            <a:r>
              <a:rPr lang="de-DE" dirty="0"/>
              <a:t>Summary</a:t>
            </a:r>
          </a:p>
        </p:txBody>
      </p:sp>
      <p:sp>
        <p:nvSpPr>
          <p:cNvPr id="4" name="Fußzeilenplatzhalter 3">
            <a:extLst>
              <a:ext uri="{FF2B5EF4-FFF2-40B4-BE49-F238E27FC236}">
                <a16:creationId xmlns:a16="http://schemas.microsoft.com/office/drawing/2014/main" id="{82020820-3FCC-4FF5-8C46-1F187BC6A097}"/>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CC477FFC-F65E-4CAF-97A4-4A36E80FD0B6}"/>
              </a:ext>
            </a:extLst>
          </p:cNvPr>
          <p:cNvSpPr>
            <a:spLocks noGrp="1"/>
          </p:cNvSpPr>
          <p:nvPr>
            <p:ph type="body" sz="quarter" idx="13"/>
          </p:nvPr>
        </p:nvSpPr>
        <p:spPr/>
        <p:txBody>
          <a:bodyPr/>
          <a:lstStyle/>
          <a:p>
            <a:endParaRPr lang="de-DE"/>
          </a:p>
        </p:txBody>
      </p:sp>
      <p:pic>
        <p:nvPicPr>
          <p:cNvPr id="6" name="Picture 4" descr="Picture 4">
            <a:extLst>
              <a:ext uri="{FF2B5EF4-FFF2-40B4-BE49-F238E27FC236}">
                <a16:creationId xmlns:a16="http://schemas.microsoft.com/office/drawing/2014/main" id="{4EF4CD32-EE35-4E3B-A311-94DCB50BBBD7}"/>
              </a:ext>
            </a:extLst>
          </p:cNvPr>
          <p:cNvPicPr>
            <a:picLocks noChangeAspect="1"/>
          </p:cNvPicPr>
          <p:nvPr/>
        </p:nvPicPr>
        <p:blipFill>
          <a:blip r:embed="rId2">
            <a:extLst/>
          </a:blip>
          <a:stretch>
            <a:fillRect/>
          </a:stretch>
        </p:blipFill>
        <p:spPr>
          <a:xfrm>
            <a:off x="3647728" y="1360876"/>
            <a:ext cx="3504723" cy="2429584"/>
          </a:xfrm>
          <a:prstGeom prst="rect">
            <a:avLst/>
          </a:prstGeom>
          <a:ln w="12700">
            <a:miter lim="400000"/>
          </a:ln>
        </p:spPr>
      </p:pic>
      <p:sp>
        <p:nvSpPr>
          <p:cNvPr id="7" name="Rechteck 6">
            <a:extLst>
              <a:ext uri="{FF2B5EF4-FFF2-40B4-BE49-F238E27FC236}">
                <a16:creationId xmlns:a16="http://schemas.microsoft.com/office/drawing/2014/main" id="{59F00E76-7D35-4E83-ACEC-0DE900E8CB5B}"/>
              </a:ext>
            </a:extLst>
          </p:cNvPr>
          <p:cNvSpPr/>
          <p:nvPr/>
        </p:nvSpPr>
        <p:spPr>
          <a:xfrm>
            <a:off x="593555" y="4121525"/>
            <a:ext cx="10344982" cy="523220"/>
          </a:xfrm>
          <a:prstGeom prst="rect">
            <a:avLst/>
          </a:prstGeom>
        </p:spPr>
        <p:txBody>
          <a:bodyPr wrap="square">
            <a:spAutoFit/>
          </a:bodyPr>
          <a:lstStyle/>
          <a:p>
            <a:r>
              <a:rPr lang="de-DE" sz="2800" b="1" dirty="0">
                <a:hlinkClick r:id="rId3"/>
              </a:rPr>
              <a:t>https://www.desy.de/f/students/summer_home_2023.html</a:t>
            </a:r>
            <a:r>
              <a:rPr lang="de-DE" sz="2800" b="1" dirty="0"/>
              <a:t> </a:t>
            </a:r>
          </a:p>
        </p:txBody>
      </p:sp>
      <p:sp>
        <p:nvSpPr>
          <p:cNvPr id="8" name="Rechteck 7">
            <a:extLst>
              <a:ext uri="{FF2B5EF4-FFF2-40B4-BE49-F238E27FC236}">
                <a16:creationId xmlns:a16="http://schemas.microsoft.com/office/drawing/2014/main" id="{B024FE04-EB17-4FF3-A887-040A6661441D}"/>
              </a:ext>
            </a:extLst>
          </p:cNvPr>
          <p:cNvSpPr/>
          <p:nvPr/>
        </p:nvSpPr>
        <p:spPr>
          <a:xfrm>
            <a:off x="3431704" y="4975810"/>
            <a:ext cx="6552728" cy="584775"/>
          </a:xfrm>
          <a:prstGeom prst="rect">
            <a:avLst/>
          </a:prstGeom>
        </p:spPr>
        <p:txBody>
          <a:bodyPr wrap="square">
            <a:spAutoFit/>
          </a:bodyPr>
          <a:lstStyle/>
          <a:p>
            <a:r>
              <a:rPr lang="de-DE" sz="3200" b="1" dirty="0">
                <a:solidFill>
                  <a:srgbClr val="0070C0"/>
                </a:solidFill>
                <a:hlinkClick r:id="rId4">
                  <a:extLst>
                    <a:ext uri="{A12FA001-AC4F-418D-AE19-62706E023703}">
                      <ahyp:hlinkClr xmlns:ahyp="http://schemas.microsoft.com/office/drawing/2018/hyperlinkcolor" val="tx"/>
                    </a:ext>
                  </a:extLst>
                </a:hlinkClick>
              </a:rPr>
              <a:t>summie-org@desy.de</a:t>
            </a:r>
            <a:r>
              <a:rPr lang="de-DE" sz="3200" b="1" dirty="0">
                <a:solidFill>
                  <a:srgbClr val="0070C0"/>
                </a:solidFill>
              </a:rPr>
              <a:t> </a:t>
            </a:r>
          </a:p>
        </p:txBody>
      </p:sp>
    </p:spTree>
    <p:extLst>
      <p:ext uri="{BB962C8B-B14F-4D97-AF65-F5344CB8AC3E}">
        <p14:creationId xmlns:p14="http://schemas.microsoft.com/office/powerpoint/2010/main" val="211888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89F732-27B8-4F6D-9B79-01C28857842E}"/>
              </a:ext>
            </a:extLst>
          </p:cNvPr>
          <p:cNvSpPr>
            <a:spLocks noGrp="1"/>
          </p:cNvSpPr>
          <p:nvPr>
            <p:ph type="ctrTitle"/>
          </p:nvPr>
        </p:nvSpPr>
        <p:spPr/>
        <p:txBody>
          <a:bodyPr/>
          <a:lstStyle/>
          <a:p>
            <a:r>
              <a:rPr lang="de-DE" dirty="0"/>
              <a:t>Backup</a:t>
            </a:r>
          </a:p>
        </p:txBody>
      </p:sp>
      <p:sp>
        <p:nvSpPr>
          <p:cNvPr id="4" name="Fußzeilenplatzhalter 3">
            <a:extLst>
              <a:ext uri="{FF2B5EF4-FFF2-40B4-BE49-F238E27FC236}">
                <a16:creationId xmlns:a16="http://schemas.microsoft.com/office/drawing/2014/main" id="{167CCA83-0030-4FE9-8B3C-6292B52F7DAD}"/>
              </a:ext>
            </a:extLst>
          </p:cNvPr>
          <p:cNvSpPr>
            <a:spLocks noGrp="1"/>
          </p:cNvSpPr>
          <p:nvPr>
            <p:ph type="ftr" sz="quarter" idx="4294967295"/>
          </p:nvPr>
        </p:nvSpPr>
        <p:spPr>
          <a:xfrm>
            <a:off x="0" y="6580188"/>
            <a:ext cx="9948863" cy="187325"/>
          </a:xfrm>
        </p:spPr>
        <p:txBody>
          <a:bodyPr/>
          <a:lstStyle/>
          <a:p>
            <a:r>
              <a:rPr lang="en-US" noProof="0"/>
              <a:t>Introduction to the DESY Summer Student Program 2023 | Friederike Januschek et al 18.7.2023</a:t>
            </a:r>
            <a:endParaRPr lang="en-US" noProof="0" dirty="0"/>
          </a:p>
        </p:txBody>
      </p:sp>
    </p:spTree>
    <p:extLst>
      <p:ext uri="{BB962C8B-B14F-4D97-AF65-F5344CB8AC3E}">
        <p14:creationId xmlns:p14="http://schemas.microsoft.com/office/powerpoint/2010/main" val="418064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Deutsches Elektronen-Synchrotron DESY</a:t>
            </a:r>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a:xfrm>
            <a:off x="407988" y="1628800"/>
            <a:ext cx="5976044" cy="4787876"/>
          </a:xfrm>
        </p:spPr>
        <p:txBody>
          <a:bodyPr/>
          <a:lstStyle/>
          <a:p>
            <a:r>
              <a:rPr lang="en-US" dirty="0"/>
              <a:t>A publicly funded national research </a:t>
            </a:r>
            <a:r>
              <a:rPr lang="en-US" dirty="0" err="1"/>
              <a:t>centre</a:t>
            </a:r>
            <a:endParaRPr lang="en-US" dirty="0"/>
          </a:p>
          <a:p>
            <a:r>
              <a:rPr lang="en-US" dirty="0"/>
              <a:t>Established in Hamburg on 18 December 1959</a:t>
            </a:r>
          </a:p>
          <a:p>
            <a:r>
              <a:rPr lang="en-US" b="1" dirty="0"/>
              <a:t>Locations</a:t>
            </a:r>
            <a:r>
              <a:rPr lang="en-US" dirty="0"/>
              <a:t>: Hamburg and </a:t>
            </a:r>
            <a:r>
              <a:rPr lang="en-US" dirty="0" err="1"/>
              <a:t>Zeuthen</a:t>
            </a:r>
            <a:r>
              <a:rPr lang="en-US" dirty="0"/>
              <a:t> (Brandenburg)</a:t>
            </a:r>
          </a:p>
          <a:p>
            <a:r>
              <a:rPr lang="en-US" b="1" dirty="0"/>
              <a:t>Base budget: </a:t>
            </a:r>
            <a:r>
              <a:rPr lang="en-US" dirty="0"/>
              <a:t>349 million euros </a:t>
            </a:r>
          </a:p>
          <a:p>
            <a:r>
              <a:rPr lang="en-US" b="1" dirty="0"/>
              <a:t>Employees</a:t>
            </a:r>
            <a:r>
              <a:rPr lang="en-US" dirty="0"/>
              <a:t>: approximately 3000, including 1300 scientists</a:t>
            </a:r>
          </a:p>
          <a:p>
            <a:r>
              <a:rPr lang="en-US" b="1" dirty="0"/>
              <a:t>Guest scientists</a:t>
            </a:r>
            <a:r>
              <a:rPr lang="en-US" dirty="0"/>
              <a:t>: more than 3000 from over 40 countries each year</a:t>
            </a:r>
          </a:p>
          <a:p>
            <a:r>
              <a:rPr lang="en-US" b="1" dirty="0"/>
              <a:t>Young scientists</a:t>
            </a:r>
            <a:r>
              <a:rPr lang="en-US" dirty="0"/>
              <a:t>: approximately 500 doctoral candidates and postdocs, a number of master students</a:t>
            </a:r>
            <a:endParaRPr lang="de-DE"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r>
              <a:rPr lang="en-US" dirty="0"/>
              <a:t>A research </a:t>
            </a:r>
            <a:r>
              <a:rPr lang="en-US" dirty="0" err="1"/>
              <a:t>centre</a:t>
            </a:r>
            <a:r>
              <a:rPr lang="en-US" dirty="0"/>
              <a:t> of the Helmholtz Association</a:t>
            </a:r>
            <a:endParaRPr lang="de-DE" dirty="0"/>
          </a:p>
        </p:txBody>
      </p:sp>
      <p:pic>
        <p:nvPicPr>
          <p:cNvPr id="6" name="Bildplatzhalter 15">
            <a:extLst>
              <a:ext uri="{FF2B5EF4-FFF2-40B4-BE49-F238E27FC236}">
                <a16:creationId xmlns:a16="http://schemas.microsoft.com/office/drawing/2014/main" id="{2C41BD36-00BC-415B-9305-2B7849C74EE7}"/>
              </a:ext>
            </a:extLst>
          </p:cNvPr>
          <p:cNvPicPr>
            <a:picLocks noChangeAspect="1"/>
          </p:cNvPicPr>
          <p:nvPr/>
        </p:nvPicPr>
        <p:blipFill>
          <a:blip r:embed="rId2">
            <a:extLst>
              <a:ext uri="{28A0092B-C50C-407E-A947-70E740481C1C}">
                <a14:useLocalDpi xmlns:a14="http://schemas.microsoft.com/office/drawing/2010/main" val="0"/>
              </a:ext>
            </a:extLst>
          </a:blip>
          <a:srcRect l="5118" r="5118"/>
          <a:stretch>
            <a:fillRect/>
          </a:stretch>
        </p:blipFill>
        <p:spPr>
          <a:xfrm>
            <a:off x="6467884" y="1683110"/>
            <a:ext cx="5289560" cy="3491779"/>
          </a:xfrm>
          <a:prstGeom prst="rect">
            <a:avLst/>
          </a:prstGeom>
        </p:spPr>
      </p:pic>
      <p:pic>
        <p:nvPicPr>
          <p:cNvPr id="10" name="Grafik 9">
            <a:extLst>
              <a:ext uri="{FF2B5EF4-FFF2-40B4-BE49-F238E27FC236}">
                <a16:creationId xmlns:a16="http://schemas.microsoft.com/office/drawing/2014/main" id="{EA26D453-FB1A-4E17-B364-8594E5897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912" y="5788816"/>
            <a:ext cx="5120326" cy="379252"/>
          </a:xfrm>
          <a:prstGeom prst="rect">
            <a:avLst/>
          </a:prstGeom>
        </p:spPr>
      </p:pic>
      <p:pic>
        <p:nvPicPr>
          <p:cNvPr id="11" name="Grafik 10">
            <a:extLst>
              <a:ext uri="{FF2B5EF4-FFF2-40B4-BE49-F238E27FC236}">
                <a16:creationId xmlns:a16="http://schemas.microsoft.com/office/drawing/2014/main" id="{3B87B839-81CC-42B2-BB25-598B2FC90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368" y="118817"/>
            <a:ext cx="1476163" cy="1476987"/>
          </a:xfrm>
          <a:prstGeom prst="rect">
            <a:avLst/>
          </a:prstGeom>
        </p:spPr>
      </p:pic>
    </p:spTree>
    <p:extLst>
      <p:ext uri="{BB962C8B-B14F-4D97-AF65-F5344CB8AC3E}">
        <p14:creationId xmlns:p14="http://schemas.microsoft.com/office/powerpoint/2010/main" val="1182453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7A3FE3C-41DC-46E9-8215-95DB32DFEB3C}"/>
              </a:ext>
            </a:extLst>
          </p:cNvPr>
          <p:cNvSpPr>
            <a:spLocks noGrp="1"/>
          </p:cNvSpPr>
          <p:nvPr>
            <p:ph type="title"/>
          </p:nvPr>
        </p:nvSpPr>
        <p:spPr/>
        <p:txBody>
          <a:bodyPr/>
          <a:lstStyle/>
          <a:p>
            <a:r>
              <a:rPr lang="de-DE" dirty="0" err="1"/>
              <a:t>Where</a:t>
            </a:r>
            <a:r>
              <a:rPr lang="de-DE" dirty="0"/>
              <a:t> </a:t>
            </a:r>
            <a:r>
              <a:rPr lang="de-DE" dirty="0" err="1"/>
              <a:t>are</a:t>
            </a:r>
            <a:r>
              <a:rPr lang="de-DE" dirty="0"/>
              <a:t> </a:t>
            </a:r>
            <a:r>
              <a:rPr lang="de-DE" dirty="0" err="1"/>
              <a:t>we</a:t>
            </a:r>
            <a:r>
              <a:rPr lang="de-DE" dirty="0"/>
              <a:t>? </a:t>
            </a:r>
          </a:p>
        </p:txBody>
      </p:sp>
      <p:sp>
        <p:nvSpPr>
          <p:cNvPr id="8" name="Inhaltsplatzhalter 7">
            <a:extLst>
              <a:ext uri="{FF2B5EF4-FFF2-40B4-BE49-F238E27FC236}">
                <a16:creationId xmlns:a16="http://schemas.microsoft.com/office/drawing/2014/main" id="{52D76F66-830A-4E79-A1A0-EB43EEBD9366}"/>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D4B09E9C-EBC3-4BAC-A620-49AD2E3A986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pic>
        <p:nvPicPr>
          <p:cNvPr id="16" name="Grafik 15">
            <a:extLst>
              <a:ext uri="{FF2B5EF4-FFF2-40B4-BE49-F238E27FC236}">
                <a16:creationId xmlns:a16="http://schemas.microsoft.com/office/drawing/2014/main" id="{6087CE19-180A-4E57-99D4-72E2A6733974}"/>
              </a:ext>
            </a:extLst>
          </p:cNvPr>
          <p:cNvPicPr>
            <a:picLocks noChangeAspect="1"/>
          </p:cNvPicPr>
          <p:nvPr/>
        </p:nvPicPr>
        <p:blipFill>
          <a:blip r:embed="rId2"/>
          <a:stretch>
            <a:fillRect/>
          </a:stretch>
        </p:blipFill>
        <p:spPr>
          <a:xfrm>
            <a:off x="402083" y="580179"/>
            <a:ext cx="10693326" cy="5359672"/>
          </a:xfrm>
          <a:prstGeom prst="rect">
            <a:avLst/>
          </a:prstGeom>
        </p:spPr>
      </p:pic>
      <p:sp>
        <p:nvSpPr>
          <p:cNvPr id="9" name="Textplatzhalter 8">
            <a:extLst>
              <a:ext uri="{FF2B5EF4-FFF2-40B4-BE49-F238E27FC236}">
                <a16:creationId xmlns:a16="http://schemas.microsoft.com/office/drawing/2014/main" id="{4D6212F5-236C-4B3D-8638-B4E2AFA3A0B2}"/>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458390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A24B51F-7F1C-448B-BC84-8032CBCA35B4}"/>
              </a:ext>
            </a:extLst>
          </p:cNvPr>
          <p:cNvSpPr>
            <a:spLocks noGrp="1"/>
          </p:cNvSpPr>
          <p:nvPr>
            <p:ph type="title"/>
          </p:nvPr>
        </p:nvSpPr>
        <p:spPr/>
        <p:txBody>
          <a:bodyPr/>
          <a:lstStyle/>
          <a:p>
            <a:r>
              <a:rPr lang="de-DE" dirty="0"/>
              <a:t>Questions? Problems? Feedback?</a:t>
            </a:r>
          </a:p>
        </p:txBody>
      </p:sp>
      <p:sp>
        <p:nvSpPr>
          <p:cNvPr id="9" name="Inhaltsplatzhalter 8">
            <a:extLst>
              <a:ext uri="{FF2B5EF4-FFF2-40B4-BE49-F238E27FC236}">
                <a16:creationId xmlns:a16="http://schemas.microsoft.com/office/drawing/2014/main" id="{C6837FA1-830A-4568-B042-F3A675F5B625}"/>
              </a:ext>
            </a:extLst>
          </p:cNvPr>
          <p:cNvSpPr>
            <a:spLocks noGrp="1"/>
          </p:cNvSpPr>
          <p:nvPr>
            <p:ph idx="1"/>
          </p:nvPr>
        </p:nvSpPr>
        <p:spPr/>
        <p:txBody>
          <a:bodyPr/>
          <a:lstStyle/>
          <a:p>
            <a:r>
              <a:rPr lang="de-DE" sz="3200" dirty="0" err="1"/>
              <a:t>Please</a:t>
            </a:r>
            <a:r>
              <a:rPr lang="de-DE" sz="3200" dirty="0"/>
              <a:t> </a:t>
            </a:r>
            <a:r>
              <a:rPr lang="de-DE" sz="3200" dirty="0" err="1"/>
              <a:t>ask</a:t>
            </a:r>
            <a:r>
              <a:rPr lang="de-DE" sz="3200" dirty="0"/>
              <a:t> </a:t>
            </a:r>
            <a:r>
              <a:rPr lang="de-DE" sz="3200" dirty="0" err="1"/>
              <a:t>us</a:t>
            </a:r>
            <a:endParaRPr lang="de-DE" sz="3200" dirty="0"/>
          </a:p>
          <a:p>
            <a:pPr lvl="1"/>
            <a:r>
              <a:rPr lang="de-DE" sz="2800" dirty="0"/>
              <a:t>Right </a:t>
            </a:r>
            <a:r>
              <a:rPr lang="de-DE" sz="2800" dirty="0" err="1"/>
              <a:t>now</a:t>
            </a:r>
            <a:endParaRPr lang="de-DE" sz="2800" dirty="0"/>
          </a:p>
          <a:p>
            <a:pPr lvl="1"/>
            <a:r>
              <a:rPr lang="de-DE" sz="2800" dirty="0" err="1"/>
              <a:t>Afterwards</a:t>
            </a:r>
            <a:endParaRPr lang="de-DE" sz="2800" dirty="0"/>
          </a:p>
          <a:p>
            <a:pPr lvl="1"/>
            <a:r>
              <a:rPr lang="de-DE" sz="2800" dirty="0" err="1"/>
              <a:t>Or</a:t>
            </a:r>
            <a:r>
              <a:rPr lang="de-DE" sz="2800" dirty="0"/>
              <a:t> </a:t>
            </a:r>
          </a:p>
        </p:txBody>
      </p:sp>
      <p:sp>
        <p:nvSpPr>
          <p:cNvPr id="4" name="Fußzeilenplatzhalter 3">
            <a:extLst>
              <a:ext uri="{FF2B5EF4-FFF2-40B4-BE49-F238E27FC236}">
                <a16:creationId xmlns:a16="http://schemas.microsoft.com/office/drawing/2014/main" id="{4365A76A-590B-4C51-BA52-E60F8C7D0497}"/>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10" name="Textplatzhalter 9">
            <a:extLst>
              <a:ext uri="{FF2B5EF4-FFF2-40B4-BE49-F238E27FC236}">
                <a16:creationId xmlns:a16="http://schemas.microsoft.com/office/drawing/2014/main" id="{47DB985E-DECD-4ED3-8A59-C547E9ED0605}"/>
              </a:ext>
            </a:extLst>
          </p:cNvPr>
          <p:cNvSpPr>
            <a:spLocks noGrp="1"/>
          </p:cNvSpPr>
          <p:nvPr>
            <p:ph type="body" sz="quarter" idx="13"/>
          </p:nvPr>
        </p:nvSpPr>
        <p:spPr/>
        <p:txBody>
          <a:bodyPr/>
          <a:lstStyle/>
          <a:p>
            <a:r>
              <a:rPr lang="de-DE" dirty="0" err="1"/>
              <a:t>Don‘t</a:t>
            </a:r>
            <a:r>
              <a:rPr lang="de-DE" dirty="0"/>
              <a:t> </a:t>
            </a:r>
            <a:r>
              <a:rPr lang="de-DE" dirty="0" err="1"/>
              <a:t>hesitate</a:t>
            </a:r>
            <a:r>
              <a:rPr lang="de-DE" dirty="0"/>
              <a:t> </a:t>
            </a:r>
            <a:r>
              <a:rPr lang="de-DE" dirty="0" err="1"/>
              <a:t>to</a:t>
            </a:r>
            <a:r>
              <a:rPr lang="de-DE" dirty="0"/>
              <a:t> </a:t>
            </a:r>
            <a:r>
              <a:rPr lang="de-DE" dirty="0" err="1"/>
              <a:t>contact</a:t>
            </a:r>
            <a:r>
              <a:rPr lang="de-DE" dirty="0"/>
              <a:t> </a:t>
            </a:r>
            <a:r>
              <a:rPr lang="de-DE" dirty="0" err="1"/>
              <a:t>us</a:t>
            </a:r>
            <a:r>
              <a:rPr lang="de-DE" dirty="0"/>
              <a:t>!</a:t>
            </a:r>
          </a:p>
        </p:txBody>
      </p:sp>
      <p:sp>
        <p:nvSpPr>
          <p:cNvPr id="11" name="Rechteck 10">
            <a:extLst>
              <a:ext uri="{FF2B5EF4-FFF2-40B4-BE49-F238E27FC236}">
                <a16:creationId xmlns:a16="http://schemas.microsoft.com/office/drawing/2014/main" id="{8AD9CB32-233E-40EE-9611-972354479CDE}"/>
              </a:ext>
            </a:extLst>
          </p:cNvPr>
          <p:cNvSpPr/>
          <p:nvPr/>
        </p:nvSpPr>
        <p:spPr>
          <a:xfrm>
            <a:off x="4151856" y="3136612"/>
            <a:ext cx="6552728" cy="584775"/>
          </a:xfrm>
          <a:prstGeom prst="rect">
            <a:avLst/>
          </a:prstGeom>
        </p:spPr>
        <p:txBody>
          <a:bodyPr wrap="square">
            <a:spAutoFit/>
          </a:bodyPr>
          <a:lstStyle/>
          <a:p>
            <a:r>
              <a:rPr lang="de-DE" sz="3200" b="1" dirty="0">
                <a:solidFill>
                  <a:srgbClr val="0070C0"/>
                </a:solidFill>
                <a:hlinkClick r:id="rId2">
                  <a:extLst>
                    <a:ext uri="{A12FA001-AC4F-418D-AE19-62706E023703}">
                      <ahyp:hlinkClr xmlns:ahyp="http://schemas.microsoft.com/office/drawing/2018/hyperlinkcolor" val="tx"/>
                    </a:ext>
                  </a:extLst>
                </a:hlinkClick>
              </a:rPr>
              <a:t>summie-org@desy.de</a:t>
            </a:r>
            <a:r>
              <a:rPr lang="de-DE" sz="3200" b="1" dirty="0">
                <a:solidFill>
                  <a:srgbClr val="0070C0"/>
                </a:solidFill>
              </a:rPr>
              <a:t> </a:t>
            </a:r>
          </a:p>
        </p:txBody>
      </p:sp>
    </p:spTree>
    <p:extLst>
      <p:ext uri="{BB962C8B-B14F-4D97-AF65-F5344CB8AC3E}">
        <p14:creationId xmlns:p14="http://schemas.microsoft.com/office/powerpoint/2010/main" val="159865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8526799-1F1A-4E47-941C-C340652F86D4}"/>
              </a:ext>
            </a:extLst>
          </p:cNvPr>
          <p:cNvSpPr>
            <a:spLocks noGrp="1"/>
          </p:cNvSpPr>
          <p:nvPr>
            <p:ph type="title"/>
          </p:nvPr>
        </p:nvSpPr>
        <p:spPr/>
        <p:txBody>
          <a:bodyPr/>
          <a:lstStyle/>
          <a:p>
            <a:r>
              <a:rPr lang="de-DE" dirty="0"/>
              <a:t>Research at DESY</a:t>
            </a:r>
          </a:p>
        </p:txBody>
      </p:sp>
      <p:sp>
        <p:nvSpPr>
          <p:cNvPr id="4" name="Fußzeilenplatzhalter 3">
            <a:extLst>
              <a:ext uri="{FF2B5EF4-FFF2-40B4-BE49-F238E27FC236}">
                <a16:creationId xmlns:a16="http://schemas.microsoft.com/office/drawing/2014/main" id="{E3141049-04F7-450D-8604-C234FF130F02}"/>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7" name="Textplatzhalter 6">
            <a:extLst>
              <a:ext uri="{FF2B5EF4-FFF2-40B4-BE49-F238E27FC236}">
                <a16:creationId xmlns:a16="http://schemas.microsoft.com/office/drawing/2014/main" id="{8BB9B9D3-0438-4903-B0E9-AF4431714A59}"/>
              </a:ext>
            </a:extLst>
          </p:cNvPr>
          <p:cNvSpPr>
            <a:spLocks noGrp="1"/>
          </p:cNvSpPr>
          <p:nvPr>
            <p:ph type="body" sz="quarter" idx="13"/>
          </p:nvPr>
        </p:nvSpPr>
        <p:spPr/>
        <p:txBody>
          <a:bodyPr/>
          <a:lstStyle/>
          <a:p>
            <a:endParaRPr lang="de-DE"/>
          </a:p>
        </p:txBody>
      </p:sp>
      <p:sp>
        <p:nvSpPr>
          <p:cNvPr id="9" name="Textplatzhalter 8">
            <a:extLst>
              <a:ext uri="{FF2B5EF4-FFF2-40B4-BE49-F238E27FC236}">
                <a16:creationId xmlns:a16="http://schemas.microsoft.com/office/drawing/2014/main" id="{2E272FE5-3EE9-4765-8953-ACEB1698BA0A}"/>
              </a:ext>
            </a:extLst>
          </p:cNvPr>
          <p:cNvSpPr>
            <a:spLocks noGrp="1"/>
          </p:cNvSpPr>
          <p:nvPr>
            <p:ph type="body" sz="quarter" idx="15"/>
          </p:nvPr>
        </p:nvSpPr>
        <p:spPr/>
        <p:txBody>
          <a:bodyPr/>
          <a:lstStyle/>
          <a:p>
            <a:r>
              <a:rPr lang="de-DE" dirty="0"/>
              <a:t>DESY </a:t>
            </a:r>
            <a:r>
              <a:rPr lang="de-DE" dirty="0" err="1"/>
              <a:t>research</a:t>
            </a:r>
            <a:r>
              <a:rPr lang="de-DE" dirty="0"/>
              <a:t> </a:t>
            </a:r>
            <a:r>
              <a:rPr lang="de-DE" dirty="0" err="1"/>
              <a:t>is</a:t>
            </a:r>
            <a:r>
              <a:rPr lang="de-DE" dirty="0"/>
              <a:t> </a:t>
            </a:r>
            <a:r>
              <a:rPr lang="de-DE" dirty="0" err="1"/>
              <a:t>extremely</a:t>
            </a:r>
            <a:r>
              <a:rPr lang="de-DE" dirty="0"/>
              <a:t> diverse, </a:t>
            </a:r>
            <a:r>
              <a:rPr lang="de-DE" dirty="0" err="1"/>
              <a:t>research</a:t>
            </a:r>
            <a:r>
              <a:rPr lang="de-DE" dirty="0"/>
              <a:t> </a:t>
            </a:r>
            <a:r>
              <a:rPr lang="de-DE" dirty="0" err="1"/>
              <a:t>divisions</a:t>
            </a:r>
            <a:r>
              <a:rPr lang="de-DE" dirty="0"/>
              <a:t> </a:t>
            </a:r>
            <a:r>
              <a:rPr lang="de-DE" dirty="0" err="1"/>
              <a:t>are</a:t>
            </a:r>
            <a:r>
              <a:rPr lang="de-DE" dirty="0"/>
              <a:t>:</a:t>
            </a:r>
          </a:p>
          <a:p>
            <a:pPr lvl="1"/>
            <a:r>
              <a:rPr lang="de-DE" dirty="0"/>
              <a:t>High Energy/</a:t>
            </a:r>
            <a:r>
              <a:rPr lang="de-DE" dirty="0" err="1"/>
              <a:t>Particle</a:t>
            </a:r>
            <a:r>
              <a:rPr lang="de-DE" dirty="0"/>
              <a:t> Physics</a:t>
            </a:r>
          </a:p>
          <a:p>
            <a:pPr lvl="1"/>
            <a:r>
              <a:rPr lang="de-DE" dirty="0"/>
              <a:t>Photon Science</a:t>
            </a:r>
          </a:p>
          <a:p>
            <a:pPr lvl="1"/>
            <a:r>
              <a:rPr lang="de-DE" dirty="0" err="1"/>
              <a:t>Accelerators</a:t>
            </a:r>
            <a:endParaRPr lang="de-DE" dirty="0"/>
          </a:p>
          <a:p>
            <a:pPr lvl="1"/>
            <a:r>
              <a:rPr lang="de-DE" dirty="0" err="1"/>
              <a:t>Astroparticle</a:t>
            </a:r>
            <a:r>
              <a:rPr lang="de-DE" dirty="0"/>
              <a:t> Physics</a:t>
            </a:r>
          </a:p>
        </p:txBody>
      </p:sp>
      <p:sp>
        <p:nvSpPr>
          <p:cNvPr id="10" name="Textplatzhalter 9">
            <a:extLst>
              <a:ext uri="{FF2B5EF4-FFF2-40B4-BE49-F238E27FC236}">
                <a16:creationId xmlns:a16="http://schemas.microsoft.com/office/drawing/2014/main" id="{13DDC3DB-4BB0-4C6B-9A19-B94D324B1E02}"/>
              </a:ext>
            </a:extLst>
          </p:cNvPr>
          <p:cNvSpPr>
            <a:spLocks noGrp="1"/>
          </p:cNvSpPr>
          <p:nvPr>
            <p:ph type="body" sz="quarter" idx="16"/>
          </p:nvPr>
        </p:nvSpPr>
        <p:spPr/>
        <p:txBody>
          <a:bodyPr/>
          <a:lstStyle/>
          <a:p>
            <a:r>
              <a:rPr lang="de-DE" dirty="0"/>
              <a:t>Key </a:t>
            </a:r>
            <a:r>
              <a:rPr lang="de-DE" dirty="0" err="1"/>
              <a:t>to</a:t>
            </a:r>
            <a:r>
              <a:rPr lang="de-DE" dirty="0"/>
              <a:t> </a:t>
            </a:r>
            <a:r>
              <a:rPr lang="de-DE" dirty="0" err="1"/>
              <a:t>research</a:t>
            </a:r>
            <a:r>
              <a:rPr lang="de-DE" dirty="0"/>
              <a:t> at DESY </a:t>
            </a:r>
            <a:r>
              <a:rPr lang="de-DE" dirty="0" err="1"/>
              <a:t>are</a:t>
            </a:r>
            <a:r>
              <a:rPr lang="de-DE" dirty="0"/>
              <a:t> also </a:t>
            </a:r>
            <a:r>
              <a:rPr lang="de-DE" dirty="0" err="1"/>
              <a:t>its</a:t>
            </a:r>
            <a:r>
              <a:rPr lang="de-DE" dirty="0"/>
              <a:t> large-</a:t>
            </a:r>
            <a:r>
              <a:rPr lang="de-DE" dirty="0" err="1"/>
              <a:t>scale</a:t>
            </a:r>
            <a:r>
              <a:rPr lang="de-DE" dirty="0"/>
              <a:t> </a:t>
            </a:r>
            <a:r>
              <a:rPr lang="de-DE" dirty="0" err="1"/>
              <a:t>infrastuctures</a:t>
            </a:r>
            <a:endParaRPr lang="de-DE" dirty="0"/>
          </a:p>
          <a:p>
            <a:pPr lvl="1"/>
            <a:r>
              <a:rPr lang="de-DE" dirty="0"/>
              <a:t>PETRA III </a:t>
            </a:r>
            <a:r>
              <a:rPr lang="de-DE" dirty="0">
                <a:sym typeface="Wingdings" panose="05000000000000000000" pitchFamily="2" charset="2"/>
              </a:rPr>
              <a:t>PETRA IV</a:t>
            </a:r>
          </a:p>
          <a:p>
            <a:pPr lvl="1"/>
            <a:r>
              <a:rPr lang="de-DE" dirty="0">
                <a:sym typeface="Wingdings" panose="05000000000000000000" pitchFamily="2" charset="2"/>
              </a:rPr>
              <a:t>FLASH</a:t>
            </a:r>
          </a:p>
          <a:p>
            <a:pPr lvl="1"/>
            <a:r>
              <a:rPr lang="de-DE" dirty="0">
                <a:sym typeface="Wingdings" panose="05000000000000000000" pitchFamily="2" charset="2"/>
              </a:rPr>
              <a:t>European XFEL</a:t>
            </a:r>
          </a:p>
          <a:p>
            <a:pPr lvl="1"/>
            <a:r>
              <a:rPr lang="de-DE" dirty="0">
                <a:sym typeface="Wingdings" panose="05000000000000000000" pitchFamily="2" charset="2"/>
              </a:rPr>
              <a:t>IDAF</a:t>
            </a:r>
            <a:endParaRPr lang="de-DE" dirty="0"/>
          </a:p>
        </p:txBody>
      </p:sp>
      <p:pic>
        <p:nvPicPr>
          <p:cNvPr id="15" name="Bildplatzhalter 14">
            <a:extLst>
              <a:ext uri="{FF2B5EF4-FFF2-40B4-BE49-F238E27FC236}">
                <a16:creationId xmlns:a16="http://schemas.microsoft.com/office/drawing/2014/main" id="{9DC4DB7C-35E8-4548-ADC8-71EA54D327A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0140" r="10140"/>
          <a:stretch>
            <a:fillRect/>
          </a:stretch>
        </p:blipFill>
        <p:spPr/>
      </p:pic>
      <p:pic>
        <p:nvPicPr>
          <p:cNvPr id="17" name="Bildplatzhalter 16">
            <a:extLst>
              <a:ext uri="{FF2B5EF4-FFF2-40B4-BE49-F238E27FC236}">
                <a16:creationId xmlns:a16="http://schemas.microsoft.com/office/drawing/2014/main" id="{FC22C656-9EE9-4E9D-AABE-2638C0A0ED98}"/>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0167" r="10167"/>
          <a:stretch>
            <a:fillRect/>
          </a:stretch>
        </p:blipFill>
        <p:spPr/>
      </p:pic>
      <p:pic>
        <p:nvPicPr>
          <p:cNvPr id="19" name="Bildplatzhalter 18">
            <a:extLst>
              <a:ext uri="{FF2B5EF4-FFF2-40B4-BE49-F238E27FC236}">
                <a16:creationId xmlns:a16="http://schemas.microsoft.com/office/drawing/2014/main" id="{DC047610-EA1A-4C74-BE92-FC68873B6825}"/>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9761" r="9761"/>
          <a:stretch>
            <a:fillRect/>
          </a:stretch>
        </p:blipFill>
        <p:spPr/>
      </p:pic>
      <p:pic>
        <p:nvPicPr>
          <p:cNvPr id="21" name="Bildplatzhalter 20">
            <a:extLst>
              <a:ext uri="{FF2B5EF4-FFF2-40B4-BE49-F238E27FC236}">
                <a16:creationId xmlns:a16="http://schemas.microsoft.com/office/drawing/2014/main" id="{5C591DD7-B515-4DCC-99EC-E2D4C70A15D1}"/>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10481" r="10481"/>
          <a:stretch>
            <a:fillRect/>
          </a:stretch>
        </p:blipFill>
        <p:spPr/>
      </p:pic>
      <p:pic>
        <p:nvPicPr>
          <p:cNvPr id="23" name="Grafik 22">
            <a:extLst>
              <a:ext uri="{FF2B5EF4-FFF2-40B4-BE49-F238E27FC236}">
                <a16:creationId xmlns:a16="http://schemas.microsoft.com/office/drawing/2014/main" id="{28C8CF4C-89C8-4C74-BCA5-D143836BDF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5640" y="5197410"/>
            <a:ext cx="961850" cy="961850"/>
          </a:xfrm>
          <a:prstGeom prst="rect">
            <a:avLst/>
          </a:prstGeom>
        </p:spPr>
      </p:pic>
    </p:spTree>
    <p:extLst>
      <p:ext uri="{BB962C8B-B14F-4D97-AF65-F5344CB8AC3E}">
        <p14:creationId xmlns:p14="http://schemas.microsoft.com/office/powerpoint/2010/main" val="2016043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DESY and XFEL Tours</a:t>
            </a:r>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a:xfrm>
            <a:off x="407987" y="1406427"/>
            <a:ext cx="7848253" cy="5010249"/>
          </a:xfrm>
        </p:spPr>
        <p:txBody>
          <a:bodyPr/>
          <a:lstStyle/>
          <a:p>
            <a:r>
              <a:rPr lang="de-DE" sz="2000" dirty="0"/>
              <a:t>DESY Tours: </a:t>
            </a:r>
            <a:r>
              <a:rPr lang="de-DE" sz="2000" dirty="0" err="1"/>
              <a:t>July</a:t>
            </a:r>
            <a:r>
              <a:rPr lang="de-DE" sz="2000" dirty="0"/>
              <a:t> 24th and 25th; 2-4 </a:t>
            </a:r>
            <a:r>
              <a:rPr lang="de-DE" sz="2000" dirty="0" err="1"/>
              <a:t>pm</a:t>
            </a:r>
            <a:r>
              <a:rPr lang="de-DE" sz="2000" dirty="0"/>
              <a:t>, 30 </a:t>
            </a:r>
            <a:r>
              <a:rPr lang="de-DE" sz="2000" dirty="0" err="1"/>
              <a:t>students</a:t>
            </a:r>
            <a:r>
              <a:rPr lang="de-DE" sz="2000" dirty="0"/>
              <a:t> </a:t>
            </a:r>
            <a:r>
              <a:rPr lang="de-DE" sz="2000" dirty="0" err="1"/>
              <a:t>each</a:t>
            </a:r>
            <a:endParaRPr lang="de-DE" sz="2000" dirty="0"/>
          </a:p>
          <a:p>
            <a:pPr lvl="1"/>
            <a:r>
              <a:rPr lang="en-US" sz="1800" dirty="0"/>
              <a:t>A </a:t>
            </a:r>
            <a:r>
              <a:rPr lang="en-US" sz="1800" dirty="0" err="1"/>
              <a:t>footwalk</a:t>
            </a:r>
            <a:r>
              <a:rPr lang="en-US" sz="1800" dirty="0"/>
              <a:t> tour is </a:t>
            </a:r>
            <a:r>
              <a:rPr lang="en-US" sz="1800" dirty="0" err="1"/>
              <a:t>organised</a:t>
            </a:r>
            <a:r>
              <a:rPr lang="en-US" sz="1800" dirty="0"/>
              <a:t> around the DESY site, at the meeting point you will be split into two groups. The tour comprises visits of the HERA hall west, PETRA III etc. </a:t>
            </a:r>
          </a:p>
          <a:p>
            <a:pPr lvl="1"/>
            <a:r>
              <a:rPr lang="de-DE" sz="1800" dirty="0">
                <a:hlinkClick r:id="rId2"/>
              </a:rPr>
              <a:t>https://indico.desy.de/event/40247/</a:t>
            </a:r>
            <a:r>
              <a:rPr lang="de-DE" sz="1800" dirty="0"/>
              <a:t> </a:t>
            </a:r>
          </a:p>
          <a:p>
            <a:pPr lvl="1"/>
            <a:r>
              <a:rPr lang="de-DE" sz="1800" dirty="0">
                <a:hlinkClick r:id="rId3"/>
              </a:rPr>
              <a:t>https://indico.desy.de/event/40248/</a:t>
            </a:r>
            <a:r>
              <a:rPr lang="de-DE" sz="1800" dirty="0"/>
              <a:t> </a:t>
            </a:r>
          </a:p>
          <a:p>
            <a:pPr lvl="1"/>
            <a:r>
              <a:rPr lang="en-US" sz="1800" dirty="0"/>
              <a:t>meeting point: Foyer of Building 1</a:t>
            </a:r>
          </a:p>
          <a:p>
            <a:pPr lvl="1"/>
            <a:r>
              <a:rPr lang="en-US" sz="1800" dirty="0"/>
              <a:t>please register until Friday!</a:t>
            </a:r>
            <a:endParaRPr lang="de-DE" sz="1800" dirty="0"/>
          </a:p>
          <a:p>
            <a:r>
              <a:rPr lang="de-DE" sz="2000" dirty="0"/>
              <a:t>XFEL Tour: August 14th, 9am -1 </a:t>
            </a:r>
            <a:r>
              <a:rPr lang="de-DE" sz="2000" dirty="0" err="1"/>
              <a:t>pm</a:t>
            </a:r>
            <a:r>
              <a:rPr lang="de-DE" sz="2000" dirty="0"/>
              <a:t> </a:t>
            </a:r>
          </a:p>
          <a:p>
            <a:pPr lvl="1"/>
            <a:r>
              <a:rPr lang="en-US" sz="1800" dirty="0"/>
              <a:t>We will do a tour of the XFEL experimental site in </a:t>
            </a:r>
            <a:r>
              <a:rPr lang="en-US" sz="1800" dirty="0" err="1"/>
              <a:t>Schenefeld</a:t>
            </a:r>
            <a:r>
              <a:rPr lang="en-US" sz="1800" dirty="0"/>
              <a:t>. The tour includes an introductory talk and a visit to the experiments.</a:t>
            </a:r>
            <a:endParaRPr lang="de-DE" sz="1800" dirty="0"/>
          </a:p>
          <a:p>
            <a:pPr lvl="1"/>
            <a:r>
              <a:rPr lang="de-DE" sz="1800" dirty="0">
                <a:hlinkClick r:id="rId4"/>
              </a:rPr>
              <a:t>https://indico.desy.de/event/40492/</a:t>
            </a:r>
            <a:r>
              <a:rPr lang="de-DE" sz="1800" dirty="0"/>
              <a:t> </a:t>
            </a:r>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r>
              <a:rPr lang="de-DE" dirty="0" err="1"/>
              <a:t>Please</a:t>
            </a:r>
            <a:r>
              <a:rPr lang="de-DE" dirty="0"/>
              <a:t> </a:t>
            </a:r>
            <a:r>
              <a:rPr lang="de-DE" dirty="0" err="1"/>
              <a:t>register</a:t>
            </a:r>
            <a:r>
              <a:rPr lang="de-DE" dirty="0"/>
              <a:t> and </a:t>
            </a:r>
            <a:r>
              <a:rPr lang="de-DE" dirty="0" err="1"/>
              <a:t>learn</a:t>
            </a:r>
            <a:r>
              <a:rPr lang="de-DE" dirty="0"/>
              <a:t> </a:t>
            </a:r>
            <a:r>
              <a:rPr lang="de-DE" dirty="0" err="1"/>
              <a:t>more</a:t>
            </a:r>
            <a:r>
              <a:rPr lang="de-DE" dirty="0"/>
              <a:t>! </a:t>
            </a:r>
          </a:p>
        </p:txBody>
      </p:sp>
      <p:pic>
        <p:nvPicPr>
          <p:cNvPr id="6" name="Grafik 5">
            <a:extLst>
              <a:ext uri="{FF2B5EF4-FFF2-40B4-BE49-F238E27FC236}">
                <a16:creationId xmlns:a16="http://schemas.microsoft.com/office/drawing/2014/main" id="{78D99926-68FD-495A-A59B-535E52BD0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330" y="1381960"/>
            <a:ext cx="1476163" cy="1476987"/>
          </a:xfrm>
          <a:prstGeom prst="rect">
            <a:avLst/>
          </a:prstGeom>
        </p:spPr>
      </p:pic>
      <p:pic>
        <p:nvPicPr>
          <p:cNvPr id="7" name="Grafik 6">
            <a:extLst>
              <a:ext uri="{FF2B5EF4-FFF2-40B4-BE49-F238E27FC236}">
                <a16:creationId xmlns:a16="http://schemas.microsoft.com/office/drawing/2014/main" id="{4AD6C758-4D15-44F7-A553-CFC0A34F3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6378" y="4691981"/>
            <a:ext cx="1224137" cy="1224137"/>
          </a:xfrm>
          <a:prstGeom prst="rect">
            <a:avLst/>
          </a:prstGeom>
        </p:spPr>
      </p:pic>
    </p:spTree>
    <p:extLst>
      <p:ext uri="{BB962C8B-B14F-4D97-AF65-F5344CB8AC3E}">
        <p14:creationId xmlns:p14="http://schemas.microsoft.com/office/powerpoint/2010/main" val="87466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a:t>Research Projects</a:t>
            </a:r>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a:xfrm>
            <a:off x="409585" y="2066866"/>
            <a:ext cx="4535885" cy="3174701"/>
          </a:xfrm>
        </p:spPr>
        <p:txBody>
          <a:bodyPr/>
          <a:lstStyle/>
          <a:p>
            <a:r>
              <a:rPr lang="de-DE" dirty="0" err="1"/>
              <a:t>Program</a:t>
            </a:r>
            <a:r>
              <a:rPr lang="de-DE" dirty="0"/>
              <a:t> A: </a:t>
            </a:r>
            <a:r>
              <a:rPr lang="de-DE" b="1" dirty="0">
                <a:solidFill>
                  <a:schemeClr val="accent1"/>
                </a:solidFill>
              </a:rPr>
              <a:t>Photon Science</a:t>
            </a:r>
          </a:p>
          <a:p>
            <a:r>
              <a:rPr lang="de-DE" dirty="0" err="1"/>
              <a:t>Program</a:t>
            </a:r>
            <a:r>
              <a:rPr lang="de-DE" dirty="0"/>
              <a:t> B: </a:t>
            </a:r>
            <a:r>
              <a:rPr lang="en-US" b="1" dirty="0">
                <a:solidFill>
                  <a:schemeClr val="accent2"/>
                </a:solidFill>
              </a:rPr>
              <a:t>Research in Elementary Particle Experiments, Accelerators, Theory of experimental particles and Computing</a:t>
            </a:r>
            <a:r>
              <a:rPr lang="en-US" dirty="0">
                <a:solidFill>
                  <a:schemeClr val="accent2"/>
                </a:solidFill>
              </a:rPr>
              <a:t>, </a:t>
            </a:r>
            <a:r>
              <a:rPr lang="en-US" b="1" dirty="0">
                <a:solidFill>
                  <a:schemeClr val="accent2"/>
                </a:solidFill>
              </a:rPr>
              <a:t>Experiments in Elementary Particle Physics</a:t>
            </a:r>
            <a:endParaRPr lang="de-DE" dirty="0">
              <a:solidFill>
                <a:schemeClr val="accent2"/>
              </a:solidFill>
            </a:endParaRPr>
          </a:p>
          <a:p>
            <a:r>
              <a:rPr lang="de-DE" dirty="0" err="1"/>
              <a:t>Program</a:t>
            </a:r>
            <a:r>
              <a:rPr lang="de-DE" dirty="0"/>
              <a:t> C</a:t>
            </a:r>
            <a:r>
              <a:rPr lang="de-DE" b="1" dirty="0"/>
              <a:t>: Research in </a:t>
            </a:r>
            <a:r>
              <a:rPr lang="de-DE" b="1" dirty="0" err="1"/>
              <a:t>Astroparticle</a:t>
            </a:r>
            <a:r>
              <a:rPr lang="de-DE" b="1" dirty="0"/>
              <a:t> Physics</a:t>
            </a:r>
            <a:endParaRPr lang="de-DE"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endParaRPr lang="de-DE"/>
          </a:p>
        </p:txBody>
      </p:sp>
      <p:pic>
        <p:nvPicPr>
          <p:cNvPr id="6" name="Grafik 5">
            <a:extLst>
              <a:ext uri="{FF2B5EF4-FFF2-40B4-BE49-F238E27FC236}">
                <a16:creationId xmlns:a16="http://schemas.microsoft.com/office/drawing/2014/main" id="{AEFA73F4-DFFC-4330-92D9-5FB067A57A19}"/>
              </a:ext>
            </a:extLst>
          </p:cNvPr>
          <p:cNvPicPr>
            <a:picLocks noChangeAspect="1"/>
          </p:cNvPicPr>
          <p:nvPr/>
        </p:nvPicPr>
        <p:blipFill>
          <a:blip r:embed="rId2"/>
          <a:stretch>
            <a:fillRect/>
          </a:stretch>
        </p:blipFill>
        <p:spPr>
          <a:xfrm>
            <a:off x="5414854" y="1102172"/>
            <a:ext cx="6578938" cy="5258070"/>
          </a:xfrm>
          <a:prstGeom prst="rect">
            <a:avLst/>
          </a:prstGeom>
        </p:spPr>
      </p:pic>
      <p:sp>
        <p:nvSpPr>
          <p:cNvPr id="7" name="Textfeld 6">
            <a:extLst>
              <a:ext uri="{FF2B5EF4-FFF2-40B4-BE49-F238E27FC236}">
                <a16:creationId xmlns:a16="http://schemas.microsoft.com/office/drawing/2014/main" id="{7E5EC6BF-4BF8-48D8-8B4C-CD740C9FA8D7}"/>
              </a:ext>
            </a:extLst>
          </p:cNvPr>
          <p:cNvSpPr txBox="1"/>
          <p:nvPr/>
        </p:nvSpPr>
        <p:spPr>
          <a:xfrm>
            <a:off x="6320482" y="73542"/>
            <a:ext cx="5490619" cy="369332"/>
          </a:xfrm>
          <a:prstGeom prst="rect">
            <a:avLst/>
          </a:prstGeom>
          <a:noFill/>
        </p:spPr>
        <p:txBody>
          <a:bodyPr wrap="square" rtlCol="0">
            <a:spAutoFit/>
          </a:bodyPr>
          <a:lstStyle/>
          <a:p>
            <a:r>
              <a:rPr lang="de-DE" b="1" dirty="0">
                <a:solidFill>
                  <a:schemeClr val="accent1"/>
                </a:solidFill>
              </a:rPr>
              <a:t>Solid-</a:t>
            </a:r>
            <a:r>
              <a:rPr lang="de-DE" b="1" dirty="0" err="1">
                <a:solidFill>
                  <a:schemeClr val="accent1"/>
                </a:solidFill>
              </a:rPr>
              <a:t>state</a:t>
            </a:r>
            <a:r>
              <a:rPr lang="de-DE" sz="1600" b="1" dirty="0">
                <a:solidFill>
                  <a:schemeClr val="accent1"/>
                </a:solidFill>
              </a:rPr>
              <a:t> </a:t>
            </a:r>
            <a:r>
              <a:rPr lang="de-DE" b="1" dirty="0" err="1">
                <a:solidFill>
                  <a:schemeClr val="accent1"/>
                </a:solidFill>
              </a:rPr>
              <a:t>physics</a:t>
            </a:r>
            <a:r>
              <a:rPr lang="de-DE" sz="1600" b="1" dirty="0">
                <a:solidFill>
                  <a:schemeClr val="accent1"/>
                </a:solidFill>
              </a:rPr>
              <a:t> </a:t>
            </a:r>
            <a:r>
              <a:rPr lang="de-DE" b="1" dirty="0">
                <a:solidFill>
                  <a:schemeClr val="accent1"/>
                </a:solidFill>
              </a:rPr>
              <a:t>and</a:t>
            </a:r>
            <a:r>
              <a:rPr lang="de-DE" sz="1600" b="1" dirty="0">
                <a:solidFill>
                  <a:schemeClr val="accent1"/>
                </a:solidFill>
              </a:rPr>
              <a:t> </a:t>
            </a:r>
            <a:r>
              <a:rPr lang="de-DE" b="1" dirty="0" err="1">
                <a:solidFill>
                  <a:schemeClr val="accent1"/>
                </a:solidFill>
              </a:rPr>
              <a:t>nanoscience</a:t>
            </a:r>
            <a:endParaRPr lang="de-DE" b="1" dirty="0">
              <a:solidFill>
                <a:schemeClr val="accent1"/>
              </a:solidFill>
            </a:endParaRPr>
          </a:p>
        </p:txBody>
      </p:sp>
      <p:sp>
        <p:nvSpPr>
          <p:cNvPr id="8" name="Rechteck 7">
            <a:extLst>
              <a:ext uri="{FF2B5EF4-FFF2-40B4-BE49-F238E27FC236}">
                <a16:creationId xmlns:a16="http://schemas.microsoft.com/office/drawing/2014/main" id="{B0268947-8DAF-4520-8201-41B5C8E217C4}"/>
              </a:ext>
            </a:extLst>
          </p:cNvPr>
          <p:cNvSpPr/>
          <p:nvPr/>
        </p:nvSpPr>
        <p:spPr>
          <a:xfrm>
            <a:off x="9483382" y="5400493"/>
            <a:ext cx="2300630" cy="369332"/>
          </a:xfrm>
          <a:prstGeom prst="rect">
            <a:avLst/>
          </a:prstGeom>
        </p:spPr>
        <p:txBody>
          <a:bodyPr wrap="none">
            <a:spAutoFit/>
          </a:bodyPr>
          <a:lstStyle/>
          <a:p>
            <a:r>
              <a:rPr lang="de-DE" b="1" dirty="0" err="1">
                <a:solidFill>
                  <a:schemeClr val="accent1"/>
                </a:solidFill>
              </a:rPr>
              <a:t>Molecular</a:t>
            </a:r>
            <a:r>
              <a:rPr lang="de-DE" b="1" dirty="0">
                <a:solidFill>
                  <a:schemeClr val="accent1"/>
                </a:solidFill>
              </a:rPr>
              <a:t> </a:t>
            </a:r>
            <a:r>
              <a:rPr lang="de-DE" b="1" dirty="0" err="1">
                <a:solidFill>
                  <a:schemeClr val="accent1"/>
                </a:solidFill>
              </a:rPr>
              <a:t>sciences</a:t>
            </a:r>
            <a:endParaRPr lang="de-DE" b="1" dirty="0">
              <a:solidFill>
                <a:schemeClr val="accent1"/>
              </a:solidFill>
            </a:endParaRPr>
          </a:p>
        </p:txBody>
      </p:sp>
      <p:sp>
        <p:nvSpPr>
          <p:cNvPr id="10" name="Rechteck 9">
            <a:extLst>
              <a:ext uri="{FF2B5EF4-FFF2-40B4-BE49-F238E27FC236}">
                <a16:creationId xmlns:a16="http://schemas.microsoft.com/office/drawing/2014/main" id="{429EA3C3-5D78-48BC-BA58-B5251ABA3EDF}"/>
              </a:ext>
            </a:extLst>
          </p:cNvPr>
          <p:cNvSpPr/>
          <p:nvPr/>
        </p:nvSpPr>
        <p:spPr>
          <a:xfrm>
            <a:off x="6144940" y="1162047"/>
            <a:ext cx="2454518" cy="369332"/>
          </a:xfrm>
          <a:prstGeom prst="rect">
            <a:avLst/>
          </a:prstGeom>
        </p:spPr>
        <p:txBody>
          <a:bodyPr wrap="none">
            <a:spAutoFit/>
          </a:bodyPr>
          <a:lstStyle/>
          <a:p>
            <a:r>
              <a:rPr lang="de-DE" b="1" dirty="0">
                <a:solidFill>
                  <a:schemeClr val="accent1"/>
                </a:solidFill>
              </a:rPr>
              <a:t>Soft-matter </a:t>
            </a:r>
            <a:r>
              <a:rPr lang="de-DE" b="1" dirty="0" err="1">
                <a:solidFill>
                  <a:schemeClr val="accent1"/>
                </a:solidFill>
              </a:rPr>
              <a:t>sciences</a:t>
            </a:r>
            <a:endParaRPr lang="de-DE" b="1" dirty="0">
              <a:solidFill>
                <a:schemeClr val="accent1"/>
              </a:solidFill>
            </a:endParaRPr>
          </a:p>
        </p:txBody>
      </p:sp>
      <p:sp>
        <p:nvSpPr>
          <p:cNvPr id="11" name="Rechteck 10">
            <a:extLst>
              <a:ext uri="{FF2B5EF4-FFF2-40B4-BE49-F238E27FC236}">
                <a16:creationId xmlns:a16="http://schemas.microsoft.com/office/drawing/2014/main" id="{0A9EA26B-6E45-445D-A296-E763100E2FA5}"/>
              </a:ext>
            </a:extLst>
          </p:cNvPr>
          <p:cNvSpPr/>
          <p:nvPr/>
        </p:nvSpPr>
        <p:spPr>
          <a:xfrm>
            <a:off x="6858030" y="4195305"/>
            <a:ext cx="4685898" cy="369332"/>
          </a:xfrm>
          <a:prstGeom prst="rect">
            <a:avLst/>
          </a:prstGeom>
        </p:spPr>
        <p:txBody>
          <a:bodyPr wrap="none">
            <a:spAutoFit/>
          </a:bodyPr>
          <a:lstStyle/>
          <a:p>
            <a:r>
              <a:rPr lang="de-DE" b="1" dirty="0">
                <a:solidFill>
                  <a:schemeClr val="accent1"/>
                </a:solidFill>
              </a:rPr>
              <a:t>Development </a:t>
            </a:r>
            <a:r>
              <a:rPr lang="de-DE" b="1" dirty="0" err="1">
                <a:solidFill>
                  <a:schemeClr val="accent1"/>
                </a:solidFill>
              </a:rPr>
              <a:t>of</a:t>
            </a:r>
            <a:r>
              <a:rPr lang="de-DE" b="1" dirty="0">
                <a:solidFill>
                  <a:schemeClr val="accent1"/>
                </a:solidFill>
              </a:rPr>
              <a:t> experimental </a:t>
            </a:r>
            <a:r>
              <a:rPr lang="de-DE" b="1" dirty="0" err="1">
                <a:solidFill>
                  <a:schemeClr val="accent1"/>
                </a:solidFill>
              </a:rPr>
              <a:t>techniques</a:t>
            </a:r>
            <a:endParaRPr lang="de-DE" b="1" dirty="0">
              <a:solidFill>
                <a:schemeClr val="accent1"/>
              </a:solidFill>
            </a:endParaRPr>
          </a:p>
        </p:txBody>
      </p:sp>
      <p:sp>
        <p:nvSpPr>
          <p:cNvPr id="12" name="Rechteck 11">
            <a:extLst>
              <a:ext uri="{FF2B5EF4-FFF2-40B4-BE49-F238E27FC236}">
                <a16:creationId xmlns:a16="http://schemas.microsoft.com/office/drawing/2014/main" id="{0B735D09-5E4C-4895-93EE-CE86221B4337}"/>
              </a:ext>
            </a:extLst>
          </p:cNvPr>
          <p:cNvSpPr/>
          <p:nvPr/>
        </p:nvSpPr>
        <p:spPr>
          <a:xfrm>
            <a:off x="5447928" y="2968817"/>
            <a:ext cx="2146742" cy="369332"/>
          </a:xfrm>
          <a:prstGeom prst="rect">
            <a:avLst/>
          </a:prstGeom>
        </p:spPr>
        <p:txBody>
          <a:bodyPr wrap="none">
            <a:spAutoFit/>
          </a:bodyPr>
          <a:lstStyle/>
          <a:p>
            <a:r>
              <a:rPr lang="de-DE" b="1" dirty="0">
                <a:solidFill>
                  <a:schemeClr val="accent1"/>
                </a:solidFill>
              </a:rPr>
              <a:t>Lasers and </a:t>
            </a:r>
            <a:r>
              <a:rPr lang="de-DE" b="1" dirty="0" err="1">
                <a:solidFill>
                  <a:schemeClr val="accent1"/>
                </a:solidFill>
              </a:rPr>
              <a:t>optics</a:t>
            </a:r>
            <a:endParaRPr lang="de-DE" b="1" dirty="0">
              <a:solidFill>
                <a:schemeClr val="accent1"/>
              </a:solidFill>
            </a:endParaRPr>
          </a:p>
        </p:txBody>
      </p:sp>
      <p:sp>
        <p:nvSpPr>
          <p:cNvPr id="13" name="Rechteck 12">
            <a:extLst>
              <a:ext uri="{FF2B5EF4-FFF2-40B4-BE49-F238E27FC236}">
                <a16:creationId xmlns:a16="http://schemas.microsoft.com/office/drawing/2014/main" id="{92875C23-A769-44EE-A572-37B04EFABA38}"/>
              </a:ext>
            </a:extLst>
          </p:cNvPr>
          <p:cNvSpPr/>
          <p:nvPr/>
        </p:nvSpPr>
        <p:spPr>
          <a:xfrm>
            <a:off x="9030932" y="3356365"/>
            <a:ext cx="2672526" cy="369332"/>
          </a:xfrm>
          <a:prstGeom prst="rect">
            <a:avLst/>
          </a:prstGeom>
        </p:spPr>
        <p:txBody>
          <a:bodyPr wrap="none">
            <a:spAutoFit/>
          </a:bodyPr>
          <a:lstStyle/>
          <a:p>
            <a:r>
              <a:rPr lang="de-DE" b="1" dirty="0">
                <a:solidFill>
                  <a:schemeClr val="accent1"/>
                </a:solidFill>
              </a:rPr>
              <a:t>Theory and </a:t>
            </a:r>
            <a:r>
              <a:rPr lang="de-DE" b="1" dirty="0" err="1">
                <a:solidFill>
                  <a:schemeClr val="accent1"/>
                </a:solidFill>
              </a:rPr>
              <a:t>computing</a:t>
            </a:r>
            <a:endParaRPr lang="de-DE" b="1" dirty="0">
              <a:solidFill>
                <a:schemeClr val="accent1"/>
              </a:solidFill>
            </a:endParaRPr>
          </a:p>
        </p:txBody>
      </p:sp>
      <p:sp>
        <p:nvSpPr>
          <p:cNvPr id="14" name="Rechteck 13">
            <a:extLst>
              <a:ext uri="{FF2B5EF4-FFF2-40B4-BE49-F238E27FC236}">
                <a16:creationId xmlns:a16="http://schemas.microsoft.com/office/drawing/2014/main" id="{B911B05B-27B1-462F-ADCF-574A1101C2C2}"/>
              </a:ext>
            </a:extLst>
          </p:cNvPr>
          <p:cNvSpPr/>
          <p:nvPr/>
        </p:nvSpPr>
        <p:spPr>
          <a:xfrm>
            <a:off x="7833628" y="2137073"/>
            <a:ext cx="4185761" cy="369332"/>
          </a:xfrm>
          <a:prstGeom prst="rect">
            <a:avLst/>
          </a:prstGeom>
        </p:spPr>
        <p:txBody>
          <a:bodyPr wrap="none">
            <a:spAutoFit/>
          </a:bodyPr>
          <a:lstStyle/>
          <a:p>
            <a:r>
              <a:rPr lang="de-DE" b="1" dirty="0">
                <a:solidFill>
                  <a:schemeClr val="accent2"/>
                </a:solidFill>
              </a:rPr>
              <a:t>Physics </a:t>
            </a:r>
            <a:r>
              <a:rPr lang="de-DE" b="1" dirty="0" err="1">
                <a:solidFill>
                  <a:schemeClr val="accent2"/>
                </a:solidFill>
              </a:rPr>
              <a:t>analysis</a:t>
            </a:r>
            <a:r>
              <a:rPr lang="de-DE" b="1" dirty="0">
                <a:solidFill>
                  <a:schemeClr val="accent2"/>
                </a:solidFill>
              </a:rPr>
              <a:t> (software-</a:t>
            </a:r>
            <a:r>
              <a:rPr lang="de-DE" b="1" dirty="0" err="1">
                <a:solidFill>
                  <a:schemeClr val="accent2"/>
                </a:solidFill>
              </a:rPr>
              <a:t>oriented</a:t>
            </a:r>
            <a:r>
              <a:rPr lang="de-DE" b="1" dirty="0">
                <a:solidFill>
                  <a:schemeClr val="accent2"/>
                </a:solidFill>
              </a:rPr>
              <a:t>)</a:t>
            </a:r>
          </a:p>
        </p:txBody>
      </p:sp>
      <p:sp>
        <p:nvSpPr>
          <p:cNvPr id="15" name="Rechteck 14">
            <a:extLst>
              <a:ext uri="{FF2B5EF4-FFF2-40B4-BE49-F238E27FC236}">
                <a16:creationId xmlns:a16="http://schemas.microsoft.com/office/drawing/2014/main" id="{EA7D9B71-8EE6-4C75-8019-7EF632ACC36C}"/>
              </a:ext>
            </a:extLst>
          </p:cNvPr>
          <p:cNvSpPr/>
          <p:nvPr/>
        </p:nvSpPr>
        <p:spPr>
          <a:xfrm>
            <a:off x="5381886" y="5157229"/>
            <a:ext cx="4134465" cy="369332"/>
          </a:xfrm>
          <a:prstGeom prst="rect">
            <a:avLst/>
          </a:prstGeom>
        </p:spPr>
        <p:txBody>
          <a:bodyPr wrap="none">
            <a:spAutoFit/>
          </a:bodyPr>
          <a:lstStyle/>
          <a:p>
            <a:r>
              <a:rPr lang="de-DE" b="1" dirty="0">
                <a:solidFill>
                  <a:schemeClr val="accent2"/>
                </a:solidFill>
              </a:rPr>
              <a:t>Data </a:t>
            </a:r>
            <a:r>
              <a:rPr lang="de-DE" b="1" dirty="0" err="1">
                <a:solidFill>
                  <a:schemeClr val="accent2"/>
                </a:solidFill>
              </a:rPr>
              <a:t>processing</a:t>
            </a:r>
            <a:r>
              <a:rPr lang="de-DE" b="1" dirty="0">
                <a:solidFill>
                  <a:schemeClr val="accent2"/>
                </a:solidFill>
              </a:rPr>
              <a:t> (software-</a:t>
            </a:r>
            <a:r>
              <a:rPr lang="de-DE" b="1" dirty="0" err="1">
                <a:solidFill>
                  <a:schemeClr val="accent2"/>
                </a:solidFill>
              </a:rPr>
              <a:t>oriented</a:t>
            </a:r>
            <a:r>
              <a:rPr lang="de-DE" b="1" dirty="0">
                <a:solidFill>
                  <a:schemeClr val="accent2"/>
                </a:solidFill>
              </a:rPr>
              <a:t>)</a:t>
            </a:r>
          </a:p>
        </p:txBody>
      </p:sp>
      <p:sp>
        <p:nvSpPr>
          <p:cNvPr id="16" name="Rechteck 15">
            <a:extLst>
              <a:ext uri="{FF2B5EF4-FFF2-40B4-BE49-F238E27FC236}">
                <a16:creationId xmlns:a16="http://schemas.microsoft.com/office/drawing/2014/main" id="{BD740579-7104-4100-AA6D-198F9A442EE3}"/>
              </a:ext>
            </a:extLst>
          </p:cNvPr>
          <p:cNvSpPr/>
          <p:nvPr/>
        </p:nvSpPr>
        <p:spPr>
          <a:xfrm>
            <a:off x="5488063" y="6058580"/>
            <a:ext cx="6096000" cy="646331"/>
          </a:xfrm>
          <a:prstGeom prst="rect">
            <a:avLst/>
          </a:prstGeom>
        </p:spPr>
        <p:txBody>
          <a:bodyPr>
            <a:spAutoFit/>
          </a:bodyPr>
          <a:lstStyle/>
          <a:p>
            <a:r>
              <a:rPr lang="en-US" b="1" dirty="0">
                <a:solidFill>
                  <a:schemeClr val="accent2"/>
                </a:solidFill>
              </a:rPr>
              <a:t>Development of experimental equipment (hardware-oriented)</a:t>
            </a:r>
            <a:endParaRPr lang="de-DE" b="1" dirty="0">
              <a:solidFill>
                <a:schemeClr val="accent2"/>
              </a:solidFill>
            </a:endParaRPr>
          </a:p>
        </p:txBody>
      </p:sp>
      <p:sp>
        <p:nvSpPr>
          <p:cNvPr id="17" name="Rechteck 16">
            <a:extLst>
              <a:ext uri="{FF2B5EF4-FFF2-40B4-BE49-F238E27FC236}">
                <a16:creationId xmlns:a16="http://schemas.microsoft.com/office/drawing/2014/main" id="{47219F6A-4D7A-45B3-AA42-D84EA8C08DAF}"/>
              </a:ext>
            </a:extLst>
          </p:cNvPr>
          <p:cNvSpPr/>
          <p:nvPr/>
        </p:nvSpPr>
        <p:spPr>
          <a:xfrm>
            <a:off x="5681316" y="2446442"/>
            <a:ext cx="3023007" cy="369332"/>
          </a:xfrm>
          <a:prstGeom prst="rect">
            <a:avLst/>
          </a:prstGeom>
        </p:spPr>
        <p:txBody>
          <a:bodyPr wrap="none">
            <a:spAutoFit/>
          </a:bodyPr>
          <a:lstStyle/>
          <a:p>
            <a:r>
              <a:rPr lang="de-DE" b="1" dirty="0">
                <a:solidFill>
                  <a:schemeClr val="accent2"/>
                </a:solidFill>
              </a:rPr>
              <a:t>Research on </a:t>
            </a:r>
            <a:r>
              <a:rPr lang="de-DE" b="1" dirty="0" err="1">
                <a:solidFill>
                  <a:schemeClr val="accent2"/>
                </a:solidFill>
              </a:rPr>
              <a:t>Accelerators</a:t>
            </a:r>
            <a:endParaRPr lang="de-DE" b="1" dirty="0">
              <a:solidFill>
                <a:schemeClr val="accent2"/>
              </a:solidFill>
            </a:endParaRPr>
          </a:p>
        </p:txBody>
      </p:sp>
      <p:sp>
        <p:nvSpPr>
          <p:cNvPr id="18" name="Rechteck 17">
            <a:extLst>
              <a:ext uri="{FF2B5EF4-FFF2-40B4-BE49-F238E27FC236}">
                <a16:creationId xmlns:a16="http://schemas.microsoft.com/office/drawing/2014/main" id="{DDE2053B-15D4-4705-835A-DF4B5CA7F9E2}"/>
              </a:ext>
            </a:extLst>
          </p:cNvPr>
          <p:cNvSpPr/>
          <p:nvPr/>
        </p:nvSpPr>
        <p:spPr>
          <a:xfrm>
            <a:off x="5463250" y="3569003"/>
            <a:ext cx="3570208" cy="369332"/>
          </a:xfrm>
          <a:prstGeom prst="rect">
            <a:avLst/>
          </a:prstGeom>
        </p:spPr>
        <p:txBody>
          <a:bodyPr wrap="none">
            <a:spAutoFit/>
          </a:bodyPr>
          <a:lstStyle/>
          <a:p>
            <a:r>
              <a:rPr lang="de-DE" b="1" dirty="0">
                <a:solidFill>
                  <a:schemeClr val="accent2"/>
                </a:solidFill>
              </a:rPr>
              <a:t>Theory </a:t>
            </a:r>
            <a:r>
              <a:rPr lang="de-DE" b="1" dirty="0" err="1">
                <a:solidFill>
                  <a:schemeClr val="accent2"/>
                </a:solidFill>
              </a:rPr>
              <a:t>of</a:t>
            </a:r>
            <a:r>
              <a:rPr lang="de-DE" b="1" dirty="0">
                <a:solidFill>
                  <a:schemeClr val="accent2"/>
                </a:solidFill>
              </a:rPr>
              <a:t> Elementary </a:t>
            </a:r>
            <a:r>
              <a:rPr lang="de-DE" b="1" dirty="0" err="1">
                <a:solidFill>
                  <a:schemeClr val="accent2"/>
                </a:solidFill>
              </a:rPr>
              <a:t>Particles</a:t>
            </a:r>
            <a:endParaRPr lang="de-DE" b="1" dirty="0">
              <a:solidFill>
                <a:schemeClr val="accent2"/>
              </a:solidFill>
            </a:endParaRPr>
          </a:p>
        </p:txBody>
      </p:sp>
      <p:sp>
        <p:nvSpPr>
          <p:cNvPr id="19" name="Rechteck 18">
            <a:extLst>
              <a:ext uri="{FF2B5EF4-FFF2-40B4-BE49-F238E27FC236}">
                <a16:creationId xmlns:a16="http://schemas.microsoft.com/office/drawing/2014/main" id="{E09F2767-720B-46A0-A67E-58FE292166BA}"/>
              </a:ext>
            </a:extLst>
          </p:cNvPr>
          <p:cNvSpPr/>
          <p:nvPr/>
        </p:nvSpPr>
        <p:spPr>
          <a:xfrm>
            <a:off x="10140980" y="1097746"/>
            <a:ext cx="1402948" cy="369332"/>
          </a:xfrm>
          <a:prstGeom prst="rect">
            <a:avLst/>
          </a:prstGeom>
        </p:spPr>
        <p:txBody>
          <a:bodyPr wrap="none">
            <a:spAutoFit/>
          </a:bodyPr>
          <a:lstStyle/>
          <a:p>
            <a:r>
              <a:rPr lang="de-DE" b="1" dirty="0">
                <a:solidFill>
                  <a:schemeClr val="accent2"/>
                </a:solidFill>
              </a:rPr>
              <a:t>Computing</a:t>
            </a:r>
          </a:p>
        </p:txBody>
      </p:sp>
      <p:sp>
        <p:nvSpPr>
          <p:cNvPr id="20" name="Rechteck 19">
            <a:extLst>
              <a:ext uri="{FF2B5EF4-FFF2-40B4-BE49-F238E27FC236}">
                <a16:creationId xmlns:a16="http://schemas.microsoft.com/office/drawing/2014/main" id="{69EE7BED-616B-49B8-9E29-A156B4F9F07E}"/>
              </a:ext>
            </a:extLst>
          </p:cNvPr>
          <p:cNvSpPr/>
          <p:nvPr/>
        </p:nvSpPr>
        <p:spPr>
          <a:xfrm>
            <a:off x="5656136" y="567109"/>
            <a:ext cx="5480988" cy="369332"/>
          </a:xfrm>
          <a:prstGeom prst="rect">
            <a:avLst/>
          </a:prstGeom>
        </p:spPr>
        <p:txBody>
          <a:bodyPr wrap="none">
            <a:spAutoFit/>
          </a:bodyPr>
          <a:lstStyle/>
          <a:p>
            <a:r>
              <a:rPr lang="de-DE" b="1" dirty="0" err="1"/>
              <a:t>Astroparticle</a:t>
            </a:r>
            <a:r>
              <a:rPr lang="de-DE" b="1" dirty="0"/>
              <a:t> </a:t>
            </a:r>
            <a:r>
              <a:rPr lang="de-DE" b="1" dirty="0" err="1"/>
              <a:t>physics</a:t>
            </a:r>
            <a:r>
              <a:rPr lang="de-DE" b="1" dirty="0"/>
              <a:t> </a:t>
            </a:r>
            <a:r>
              <a:rPr lang="de-DE" b="1" dirty="0" err="1"/>
              <a:t>analysis</a:t>
            </a:r>
            <a:r>
              <a:rPr lang="de-DE" b="1" dirty="0"/>
              <a:t> and </a:t>
            </a:r>
            <a:r>
              <a:rPr lang="de-DE" b="1" dirty="0" err="1"/>
              <a:t>observations</a:t>
            </a:r>
            <a:endParaRPr lang="de-DE" dirty="0"/>
          </a:p>
        </p:txBody>
      </p:sp>
      <p:sp>
        <p:nvSpPr>
          <p:cNvPr id="21" name="Rechteck 20">
            <a:extLst>
              <a:ext uri="{FF2B5EF4-FFF2-40B4-BE49-F238E27FC236}">
                <a16:creationId xmlns:a16="http://schemas.microsoft.com/office/drawing/2014/main" id="{84D7D203-ECFE-4465-9876-E47BB7BD268D}"/>
              </a:ext>
            </a:extLst>
          </p:cNvPr>
          <p:cNvSpPr/>
          <p:nvPr/>
        </p:nvSpPr>
        <p:spPr>
          <a:xfrm>
            <a:off x="6941555" y="1740026"/>
            <a:ext cx="4715778" cy="369332"/>
          </a:xfrm>
          <a:prstGeom prst="rect">
            <a:avLst/>
          </a:prstGeom>
        </p:spPr>
        <p:txBody>
          <a:bodyPr wrap="none">
            <a:spAutoFit/>
          </a:bodyPr>
          <a:lstStyle/>
          <a:p>
            <a:r>
              <a:rPr lang="de-DE" b="1" dirty="0"/>
              <a:t>Instrumentation </a:t>
            </a:r>
            <a:r>
              <a:rPr lang="de-DE" b="1" dirty="0" err="1"/>
              <a:t>for</a:t>
            </a:r>
            <a:r>
              <a:rPr lang="de-DE" b="1" dirty="0"/>
              <a:t> </a:t>
            </a:r>
            <a:r>
              <a:rPr lang="de-DE" b="1" dirty="0" err="1"/>
              <a:t>Astroparticle</a:t>
            </a:r>
            <a:r>
              <a:rPr lang="de-DE" b="1" dirty="0"/>
              <a:t> Physics</a:t>
            </a:r>
            <a:endParaRPr lang="de-DE" dirty="0"/>
          </a:p>
        </p:txBody>
      </p:sp>
      <p:sp>
        <p:nvSpPr>
          <p:cNvPr id="22" name="Rechteck 21">
            <a:extLst>
              <a:ext uri="{FF2B5EF4-FFF2-40B4-BE49-F238E27FC236}">
                <a16:creationId xmlns:a16="http://schemas.microsoft.com/office/drawing/2014/main" id="{D1823450-F3B4-4475-85C1-E4F61D78E052}"/>
              </a:ext>
            </a:extLst>
          </p:cNvPr>
          <p:cNvSpPr/>
          <p:nvPr/>
        </p:nvSpPr>
        <p:spPr>
          <a:xfrm>
            <a:off x="8159718" y="2726228"/>
            <a:ext cx="3651384" cy="369332"/>
          </a:xfrm>
          <a:prstGeom prst="rect">
            <a:avLst/>
          </a:prstGeom>
        </p:spPr>
        <p:txBody>
          <a:bodyPr wrap="none">
            <a:spAutoFit/>
          </a:bodyPr>
          <a:lstStyle/>
          <a:p>
            <a:r>
              <a:rPr lang="de-DE" b="1" dirty="0"/>
              <a:t>Theory </a:t>
            </a:r>
            <a:r>
              <a:rPr lang="de-DE" b="1" dirty="0" err="1"/>
              <a:t>of</a:t>
            </a:r>
            <a:r>
              <a:rPr lang="de-DE" b="1" dirty="0"/>
              <a:t> </a:t>
            </a:r>
            <a:r>
              <a:rPr lang="de-DE" b="1" dirty="0" err="1"/>
              <a:t>Astroparticle</a:t>
            </a:r>
            <a:r>
              <a:rPr lang="de-DE" b="1" dirty="0"/>
              <a:t> Physics</a:t>
            </a:r>
            <a:endParaRPr lang="de-DE" dirty="0"/>
          </a:p>
        </p:txBody>
      </p:sp>
    </p:spTree>
    <p:extLst>
      <p:ext uri="{BB962C8B-B14F-4D97-AF65-F5344CB8AC3E}">
        <p14:creationId xmlns:p14="http://schemas.microsoft.com/office/powerpoint/2010/main" val="124158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ppt_x"/>
                                          </p:val>
                                        </p:tav>
                                        <p:tav tm="100000">
                                          <p:val>
                                            <p:strVal val="#ppt_x"/>
                                          </p:val>
                                        </p:tav>
                                      </p:tavLst>
                                    </p:anim>
                                    <p:anim calcmode="lin" valueType="num">
                                      <p:cBhvr additive="base">
                                        <p:cTn id="7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7476F-848A-46B5-B142-B941162DE612}"/>
              </a:ext>
            </a:extLst>
          </p:cNvPr>
          <p:cNvSpPr>
            <a:spLocks noGrp="1"/>
          </p:cNvSpPr>
          <p:nvPr>
            <p:ph type="title"/>
          </p:nvPr>
        </p:nvSpPr>
        <p:spPr/>
        <p:txBody>
          <a:bodyPr/>
          <a:lstStyle/>
          <a:p>
            <a:r>
              <a:rPr lang="de-DE" dirty="0" err="1"/>
              <a:t>Lecture</a:t>
            </a:r>
            <a:r>
              <a:rPr lang="de-DE" dirty="0"/>
              <a:t> </a:t>
            </a:r>
            <a:r>
              <a:rPr lang="de-DE" dirty="0" err="1"/>
              <a:t>Program</a:t>
            </a:r>
            <a:endParaRPr lang="de-DE" dirty="0"/>
          </a:p>
        </p:txBody>
      </p:sp>
      <p:sp>
        <p:nvSpPr>
          <p:cNvPr id="3" name="Inhaltsplatzhalter 2">
            <a:extLst>
              <a:ext uri="{FF2B5EF4-FFF2-40B4-BE49-F238E27FC236}">
                <a16:creationId xmlns:a16="http://schemas.microsoft.com/office/drawing/2014/main" id="{9702260A-956D-464F-821E-330BEC41F5F6}"/>
              </a:ext>
            </a:extLst>
          </p:cNvPr>
          <p:cNvSpPr>
            <a:spLocks noGrp="1"/>
          </p:cNvSpPr>
          <p:nvPr>
            <p:ph idx="1"/>
          </p:nvPr>
        </p:nvSpPr>
        <p:spPr>
          <a:xfrm>
            <a:off x="407987" y="1406427"/>
            <a:ext cx="5327973" cy="5010249"/>
          </a:xfrm>
        </p:spPr>
        <p:txBody>
          <a:bodyPr/>
          <a:lstStyle/>
          <a:p>
            <a:r>
              <a:rPr lang="en-US" sz="2000" dirty="0"/>
              <a:t>The lecture program consists of lectures providing introductions and overviews on selected key topics of DESY research in Particle and Astro-Particle Physics, Photon Science, as well as in Accelerators. The lectures cover both experimental and theory aspects. </a:t>
            </a:r>
          </a:p>
          <a:p>
            <a:r>
              <a:rPr lang="de-DE" sz="2000" dirty="0">
                <a:hlinkClick r:id="rId2"/>
              </a:rPr>
              <a:t>https://indico.desy.de/event/39610/</a:t>
            </a:r>
            <a:r>
              <a:rPr lang="de-DE" sz="2000" dirty="0"/>
              <a:t> </a:t>
            </a:r>
          </a:p>
          <a:p>
            <a:r>
              <a:rPr lang="de-DE" sz="2000" dirty="0" err="1"/>
              <a:t>Please</a:t>
            </a:r>
            <a:r>
              <a:rPr lang="de-DE" sz="2000" dirty="0"/>
              <a:t> check </a:t>
            </a:r>
            <a:r>
              <a:rPr lang="de-DE" sz="2000" dirty="0" err="1"/>
              <a:t>Indico</a:t>
            </a:r>
            <a:r>
              <a:rPr lang="de-DE" sz="2000" dirty="0"/>
              <a:t> </a:t>
            </a:r>
            <a:r>
              <a:rPr lang="de-DE" sz="2000" dirty="0" err="1"/>
              <a:t>for</a:t>
            </a:r>
            <a:r>
              <a:rPr lang="de-DE" sz="2000" dirty="0"/>
              <a:t> </a:t>
            </a:r>
            <a:r>
              <a:rPr lang="de-DE" sz="2000" dirty="0" err="1"/>
              <a:t>changes</a:t>
            </a:r>
            <a:r>
              <a:rPr lang="de-DE" sz="2000" dirty="0"/>
              <a:t> </a:t>
            </a:r>
            <a:r>
              <a:rPr lang="de-DE" sz="2000" dirty="0" err="1"/>
              <a:t>of</a:t>
            </a:r>
            <a:r>
              <a:rPr lang="de-DE" sz="2000" dirty="0"/>
              <a:t> time and </a:t>
            </a:r>
            <a:r>
              <a:rPr lang="de-DE" sz="2000" dirty="0" err="1"/>
              <a:t>venue</a:t>
            </a:r>
            <a:r>
              <a:rPr lang="de-DE" sz="2000" dirty="0"/>
              <a:t>.</a:t>
            </a:r>
          </a:p>
          <a:p>
            <a:r>
              <a:rPr lang="de-DE" sz="2000" dirty="0" err="1"/>
              <a:t>Everybody</a:t>
            </a:r>
            <a:r>
              <a:rPr lang="de-DE" sz="2000" dirty="0"/>
              <a:t> </a:t>
            </a:r>
            <a:r>
              <a:rPr lang="de-DE" sz="2000" dirty="0" err="1"/>
              <a:t>should</a:t>
            </a:r>
            <a:r>
              <a:rPr lang="de-DE" sz="2000" dirty="0"/>
              <a:t> </a:t>
            </a:r>
            <a:r>
              <a:rPr lang="de-DE" sz="2000" dirty="0" err="1"/>
              <a:t>attend</a:t>
            </a:r>
            <a:r>
              <a:rPr lang="de-DE" sz="2000" dirty="0"/>
              <a:t> all </a:t>
            </a:r>
            <a:r>
              <a:rPr lang="de-DE" sz="2000" dirty="0" err="1"/>
              <a:t>common</a:t>
            </a:r>
            <a:r>
              <a:rPr lang="de-DE" sz="2000" dirty="0"/>
              <a:t> </a:t>
            </a:r>
            <a:r>
              <a:rPr lang="de-DE" sz="2000" dirty="0" err="1"/>
              <a:t>lectures</a:t>
            </a:r>
            <a:r>
              <a:rPr lang="de-DE" sz="2000" dirty="0"/>
              <a:t> and </a:t>
            </a:r>
            <a:r>
              <a:rPr lang="de-DE" sz="2000" dirty="0" err="1"/>
              <a:t>the</a:t>
            </a:r>
            <a:r>
              <a:rPr lang="de-DE" sz="2000" dirty="0"/>
              <a:t> </a:t>
            </a:r>
            <a:r>
              <a:rPr lang="de-DE" sz="2000" dirty="0" err="1"/>
              <a:t>respective</a:t>
            </a:r>
            <a:r>
              <a:rPr lang="de-DE" sz="2000" dirty="0"/>
              <a:t> </a:t>
            </a:r>
            <a:r>
              <a:rPr lang="de-DE" sz="2000" dirty="0" err="1"/>
              <a:t>lectures</a:t>
            </a:r>
            <a:r>
              <a:rPr lang="de-DE" sz="2000" dirty="0"/>
              <a:t> </a:t>
            </a:r>
            <a:r>
              <a:rPr lang="de-DE" sz="2000" dirty="0" err="1"/>
              <a:t>for</a:t>
            </a:r>
            <a:r>
              <a:rPr lang="de-DE" sz="2000" dirty="0"/>
              <a:t> </a:t>
            </a:r>
            <a:r>
              <a:rPr lang="de-DE" sz="2000" dirty="0" err="1"/>
              <a:t>Program</a:t>
            </a:r>
            <a:r>
              <a:rPr lang="de-DE" sz="2000" dirty="0"/>
              <a:t> A </a:t>
            </a:r>
            <a:r>
              <a:rPr lang="de-DE" sz="2000" dirty="0" err="1"/>
              <a:t>or</a:t>
            </a:r>
            <a:r>
              <a:rPr lang="de-DE" sz="2000" dirty="0"/>
              <a:t> B. </a:t>
            </a:r>
          </a:p>
          <a:p>
            <a:pPr marL="0" indent="0">
              <a:buNone/>
            </a:pPr>
            <a:endParaRPr lang="de-DE" dirty="0"/>
          </a:p>
        </p:txBody>
      </p:sp>
      <p:sp>
        <p:nvSpPr>
          <p:cNvPr id="4" name="Fußzeilenplatzhalter 3">
            <a:extLst>
              <a:ext uri="{FF2B5EF4-FFF2-40B4-BE49-F238E27FC236}">
                <a16:creationId xmlns:a16="http://schemas.microsoft.com/office/drawing/2014/main" id="{A0B285DD-9282-4E2E-B265-DA7134EE51C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F695F0F8-D837-4AFF-9A9B-65948849C0BF}"/>
              </a:ext>
            </a:extLst>
          </p:cNvPr>
          <p:cNvSpPr>
            <a:spLocks noGrp="1"/>
          </p:cNvSpPr>
          <p:nvPr>
            <p:ph type="body" sz="quarter" idx="13"/>
          </p:nvPr>
        </p:nvSpPr>
        <p:spPr/>
        <p:txBody>
          <a:bodyPr/>
          <a:lstStyle/>
          <a:p>
            <a:r>
              <a:rPr lang="de-DE" dirty="0" err="1"/>
              <a:t>Please</a:t>
            </a:r>
            <a:r>
              <a:rPr lang="de-DE" dirty="0"/>
              <a:t> </a:t>
            </a:r>
            <a:r>
              <a:rPr lang="de-DE" dirty="0" err="1"/>
              <a:t>attend</a:t>
            </a:r>
            <a:r>
              <a:rPr lang="de-DE" dirty="0"/>
              <a:t>! </a:t>
            </a:r>
          </a:p>
        </p:txBody>
      </p:sp>
      <p:pic>
        <p:nvPicPr>
          <p:cNvPr id="6" name="Grafik 5">
            <a:extLst>
              <a:ext uri="{FF2B5EF4-FFF2-40B4-BE49-F238E27FC236}">
                <a16:creationId xmlns:a16="http://schemas.microsoft.com/office/drawing/2014/main" id="{EA840DA7-5C61-4887-9F80-69E6084047D4}"/>
              </a:ext>
            </a:extLst>
          </p:cNvPr>
          <p:cNvPicPr>
            <a:picLocks noChangeAspect="1"/>
          </p:cNvPicPr>
          <p:nvPr/>
        </p:nvPicPr>
        <p:blipFill>
          <a:blip r:embed="rId3"/>
          <a:stretch>
            <a:fillRect/>
          </a:stretch>
        </p:blipFill>
        <p:spPr>
          <a:xfrm>
            <a:off x="5733400" y="1084715"/>
            <a:ext cx="6645934" cy="4843748"/>
          </a:xfrm>
          <a:prstGeom prst="rect">
            <a:avLst/>
          </a:prstGeom>
        </p:spPr>
      </p:pic>
    </p:spTree>
    <p:extLst>
      <p:ext uri="{BB962C8B-B14F-4D97-AF65-F5344CB8AC3E}">
        <p14:creationId xmlns:p14="http://schemas.microsoft.com/office/powerpoint/2010/main" val="713518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172DF-25B2-4B85-8AE6-A6845DD04FF4}"/>
              </a:ext>
            </a:extLst>
          </p:cNvPr>
          <p:cNvSpPr>
            <a:spLocks noGrp="1"/>
          </p:cNvSpPr>
          <p:nvPr>
            <p:ph type="title"/>
          </p:nvPr>
        </p:nvSpPr>
        <p:spPr/>
        <p:txBody>
          <a:bodyPr/>
          <a:lstStyle/>
          <a:p>
            <a:r>
              <a:rPr lang="de-DE" dirty="0" err="1"/>
              <a:t>Your</a:t>
            </a:r>
            <a:r>
              <a:rPr lang="de-DE" dirty="0"/>
              <a:t> </a:t>
            </a:r>
            <a:r>
              <a:rPr lang="de-DE" dirty="0" err="1"/>
              <a:t>work</a:t>
            </a:r>
            <a:r>
              <a:rPr lang="de-DE" dirty="0"/>
              <a:t> at DESY</a:t>
            </a:r>
          </a:p>
        </p:txBody>
      </p:sp>
      <p:sp>
        <p:nvSpPr>
          <p:cNvPr id="3" name="Inhaltsplatzhalter 2">
            <a:extLst>
              <a:ext uri="{FF2B5EF4-FFF2-40B4-BE49-F238E27FC236}">
                <a16:creationId xmlns:a16="http://schemas.microsoft.com/office/drawing/2014/main" id="{F9FDE011-FA12-44C9-B517-ABF29000533E}"/>
              </a:ext>
            </a:extLst>
          </p:cNvPr>
          <p:cNvSpPr>
            <a:spLocks noGrp="1"/>
          </p:cNvSpPr>
          <p:nvPr>
            <p:ph idx="1"/>
          </p:nvPr>
        </p:nvSpPr>
        <p:spPr/>
        <p:txBody>
          <a:bodyPr/>
          <a:lstStyle/>
          <a:p>
            <a:r>
              <a:rPr lang="de-DE" sz="2000" dirty="0" err="1"/>
              <a:t>Your</a:t>
            </a:r>
            <a:r>
              <a:rPr lang="de-DE" sz="2000" dirty="0"/>
              <a:t> </a:t>
            </a:r>
            <a:r>
              <a:rPr lang="de-DE" sz="2000" dirty="0" err="1"/>
              <a:t>weekly</a:t>
            </a:r>
            <a:r>
              <a:rPr lang="de-DE" sz="2000" dirty="0"/>
              <a:t> </a:t>
            </a:r>
            <a:r>
              <a:rPr lang="de-DE" sz="2000" b="1" dirty="0" err="1"/>
              <a:t>working</a:t>
            </a:r>
            <a:r>
              <a:rPr lang="de-DE" sz="2000" b="1" dirty="0"/>
              <a:t> time </a:t>
            </a:r>
            <a:r>
              <a:rPr lang="de-DE" sz="2000" dirty="0" err="1"/>
              <a:t>of</a:t>
            </a:r>
            <a:r>
              <a:rPr lang="de-DE" sz="2000" dirty="0"/>
              <a:t> 39 </a:t>
            </a:r>
            <a:r>
              <a:rPr lang="de-DE" sz="2000" dirty="0" err="1"/>
              <a:t>hours</a:t>
            </a:r>
            <a:r>
              <a:rPr lang="de-DE" sz="2000" dirty="0"/>
              <a:t> will </a:t>
            </a:r>
            <a:r>
              <a:rPr lang="de-DE" sz="2000" dirty="0" err="1"/>
              <a:t>be</a:t>
            </a:r>
            <a:r>
              <a:rPr lang="de-DE" sz="2000" dirty="0"/>
              <a:t> a </a:t>
            </a:r>
            <a:r>
              <a:rPr lang="de-DE" sz="2000" dirty="0" err="1"/>
              <a:t>combination</a:t>
            </a:r>
            <a:r>
              <a:rPr lang="de-DE" sz="2000" dirty="0"/>
              <a:t> </a:t>
            </a:r>
            <a:r>
              <a:rPr lang="de-DE" sz="2000" dirty="0" err="1"/>
              <a:t>of</a:t>
            </a:r>
            <a:r>
              <a:rPr lang="de-DE" sz="2000" dirty="0"/>
              <a:t> </a:t>
            </a:r>
            <a:r>
              <a:rPr lang="de-DE" sz="2000" dirty="0" err="1"/>
              <a:t>the</a:t>
            </a:r>
            <a:r>
              <a:rPr lang="de-DE" sz="2000" dirty="0"/>
              <a:t> </a:t>
            </a:r>
            <a:r>
              <a:rPr lang="de-DE" sz="2000" dirty="0" err="1"/>
              <a:t>lecture</a:t>
            </a:r>
            <a:r>
              <a:rPr lang="de-DE" sz="2000" dirty="0"/>
              <a:t> time, </a:t>
            </a:r>
            <a:r>
              <a:rPr lang="de-DE" sz="2000" dirty="0" err="1"/>
              <a:t>the</a:t>
            </a:r>
            <a:r>
              <a:rPr lang="de-DE" sz="2000" dirty="0"/>
              <a:t> </a:t>
            </a:r>
            <a:r>
              <a:rPr lang="de-DE" sz="2000" dirty="0" err="1"/>
              <a:t>work</a:t>
            </a:r>
            <a:r>
              <a:rPr lang="de-DE" sz="2000" dirty="0"/>
              <a:t> on </a:t>
            </a:r>
            <a:r>
              <a:rPr lang="de-DE" sz="2000" dirty="0" err="1"/>
              <a:t>your</a:t>
            </a:r>
            <a:r>
              <a:rPr lang="de-DE" sz="2000" dirty="0"/>
              <a:t> </a:t>
            </a:r>
            <a:r>
              <a:rPr lang="de-DE" sz="2000" dirty="0" err="1"/>
              <a:t>work</a:t>
            </a:r>
            <a:r>
              <a:rPr lang="de-DE" sz="2000" dirty="0"/>
              <a:t> </a:t>
            </a:r>
            <a:r>
              <a:rPr lang="de-DE" sz="2000" dirty="0" err="1"/>
              <a:t>project</a:t>
            </a:r>
            <a:r>
              <a:rPr lang="de-DE" sz="2000" dirty="0"/>
              <a:t> and </a:t>
            </a:r>
            <a:r>
              <a:rPr lang="de-DE" sz="2000" dirty="0" err="1"/>
              <a:t>other</a:t>
            </a:r>
            <a:r>
              <a:rPr lang="de-DE" sz="2000" dirty="0"/>
              <a:t> </a:t>
            </a:r>
            <a:r>
              <a:rPr lang="de-DE" sz="2000" dirty="0" err="1"/>
              <a:t>things</a:t>
            </a:r>
            <a:r>
              <a:rPr lang="de-DE" sz="2000" dirty="0"/>
              <a:t> like </a:t>
            </a:r>
            <a:r>
              <a:rPr lang="de-DE" sz="2000" dirty="0" err="1"/>
              <a:t>group</a:t>
            </a:r>
            <a:r>
              <a:rPr lang="de-DE" sz="2000" dirty="0"/>
              <a:t> </a:t>
            </a:r>
            <a:r>
              <a:rPr lang="de-DE" sz="2000" dirty="0" err="1"/>
              <a:t>meetings</a:t>
            </a:r>
            <a:r>
              <a:rPr lang="de-DE" sz="2000" dirty="0"/>
              <a:t> </a:t>
            </a:r>
            <a:r>
              <a:rPr lang="de-DE" sz="2000" dirty="0" err="1"/>
              <a:t>etc</a:t>
            </a:r>
            <a:endParaRPr lang="de-DE" sz="2000" dirty="0"/>
          </a:p>
          <a:p>
            <a:r>
              <a:rPr lang="en-US" sz="2000" dirty="0"/>
              <a:t>All students should have the chance to </a:t>
            </a:r>
            <a:r>
              <a:rPr lang="en-US" sz="2000" b="1" dirty="0"/>
              <a:t>present</a:t>
            </a:r>
            <a:r>
              <a:rPr lang="en-US" sz="2000" dirty="0"/>
              <a:t> their project work and results at least at once to their DESY group (e.g. towards the end of the project)</a:t>
            </a:r>
            <a:endParaRPr lang="en-US" sz="2000" spc="-1" dirty="0"/>
          </a:p>
          <a:p>
            <a:r>
              <a:rPr lang="de-DE" sz="2000" dirty="0" err="1"/>
              <a:t>Everybody</a:t>
            </a:r>
            <a:r>
              <a:rPr lang="de-DE" sz="2000" dirty="0"/>
              <a:t> </a:t>
            </a:r>
            <a:r>
              <a:rPr lang="de-DE" sz="2000" dirty="0" err="1"/>
              <a:t>is</a:t>
            </a:r>
            <a:r>
              <a:rPr lang="de-DE" sz="2000" dirty="0"/>
              <a:t> </a:t>
            </a:r>
            <a:r>
              <a:rPr lang="de-DE" sz="2000" dirty="0" err="1"/>
              <a:t>expected</a:t>
            </a:r>
            <a:r>
              <a:rPr lang="de-DE" sz="2000" dirty="0"/>
              <a:t> </a:t>
            </a:r>
            <a:r>
              <a:rPr lang="de-DE" sz="2000" dirty="0" err="1"/>
              <a:t>to</a:t>
            </a:r>
            <a:r>
              <a:rPr lang="de-DE" sz="2000" dirty="0"/>
              <a:t> </a:t>
            </a:r>
            <a:r>
              <a:rPr lang="de-DE" sz="2000" dirty="0" err="1"/>
              <a:t>write</a:t>
            </a:r>
            <a:r>
              <a:rPr lang="de-DE" sz="2000" dirty="0"/>
              <a:t> a </a:t>
            </a:r>
            <a:r>
              <a:rPr lang="de-DE" sz="2000" b="1" dirty="0"/>
              <a:t>report</a:t>
            </a:r>
            <a:r>
              <a:rPr lang="de-DE" sz="2000" dirty="0"/>
              <a:t> on </a:t>
            </a:r>
            <a:r>
              <a:rPr lang="de-DE" sz="2000" dirty="0" err="1"/>
              <a:t>their</a:t>
            </a:r>
            <a:r>
              <a:rPr lang="de-DE" sz="2000" dirty="0"/>
              <a:t> </a:t>
            </a:r>
            <a:r>
              <a:rPr lang="de-DE" sz="2000" dirty="0" err="1"/>
              <a:t>project</a:t>
            </a:r>
            <a:r>
              <a:rPr lang="de-DE" sz="2000" dirty="0"/>
              <a:t> (</a:t>
            </a:r>
            <a:r>
              <a:rPr lang="de-DE" sz="2000" dirty="0" err="1"/>
              <a:t>about</a:t>
            </a:r>
            <a:r>
              <a:rPr lang="de-DE" sz="2000" dirty="0"/>
              <a:t> 10 </a:t>
            </a:r>
            <a:r>
              <a:rPr lang="de-DE" sz="2000" dirty="0" err="1"/>
              <a:t>pages</a:t>
            </a:r>
            <a:r>
              <a:rPr lang="de-DE" sz="2000" dirty="0"/>
              <a:t>) at </a:t>
            </a:r>
            <a:r>
              <a:rPr lang="de-DE" sz="2000" dirty="0" err="1"/>
              <a:t>the</a:t>
            </a:r>
            <a:r>
              <a:rPr lang="de-DE" sz="2000" dirty="0"/>
              <a:t> end </a:t>
            </a:r>
            <a:r>
              <a:rPr lang="de-DE" sz="2000" dirty="0" err="1"/>
              <a:t>of</a:t>
            </a:r>
            <a:r>
              <a:rPr lang="de-DE" sz="2000" dirty="0"/>
              <a:t> </a:t>
            </a:r>
            <a:r>
              <a:rPr lang="de-DE" sz="2000" dirty="0" err="1"/>
              <a:t>the</a:t>
            </a:r>
            <a:r>
              <a:rPr lang="de-DE" sz="2000" dirty="0"/>
              <a:t> </a:t>
            </a:r>
            <a:r>
              <a:rPr lang="de-DE" sz="2000" dirty="0" err="1"/>
              <a:t>program</a:t>
            </a:r>
            <a:endParaRPr lang="de-DE" sz="2000" dirty="0"/>
          </a:p>
          <a:p>
            <a:r>
              <a:rPr lang="en-US" sz="2000" dirty="0"/>
              <a:t>General recommendation for project work: don’t be shy, be pro-active and don’t hesitate to ask your supervisors questions and give feedback! </a:t>
            </a:r>
          </a:p>
          <a:p>
            <a:r>
              <a:rPr lang="en-US" sz="2000" b="1" dirty="0"/>
              <a:t>Summer Student Session</a:t>
            </a:r>
            <a:r>
              <a:rPr lang="en-US" sz="2000" dirty="0"/>
              <a:t>: </a:t>
            </a:r>
            <a:r>
              <a:rPr lang="en-US" sz="2000" dirty="0">
                <a:hlinkClick r:id="rId2"/>
              </a:rPr>
              <a:t>https://indico.desy.de/event/40249/</a:t>
            </a:r>
            <a:r>
              <a:rPr lang="en-US" sz="2000" dirty="0"/>
              <a:t> with presentations from some of you:</a:t>
            </a:r>
          </a:p>
          <a:p>
            <a:pPr lvl="1"/>
            <a:r>
              <a:rPr lang="en-US" sz="1800" dirty="0"/>
              <a:t> Wednesday Sep 6 - Thursday Sep 7, 09:45 - 12:30, Main Auditorium Bld. 5</a:t>
            </a:r>
          </a:p>
          <a:p>
            <a:endParaRPr lang="de-DE" dirty="0"/>
          </a:p>
          <a:p>
            <a:endParaRPr lang="de-DE" dirty="0"/>
          </a:p>
        </p:txBody>
      </p:sp>
      <p:sp>
        <p:nvSpPr>
          <p:cNvPr id="4" name="Fußzeilenplatzhalter 3">
            <a:extLst>
              <a:ext uri="{FF2B5EF4-FFF2-40B4-BE49-F238E27FC236}">
                <a16:creationId xmlns:a16="http://schemas.microsoft.com/office/drawing/2014/main" id="{09647D12-B8CB-4E81-9A51-2794B215E36C}"/>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5" name="Textplatzhalter 4">
            <a:extLst>
              <a:ext uri="{FF2B5EF4-FFF2-40B4-BE49-F238E27FC236}">
                <a16:creationId xmlns:a16="http://schemas.microsoft.com/office/drawing/2014/main" id="{A5ED7D42-F699-41E6-B3B4-CEEFCE5105EF}"/>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24825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7A3FE3C-41DC-46E9-8215-95DB32DFEB3C}"/>
              </a:ext>
            </a:extLst>
          </p:cNvPr>
          <p:cNvSpPr>
            <a:spLocks noGrp="1"/>
          </p:cNvSpPr>
          <p:nvPr>
            <p:ph type="title"/>
          </p:nvPr>
        </p:nvSpPr>
        <p:spPr/>
        <p:txBody>
          <a:bodyPr/>
          <a:lstStyle/>
          <a:p>
            <a:r>
              <a:rPr lang="de-DE" dirty="0"/>
              <a:t>Places </a:t>
            </a:r>
            <a:r>
              <a:rPr lang="de-DE" dirty="0" err="1"/>
              <a:t>you</a:t>
            </a:r>
            <a:r>
              <a:rPr lang="de-DE" dirty="0"/>
              <a:t> </a:t>
            </a:r>
            <a:r>
              <a:rPr lang="de-DE" dirty="0" err="1"/>
              <a:t>should</a:t>
            </a:r>
            <a:r>
              <a:rPr lang="de-DE" dirty="0"/>
              <a:t> </a:t>
            </a:r>
            <a:r>
              <a:rPr lang="de-DE" dirty="0" err="1"/>
              <a:t>know</a:t>
            </a:r>
            <a:r>
              <a:rPr lang="de-DE" dirty="0"/>
              <a:t> </a:t>
            </a:r>
          </a:p>
        </p:txBody>
      </p:sp>
      <p:sp>
        <p:nvSpPr>
          <p:cNvPr id="8" name="Inhaltsplatzhalter 7">
            <a:extLst>
              <a:ext uri="{FF2B5EF4-FFF2-40B4-BE49-F238E27FC236}">
                <a16:creationId xmlns:a16="http://schemas.microsoft.com/office/drawing/2014/main" id="{52D76F66-830A-4E79-A1A0-EB43EEBD9366}"/>
              </a:ext>
            </a:extLst>
          </p:cNvPr>
          <p:cNvSpPr>
            <a:spLocks noGrp="1"/>
          </p:cNvSpPr>
          <p:nvPr>
            <p:ph idx="1"/>
          </p:nvPr>
        </p:nvSpPr>
        <p:spPr/>
        <p:txBody>
          <a:bodyPr/>
          <a:lstStyle/>
          <a:p>
            <a:endParaRPr lang="de-DE" dirty="0"/>
          </a:p>
        </p:txBody>
      </p:sp>
      <p:sp>
        <p:nvSpPr>
          <p:cNvPr id="4" name="Fußzeilenplatzhalter 3">
            <a:extLst>
              <a:ext uri="{FF2B5EF4-FFF2-40B4-BE49-F238E27FC236}">
                <a16:creationId xmlns:a16="http://schemas.microsoft.com/office/drawing/2014/main" id="{D4B09E9C-EBC3-4BAC-A620-49AD2E3A986B}"/>
              </a:ext>
            </a:extLst>
          </p:cNvPr>
          <p:cNvSpPr>
            <a:spLocks noGrp="1"/>
          </p:cNvSpPr>
          <p:nvPr>
            <p:ph type="ftr" sz="quarter" idx="11"/>
          </p:nvPr>
        </p:nvSpPr>
        <p:spPr/>
        <p:txBody>
          <a:bodyPr/>
          <a:lstStyle/>
          <a:p>
            <a:r>
              <a:rPr lang="en-US" noProof="0"/>
              <a:t>Introduction to the DESY Summer Student Program 2023 | Friederike Januschek et al 18.7.2023</a:t>
            </a:r>
            <a:endParaRPr lang="en-US" noProof="0" dirty="0"/>
          </a:p>
        </p:txBody>
      </p:sp>
      <p:sp>
        <p:nvSpPr>
          <p:cNvPr id="9" name="Textplatzhalter 8">
            <a:extLst>
              <a:ext uri="{FF2B5EF4-FFF2-40B4-BE49-F238E27FC236}">
                <a16:creationId xmlns:a16="http://schemas.microsoft.com/office/drawing/2014/main" id="{4D6212F5-236C-4B3D-8638-B4E2AFA3A0B2}"/>
              </a:ext>
            </a:extLst>
          </p:cNvPr>
          <p:cNvSpPr>
            <a:spLocks noGrp="1"/>
          </p:cNvSpPr>
          <p:nvPr>
            <p:ph type="body" sz="quarter" idx="13"/>
          </p:nvPr>
        </p:nvSpPr>
        <p:spPr/>
        <p:txBody>
          <a:bodyPr/>
          <a:lstStyle/>
          <a:p>
            <a:r>
              <a:rPr lang="de-DE" dirty="0" err="1"/>
              <a:t>For</a:t>
            </a:r>
            <a:r>
              <a:rPr lang="de-DE" dirty="0"/>
              <a:t> </a:t>
            </a:r>
            <a:r>
              <a:rPr lang="de-DE" dirty="0" err="1"/>
              <a:t>reference</a:t>
            </a:r>
            <a:endParaRPr lang="de-DE" dirty="0"/>
          </a:p>
        </p:txBody>
      </p:sp>
      <p:pic>
        <p:nvPicPr>
          <p:cNvPr id="3" name="Grafik 2">
            <a:extLst>
              <a:ext uri="{FF2B5EF4-FFF2-40B4-BE49-F238E27FC236}">
                <a16:creationId xmlns:a16="http://schemas.microsoft.com/office/drawing/2014/main" id="{A8B09CAE-673E-4711-9E4D-207BB0FF5EF8}"/>
              </a:ext>
            </a:extLst>
          </p:cNvPr>
          <p:cNvPicPr>
            <a:picLocks noChangeAspect="1"/>
          </p:cNvPicPr>
          <p:nvPr/>
        </p:nvPicPr>
        <p:blipFill>
          <a:blip r:embed="rId2"/>
          <a:stretch>
            <a:fillRect/>
          </a:stretch>
        </p:blipFill>
        <p:spPr>
          <a:xfrm>
            <a:off x="2032916" y="892223"/>
            <a:ext cx="9460839" cy="5524453"/>
          </a:xfrm>
          <a:prstGeom prst="rect">
            <a:avLst/>
          </a:prstGeom>
        </p:spPr>
      </p:pic>
      <p:sp>
        <p:nvSpPr>
          <p:cNvPr id="5" name="Rechteck 4">
            <a:extLst>
              <a:ext uri="{FF2B5EF4-FFF2-40B4-BE49-F238E27FC236}">
                <a16:creationId xmlns:a16="http://schemas.microsoft.com/office/drawing/2014/main" id="{C12A73A2-C9DE-47CA-BE13-6296AA43B4F2}"/>
              </a:ext>
            </a:extLst>
          </p:cNvPr>
          <p:cNvSpPr/>
          <p:nvPr/>
        </p:nvSpPr>
        <p:spPr>
          <a:xfrm>
            <a:off x="10769364" y="5857567"/>
            <a:ext cx="647452" cy="5591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Tree>
    <p:extLst>
      <p:ext uri="{BB962C8B-B14F-4D97-AF65-F5344CB8AC3E}">
        <p14:creationId xmlns:p14="http://schemas.microsoft.com/office/powerpoint/2010/main" val="3215104398"/>
      </p:ext>
    </p:extLst>
  </p:cSld>
  <p:clrMapOvr>
    <a:masterClrMapping/>
  </p:clrMapOvr>
</p:sld>
</file>

<file path=ppt/theme/theme1.xml><?xml version="1.0" encoding="utf-8"?>
<a:theme xmlns:a="http://schemas.openxmlformats.org/drawingml/2006/main" name="DESY">
  <a:themeElements>
    <a:clrScheme name="DESY">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Präsentation10" id="{2B0CCFEF-3092-0942-8FFD-946A8089C971}" vid="{71341955-5B0B-6345-98C1-5CB085C5AEBD}"/>
    </a:ext>
  </a:extLst>
</a:theme>
</file>

<file path=ppt/theme/theme2.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DESY_PowerPoint_16x9_en_ger</Template>
  <TotalTime>0</TotalTime>
  <Words>2693</Words>
  <Application>Microsoft Office PowerPoint</Application>
  <PresentationFormat>Breitbild</PresentationFormat>
  <Paragraphs>271</Paragraphs>
  <Slides>31</Slides>
  <Notes>0</Notes>
  <HiddenSlides>1</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31</vt:i4>
      </vt:variant>
    </vt:vector>
  </HeadingPairs>
  <TitlesOfParts>
    <vt:vector size="36" baseType="lpstr">
      <vt:lpstr>Arial</vt:lpstr>
      <vt:lpstr>Berlin Sans FB Demi</vt:lpstr>
      <vt:lpstr>Tahoma</vt:lpstr>
      <vt:lpstr>Wingdings</vt:lpstr>
      <vt:lpstr>DESY</vt:lpstr>
      <vt:lpstr>DESY Summer Student Program 2023: Welcome Session</vt:lpstr>
      <vt:lpstr>Welcome! </vt:lpstr>
      <vt:lpstr>Deutsches Elektronen-Synchrotron DESY</vt:lpstr>
      <vt:lpstr>Research at DESY</vt:lpstr>
      <vt:lpstr>DESY and XFEL Tours</vt:lpstr>
      <vt:lpstr>Research Projects</vt:lpstr>
      <vt:lpstr>Lecture Program</vt:lpstr>
      <vt:lpstr>Your work at DESY</vt:lpstr>
      <vt:lpstr>Places you should know </vt:lpstr>
      <vt:lpstr>Places you should know </vt:lpstr>
      <vt:lpstr>People you should know</vt:lpstr>
      <vt:lpstr>People you should know</vt:lpstr>
      <vt:lpstr>Welcome session</vt:lpstr>
      <vt:lpstr>Welcome Coffee &amp; Cake</vt:lpstr>
      <vt:lpstr>Welcome Dinner</vt:lpstr>
      <vt:lpstr>Career Workshop: Create a Career That Fits</vt:lpstr>
      <vt:lpstr>Miscellaneous</vt:lpstr>
      <vt:lpstr>Communication</vt:lpstr>
      <vt:lpstr>Public Transport</vt:lpstr>
      <vt:lpstr>Shopping</vt:lpstr>
      <vt:lpstr>ATMs (selection)/Cash Check</vt:lpstr>
      <vt:lpstr>Sports</vt:lpstr>
      <vt:lpstr>Cool Places  also ask your colleagues</vt:lpstr>
      <vt:lpstr>Cool Places</vt:lpstr>
      <vt:lpstr>Sightseeing - Harbour Boat Trip</vt:lpstr>
      <vt:lpstr>Sightseeing</vt:lpstr>
      <vt:lpstr>Sightseeing</vt:lpstr>
      <vt:lpstr>Summary</vt:lpstr>
      <vt:lpstr>Backup</vt:lpstr>
      <vt:lpstr>Where are we? </vt:lpstr>
      <vt:lpstr>Questions? Problems?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Januschek, Friederike</dc:creator>
  <cp:lastModifiedBy>Januschek, Friederike</cp:lastModifiedBy>
  <cp:revision>120</cp:revision>
  <dcterms:created xsi:type="dcterms:W3CDTF">2023-07-12T12:31:39Z</dcterms:created>
  <dcterms:modified xsi:type="dcterms:W3CDTF">2023-07-18T07:12:44Z</dcterms:modified>
</cp:coreProperties>
</file>