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67" r:id="rId2"/>
    <p:sldId id="268" r:id="rId3"/>
    <p:sldId id="279" r:id="rId4"/>
    <p:sldId id="280" r:id="rId5"/>
    <p:sldId id="282" r:id="rId6"/>
    <p:sldId id="281" r:id="rId7"/>
    <p:sldId id="283" r:id="rId8"/>
    <p:sldId id="278" r:id="rId9"/>
    <p:sldId id="26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2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7F7"/>
    <a:srgbClr val="97C3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55" autoAdjust="0"/>
    <p:restoredTop sz="96327" autoAdjust="0"/>
  </p:normalViewPr>
  <p:slideViewPr>
    <p:cSldViewPr showGuides="1">
      <p:cViewPr varScale="1">
        <p:scale>
          <a:sx n="51" d="100"/>
          <a:sy n="51" d="100"/>
        </p:scale>
        <p:origin x="67" y="826"/>
      </p:cViewPr>
      <p:guideLst>
        <p:guide orient="horz" pos="913"/>
        <p:guide pos="25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480" y="7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5E6C4-5F43-4FF9-96D4-21B8157BE639}" type="datetimeFigureOut">
              <a:rPr lang="de-DE" smtClean="0"/>
              <a:t>03.07.2023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8B182-0F75-451D-B88B-ABD1C205B4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09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BD367-6A7A-405A-BFB1-15817186491F}" type="datetimeFigureOut">
              <a:rPr lang="de-DE" smtClean="0"/>
              <a:t>03.07.2023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41318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5255-5329-45F9-87F3-A2F9FB4734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67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56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2925" indent="-187325" algn="l" defTabSz="914400" rtl="0" eaLnBrk="1" latinLnBrk="0" hangingPunct="1">
      <a:buFont typeface="Arial" panose="020B0604020202020204" pitchFamily="34" charset="0"/>
      <a:buChar char="•"/>
      <a:tabLst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207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1"/>
            <a:ext cx="11376025" cy="1855254"/>
          </a:xfrm>
        </p:spPr>
        <p:txBody>
          <a:bodyPr anchor="t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7BDDAEA-9330-49C2-BDC0-9EC5B726588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1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03.07.2023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47463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03.07.2023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9C675125-65B7-4F5B-AEF0-C38D81E746C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8075612" y="1449388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23FA31D8-E476-4ADE-8ED0-89F2667028D2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8075612" y="4005263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6810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03.07.2023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9" y="1406427"/>
            <a:ext cx="370840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9" y="3963533"/>
            <a:ext cx="370840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259262" y="1449389"/>
            <a:ext cx="3673475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4259263" y="4005263"/>
            <a:ext cx="3673475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2" name="Bildplatzhalter 6">
            <a:extLst>
              <a:ext uri="{FF2B5EF4-FFF2-40B4-BE49-F238E27FC236}">
                <a16:creationId xmlns:a16="http://schemas.microsoft.com/office/drawing/2014/main" id="{68AD19F6-8B2A-4294-9E9A-47F8C86A5D6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3" name="Bildplatzhalter 6">
            <a:extLst>
              <a:ext uri="{FF2B5EF4-FFF2-40B4-BE49-F238E27FC236}">
                <a16:creationId xmlns:a16="http://schemas.microsoft.com/office/drawing/2014/main" id="{B0BE3BFA-E3C5-48E6-ADE2-3072C916F3F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53029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03.07.2023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1137602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896943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03.07.2023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561657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6167437" y="1449389"/>
            <a:ext cx="5616575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75352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03.07.2023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370839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4259263" y="1449389"/>
            <a:ext cx="752474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41425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03.07.2023</a:t>
            </a:r>
            <a:endParaRPr lang="en-US" noProof="0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722976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03.07.2023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59894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208E4DA-F01F-4DA4-AFAC-53CEEC220C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79" y="4587296"/>
            <a:ext cx="598825" cy="185118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2955C6E6-DAFB-471E-9050-E05D2B8F3D0D}"/>
              </a:ext>
            </a:extLst>
          </p:cNvPr>
          <p:cNvSpPr/>
          <p:nvPr userDrawn="1"/>
        </p:nvSpPr>
        <p:spPr>
          <a:xfrm>
            <a:off x="395288" y="3980131"/>
            <a:ext cx="4572000" cy="3731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10000"/>
              </a:lnSpc>
            </a:pPr>
            <a:r>
              <a:rPr lang="de-DE" b="1" dirty="0"/>
              <a:t>Contact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F6E932F-91BF-4BB6-A060-480141891B9A}"/>
              </a:ext>
            </a:extLst>
          </p:cNvPr>
          <p:cNvSpPr/>
          <p:nvPr userDrawn="1"/>
        </p:nvSpPr>
        <p:spPr>
          <a:xfrm>
            <a:off x="395288" y="4516739"/>
            <a:ext cx="2700548" cy="189993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20000"/>
              </a:lnSpc>
              <a:tabLst>
                <a:tab pos="715963" algn="l"/>
              </a:tabLst>
            </a:pPr>
            <a:r>
              <a:rPr lang="de-DE" dirty="0"/>
              <a:t>	Deutsches </a:t>
            </a:r>
          </a:p>
          <a:p>
            <a:pPr>
              <a:lnSpc>
                <a:spcPct val="120000"/>
              </a:lnSpc>
            </a:pPr>
            <a:r>
              <a:rPr lang="de-DE" dirty="0"/>
              <a:t>Elektronen-Synchrotron</a:t>
            </a:r>
          </a:p>
          <a:p>
            <a:pPr>
              <a:lnSpc>
                <a:spcPct val="120000"/>
              </a:lnSpc>
            </a:pPr>
            <a:endParaRPr lang="de-DE" dirty="0"/>
          </a:p>
          <a:p>
            <a:pPr>
              <a:lnSpc>
                <a:spcPct val="120000"/>
              </a:lnSpc>
            </a:pPr>
            <a:r>
              <a:rPr lang="de-DE" dirty="0"/>
              <a:t>www.desy.de</a:t>
            </a:r>
          </a:p>
        </p:txBody>
      </p:sp>
      <p:sp>
        <p:nvSpPr>
          <p:cNvPr id="7" name="Textplatzhalter 7">
            <a:extLst>
              <a:ext uri="{FF2B5EF4-FFF2-40B4-BE49-F238E27FC236}">
                <a16:creationId xmlns:a16="http://schemas.microsoft.com/office/drawing/2014/main" id="{79C784CF-EB19-427C-881F-56D046C308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99891" y="4516739"/>
            <a:ext cx="5148821" cy="1899936"/>
          </a:xfrm>
        </p:spPr>
        <p:txBody>
          <a:bodyPr/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/>
            </a:lvl1pPr>
            <a:lvl2pPr marL="361950" indent="0">
              <a:buNone/>
              <a:defRPr/>
            </a:lvl2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5307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6"/>
          <p:cNvSpPr>
            <a:spLocks noGrp="1"/>
          </p:cNvSpPr>
          <p:nvPr>
            <p:ph type="pic" sz="quarter" idx="14"/>
          </p:nvPr>
        </p:nvSpPr>
        <p:spPr>
          <a:xfrm>
            <a:off x="2" y="1"/>
            <a:ext cx="12191997" cy="3429001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2"/>
            <a:ext cx="11376025" cy="1099777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889339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8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5629FEB-7EDF-4566-BF2D-9E9B8D44D5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338F9ECC-B605-4D88-9A7C-3D464250847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85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cya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5757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2023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03.07.2023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8" y="817500"/>
            <a:ext cx="11376024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3340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406427"/>
            <a:ext cx="5616575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03.07.2023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6167439" y="1406427"/>
            <a:ext cx="5616574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4871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9" y="1406427"/>
            <a:ext cx="3708400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03.07.2023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259263" y="1406427"/>
            <a:ext cx="3673475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5"/>
          </p:nvPr>
        </p:nvSpPr>
        <p:spPr>
          <a:xfrm>
            <a:off x="8075612" y="1406427"/>
            <a:ext cx="3708399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34802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03.07.2023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6167437" y="1449389"/>
            <a:ext cx="5616576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6167438" y="4005263"/>
            <a:ext cx="5616576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71160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03.07.2023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2E8BFC49-6C4E-4A78-A7A9-0AB60943F6F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167438" y="1449388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6B2B23C8-8ABC-4DC4-A6B8-3AA482F3414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167438" y="4005263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87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988" y="349611"/>
            <a:ext cx="11376024" cy="4510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1406427"/>
            <a:ext cx="11376025" cy="5010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1578" y="6580800"/>
            <a:ext cx="9948937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| ARES Operation Meeting | 03.07.2023</a:t>
            </a:r>
            <a:endParaRPr lang="en-US" dirty="0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10848528" y="6580800"/>
            <a:ext cx="935485" cy="186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1000" b="1" noProof="0" dirty="0"/>
              <a:t>Page </a:t>
            </a:r>
            <a:fld id="{0427E4B2-AC28-443E-BE04-5CD55098A90B}" type="slidenum">
              <a:rPr lang="en-US" sz="1000" b="1" noProof="0" smtClean="0"/>
              <a:pPr algn="r"/>
              <a:t>‹Nr.›</a:t>
            </a:fld>
            <a:endParaRPr lang="en-US" sz="1000" b="1" noProof="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A7829311-53B7-4C59-9288-3343CCC381FC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12" y="6614019"/>
            <a:ext cx="325552" cy="10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29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72" r:id="rId3"/>
    <p:sldLayoutId id="2147483680" r:id="rId4"/>
    <p:sldLayoutId id="2147483662" r:id="rId5"/>
    <p:sldLayoutId id="2147483668" r:id="rId6"/>
    <p:sldLayoutId id="2147483673" r:id="rId7"/>
    <p:sldLayoutId id="2147483670" r:id="rId8"/>
    <p:sldLayoutId id="2147483678" r:id="rId9"/>
    <p:sldLayoutId id="2147483674" r:id="rId10"/>
    <p:sldLayoutId id="2147483679" r:id="rId11"/>
    <p:sldLayoutId id="2147483675" r:id="rId12"/>
    <p:sldLayoutId id="2147483669" r:id="rId13"/>
    <p:sldLayoutId id="2147483676" r:id="rId14"/>
    <p:sldLayoutId id="2147483677" r:id="rId15"/>
    <p:sldLayoutId id="2147483666" r:id="rId16"/>
    <p:sldLayoutId id="2147483667" r:id="rId17"/>
    <p:sldLayoutId id="2147483681" r:id="rId1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tabLst>
          <a:tab pos="36195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6225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13" userDrawn="1">
          <p15:clr>
            <a:srgbClr val="F26B43"/>
          </p15:clr>
        </p15:guide>
        <p15:guide id="2" pos="3885" userDrawn="1">
          <p15:clr>
            <a:srgbClr val="F26B43"/>
          </p15:clr>
        </p15:guide>
        <p15:guide id="3" pos="3795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pos="257" userDrawn="1">
          <p15:clr>
            <a:srgbClr val="F26B43"/>
          </p15:clr>
        </p15:guide>
        <p15:guide id="6" orient="horz" pos="4042" userDrawn="1">
          <p15:clr>
            <a:srgbClr val="F26B43"/>
          </p15:clr>
        </p15:guide>
        <p15:guide id="7" orient="horz" pos="2432" userDrawn="1">
          <p15:clr>
            <a:srgbClr val="F26B43"/>
          </p15:clr>
        </p15:guide>
        <p15:guide id="8" orient="horz" pos="2523" userDrawn="1">
          <p15:clr>
            <a:srgbClr val="F26B43"/>
          </p15:clr>
        </p15:guide>
        <p15:guide id="9" pos="2593" userDrawn="1">
          <p15:clr>
            <a:srgbClr val="F26B43"/>
          </p15:clr>
        </p15:guide>
        <p15:guide id="10" pos="2683" userDrawn="1">
          <p15:clr>
            <a:srgbClr val="F26B43"/>
          </p15:clr>
        </p15:guide>
        <p15:guide id="11" pos="4997" userDrawn="1">
          <p15:clr>
            <a:srgbClr val="F26B43"/>
          </p15:clr>
        </p15:guide>
        <p15:guide id="12" pos="508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ARES Operation Meeting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Summary of week 26 / 2023 – Machine development week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Willi Kuropka</a:t>
            </a:r>
            <a:r>
              <a:rPr lang="en-US" dirty="0"/>
              <a:t>, on behalf of the ARES crew</a:t>
            </a:r>
          </a:p>
        </p:txBody>
      </p:sp>
    </p:spTree>
    <p:extLst>
      <p:ext uri="{BB962C8B-B14F-4D97-AF65-F5344CB8AC3E}">
        <p14:creationId xmlns:p14="http://schemas.microsoft.com/office/powerpoint/2010/main" val="3861234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086983-9D0C-CA47-ABF6-7132C0F03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169590"/>
            <a:ext cx="11376024" cy="451098"/>
          </a:xfrm>
        </p:spPr>
        <p:txBody>
          <a:bodyPr/>
          <a:lstStyle/>
          <a:p>
            <a:r>
              <a:rPr lang="en-US" dirty="0"/>
              <a:t>Summary of week 26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474E62B-7FDC-D844-A97B-361C24F51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03.07.2023</a:t>
            </a:r>
            <a:endParaRPr lang="en-US" noProof="0" dirty="0"/>
          </a:p>
        </p:txBody>
      </p:sp>
      <p:graphicFrame>
        <p:nvGraphicFramePr>
          <p:cNvPr id="6" name="Tabelle 6">
            <a:extLst>
              <a:ext uri="{FF2B5EF4-FFF2-40B4-BE49-F238E27FC236}">
                <a16:creationId xmlns:a16="http://schemas.microsoft.com/office/drawing/2014/main" id="{18133723-89A3-AC43-BAD4-5C7FC2B7B3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482214"/>
              </p:ext>
            </p:extLst>
          </p:nvPr>
        </p:nvGraphicFramePr>
        <p:xfrm>
          <a:off x="624632" y="697036"/>
          <a:ext cx="11159380" cy="5756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1876">
                  <a:extLst>
                    <a:ext uri="{9D8B030D-6E8A-4147-A177-3AD203B41FA5}">
                      <a16:colId xmlns:a16="http://schemas.microsoft.com/office/drawing/2014/main" val="3689221004"/>
                    </a:ext>
                  </a:extLst>
                </a:gridCol>
                <a:gridCol w="2231876">
                  <a:extLst>
                    <a:ext uri="{9D8B030D-6E8A-4147-A177-3AD203B41FA5}">
                      <a16:colId xmlns:a16="http://schemas.microsoft.com/office/drawing/2014/main" val="659369014"/>
                    </a:ext>
                  </a:extLst>
                </a:gridCol>
                <a:gridCol w="2231876">
                  <a:extLst>
                    <a:ext uri="{9D8B030D-6E8A-4147-A177-3AD203B41FA5}">
                      <a16:colId xmlns:a16="http://schemas.microsoft.com/office/drawing/2014/main" val="1597999574"/>
                    </a:ext>
                  </a:extLst>
                </a:gridCol>
                <a:gridCol w="2231876">
                  <a:extLst>
                    <a:ext uri="{9D8B030D-6E8A-4147-A177-3AD203B41FA5}">
                      <a16:colId xmlns:a16="http://schemas.microsoft.com/office/drawing/2014/main" val="822430712"/>
                    </a:ext>
                  </a:extLst>
                </a:gridCol>
                <a:gridCol w="2231876">
                  <a:extLst>
                    <a:ext uri="{9D8B030D-6E8A-4147-A177-3AD203B41FA5}">
                      <a16:colId xmlns:a16="http://schemas.microsoft.com/office/drawing/2014/main" val="1820145738"/>
                    </a:ext>
                  </a:extLst>
                </a:gridCol>
              </a:tblGrid>
              <a:tr h="52882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Mon. 26.6.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Tue. 27.6.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Wed. 28.6.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Thu. 29.6.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Fri. 30.6.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6028511"/>
                  </a:ext>
                </a:extLst>
              </a:tr>
              <a:tr h="2932773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TDS water(?)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Gun RF station is back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Adjusting LLRF settings to shorter pulse width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Adjust main timing for Gun/TWS1 to get maximum beam momentum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PDE spectrometer dipole measurements (Hysteresis)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Measure deviation of beam position in dependence on longitudinal position along </a:t>
                      </a:r>
                      <a:r>
                        <a:rPr lang="en-US" sz="1100" dirty="0" err="1"/>
                        <a:t>linac</a:t>
                      </a:r>
                      <a:endParaRPr lang="en-US" sz="11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Measure magnetic fields in a number of positions along the beamline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Configured FSM for TWS1 and TWS2 with Olaf </a:t>
                      </a:r>
                      <a:r>
                        <a:rPr lang="en-US" sz="1100" dirty="0" err="1"/>
                        <a:t>Hensler</a:t>
                      </a:r>
                      <a:endParaRPr lang="en-US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Disconnected the PDE corrector coil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Repeat deviation measurement from Tue – no change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Setting up STRIDENAS WP including recovery of gun LLRF settings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Magnetic field measurements of the correctors with PDE current on/off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Orbit feedback setup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sym typeface="Wingdings" pitchFamily="2" charset="2"/>
                        </a:rPr>
                        <a:t>GUN RF station check about bottle neck – klystron is in saturation, pre-amp appears to be not too far from its limit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sym typeface="Wingdings" pitchFamily="2" charset="2"/>
                        </a:rPr>
                        <a:t>STRIDENAS big board dark charge characterization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100" dirty="0">
                        <a:sym typeface="Wingdings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Gun klystron conditioning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Testing WP with shorter gun modulator HV pulse for this week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8547191"/>
                  </a:ext>
                </a:extLst>
              </a:tr>
              <a:tr h="1412827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i="0" dirty="0">
                        <a:sym typeface="Wingdings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Gun klystron in saturation with recent charge voltage, STRIDENAS WP gun gradient not possible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Gun klystron arcing again in the afternoon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Repeated klystron conditioning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100" i="0" dirty="0">
                        <a:sym typeface="Wingdings" pitchFamily="2" charset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6204"/>
                  </a:ext>
                </a:extLst>
              </a:tr>
              <a:tr h="881877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dirty="0">
                          <a:solidFill>
                            <a:schemeClr val="tx1"/>
                          </a:solidFill>
                        </a:rPr>
                        <a:t>Tunnel 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i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0573760"/>
                  </a:ext>
                </a:extLst>
              </a:tr>
            </a:tbl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6C374A01-B131-4949-9721-B3DE8D4D54EF}"/>
              </a:ext>
            </a:extLst>
          </p:cNvPr>
          <p:cNvSpPr txBox="1"/>
          <p:nvPr/>
        </p:nvSpPr>
        <p:spPr>
          <a:xfrm rot="16200000">
            <a:off x="-477136" y="2544496"/>
            <a:ext cx="15744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Achievements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72B7B8C-9092-E144-A340-397D67D1263C}"/>
              </a:ext>
            </a:extLst>
          </p:cNvPr>
          <p:cNvSpPr txBox="1"/>
          <p:nvPr/>
        </p:nvSpPr>
        <p:spPr>
          <a:xfrm rot="16200000">
            <a:off x="-308020" y="4729837"/>
            <a:ext cx="12362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Difficulties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49722E93-2694-6C47-92C8-ACF8A2FADB5C}"/>
              </a:ext>
            </a:extLst>
          </p:cNvPr>
          <p:cNvSpPr txBox="1"/>
          <p:nvPr/>
        </p:nvSpPr>
        <p:spPr>
          <a:xfrm rot="16200000">
            <a:off x="-66768" y="5835185"/>
            <a:ext cx="7537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Notes</a:t>
            </a:r>
          </a:p>
        </p:txBody>
      </p:sp>
    </p:spTree>
    <p:extLst>
      <p:ext uri="{BB962C8B-B14F-4D97-AF65-F5344CB8AC3E}">
        <p14:creationId xmlns:p14="http://schemas.microsoft.com/office/powerpoint/2010/main" val="1841653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124F7B-BF7E-4FCD-86F1-2847B1BCB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PDE current on/off measurements, ballistic WP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01AE3EB-582A-4C47-BD5F-E73D49CD0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03.07.2023</a:t>
            </a:r>
            <a:endParaRPr lang="en-US" noProof="0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950CF0AE-74C4-4F1E-AD60-D8A3ABAC3D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276" y="1130235"/>
            <a:ext cx="4962857" cy="3574286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4D7C546C-9F59-4E2A-9FA8-385E37A898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1695" y="1150858"/>
            <a:ext cx="4962857" cy="3574286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7F0F3C9E-8F86-4147-9CE6-257CC611F751}"/>
              </a:ext>
            </a:extLst>
          </p:cNvPr>
          <p:cNvSpPr txBox="1"/>
          <p:nvPr/>
        </p:nvSpPr>
        <p:spPr>
          <a:xfrm>
            <a:off x="791578" y="4535249"/>
            <a:ext cx="1056100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Magnetic field measurements summary: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Position deviations did </a:t>
            </a:r>
            <a:r>
              <a:rPr lang="en-US" sz="1600" b="1" dirty="0"/>
              <a:t>not</a:t>
            </a:r>
            <a:r>
              <a:rPr lang="en-US" sz="1600" dirty="0"/>
              <a:t> change at all after disconnecting the PDE corrector coil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BC magnets do </a:t>
            </a:r>
            <a:r>
              <a:rPr lang="en-US" sz="1600" b="1" dirty="0"/>
              <a:t>not</a:t>
            </a:r>
            <a:r>
              <a:rPr lang="en-US" sz="1600" dirty="0"/>
              <a:t> correlate with PDE current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DLMCHM2 </a:t>
            </a:r>
            <a:r>
              <a:rPr lang="en-US" sz="1600" b="1" dirty="0"/>
              <a:t>strongly</a:t>
            </a:r>
            <a:r>
              <a:rPr lang="en-US" sz="1600" dirty="0"/>
              <a:t> correlates with PDE current (750uT), </a:t>
            </a:r>
            <a:r>
              <a:rPr lang="en-US" sz="1600" b="1" dirty="0"/>
              <a:t>no other corrector does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At DLBCSE1 (Screen station) </a:t>
            </a:r>
            <a:r>
              <a:rPr lang="en-US" sz="1600" b="1" dirty="0"/>
              <a:t>still 100uT </a:t>
            </a:r>
            <a:r>
              <a:rPr lang="en-US" sz="1600" dirty="0"/>
              <a:t>correlation, smaller correlation in the region between TDS and PDE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Quadrupoles still to be measured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Hysteresis still to be compared</a:t>
            </a:r>
          </a:p>
        </p:txBody>
      </p:sp>
      <p:sp>
        <p:nvSpPr>
          <p:cNvPr id="12" name="Textplatzhalter 4">
            <a:extLst>
              <a:ext uri="{FF2B5EF4-FFF2-40B4-BE49-F238E27FC236}">
                <a16:creationId xmlns:a16="http://schemas.microsoft.com/office/drawing/2014/main" id="{F2C911F0-CDB2-48A9-A534-3C6EF8EE8F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988" y="817500"/>
            <a:ext cx="11376024" cy="379252"/>
          </a:xfrm>
        </p:spPr>
        <p:txBody>
          <a:bodyPr/>
          <a:lstStyle/>
          <a:p>
            <a:r>
              <a:rPr lang="en-US" dirty="0"/>
              <a:t>Why: Inconsistent beam momentum measurements, PDE current dependent position deviation observed </a:t>
            </a:r>
          </a:p>
        </p:txBody>
      </p:sp>
    </p:spTree>
    <p:extLst>
      <p:ext uri="{BB962C8B-B14F-4D97-AF65-F5344CB8AC3E}">
        <p14:creationId xmlns:p14="http://schemas.microsoft.com/office/powerpoint/2010/main" val="605654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FEB158-DDA2-49C6-A951-A74BFA9D3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Position oscillation along the beamline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611FE77-0744-403A-9D6D-B57880A46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03.07.2023</a:t>
            </a:r>
            <a:endParaRPr lang="en-US" noProof="0" dirty="0"/>
          </a:p>
        </p:txBody>
      </p:sp>
      <p:pic>
        <p:nvPicPr>
          <p:cNvPr id="10" name="Inhaltsplatzhalter 9">
            <a:extLst>
              <a:ext uri="{FF2B5EF4-FFF2-40B4-BE49-F238E27FC236}">
                <a16:creationId xmlns:a16="http://schemas.microsoft.com/office/drawing/2014/main" id="{B1D96FDE-9702-46EC-A5C8-4DC46B29A2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616" y="817500"/>
            <a:ext cx="9361040" cy="5429403"/>
          </a:xfr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CB1C32F3-2B7C-4AD7-9FAC-55F6EA3D7932}"/>
              </a:ext>
            </a:extLst>
          </p:cNvPr>
          <p:cNvSpPr txBox="1"/>
          <p:nvPr/>
        </p:nvSpPr>
        <p:spPr>
          <a:xfrm>
            <a:off x="407988" y="980728"/>
            <a:ext cx="201560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Clearly visible correlation starting right after the TWS2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Maybe even after TWS1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Should be checked at higher charge </a:t>
            </a:r>
            <a:r>
              <a:rPr lang="en-US" sz="1600" dirty="0" err="1"/>
              <a:t>fo</a:t>
            </a:r>
            <a:r>
              <a:rPr lang="en-US" sz="1600" dirty="0"/>
              <a:t> better BPM readings</a:t>
            </a:r>
          </a:p>
        </p:txBody>
      </p:sp>
    </p:spTree>
    <p:extLst>
      <p:ext uri="{BB962C8B-B14F-4D97-AF65-F5344CB8AC3E}">
        <p14:creationId xmlns:p14="http://schemas.microsoft.com/office/powerpoint/2010/main" val="1311661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DB159A-BD52-4946-A309-0AA96D4FB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331155"/>
            <a:ext cx="11376024" cy="451098"/>
          </a:xfrm>
        </p:spPr>
        <p:txBody>
          <a:bodyPr/>
          <a:lstStyle/>
          <a:p>
            <a:r>
              <a:rPr lang="en-US" dirty="0"/>
              <a:t>Orbit feedback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43D9E2C-3E1E-4B42-AF85-716EFF657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03.07.2023</a:t>
            </a:r>
            <a:endParaRPr lang="en-US" noProof="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65C4AF3-072F-4241-BA7D-639364F124F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Orbit feedback server configured and tested</a:t>
            </a:r>
          </a:p>
        </p:txBody>
      </p:sp>
      <p:pic>
        <p:nvPicPr>
          <p:cNvPr id="8" name="Inhaltsplatzhalter 7">
            <a:extLst>
              <a:ext uri="{FF2B5EF4-FFF2-40B4-BE49-F238E27FC236}">
                <a16:creationId xmlns:a16="http://schemas.microsoft.com/office/drawing/2014/main" id="{776A3AE0-30C0-424D-9720-5536B4B386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9449" y="1383701"/>
            <a:ext cx="4333102" cy="5010150"/>
          </a:xfrm>
        </p:spPr>
      </p:pic>
    </p:spTree>
    <p:extLst>
      <p:ext uri="{BB962C8B-B14F-4D97-AF65-F5344CB8AC3E}">
        <p14:creationId xmlns:p14="http://schemas.microsoft.com/office/powerpoint/2010/main" val="2131328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6BF2DA-F4D5-4D83-A6B1-5E822E8C5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STRIDENAS dark charge measurement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CAA32CD-9C58-47F7-9173-4E6945FA4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03.07.2023</a:t>
            </a:r>
            <a:endParaRPr lang="en-US" noProof="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0635348-23DB-4E75-A156-766AFC5E666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Data analysis in progress, reference measurement with beam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4438AC71-7FB6-4DB1-B0DE-39361CD1F7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560" y="1536140"/>
            <a:ext cx="7848872" cy="4485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010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DA6707-7F5F-456D-A79A-A2FCB34CF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349611"/>
            <a:ext cx="11376024" cy="451098"/>
          </a:xfrm>
        </p:spPr>
        <p:txBody>
          <a:bodyPr/>
          <a:lstStyle/>
          <a:p>
            <a:r>
              <a:rPr lang="en-US" dirty="0"/>
              <a:t>Gun RF station klystron conditioning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3F51792-0522-4228-8387-09B7FD9FC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03.07.2023</a:t>
            </a:r>
            <a:endParaRPr lang="en-US" noProof="0" dirty="0"/>
          </a:p>
        </p:txBody>
      </p:sp>
      <p:pic>
        <p:nvPicPr>
          <p:cNvPr id="10" name="Inhaltsplatzhalter 9">
            <a:extLst>
              <a:ext uri="{FF2B5EF4-FFF2-40B4-BE49-F238E27FC236}">
                <a16:creationId xmlns:a16="http://schemas.microsoft.com/office/drawing/2014/main" id="{A50D1B99-65F3-449A-8E8F-CFD770B3F3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2064" y="1196752"/>
            <a:ext cx="5217408" cy="5192484"/>
          </a:xfrm>
        </p:spPr>
      </p:pic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19C39B6A-AFE1-41BA-B39E-86678A53F7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8BD45BA3-3F13-4988-B1B2-2DBD1459A1FC}"/>
              </a:ext>
            </a:extLst>
          </p:cNvPr>
          <p:cNvSpPr txBox="1"/>
          <p:nvPr/>
        </p:nvSpPr>
        <p:spPr>
          <a:xfrm>
            <a:off x="791578" y="1412776"/>
            <a:ext cx="508839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Appears to be stable for now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Significantly reduced HV pulse width and charge voltage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Adjusted LLRF settings for 64MV/m gun gradient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Further investigation necessary, especially on LLRF settings for higher gradient WPs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Maybe more conditioning necessary…</a:t>
            </a:r>
          </a:p>
        </p:txBody>
      </p:sp>
    </p:spTree>
    <p:extLst>
      <p:ext uri="{BB962C8B-B14F-4D97-AF65-F5344CB8AC3E}">
        <p14:creationId xmlns:p14="http://schemas.microsoft.com/office/powerpoint/2010/main" val="2221023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DCD33F-6A44-A244-B5AA-8E15BCDDC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in the Tunnel, plan for the week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9B9ADF2-9D00-2140-BAA7-8E2D9ABFA9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  <a:p>
            <a:pPr lvl="1"/>
            <a:r>
              <a:rPr lang="en-US"/>
              <a:t>Precision water cooling TDS by MKK4</a:t>
            </a:r>
            <a:endParaRPr lang="en-US" dirty="0"/>
          </a:p>
          <a:p>
            <a:pPr lvl="1"/>
            <a:r>
              <a:rPr lang="en-US" dirty="0"/>
              <a:t>LUXE setup installation and test in FL section</a:t>
            </a:r>
          </a:p>
          <a:p>
            <a:r>
              <a:rPr lang="en-US" dirty="0"/>
              <a:t>LUXE Cherenkov detector experiment</a:t>
            </a:r>
          </a:p>
          <a:p>
            <a:pPr lvl="1"/>
            <a:r>
              <a:rPr lang="en-US" dirty="0"/>
              <a:t>Beam intensity scans</a:t>
            </a:r>
          </a:p>
          <a:p>
            <a:pPr lvl="1"/>
            <a:r>
              <a:rPr lang="en-US" dirty="0"/>
              <a:t>Beam momentum scans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9B78D0A-62A0-BC47-BE13-03C2C4945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03.07.2023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77579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AAC0A9-9FC6-2F44-91BD-86BFD8CE7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CD01DCD-8CBE-B44E-80C2-A091A3754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03.07.2023</a:t>
            </a:r>
            <a:endParaRPr lang="en-US" noProof="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AAADFE7-A8C9-BD4D-B81E-3D07AE08D5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Week 27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hteck: abgerundete Ecken 2">
            <a:extLst>
              <a:ext uri="{FF2B5EF4-FFF2-40B4-BE49-F238E27FC236}">
                <a16:creationId xmlns:a16="http://schemas.microsoft.com/office/drawing/2014/main" id="{D014A472-30FC-4547-BA11-625D54F48708}"/>
              </a:ext>
            </a:extLst>
          </p:cNvPr>
          <p:cNvSpPr/>
          <p:nvPr/>
        </p:nvSpPr>
        <p:spPr>
          <a:xfrm>
            <a:off x="378658" y="5733256"/>
            <a:ext cx="11405353" cy="377503"/>
          </a:xfrm>
          <a:prstGeom prst="roundRect">
            <a:avLst>
              <a:gd name="adj" fmla="val 8456"/>
            </a:avLst>
          </a:prstGeom>
          <a:solidFill>
            <a:srgbClr val="FFC000"/>
          </a:solidFill>
          <a:ln w="9525"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you want to learn or join the shift: please give the shift leader a call (BKR 2840 / SINBAD Box 2454)</a:t>
            </a:r>
          </a:p>
        </p:txBody>
      </p:sp>
      <p:graphicFrame>
        <p:nvGraphicFramePr>
          <p:cNvPr id="3" name="Tabelle 7">
            <a:extLst>
              <a:ext uri="{FF2B5EF4-FFF2-40B4-BE49-F238E27FC236}">
                <a16:creationId xmlns:a16="http://schemas.microsoft.com/office/drawing/2014/main" id="{AF2D3251-B2E0-3A4E-A4CD-AA916845DC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147671"/>
              </p:ext>
            </p:extLst>
          </p:nvPr>
        </p:nvGraphicFramePr>
        <p:xfrm>
          <a:off x="407987" y="1347894"/>
          <a:ext cx="4550410" cy="3289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509">
                  <a:extLst>
                    <a:ext uri="{9D8B030D-6E8A-4147-A177-3AD203B41FA5}">
                      <a16:colId xmlns:a16="http://schemas.microsoft.com/office/drawing/2014/main" val="1623781107"/>
                    </a:ext>
                  </a:extLst>
                </a:gridCol>
                <a:gridCol w="3398901">
                  <a:extLst>
                    <a:ext uri="{9D8B030D-6E8A-4147-A177-3AD203B41FA5}">
                      <a16:colId xmlns:a16="http://schemas.microsoft.com/office/drawing/2014/main" val="3472815013"/>
                    </a:ext>
                  </a:extLst>
                </a:gridCol>
              </a:tblGrid>
              <a:tr h="548170">
                <a:tc>
                  <a:txBody>
                    <a:bodyPr/>
                    <a:lstStyle/>
                    <a:p>
                      <a:r>
                        <a:rPr lang="en-US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Shift Leader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144729"/>
                  </a:ext>
                </a:extLst>
              </a:tr>
              <a:tr h="548170">
                <a:tc>
                  <a:txBody>
                    <a:bodyPr/>
                    <a:lstStyle/>
                    <a:p>
                      <a:r>
                        <a:rPr lang="en-US" b="0" dirty="0"/>
                        <a:t>03.07.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050636"/>
                  </a:ext>
                </a:extLst>
              </a:tr>
              <a:tr h="548170">
                <a:tc>
                  <a:txBody>
                    <a:bodyPr/>
                    <a:lstStyle/>
                    <a:p>
                      <a:r>
                        <a:rPr lang="en-US" b="0" dirty="0"/>
                        <a:t>04.07.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/>
                        <a:t>Hannes/Max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7362042"/>
                  </a:ext>
                </a:extLst>
              </a:tr>
              <a:tr h="548170">
                <a:tc>
                  <a:txBody>
                    <a:bodyPr/>
                    <a:lstStyle/>
                    <a:p>
                      <a:r>
                        <a:rPr lang="en-US" b="0" dirty="0"/>
                        <a:t>05.07.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>
                          <a:solidFill>
                            <a:schemeClr val="tx1"/>
                          </a:solidFill>
                        </a:rPr>
                        <a:t>Frank/Hannes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479025"/>
                  </a:ext>
                </a:extLst>
              </a:tr>
              <a:tr h="548170">
                <a:tc>
                  <a:txBody>
                    <a:bodyPr/>
                    <a:lstStyle/>
                    <a:p>
                      <a:r>
                        <a:rPr lang="en-US" b="0" dirty="0"/>
                        <a:t>06.07.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Hannes/Florian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451787"/>
                  </a:ext>
                </a:extLst>
              </a:tr>
              <a:tr h="548170">
                <a:tc>
                  <a:txBody>
                    <a:bodyPr/>
                    <a:lstStyle/>
                    <a:p>
                      <a:r>
                        <a:rPr lang="en-US" b="0" dirty="0"/>
                        <a:t>07.07.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Thomas/Max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84616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471053"/>
      </p:ext>
    </p:extLst>
  </p:cSld>
  <p:clrMapOvr>
    <a:masterClrMapping/>
  </p:clrMapOvr>
</p:sld>
</file>

<file path=ppt/theme/theme1.xml><?xml version="1.0" encoding="utf-8"?>
<a:theme xmlns:a="http://schemas.openxmlformats.org/drawingml/2006/main" name="DESY">
  <a:themeElements>
    <a:clrScheme name="DESY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18F1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>
      <a:srgbClr val="8B6EC9"/>
    </a:custClr>
    <a:custClr>
      <a:srgbClr val="E35D50"/>
    </a:custClr>
    <a:custClr>
      <a:srgbClr val="5BC5F1"/>
    </a:custClr>
    <a:custClr>
      <a:srgbClr val="00AA92"/>
    </a:custClr>
  </a:custClrLst>
  <a:extLst>
    <a:ext uri="{05A4C25C-085E-4340-85A3-A5531E510DB2}">
      <thm15:themeFamily xmlns:thm15="http://schemas.microsoft.com/office/thememl/2012/main" name="Präsentation1" id="{FF3377BC-8E16-034C-B37F-4D96C015CDA1}" vid="{4C42B158-ADD8-9242-AD54-4E9401BE2496}"/>
    </a:ext>
  </a:extLst>
</a:theme>
</file>

<file path=ppt/theme/theme2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DESY</Template>
  <TotalTime>0</TotalTime>
  <Words>541</Words>
  <Application>Microsoft Office PowerPoint</Application>
  <PresentationFormat>Breitbild</PresentationFormat>
  <Paragraphs>85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DESY</vt:lpstr>
      <vt:lpstr>ARES Operation Meeting</vt:lpstr>
      <vt:lpstr>Summary of week 26</vt:lpstr>
      <vt:lpstr>PDE current on/off measurements, ballistic WP</vt:lpstr>
      <vt:lpstr>Position oscillation along the beamline</vt:lpstr>
      <vt:lpstr>Orbit feedback</vt:lpstr>
      <vt:lpstr>STRIDENAS dark charge measurement</vt:lpstr>
      <vt:lpstr>Gun RF station klystron conditioning</vt:lpstr>
      <vt:lpstr>Work in the Tunnel, plan for the week</vt:lpstr>
      <vt:lpstr>Schedule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ARES Operation Meeting</dc:title>
  <dc:creator>Frank Mayet</dc:creator>
  <cp:lastModifiedBy>Kuropka, Willi</cp:lastModifiedBy>
  <cp:revision>409</cp:revision>
  <dcterms:created xsi:type="dcterms:W3CDTF">2021-08-09T09:06:11Z</dcterms:created>
  <dcterms:modified xsi:type="dcterms:W3CDTF">2023-07-03T09:31:43Z</dcterms:modified>
</cp:coreProperties>
</file>