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sldIdLst>
    <p:sldId id="256" r:id="rId3"/>
    <p:sldId id="257" r:id="rId4"/>
    <p:sldId id="259" r:id="rId5"/>
    <p:sldId id="461" r:id="rId6"/>
    <p:sldId id="456" r:id="rId7"/>
    <p:sldId id="457" r:id="rId8"/>
    <p:sldId id="458" r:id="rId9"/>
    <p:sldId id="459" r:id="rId10"/>
    <p:sldId id="460" r:id="rId11"/>
    <p:sldId id="454" r:id="rId12"/>
    <p:sldId id="462" r:id="rId13"/>
    <p:sldId id="46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8353AF-B7D8-467F-BA8F-E9FB62BFF8F8}">
          <p14:sldIdLst>
            <p14:sldId id="256"/>
            <p14:sldId id="257"/>
            <p14:sldId id="259"/>
            <p14:sldId id="461"/>
            <p14:sldId id="456"/>
            <p14:sldId id="457"/>
            <p14:sldId id="458"/>
            <p14:sldId id="459"/>
            <p14:sldId id="460"/>
            <p14:sldId id="454"/>
            <p14:sldId id="462"/>
            <p14:sldId id="46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BEE4"/>
    <a:srgbClr val="41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E49B2-073D-41CD-A46C-A50A401A5AD5}" v="2" dt="2023-09-27T21:18:44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ilvia Monaco" userId="8715c3bf-b646-4744-9c45-6ad2b05696d3" providerId="ADAL" clId="{19BE49B2-073D-41CD-A46C-A50A401A5AD5}"/>
    <pc:docChg chg="undo custSel modSld">
      <pc:chgData name="Laura Silvia Monaco" userId="8715c3bf-b646-4744-9c45-6ad2b05696d3" providerId="ADAL" clId="{19BE49B2-073D-41CD-A46C-A50A401A5AD5}" dt="2023-09-27T21:20:07.896" v="33" actId="1035"/>
      <pc:docMkLst>
        <pc:docMk/>
      </pc:docMkLst>
      <pc:sldChg chg="addSp delSp modSp mod">
        <pc:chgData name="Laura Silvia Monaco" userId="8715c3bf-b646-4744-9c45-6ad2b05696d3" providerId="ADAL" clId="{19BE49B2-073D-41CD-A46C-A50A401A5AD5}" dt="2023-09-27T21:20:07.896" v="33" actId="1035"/>
        <pc:sldMkLst>
          <pc:docMk/>
          <pc:sldMk cId="668447310" sldId="461"/>
        </pc:sldMkLst>
        <pc:spChg chg="add mod">
          <ac:chgData name="Laura Silvia Monaco" userId="8715c3bf-b646-4744-9c45-6ad2b05696d3" providerId="ADAL" clId="{19BE49B2-073D-41CD-A46C-A50A401A5AD5}" dt="2023-09-27T21:20:07.896" v="33" actId="1035"/>
          <ac:spMkLst>
            <pc:docMk/>
            <pc:sldMk cId="668447310" sldId="461"/>
            <ac:spMk id="6" creationId="{274983CB-908D-C5F5-57E8-CDA2815D61BB}"/>
          </ac:spMkLst>
        </pc:spChg>
        <pc:picChg chg="add del mod">
          <ac:chgData name="Laura Silvia Monaco" userId="8715c3bf-b646-4744-9c45-6ad2b05696d3" providerId="ADAL" clId="{19BE49B2-073D-41CD-A46C-A50A401A5AD5}" dt="2023-09-27T21:18:44.033" v="3"/>
          <ac:picMkLst>
            <pc:docMk/>
            <pc:sldMk cId="668447310" sldId="461"/>
            <ac:picMk id="4" creationId="{2BC96F24-E85A-82A7-6909-69D74168942A}"/>
          </ac:picMkLst>
        </pc:picChg>
      </pc:sldChg>
      <pc:sldChg chg="modSp mod">
        <pc:chgData name="Laura Silvia Monaco" userId="8715c3bf-b646-4744-9c45-6ad2b05696d3" providerId="ADAL" clId="{19BE49B2-073D-41CD-A46C-A50A401A5AD5}" dt="2023-09-27T21:18:44.111" v="4" actId="27636"/>
        <pc:sldMkLst>
          <pc:docMk/>
          <pc:sldMk cId="2379880100" sldId="462"/>
        </pc:sldMkLst>
        <pc:spChg chg="mod">
          <ac:chgData name="Laura Silvia Monaco" userId="8715c3bf-b646-4744-9c45-6ad2b05696d3" providerId="ADAL" clId="{19BE49B2-073D-41CD-A46C-A50A401A5AD5}" dt="2023-09-27T21:18:44.111" v="4" actId="27636"/>
          <ac:spMkLst>
            <pc:docMk/>
            <pc:sldMk cId="2379880100" sldId="462"/>
            <ac:spMk id="9" creationId="{933FA117-2A96-478B-9CA6-FB7D9620AF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85" y="0"/>
            <a:ext cx="1505815" cy="1889372"/>
          </a:xfrm>
          <a:prstGeom prst="rect">
            <a:avLst/>
          </a:prstGeom>
        </p:spPr>
      </p:pic>
      <p:sp>
        <p:nvSpPr>
          <p:cNvPr id="10" name="Pentagon 9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9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7666-3DA7-467A-974E-DF9F3D930295}" type="datetime1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67845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D784-9651-40F9-AF6B-05B6B883A97C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8897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3A-88CF-4EFF-B32E-6B0BD96F1AAD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6206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Insérez ou glissez votre image ici, puis placez votre image en arrière plan</a:t>
            </a:r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9AB39-D4F0-4833-99C3-0BCBA589068A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335182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Insérez ou glissez votre image ici, puis placez votre image en arrière plan</a:t>
            </a:r>
          </a:p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199CD2-52B2-45AC-B33C-A030FCA64A92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6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Insérez ou glissez votre image ici, puis placez votre image en arrière plan</a:t>
            </a:r>
          </a:p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5A4904-D357-4778-8580-1C228CDF07AE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 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8507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435307"/>
            <a:ext cx="6432715" cy="625877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34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0" y="5445224"/>
            <a:ext cx="6432715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33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2" y="5829267"/>
            <a:ext cx="6432715" cy="575733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5019" y="0"/>
            <a:ext cx="464292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0032" y="6539901"/>
            <a:ext cx="627910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167471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540674"/>
            <a:ext cx="3839995" cy="56271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6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2" y="5445224"/>
            <a:ext cx="3839997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867" b="1" i="0">
                <a:solidFill>
                  <a:schemeClr val="accent2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608"/>
            <a:ext cx="3845244" cy="575733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9" y="0"/>
            <a:ext cx="753533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22931" y="6539901"/>
            <a:ext cx="575011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8650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0" y="382621"/>
            <a:ext cx="518159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Outiline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81227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9582" y="6314403"/>
            <a:ext cx="2743200" cy="365125"/>
          </a:xfrm>
        </p:spPr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63391" y="630601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306016"/>
            <a:ext cx="2743200" cy="365125"/>
          </a:xfrm>
        </p:spPr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0293" y="2080442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>
                <a:solidFill>
                  <a:srgbClr val="0070C0"/>
                </a:solidFill>
              </a:rPr>
              <a:t>Marie Skłodowska-Curie Actions Staff Exchanges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9" y="202320"/>
            <a:ext cx="1492074" cy="1872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56" y="2436640"/>
            <a:ext cx="1939799" cy="481724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167795" y="4789066"/>
            <a:ext cx="5552720" cy="657138"/>
            <a:chOff x="12625" y="4551415"/>
            <a:chExt cx="5552720" cy="6571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5" y="4660027"/>
              <a:ext cx="1363959" cy="4455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70" y="4713969"/>
              <a:ext cx="1493297" cy="3433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97" y="4660027"/>
              <a:ext cx="1881316" cy="4399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207" y="4551415"/>
              <a:ext cx="657138" cy="657138"/>
            </a:xfrm>
            <a:prstGeom prst="rect">
              <a:avLst/>
            </a:prstGeom>
          </p:spPr>
        </p:pic>
      </p:grpSp>
      <p:sp>
        <p:nvSpPr>
          <p:cNvPr id="33" name="Pentagon 32"/>
          <p:cNvSpPr/>
          <p:nvPr userDrawn="1"/>
        </p:nvSpPr>
        <p:spPr>
          <a:xfrm rot="10800000">
            <a:off x="1259527" y="6674726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649773" y="5629523"/>
            <a:ext cx="4588764" cy="411666"/>
            <a:chOff x="515816" y="5594136"/>
            <a:chExt cx="4588764" cy="411666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4" b="25385"/>
            <a:stretch/>
          </p:blipFill>
          <p:spPr>
            <a:xfrm>
              <a:off x="515816" y="5627995"/>
              <a:ext cx="610681" cy="3439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95" b="30091"/>
            <a:stretch/>
          </p:blipFill>
          <p:spPr>
            <a:xfrm>
              <a:off x="1196467" y="5619909"/>
              <a:ext cx="952500" cy="3858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208" y="5660890"/>
              <a:ext cx="1448985" cy="2233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156" y="5594136"/>
              <a:ext cx="1353424" cy="4116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A91D1A-25EF-7690-AF45-8CD9580718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4916" y="3518550"/>
            <a:ext cx="5465599" cy="801091"/>
            <a:chOff x="254916" y="3518550"/>
            <a:chExt cx="5487266" cy="804267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16" y="3518550"/>
              <a:ext cx="804267" cy="8042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921" y="3616351"/>
              <a:ext cx="659316" cy="6593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5" t="18197" r="39641" b="7637"/>
            <a:stretch/>
          </p:blipFill>
          <p:spPr>
            <a:xfrm>
              <a:off x="2605939" y="3592799"/>
              <a:ext cx="677514" cy="66368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551" y="3619293"/>
              <a:ext cx="644631" cy="64355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974" y="3616351"/>
              <a:ext cx="660414" cy="65931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118" y="3616351"/>
              <a:ext cx="1025603" cy="659316"/>
            </a:xfrm>
            <a:prstGeom prst="rect">
              <a:avLst/>
            </a:prstGeom>
          </p:spPr>
        </p:pic>
        <p:pic>
          <p:nvPicPr>
            <p:cNvPr id="9" name="Picture 8" descr="A blue circle with text and dots&#10;&#10;Description automatically generated">
              <a:extLst>
                <a:ext uri="{FF2B5EF4-FFF2-40B4-BE49-F238E27FC236}">
                  <a16:creationId xmlns:a16="http://schemas.microsoft.com/office/drawing/2014/main" id="{9FD4D50D-C8AB-0360-7A7C-DA732D351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81" y="3609230"/>
              <a:ext cx="677514" cy="677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19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293097"/>
            <a:ext cx="9217024" cy="1370460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32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563" y="5909458"/>
            <a:ext cx="7968885" cy="426173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278"/>
            <a:ext cx="1445409" cy="588605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29958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1509184"/>
            <a:ext cx="8256488" cy="3937001"/>
          </a:xfrm>
        </p:spPr>
        <p:txBody>
          <a:bodyPr lIns="0">
            <a:normAutofit/>
          </a:bodyPr>
          <a:lstStyle>
            <a:lvl1pPr marL="457189" indent="-575986">
              <a:lnSpc>
                <a:spcPct val="110000"/>
              </a:lnSpc>
              <a:spcBef>
                <a:spcPts val="2400"/>
              </a:spcBef>
              <a:buSzPct val="180000"/>
              <a:buFont typeface="+mj-lt"/>
              <a:buAutoNum type="arabicPlain"/>
              <a:defRPr sz="2667"/>
            </a:lvl1pPr>
            <a:lvl2pPr marL="106677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6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1892830"/>
            <a:ext cx="10752765" cy="3264927"/>
          </a:xfrm>
        </p:spPr>
        <p:txBody>
          <a:bodyPr lIns="0" numCol="2" spcCol="180000"/>
          <a:lstStyle>
            <a:lvl1pPr marL="457189" indent="-457189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990575" indent="-38099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83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7" y="3306679"/>
            <a:ext cx="5975781" cy="1370460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3733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6819" y="536624"/>
            <a:ext cx="6103277" cy="2451890"/>
          </a:xfrm>
        </p:spPr>
        <p:txBody>
          <a:bodyPr wrap="square" lIns="0">
            <a:spAutoFit/>
          </a:bodyPr>
          <a:lstStyle>
            <a:lvl1pPr marL="0" indent="0">
              <a:buNone/>
              <a:defRPr sz="15333">
                <a:solidFill>
                  <a:schemeClr val="accent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5334" y="0"/>
            <a:ext cx="4657063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9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396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3091"/>
            <a:ext cx="4559829" cy="1530158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5977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799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11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4677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3"/>
            <a:ext cx="8256488" cy="3167956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02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6624307" cy="767788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6144253" cy="393700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9869" y="0"/>
            <a:ext cx="4642577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949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3743987" cy="767788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3743987" cy="393700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8" y="0"/>
            <a:ext cx="7535729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1"/>
            <a:ext cx="1036676" cy="318100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2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6653" y="6376507"/>
            <a:ext cx="2743200" cy="365125"/>
          </a:xfrm>
        </p:spPr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69778" y="637062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774" y="6356350"/>
            <a:ext cx="2743200" cy="365125"/>
          </a:xfrm>
        </p:spPr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078"/>
            <a:ext cx="1611457" cy="625667"/>
          </a:xfrm>
          <a:prstGeom prst="rect">
            <a:avLst/>
          </a:prstGeom>
        </p:spPr>
      </p:pic>
      <p:sp>
        <p:nvSpPr>
          <p:cNvPr id="8" name="Pentagon 7"/>
          <p:cNvSpPr/>
          <p:nvPr userDrawn="1"/>
        </p:nvSpPr>
        <p:spPr>
          <a:xfrm rot="10800000">
            <a:off x="1611457" y="6729863"/>
            <a:ext cx="10587314" cy="136525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1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9819" y="0"/>
            <a:ext cx="46421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7008349" cy="393700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3432" y="1509184"/>
            <a:ext cx="3826768" cy="2563821"/>
          </a:xfrm>
        </p:spPr>
        <p:txBody>
          <a:bodyPr lIns="0" anchor="t" anchorCtr="0">
            <a:normAutofit/>
          </a:bodyPr>
          <a:lstStyle>
            <a:lvl1pPr marL="380990" indent="-38099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9819" y="6153347"/>
            <a:ext cx="33330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339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619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614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43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710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511107"/>
            <a:ext cx="5280156" cy="815909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1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0045" y="1511107"/>
            <a:ext cx="5280156" cy="825500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045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02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509184"/>
            <a:ext cx="4224867" cy="39370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452671"/>
            <a:ext cx="6576483" cy="499351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03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057400"/>
            <a:ext cx="4224867" cy="338878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23925" y="452968"/>
            <a:ext cx="6336275" cy="499321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574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185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4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87D9-D886-4147-A45B-3EA3B7F4A4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6DD7-14BB-4D0B-A199-B8BE81FDA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3"/>
            <a:ext cx="11328400" cy="391112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1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</p:sldLayoutIdLst>
  <p:hf hdr="0" ftr="0" dt="0"/>
  <p:txStyles>
    <p:titleStyle>
      <a:lvl1pPr algn="l" defTabSz="1219170" rtl="0" eaLnBrk="1" latinLnBrk="0" hangingPunct="1">
        <a:lnSpc>
          <a:spcPct val="110000"/>
        </a:lnSpc>
        <a:spcBef>
          <a:spcPct val="0"/>
        </a:spcBef>
        <a:buNone/>
        <a:defRPr lang="de-DE" sz="3467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600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573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560">
          <p15:clr>
            <a:srgbClr val="F26B43"/>
          </p15:clr>
        </p15:guide>
        <p15:guide id="8" pos="2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EE8C60-9C2E-619B-1DCA-117E96C9FAEA}"/>
              </a:ext>
            </a:extLst>
          </p:cNvPr>
          <p:cNvSpPr txBox="1">
            <a:spLocks/>
          </p:cNvSpPr>
          <p:nvPr/>
        </p:nvSpPr>
        <p:spPr>
          <a:xfrm>
            <a:off x="143933" y="1396999"/>
            <a:ext cx="7128934" cy="151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WP-2</a:t>
            </a:r>
            <a:br>
              <a:rPr lang="en-US" b="1"/>
            </a:br>
            <a:r>
              <a:rPr lang="en-US" b="1"/>
              <a:t>High performance RF systems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718070-DFA3-D089-1B2B-3699487079A9}"/>
              </a:ext>
            </a:extLst>
          </p:cNvPr>
          <p:cNvSpPr txBox="1">
            <a:spLocks/>
          </p:cNvSpPr>
          <p:nvPr/>
        </p:nvSpPr>
        <p:spPr>
          <a:xfrm>
            <a:off x="143933" y="3361852"/>
            <a:ext cx="712893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/>
              <a:t>L. Monaco and E. Cenni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/>
              <a:t>28 September 2023, KEK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/>
              <a:t>EAJADE – General Meeting</a:t>
            </a:r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6231C-3DBB-42AB-84D4-7F43215E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26" y="103260"/>
            <a:ext cx="5231874" cy="6564522"/>
          </a:xfrm>
          <a:prstGeom prst="rect">
            <a:avLst/>
          </a:prstGeom>
        </p:spPr>
      </p:pic>
      <p:sp>
        <p:nvSpPr>
          <p:cNvPr id="11" name="Pentagon 7">
            <a:extLst>
              <a:ext uri="{FF2B5EF4-FFF2-40B4-BE49-F238E27FC236}">
                <a16:creationId xmlns:a16="http://schemas.microsoft.com/office/drawing/2014/main" id="{40441DFF-2874-B577-90E4-4D7A9632D56F}"/>
              </a:ext>
            </a:extLst>
          </p:cNvPr>
          <p:cNvSpPr/>
          <p:nvPr/>
        </p:nvSpPr>
        <p:spPr>
          <a:xfrm>
            <a:off x="0" y="-15240"/>
            <a:ext cx="7976681" cy="154359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32">
            <a:extLst>
              <a:ext uri="{FF2B5EF4-FFF2-40B4-BE49-F238E27FC236}">
                <a16:creationId xmlns:a16="http://schemas.microsoft.com/office/drawing/2014/main" id="{93FDCEC4-AAE1-F294-C244-FF79078E1E6A}"/>
              </a:ext>
            </a:extLst>
          </p:cNvPr>
          <p:cNvSpPr/>
          <p:nvPr/>
        </p:nvSpPr>
        <p:spPr>
          <a:xfrm rot="10800000">
            <a:off x="-1" y="6703641"/>
            <a:ext cx="7976681" cy="154359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6904"/>
          </a:xfrm>
        </p:spPr>
        <p:txBody>
          <a:bodyPr>
            <a:normAutofit/>
          </a:bodyPr>
          <a:lstStyle/>
          <a:p>
            <a:r>
              <a:rPr lang="en-US" sz="3200" b="1"/>
              <a:t>Secondments outlook per institutes (2024)</a:t>
            </a:r>
            <a:endParaRPr lang="en-US" sz="4000" b="1" i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29661"/>
              </p:ext>
            </p:extLst>
          </p:nvPr>
        </p:nvGraphicFramePr>
        <p:xfrm>
          <a:off x="109114" y="726457"/>
          <a:ext cx="11005183" cy="509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082">
                  <a:extLst>
                    <a:ext uri="{9D8B030D-6E8A-4147-A177-3AD203B41FA5}">
                      <a16:colId xmlns:a16="http://schemas.microsoft.com/office/drawing/2014/main" val="880509766"/>
                    </a:ext>
                  </a:extLst>
                </a:gridCol>
                <a:gridCol w="1598422">
                  <a:extLst>
                    <a:ext uri="{9D8B030D-6E8A-4147-A177-3AD203B41FA5}">
                      <a16:colId xmlns:a16="http://schemas.microsoft.com/office/drawing/2014/main" val="2703327746"/>
                    </a:ext>
                  </a:extLst>
                </a:gridCol>
                <a:gridCol w="1514856">
                  <a:extLst>
                    <a:ext uri="{9D8B030D-6E8A-4147-A177-3AD203B41FA5}">
                      <a16:colId xmlns:a16="http://schemas.microsoft.com/office/drawing/2014/main" val="73115679"/>
                    </a:ext>
                  </a:extLst>
                </a:gridCol>
                <a:gridCol w="5616637">
                  <a:extLst>
                    <a:ext uri="{9D8B030D-6E8A-4147-A177-3AD203B41FA5}">
                      <a16:colId xmlns:a16="http://schemas.microsoft.com/office/drawing/2014/main" val="1977001397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790982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Beneficiary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Secondments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Host institute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Topic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Quarter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0454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Cavity fabrication and cost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48105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Cavity fabrication, cost reduction and sustainability (WP2/WP4)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777015"/>
                  </a:ext>
                </a:extLst>
              </a:tr>
              <a:tr h="37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Cavity fabrication and magnetic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278019"/>
                  </a:ext>
                </a:extLst>
              </a:tr>
              <a:tr h="37083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0.5+0.5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err="1"/>
                        <a:t>Jlab</a:t>
                      </a:r>
                      <a:r>
                        <a:rPr lang="en-US" dirty="0"/>
                        <a:t>/FNAL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Cavity fabrication and diagnostic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31089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CNRS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Cavity materials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88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Plasma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processing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84985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Cavity fabrication, cost reduction and 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478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Cavity material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R&amp;D and testing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1876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 room operation and cryomodule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assembly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3786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UHH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HighQ/</a:t>
                      </a:r>
                      <a:r>
                        <a:rPr lang="en-US" dirty="0" err="1"/>
                        <a:t>HighG</a:t>
                      </a:r>
                      <a:r>
                        <a:rPr lang="en-US" dirty="0"/>
                        <a:t> R&amp;D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/>
                        <a:t>1-2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700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QPR for SRF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/>
                        <a:t>2-3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107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HighQ/</a:t>
                      </a:r>
                      <a:r>
                        <a:rPr lang="en-US" dirty="0" err="1"/>
                        <a:t>HighG</a:t>
                      </a:r>
                      <a:r>
                        <a:rPr lang="en-US" dirty="0"/>
                        <a:t>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9782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8" y="5942118"/>
            <a:ext cx="10668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D71B4E2-26E3-478F-8AC3-D5B4B165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2024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0A22FF-FDAD-4D4D-9BA5-586B9FE4F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511107"/>
            <a:ext cx="3263933" cy="815909"/>
          </a:xfrm>
        </p:spPr>
        <p:txBody>
          <a:bodyPr/>
          <a:lstStyle/>
          <a:p>
            <a:r>
              <a:rPr lang="de-DE" dirty="0"/>
              <a:t>FNAL </a:t>
            </a:r>
            <a:r>
              <a:rPr lang="de-DE" sz="1600" dirty="0"/>
              <a:t>(2.1 / 2.3)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3FA117-2A96-478B-9CA6-FB7D9620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1" y="2506133"/>
            <a:ext cx="3359943" cy="3707176"/>
          </a:xfrm>
        </p:spPr>
        <p:txBody>
          <a:bodyPr>
            <a:normAutofit/>
          </a:bodyPr>
          <a:lstStyle/>
          <a:p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prototype </a:t>
            </a:r>
            <a:r>
              <a:rPr lang="de-DE" dirty="0" err="1"/>
              <a:t>cavity</a:t>
            </a:r>
            <a:r>
              <a:rPr lang="de-DE" dirty="0"/>
              <a:t> (2023)</a:t>
            </a:r>
          </a:p>
          <a:p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annealing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push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Q</a:t>
            </a:r>
            <a:r>
              <a:rPr lang="de-DE" baseline="-25000" dirty="0"/>
              <a:t>0</a:t>
            </a:r>
            <a:r>
              <a:rPr lang="de-DE" dirty="0"/>
              <a:t> &amp;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endParaRPr lang="de-DE" baseline="-25000" dirty="0"/>
          </a:p>
          <a:p>
            <a:r>
              <a:rPr lang="de-DE" dirty="0"/>
              <a:t>Joint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on </a:t>
            </a:r>
            <a:r>
              <a:rPr lang="de-DE" dirty="0" err="1"/>
              <a:t>interstitial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56E1EB-9AF6-4E17-85D5-E62ACB12E3CB}"/>
              </a:ext>
            </a:extLst>
          </p:cNvPr>
          <p:cNvSpPr txBox="1">
            <a:spLocks/>
          </p:cNvSpPr>
          <p:nvPr/>
        </p:nvSpPr>
        <p:spPr>
          <a:xfrm>
            <a:off x="4367808" y="1511107"/>
            <a:ext cx="3263933" cy="815909"/>
          </a:xfrm>
          <a:prstGeom prst="rect">
            <a:avLst/>
          </a:prstGeom>
        </p:spPr>
        <p:txBody>
          <a:bodyPr vert="horz" lIns="0" tIns="60960" rIns="121920" bIns="6096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600"/>
              </a:spcBef>
              <a:buClr>
                <a:srgbClr val="0271BB"/>
              </a:buClr>
            </a:pPr>
            <a:r>
              <a:rPr lang="de-DE" sz="2667" dirty="0">
                <a:solidFill>
                  <a:srgbClr val="333333"/>
                </a:solidFill>
                <a:latin typeface="Arial" panose="020B0604020202020204"/>
              </a:rPr>
              <a:t>TJNAF </a:t>
            </a:r>
            <a:r>
              <a:rPr lang="de-DE" sz="1600" dirty="0">
                <a:solidFill>
                  <a:srgbClr val="333333"/>
                </a:solidFill>
                <a:latin typeface="Arial" panose="020B0604020202020204"/>
              </a:rPr>
              <a:t>(2.3)</a:t>
            </a:r>
            <a:endParaRPr lang="de-DE" sz="2667" dirty="0">
              <a:solidFill>
                <a:srgbClr val="333333"/>
              </a:solidFill>
              <a:latin typeface="Arial" panose="020B0604020202020204"/>
            </a:endParaRPr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D8652180-DB91-402D-8EBE-67584A7B0BBA}"/>
              </a:ext>
            </a:extLst>
          </p:cNvPr>
          <p:cNvSpPr txBox="1">
            <a:spLocks/>
          </p:cNvSpPr>
          <p:nvPr/>
        </p:nvSpPr>
        <p:spPr>
          <a:xfrm>
            <a:off x="4367808" y="2506133"/>
            <a:ext cx="3263933" cy="2940051"/>
          </a:xfrm>
          <a:prstGeom prst="rect">
            <a:avLst/>
          </a:prstGeom>
        </p:spPr>
        <p:txBody>
          <a:bodyPr vert="horz" lIns="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spcBef>
                <a:spcPts val="1600"/>
              </a:spcBef>
              <a:buClr>
                <a:srgbClr val="0271BB"/>
              </a:buClr>
            </a:pP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Support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hardware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commissioning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of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new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sample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test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resonator</a:t>
            </a:r>
            <a:endParaRPr lang="de-DE" sz="2133" dirty="0">
              <a:solidFill>
                <a:srgbClr val="333333"/>
              </a:solidFill>
              <a:latin typeface="Arial" panose="020B0604020202020204"/>
            </a:endParaRPr>
          </a:p>
          <a:p>
            <a:pPr marL="304792" indent="-304792" defTabSz="1219170">
              <a:spcBef>
                <a:spcPts val="1600"/>
              </a:spcBef>
              <a:buClr>
                <a:srgbClr val="0271BB"/>
              </a:buClr>
            </a:pP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Share „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calibration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sample“ and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discuss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results</a:t>
            </a:r>
            <a:endParaRPr lang="de-DE" sz="2133" dirty="0">
              <a:solidFill>
                <a:srgbClr val="333333"/>
              </a:solidFill>
              <a:latin typeface="Arial" panose="020B0604020202020204"/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88B27D3A-20E6-4D24-9CED-9EF9CFCCCDA6}"/>
              </a:ext>
            </a:extLst>
          </p:cNvPr>
          <p:cNvSpPr txBox="1">
            <a:spLocks/>
          </p:cNvSpPr>
          <p:nvPr/>
        </p:nvSpPr>
        <p:spPr>
          <a:xfrm>
            <a:off x="8303815" y="1511107"/>
            <a:ext cx="3263933" cy="815909"/>
          </a:xfrm>
          <a:prstGeom prst="rect">
            <a:avLst/>
          </a:prstGeom>
        </p:spPr>
        <p:txBody>
          <a:bodyPr vert="horz" lIns="0" tIns="60960" rIns="121920" bIns="6096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600"/>
              </a:spcBef>
              <a:buClr>
                <a:srgbClr val="0271BB"/>
              </a:buClr>
            </a:pPr>
            <a:r>
              <a:rPr lang="de-DE" sz="2667" dirty="0">
                <a:solidFill>
                  <a:srgbClr val="333333"/>
                </a:solidFill>
                <a:latin typeface="Arial" panose="020B0604020202020204"/>
              </a:rPr>
              <a:t>KEK </a:t>
            </a:r>
            <a:r>
              <a:rPr lang="de-DE" sz="1600" dirty="0">
                <a:solidFill>
                  <a:srgbClr val="333333"/>
                </a:solidFill>
                <a:latin typeface="Arial" panose="020B0604020202020204"/>
              </a:rPr>
              <a:t>(2.1 / 2.3)</a:t>
            </a:r>
            <a:endParaRPr lang="de-DE" sz="2667" dirty="0">
              <a:solidFill>
                <a:srgbClr val="333333"/>
              </a:solidFill>
              <a:latin typeface="Arial" panose="020B0604020202020204"/>
            </a:endParaRPr>
          </a:p>
        </p:txBody>
      </p:sp>
      <p:sp>
        <p:nvSpPr>
          <p:cNvPr id="19" name="Inhaltsplatzhalter 8">
            <a:extLst>
              <a:ext uri="{FF2B5EF4-FFF2-40B4-BE49-F238E27FC236}">
                <a16:creationId xmlns:a16="http://schemas.microsoft.com/office/drawing/2014/main" id="{0D58738C-040A-4588-AE91-9F6E8068862C}"/>
              </a:ext>
            </a:extLst>
          </p:cNvPr>
          <p:cNvSpPr txBox="1">
            <a:spLocks/>
          </p:cNvSpPr>
          <p:nvPr/>
        </p:nvSpPr>
        <p:spPr>
          <a:xfrm>
            <a:off x="8303815" y="2506133"/>
            <a:ext cx="3263933" cy="2940051"/>
          </a:xfrm>
          <a:prstGeom prst="rect">
            <a:avLst/>
          </a:prstGeom>
        </p:spPr>
        <p:txBody>
          <a:bodyPr vert="horz" lIns="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spcBef>
                <a:spcPts val="1600"/>
              </a:spcBef>
              <a:buClr>
                <a:srgbClr val="0271BB"/>
              </a:buClr>
            </a:pP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Test own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multilayers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coated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with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ALD at H</a:t>
            </a:r>
            <a:r>
              <a:rPr lang="de-DE" sz="2133" baseline="-25000" dirty="0">
                <a:solidFill>
                  <a:srgbClr val="333333"/>
                </a:solidFill>
                <a:latin typeface="Arial" panose="020B0604020202020204"/>
              </a:rPr>
              <a:t>c1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measurement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system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at KEK</a:t>
            </a:r>
          </a:p>
          <a:p>
            <a:pPr marL="304792" indent="-304792" defTabSz="1219170">
              <a:spcBef>
                <a:spcPts val="1600"/>
              </a:spcBef>
              <a:buClr>
                <a:srgbClr val="0271BB"/>
              </a:buClr>
            </a:pP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Study ALD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system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at KEK and support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next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steps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in </a:t>
            </a:r>
            <a:r>
              <a:rPr lang="de-DE" sz="2133" dirty="0" err="1">
                <a:solidFill>
                  <a:srgbClr val="333333"/>
                </a:solidFill>
                <a:latin typeface="Arial" panose="020B0604020202020204"/>
              </a:rPr>
              <a:t>their</a:t>
            </a:r>
            <a:r>
              <a:rPr lang="de-DE" sz="2133" dirty="0">
                <a:solidFill>
                  <a:srgbClr val="333333"/>
                </a:solidFill>
                <a:latin typeface="Arial" panose="020B0604020202020204"/>
              </a:rPr>
              <a:t> R&amp;D</a:t>
            </a:r>
          </a:p>
        </p:txBody>
      </p:sp>
    </p:spTree>
    <p:extLst>
      <p:ext uri="{BB962C8B-B14F-4D97-AF65-F5344CB8AC3E}">
        <p14:creationId xmlns:p14="http://schemas.microsoft.com/office/powerpoint/2010/main" val="237988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intergrundgrafik">
            <a:extLst>
              <a:ext uri="{FF2B5EF4-FFF2-40B4-BE49-F238E27FC236}">
                <a16:creationId xmlns:a16="http://schemas.microsoft.com/office/drawing/2014/main" id="{0037236C-39C2-C398-CC99-610D5F62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Schedule</a:t>
            </a:r>
          </a:p>
        </p:txBody>
      </p:sp>
      <p:pic>
        <p:nvPicPr>
          <p:cNvPr id="3" name="Marker 2">
            <a:extLst>
              <a:ext uri="{FF2B5EF4-FFF2-40B4-BE49-F238E27FC236}">
                <a16:creationId xmlns:a16="http://schemas.microsoft.com/office/drawing/2014/main" id="{828B9493-6CF1-7B53-7071-9F8F97E7F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2" y="2276051"/>
            <a:ext cx="451756" cy="657703"/>
          </a:xfrm>
          <a:prstGeom prst="rect">
            <a:avLst/>
          </a:prstGeom>
        </p:spPr>
      </p:pic>
      <p:pic>
        <p:nvPicPr>
          <p:cNvPr id="4" name="Marker 1">
            <a:extLst>
              <a:ext uri="{FF2B5EF4-FFF2-40B4-BE49-F238E27FC236}">
                <a16:creationId xmlns:a16="http://schemas.microsoft.com/office/drawing/2014/main" id="{70AA3602-357D-47C9-4AED-6DF308D4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43" y="3759657"/>
            <a:ext cx="451756" cy="657703"/>
          </a:xfrm>
          <a:prstGeom prst="rect">
            <a:avLst/>
          </a:prstGeom>
        </p:spPr>
      </p:pic>
      <p:pic>
        <p:nvPicPr>
          <p:cNvPr id="5" name="Marker 4">
            <a:extLst>
              <a:ext uri="{FF2B5EF4-FFF2-40B4-BE49-F238E27FC236}">
                <a16:creationId xmlns:a16="http://schemas.microsoft.com/office/drawing/2014/main" id="{8332E000-E2AB-1149-2C3D-AEE922409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91" y="5349214"/>
            <a:ext cx="451756" cy="657703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7037DB1E-BC87-016D-18B5-D80177353243}"/>
              </a:ext>
            </a:extLst>
          </p:cNvPr>
          <p:cNvSpPr txBox="1"/>
          <p:nvPr/>
        </p:nvSpPr>
        <p:spPr>
          <a:xfrm>
            <a:off x="335361" y="1886183"/>
            <a:ext cx="3072337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10000"/>
              </a:lnSpc>
              <a:spcAft>
                <a:spcPts val="1333"/>
              </a:spcAft>
            </a:pP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Q4 2023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PhD Student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to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FNAL 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Task 2.1 &amp; 2.3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High Q / High G R&amp;D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1-2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person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month</a:t>
            </a:r>
            <a:endParaRPr lang="de-DE" sz="16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39C9AB00-4E95-BE82-4680-0A08AC755181}"/>
              </a:ext>
            </a:extLst>
          </p:cNvPr>
          <p:cNvSpPr txBox="1"/>
          <p:nvPr/>
        </p:nvSpPr>
        <p:spPr>
          <a:xfrm>
            <a:off x="4578288" y="5061182"/>
            <a:ext cx="3245905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10000"/>
              </a:lnSpc>
              <a:spcAft>
                <a:spcPts val="1333"/>
              </a:spcAft>
            </a:pP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Q1 </a:t>
            </a:r>
            <a:r>
              <a:rPr lang="de-DE" sz="2133" b="1" dirty="0" err="1">
                <a:solidFill>
                  <a:srgbClr val="FFFFFF"/>
                </a:solidFill>
                <a:latin typeface="Arial" panose="020B0604020202020204"/>
              </a:rPr>
              <a:t>or</a:t>
            </a: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 Q2 2024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Postdoc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or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PhD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student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to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KEK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Task 2.1 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High Q / High G R&amp;D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1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person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month</a:t>
            </a:r>
            <a:endParaRPr lang="de-DE" sz="16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CB0A7FCB-48C8-F4D1-8EC2-7ABFD6BE2E50}"/>
              </a:ext>
            </a:extLst>
          </p:cNvPr>
          <p:cNvSpPr txBox="1"/>
          <p:nvPr/>
        </p:nvSpPr>
        <p:spPr>
          <a:xfrm>
            <a:off x="3983766" y="452670"/>
            <a:ext cx="3072337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10000"/>
              </a:lnSpc>
              <a:spcAft>
                <a:spcPts val="1333"/>
              </a:spcAft>
            </a:pP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Q2 </a:t>
            </a:r>
            <a:r>
              <a:rPr lang="de-DE" sz="2133" b="1" dirty="0" err="1">
                <a:solidFill>
                  <a:srgbClr val="FFFFFF"/>
                </a:solidFill>
                <a:latin typeface="Arial" panose="020B0604020202020204"/>
              </a:rPr>
              <a:t>or</a:t>
            </a: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 Q3 2024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PhD Student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to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TJNAF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Task 2.3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QPR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SRF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characterization</a:t>
            </a:r>
            <a:endParaRPr lang="de-DE" sz="1600" dirty="0">
              <a:solidFill>
                <a:srgbClr val="FFFFFF"/>
              </a:solidFill>
              <a:latin typeface="Arial" panose="020B0604020202020204"/>
            </a:endParaRP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1-2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person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month</a:t>
            </a:r>
            <a:endParaRPr lang="de-DE" sz="16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2" name="Marker 1">
            <a:extLst>
              <a:ext uri="{FF2B5EF4-FFF2-40B4-BE49-F238E27FC236}">
                <a16:creationId xmlns:a16="http://schemas.microsoft.com/office/drawing/2014/main" id="{5AF7A852-2D70-4B18-B6C6-FA5BB8B89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46" y="356659"/>
            <a:ext cx="451756" cy="657703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744204E3-9E57-48FA-91C8-2D7AA8E750F3}"/>
              </a:ext>
            </a:extLst>
          </p:cNvPr>
          <p:cNvSpPr txBox="1"/>
          <p:nvPr/>
        </p:nvSpPr>
        <p:spPr>
          <a:xfrm>
            <a:off x="7910420" y="3044957"/>
            <a:ext cx="3072337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10000"/>
              </a:lnSpc>
              <a:spcAft>
                <a:spcPts val="1333"/>
              </a:spcAft>
            </a:pP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Q3 </a:t>
            </a:r>
            <a:r>
              <a:rPr lang="de-DE" sz="2133" b="1" dirty="0" err="1">
                <a:solidFill>
                  <a:srgbClr val="FFFFFF"/>
                </a:solidFill>
                <a:latin typeface="Arial" panose="020B0604020202020204"/>
              </a:rPr>
              <a:t>or</a:t>
            </a:r>
            <a:r>
              <a:rPr lang="de-DE" sz="2133" b="1" dirty="0">
                <a:solidFill>
                  <a:srgbClr val="FFFFFF"/>
                </a:solidFill>
                <a:latin typeface="Arial" panose="020B0604020202020204"/>
              </a:rPr>
              <a:t> Q4 2024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PhD Student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to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FNAL 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Task 2.1 &amp; 2.3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High Q / High G R&amp;D</a:t>
            </a:r>
          </a:p>
          <a:p>
            <a:pPr defTabSz="609585">
              <a:lnSpc>
                <a:spcPct val="110000"/>
              </a:lnSpc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1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person</a:t>
            </a: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/>
              </a:rPr>
              <a:t>month</a:t>
            </a:r>
            <a:endParaRPr lang="de-DE" sz="160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735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530" y="1065587"/>
            <a:ext cx="11568952" cy="51379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Due to the general increase of costs, a re-evaluation of the EU fund can be expected (more money or the same budget but for fewer secondments)? (e.g. Flight fare increase)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documents are needed to justify the secondments with respect to the EU project officer? receiving an institute report is enough? (Do we need a flight ticket receipt?)</a:t>
            </a:r>
          </a:p>
        </p:txBody>
      </p:sp>
    </p:spTree>
    <p:extLst>
      <p:ext uri="{BB962C8B-B14F-4D97-AF65-F5344CB8AC3E}">
        <p14:creationId xmlns:p14="http://schemas.microsoft.com/office/powerpoint/2010/main" val="373262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program</a:t>
            </a:r>
          </a:p>
          <a:p>
            <a:r>
              <a:rPr lang="en-US" dirty="0"/>
              <a:t>Status of deliverables</a:t>
            </a:r>
          </a:p>
          <a:p>
            <a:r>
              <a:rPr lang="en-US" dirty="0"/>
              <a:t>Status of WP2 secondments</a:t>
            </a:r>
          </a:p>
          <a:p>
            <a:r>
              <a:rPr lang="en-US" dirty="0"/>
              <a:t>Results and highlights so far</a:t>
            </a:r>
          </a:p>
          <a:p>
            <a:r>
              <a:rPr lang="en-US" dirty="0"/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340677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5CCCF-7A35-13A7-6D6B-415E11D19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556"/>
          <a:stretch/>
        </p:blipFill>
        <p:spPr>
          <a:xfrm>
            <a:off x="86621" y="237839"/>
            <a:ext cx="5981180" cy="29077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7B5C082-732B-FA06-78BC-B2013F8893A6}"/>
              </a:ext>
            </a:extLst>
          </p:cNvPr>
          <p:cNvGrpSpPr/>
          <p:nvPr/>
        </p:nvGrpSpPr>
        <p:grpSpPr>
          <a:xfrm>
            <a:off x="6127751" y="237839"/>
            <a:ext cx="5874257" cy="6264228"/>
            <a:chOff x="6127751" y="237840"/>
            <a:chExt cx="5874257" cy="62642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3FD5AB-1207-885D-0E56-A7FE156F3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7751" y="5054334"/>
              <a:ext cx="5874257" cy="14477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4C04B6-CAB2-EDDD-B7AF-CCEDDB367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6635" b="1083"/>
            <a:stretch/>
          </p:blipFill>
          <p:spPr>
            <a:xfrm>
              <a:off x="6135795" y="237840"/>
              <a:ext cx="5866213" cy="487364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16E4A2-54F0-27D3-FB8B-8F97FBF559A5}"/>
              </a:ext>
            </a:extLst>
          </p:cNvPr>
          <p:cNvSpPr txBox="1"/>
          <p:nvPr/>
        </p:nvSpPr>
        <p:spPr>
          <a:xfrm>
            <a:off x="189992" y="3429000"/>
            <a:ext cx="5608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updated Pivot table, in </a:t>
            </a:r>
            <a:r>
              <a:rPr lang="en-US" u="sng" dirty="0"/>
              <a:t>total</a:t>
            </a:r>
            <a:r>
              <a:rPr lang="en-US" b="1" u="sng" dirty="0"/>
              <a:t> (63-&gt;54) months</a:t>
            </a:r>
          </a:p>
          <a:p>
            <a:endParaRPr lang="en-US" dirty="0"/>
          </a:p>
          <a:p>
            <a:r>
              <a:rPr lang="en-US" dirty="0"/>
              <a:t>Participants:</a:t>
            </a:r>
          </a:p>
          <a:p>
            <a:r>
              <a:rPr lang="en-US" b="1" dirty="0"/>
              <a:t>CNRS (8), CEA (13), INFN (15), UHH (17), </a:t>
            </a:r>
            <a:r>
              <a:rPr lang="en-US" b="1" strike="sngStrike" dirty="0"/>
              <a:t>IFIC (9)</a:t>
            </a:r>
            <a:r>
              <a:rPr lang="en-US" b="1" dirty="0"/>
              <a:t>, CERN (1)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/>
              <a:t>Task 2.5 </a:t>
            </a:r>
            <a:r>
              <a:rPr lang="en-US" i="1" dirty="0"/>
              <a:t>will benefit from results obtained in other tasks, in terms of cost reduction, sustainability,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/>
              <a:t>WP4 topics synergic with WP2 tasks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DCE3D4-2396-5C31-54F3-D75C41636735}"/>
              </a:ext>
            </a:extLst>
          </p:cNvPr>
          <p:cNvSpPr/>
          <p:nvPr/>
        </p:nvSpPr>
        <p:spPr>
          <a:xfrm>
            <a:off x="6210300" y="514350"/>
            <a:ext cx="3314700" cy="142875"/>
          </a:xfrm>
          <a:custGeom>
            <a:avLst/>
            <a:gdLst>
              <a:gd name="connsiteX0" fmla="*/ 0 w 3314700"/>
              <a:gd name="connsiteY0" fmla="*/ 23813 h 142875"/>
              <a:gd name="connsiteX1" fmla="*/ 23813 w 3314700"/>
              <a:gd name="connsiteY1" fmla="*/ 0 h 142875"/>
              <a:gd name="connsiteX2" fmla="*/ 600996 w 3314700"/>
              <a:gd name="connsiteY2" fmla="*/ 0 h 142875"/>
              <a:gd name="connsiteX3" fmla="*/ 1047496 w 3314700"/>
              <a:gd name="connsiteY3" fmla="*/ 0 h 142875"/>
              <a:gd name="connsiteX4" fmla="*/ 1559338 w 3314700"/>
              <a:gd name="connsiteY4" fmla="*/ 0 h 142875"/>
              <a:gd name="connsiteX5" fmla="*/ 2005838 w 3314700"/>
              <a:gd name="connsiteY5" fmla="*/ 0 h 142875"/>
              <a:gd name="connsiteX6" fmla="*/ 2615692 w 3314700"/>
              <a:gd name="connsiteY6" fmla="*/ 0 h 142875"/>
              <a:gd name="connsiteX7" fmla="*/ 3290887 w 3314700"/>
              <a:gd name="connsiteY7" fmla="*/ 0 h 142875"/>
              <a:gd name="connsiteX8" fmla="*/ 3314700 w 3314700"/>
              <a:gd name="connsiteY8" fmla="*/ 23813 h 142875"/>
              <a:gd name="connsiteX9" fmla="*/ 3314700 w 3314700"/>
              <a:gd name="connsiteY9" fmla="*/ 119062 h 142875"/>
              <a:gd name="connsiteX10" fmla="*/ 3290887 w 3314700"/>
              <a:gd name="connsiteY10" fmla="*/ 142875 h 142875"/>
              <a:gd name="connsiteX11" fmla="*/ 2844387 w 3314700"/>
              <a:gd name="connsiteY11" fmla="*/ 142875 h 142875"/>
              <a:gd name="connsiteX12" fmla="*/ 2397887 w 3314700"/>
              <a:gd name="connsiteY12" fmla="*/ 142875 h 142875"/>
              <a:gd name="connsiteX13" fmla="*/ 1886045 w 3314700"/>
              <a:gd name="connsiteY13" fmla="*/ 142875 h 142875"/>
              <a:gd name="connsiteX14" fmla="*/ 1406874 w 3314700"/>
              <a:gd name="connsiteY14" fmla="*/ 142875 h 142875"/>
              <a:gd name="connsiteX15" fmla="*/ 927703 w 3314700"/>
              <a:gd name="connsiteY15" fmla="*/ 142875 h 142875"/>
              <a:gd name="connsiteX16" fmla="*/ 23813 w 3314700"/>
              <a:gd name="connsiteY16" fmla="*/ 142875 h 142875"/>
              <a:gd name="connsiteX17" fmla="*/ 0 w 3314700"/>
              <a:gd name="connsiteY17" fmla="*/ 119062 h 142875"/>
              <a:gd name="connsiteX18" fmla="*/ 0 w 3314700"/>
              <a:gd name="connsiteY18" fmla="*/ 23813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4700" h="142875" fill="none" extrusionOk="0">
                <a:moveTo>
                  <a:pt x="0" y="23813"/>
                </a:moveTo>
                <a:cubicBezTo>
                  <a:pt x="2480" y="11196"/>
                  <a:pt x="10735" y="321"/>
                  <a:pt x="23813" y="0"/>
                </a:cubicBezTo>
                <a:cubicBezTo>
                  <a:pt x="187118" y="-16054"/>
                  <a:pt x="314176" y="14040"/>
                  <a:pt x="600996" y="0"/>
                </a:cubicBezTo>
                <a:cubicBezTo>
                  <a:pt x="887816" y="-14040"/>
                  <a:pt x="883221" y="34457"/>
                  <a:pt x="1047496" y="0"/>
                </a:cubicBezTo>
                <a:cubicBezTo>
                  <a:pt x="1211771" y="-34457"/>
                  <a:pt x="1352835" y="10971"/>
                  <a:pt x="1559338" y="0"/>
                </a:cubicBezTo>
                <a:cubicBezTo>
                  <a:pt x="1765841" y="-10971"/>
                  <a:pt x="1794084" y="2608"/>
                  <a:pt x="2005838" y="0"/>
                </a:cubicBezTo>
                <a:cubicBezTo>
                  <a:pt x="2217592" y="-2608"/>
                  <a:pt x="2379790" y="39545"/>
                  <a:pt x="2615692" y="0"/>
                </a:cubicBezTo>
                <a:cubicBezTo>
                  <a:pt x="2851594" y="-39545"/>
                  <a:pt x="3069011" y="40290"/>
                  <a:pt x="3290887" y="0"/>
                </a:cubicBezTo>
                <a:cubicBezTo>
                  <a:pt x="3304631" y="1605"/>
                  <a:pt x="3312326" y="10261"/>
                  <a:pt x="3314700" y="23813"/>
                </a:cubicBezTo>
                <a:cubicBezTo>
                  <a:pt x="3319041" y="56438"/>
                  <a:pt x="3310566" y="87365"/>
                  <a:pt x="3314700" y="119062"/>
                </a:cubicBezTo>
                <a:cubicBezTo>
                  <a:pt x="3313557" y="129935"/>
                  <a:pt x="3305280" y="142710"/>
                  <a:pt x="3290887" y="142875"/>
                </a:cubicBezTo>
                <a:cubicBezTo>
                  <a:pt x="3129134" y="148937"/>
                  <a:pt x="2962192" y="92773"/>
                  <a:pt x="2844387" y="142875"/>
                </a:cubicBezTo>
                <a:cubicBezTo>
                  <a:pt x="2726582" y="192977"/>
                  <a:pt x="2568389" y="104095"/>
                  <a:pt x="2397887" y="142875"/>
                </a:cubicBezTo>
                <a:cubicBezTo>
                  <a:pt x="2227385" y="181655"/>
                  <a:pt x="2024168" y="123682"/>
                  <a:pt x="1886045" y="142875"/>
                </a:cubicBezTo>
                <a:cubicBezTo>
                  <a:pt x="1747922" y="162068"/>
                  <a:pt x="1505268" y="120443"/>
                  <a:pt x="1406874" y="142875"/>
                </a:cubicBezTo>
                <a:cubicBezTo>
                  <a:pt x="1308480" y="165307"/>
                  <a:pt x="1066731" y="129972"/>
                  <a:pt x="927703" y="142875"/>
                </a:cubicBezTo>
                <a:cubicBezTo>
                  <a:pt x="788675" y="155778"/>
                  <a:pt x="441337" y="88396"/>
                  <a:pt x="23813" y="142875"/>
                </a:cubicBezTo>
                <a:cubicBezTo>
                  <a:pt x="9305" y="142494"/>
                  <a:pt x="-408" y="132161"/>
                  <a:pt x="0" y="119062"/>
                </a:cubicBezTo>
                <a:cubicBezTo>
                  <a:pt x="-1351" y="99055"/>
                  <a:pt x="4393" y="58018"/>
                  <a:pt x="0" y="23813"/>
                </a:cubicBezTo>
                <a:close/>
              </a:path>
              <a:path w="3314700" h="142875" stroke="0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160875" y="-45579"/>
                  <a:pt x="269152" y="49185"/>
                  <a:pt x="470313" y="0"/>
                </a:cubicBezTo>
                <a:cubicBezTo>
                  <a:pt x="671474" y="-49185"/>
                  <a:pt x="759355" y="39380"/>
                  <a:pt x="916813" y="0"/>
                </a:cubicBezTo>
                <a:cubicBezTo>
                  <a:pt x="1074271" y="-39380"/>
                  <a:pt x="1290282" y="878"/>
                  <a:pt x="1395984" y="0"/>
                </a:cubicBezTo>
                <a:cubicBezTo>
                  <a:pt x="1501686" y="-878"/>
                  <a:pt x="1785575" y="19779"/>
                  <a:pt x="1973167" y="0"/>
                </a:cubicBezTo>
                <a:cubicBezTo>
                  <a:pt x="2160759" y="-19779"/>
                  <a:pt x="2335631" y="57167"/>
                  <a:pt x="2517679" y="0"/>
                </a:cubicBezTo>
                <a:cubicBezTo>
                  <a:pt x="2699727" y="-57167"/>
                  <a:pt x="2940529" y="56353"/>
                  <a:pt x="3290887" y="0"/>
                </a:cubicBezTo>
                <a:cubicBezTo>
                  <a:pt x="3301975" y="1336"/>
                  <a:pt x="3312627" y="7757"/>
                  <a:pt x="3314700" y="23813"/>
                </a:cubicBezTo>
                <a:cubicBezTo>
                  <a:pt x="3315332" y="43742"/>
                  <a:pt x="3314074" y="98104"/>
                  <a:pt x="3314700" y="119062"/>
                </a:cubicBezTo>
                <a:cubicBezTo>
                  <a:pt x="3317720" y="134679"/>
                  <a:pt x="3305075" y="145237"/>
                  <a:pt x="3290887" y="142875"/>
                </a:cubicBezTo>
                <a:cubicBezTo>
                  <a:pt x="3064358" y="167228"/>
                  <a:pt x="3022027" y="116060"/>
                  <a:pt x="2811716" y="142875"/>
                </a:cubicBezTo>
                <a:cubicBezTo>
                  <a:pt x="2601405" y="169690"/>
                  <a:pt x="2475742" y="79539"/>
                  <a:pt x="2201862" y="142875"/>
                </a:cubicBezTo>
                <a:cubicBezTo>
                  <a:pt x="1927982" y="206211"/>
                  <a:pt x="1946705" y="141520"/>
                  <a:pt x="1755362" y="142875"/>
                </a:cubicBezTo>
                <a:cubicBezTo>
                  <a:pt x="1564019" y="144230"/>
                  <a:pt x="1465013" y="140530"/>
                  <a:pt x="1308862" y="142875"/>
                </a:cubicBezTo>
                <a:cubicBezTo>
                  <a:pt x="1152711" y="145220"/>
                  <a:pt x="1042855" y="87954"/>
                  <a:pt x="829691" y="142875"/>
                </a:cubicBezTo>
                <a:cubicBezTo>
                  <a:pt x="616527" y="197796"/>
                  <a:pt x="246005" y="81640"/>
                  <a:pt x="23813" y="142875"/>
                </a:cubicBezTo>
                <a:cubicBezTo>
                  <a:pt x="11722" y="142732"/>
                  <a:pt x="657" y="132854"/>
                  <a:pt x="0" y="119062"/>
                </a:cubicBezTo>
                <a:cubicBezTo>
                  <a:pt x="-9199" y="83524"/>
                  <a:pt x="4510" y="45328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37002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EE5CC1-27B8-6CC2-4E71-0DFA7BCB7CEB}"/>
              </a:ext>
            </a:extLst>
          </p:cNvPr>
          <p:cNvSpPr/>
          <p:nvPr/>
        </p:nvSpPr>
        <p:spPr>
          <a:xfrm>
            <a:off x="6210300" y="1630083"/>
            <a:ext cx="2560074" cy="142875"/>
          </a:xfrm>
          <a:custGeom>
            <a:avLst/>
            <a:gdLst>
              <a:gd name="connsiteX0" fmla="*/ 0 w 2560074"/>
              <a:gd name="connsiteY0" fmla="*/ 23813 h 142875"/>
              <a:gd name="connsiteX1" fmla="*/ 23813 w 2560074"/>
              <a:gd name="connsiteY1" fmla="*/ 0 h 142875"/>
              <a:gd name="connsiteX2" fmla="*/ 476054 w 2560074"/>
              <a:gd name="connsiteY2" fmla="*/ 0 h 142875"/>
              <a:gd name="connsiteX3" fmla="*/ 1028792 w 2560074"/>
              <a:gd name="connsiteY3" fmla="*/ 0 h 142875"/>
              <a:gd name="connsiteX4" fmla="*/ 1506157 w 2560074"/>
              <a:gd name="connsiteY4" fmla="*/ 0 h 142875"/>
              <a:gd name="connsiteX5" fmla="*/ 1933273 w 2560074"/>
              <a:gd name="connsiteY5" fmla="*/ 0 h 142875"/>
              <a:gd name="connsiteX6" fmla="*/ 2536261 w 2560074"/>
              <a:gd name="connsiteY6" fmla="*/ 0 h 142875"/>
              <a:gd name="connsiteX7" fmla="*/ 2560074 w 2560074"/>
              <a:gd name="connsiteY7" fmla="*/ 23813 h 142875"/>
              <a:gd name="connsiteX8" fmla="*/ 2560074 w 2560074"/>
              <a:gd name="connsiteY8" fmla="*/ 119062 h 142875"/>
              <a:gd name="connsiteX9" fmla="*/ 2536261 w 2560074"/>
              <a:gd name="connsiteY9" fmla="*/ 142875 h 142875"/>
              <a:gd name="connsiteX10" fmla="*/ 2033771 w 2560074"/>
              <a:gd name="connsiteY10" fmla="*/ 142875 h 142875"/>
              <a:gd name="connsiteX11" fmla="*/ 1506157 w 2560074"/>
              <a:gd name="connsiteY11" fmla="*/ 142875 h 142875"/>
              <a:gd name="connsiteX12" fmla="*/ 953419 w 2560074"/>
              <a:gd name="connsiteY12" fmla="*/ 142875 h 142875"/>
              <a:gd name="connsiteX13" fmla="*/ 23813 w 2560074"/>
              <a:gd name="connsiteY13" fmla="*/ 142875 h 142875"/>
              <a:gd name="connsiteX14" fmla="*/ 0 w 2560074"/>
              <a:gd name="connsiteY14" fmla="*/ 119062 h 142875"/>
              <a:gd name="connsiteX15" fmla="*/ 0 w 2560074"/>
              <a:gd name="connsiteY15" fmla="*/ 23813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0074" h="142875" fill="none" extrusionOk="0">
                <a:moveTo>
                  <a:pt x="0" y="23813"/>
                </a:moveTo>
                <a:cubicBezTo>
                  <a:pt x="1890" y="9551"/>
                  <a:pt x="12213" y="2146"/>
                  <a:pt x="23813" y="0"/>
                </a:cubicBezTo>
                <a:cubicBezTo>
                  <a:pt x="162257" y="-43951"/>
                  <a:pt x="257481" y="16083"/>
                  <a:pt x="476054" y="0"/>
                </a:cubicBezTo>
                <a:cubicBezTo>
                  <a:pt x="694627" y="-16083"/>
                  <a:pt x="873962" y="25471"/>
                  <a:pt x="1028792" y="0"/>
                </a:cubicBezTo>
                <a:cubicBezTo>
                  <a:pt x="1183622" y="-25471"/>
                  <a:pt x="1379016" y="11698"/>
                  <a:pt x="1506157" y="0"/>
                </a:cubicBezTo>
                <a:cubicBezTo>
                  <a:pt x="1633299" y="-11698"/>
                  <a:pt x="1731608" y="41048"/>
                  <a:pt x="1933273" y="0"/>
                </a:cubicBezTo>
                <a:cubicBezTo>
                  <a:pt x="2134938" y="-41048"/>
                  <a:pt x="2265137" y="36068"/>
                  <a:pt x="2536261" y="0"/>
                </a:cubicBezTo>
                <a:cubicBezTo>
                  <a:pt x="2549148" y="1012"/>
                  <a:pt x="2557425" y="10513"/>
                  <a:pt x="2560074" y="23813"/>
                </a:cubicBezTo>
                <a:cubicBezTo>
                  <a:pt x="2565926" y="67211"/>
                  <a:pt x="2552790" y="91356"/>
                  <a:pt x="2560074" y="119062"/>
                </a:cubicBezTo>
                <a:cubicBezTo>
                  <a:pt x="2560666" y="133819"/>
                  <a:pt x="2547039" y="142475"/>
                  <a:pt x="2536261" y="142875"/>
                </a:cubicBezTo>
                <a:cubicBezTo>
                  <a:pt x="2384425" y="170052"/>
                  <a:pt x="2167991" y="98350"/>
                  <a:pt x="2033771" y="142875"/>
                </a:cubicBezTo>
                <a:cubicBezTo>
                  <a:pt x="1899551" y="187400"/>
                  <a:pt x="1647137" y="95727"/>
                  <a:pt x="1506157" y="142875"/>
                </a:cubicBezTo>
                <a:cubicBezTo>
                  <a:pt x="1365177" y="190023"/>
                  <a:pt x="1111128" y="92785"/>
                  <a:pt x="953419" y="142875"/>
                </a:cubicBezTo>
                <a:cubicBezTo>
                  <a:pt x="795710" y="192965"/>
                  <a:pt x="479185" y="140778"/>
                  <a:pt x="23813" y="142875"/>
                </a:cubicBezTo>
                <a:cubicBezTo>
                  <a:pt x="10854" y="143171"/>
                  <a:pt x="2423" y="135196"/>
                  <a:pt x="0" y="119062"/>
                </a:cubicBezTo>
                <a:cubicBezTo>
                  <a:pt x="-7135" y="75366"/>
                  <a:pt x="265" y="68539"/>
                  <a:pt x="0" y="23813"/>
                </a:cubicBezTo>
                <a:close/>
              </a:path>
              <a:path w="2560074" h="142875" stroke="0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145638" y="-31773"/>
                  <a:pt x="251473" y="984"/>
                  <a:pt x="450929" y="0"/>
                </a:cubicBezTo>
                <a:cubicBezTo>
                  <a:pt x="650385" y="-984"/>
                  <a:pt x="742534" y="26864"/>
                  <a:pt x="878045" y="0"/>
                </a:cubicBezTo>
                <a:cubicBezTo>
                  <a:pt x="1013556" y="-26864"/>
                  <a:pt x="1107514" y="22711"/>
                  <a:pt x="1330286" y="0"/>
                </a:cubicBezTo>
                <a:cubicBezTo>
                  <a:pt x="1553058" y="-22711"/>
                  <a:pt x="1718167" y="60698"/>
                  <a:pt x="1857900" y="0"/>
                </a:cubicBezTo>
                <a:cubicBezTo>
                  <a:pt x="1997633" y="-60698"/>
                  <a:pt x="2212124" y="12291"/>
                  <a:pt x="2536261" y="0"/>
                </a:cubicBezTo>
                <a:cubicBezTo>
                  <a:pt x="2547910" y="539"/>
                  <a:pt x="2559719" y="11887"/>
                  <a:pt x="2560074" y="23813"/>
                </a:cubicBezTo>
                <a:cubicBezTo>
                  <a:pt x="2570368" y="68004"/>
                  <a:pt x="2554316" y="78009"/>
                  <a:pt x="2560074" y="119062"/>
                </a:cubicBezTo>
                <a:cubicBezTo>
                  <a:pt x="2561182" y="134740"/>
                  <a:pt x="2548226" y="145106"/>
                  <a:pt x="2536261" y="142875"/>
                </a:cubicBezTo>
                <a:cubicBezTo>
                  <a:pt x="2337166" y="165817"/>
                  <a:pt x="2261191" y="103718"/>
                  <a:pt x="2109145" y="142875"/>
                </a:cubicBezTo>
                <a:cubicBezTo>
                  <a:pt x="1957099" y="182032"/>
                  <a:pt x="1737468" y="93538"/>
                  <a:pt x="1581531" y="142875"/>
                </a:cubicBezTo>
                <a:cubicBezTo>
                  <a:pt x="1425594" y="192212"/>
                  <a:pt x="1243191" y="108810"/>
                  <a:pt x="1028792" y="142875"/>
                </a:cubicBezTo>
                <a:cubicBezTo>
                  <a:pt x="814393" y="176940"/>
                  <a:pt x="799595" y="115414"/>
                  <a:pt x="601676" y="142875"/>
                </a:cubicBezTo>
                <a:cubicBezTo>
                  <a:pt x="403757" y="170336"/>
                  <a:pt x="194553" y="89020"/>
                  <a:pt x="23813" y="142875"/>
                </a:cubicBezTo>
                <a:cubicBezTo>
                  <a:pt x="6905" y="141953"/>
                  <a:pt x="-3285" y="130530"/>
                  <a:pt x="0" y="119062"/>
                </a:cubicBezTo>
                <a:cubicBezTo>
                  <a:pt x="-5626" y="73173"/>
                  <a:pt x="10844" y="60813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37002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E1E6BF-1E41-4D7A-FC44-0619A2D94AAC}"/>
              </a:ext>
            </a:extLst>
          </p:cNvPr>
          <p:cNvSpPr/>
          <p:nvPr/>
        </p:nvSpPr>
        <p:spPr>
          <a:xfrm>
            <a:off x="6210300" y="2593109"/>
            <a:ext cx="1055739" cy="142875"/>
          </a:xfrm>
          <a:custGeom>
            <a:avLst/>
            <a:gdLst>
              <a:gd name="connsiteX0" fmla="*/ 0 w 1055739"/>
              <a:gd name="connsiteY0" fmla="*/ 23813 h 142875"/>
              <a:gd name="connsiteX1" fmla="*/ 23813 w 1055739"/>
              <a:gd name="connsiteY1" fmla="*/ 0 h 142875"/>
              <a:gd name="connsiteX2" fmla="*/ 548032 w 1055739"/>
              <a:gd name="connsiteY2" fmla="*/ 0 h 142875"/>
              <a:gd name="connsiteX3" fmla="*/ 1031926 w 1055739"/>
              <a:gd name="connsiteY3" fmla="*/ 0 h 142875"/>
              <a:gd name="connsiteX4" fmla="*/ 1055739 w 1055739"/>
              <a:gd name="connsiteY4" fmla="*/ 23813 h 142875"/>
              <a:gd name="connsiteX5" fmla="*/ 1055739 w 1055739"/>
              <a:gd name="connsiteY5" fmla="*/ 119062 h 142875"/>
              <a:gd name="connsiteX6" fmla="*/ 1031926 w 1055739"/>
              <a:gd name="connsiteY6" fmla="*/ 142875 h 142875"/>
              <a:gd name="connsiteX7" fmla="*/ 507707 w 1055739"/>
              <a:gd name="connsiteY7" fmla="*/ 142875 h 142875"/>
              <a:gd name="connsiteX8" fmla="*/ 23813 w 1055739"/>
              <a:gd name="connsiteY8" fmla="*/ 142875 h 142875"/>
              <a:gd name="connsiteX9" fmla="*/ 0 w 1055739"/>
              <a:gd name="connsiteY9" fmla="*/ 119062 h 142875"/>
              <a:gd name="connsiteX10" fmla="*/ 0 w 1055739"/>
              <a:gd name="connsiteY10" fmla="*/ 23813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5739" h="142875" fill="none" extrusionOk="0">
                <a:moveTo>
                  <a:pt x="0" y="23813"/>
                </a:moveTo>
                <a:cubicBezTo>
                  <a:pt x="1036" y="12730"/>
                  <a:pt x="12237" y="1104"/>
                  <a:pt x="23813" y="0"/>
                </a:cubicBezTo>
                <a:cubicBezTo>
                  <a:pt x="132371" y="-29645"/>
                  <a:pt x="348012" y="41984"/>
                  <a:pt x="548032" y="0"/>
                </a:cubicBezTo>
                <a:cubicBezTo>
                  <a:pt x="748052" y="-41984"/>
                  <a:pt x="931333" y="9228"/>
                  <a:pt x="1031926" y="0"/>
                </a:cubicBezTo>
                <a:cubicBezTo>
                  <a:pt x="1045850" y="860"/>
                  <a:pt x="1056115" y="10738"/>
                  <a:pt x="1055739" y="23813"/>
                </a:cubicBezTo>
                <a:cubicBezTo>
                  <a:pt x="1065313" y="64600"/>
                  <a:pt x="1051345" y="76576"/>
                  <a:pt x="1055739" y="119062"/>
                </a:cubicBezTo>
                <a:cubicBezTo>
                  <a:pt x="1055013" y="132811"/>
                  <a:pt x="1042752" y="145442"/>
                  <a:pt x="1031926" y="142875"/>
                </a:cubicBezTo>
                <a:cubicBezTo>
                  <a:pt x="886150" y="193324"/>
                  <a:pt x="668290" y="107784"/>
                  <a:pt x="507707" y="142875"/>
                </a:cubicBezTo>
                <a:cubicBezTo>
                  <a:pt x="347124" y="177966"/>
                  <a:pt x="188506" y="115957"/>
                  <a:pt x="23813" y="142875"/>
                </a:cubicBezTo>
                <a:cubicBezTo>
                  <a:pt x="12252" y="142382"/>
                  <a:pt x="-2215" y="130699"/>
                  <a:pt x="0" y="119062"/>
                </a:cubicBezTo>
                <a:cubicBezTo>
                  <a:pt x="-3129" y="94943"/>
                  <a:pt x="8361" y="47873"/>
                  <a:pt x="0" y="23813"/>
                </a:cubicBezTo>
                <a:close/>
              </a:path>
              <a:path w="1055739" h="142875" stroke="0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200777" y="-44148"/>
                  <a:pt x="301497" y="36061"/>
                  <a:pt x="497626" y="0"/>
                </a:cubicBezTo>
                <a:cubicBezTo>
                  <a:pt x="693755" y="-36061"/>
                  <a:pt x="872442" y="56900"/>
                  <a:pt x="1031926" y="0"/>
                </a:cubicBezTo>
                <a:cubicBezTo>
                  <a:pt x="1043663" y="2740"/>
                  <a:pt x="1055158" y="10578"/>
                  <a:pt x="1055739" y="23813"/>
                </a:cubicBezTo>
                <a:cubicBezTo>
                  <a:pt x="1066035" y="56756"/>
                  <a:pt x="1046590" y="86946"/>
                  <a:pt x="1055739" y="119062"/>
                </a:cubicBezTo>
                <a:cubicBezTo>
                  <a:pt x="1054236" y="132753"/>
                  <a:pt x="1044723" y="144101"/>
                  <a:pt x="1031926" y="142875"/>
                </a:cubicBezTo>
                <a:cubicBezTo>
                  <a:pt x="843916" y="179935"/>
                  <a:pt x="717320" y="137643"/>
                  <a:pt x="517788" y="142875"/>
                </a:cubicBezTo>
                <a:cubicBezTo>
                  <a:pt x="318256" y="148107"/>
                  <a:pt x="164745" y="130609"/>
                  <a:pt x="23813" y="142875"/>
                </a:cubicBezTo>
                <a:cubicBezTo>
                  <a:pt x="13681" y="145340"/>
                  <a:pt x="1036" y="134576"/>
                  <a:pt x="0" y="119062"/>
                </a:cubicBezTo>
                <a:cubicBezTo>
                  <a:pt x="-7360" y="74140"/>
                  <a:pt x="1737" y="43440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37002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AF5787-C35D-65A2-685C-AB676339DDE2}"/>
              </a:ext>
            </a:extLst>
          </p:cNvPr>
          <p:cNvSpPr/>
          <p:nvPr/>
        </p:nvSpPr>
        <p:spPr>
          <a:xfrm>
            <a:off x="6210300" y="3831253"/>
            <a:ext cx="2068461" cy="142875"/>
          </a:xfrm>
          <a:custGeom>
            <a:avLst/>
            <a:gdLst>
              <a:gd name="connsiteX0" fmla="*/ 0 w 2068461"/>
              <a:gd name="connsiteY0" fmla="*/ 23813 h 142875"/>
              <a:gd name="connsiteX1" fmla="*/ 23813 w 2068461"/>
              <a:gd name="connsiteY1" fmla="*/ 0 h 142875"/>
              <a:gd name="connsiteX2" fmla="*/ 488605 w 2068461"/>
              <a:gd name="connsiteY2" fmla="*/ 0 h 142875"/>
              <a:gd name="connsiteX3" fmla="*/ 973605 w 2068461"/>
              <a:gd name="connsiteY3" fmla="*/ 0 h 142875"/>
              <a:gd name="connsiteX4" fmla="*/ 1499023 w 2068461"/>
              <a:gd name="connsiteY4" fmla="*/ 0 h 142875"/>
              <a:gd name="connsiteX5" fmla="*/ 2044648 w 2068461"/>
              <a:gd name="connsiteY5" fmla="*/ 0 h 142875"/>
              <a:gd name="connsiteX6" fmla="*/ 2068461 w 2068461"/>
              <a:gd name="connsiteY6" fmla="*/ 23813 h 142875"/>
              <a:gd name="connsiteX7" fmla="*/ 2068461 w 2068461"/>
              <a:gd name="connsiteY7" fmla="*/ 119062 h 142875"/>
              <a:gd name="connsiteX8" fmla="*/ 2044648 w 2068461"/>
              <a:gd name="connsiteY8" fmla="*/ 142875 h 142875"/>
              <a:gd name="connsiteX9" fmla="*/ 1559648 w 2068461"/>
              <a:gd name="connsiteY9" fmla="*/ 142875 h 142875"/>
              <a:gd name="connsiteX10" fmla="*/ 1034231 w 2068461"/>
              <a:gd name="connsiteY10" fmla="*/ 142875 h 142875"/>
              <a:gd name="connsiteX11" fmla="*/ 549230 w 2068461"/>
              <a:gd name="connsiteY11" fmla="*/ 142875 h 142875"/>
              <a:gd name="connsiteX12" fmla="*/ 23813 w 2068461"/>
              <a:gd name="connsiteY12" fmla="*/ 142875 h 142875"/>
              <a:gd name="connsiteX13" fmla="*/ 0 w 2068461"/>
              <a:gd name="connsiteY13" fmla="*/ 119062 h 142875"/>
              <a:gd name="connsiteX14" fmla="*/ 0 w 2068461"/>
              <a:gd name="connsiteY14" fmla="*/ 23813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8461" h="142875" fill="none" extrusionOk="0">
                <a:moveTo>
                  <a:pt x="0" y="23813"/>
                </a:moveTo>
                <a:cubicBezTo>
                  <a:pt x="772" y="11521"/>
                  <a:pt x="11037" y="77"/>
                  <a:pt x="23813" y="0"/>
                </a:cubicBezTo>
                <a:cubicBezTo>
                  <a:pt x="138920" y="-4551"/>
                  <a:pt x="317869" y="24571"/>
                  <a:pt x="488605" y="0"/>
                </a:cubicBezTo>
                <a:cubicBezTo>
                  <a:pt x="659341" y="-24571"/>
                  <a:pt x="784593" y="51282"/>
                  <a:pt x="973605" y="0"/>
                </a:cubicBezTo>
                <a:cubicBezTo>
                  <a:pt x="1162617" y="-51282"/>
                  <a:pt x="1383710" y="39468"/>
                  <a:pt x="1499023" y="0"/>
                </a:cubicBezTo>
                <a:cubicBezTo>
                  <a:pt x="1614336" y="-39468"/>
                  <a:pt x="1802889" y="6860"/>
                  <a:pt x="2044648" y="0"/>
                </a:cubicBezTo>
                <a:cubicBezTo>
                  <a:pt x="2057113" y="68"/>
                  <a:pt x="2067982" y="10596"/>
                  <a:pt x="2068461" y="23813"/>
                </a:cubicBezTo>
                <a:cubicBezTo>
                  <a:pt x="2073741" y="50752"/>
                  <a:pt x="2062670" y="75326"/>
                  <a:pt x="2068461" y="119062"/>
                </a:cubicBezTo>
                <a:cubicBezTo>
                  <a:pt x="2068196" y="133226"/>
                  <a:pt x="2055151" y="142727"/>
                  <a:pt x="2044648" y="142875"/>
                </a:cubicBezTo>
                <a:cubicBezTo>
                  <a:pt x="1877608" y="163383"/>
                  <a:pt x="1723088" y="91831"/>
                  <a:pt x="1559648" y="142875"/>
                </a:cubicBezTo>
                <a:cubicBezTo>
                  <a:pt x="1396208" y="193919"/>
                  <a:pt x="1218580" y="94333"/>
                  <a:pt x="1034231" y="142875"/>
                </a:cubicBezTo>
                <a:cubicBezTo>
                  <a:pt x="849882" y="191417"/>
                  <a:pt x="666312" y="116859"/>
                  <a:pt x="549230" y="142875"/>
                </a:cubicBezTo>
                <a:cubicBezTo>
                  <a:pt x="432148" y="168891"/>
                  <a:pt x="279545" y="89125"/>
                  <a:pt x="23813" y="142875"/>
                </a:cubicBezTo>
                <a:cubicBezTo>
                  <a:pt x="9518" y="140596"/>
                  <a:pt x="1241" y="132049"/>
                  <a:pt x="0" y="119062"/>
                </a:cubicBezTo>
                <a:cubicBezTo>
                  <a:pt x="-1289" y="98640"/>
                  <a:pt x="6610" y="64784"/>
                  <a:pt x="0" y="23813"/>
                </a:cubicBezTo>
                <a:close/>
              </a:path>
              <a:path w="2068461" h="142875" stroke="0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211013" y="-26315"/>
                  <a:pt x="304830" y="51053"/>
                  <a:pt x="468397" y="0"/>
                </a:cubicBezTo>
                <a:cubicBezTo>
                  <a:pt x="631964" y="-51053"/>
                  <a:pt x="731281" y="14849"/>
                  <a:pt x="912980" y="0"/>
                </a:cubicBezTo>
                <a:cubicBezTo>
                  <a:pt x="1094679" y="-14849"/>
                  <a:pt x="1161993" y="9691"/>
                  <a:pt x="1377772" y="0"/>
                </a:cubicBezTo>
                <a:cubicBezTo>
                  <a:pt x="1593551" y="-9691"/>
                  <a:pt x="1735969" y="69198"/>
                  <a:pt x="2044648" y="0"/>
                </a:cubicBezTo>
                <a:cubicBezTo>
                  <a:pt x="2054808" y="-18"/>
                  <a:pt x="2065062" y="11145"/>
                  <a:pt x="2068461" y="23813"/>
                </a:cubicBezTo>
                <a:cubicBezTo>
                  <a:pt x="2071696" y="55073"/>
                  <a:pt x="2068243" y="86705"/>
                  <a:pt x="2068461" y="119062"/>
                </a:cubicBezTo>
                <a:cubicBezTo>
                  <a:pt x="2068372" y="129466"/>
                  <a:pt x="2059813" y="143307"/>
                  <a:pt x="2044648" y="142875"/>
                </a:cubicBezTo>
                <a:cubicBezTo>
                  <a:pt x="1927785" y="181580"/>
                  <a:pt x="1695108" y="109932"/>
                  <a:pt x="1559648" y="142875"/>
                </a:cubicBezTo>
                <a:cubicBezTo>
                  <a:pt x="1424188" y="175818"/>
                  <a:pt x="1259221" y="133361"/>
                  <a:pt x="1094856" y="142875"/>
                </a:cubicBezTo>
                <a:cubicBezTo>
                  <a:pt x="930491" y="152389"/>
                  <a:pt x="831509" y="128518"/>
                  <a:pt x="569438" y="142875"/>
                </a:cubicBezTo>
                <a:cubicBezTo>
                  <a:pt x="307367" y="157232"/>
                  <a:pt x="250300" y="112110"/>
                  <a:pt x="23813" y="142875"/>
                </a:cubicBezTo>
                <a:cubicBezTo>
                  <a:pt x="11487" y="141820"/>
                  <a:pt x="2719" y="129588"/>
                  <a:pt x="0" y="119062"/>
                </a:cubicBezTo>
                <a:cubicBezTo>
                  <a:pt x="-2756" y="88507"/>
                  <a:pt x="9469" y="56334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37002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6106FD-1CE7-DD64-E4F5-FE61EA86E804}"/>
              </a:ext>
            </a:extLst>
          </p:cNvPr>
          <p:cNvSpPr/>
          <p:nvPr/>
        </p:nvSpPr>
        <p:spPr>
          <a:xfrm>
            <a:off x="6231808" y="4526545"/>
            <a:ext cx="2155108" cy="142875"/>
          </a:xfrm>
          <a:custGeom>
            <a:avLst/>
            <a:gdLst>
              <a:gd name="connsiteX0" fmla="*/ 0 w 2155108"/>
              <a:gd name="connsiteY0" fmla="*/ 23813 h 142875"/>
              <a:gd name="connsiteX1" fmla="*/ 23813 w 2155108"/>
              <a:gd name="connsiteY1" fmla="*/ 0 h 142875"/>
              <a:gd name="connsiteX2" fmla="*/ 508534 w 2155108"/>
              <a:gd name="connsiteY2" fmla="*/ 0 h 142875"/>
              <a:gd name="connsiteX3" fmla="*/ 1014330 w 2155108"/>
              <a:gd name="connsiteY3" fmla="*/ 0 h 142875"/>
              <a:gd name="connsiteX4" fmla="*/ 1562275 w 2155108"/>
              <a:gd name="connsiteY4" fmla="*/ 0 h 142875"/>
              <a:gd name="connsiteX5" fmla="*/ 2131295 w 2155108"/>
              <a:gd name="connsiteY5" fmla="*/ 0 h 142875"/>
              <a:gd name="connsiteX6" fmla="*/ 2155108 w 2155108"/>
              <a:gd name="connsiteY6" fmla="*/ 23813 h 142875"/>
              <a:gd name="connsiteX7" fmla="*/ 2155108 w 2155108"/>
              <a:gd name="connsiteY7" fmla="*/ 119062 h 142875"/>
              <a:gd name="connsiteX8" fmla="*/ 2131295 w 2155108"/>
              <a:gd name="connsiteY8" fmla="*/ 142875 h 142875"/>
              <a:gd name="connsiteX9" fmla="*/ 1625499 w 2155108"/>
              <a:gd name="connsiteY9" fmla="*/ 142875 h 142875"/>
              <a:gd name="connsiteX10" fmla="*/ 1077554 w 2155108"/>
              <a:gd name="connsiteY10" fmla="*/ 142875 h 142875"/>
              <a:gd name="connsiteX11" fmla="*/ 571758 w 2155108"/>
              <a:gd name="connsiteY11" fmla="*/ 142875 h 142875"/>
              <a:gd name="connsiteX12" fmla="*/ 23813 w 2155108"/>
              <a:gd name="connsiteY12" fmla="*/ 142875 h 142875"/>
              <a:gd name="connsiteX13" fmla="*/ 0 w 2155108"/>
              <a:gd name="connsiteY13" fmla="*/ 119062 h 142875"/>
              <a:gd name="connsiteX14" fmla="*/ 0 w 2155108"/>
              <a:gd name="connsiteY14" fmla="*/ 23813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5108" h="142875" fill="none" extrusionOk="0">
                <a:moveTo>
                  <a:pt x="0" y="23813"/>
                </a:moveTo>
                <a:cubicBezTo>
                  <a:pt x="772" y="11521"/>
                  <a:pt x="11037" y="77"/>
                  <a:pt x="23813" y="0"/>
                </a:cubicBezTo>
                <a:cubicBezTo>
                  <a:pt x="148797" y="-42888"/>
                  <a:pt x="392124" y="50623"/>
                  <a:pt x="508534" y="0"/>
                </a:cubicBezTo>
                <a:cubicBezTo>
                  <a:pt x="624944" y="-50623"/>
                  <a:pt x="781415" y="56288"/>
                  <a:pt x="1014330" y="0"/>
                </a:cubicBezTo>
                <a:cubicBezTo>
                  <a:pt x="1247245" y="-56288"/>
                  <a:pt x="1421299" y="42824"/>
                  <a:pt x="1562275" y="0"/>
                </a:cubicBezTo>
                <a:cubicBezTo>
                  <a:pt x="1703252" y="-42824"/>
                  <a:pt x="1924812" y="16649"/>
                  <a:pt x="2131295" y="0"/>
                </a:cubicBezTo>
                <a:cubicBezTo>
                  <a:pt x="2143760" y="68"/>
                  <a:pt x="2154629" y="10596"/>
                  <a:pt x="2155108" y="23813"/>
                </a:cubicBezTo>
                <a:cubicBezTo>
                  <a:pt x="2160388" y="50752"/>
                  <a:pt x="2149317" y="75326"/>
                  <a:pt x="2155108" y="119062"/>
                </a:cubicBezTo>
                <a:cubicBezTo>
                  <a:pt x="2154843" y="133226"/>
                  <a:pt x="2141798" y="142727"/>
                  <a:pt x="2131295" y="142875"/>
                </a:cubicBezTo>
                <a:cubicBezTo>
                  <a:pt x="1927587" y="147540"/>
                  <a:pt x="1876232" y="90980"/>
                  <a:pt x="1625499" y="142875"/>
                </a:cubicBezTo>
                <a:cubicBezTo>
                  <a:pt x="1374766" y="194770"/>
                  <a:pt x="1290696" y="87447"/>
                  <a:pt x="1077554" y="142875"/>
                </a:cubicBezTo>
                <a:cubicBezTo>
                  <a:pt x="864412" y="198303"/>
                  <a:pt x="769642" y="118642"/>
                  <a:pt x="571758" y="142875"/>
                </a:cubicBezTo>
                <a:cubicBezTo>
                  <a:pt x="373874" y="167108"/>
                  <a:pt x="219688" y="98064"/>
                  <a:pt x="23813" y="142875"/>
                </a:cubicBezTo>
                <a:cubicBezTo>
                  <a:pt x="9518" y="140596"/>
                  <a:pt x="1241" y="132049"/>
                  <a:pt x="0" y="119062"/>
                </a:cubicBezTo>
                <a:cubicBezTo>
                  <a:pt x="-1289" y="98640"/>
                  <a:pt x="6610" y="64784"/>
                  <a:pt x="0" y="23813"/>
                </a:cubicBezTo>
                <a:close/>
              </a:path>
              <a:path w="2155108" h="142875" stroke="0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144211" y="-40153"/>
                  <a:pt x="336860" y="445"/>
                  <a:pt x="487459" y="0"/>
                </a:cubicBezTo>
                <a:cubicBezTo>
                  <a:pt x="638058" y="-445"/>
                  <a:pt x="827437" y="31518"/>
                  <a:pt x="951105" y="0"/>
                </a:cubicBezTo>
                <a:cubicBezTo>
                  <a:pt x="1074773" y="-31518"/>
                  <a:pt x="1211003" y="29972"/>
                  <a:pt x="1435826" y="0"/>
                </a:cubicBezTo>
                <a:cubicBezTo>
                  <a:pt x="1660649" y="-29972"/>
                  <a:pt x="1965962" y="48497"/>
                  <a:pt x="2131295" y="0"/>
                </a:cubicBezTo>
                <a:cubicBezTo>
                  <a:pt x="2141455" y="-18"/>
                  <a:pt x="2151709" y="11145"/>
                  <a:pt x="2155108" y="23813"/>
                </a:cubicBezTo>
                <a:cubicBezTo>
                  <a:pt x="2158343" y="55073"/>
                  <a:pt x="2154890" y="86705"/>
                  <a:pt x="2155108" y="119062"/>
                </a:cubicBezTo>
                <a:cubicBezTo>
                  <a:pt x="2155019" y="129466"/>
                  <a:pt x="2146460" y="143307"/>
                  <a:pt x="2131295" y="142875"/>
                </a:cubicBezTo>
                <a:cubicBezTo>
                  <a:pt x="1920761" y="197269"/>
                  <a:pt x="1857356" y="91695"/>
                  <a:pt x="1625499" y="142875"/>
                </a:cubicBezTo>
                <a:cubicBezTo>
                  <a:pt x="1393642" y="194055"/>
                  <a:pt x="1329130" y="109941"/>
                  <a:pt x="1140778" y="142875"/>
                </a:cubicBezTo>
                <a:cubicBezTo>
                  <a:pt x="952426" y="175809"/>
                  <a:pt x="806491" y="136308"/>
                  <a:pt x="592833" y="142875"/>
                </a:cubicBezTo>
                <a:cubicBezTo>
                  <a:pt x="379176" y="149442"/>
                  <a:pt x="248745" y="120875"/>
                  <a:pt x="23813" y="142875"/>
                </a:cubicBezTo>
                <a:cubicBezTo>
                  <a:pt x="11487" y="141820"/>
                  <a:pt x="2719" y="129588"/>
                  <a:pt x="0" y="119062"/>
                </a:cubicBezTo>
                <a:cubicBezTo>
                  <a:pt x="-2756" y="88507"/>
                  <a:pt x="9469" y="56334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37002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277FB-1D85-8DCD-2A01-2626BB176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62" y="811357"/>
            <a:ext cx="9073986" cy="141731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DFCDDC1-E60B-C3C1-F9AC-282A55F96FCD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0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Deliverables &amp; Time scale</a:t>
            </a:r>
            <a:endParaRPr lang="en-US" b="1" i="1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38FE1BDC-718C-BD68-5284-693A9FAB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29" y="5075344"/>
            <a:ext cx="11297946" cy="1296881"/>
          </a:xfrm>
        </p:spPr>
        <p:txBody>
          <a:bodyPr numCol="2">
            <a:normAutofit/>
          </a:bodyPr>
          <a:lstStyle/>
          <a:p>
            <a:r>
              <a:rPr lang="it-IT" sz="2000" b="1" dirty="0"/>
              <a:t>Task 2.1</a:t>
            </a:r>
            <a:r>
              <a:rPr lang="it-IT" sz="2000" dirty="0"/>
              <a:t>: </a:t>
            </a:r>
            <a:r>
              <a:rPr lang="it-IT" sz="1800" i="1" dirty="0"/>
              <a:t>RF </a:t>
            </a:r>
            <a:r>
              <a:rPr lang="it-IT" sz="1800" i="1" dirty="0" err="1"/>
              <a:t>cavities</a:t>
            </a:r>
            <a:r>
              <a:rPr lang="it-IT" sz="1800" i="1" dirty="0"/>
              <a:t> </a:t>
            </a:r>
            <a:r>
              <a:rPr lang="it-IT" sz="1800" i="1" dirty="0" err="1"/>
              <a:t>materials</a:t>
            </a:r>
            <a:r>
              <a:rPr lang="it-IT" sz="1800" i="1" dirty="0"/>
              <a:t>, treatments and performance reliability</a:t>
            </a:r>
          </a:p>
          <a:p>
            <a:r>
              <a:rPr lang="it-IT" sz="2000" b="1" dirty="0"/>
              <a:t>Task 2.2: </a:t>
            </a:r>
            <a:r>
              <a:rPr lang="it-IT" sz="1800" i="1" dirty="0"/>
              <a:t>SRF </a:t>
            </a:r>
            <a:r>
              <a:rPr lang="it-IT" sz="1800" i="1" dirty="0" err="1"/>
              <a:t>cryomodule</a:t>
            </a:r>
            <a:r>
              <a:rPr lang="it-IT" sz="1800" i="1" dirty="0"/>
              <a:t> </a:t>
            </a:r>
            <a:r>
              <a:rPr lang="it-IT" sz="1800" i="1" dirty="0" err="1"/>
              <a:t>preparation</a:t>
            </a:r>
            <a:r>
              <a:rPr lang="it-IT" sz="1800" i="1" dirty="0"/>
              <a:t> and </a:t>
            </a:r>
            <a:r>
              <a:rPr lang="it-IT" sz="1800" i="1" dirty="0" err="1"/>
              <a:t>operation</a:t>
            </a:r>
            <a:endParaRPr lang="it-IT" sz="2000" i="1" dirty="0"/>
          </a:p>
          <a:p>
            <a:r>
              <a:rPr lang="it-IT" sz="2000" b="1" dirty="0"/>
              <a:t>Task 2.3: </a:t>
            </a:r>
            <a:r>
              <a:rPr lang="it-IT" sz="1800" i="1" dirty="0" err="1"/>
              <a:t>Diagnostic</a:t>
            </a:r>
            <a:endParaRPr lang="it-IT" sz="1800" b="1" dirty="0"/>
          </a:p>
          <a:p>
            <a:r>
              <a:rPr lang="it-IT" sz="2000" b="1" dirty="0"/>
              <a:t>Task 2.4: </a:t>
            </a:r>
            <a:r>
              <a:rPr lang="it-IT" sz="1800" i="1" dirty="0"/>
              <a:t>NCRF and high-power sources</a:t>
            </a:r>
            <a:endParaRPr lang="it-IT" sz="2000" b="1" dirty="0"/>
          </a:p>
          <a:p>
            <a:r>
              <a:rPr lang="it-IT" sz="2000" b="1" dirty="0"/>
              <a:t>Task 2.5</a:t>
            </a:r>
            <a:r>
              <a:rPr lang="it-IT" sz="2000" dirty="0"/>
              <a:t>: </a:t>
            </a:r>
            <a:r>
              <a:rPr lang="it-IT" sz="1800" i="1" dirty="0" err="1"/>
              <a:t>Industrialization</a:t>
            </a:r>
            <a:r>
              <a:rPr lang="it-IT" sz="1800" i="1" dirty="0"/>
              <a:t> and cost </a:t>
            </a:r>
            <a:r>
              <a:rPr lang="it-IT" sz="1800" i="1" dirty="0" err="1"/>
              <a:t>reduction</a:t>
            </a:r>
            <a:endParaRPr lang="it-IT" sz="2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71D3A-6DBF-304F-107D-7D8E28A851D1}"/>
              </a:ext>
            </a:extLst>
          </p:cNvPr>
          <p:cNvSpPr txBox="1"/>
          <p:nvPr/>
        </p:nvSpPr>
        <p:spPr>
          <a:xfrm>
            <a:off x="570203" y="1086024"/>
            <a:ext cx="14667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/>
              <a:t>Deliverables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9DA296-BD89-EAE6-8218-F273F43C091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36925" y="1270690"/>
            <a:ext cx="64423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7FA3384-DFBE-E9DD-B66A-29337468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10"/>
          <a:stretch/>
        </p:blipFill>
        <p:spPr>
          <a:xfrm>
            <a:off x="2681162" y="3079805"/>
            <a:ext cx="8032078" cy="1734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691E2-660C-76D6-115D-6A449BF16FAA}"/>
              </a:ext>
            </a:extLst>
          </p:cNvPr>
          <p:cNvSpPr txBox="1"/>
          <p:nvPr/>
        </p:nvSpPr>
        <p:spPr>
          <a:xfrm>
            <a:off x="1856498" y="2526428"/>
            <a:ext cx="1004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Note: Deliverables 2.3&amp;2.4 have been merged as D2.3 </a:t>
            </a:r>
            <a:r>
              <a:rPr lang="en-US" b="1" i="1" dirty="0" err="1">
                <a:solidFill>
                  <a:schemeClr val="accent2"/>
                </a:solidFill>
              </a:rPr>
              <a:t>CryoCavRep</a:t>
            </a:r>
            <a:r>
              <a:rPr lang="en-US" b="1" i="1" dirty="0">
                <a:solidFill>
                  <a:schemeClr val="accent2"/>
                </a:solidFill>
              </a:rPr>
              <a:t> (month 46, tasks 2.1, 2.2, 2.3, 2.4)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983CB-908D-C5F5-57E8-CDA2815D61BB}"/>
              </a:ext>
            </a:extLst>
          </p:cNvPr>
          <p:cNvSpPr/>
          <p:nvPr/>
        </p:nvSpPr>
        <p:spPr>
          <a:xfrm>
            <a:off x="2743200" y="4142761"/>
            <a:ext cx="7954297" cy="651818"/>
          </a:xfrm>
          <a:prstGeom prst="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6904"/>
          </a:xfrm>
        </p:spPr>
        <p:txBody>
          <a:bodyPr>
            <a:normAutofit/>
          </a:bodyPr>
          <a:lstStyle/>
          <a:p>
            <a:r>
              <a:rPr lang="en-US" sz="3200" b="1" dirty="0"/>
              <a:t>Secondments balance per institutes (2023)</a:t>
            </a:r>
            <a:endParaRPr lang="en-US" sz="4000" b="1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90931"/>
              </p:ext>
            </p:extLst>
          </p:nvPr>
        </p:nvGraphicFramePr>
        <p:xfrm>
          <a:off x="764641" y="876630"/>
          <a:ext cx="1083783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082">
                  <a:extLst>
                    <a:ext uri="{9D8B030D-6E8A-4147-A177-3AD203B41FA5}">
                      <a16:colId xmlns:a16="http://schemas.microsoft.com/office/drawing/2014/main" val="880509766"/>
                    </a:ext>
                  </a:extLst>
                </a:gridCol>
                <a:gridCol w="1508379">
                  <a:extLst>
                    <a:ext uri="{9D8B030D-6E8A-4147-A177-3AD203B41FA5}">
                      <a16:colId xmlns:a16="http://schemas.microsoft.com/office/drawing/2014/main" val="2703327746"/>
                    </a:ext>
                  </a:extLst>
                </a:gridCol>
                <a:gridCol w="1514856">
                  <a:extLst>
                    <a:ext uri="{9D8B030D-6E8A-4147-A177-3AD203B41FA5}">
                      <a16:colId xmlns:a16="http://schemas.microsoft.com/office/drawing/2014/main" val="73115679"/>
                    </a:ext>
                  </a:extLst>
                </a:gridCol>
                <a:gridCol w="6519516">
                  <a:extLst>
                    <a:ext uri="{9D8B030D-6E8A-4147-A177-3AD203B41FA5}">
                      <a16:colId xmlns:a16="http://schemas.microsoft.com/office/drawing/2014/main" val="197700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Beneficiary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Secondments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Host institute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Topic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0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48105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CNRS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0.5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</a:rPr>
                        <a:t>FNAL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Cavity materials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8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0.5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FNAL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Plasma</a:t>
                      </a:r>
                      <a:r>
                        <a:rPr lang="en-US" sz="18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processing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4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KEK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Cavity fabrication, cost reduction and diagnostics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7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UHH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00979"/>
                  </a:ext>
                </a:extLst>
              </a:tr>
            </a:tbl>
          </a:graphicData>
        </a:graphic>
      </p:graphicFrame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1CC3C4C8-BA34-C909-3369-8B09744A53C9}"/>
              </a:ext>
            </a:extLst>
          </p:cNvPr>
          <p:cNvSpPr txBox="1">
            <a:spLocks/>
          </p:cNvSpPr>
          <p:nvPr/>
        </p:nvSpPr>
        <p:spPr>
          <a:xfrm>
            <a:off x="202140" y="3287632"/>
            <a:ext cx="5323589" cy="269373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/>
              <a:t>Task 2.1</a:t>
            </a:r>
            <a:r>
              <a:rPr lang="it-IT" sz="2000" dirty="0"/>
              <a:t>: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UHH -&gt; KEK, Postdoc 1 </a:t>
            </a:r>
            <a:r>
              <a:rPr lang="it-IT" sz="1600" dirty="0" err="1">
                <a:solidFill>
                  <a:srgbClr val="FF0000"/>
                </a:solidFill>
              </a:rPr>
              <a:t>month</a:t>
            </a:r>
            <a:r>
              <a:rPr lang="it-IT" sz="1600" dirty="0">
                <a:solidFill>
                  <a:srgbClr val="FF0000"/>
                </a:solidFill>
              </a:rPr>
              <a:t>, Q3/Q4 2023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CRNS -&gt; KEK, Staff 1 </a:t>
            </a:r>
            <a:r>
              <a:rPr lang="it-IT" sz="1600" dirty="0" err="1">
                <a:solidFill>
                  <a:srgbClr val="FF0000"/>
                </a:solidFill>
              </a:rPr>
              <a:t>month</a:t>
            </a:r>
            <a:r>
              <a:rPr lang="it-IT" sz="1600" dirty="0">
                <a:solidFill>
                  <a:srgbClr val="FF0000"/>
                </a:solidFill>
              </a:rPr>
              <a:t>, from Q4 2023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INFN-LASA -&gt; </a:t>
            </a:r>
            <a:r>
              <a:rPr lang="it-IT" sz="1600" dirty="0" err="1">
                <a:solidFill>
                  <a:srgbClr val="FF0000"/>
                </a:solidFill>
              </a:rPr>
              <a:t>Jlab</a:t>
            </a:r>
            <a:r>
              <a:rPr lang="it-IT" sz="1600" dirty="0">
                <a:solidFill>
                  <a:srgbClr val="FF0000"/>
                </a:solidFill>
              </a:rPr>
              <a:t>, Staff ½ </a:t>
            </a:r>
            <a:r>
              <a:rPr lang="it-IT" sz="1600" dirty="0" err="1">
                <a:solidFill>
                  <a:srgbClr val="FF0000"/>
                </a:solidFill>
              </a:rPr>
              <a:t>month</a:t>
            </a:r>
            <a:r>
              <a:rPr lang="it-IT" sz="1600" dirty="0">
                <a:solidFill>
                  <a:srgbClr val="FF0000"/>
                </a:solidFill>
              </a:rPr>
              <a:t>, from Q2/Q3 2023</a:t>
            </a:r>
            <a:endParaRPr lang="it-IT" sz="1800" dirty="0">
              <a:solidFill>
                <a:srgbClr val="FF0000"/>
              </a:solidFill>
            </a:endParaRPr>
          </a:p>
          <a:p>
            <a:r>
              <a:rPr lang="it-IT" sz="2000" b="1" dirty="0"/>
              <a:t>Task 2.3</a:t>
            </a:r>
            <a:r>
              <a:rPr lang="it-IT" sz="2000" dirty="0"/>
              <a:t>:</a:t>
            </a:r>
          </a:p>
          <a:p>
            <a:pPr lvl="1"/>
            <a:r>
              <a:rPr lang="it-IT" sz="1600" dirty="0">
                <a:solidFill>
                  <a:srgbClr val="00B050"/>
                </a:solidFill>
              </a:rPr>
              <a:t>CEA -&gt; KEK, staff 1 </a:t>
            </a:r>
            <a:r>
              <a:rPr lang="it-IT" sz="1600" dirty="0" err="1">
                <a:solidFill>
                  <a:srgbClr val="00B050"/>
                </a:solidFill>
              </a:rPr>
              <a:t>month</a:t>
            </a:r>
            <a:r>
              <a:rPr lang="it-IT" sz="1600" dirty="0">
                <a:solidFill>
                  <a:srgbClr val="00B050"/>
                </a:solidFill>
              </a:rPr>
              <a:t>, Q3 2023 </a:t>
            </a:r>
            <a:endParaRPr lang="it-IT" sz="1800" dirty="0">
              <a:solidFill>
                <a:srgbClr val="00B050"/>
              </a:solidFill>
            </a:endParaRPr>
          </a:p>
          <a:p>
            <a:r>
              <a:rPr lang="it-IT" sz="2000" b="1" dirty="0"/>
              <a:t>Task 2.5</a:t>
            </a:r>
            <a:r>
              <a:rPr lang="it-IT" sz="2000" dirty="0"/>
              <a:t>: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INFN -&gt; </a:t>
            </a:r>
            <a:r>
              <a:rPr lang="it-IT" sz="1600" dirty="0" err="1">
                <a:solidFill>
                  <a:srgbClr val="FF0000"/>
                </a:solidFill>
              </a:rPr>
              <a:t>Scandinova</a:t>
            </a:r>
            <a:r>
              <a:rPr lang="it-IT" sz="1600" dirty="0">
                <a:solidFill>
                  <a:srgbClr val="FF0000"/>
                </a:solidFill>
              </a:rPr>
              <a:t>, staff ½ in Q4 2023 or Q1 2024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5B85AEC-902E-1814-8957-4C97D2AE04A1}"/>
              </a:ext>
            </a:extLst>
          </p:cNvPr>
          <p:cNvSpPr txBox="1">
            <a:spLocks/>
          </p:cNvSpPr>
          <p:nvPr/>
        </p:nvSpPr>
        <p:spPr>
          <a:xfrm>
            <a:off x="6255684" y="3868657"/>
            <a:ext cx="4833487" cy="46546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Main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reasons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done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secondments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9BEF8-F2BA-0C2A-516B-26F919F291E6}"/>
              </a:ext>
            </a:extLst>
          </p:cNvPr>
          <p:cNvSpPr txBox="1"/>
          <p:nvPr/>
        </p:nvSpPr>
        <p:spPr>
          <a:xfrm>
            <a:off x="6372056" y="4343902"/>
            <a:ext cx="4717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1" indent="-112713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UHH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PhD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student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problematic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Nationality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(Iran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Russia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marL="166688" lvl="1" indent="-112713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INFN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burocratic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issue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on fund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allocation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expected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October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21776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of activities at KEK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2582" y="1020893"/>
            <a:ext cx="5307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ITN collaboration: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HPGS study for cavity manufacturing in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Cavity preparation discussion and study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23912" y="15403"/>
            <a:ext cx="1984120" cy="269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7" y="2233031"/>
            <a:ext cx="2966230" cy="4001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4267" y="5476379"/>
            <a:ext cx="5685274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Cavity fabrication facility (CFF)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Dumbbell preparation for electron beam welding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COI facility visit (clean room, HPR, bunker location)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412039"/>
            <a:ext cx="3114145" cy="4186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0" y="2551824"/>
            <a:ext cx="3924662" cy="2924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C2E82-62BD-AD13-578C-57700DB84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176" y="27221"/>
            <a:ext cx="635560" cy="63556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2" idx="3"/>
          </p:cNvCxnSpPr>
          <p:nvPr/>
        </p:nvCxnSpPr>
        <p:spPr>
          <a:xfrm flipV="1">
            <a:off x="7399869" y="1398494"/>
            <a:ext cx="1071393" cy="84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of activities at KEK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480" y="971207"/>
            <a:ext cx="670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Preliminary design evaluation for Cryomodule Test Facility in (COI):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Maze study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46544" y="1629128"/>
            <a:ext cx="6391275" cy="2194760"/>
            <a:chOff x="3320877" y="1422195"/>
            <a:chExt cx="6391275" cy="21947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877" y="1422195"/>
              <a:ext cx="6391275" cy="21947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16514" y="2270839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Source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3976054"/>
            <a:ext cx="6358467" cy="2316452"/>
            <a:chOff x="0" y="3929720"/>
            <a:chExt cx="6358467" cy="23164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929720"/>
              <a:ext cx="6358467" cy="2316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13978" y="5876840"/>
              <a:ext cx="16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1MeV neutrons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755" y="4116630"/>
            <a:ext cx="5634170" cy="2736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7511" y="6488668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1MeV gamma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6015" y="1606480"/>
            <a:ext cx="35616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color code:</a:t>
            </a:r>
          </a:p>
          <a:p>
            <a:endParaRPr lang="en-US" dirty="0"/>
          </a:p>
          <a:p>
            <a:r>
              <a:rPr lang="en-US" dirty="0"/>
              <a:t>Gray: Roof and Floor</a:t>
            </a:r>
          </a:p>
          <a:p>
            <a:r>
              <a:rPr lang="en-US" dirty="0"/>
              <a:t>Yellow: side walls</a:t>
            </a:r>
          </a:p>
          <a:p>
            <a:r>
              <a:rPr lang="en-US" dirty="0"/>
              <a:t>Red: Inner wall</a:t>
            </a:r>
          </a:p>
          <a:p>
            <a:r>
              <a:rPr lang="en-US" dirty="0"/>
              <a:t>Purple: Source</a:t>
            </a:r>
          </a:p>
          <a:p>
            <a:r>
              <a:rPr lang="en-US" dirty="0"/>
              <a:t>Transparent blue: “detector door”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072" y="357648"/>
            <a:ext cx="3015535" cy="1227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DC2E82-62BD-AD13-578C-57700DB84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176" y="27221"/>
            <a:ext cx="635560" cy="6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6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of activities at KEK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25563"/>
            <a:ext cx="399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2 days Workshop with KEK SRF group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67" y="1051595"/>
            <a:ext cx="6138333" cy="426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9" y="3020458"/>
            <a:ext cx="5583138" cy="3130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C2E82-62BD-AD13-578C-57700DB84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176" y="27221"/>
            <a:ext cx="635560" cy="6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of activities at KEK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25563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Seminar for the KEK SRF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19" y="1694895"/>
            <a:ext cx="8673412" cy="4883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C2E82-62BD-AD13-578C-57700DB84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176" y="27221"/>
            <a:ext cx="635560" cy="63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40188"/>
            <a:ext cx="4599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Dissemination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Talks and seminars will be uploaded on </a:t>
            </a:r>
            <a:r>
              <a:rPr lang="en-US" dirty="0" err="1">
                <a:solidFill>
                  <a:srgbClr val="FF0000"/>
                </a:solidFill>
              </a:rPr>
              <a:t>Zenodo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826</Words>
  <Application>Microsoft Office PowerPoint</Application>
  <PresentationFormat>Widescreen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TheSans UHH</vt:lpstr>
      <vt:lpstr>Wingdings</vt:lpstr>
      <vt:lpstr>Office Theme</vt:lpstr>
      <vt:lpstr>Benutzerdefiniertes Design</vt:lpstr>
      <vt:lpstr>PowerPoint Presentation</vt:lpstr>
      <vt:lpstr>Outline</vt:lpstr>
      <vt:lpstr>PowerPoint Presentation</vt:lpstr>
      <vt:lpstr>PowerPoint Presentation</vt:lpstr>
      <vt:lpstr>Secondments balance per institutes (2023)</vt:lpstr>
      <vt:lpstr>Summary of activities at KEK</vt:lpstr>
      <vt:lpstr>Summary of activities at KEK</vt:lpstr>
      <vt:lpstr>Summary of activities at KEK</vt:lpstr>
      <vt:lpstr>Summary of activities at KEK</vt:lpstr>
      <vt:lpstr>Secondments outlook per institutes (2024)</vt:lpstr>
      <vt:lpstr>Planned works for 2024</vt:lpstr>
      <vt:lpstr>Schedule</vt:lpstr>
      <vt:lpstr>Open Questions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CENNI Enrico</dc:creator>
  <cp:lastModifiedBy>Laura Monaco</cp:lastModifiedBy>
  <cp:revision>37</cp:revision>
  <dcterms:created xsi:type="dcterms:W3CDTF">2023-03-07T08:22:51Z</dcterms:created>
  <dcterms:modified xsi:type="dcterms:W3CDTF">2023-09-27T21:20:14Z</dcterms:modified>
</cp:coreProperties>
</file>