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262" r:id="rId4"/>
    <p:sldId id="260" r:id="rId5"/>
    <p:sldId id="271" r:id="rId6"/>
    <p:sldId id="263" r:id="rId7"/>
    <p:sldId id="269" r:id="rId8"/>
    <p:sldId id="276" r:id="rId9"/>
    <p:sldId id="268" r:id="rId10"/>
    <p:sldId id="267" r:id="rId11"/>
    <p:sldId id="273" r:id="rId12"/>
    <p:sldId id="277" r:id="rId13"/>
    <p:sldId id="274" r:id="rId14"/>
    <p:sldId id="279" r:id="rId15"/>
    <p:sldId id="278" r:id="rId16"/>
    <p:sldId id="26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74"/>
    <p:restoredTop sz="96327"/>
  </p:normalViewPr>
  <p:slideViewPr>
    <p:cSldViewPr snapToGrid="0">
      <p:cViewPr varScale="1">
        <p:scale>
          <a:sx n="110" d="100"/>
          <a:sy n="11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1E34-CEA4-8746-991E-5ACAA00C15EC}" type="datetimeFigureOut">
              <a:rPr lang="es-ES_tradnl" smtClean="0"/>
              <a:t>27/9/23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BE27A-55A6-F44C-B44D-9E3349ADBF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61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E27A-55A6-F44C-B44D-9E3349ADBF1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513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E27A-55A6-F44C-B44D-9E3349ADBF1E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582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E27A-55A6-F44C-B44D-9E3349ADBF1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8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E27A-55A6-F44C-B44D-9E3349ADBF1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07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AF910-F726-943F-26CA-44E42185A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1330BB-2EBD-8E20-EE6B-C299C08F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9DCB8-5641-AFCB-59FD-F0AF5AFC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B28E-8509-1B48-B4C5-3095CE436554}" type="datetime1">
              <a:rPr lang="es-ES" smtClean="0"/>
              <a:t>27/9/23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764567-26F4-6EF5-B3F8-5EF50E94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23694-6679-766D-31DA-49E65F4E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13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394C7-A7D8-D19E-546D-7F53872C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119939-E7C4-98D9-6F84-A1CC5763F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D751D-DCA0-C6C1-AB5D-D2F77A83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A18-9546-2E4C-9C8E-C06922CAAE10}" type="datetime1">
              <a:rPr lang="es-ES" smtClean="0"/>
              <a:t>27/9/23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AF06C4-3486-FF87-376B-86993B4A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733F5-D5A6-7C6B-732F-C8CE0E51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9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8CBBE-4DE1-AED0-1443-596488AF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969586-C4B9-5FAD-2C3C-F1EA59103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59C30-4A12-E643-4E92-8A344B7A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A78A-FC8B-1C4D-9F31-D5DE839D517C}" type="datetime1">
              <a:rPr lang="es-ES" smtClean="0"/>
              <a:t>27/9/23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3C149-C4DC-D2C8-AC6E-3D952940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47D3E-921E-4414-36F1-D6EC6BDC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76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AF95-16F4-1A43-8935-CB7F6C0A113A}" type="datetime1">
              <a:rPr lang="es-ES" smtClean="0"/>
              <a:t>27/9/23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85" y="0"/>
            <a:ext cx="1505815" cy="1889372"/>
          </a:xfrm>
          <a:prstGeom prst="rect">
            <a:avLst/>
          </a:prstGeom>
        </p:spPr>
      </p:pic>
      <p:sp>
        <p:nvSpPr>
          <p:cNvPr id="10" name="Pentagon 9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0" y="382621"/>
            <a:ext cx="518159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Outiline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81227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9582" y="6314403"/>
            <a:ext cx="2743200" cy="365125"/>
          </a:xfrm>
        </p:spPr>
        <p:txBody>
          <a:bodyPr/>
          <a:lstStyle/>
          <a:p>
            <a:fld id="{8A5EF94C-42A8-C147-BFD2-4B0CC96C4FF4}" type="datetime1">
              <a:rPr lang="es-ES" smtClean="0"/>
              <a:t>27/9/23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63391" y="630601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306016"/>
            <a:ext cx="2743200" cy="365125"/>
          </a:xfrm>
        </p:spPr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0293" y="2080442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70C0"/>
                </a:solidFill>
              </a:rPr>
              <a:t>Marie Skłodowska-Curie Actions Staff Exchanges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19" y="184558"/>
            <a:ext cx="1492074" cy="1872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56" y="2436640"/>
            <a:ext cx="1939799" cy="481724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254915" y="3518550"/>
            <a:ext cx="5378479" cy="899746"/>
            <a:chOff x="127191" y="3127032"/>
            <a:chExt cx="5378479" cy="899746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91" y="3127032"/>
              <a:ext cx="899746" cy="89974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03" y="3236444"/>
              <a:ext cx="737587" cy="73758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5" t="18197" r="39641" b="7637"/>
            <a:stretch/>
          </p:blipFill>
          <p:spPr>
            <a:xfrm>
              <a:off x="2757318" y="3210095"/>
              <a:ext cx="757946" cy="74247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11" y="3236443"/>
              <a:ext cx="721159" cy="71995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256" y="3236444"/>
              <a:ext cx="738816" cy="73758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719" y="3236444"/>
              <a:ext cx="1147358" cy="73758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67795" y="4789066"/>
            <a:ext cx="5552720" cy="657138"/>
            <a:chOff x="12625" y="4551415"/>
            <a:chExt cx="5552720" cy="6571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5" y="4660027"/>
              <a:ext cx="1363959" cy="4455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70" y="4713969"/>
              <a:ext cx="1493297" cy="3433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397" y="4660027"/>
              <a:ext cx="1881316" cy="43991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207" y="4551415"/>
              <a:ext cx="657138" cy="657138"/>
            </a:xfrm>
            <a:prstGeom prst="rect">
              <a:avLst/>
            </a:prstGeom>
          </p:spPr>
        </p:pic>
      </p:grpSp>
      <p:sp>
        <p:nvSpPr>
          <p:cNvPr id="33" name="Pentagon 32"/>
          <p:cNvSpPr/>
          <p:nvPr userDrawn="1"/>
        </p:nvSpPr>
        <p:spPr>
          <a:xfrm rot="10800000">
            <a:off x="1259527" y="6674726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649773" y="5629523"/>
            <a:ext cx="4588764" cy="411666"/>
            <a:chOff x="515816" y="5594136"/>
            <a:chExt cx="4588764" cy="411666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4" b="25385"/>
            <a:stretch/>
          </p:blipFill>
          <p:spPr>
            <a:xfrm>
              <a:off x="515816" y="5627995"/>
              <a:ext cx="610681" cy="3439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95" b="30091"/>
            <a:stretch/>
          </p:blipFill>
          <p:spPr>
            <a:xfrm>
              <a:off x="1196467" y="5619909"/>
              <a:ext cx="952500" cy="3858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208" y="5660890"/>
              <a:ext cx="1448985" cy="22331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156" y="5594136"/>
              <a:ext cx="1353424" cy="411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72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6653" y="6376507"/>
            <a:ext cx="2743200" cy="365125"/>
          </a:xfrm>
        </p:spPr>
        <p:txBody>
          <a:bodyPr/>
          <a:lstStyle/>
          <a:p>
            <a:fld id="{51399126-2B97-C14B-9E1F-CAC5E65E5AAC}" type="datetime1">
              <a:rPr lang="es-ES" smtClean="0"/>
              <a:t>27/9/23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69778" y="637062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774" y="6356350"/>
            <a:ext cx="2743200" cy="365125"/>
          </a:xfrm>
        </p:spPr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078"/>
            <a:ext cx="1611457" cy="625667"/>
          </a:xfrm>
          <a:prstGeom prst="rect">
            <a:avLst/>
          </a:prstGeom>
        </p:spPr>
      </p:pic>
      <p:sp>
        <p:nvSpPr>
          <p:cNvPr id="8" name="Pentagon 7"/>
          <p:cNvSpPr/>
          <p:nvPr userDrawn="1"/>
        </p:nvSpPr>
        <p:spPr>
          <a:xfrm rot="10800000">
            <a:off x="1611457" y="6729863"/>
            <a:ext cx="10587314" cy="136525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210A-CCA1-624E-B084-EFC2F65B2D72}" type="datetime1">
              <a:rPr lang="es-ES" smtClean="0"/>
              <a:t>27/9/23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8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AFA-F49D-FA4C-8925-320F273A1E2F}" type="datetime1">
              <a:rPr lang="es-ES" smtClean="0"/>
              <a:t>27/9/23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22A6-5E85-7A4D-AEB3-4843F213F493}" type="datetime1">
              <a:rPr lang="es-ES" smtClean="0"/>
              <a:t>27/9/23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876-F5FF-7146-8277-650CCB30220C}" type="datetime1">
              <a:rPr lang="es-ES" smtClean="0"/>
              <a:t>27/9/23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4C1D-86D9-D940-8433-638C27BE0068}" type="datetime1">
              <a:rPr lang="es-ES" smtClean="0"/>
              <a:t>27/9/23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CDEDB-0A1D-972C-7BE5-7DBB1237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ED8B7-8306-AD6C-A404-8C59E7C4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B86F8E-32F4-1C38-25A8-1DDC4FF2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2562-8879-F247-A187-FDF52316F915}" type="datetime1">
              <a:rPr lang="es-ES" smtClean="0"/>
              <a:t>27/9/23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7ED258-B9D6-4E25-4A11-51F9E6D9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1CC4C-5164-BDA2-6F35-4D6CC0B6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568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9D5E-924D-B846-8732-5D5BD01C3AD2}" type="datetime1">
              <a:rPr lang="es-ES" smtClean="0"/>
              <a:t>27/9/23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4DF2-3E85-A248-B728-9E6A7DEDA320}" type="datetime1">
              <a:rPr lang="es-ES" smtClean="0"/>
              <a:t>27/9/23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5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21-839E-CE45-825F-6AD47010459F}" type="datetime1">
              <a:rPr lang="es-ES" smtClean="0"/>
              <a:t>27/9/23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3C7-44B3-B948-9931-8C42C0ED2356}" type="datetime1">
              <a:rPr lang="es-ES" smtClean="0"/>
              <a:t>27/9/23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407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7B53-244A-9B44-9E72-F4B4D06BFD61}" type="datetime1">
              <a:rPr lang="es-ES" smtClean="0"/>
              <a:t>27/9/23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83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88CB-CCE4-774D-AF1F-110762816E59}" type="datetime1">
              <a:rPr lang="es-ES" smtClean="0"/>
              <a:t>27/9/23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31743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AB8C3A-325B-3247-B810-49DC8C3665E4}" type="datetime1">
              <a:rPr lang="es-ES" smtClean="0"/>
              <a:t>27/9/23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4137901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F1C88D-7FB6-DA48-89D3-7D335BF4CA20}" type="datetime1">
              <a:rPr lang="es-ES" smtClean="0"/>
              <a:t>27/9/23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4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B135B6-A19A-0549-9B46-1B78EF425E8E}" type="datetime1">
              <a:rPr lang="es-ES" smtClean="0"/>
              <a:t>27/9/23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7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FFE4A-7D2C-0FCB-EA3A-4408B1D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3C6E36-FBDD-A6A2-E7F3-BA06856F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2FABC-9FEB-50B7-F789-FF84893C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1F1-9130-4E49-BFC8-1C67242F529B}" type="datetime1">
              <a:rPr lang="es-ES" smtClean="0"/>
              <a:t>27/9/23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EAB324-3624-40A4-B205-7084F655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726E9-C5E1-B348-7884-397C8001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66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DAAFD-4C4A-B386-5BE0-47C4B6E5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B659E-C011-93F2-F2E8-339586B4C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608461-BB1E-CEC4-5D61-E4652185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B6E867-3D58-6E50-918B-EF595861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D03-7082-764B-A0FC-73675434FF55}" type="datetime1">
              <a:rPr lang="es-ES" smtClean="0"/>
              <a:t>27/9/23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0A479-834F-B375-8760-0887FB03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E7258F-7082-3BAC-61E1-61E140DC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56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0DFD2-E880-6988-A36C-AF8A46E7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AC6F8D-DF87-B5D3-A8F0-BB1D98F77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7A9D4C-8024-BBB0-0672-6EF21FBCA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064026-8EAF-A681-EA67-E358F827A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9463E4-CC2C-5525-4564-358AF8131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4A6900-6A27-498E-B4D4-DA85B5A3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56CF-5CDB-DE46-A799-B82B3DE0D3CE}" type="datetime1">
              <a:rPr lang="es-ES" smtClean="0"/>
              <a:t>27/9/23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ADC7EF-544E-31EA-4624-309111F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D172F0-E725-6E41-6282-AAC7A6D0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629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3AE82-4074-A169-FD68-4BEA1FA0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0CFA48-C779-8894-726C-3033601D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954-3360-1C4C-8929-7F0AA4699A8A}" type="datetime1">
              <a:rPr lang="es-ES" smtClean="0"/>
              <a:t>27/9/23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E1C465-5C6D-B3FB-38C5-E37AA574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1A035E-27FE-2282-2AB6-E396102A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474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51405E-3445-A17F-8978-994237C4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73A-21CA-134E-A999-8C387A4EEE35}" type="datetime1">
              <a:rPr lang="es-ES" smtClean="0"/>
              <a:t>27/9/23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BB9B5C-8B75-007E-4C1E-A629EF05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8B22EA-2AF6-CA07-1890-D240444A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0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4214E-CD6F-141A-7B1F-90B123E3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CFAAB-25C2-8926-3C60-5801DA53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06D3C1-75BF-9B40-A1FB-10739F4AE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91B7A-CA5D-4CB7-CA3F-AA3918FA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F1EE-855D-1F41-BB17-FECC85FB8064}" type="datetime1">
              <a:rPr lang="es-ES" smtClean="0"/>
              <a:t>27/9/23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91736-73FD-FC07-953A-CF4F8360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60BBB7-F4BF-7319-AE4E-284A5E0C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1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D2CCF-326E-7368-7093-E87205B5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A1ED65-325C-02C7-FE3B-5931BDE88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87C90-03E4-710D-C9F0-CA62FC090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22A1B0-C4C3-ABCA-8713-56D2A1C5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BDA1-EF98-9243-A70E-4FC79F30045D}" type="datetime1">
              <a:rPr lang="es-ES" smtClean="0"/>
              <a:t>27/9/23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289939-53AE-7213-420F-E2D725A0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E4FEB8-83C4-73F9-4B2D-D268C7E1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66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AB18C8-91AF-1F6D-1B5F-1F461740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A6B60-9528-FF96-0D8F-DD9D81B5D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57BF-4663-040D-360F-06D13AE66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546B-0708-8546-A8A0-7412066264FB}" type="datetime1">
              <a:rPr lang="es-ES" smtClean="0"/>
              <a:t>27/9/23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E614D-8C86-FCB3-D371-4D22969F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CB4B6C-CD59-7DFF-48D6-1D772326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84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6CBB-873D-B845-8B25-283CD8BD9412}" type="datetime1">
              <a:rPr lang="es-ES" smtClean="0"/>
              <a:t>27/9/23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36231C-3DBB-42AB-84D4-7F43215EB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93" y="40379"/>
            <a:ext cx="4133612" cy="5186514"/>
          </a:xfrm>
          <a:prstGeom prst="rect">
            <a:avLst/>
          </a:prstGeom>
        </p:spPr>
      </p:pic>
      <p:sp>
        <p:nvSpPr>
          <p:cNvPr id="11" name="Pentagon 7">
            <a:extLst>
              <a:ext uri="{FF2B5EF4-FFF2-40B4-BE49-F238E27FC236}">
                <a16:creationId xmlns:a16="http://schemas.microsoft.com/office/drawing/2014/main" id="{40441DFF-2874-B577-90E4-4D7A9632D56F}"/>
              </a:ext>
            </a:extLst>
          </p:cNvPr>
          <p:cNvSpPr/>
          <p:nvPr/>
        </p:nvSpPr>
        <p:spPr>
          <a:xfrm>
            <a:off x="0" y="-15240"/>
            <a:ext cx="7976681" cy="154359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32">
            <a:extLst>
              <a:ext uri="{FF2B5EF4-FFF2-40B4-BE49-F238E27FC236}">
                <a16:creationId xmlns:a16="http://schemas.microsoft.com/office/drawing/2014/main" id="{93FDCEC4-AAE1-F294-C244-FF79078E1E6A}"/>
              </a:ext>
            </a:extLst>
          </p:cNvPr>
          <p:cNvSpPr/>
          <p:nvPr/>
        </p:nvSpPr>
        <p:spPr>
          <a:xfrm rot="10800000">
            <a:off x="-1" y="6703641"/>
            <a:ext cx="7976681" cy="154359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6F17A-96A1-A4D4-5DAB-7588C6827F2A}"/>
              </a:ext>
            </a:extLst>
          </p:cNvPr>
          <p:cNvSpPr txBox="1">
            <a:spLocks/>
          </p:cNvSpPr>
          <p:nvPr/>
        </p:nvSpPr>
        <p:spPr>
          <a:xfrm>
            <a:off x="423995" y="578734"/>
            <a:ext cx="6895016" cy="2088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</a:rPr>
              <a:t>WP-3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Special technologies, devices and systems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8A52-31AD-D2FA-AD99-E88C1F840B8A}"/>
              </a:ext>
            </a:extLst>
          </p:cNvPr>
          <p:cNvSpPr txBox="1">
            <a:spLocks/>
          </p:cNvSpPr>
          <p:nvPr/>
        </p:nvSpPr>
        <p:spPr>
          <a:xfrm>
            <a:off x="153665" y="2928126"/>
            <a:ext cx="712893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00A6"/>
                </a:solidFill>
              </a:rPr>
              <a:t>N. Fuster (IFIC, CSIC-UV)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rgbClr val="0000A6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00A6"/>
                </a:solidFill>
              </a:rPr>
              <a:t>28th September 2023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00A6"/>
                </a:solidFill>
              </a:rPr>
              <a:t>EAJADE general meeting</a:t>
            </a:r>
            <a:endParaRPr lang="en-US" sz="2000" dirty="0">
              <a:solidFill>
                <a:srgbClr val="0000A6"/>
              </a:solidFill>
            </a:endParaRPr>
          </a:p>
        </p:txBody>
      </p:sp>
      <p:pic>
        <p:nvPicPr>
          <p:cNvPr id="4" name="Picture 2" descr="Instituto de Física Corpuscular |">
            <a:extLst>
              <a:ext uri="{FF2B5EF4-FFF2-40B4-BE49-F238E27FC236}">
                <a16:creationId xmlns:a16="http://schemas.microsoft.com/office/drawing/2014/main" id="{8A2C86DF-81B7-14B7-6EB8-A4F32AB4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2" y="4562813"/>
            <a:ext cx="1298466" cy="8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v-logo - Polibienestar">
            <a:extLst>
              <a:ext uri="{FF2B5EF4-FFF2-40B4-BE49-F238E27FC236}">
                <a16:creationId xmlns:a16="http://schemas.microsoft.com/office/drawing/2014/main" id="{C069CACA-122A-9279-0477-8B60E016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65" y="4532701"/>
            <a:ext cx="1162050" cy="9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 CSIC » URBIOFIN Project">
            <a:extLst>
              <a:ext uri="{FF2B5EF4-FFF2-40B4-BE49-F238E27FC236}">
                <a16:creationId xmlns:a16="http://schemas.microsoft.com/office/drawing/2014/main" id="{AB6D8AA2-85CA-6810-1FDE-6244B5CC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54" y="4551404"/>
            <a:ext cx="2514703" cy="9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BCF1FF-1FC7-9142-E8B8-1CEC61573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066" y="4532701"/>
            <a:ext cx="1189422" cy="1238509"/>
          </a:xfrm>
          <a:prstGeom prst="rect">
            <a:avLst/>
          </a:prstGeom>
        </p:spPr>
      </p:pic>
      <p:pic>
        <p:nvPicPr>
          <p:cNvPr id="1026" name="Picture 2" descr="Generació Talent GenT (@GeneracioT) / Twitter">
            <a:extLst>
              <a:ext uri="{FF2B5EF4-FFF2-40B4-BE49-F238E27FC236}">
                <a16:creationId xmlns:a16="http://schemas.microsoft.com/office/drawing/2014/main" id="{1A5FECD7-ACD8-214E-4021-5DC7BF6A3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7" b="24008"/>
          <a:stretch/>
        </p:blipFill>
        <p:spPr bwMode="auto">
          <a:xfrm>
            <a:off x="6198540" y="4673403"/>
            <a:ext cx="1357115" cy="7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205432D7-0C03-9877-2D51-A92419C0B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220" y="5194462"/>
            <a:ext cx="4664167" cy="913489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66C17D-4749-8B8E-8D3F-C7D07162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131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F90E6D9C-ED20-EBAA-E154-C304F5001800}"/>
              </a:ext>
            </a:extLst>
          </p:cNvPr>
          <p:cNvSpPr txBox="1"/>
          <p:nvPr/>
        </p:nvSpPr>
        <p:spPr>
          <a:xfrm>
            <a:off x="490035" y="1274564"/>
            <a:ext cx="6469248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rgbClr val="0000A6"/>
                </a:solidFill>
              </a:rPr>
              <a:t>UOXF, 2 PM: KEK</a:t>
            </a:r>
          </a:p>
          <a:p>
            <a:endParaRPr lang="en-GB" b="1" dirty="0">
              <a:solidFill>
                <a:srgbClr val="0000A6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Hardware for LCs (KEK, ATF2/3) </a:t>
            </a:r>
            <a:r>
              <a:rPr lang="en-GB" b="1" dirty="0">
                <a:solidFill>
                  <a:srgbClr val="C00000"/>
                </a:solidFill>
              </a:rPr>
              <a:t>-&gt; task 3.1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b="1" dirty="0">
              <a:solidFill>
                <a:srgbClr val="C00000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Plans under discussion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17FF817-57F9-31CA-2C38-462BF9B7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3E8D8C-0116-538E-E754-91EA48C4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 descr="Logo University of Oxford Texto PNG transparente - StickPNG">
            <a:extLst>
              <a:ext uri="{FF2B5EF4-FFF2-40B4-BE49-F238E27FC236}">
                <a16:creationId xmlns:a16="http://schemas.microsoft.com/office/drawing/2014/main" id="{3BACC245-79A9-9EC2-01C3-02724FBF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35" y="1039809"/>
            <a:ext cx="4004930" cy="13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032318-4565-3D84-F52E-4CC7DF1B6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65914"/>
              </p:ext>
            </p:extLst>
          </p:nvPr>
        </p:nvGraphicFramePr>
        <p:xfrm>
          <a:off x="5835030" y="2574665"/>
          <a:ext cx="20147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356">
                  <a:extLst>
                    <a:ext uri="{9D8B030D-6E8A-4147-A177-3AD203B41FA5}">
                      <a16:colId xmlns:a16="http://schemas.microsoft.com/office/drawing/2014/main" val="1402369464"/>
                    </a:ext>
                  </a:extLst>
                </a:gridCol>
                <a:gridCol w="1007356">
                  <a:extLst>
                    <a:ext uri="{9D8B030D-6E8A-4147-A177-3AD203B41FA5}">
                      <a16:colId xmlns:a16="http://schemas.microsoft.com/office/drawing/2014/main" val="185356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Lab</a:t>
                      </a:r>
                      <a:r>
                        <a:rPr lang="es-ES_trad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6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" y="0"/>
            <a:ext cx="975849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secondments status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BF2312-2160-94D4-C29F-269FD39D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0E804ABA-ECF8-A33C-E5C9-1C63A09C3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99257"/>
              </p:ext>
            </p:extLst>
          </p:nvPr>
        </p:nvGraphicFramePr>
        <p:xfrm>
          <a:off x="251636" y="1181528"/>
          <a:ext cx="11782708" cy="3601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6464">
                  <a:extLst>
                    <a:ext uri="{9D8B030D-6E8A-4147-A177-3AD203B41FA5}">
                      <a16:colId xmlns:a16="http://schemas.microsoft.com/office/drawing/2014/main" val="2505882436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53970479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49823540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55110196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3996204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93352551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20537386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84389082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30276864"/>
                    </a:ext>
                  </a:extLst>
                </a:gridCol>
                <a:gridCol w="553720">
                  <a:extLst>
                    <a:ext uri="{9D8B030D-6E8A-4147-A177-3AD203B41FA5}">
                      <a16:colId xmlns:a16="http://schemas.microsoft.com/office/drawing/2014/main" val="208774342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6191912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1461467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98379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54438213"/>
                    </a:ext>
                  </a:extLst>
                </a:gridCol>
                <a:gridCol w="909144">
                  <a:extLst>
                    <a:ext uri="{9D8B030D-6E8A-4147-A177-3AD203B41FA5}">
                      <a16:colId xmlns:a16="http://schemas.microsoft.com/office/drawing/2014/main" val="458206435"/>
                    </a:ext>
                  </a:extLst>
                </a:gridCol>
              </a:tblGrid>
              <a:tr h="237473">
                <a:tc rowSpan="2">
                  <a:txBody>
                    <a:bodyPr/>
                    <a:lstStyle/>
                    <a:p>
                      <a:pPr algn="ctr"/>
                      <a:endParaRPr lang="en-AU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noProof="0" dirty="0">
                          <a:solidFill>
                            <a:schemeClr val="tx1"/>
                          </a:solidFill>
                        </a:rPr>
                        <a:t>CEA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noProof="0" dirty="0">
                          <a:solidFill>
                            <a:schemeClr val="tx1"/>
                          </a:solidFill>
                        </a:rPr>
                        <a:t>CERN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noProof="0" dirty="0">
                          <a:solidFill>
                            <a:schemeClr val="tx1"/>
                          </a:solidFill>
                        </a:rPr>
                        <a:t>CNRS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noProof="0" dirty="0">
                          <a:solidFill>
                            <a:schemeClr val="tx1"/>
                          </a:solidFill>
                        </a:rPr>
                        <a:t>DESY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noProof="0" dirty="0">
                          <a:solidFill>
                            <a:schemeClr val="tx1"/>
                          </a:solidFill>
                        </a:rPr>
                        <a:t>UHH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noProof="0" dirty="0">
                          <a:solidFill>
                            <a:schemeClr val="tx1"/>
                          </a:solidFill>
                        </a:rPr>
                        <a:t>IFIC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b="1" noProof="0" dirty="0">
                          <a:solidFill>
                            <a:schemeClr val="tx1"/>
                          </a:solidFill>
                        </a:rPr>
                        <a:t>OXFORD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162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AU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Tot.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Actual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[Mon.]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Tot.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Actual</a:t>
                      </a:r>
                    </a:p>
                    <a:p>
                      <a:pPr algn="ctr"/>
                      <a:r>
                        <a:rPr lang="en-AU" sz="1800" noProof="0" dirty="0"/>
                        <a:t>[Mon.]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Tot.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Actual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[Mon.]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Tot.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Actual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[Mon.]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Tot.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Actual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[Mon.]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Tot.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Actual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[Mon.]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Tot.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Actual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[Mon.]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3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b="1" noProof="0" dirty="0"/>
                        <a:t>FNAL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0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b="1" noProof="0" dirty="0"/>
                        <a:t>BNL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8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b="1" noProof="0" dirty="0"/>
                        <a:t>SLAC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7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b="1" noProof="0" dirty="0"/>
                        <a:t>KEK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1.2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2.8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91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b="1" noProof="0" dirty="0"/>
                        <a:t>UVIC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1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b="1" noProof="0" dirty="0"/>
                        <a:t>Oxford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noProof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6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b="1" noProof="0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21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1.2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35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2.8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noProof="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668168"/>
                  </a:ext>
                </a:extLst>
              </a:tr>
            </a:tbl>
          </a:graphicData>
        </a:graphic>
      </p:graphicFrame>
      <p:sp>
        <p:nvSpPr>
          <p:cNvPr id="3" name="TextBox 12">
            <a:extLst>
              <a:ext uri="{FF2B5EF4-FFF2-40B4-BE49-F238E27FC236}">
                <a16:creationId xmlns:a16="http://schemas.microsoft.com/office/drawing/2014/main" id="{315BDBA8-B329-CF26-BEA5-89A89E45BAD3}"/>
              </a:ext>
            </a:extLst>
          </p:cNvPr>
          <p:cNvSpPr txBox="1"/>
          <p:nvPr/>
        </p:nvSpPr>
        <p:spPr>
          <a:xfrm>
            <a:off x="251636" y="5154300"/>
            <a:ext cx="117827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GB" dirty="0"/>
              <a:t>Several additional secondments are planned by CEA, CNRS and CERN to KEK by the end of 2023 and first half of 2024 but still not registered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" y="0"/>
            <a:ext cx="975849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tasks and deliverables overview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BF2312-2160-94D4-C29F-269FD39D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12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01C434-2B04-50D0-254D-B68F41A1ECBF}"/>
              </a:ext>
            </a:extLst>
          </p:cNvPr>
          <p:cNvSpPr txBox="1"/>
          <p:nvPr/>
        </p:nvSpPr>
        <p:spPr>
          <a:xfrm>
            <a:off x="327548" y="1028343"/>
            <a:ext cx="1132016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00A6"/>
                </a:solidFill>
              </a:rPr>
              <a:t>Task 3.1: Final Focus and interaction point, collimation and magnets, luminosity devices and MDI studies </a:t>
            </a:r>
          </a:p>
          <a:p>
            <a:endParaRPr lang="en-AU" b="1" dirty="0">
              <a:solidFill>
                <a:srgbClr val="0000A6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dirty="0"/>
              <a:t>This task covers studies and hardware developments for colliders options, covering the devices critical for providing high luminosity collisions</a:t>
            </a:r>
          </a:p>
          <a:p>
            <a:endParaRPr lang="en-AU" dirty="0"/>
          </a:p>
          <a:p>
            <a:pPr marL="285750" indent="-285750">
              <a:buFont typeface="Wingdings" pitchFamily="2" charset="2"/>
              <a:buChar char="§"/>
            </a:pPr>
            <a:r>
              <a:rPr lang="en-AU" dirty="0"/>
              <a:t>Tentative list of activities: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ML BPMs performance studies (CEA)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IR magnets developments (CERN)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MDI, background control and collimation studies (CERN)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IP quadrupole vibration studies (CNRS)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Ground motion studies (CNRS)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GB" b="1" dirty="0"/>
              <a:t>Modelling, measurements and mitigation of beam loss induced background studies (CNRS)</a:t>
            </a:r>
            <a:endParaRPr lang="en-AU" b="1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MDI studies (DESY)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Cold cavity-BPM R&amp;D studies (IFIC)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Hardware for LC R&amp;D (Oxford)</a:t>
            </a:r>
          </a:p>
          <a:p>
            <a:endParaRPr lang="en-AU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Deliverable 3.2</a:t>
            </a:r>
            <a:r>
              <a:rPr lang="en-AU" dirty="0"/>
              <a:t>: </a:t>
            </a:r>
            <a:r>
              <a:rPr lang="en-AU" dirty="0" err="1"/>
              <a:t>LumiPerfFCCRep</a:t>
            </a:r>
            <a:r>
              <a:rPr lang="en-AU" dirty="0"/>
              <a:t> (month 42): Report on luminosity performance and margins for the Higgs factory proposals (CERN)</a:t>
            </a:r>
          </a:p>
        </p:txBody>
      </p:sp>
    </p:spTree>
    <p:extLst>
      <p:ext uri="{BB962C8B-B14F-4D97-AF65-F5344CB8AC3E}">
        <p14:creationId xmlns:p14="http://schemas.microsoft.com/office/powerpoint/2010/main" val="62795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BF2312-2160-94D4-C29F-269FD39D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13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01C434-2B04-50D0-254D-B68F41A1ECBF}"/>
              </a:ext>
            </a:extLst>
          </p:cNvPr>
          <p:cNvSpPr txBox="1"/>
          <p:nvPr/>
        </p:nvSpPr>
        <p:spPr>
          <a:xfrm>
            <a:off x="385353" y="1028343"/>
            <a:ext cx="1053657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00A6"/>
                </a:solidFill>
              </a:rPr>
              <a:t>Task 3.2: Beam dynamics, start-to-end simulations, polarization/polarimetry including hardware concepts</a:t>
            </a:r>
          </a:p>
          <a:p>
            <a:endParaRPr lang="en-AU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AU" dirty="0"/>
              <a:t>These studies aim to define the performance goals for the collider options including polarization parameters and luminosity as well as the expected measurements accuracy for these parameters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AU" dirty="0"/>
              <a:t>Tentative list of activities: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GB" b="1" dirty="0"/>
              <a:t>Beam dynamics, optics correction and polarisation/polarimetry studies </a:t>
            </a:r>
            <a:r>
              <a:rPr lang="en-AU" b="1" dirty="0"/>
              <a:t>(CERN)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Compton polarimeter R&amp;D (CNRS)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AU" b="1" dirty="0"/>
              <a:t>Beam parameters and luminosity monitoring and optimization (CNRS)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GB" b="1" dirty="0"/>
              <a:t>Start-to-end simulations, polarization and plasma lenses studies (DESY)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GB" b="1" dirty="0"/>
              <a:t>Design and performance optimization studies and linear and non-linear beam dynamics studies (UHH)</a:t>
            </a:r>
            <a:endParaRPr lang="en-AU" b="1" dirty="0"/>
          </a:p>
          <a:p>
            <a:endParaRPr lang="en-AU" dirty="0"/>
          </a:p>
          <a:p>
            <a:endParaRPr lang="en-AU" dirty="0"/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Deliverable 3.1</a:t>
            </a:r>
            <a:r>
              <a:rPr lang="en-AU" dirty="0"/>
              <a:t>: </a:t>
            </a:r>
            <a:r>
              <a:rPr lang="en-AU" dirty="0" err="1"/>
              <a:t>OptParHiggsRep</a:t>
            </a:r>
            <a:r>
              <a:rPr lang="en-AU" dirty="0"/>
              <a:t> (month 36): Optimized parameters for Higgs factories including polarization studies (CERN)</a:t>
            </a:r>
          </a:p>
          <a:p>
            <a:pPr marL="342900" indent="-342900">
              <a:buFont typeface="Wingdings" pitchFamily="2" charset="2"/>
              <a:buChar char="q"/>
            </a:pPr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7B7E26C-D99E-9936-FFD1-B7E327B1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" y="0"/>
            <a:ext cx="975849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tasks and deliverables overview</a:t>
            </a:r>
          </a:p>
        </p:txBody>
      </p:sp>
    </p:spTree>
    <p:extLst>
      <p:ext uri="{BB962C8B-B14F-4D97-AF65-F5344CB8AC3E}">
        <p14:creationId xmlns:p14="http://schemas.microsoft.com/office/powerpoint/2010/main" val="241786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" y="0"/>
            <a:ext cx="975849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results and highlights so far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BF2312-2160-94D4-C29F-269FD39D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14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01C434-2B04-50D0-254D-B68F41A1ECBF}"/>
              </a:ext>
            </a:extLst>
          </p:cNvPr>
          <p:cNvSpPr txBox="1"/>
          <p:nvPr/>
        </p:nvSpPr>
        <p:spPr>
          <a:xfrm>
            <a:off x="499628" y="1124549"/>
            <a:ext cx="7991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AU" dirty="0"/>
              <a:t>Work plans and collaborations are developing well</a:t>
            </a:r>
          </a:p>
          <a:p>
            <a:pPr marL="342900" indent="-342900">
              <a:buFont typeface="Wingdings" pitchFamily="2" charset="2"/>
              <a:buChar char="q"/>
            </a:pPr>
            <a:endParaRPr lang="en-AU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AU" dirty="0"/>
              <a:t>Still, we need to check any overlap between WP1&amp;WP3 now that the activities are better defined for most of the groups</a:t>
            </a:r>
          </a:p>
          <a:p>
            <a:pPr marL="285750" indent="-285750">
              <a:buFont typeface="Wingdings" pitchFamily="2" charset="2"/>
              <a:buChar char="ü"/>
            </a:pPr>
            <a:endParaRPr lang="en-AU" dirty="0"/>
          </a:p>
          <a:p>
            <a:pPr marL="342900" indent="-342900">
              <a:buFont typeface="Wingdings" pitchFamily="2" charset="2"/>
              <a:buChar char="q"/>
            </a:pPr>
            <a:r>
              <a:rPr lang="en-AU" dirty="0"/>
              <a:t>CERN and CNRS started travelling within WP3 and several secondments are planned already for the end of 2023 and beginning of 2024 also for CEA</a:t>
            </a:r>
          </a:p>
          <a:p>
            <a:pPr marL="342900" indent="-342900">
              <a:buFont typeface="Wingdings" pitchFamily="2" charset="2"/>
              <a:buChar char="q"/>
            </a:pPr>
            <a:endParaRPr lang="en-AU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AU" dirty="0"/>
              <a:t>From these activities we can expect results in the coming months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AU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AU" dirty="0"/>
              <a:t>As a highlight, it is worth mentioning the performance and integration studies of the Compton polarimeter being developed by the CNRS group, which are currently in the final stages</a:t>
            </a:r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C839B5F-3ED1-31B1-3B38-76AA747B2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7" y="3189455"/>
            <a:ext cx="3201515" cy="28145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5C2F12-BACB-4FF8-0A9F-251495FC1049}"/>
              </a:ext>
            </a:extLst>
          </p:cNvPr>
          <p:cNvSpPr txBox="1"/>
          <p:nvPr/>
        </p:nvSpPr>
        <p:spPr>
          <a:xfrm>
            <a:off x="9239774" y="2801073"/>
            <a:ext cx="2265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 err="1"/>
              <a:t>Thanks</a:t>
            </a:r>
            <a:r>
              <a:rPr lang="es-ES_tradnl" sz="1600" i="1" dirty="0"/>
              <a:t> </a:t>
            </a:r>
            <a:r>
              <a:rPr lang="es-ES_tradnl" sz="1600" i="1" dirty="0" err="1"/>
              <a:t>to</a:t>
            </a:r>
            <a:r>
              <a:rPr lang="es-ES_tradnl" sz="1600" i="1" dirty="0"/>
              <a:t> F. </a:t>
            </a:r>
            <a:r>
              <a:rPr lang="es-ES_tradnl" sz="1600" i="1" dirty="0" err="1"/>
              <a:t>Zomer</a:t>
            </a:r>
            <a:endParaRPr lang="es-ES_tradnl" sz="1600" i="1" dirty="0"/>
          </a:p>
        </p:txBody>
      </p:sp>
    </p:spTree>
    <p:extLst>
      <p:ext uri="{BB962C8B-B14F-4D97-AF65-F5344CB8AC3E}">
        <p14:creationId xmlns:p14="http://schemas.microsoft.com/office/powerpoint/2010/main" val="122013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62" y="558265"/>
            <a:ext cx="10567159" cy="1325563"/>
          </a:xfrm>
        </p:spPr>
        <p:txBody>
          <a:bodyPr/>
          <a:lstStyle/>
          <a:p>
            <a:r>
              <a:rPr lang="en-US" dirty="0"/>
              <a:t>Thank you very much for your collaboration!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97EDB4-B26E-214B-7AF6-813B8A79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D40298A-B793-8C1C-11C5-5D3015BBE4AB}"/>
              </a:ext>
            </a:extLst>
          </p:cNvPr>
          <p:cNvSpPr txBox="1">
            <a:spLocks/>
          </p:cNvSpPr>
          <p:nvPr/>
        </p:nvSpPr>
        <p:spPr>
          <a:xfrm>
            <a:off x="914401" y="486707"/>
            <a:ext cx="518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DD93311-2F78-B741-C42E-83103A58A70F}"/>
              </a:ext>
            </a:extLst>
          </p:cNvPr>
          <p:cNvSpPr txBox="1">
            <a:spLocks/>
          </p:cNvSpPr>
          <p:nvPr/>
        </p:nvSpPr>
        <p:spPr>
          <a:xfrm>
            <a:off x="914401" y="1816288"/>
            <a:ext cx="858882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WP-3 overview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WP-3 group by group activities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WP-3 secondments status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WP-3 </a:t>
            </a:r>
            <a:r>
              <a:rPr lang="en-US" sz="2800" dirty="0"/>
              <a:t>tasks and deliverables overview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 WP-3 results and highlights so far</a:t>
            </a:r>
            <a:endParaRPr lang="en-U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7D02E1-BD51-8769-0A49-AA237E48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" y="0"/>
            <a:ext cx="598587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overview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DE3B6F3-B045-AADF-146D-AC5CEE4C3963}"/>
              </a:ext>
            </a:extLst>
          </p:cNvPr>
          <p:cNvGrpSpPr/>
          <p:nvPr/>
        </p:nvGrpSpPr>
        <p:grpSpPr>
          <a:xfrm>
            <a:off x="1643183" y="3440752"/>
            <a:ext cx="8597517" cy="2131579"/>
            <a:chOff x="2037477" y="815676"/>
            <a:chExt cx="9823220" cy="2706565"/>
          </a:xfrm>
        </p:grpSpPr>
        <p:pic>
          <p:nvPicPr>
            <p:cNvPr id="2" name="Picture 5">
              <a:extLst>
                <a:ext uri="{FF2B5EF4-FFF2-40B4-BE49-F238E27FC236}">
                  <a16:creationId xmlns:a16="http://schemas.microsoft.com/office/drawing/2014/main" id="{93E156E0-662A-2550-78F3-DDE0A90D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9539"/>
            <a:stretch/>
          </p:blipFill>
          <p:spPr>
            <a:xfrm>
              <a:off x="2037477" y="815676"/>
              <a:ext cx="9652878" cy="2706565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B6C9649-DA59-5199-96F1-48C0307947E9}"/>
                </a:ext>
              </a:extLst>
            </p:cNvPr>
            <p:cNvSpPr txBox="1"/>
            <p:nvPr/>
          </p:nvSpPr>
          <p:spPr>
            <a:xfrm>
              <a:off x="9832368" y="2362406"/>
              <a:ext cx="1099335" cy="390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>
                  <a:solidFill>
                    <a:srgbClr val="C00000"/>
                  </a:solidFill>
                </a:rPr>
                <a:t>IFIC/CSIC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6C2072A-73C1-6DC6-DC51-4C0E3304DE1C}"/>
                </a:ext>
              </a:extLst>
            </p:cNvPr>
            <p:cNvSpPr txBox="1"/>
            <p:nvPr/>
          </p:nvSpPr>
          <p:spPr>
            <a:xfrm>
              <a:off x="10761362" y="2362408"/>
              <a:ext cx="1099335" cy="390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>
                  <a:solidFill>
                    <a:srgbClr val="C00000"/>
                  </a:solidFill>
                </a:rPr>
                <a:t>TOTAL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13D04B2-C4CB-8E74-BE4C-213B05E048F0}"/>
                </a:ext>
              </a:extLst>
            </p:cNvPr>
            <p:cNvSpPr txBox="1"/>
            <p:nvPr/>
          </p:nvSpPr>
          <p:spPr>
            <a:xfrm>
              <a:off x="9832368" y="2864008"/>
              <a:ext cx="1099335" cy="390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0703952-4395-D601-A02B-DA7E49E169D8}"/>
                </a:ext>
              </a:extLst>
            </p:cNvPr>
            <p:cNvSpPr txBox="1"/>
            <p:nvPr/>
          </p:nvSpPr>
          <p:spPr>
            <a:xfrm>
              <a:off x="10761362" y="2866623"/>
              <a:ext cx="1099335" cy="390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>
                  <a:solidFill>
                    <a:srgbClr val="C00000"/>
                  </a:solidFill>
                </a:rPr>
                <a:t>81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E19FB7-B761-B0AD-8D1F-C8A8A5D62F54}"/>
              </a:ext>
            </a:extLst>
          </p:cNvPr>
          <p:cNvSpPr txBox="1"/>
          <p:nvPr/>
        </p:nvSpPr>
        <p:spPr>
          <a:xfrm>
            <a:off x="488852" y="5679075"/>
            <a:ext cx="820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**Updated after the discussion on the first EAJADE kick-off meeting (30</a:t>
            </a:r>
            <a:r>
              <a:rPr lang="en-AU" baseline="30000" dirty="0">
                <a:solidFill>
                  <a:srgbClr val="C00000"/>
                </a:solidFill>
              </a:rPr>
              <a:t>th </a:t>
            </a:r>
            <a:r>
              <a:rPr lang="en-AU" dirty="0">
                <a:solidFill>
                  <a:srgbClr val="C00000"/>
                </a:solidFill>
              </a:rPr>
              <a:t>March 2023)</a:t>
            </a:r>
            <a:r>
              <a:rPr lang="es-ES_tradnl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CCD8EC6-5EC5-F567-CFF2-5C1C65DF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3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097F36-0AC8-E928-068C-75D361474CBC}"/>
              </a:ext>
            </a:extLst>
          </p:cNvPr>
          <p:cNvSpPr txBox="1"/>
          <p:nvPr/>
        </p:nvSpPr>
        <p:spPr>
          <a:xfrm>
            <a:off x="488852" y="1025685"/>
            <a:ext cx="11194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b="1" dirty="0"/>
              <a:t>Objectives:</a:t>
            </a:r>
          </a:p>
          <a:p>
            <a:pPr algn="just"/>
            <a:endParaRPr lang="en-AU" sz="12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AU" dirty="0"/>
              <a:t>Advance </a:t>
            </a:r>
            <a:r>
              <a:rPr lang="en-AU" b="1" dirty="0"/>
              <a:t>technology developments </a:t>
            </a:r>
            <a:r>
              <a:rPr lang="en-AU" dirty="0"/>
              <a:t>of critical parts of the Higgs factory complexes, in particular for optimizing luminosity performance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AU" b="1" dirty="0"/>
              <a:t>Develop and test special performance-critical devices </a:t>
            </a:r>
            <a:r>
              <a:rPr lang="en-AU" dirty="0"/>
              <a:t>(beam instrumentation, alignment and stabilization magnets, vacuum and intercepting devices, positron production components) </a:t>
            </a:r>
            <a:r>
              <a:rPr lang="en-AU" b="1" dirty="0"/>
              <a:t>for luminosity performance and nano beams</a:t>
            </a:r>
            <a:r>
              <a:rPr lang="en-AU" dirty="0"/>
              <a:t>, covering sources, damping rings, main </a:t>
            </a:r>
            <a:r>
              <a:rPr lang="en-AU" dirty="0" err="1"/>
              <a:t>linac</a:t>
            </a:r>
            <a:r>
              <a:rPr lang="en-AU" dirty="0"/>
              <a:t> and beam delivery system elements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AU" b="1" dirty="0"/>
              <a:t>Beam-dynamics studies, start to end simulation and system performance studies</a:t>
            </a:r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BF2312-2160-94D4-C29F-269FD39D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4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F5CB3B-C1DC-8A74-6B98-3FA846C3CA34}"/>
              </a:ext>
            </a:extLst>
          </p:cNvPr>
          <p:cNvSpPr txBox="1"/>
          <p:nvPr/>
        </p:nvSpPr>
        <p:spPr>
          <a:xfrm>
            <a:off x="533554" y="1047099"/>
            <a:ext cx="549697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00A6"/>
                </a:solidFill>
              </a:rPr>
              <a:t>Task 3.1: Final Focus and interaction point, collimation and magnets, luminosity devices and MDI studies</a:t>
            </a:r>
          </a:p>
          <a:p>
            <a:endParaRPr lang="en-AU" b="1" dirty="0">
              <a:solidFill>
                <a:srgbClr val="0000A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Participating organizations: </a:t>
            </a:r>
            <a:r>
              <a:rPr lang="en-AU" dirty="0"/>
              <a:t>CERN, CNRS, DESY, UOXF, </a:t>
            </a:r>
            <a:r>
              <a:rPr lang="en-AU" dirty="0">
                <a:solidFill>
                  <a:srgbClr val="C00000"/>
                </a:solidFill>
              </a:rPr>
              <a:t>CEA</a:t>
            </a:r>
            <a:r>
              <a:rPr lang="en-AU" dirty="0"/>
              <a:t>, </a:t>
            </a:r>
            <a:r>
              <a:rPr lang="en-AU" dirty="0">
                <a:solidFill>
                  <a:srgbClr val="C00000"/>
                </a:solidFill>
              </a:rPr>
              <a:t>IFIC/CSIC, </a:t>
            </a:r>
            <a:r>
              <a:rPr lang="en-AU" dirty="0"/>
              <a:t>44 </a:t>
            </a:r>
            <a:r>
              <a:rPr lang="en-AU" dirty="0">
                <a:solidFill>
                  <a:srgbClr val="C00000"/>
                </a:solidFill>
              </a:rPr>
              <a:t>+ 7 months </a:t>
            </a:r>
          </a:p>
          <a:p>
            <a:pPr marL="342900" indent="-342900">
              <a:buFont typeface="Wingdings" pitchFamily="2" charset="2"/>
              <a:buChar char="§"/>
            </a:pPr>
            <a:endParaRPr lang="en-AU" dirty="0"/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Secondments</a:t>
            </a:r>
            <a:r>
              <a:rPr lang="en-AU" dirty="0"/>
              <a:t> to KEK, BNL, SLAC and FNAL</a:t>
            </a:r>
          </a:p>
          <a:p>
            <a:pPr marL="342900" indent="-342900">
              <a:buFont typeface="Wingdings" pitchFamily="2" charset="2"/>
              <a:buChar char="§"/>
            </a:pPr>
            <a:endParaRPr lang="en-AU" dirty="0"/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Studies and hardware developments for circular and linear colliders covering critical devices for providing high-luminosity </a:t>
            </a:r>
            <a:r>
              <a:rPr lang="en-AU" dirty="0"/>
              <a:t>(alignment and stability systems, FF magnets, collimators, diagnostics…)</a:t>
            </a:r>
          </a:p>
          <a:p>
            <a:endParaRPr lang="en-AU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Deliverable3.2</a:t>
            </a:r>
            <a:r>
              <a:rPr lang="en-AU" dirty="0"/>
              <a:t>: </a:t>
            </a:r>
            <a:r>
              <a:rPr lang="en-AU" dirty="0" err="1"/>
              <a:t>LumiPerfFCCRep</a:t>
            </a:r>
            <a:r>
              <a:rPr lang="en-AU" dirty="0"/>
              <a:t> (month 42): Report on luminosity performance and margins for the Higgs factory proposals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96FF46-3033-5445-1DC0-830BA4FBD17F}"/>
              </a:ext>
            </a:extLst>
          </p:cNvPr>
          <p:cNvSpPr txBox="1"/>
          <p:nvPr/>
        </p:nvSpPr>
        <p:spPr>
          <a:xfrm>
            <a:off x="6312449" y="1047099"/>
            <a:ext cx="549697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00A6"/>
                </a:solidFill>
              </a:rPr>
              <a:t>Task 3.2: Beam dynamics, start-to-end simulations, polarization/polarimetry including hardware concepts</a:t>
            </a:r>
          </a:p>
          <a:p>
            <a:endParaRPr lang="en-AU" b="1" dirty="0">
              <a:solidFill>
                <a:srgbClr val="0000A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Participating organizations: </a:t>
            </a:r>
            <a:r>
              <a:rPr lang="en-AU" dirty="0"/>
              <a:t>CERN, CNRS, DESY, 30 months</a:t>
            </a:r>
          </a:p>
          <a:p>
            <a:pPr marL="342900" indent="-342900">
              <a:buFont typeface="Wingdings" pitchFamily="2" charset="2"/>
              <a:buChar char="§"/>
            </a:pPr>
            <a:endParaRPr lang="en-AU" dirty="0"/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Secondments</a:t>
            </a:r>
            <a:r>
              <a:rPr lang="en-AU" dirty="0"/>
              <a:t> to KEK, BNL, SLAC and UVIC</a:t>
            </a:r>
            <a:endParaRPr lang="en-AU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AU" dirty="0"/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Start-to-end simulations and parameters optimization studies </a:t>
            </a:r>
            <a:r>
              <a:rPr lang="en-AU" dirty="0"/>
              <a:t>of Higgs factories, including polarization and polarimetry, and luminosity measurements and accuracy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dirty="0"/>
          </a:p>
          <a:p>
            <a:pPr marL="342900" indent="-342900">
              <a:buFont typeface="Wingdings" pitchFamily="2" charset="2"/>
              <a:buChar char="§"/>
            </a:pPr>
            <a:r>
              <a:rPr lang="en-AU" b="1" dirty="0"/>
              <a:t>Deliverable3.1</a:t>
            </a:r>
            <a:r>
              <a:rPr lang="en-AU" dirty="0"/>
              <a:t>: </a:t>
            </a:r>
            <a:r>
              <a:rPr lang="en-AU" dirty="0" err="1"/>
              <a:t>OptParHiggsRep</a:t>
            </a:r>
            <a:r>
              <a:rPr lang="en-AU" dirty="0"/>
              <a:t> (month 36): Optimized parameters for Higgs factories including polarization studies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B50B3E-C059-FD19-8441-A7F55158B7BC}"/>
              </a:ext>
            </a:extLst>
          </p:cNvPr>
          <p:cNvSpPr txBox="1"/>
          <p:nvPr/>
        </p:nvSpPr>
        <p:spPr>
          <a:xfrm>
            <a:off x="533554" y="5571414"/>
            <a:ext cx="549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C00000"/>
                </a:solidFill>
              </a:rPr>
              <a:t>**CEA assigned 6 months within WP3, but no associated task specified on the proposal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53CAAE8-1548-87F4-4C0A-7B13F6BF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" y="0"/>
            <a:ext cx="802150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overview</a:t>
            </a:r>
          </a:p>
        </p:txBody>
      </p:sp>
    </p:spTree>
    <p:extLst>
      <p:ext uri="{BB962C8B-B14F-4D97-AF65-F5344CB8AC3E}">
        <p14:creationId xmlns:p14="http://schemas.microsoft.com/office/powerpoint/2010/main" val="429183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64FC0A3-BC11-C944-DE6D-DD9BC0BB2BF3}"/>
              </a:ext>
            </a:extLst>
          </p:cNvPr>
          <p:cNvSpPr txBox="1"/>
          <p:nvPr/>
        </p:nvSpPr>
        <p:spPr>
          <a:xfrm>
            <a:off x="434273" y="1196649"/>
            <a:ext cx="5955089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CEA, 6 PM: KEK, FNAL, SLAC</a:t>
            </a:r>
            <a:endParaRPr lang="en-GB" sz="2000" b="1" dirty="0">
              <a:solidFill>
                <a:srgbClr val="C00000"/>
              </a:solidFill>
            </a:endParaRPr>
          </a:p>
          <a:p>
            <a:pPr algn="l"/>
            <a:endParaRPr lang="en-GB" b="1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achine learning studies for BPMs improved performance (KEK, FNAL, SLAC) </a:t>
            </a:r>
            <a:r>
              <a:rPr lang="en-GB" sz="1800" b="1" dirty="0">
                <a:solidFill>
                  <a:srgbClr val="C00000"/>
                </a:solidFill>
              </a:rPr>
              <a:t>-&gt;</a:t>
            </a:r>
            <a:r>
              <a:rPr lang="en-GB" sz="1800" b="1" dirty="0">
                <a:solidFill>
                  <a:srgbClr val="0000A6"/>
                </a:solidFill>
              </a:rPr>
              <a:t> </a:t>
            </a:r>
            <a:r>
              <a:rPr lang="en-GB" sz="1800" b="1" dirty="0">
                <a:solidFill>
                  <a:srgbClr val="C00000"/>
                </a:solidFill>
              </a:rPr>
              <a:t>task 3.1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b="1" dirty="0">
              <a:solidFill>
                <a:srgbClr val="C00000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Secondments planned at </a:t>
            </a:r>
            <a:r>
              <a:rPr lang="en-GB" b="1" dirty="0" err="1">
                <a:solidFill>
                  <a:srgbClr val="00B050"/>
                </a:solidFill>
              </a:rPr>
              <a:t>SuperKEKB</a:t>
            </a:r>
            <a:r>
              <a:rPr lang="en-GB" b="1" dirty="0">
                <a:solidFill>
                  <a:srgbClr val="00B050"/>
                </a:solidFill>
              </a:rPr>
              <a:t> in the first half of 2024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GB" b="1" dirty="0">
              <a:solidFill>
                <a:srgbClr val="00B050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/>
              <a:t>Collaborations and work plan at the US laboratories are under discussion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B61FA2-4058-95BB-8503-DEBC2007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 descr="Commissariat à l'énergie atomique et aux énergies alternatives - Wikipedia,  entziklopedia askea.">
            <a:extLst>
              <a:ext uri="{FF2B5EF4-FFF2-40B4-BE49-F238E27FC236}">
                <a16:creationId xmlns:a16="http://schemas.microsoft.com/office/drawing/2014/main" id="{8F1482BD-C1BB-363C-370B-2F89900E5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774" y="782266"/>
            <a:ext cx="2055924" cy="16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7CDEE5-30CB-2A67-D56D-00CB99EFF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22555"/>
              </p:ext>
            </p:extLst>
          </p:nvPr>
        </p:nvGraphicFramePr>
        <p:xfrm>
          <a:off x="7735204" y="3133527"/>
          <a:ext cx="19768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443">
                  <a:extLst>
                    <a:ext uri="{9D8B030D-6E8A-4147-A177-3AD203B41FA5}">
                      <a16:colId xmlns:a16="http://schemas.microsoft.com/office/drawing/2014/main" val="1402369464"/>
                    </a:ext>
                  </a:extLst>
                </a:gridCol>
                <a:gridCol w="1068399">
                  <a:extLst>
                    <a:ext uri="{9D8B030D-6E8A-4147-A177-3AD203B41FA5}">
                      <a16:colId xmlns:a16="http://schemas.microsoft.com/office/drawing/2014/main" val="185356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Lab</a:t>
                      </a:r>
                      <a:r>
                        <a:rPr lang="es-ES_trad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6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SLAC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1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66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02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6B7093B-A3A7-1520-CB8C-E61869C5D177}"/>
              </a:ext>
            </a:extLst>
          </p:cNvPr>
          <p:cNvSpPr txBox="1"/>
          <p:nvPr/>
        </p:nvSpPr>
        <p:spPr>
          <a:xfrm>
            <a:off x="428911" y="1197620"/>
            <a:ext cx="7422397" cy="529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CERN, 21 PM (BNL, FNAL, KEK, Oxford)</a:t>
            </a:r>
            <a:endParaRPr lang="en-GB" sz="2000" b="1" dirty="0">
              <a:solidFill>
                <a:srgbClr val="C00000"/>
              </a:solidFill>
            </a:endParaRPr>
          </a:p>
          <a:p>
            <a:pPr algn="l"/>
            <a:endParaRPr lang="en-GB" b="1" dirty="0">
              <a:solidFill>
                <a:srgbClr val="0000A6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(EIC) IR magnet developments and collimation (BNL, 4PM) </a:t>
            </a:r>
            <a:r>
              <a:rPr lang="en-GB" b="1" dirty="0">
                <a:solidFill>
                  <a:srgbClr val="C00000"/>
                </a:solidFill>
              </a:rPr>
              <a:t>-&gt; task 3.1 </a:t>
            </a:r>
          </a:p>
          <a:p>
            <a:pPr algn="l"/>
            <a:endParaRPr lang="en-GB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Beam dynamics, optics correction and polarisation/polarimetry studies (BNL, FNAL, 10PM) </a:t>
            </a:r>
            <a:r>
              <a:rPr lang="en-GB" b="1" dirty="0">
                <a:solidFill>
                  <a:srgbClr val="C00000"/>
                </a:solidFill>
              </a:rPr>
              <a:t>-&gt; task 3.1, task 3.2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Proposed specific agenda with US laboratories waiting for approval by the Department of Energy of the United States of America (DOE)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b="1" dirty="0">
              <a:solidFill>
                <a:srgbClr val="C00000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GB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MDI, background control and collimation (KEK, 6PM) </a:t>
            </a:r>
            <a:r>
              <a:rPr lang="en-GB" b="1" dirty="0">
                <a:solidFill>
                  <a:srgbClr val="C00000"/>
                </a:solidFill>
              </a:rPr>
              <a:t>-&gt; task 3.1 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/>
              <a:t>Several collaborations and topics for the secondments agreed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GB" b="1" dirty="0"/>
              <a:t> </a:t>
            </a:r>
            <a:r>
              <a:rPr lang="en-GB" dirty="0"/>
              <a:t>Beam-beam theories and simulations </a:t>
            </a:r>
            <a:r>
              <a:rPr lang="en-GB" b="1" dirty="0">
                <a:solidFill>
                  <a:srgbClr val="00B050"/>
                </a:solidFill>
              </a:rPr>
              <a:t>(starting in November/December 2023)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/>
              <a:t>Collimation studies </a:t>
            </a:r>
            <a:r>
              <a:rPr lang="en-GB" b="1" dirty="0">
                <a:solidFill>
                  <a:srgbClr val="00B050"/>
                </a:solidFill>
              </a:rPr>
              <a:t>(starting at the end of 2023/beginning of 2024)</a:t>
            </a:r>
          </a:p>
          <a:p>
            <a:pPr lvl="1"/>
            <a:endParaRPr lang="en-GB" b="1" dirty="0">
              <a:solidFill>
                <a:srgbClr val="00B050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GB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C8D61-ECEB-8FEF-E12A-14092F70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6</a:t>
            </a:fld>
            <a:endParaRPr lang="en-US"/>
          </a:p>
        </p:txBody>
      </p:sp>
      <p:pic>
        <p:nvPicPr>
          <p:cNvPr id="2052" name="Picture 4" descr="CERN - Wikipedia">
            <a:extLst>
              <a:ext uri="{FF2B5EF4-FFF2-40B4-BE49-F238E27FC236}">
                <a16:creationId xmlns:a16="http://schemas.microsoft.com/office/drawing/2014/main" id="{71B92DEA-B1F7-712F-AFBF-0257FE91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330" y="330570"/>
            <a:ext cx="1542644" cy="154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A833281-703E-0652-27E8-B2F3E5780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87495"/>
              </p:ext>
            </p:extLst>
          </p:nvPr>
        </p:nvGraphicFramePr>
        <p:xfrm>
          <a:off x="8253227" y="1574800"/>
          <a:ext cx="197309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47">
                  <a:extLst>
                    <a:ext uri="{9D8B030D-6E8A-4147-A177-3AD203B41FA5}">
                      <a16:colId xmlns:a16="http://schemas.microsoft.com/office/drawing/2014/main" val="1402369464"/>
                    </a:ext>
                  </a:extLst>
                </a:gridCol>
                <a:gridCol w="986547">
                  <a:extLst>
                    <a:ext uri="{9D8B030D-6E8A-4147-A177-3AD203B41FA5}">
                      <a16:colId xmlns:a16="http://schemas.microsoft.com/office/drawing/2014/main" val="185356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Lab</a:t>
                      </a:r>
                      <a:r>
                        <a:rPr lang="es-ES_trad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6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1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6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Oxford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389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E23B2E3-BF6E-9DD0-B7A2-EFA2C0CD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952" y="3794436"/>
            <a:ext cx="2573224" cy="25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7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F249B55-6130-0192-57C4-F178D9233E11}"/>
              </a:ext>
            </a:extLst>
          </p:cNvPr>
          <p:cNvSpPr txBox="1"/>
          <p:nvPr/>
        </p:nvSpPr>
        <p:spPr>
          <a:xfrm>
            <a:off x="423804" y="1062593"/>
            <a:ext cx="9318909" cy="501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rgbClr val="0000A6"/>
                </a:solidFill>
              </a:rPr>
              <a:t>CNRS, 35 PM (BNL, KEK, UVIC, Oxford)</a:t>
            </a:r>
            <a:endParaRPr lang="en-GB" b="1" dirty="0">
              <a:solidFill>
                <a:srgbClr val="0000A6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GB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Specialised magnet development and related techniques (BNL, OXFORD, 7PM) </a:t>
            </a:r>
            <a:r>
              <a:rPr lang="en-GB" b="1" dirty="0">
                <a:solidFill>
                  <a:srgbClr val="C00000"/>
                </a:solidFill>
              </a:rPr>
              <a:t>-&gt; task 3.1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/>
              <a:t>Within FCC-</a:t>
            </a:r>
            <a:r>
              <a:rPr lang="en-GB" dirty="0" err="1"/>
              <a:t>ee</a:t>
            </a:r>
            <a:r>
              <a:rPr lang="en-GB" dirty="0"/>
              <a:t> project on IP quadrupoles vibration impact studies </a:t>
            </a:r>
            <a:r>
              <a:rPr lang="en-GB" b="1" dirty="0">
                <a:solidFill>
                  <a:srgbClr val="00B050"/>
                </a:solidFill>
              </a:rPr>
              <a:t>(starting in 2024)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Vibration and girders and luminosity impact studies (KEK, 6PM) </a:t>
            </a:r>
            <a:r>
              <a:rPr lang="en-GB" b="1" dirty="0">
                <a:solidFill>
                  <a:srgbClr val="C00000"/>
                </a:solidFill>
              </a:rPr>
              <a:t>-&gt; task 3.1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/>
              <a:t>Ground motion sensors recalibration and coherent ground motion studies</a:t>
            </a:r>
            <a:r>
              <a:rPr lang="en-GB" b="1" dirty="0">
                <a:solidFill>
                  <a:srgbClr val="00B050"/>
                </a:solidFill>
              </a:rPr>
              <a:t> (secondments planned for November 2023)</a:t>
            </a:r>
          </a:p>
          <a:p>
            <a:pPr algn="l"/>
            <a:endParaRPr lang="en-GB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Compton polarimeter laser design and real time monitoring (KEK, UVIC, 12PM) </a:t>
            </a:r>
            <a:r>
              <a:rPr lang="en-GB" b="1" dirty="0">
                <a:solidFill>
                  <a:srgbClr val="C00000"/>
                </a:solidFill>
              </a:rPr>
              <a:t>-&gt; task 3.2 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GB" dirty="0"/>
              <a:t>Performance and integration studies are being finalized for integration in </a:t>
            </a:r>
            <a:r>
              <a:rPr lang="en-GB" dirty="0" err="1"/>
              <a:t>SuperKEKB</a:t>
            </a:r>
            <a:r>
              <a:rPr lang="en-GB" dirty="0"/>
              <a:t> </a:t>
            </a:r>
            <a:r>
              <a:rPr lang="en-GB" b="1" dirty="0">
                <a:solidFill>
                  <a:srgbClr val="00B050"/>
                </a:solidFill>
              </a:rPr>
              <a:t>(secondments planned for October 2023)</a:t>
            </a:r>
            <a:endParaRPr lang="en-GB" dirty="0"/>
          </a:p>
          <a:p>
            <a:pPr marL="342900" indent="-342900" algn="l">
              <a:buFont typeface="Wingdings" pitchFamily="2" charset="2"/>
              <a:buChar char="§"/>
            </a:pPr>
            <a:endParaRPr lang="en-GB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Monitoring and optimization of beam parameters and luminosity, and modelling, measurements and mitigation of beam loss induced background (KEK, 10PM) </a:t>
            </a:r>
            <a:r>
              <a:rPr lang="en-GB" b="1" dirty="0">
                <a:solidFill>
                  <a:srgbClr val="C00000"/>
                </a:solidFill>
              </a:rPr>
              <a:t>-&gt; task 3.1, task 3.2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 err="1"/>
              <a:t>SuperKEKB</a:t>
            </a:r>
            <a:r>
              <a:rPr lang="en-GB" dirty="0"/>
              <a:t> diamond sensor recalibration and DAQ software improvements </a:t>
            </a:r>
            <a:r>
              <a:rPr lang="en-GB" b="1" dirty="0">
                <a:solidFill>
                  <a:srgbClr val="00B050"/>
                </a:solidFill>
              </a:rPr>
              <a:t>(secondments planned for September/October/November 2023)</a:t>
            </a:r>
            <a:endParaRPr lang="en-GB" dirty="0"/>
          </a:p>
          <a:p>
            <a:pPr marL="800100" lvl="1" indent="-342900">
              <a:buFont typeface="Wingdings" pitchFamily="2" charset="2"/>
              <a:buChar char="ü"/>
            </a:pP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44D2831-6A3F-E624-7CFE-D38D5E81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11" y="142099"/>
            <a:ext cx="11739735" cy="948254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2120665-5D71-525B-8F1F-C6874E18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Centre national de la recherche scientifique (CNRS) Logo ...">
            <a:extLst>
              <a:ext uri="{FF2B5EF4-FFF2-40B4-BE49-F238E27FC236}">
                <a16:creationId xmlns:a16="http://schemas.microsoft.com/office/drawing/2014/main" id="{8EDD58DF-FBFB-950D-6ED6-601446E31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3" r="20105"/>
          <a:stretch/>
        </p:blipFill>
        <p:spPr bwMode="auto">
          <a:xfrm>
            <a:off x="10179054" y="585350"/>
            <a:ext cx="1493395" cy="14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0D2219-C7EC-A0F0-920A-7A576BAA2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63078"/>
              </p:ext>
            </p:extLst>
          </p:nvPr>
        </p:nvGraphicFramePr>
        <p:xfrm>
          <a:off x="9968262" y="2405961"/>
          <a:ext cx="20147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356">
                  <a:extLst>
                    <a:ext uri="{9D8B030D-6E8A-4147-A177-3AD203B41FA5}">
                      <a16:colId xmlns:a16="http://schemas.microsoft.com/office/drawing/2014/main" val="1402369464"/>
                    </a:ext>
                  </a:extLst>
                </a:gridCol>
                <a:gridCol w="1007356">
                  <a:extLst>
                    <a:ext uri="{9D8B030D-6E8A-4147-A177-3AD203B41FA5}">
                      <a16:colId xmlns:a16="http://schemas.microsoft.com/office/drawing/2014/main" val="185356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Lab</a:t>
                      </a:r>
                      <a:r>
                        <a:rPr lang="es-ES_trad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6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1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UVIC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6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Oxford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5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0">
            <a:extLst>
              <a:ext uri="{FF2B5EF4-FFF2-40B4-BE49-F238E27FC236}">
                <a16:creationId xmlns:a16="http://schemas.microsoft.com/office/drawing/2014/main" id="{E717A4DA-79D2-F014-350B-FC3D0D890AC7}"/>
              </a:ext>
            </a:extLst>
          </p:cNvPr>
          <p:cNvSpPr txBox="1"/>
          <p:nvPr/>
        </p:nvSpPr>
        <p:spPr>
          <a:xfrm>
            <a:off x="448824" y="1023144"/>
            <a:ext cx="8046638" cy="3970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rgbClr val="0000A6"/>
                </a:solidFill>
              </a:rPr>
              <a:t>DESY, 6 PM: FNAL, UVIC, KEK, BNL, </a:t>
            </a:r>
            <a:r>
              <a:rPr lang="en-GB" sz="2000" b="1" dirty="0">
                <a:solidFill>
                  <a:srgbClr val="C00000"/>
                </a:solidFill>
              </a:rPr>
              <a:t>SLAC?</a:t>
            </a:r>
            <a:endParaRPr lang="en-GB" sz="2000" b="1" dirty="0">
              <a:solidFill>
                <a:srgbClr val="0000A6"/>
              </a:solidFill>
            </a:endParaRPr>
          </a:p>
          <a:p>
            <a:pPr algn="l"/>
            <a:endParaRPr lang="en-GB" b="1" dirty="0">
              <a:solidFill>
                <a:srgbClr val="0000A6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Start-to-end simulations, polarization, operation, sustainability and plasma lenses studies (KEK/BNL/UVIC, 5PM) </a:t>
            </a:r>
            <a:r>
              <a:rPr lang="en-GB" b="1" dirty="0">
                <a:solidFill>
                  <a:srgbClr val="C00000"/>
                </a:solidFill>
              </a:rPr>
              <a:t>-&gt; task 3.1, task 3.2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b="1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GB" dirty="0"/>
              <a:t> The topics for the secondments and the work plan are under discussion </a:t>
            </a:r>
            <a:r>
              <a:rPr lang="en-GB" b="1" dirty="0">
                <a:solidFill>
                  <a:srgbClr val="00B050"/>
                </a:solidFill>
              </a:rPr>
              <a:t>probably starting in 2024</a:t>
            </a:r>
            <a:endParaRPr lang="en-GB" dirty="0"/>
          </a:p>
          <a:p>
            <a:pPr marL="742950" lvl="1" indent="-285750">
              <a:buFont typeface="Wingdings" pitchFamily="2" charset="2"/>
              <a:buChar char="ü"/>
            </a:pPr>
            <a:endParaRPr lang="en-GB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/>
              <a:t>Possibly changing some secondments at BNL/UVIC to SLAC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MDI studies (FNAL, 1PM) </a:t>
            </a:r>
            <a:r>
              <a:rPr lang="en-GB" b="1" dirty="0">
                <a:solidFill>
                  <a:srgbClr val="C00000"/>
                </a:solidFill>
              </a:rPr>
              <a:t>-&gt; task 3.1 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2000" dirty="0"/>
          </a:p>
          <a:p>
            <a:pPr marL="342900" indent="-342900" algn="l">
              <a:buFont typeface="Wingdings" pitchFamily="2" charset="2"/>
              <a:buChar char="§"/>
            </a:pPr>
            <a:endParaRPr lang="en-GB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3223A0F-A8D9-62A1-2B34-9ACC3B65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1"/>
            <a:ext cx="11739735" cy="1150070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C9B5AC-0B8B-0D27-BD40-182F7123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6866B41-AFDD-5C3D-A22C-463F6918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62" y="328090"/>
            <a:ext cx="1726817" cy="17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26FDF5-C1E8-CF71-0760-44C3DB66C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34335"/>
              </p:ext>
            </p:extLst>
          </p:nvPr>
        </p:nvGraphicFramePr>
        <p:xfrm>
          <a:off x="8495462" y="2073213"/>
          <a:ext cx="17268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409">
                  <a:extLst>
                    <a:ext uri="{9D8B030D-6E8A-4147-A177-3AD203B41FA5}">
                      <a16:colId xmlns:a16="http://schemas.microsoft.com/office/drawing/2014/main" val="1402369464"/>
                    </a:ext>
                  </a:extLst>
                </a:gridCol>
                <a:gridCol w="863409">
                  <a:extLst>
                    <a:ext uri="{9D8B030D-6E8A-4147-A177-3AD203B41FA5}">
                      <a16:colId xmlns:a16="http://schemas.microsoft.com/office/drawing/2014/main" val="185356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Lab</a:t>
                      </a:r>
                      <a:r>
                        <a:rPr lang="es-ES_trad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6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1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UVIC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6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C00000"/>
                          </a:solidFill>
                        </a:rPr>
                        <a:t>SLAC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13334"/>
                  </a:ext>
                </a:extLst>
              </a:tr>
            </a:tbl>
          </a:graphicData>
        </a:graphic>
      </p:graphicFrame>
      <p:sp>
        <p:nvSpPr>
          <p:cNvPr id="4" name="TextBox 10">
            <a:extLst>
              <a:ext uri="{FF2B5EF4-FFF2-40B4-BE49-F238E27FC236}">
                <a16:creationId xmlns:a16="http://schemas.microsoft.com/office/drawing/2014/main" id="{09B9F9F5-94AA-B084-B63C-8F58523AE06D}"/>
              </a:ext>
            </a:extLst>
          </p:cNvPr>
          <p:cNvSpPr txBox="1"/>
          <p:nvPr/>
        </p:nvSpPr>
        <p:spPr>
          <a:xfrm>
            <a:off x="534072" y="4412312"/>
            <a:ext cx="692122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rgbClr val="0000A6"/>
                </a:solidFill>
              </a:rPr>
              <a:t>UHH, 4 PM (KEK)</a:t>
            </a:r>
          </a:p>
          <a:p>
            <a:pPr algn="l"/>
            <a:endParaRPr lang="en-GB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Design and performance optimization studies and linear and non-linear beam dynamics studies (KEK, 4PM) </a:t>
            </a:r>
            <a:r>
              <a:rPr lang="en-GB" b="1" dirty="0">
                <a:solidFill>
                  <a:srgbClr val="C00000"/>
                </a:solidFill>
              </a:rPr>
              <a:t>-&gt; task 3.1, task 3.2</a:t>
            </a:r>
            <a:endParaRPr lang="en-GB" dirty="0"/>
          </a:p>
          <a:p>
            <a:pPr marL="342900" indent="-342900" algn="l">
              <a:buFont typeface="Wingdings" pitchFamily="2" charset="2"/>
              <a:buChar char="§"/>
            </a:pPr>
            <a:endParaRPr lang="en-GB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Topics and work plan are under discussion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2ACB23-8945-712C-5645-87138524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884" y="4819543"/>
            <a:ext cx="1388399" cy="13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2D9B919-E2C4-7E73-F312-91CED9E7A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03071"/>
              </p:ext>
            </p:extLst>
          </p:nvPr>
        </p:nvGraphicFramePr>
        <p:xfrm>
          <a:off x="6893100" y="5464016"/>
          <a:ext cx="20147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356">
                  <a:extLst>
                    <a:ext uri="{9D8B030D-6E8A-4147-A177-3AD203B41FA5}">
                      <a16:colId xmlns:a16="http://schemas.microsoft.com/office/drawing/2014/main" val="1402369464"/>
                    </a:ext>
                  </a:extLst>
                </a:gridCol>
                <a:gridCol w="1007356">
                  <a:extLst>
                    <a:ext uri="{9D8B030D-6E8A-4147-A177-3AD203B41FA5}">
                      <a16:colId xmlns:a16="http://schemas.microsoft.com/office/drawing/2014/main" val="185356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Lab</a:t>
                      </a:r>
                      <a:r>
                        <a:rPr lang="es-ES_trad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6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37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4446A4C8-03B4-4C56-07D5-973EB8E853B4}"/>
              </a:ext>
            </a:extLst>
          </p:cNvPr>
          <p:cNvSpPr txBox="1"/>
          <p:nvPr/>
        </p:nvSpPr>
        <p:spPr>
          <a:xfrm>
            <a:off x="461900" y="1102043"/>
            <a:ext cx="7816948" cy="48013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IFIC, 7 PM: KEK</a:t>
            </a:r>
          </a:p>
          <a:p>
            <a:pPr algn="l"/>
            <a:endParaRPr lang="en-GB" sz="2000" b="1" dirty="0">
              <a:solidFill>
                <a:srgbClr val="0000A6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/>
              <a:t>Cold-cavity BPM R&amp;D for the ILC main </a:t>
            </a:r>
            <a:r>
              <a:rPr lang="en-GB" dirty="0" err="1"/>
              <a:t>linac</a:t>
            </a:r>
            <a:r>
              <a:rPr lang="en-GB" dirty="0"/>
              <a:t> cryomodules (KEK, 7PM) </a:t>
            </a:r>
            <a:r>
              <a:rPr lang="en-GB" b="1" dirty="0">
                <a:solidFill>
                  <a:srgbClr val="C00000"/>
                </a:solidFill>
              </a:rPr>
              <a:t>-&gt; task 3.1</a:t>
            </a:r>
            <a:endParaRPr lang="en-GB" dirty="0"/>
          </a:p>
          <a:p>
            <a:pPr algn="l"/>
            <a:r>
              <a:rPr lang="en-GB" dirty="0"/>
              <a:t>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dirty="0"/>
              <a:t>Currently working on design and optimization studies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Secondments planned to start at the end of 2024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17FF817-57F9-31CA-2C38-462BF9B7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3E8D8C-0116-538E-E754-91EA48C4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2" descr="Instituto de Física Corpuscular |">
            <a:extLst>
              <a:ext uri="{FF2B5EF4-FFF2-40B4-BE49-F238E27FC236}">
                <a16:creationId xmlns:a16="http://schemas.microsoft.com/office/drawing/2014/main" id="{07C578C5-88B1-DC69-50FC-6C8D9223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38" y="426404"/>
            <a:ext cx="1725162" cy="11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v-logo - Polibienestar">
            <a:extLst>
              <a:ext uri="{FF2B5EF4-FFF2-40B4-BE49-F238E27FC236}">
                <a16:creationId xmlns:a16="http://schemas.microsoft.com/office/drawing/2014/main" id="{DA4A8172-A2A2-D64B-AA9A-B1D45363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948" y="2768646"/>
            <a:ext cx="1162050" cy="9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ogo CSIC » URBIOFIN Project">
            <a:extLst>
              <a:ext uri="{FF2B5EF4-FFF2-40B4-BE49-F238E27FC236}">
                <a16:creationId xmlns:a16="http://schemas.microsoft.com/office/drawing/2014/main" id="{2FFEBCCF-34C4-3323-153E-C548A830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153" y="1807030"/>
            <a:ext cx="2087138" cy="7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36E497-E2DF-D729-9CB8-B8C623542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0" y="3699212"/>
            <a:ext cx="3890513" cy="21781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64867D-BB80-522E-8BC1-2CCF04B28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84" y="3573728"/>
            <a:ext cx="3844755" cy="217811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0B9FEB-C8BB-6E0F-BF01-295B10D4A55E}"/>
              </a:ext>
            </a:extLst>
          </p:cNvPr>
          <p:cNvSpPr txBox="1"/>
          <p:nvPr/>
        </p:nvSpPr>
        <p:spPr>
          <a:xfrm>
            <a:off x="3658014" y="5892349"/>
            <a:ext cx="243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solidFill>
                  <a:srgbClr val="FF0000"/>
                </a:solidFill>
              </a:rPr>
              <a:t>3D model by C. Blanch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46C7C52-F62D-E75B-662B-46EBC1EA7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6727"/>
              </p:ext>
            </p:extLst>
          </p:nvPr>
        </p:nvGraphicFramePr>
        <p:xfrm>
          <a:off x="7606272" y="2492249"/>
          <a:ext cx="20147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356">
                  <a:extLst>
                    <a:ext uri="{9D8B030D-6E8A-4147-A177-3AD203B41FA5}">
                      <a16:colId xmlns:a16="http://schemas.microsoft.com/office/drawing/2014/main" val="1402369464"/>
                    </a:ext>
                  </a:extLst>
                </a:gridCol>
                <a:gridCol w="1007356">
                  <a:extLst>
                    <a:ext uri="{9D8B030D-6E8A-4147-A177-3AD203B41FA5}">
                      <a16:colId xmlns:a16="http://schemas.microsoft.com/office/drawing/2014/main" val="185356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Lab</a:t>
                      </a:r>
                      <a:r>
                        <a:rPr lang="es-ES_tradn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6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959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29700</TotalTime>
  <Words>1488</Words>
  <Application>Microsoft Macintosh PowerPoint</Application>
  <PresentationFormat>Panorámica</PresentationFormat>
  <Paragraphs>328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Tema de Office</vt:lpstr>
      <vt:lpstr>Office Theme</vt:lpstr>
      <vt:lpstr>Presentación de PowerPoint</vt:lpstr>
      <vt:lpstr>Presentación de PowerPoint</vt:lpstr>
      <vt:lpstr>WP-3 overview</vt:lpstr>
      <vt:lpstr>WP-3 overview</vt:lpstr>
      <vt:lpstr>WP-3 Group by group activities</vt:lpstr>
      <vt:lpstr>WP-3 Group by group activities</vt:lpstr>
      <vt:lpstr>WP-3 Group by group activities</vt:lpstr>
      <vt:lpstr>WP-3 Group by group activities</vt:lpstr>
      <vt:lpstr>WP-3 Group by group activities</vt:lpstr>
      <vt:lpstr>WP-3 Group by group activities</vt:lpstr>
      <vt:lpstr>WP-3 secondments status</vt:lpstr>
      <vt:lpstr>WP-3 tasks and deliverables overview</vt:lpstr>
      <vt:lpstr>WP-3 tasks and deliverables overview</vt:lpstr>
      <vt:lpstr>WP-3 results and highlights so far</vt:lpstr>
      <vt:lpstr>Thank you very much for your collaboration!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Nuria Fuster Martínez</dc:creator>
  <cp:lastModifiedBy>Nuria Fuster Martínez</cp:lastModifiedBy>
  <cp:revision>49</cp:revision>
  <dcterms:created xsi:type="dcterms:W3CDTF">2023-06-16T07:37:01Z</dcterms:created>
  <dcterms:modified xsi:type="dcterms:W3CDTF">2023-09-28T05:36:19Z</dcterms:modified>
</cp:coreProperties>
</file>