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88" r:id="rId2"/>
    <p:sldId id="4223" r:id="rId3"/>
    <p:sldId id="4204" r:id="rId4"/>
    <p:sldId id="4231" r:id="rId5"/>
    <p:sldId id="4233" r:id="rId6"/>
    <p:sldId id="4242" r:id="rId7"/>
    <p:sldId id="4227" r:id="rId8"/>
    <p:sldId id="4202" r:id="rId9"/>
    <p:sldId id="4239" r:id="rId10"/>
    <p:sldId id="4240" r:id="rId11"/>
    <p:sldId id="4234" r:id="rId12"/>
    <p:sldId id="4236" r:id="rId13"/>
    <p:sldId id="4237" r:id="rId14"/>
    <p:sldId id="4241" r:id="rId15"/>
    <p:sldId id="4230" r:id="rId16"/>
    <p:sldId id="4238" r:id="rId17"/>
    <p:sldId id="4224" r:id="rId18"/>
    <p:sldId id="278" r:id="rId19"/>
    <p:sldId id="41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14"/>
    <a:srgbClr val="322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4" autoAdjust="0"/>
    <p:restoredTop sz="91873" autoAdjust="0"/>
  </p:normalViewPr>
  <p:slideViewPr>
    <p:cSldViewPr showGuides="1">
      <p:cViewPr varScale="1">
        <p:scale>
          <a:sx n="93" d="100"/>
          <a:sy n="93" d="100"/>
        </p:scale>
        <p:origin x="208" y="59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27.09.23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27.09.23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558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896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589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00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054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297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744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860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514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21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22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29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01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710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473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7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9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61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rgbClr val="32278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580800"/>
            <a:ext cx="9948937" cy="186841"/>
          </a:xfrm>
        </p:spPr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E1001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895CF-12A0-A917-F96C-A0177475D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6" t="2858" r="13476" b="38376"/>
          <a:stretch/>
        </p:blipFill>
        <p:spPr>
          <a:xfrm>
            <a:off x="407368" y="6302725"/>
            <a:ext cx="432048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EAJADE – Work Package 6</a:t>
            </a:r>
            <a:br>
              <a:rPr lang="en-US" dirty="0">
                <a:solidFill>
                  <a:srgbClr val="322782"/>
                </a:solidFill>
              </a:rPr>
            </a:br>
            <a:r>
              <a:rPr lang="en-US" sz="3600" dirty="0">
                <a:solidFill>
                  <a:srgbClr val="322782"/>
                </a:solidFill>
              </a:rPr>
              <a:t>Management, Dissemination, Training, Knowledge Transfer, and Communication</a:t>
            </a:r>
            <a:br>
              <a:rPr lang="en-US" dirty="0">
                <a:solidFill>
                  <a:srgbClr val="322782"/>
                </a:solidFill>
              </a:rPr>
            </a:br>
            <a:endParaRPr lang="en-US" dirty="0">
              <a:solidFill>
                <a:srgbClr val="32278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6" y="3778612"/>
            <a:ext cx="11376025" cy="1090547"/>
          </a:xfrm>
        </p:spPr>
        <p:txBody>
          <a:bodyPr/>
          <a:lstStyle/>
          <a:p>
            <a:r>
              <a:rPr lang="en-US" sz="2400" dirty="0">
                <a:solidFill>
                  <a:srgbClr val="322782"/>
                </a:solidFill>
              </a:rPr>
              <a:t>EAJADE Annual Meeting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7986" y="4077072"/>
            <a:ext cx="11369548" cy="1348444"/>
          </a:xfrm>
        </p:spPr>
        <p:txBody>
          <a:bodyPr/>
          <a:lstStyle/>
          <a:p>
            <a:endParaRPr lang="de-DE" sz="2000" dirty="0"/>
          </a:p>
          <a:p>
            <a:r>
              <a:rPr lang="en-US" sz="2000" dirty="0"/>
              <a:t>Thomas </a:t>
            </a:r>
            <a:r>
              <a:rPr lang="en-US" sz="2000" dirty="0" err="1"/>
              <a:t>Schörner</a:t>
            </a:r>
            <a:endParaRPr lang="en-US" sz="2000" dirty="0"/>
          </a:p>
          <a:p>
            <a:r>
              <a:rPr lang="en-US" sz="2000" dirty="0"/>
              <a:t>28 September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DFB40F-EFD1-FEFA-F41A-C4FA3C2D8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420888"/>
            <a:ext cx="3131814" cy="42173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73D860-E1C4-25EB-68D6-2977452223C3}"/>
              </a:ext>
            </a:extLst>
          </p:cNvPr>
          <p:cNvSpPr/>
          <p:nvPr/>
        </p:nvSpPr>
        <p:spPr>
          <a:xfrm>
            <a:off x="191344" y="5949280"/>
            <a:ext cx="2952328" cy="9087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ZENODO Community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rgbClr val="E1001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E4FBB-7111-2036-33B5-7312C340E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" y="931696"/>
            <a:ext cx="3474898" cy="51636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8AE42-8B01-F388-3A4F-027713309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45" y="931696"/>
            <a:ext cx="3944947" cy="557669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8B65DA-1A80-89D1-45CF-36EBEBFDA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0" y="931696"/>
            <a:ext cx="3954836" cy="55766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E7F1F1-0869-CDA8-DE83-5218DABF16DD}"/>
              </a:ext>
            </a:extLst>
          </p:cNvPr>
          <p:cNvSpPr txBox="1"/>
          <p:nvPr/>
        </p:nvSpPr>
        <p:spPr>
          <a:xfrm>
            <a:off x="1111301" y="5013176"/>
            <a:ext cx="9969396" cy="43088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P</a:t>
            </a:r>
            <a:r>
              <a:rPr lang="en-DE" sz="2200" b="1" dirty="0">
                <a:solidFill>
                  <a:schemeClr val="bg1"/>
                </a:solidFill>
              </a:rPr>
              <a:t>lease upload / link your papers / talks / posters and give ”EAJADE” tag!</a:t>
            </a:r>
          </a:p>
        </p:txBody>
      </p:sp>
    </p:spTree>
    <p:extLst>
      <p:ext uri="{BB962C8B-B14F-4D97-AF65-F5344CB8AC3E}">
        <p14:creationId xmlns:p14="http://schemas.microsoft.com/office/powerpoint/2010/main" val="316593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Deliverables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E10014"/>
                </a:solidFill>
              </a:rPr>
              <a:t>Data Management Plan (DMP) – due in August!!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C90B6-7B0F-187A-7C68-1489548A5C28}"/>
              </a:ext>
            </a:extLst>
          </p:cNvPr>
          <p:cNvSpPr txBox="1"/>
          <p:nvPr/>
        </p:nvSpPr>
        <p:spPr>
          <a:xfrm>
            <a:off x="407987" y="1412776"/>
            <a:ext cx="5471989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DE" dirty="0"/>
              <a:t>Long story cut short: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DE" dirty="0"/>
              <a:t>We have to do it!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DE" dirty="0"/>
              <a:t>The long and complete way is tedious – use complex tool like rdmo (now instance at DESY) for complete DMP </a:t>
            </a:r>
            <a:br>
              <a:rPr lang="en-DE" dirty="0"/>
            </a:br>
            <a:r>
              <a:rPr lang="en-DE" dirty="0">
                <a:sym typeface="Wingdings" pitchFamily="2" charset="2"/>
              </a:rPr>
              <a:t> failed because of lack of time and energy on my part and difficult input situation from the WPs.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DE" dirty="0">
                <a:sym typeface="Wingdings" pitchFamily="2" charset="2"/>
              </a:rPr>
              <a:t>Resorted to copying an accepted DMP from another EU project (Expands / Sophie Servan @ DESY)  sent out to WPs on 21 August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DE" dirty="0">
                <a:sym typeface="Wingdings" pitchFamily="2" charset="2"/>
              </a:rPr>
              <a:t>First feedback from Steinar and Philip in general, then from Jens and Laura / Enrico.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DE" dirty="0">
                <a:sym typeface="Wingdings" pitchFamily="2" charset="2"/>
              </a:rPr>
              <a:t>Missing WPs 1,2 (5)</a:t>
            </a:r>
          </a:p>
          <a:p>
            <a:pPr>
              <a:spcAft>
                <a:spcPts val="300"/>
              </a:spcAft>
            </a:pPr>
            <a:endParaRPr lang="en-DE" dirty="0">
              <a:sym typeface="Wingdings" pitchFamily="2" charset="2"/>
            </a:endParaRPr>
          </a:p>
          <a:p>
            <a:pPr>
              <a:spcAft>
                <a:spcPts val="300"/>
              </a:spcAft>
            </a:pPr>
            <a:endParaRPr lang="en-DE" dirty="0">
              <a:sym typeface="Wingdings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46317-D9F1-7241-385E-968E77A9A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54" y="349611"/>
            <a:ext cx="5739348" cy="297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7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Deliverables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E10014"/>
                </a:solidFill>
              </a:rPr>
              <a:t>Progress </a:t>
            </a:r>
            <a:r>
              <a:rPr lang="de-DE" dirty="0" err="1">
                <a:solidFill>
                  <a:srgbClr val="E10014"/>
                </a:solidFill>
              </a:rPr>
              <a:t>report</a:t>
            </a:r>
            <a:r>
              <a:rPr lang="de-DE" dirty="0">
                <a:solidFill>
                  <a:srgbClr val="E10014"/>
                </a:solidFill>
              </a:rPr>
              <a:t> 1 (</a:t>
            </a:r>
            <a:r>
              <a:rPr lang="de-DE" dirty="0" err="1"/>
              <a:t>m</a:t>
            </a:r>
            <a:r>
              <a:rPr lang="de-DE" dirty="0" err="1">
                <a:solidFill>
                  <a:srgbClr val="E10014"/>
                </a:solidFill>
              </a:rPr>
              <a:t>onths</a:t>
            </a:r>
            <a:r>
              <a:rPr lang="de-DE" dirty="0">
                <a:solidFill>
                  <a:srgbClr val="E10014"/>
                </a:solidFill>
              </a:rPr>
              <a:t> 13), </a:t>
            </a:r>
            <a:r>
              <a:rPr lang="de-DE" dirty="0" err="1">
                <a:solidFill>
                  <a:srgbClr val="E10014"/>
                </a:solidFill>
              </a:rPr>
              <a:t>mid</a:t>
            </a:r>
            <a:r>
              <a:rPr lang="de-DE" dirty="0">
                <a:solidFill>
                  <a:srgbClr val="E10014"/>
                </a:solidFill>
              </a:rPr>
              <a:t>-term </a:t>
            </a:r>
            <a:r>
              <a:rPr lang="de-DE" dirty="0" err="1">
                <a:solidFill>
                  <a:srgbClr val="E10014"/>
                </a:solidFill>
              </a:rPr>
              <a:t>meeting</a:t>
            </a:r>
            <a:r>
              <a:rPr lang="de-DE" dirty="0">
                <a:solidFill>
                  <a:srgbClr val="E10014"/>
                </a:solidFill>
              </a:rPr>
              <a:t> (</a:t>
            </a:r>
            <a:r>
              <a:rPr lang="de-DE" dirty="0" err="1">
                <a:solidFill>
                  <a:srgbClr val="E10014"/>
                </a:solidFill>
              </a:rPr>
              <a:t>months</a:t>
            </a:r>
            <a:r>
              <a:rPr lang="de-DE" dirty="0">
                <a:solidFill>
                  <a:srgbClr val="E10014"/>
                </a:solidFill>
              </a:rPr>
              <a:t> 18)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BD226-E235-06ED-9552-4DA6F79F3242}"/>
              </a:ext>
            </a:extLst>
          </p:cNvPr>
          <p:cNvSpPr txBox="1"/>
          <p:nvPr/>
        </p:nvSpPr>
        <p:spPr>
          <a:xfrm>
            <a:off x="551384" y="1484784"/>
            <a:ext cx="1130309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200" dirty="0"/>
              <a:t>Progress report: will start in new year to collect all info that we so far have</a:t>
            </a:r>
          </a:p>
          <a:p>
            <a:endParaRPr lang="en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sz="2200" dirty="0"/>
              <a:t>Mid-term meeting – need to define in-person meeting with high attendance (at CERN) </a:t>
            </a:r>
            <a:br>
              <a:rPr lang="en-DE" sz="2200" dirty="0"/>
            </a:br>
            <a:r>
              <a:rPr lang="en-DE" sz="2200" dirty="0"/>
              <a:t>in ~October 2024.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E" sz="2200" dirty="0"/>
              <a:t>Need solid and hopefully rather close-to-proposal secondment plan</a:t>
            </a:r>
          </a:p>
          <a:p>
            <a:pPr lvl="1"/>
            <a:endParaRPr lang="en-DE" sz="2200" dirty="0"/>
          </a:p>
          <a:p>
            <a:pPr lvl="1"/>
            <a:endParaRPr lang="en-DE" sz="2200" dirty="0"/>
          </a:p>
        </p:txBody>
      </p:sp>
    </p:spTree>
    <p:extLst>
      <p:ext uri="{BB962C8B-B14F-4D97-AF65-F5344CB8AC3E}">
        <p14:creationId xmlns:p14="http://schemas.microsoft.com/office/powerpoint/2010/main" val="280864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Deliverables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E10014"/>
                </a:solidFill>
              </a:rPr>
              <a:t>Industry Report, </a:t>
            </a:r>
            <a:r>
              <a:rPr lang="de-DE" dirty="0" err="1">
                <a:solidFill>
                  <a:srgbClr val="E10014"/>
                </a:solidFill>
              </a:rPr>
              <a:t>Ph.D</a:t>
            </a:r>
            <a:r>
              <a:rPr lang="de-DE" dirty="0">
                <a:solidFill>
                  <a:srgbClr val="E10014"/>
                </a:solidFill>
              </a:rPr>
              <a:t>.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(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months</a:t>
            </a:r>
            <a:r>
              <a:rPr lang="de-DE" dirty="0"/>
              <a:t> 48)</a:t>
            </a:r>
            <a:endParaRPr lang="de-DE" dirty="0">
              <a:solidFill>
                <a:srgbClr val="E1001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0B630-EA70-A4DA-B3BD-81A351324AFC}"/>
              </a:ext>
            </a:extLst>
          </p:cNvPr>
          <p:cNvSpPr txBox="1"/>
          <p:nvPr/>
        </p:nvSpPr>
        <p:spPr>
          <a:xfrm>
            <a:off x="407987" y="1305342"/>
            <a:ext cx="64080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200" dirty="0"/>
              <a:t>When and where do we attach industry sessions?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sz="2200" dirty="0"/>
              <a:t>WSFA2023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sz="2200" dirty="0"/>
              <a:t>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200" dirty="0"/>
              <a:t>Report as summary of all activities (workshops, secondments to industry, industralisation experience from different projects,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sz="2200" dirty="0"/>
          </a:p>
          <a:p>
            <a:endParaRPr lang="en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sz="2200" dirty="0"/>
              <a:t>Ph.D. training report: Remember to define Ph.D. training goals in secondment registrations, and to prepare Ph.D. training reports!</a:t>
            </a:r>
            <a:br>
              <a:rPr lang="en-DE" sz="2200" dirty="0"/>
            </a:br>
            <a:r>
              <a:rPr lang="en-DE" sz="2200" dirty="0">
                <a:sym typeface="Wingdings" pitchFamily="2" charset="2"/>
              </a:rPr>
              <a:t> will be summarised at the end. </a:t>
            </a:r>
            <a:endParaRPr lang="en-DE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AF1F7-9C9C-E3CF-7180-A2F6E2E92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244075"/>
            <a:ext cx="3753789" cy="48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Deliverables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E10014"/>
                </a:solidFill>
              </a:rPr>
              <a:t>…. </a:t>
            </a:r>
            <a:r>
              <a:rPr lang="de-DE" dirty="0"/>
              <a:t>In </a:t>
            </a:r>
            <a:r>
              <a:rPr lang="de-DE" dirty="0" err="1"/>
              <a:t>g</a:t>
            </a:r>
            <a:r>
              <a:rPr lang="de-DE" dirty="0" err="1">
                <a:solidFill>
                  <a:srgbClr val="E10014"/>
                </a:solidFill>
              </a:rPr>
              <a:t>eneral</a:t>
            </a:r>
            <a:r>
              <a:rPr lang="de-DE" dirty="0">
                <a:solidFill>
                  <a:srgbClr val="E10014"/>
                </a:solidFill>
              </a:rPr>
              <a:t> in all WPs … : </a:t>
            </a:r>
            <a:r>
              <a:rPr lang="de-DE" dirty="0" err="1">
                <a:solidFill>
                  <a:srgbClr val="E10014"/>
                </a:solidFill>
              </a:rPr>
              <a:t>no</a:t>
            </a:r>
            <a:r>
              <a:rPr lang="de-DE" dirty="0">
                <a:solidFill>
                  <a:srgbClr val="E10014"/>
                </a:solidFill>
              </a:rPr>
              <a:t> immediate </a:t>
            </a:r>
            <a:r>
              <a:rPr lang="de-DE" dirty="0" err="1">
                <a:solidFill>
                  <a:srgbClr val="E10014"/>
                </a:solidFill>
              </a:rPr>
              <a:t>hurry</a:t>
            </a:r>
            <a:r>
              <a:rPr lang="de-DE" dirty="0">
                <a:solidFill>
                  <a:srgbClr val="E10014"/>
                </a:solidFill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138DA3-CAC8-3A21-7449-75073A3DC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3" y="1625513"/>
            <a:ext cx="11425269" cy="4032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CC3EB-8284-78F1-6CF3-14D5EE5B8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49611"/>
            <a:ext cx="4508213" cy="60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Training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E10014"/>
                </a:solidFill>
              </a:rPr>
              <a:t>… </a:t>
            </a:r>
            <a:r>
              <a:rPr lang="de-DE" dirty="0" err="1">
                <a:solidFill>
                  <a:srgbClr val="E10014"/>
                </a:solidFill>
              </a:rPr>
              <a:t>of</a:t>
            </a:r>
            <a:r>
              <a:rPr lang="de-DE" dirty="0">
                <a:solidFill>
                  <a:srgbClr val="E10014"/>
                </a:solidFill>
              </a:rPr>
              <a:t> </a:t>
            </a:r>
            <a:r>
              <a:rPr lang="de-DE" dirty="0" err="1">
                <a:solidFill>
                  <a:srgbClr val="E10014"/>
                </a:solidFill>
              </a:rPr>
              <a:t>junior</a:t>
            </a:r>
            <a:r>
              <a:rPr lang="de-DE" dirty="0">
                <a:solidFill>
                  <a:srgbClr val="E10014"/>
                </a:solidFill>
              </a:rPr>
              <a:t> EAJADE </a:t>
            </a:r>
            <a:r>
              <a:rPr lang="de-DE" dirty="0" err="1">
                <a:solidFill>
                  <a:srgbClr val="E10014"/>
                </a:solidFill>
              </a:rPr>
              <a:t>researchers</a:t>
            </a:r>
            <a:endParaRPr lang="de-DE" dirty="0">
              <a:solidFill>
                <a:srgbClr val="E1001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6E7BB-6B25-09B1-FDF4-496C7B66932C}"/>
              </a:ext>
            </a:extLst>
          </p:cNvPr>
          <p:cNvSpPr txBox="1"/>
          <p:nvPr/>
        </p:nvSpPr>
        <p:spPr>
          <a:xfrm>
            <a:off x="335360" y="1181065"/>
            <a:ext cx="110886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Training experience (quote from proposal)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/>
              <a:t>EAJADE / WP6 will set up and monitor training goals for seconded Ph.D. students and postdocs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/>
              <a:t>These secondees will be asked to report on their training effect and on the porting of their experience to their home institution / EAJADE in general.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r>
              <a:rPr lang="en-US" sz="1700" dirty="0"/>
              <a:t>Action items: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We need to organize administrative travel support for all secondees (information on housing, safety, visa etc. for the various receiving institutions).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EAJADE shall help to acknowledge double Ph.D. affiliation / co-supervision and joint degrees.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EAJADE will prepare an industry secondment experience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We should take the training aspect serious and define “goals” for each secondment of junior researchers (and follow up). </a:t>
            </a:r>
          </a:p>
          <a:p>
            <a:r>
              <a:rPr lang="en-US" sz="1700" dirty="0">
                <a:sym typeface="Wingdings" pitchFamily="2" charset="2"/>
              </a:rPr>
              <a:t>	 Will prepare questionnaire on this, or relate it to INDICO registration page? 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Additional ideas for training of young people: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Internship </a:t>
            </a:r>
            <a:r>
              <a:rPr lang="en-US" sz="1700" dirty="0" err="1"/>
              <a:t>programme</a:t>
            </a:r>
            <a:r>
              <a:rPr lang="en-US" sz="1700" dirty="0"/>
              <a:t> (</a:t>
            </a:r>
            <a:r>
              <a:rPr lang="en-US" sz="1700" dirty="0">
                <a:sym typeface="Wingdings" pitchFamily="2" charset="2"/>
              </a:rPr>
              <a:t> common fund?)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ym typeface="Wingdings" pitchFamily="2" charset="2"/>
              </a:rPr>
              <a:t>Mentoring </a:t>
            </a:r>
            <a:r>
              <a:rPr lang="en-US" sz="1700" dirty="0" err="1">
                <a:sym typeface="Wingdings" pitchFamily="2" charset="2"/>
              </a:rPr>
              <a:t>programme</a:t>
            </a:r>
            <a:r>
              <a:rPr lang="en-US" sz="1700" dirty="0">
                <a:sym typeface="Wingdings" pitchFamily="2" charset="2"/>
              </a:rPr>
              <a:t> with small scientific projects to enrich the CVs (and our reporting)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ym typeface="Wingdings" pitchFamily="2" charset="2"/>
              </a:rPr>
              <a:t>Dedicated schools?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ym typeface="Wingdings" pitchFamily="2" charset="2"/>
              </a:rPr>
              <a:t>Masterclasses?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ym typeface="Wingdings" pitchFamily="2" charset="2"/>
              </a:rPr>
              <a:t>…</a:t>
            </a:r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F2D2D-9DB4-C201-58C8-58342478A497}"/>
              </a:ext>
            </a:extLst>
          </p:cNvPr>
          <p:cNvSpPr txBox="1"/>
          <p:nvPr/>
        </p:nvSpPr>
        <p:spPr>
          <a:xfrm>
            <a:off x="11427716" y="148695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b="1" dirty="0">
                <a:solidFill>
                  <a:srgbClr val="E10014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F459D-E06F-FB20-BE11-61A5D5F1387E}"/>
              </a:ext>
            </a:extLst>
          </p:cNvPr>
          <p:cNvSpPr txBox="1"/>
          <p:nvPr/>
        </p:nvSpPr>
        <p:spPr>
          <a:xfrm>
            <a:off x="11440106" y="186116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b="1" dirty="0">
                <a:solidFill>
                  <a:srgbClr val="E10014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473CE-D8DB-CFF1-75FC-16DE5E7F39B7}"/>
              </a:ext>
            </a:extLst>
          </p:cNvPr>
          <p:cNvSpPr txBox="1"/>
          <p:nvPr/>
        </p:nvSpPr>
        <p:spPr>
          <a:xfrm>
            <a:off x="9569948" y="181688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800" b="1" dirty="0">
                <a:solidFill>
                  <a:srgbClr val="E10014"/>
                </a:solidFill>
              </a:rPr>
              <a:t>OLD SLIDE!</a:t>
            </a:r>
          </a:p>
        </p:txBody>
      </p:sp>
    </p:spTree>
    <p:extLst>
      <p:ext uri="{BB962C8B-B14F-4D97-AF65-F5344CB8AC3E}">
        <p14:creationId xmlns:p14="http://schemas.microsoft.com/office/powerpoint/2010/main" val="1423730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Meetings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E10014"/>
                </a:solidFill>
              </a:rPr>
              <a:t>… </a:t>
            </a:r>
            <a:r>
              <a:rPr lang="de-DE" dirty="0" err="1">
                <a:solidFill>
                  <a:srgbClr val="E10014"/>
                </a:solidFill>
              </a:rPr>
              <a:t>of</a:t>
            </a:r>
            <a:r>
              <a:rPr lang="de-DE" dirty="0">
                <a:solidFill>
                  <a:srgbClr val="E10014"/>
                </a:solidFill>
              </a:rPr>
              <a:t> EAJADE </a:t>
            </a:r>
            <a:r>
              <a:rPr lang="de-DE" dirty="0" err="1">
                <a:solidFill>
                  <a:srgbClr val="E10014"/>
                </a:solidFill>
              </a:rPr>
              <a:t>committees</a:t>
            </a:r>
            <a:endParaRPr lang="de-DE" dirty="0">
              <a:solidFill>
                <a:srgbClr val="E1001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6E7BB-6B25-09B1-FDF4-496C7B66932C}"/>
              </a:ext>
            </a:extLst>
          </p:cNvPr>
          <p:cNvSpPr txBox="1"/>
          <p:nvPr/>
        </p:nvSpPr>
        <p:spPr>
          <a:xfrm>
            <a:off x="326641" y="1257287"/>
            <a:ext cx="11088613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Consortium Board (Thomas) and Science Coordination Board (Steinar) – together called General Assembly</a:t>
            </a:r>
          </a:p>
          <a:p>
            <a:pPr>
              <a:spcAft>
                <a:spcPts val="400"/>
              </a:spcAft>
            </a:pPr>
            <a:endParaRPr lang="en-US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Both meet twice a year (once at annual meeting in person, and once more probably virtually)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Suggest joint meetings, also with interested associated and industry partner representatives present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consider today’s meeting as combined SC and SCB meeting, will prepare minutes.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 next virtual meeting around March / April 2024  doodle soon</a:t>
            </a:r>
          </a:p>
          <a:p>
            <a:pPr>
              <a:spcAft>
                <a:spcPts val="400"/>
              </a:spcAft>
            </a:pPr>
            <a:endParaRPr lang="en-US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Funding-relevant decisions (e.g. on common fund) to be taken by beneficiaries (e.g. by CB) alone. </a:t>
            </a:r>
          </a:p>
        </p:txBody>
      </p:sp>
    </p:spTree>
    <p:extLst>
      <p:ext uri="{BB962C8B-B14F-4D97-AF65-F5344CB8AC3E}">
        <p14:creationId xmlns:p14="http://schemas.microsoft.com/office/powerpoint/2010/main" val="72773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Summary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rgbClr val="E1001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6E7BB-6B25-09B1-FDF4-496C7B66932C}"/>
              </a:ext>
            </a:extLst>
          </p:cNvPr>
          <p:cNvSpPr txBox="1"/>
          <p:nvPr/>
        </p:nvSpPr>
        <p:spPr>
          <a:xfrm>
            <a:off x="374032" y="1340768"/>
            <a:ext cx="11088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4204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Thomas Schörner</a:t>
            </a:r>
          </a:p>
          <a:p>
            <a:r>
              <a:rPr lang="de-DE" dirty="0"/>
              <a:t>DESY FH </a:t>
            </a:r>
          </a:p>
          <a:p>
            <a:r>
              <a:rPr lang="de-DE" dirty="0"/>
              <a:t>E-Mail: 	</a:t>
            </a:r>
            <a:r>
              <a:rPr lang="de-DE" i="1" dirty="0" err="1"/>
              <a:t>thomas.schoerner@desy.de</a:t>
            </a:r>
            <a:endParaRPr lang="de-DE" i="1" dirty="0"/>
          </a:p>
          <a:p>
            <a:r>
              <a:rPr lang="de-DE" dirty="0"/>
              <a:t>Phone: 	+49 40 8998 3429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07988" y="349610"/>
            <a:ext cx="11376025" cy="3511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dirty="0" err="1">
                <a:solidFill>
                  <a:srgbClr val="322782"/>
                </a:solidFill>
              </a:rPr>
              <a:t>Thank</a:t>
            </a:r>
            <a:r>
              <a:rPr lang="de-DE" sz="4800" dirty="0">
                <a:solidFill>
                  <a:srgbClr val="322782"/>
                </a:solidFill>
              </a:rPr>
              <a:t> </a:t>
            </a:r>
            <a:r>
              <a:rPr lang="de-DE" sz="4800" dirty="0" err="1">
                <a:solidFill>
                  <a:srgbClr val="322782"/>
                </a:solidFill>
              </a:rPr>
              <a:t>you</a:t>
            </a:r>
            <a:r>
              <a:rPr lang="de-DE" sz="4800" dirty="0">
                <a:solidFill>
                  <a:srgbClr val="E10014"/>
                </a:solidFill>
              </a:rPr>
              <a:t>!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F723F8F0-B5ED-3F67-3B90-8DEE0C459212}"/>
              </a:ext>
            </a:extLst>
          </p:cNvPr>
          <p:cNvSpPr txBox="1">
            <a:spLocks/>
          </p:cNvSpPr>
          <p:nvPr/>
        </p:nvSpPr>
        <p:spPr>
          <a:xfrm>
            <a:off x="7896200" y="4516739"/>
            <a:ext cx="3887813" cy="1899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https://</a:t>
            </a:r>
            <a:r>
              <a:rPr lang="de-DE" dirty="0" err="1"/>
              <a:t>www.eajade.eu</a:t>
            </a:r>
            <a:endParaRPr lang="de-DE" dirty="0"/>
          </a:p>
          <a:p>
            <a:r>
              <a:rPr lang="de-DE" dirty="0"/>
              <a:t>E-Mail: </a:t>
            </a:r>
            <a:r>
              <a:rPr lang="de-DE" i="1" dirty="0" err="1"/>
              <a:t>eajade-admin@desy.de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02441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87125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Summary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rgbClr val="E1001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4312B-540C-CD1D-5F73-7A11EE24F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349611"/>
            <a:ext cx="8703138" cy="61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Deliverables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rgbClr val="E1001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2B9D47-F9BC-4A3C-1902-455CA5BD2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 t="68015"/>
          <a:stretch/>
        </p:blipFill>
        <p:spPr>
          <a:xfrm>
            <a:off x="407987" y="1700808"/>
            <a:ext cx="1162498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Deliverables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E10014"/>
                </a:solidFill>
              </a:rPr>
              <a:t>Dissemination and </a:t>
            </a:r>
            <a:r>
              <a:rPr lang="de-DE" dirty="0" err="1">
                <a:solidFill>
                  <a:srgbClr val="E10014"/>
                </a:solidFill>
              </a:rPr>
              <a:t>exploitation</a:t>
            </a:r>
            <a:r>
              <a:rPr lang="de-DE" dirty="0">
                <a:solidFill>
                  <a:srgbClr val="E10014"/>
                </a:solidFill>
              </a:rPr>
              <a:t> plan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F9A18-5739-FB06-AF0D-8F01CE09F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196751"/>
            <a:ext cx="3474898" cy="5163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472C48-1B8E-C61F-2773-3A54C9538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79" y="706577"/>
            <a:ext cx="5994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Deliverables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E10014"/>
                </a:solidFill>
              </a:rPr>
              <a:t>Dissemination and </a:t>
            </a:r>
            <a:r>
              <a:rPr lang="de-DE" dirty="0" err="1">
                <a:solidFill>
                  <a:srgbClr val="E10014"/>
                </a:solidFill>
              </a:rPr>
              <a:t>exploitation</a:t>
            </a:r>
            <a:r>
              <a:rPr lang="de-DE" dirty="0">
                <a:solidFill>
                  <a:srgbClr val="E10014"/>
                </a:solidFill>
              </a:rPr>
              <a:t> plan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754406-E9F2-5707-D3D9-1FB59EF54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44" y="319447"/>
            <a:ext cx="6426696" cy="4093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EF0D86-FE74-6F0D-461B-0D1F48A04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90" y="4639732"/>
            <a:ext cx="5867400" cy="171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DB6BCA-7AB0-6C77-0A4D-9BF4651CB6CB}"/>
              </a:ext>
            </a:extLst>
          </p:cNvPr>
          <p:cNvSpPr txBox="1"/>
          <p:nvPr/>
        </p:nvSpPr>
        <p:spPr>
          <a:xfrm>
            <a:off x="453611" y="2027751"/>
            <a:ext cx="4490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/>
              <a:t>“Questionnaire” sent to WP leads / CB members on 2 August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/>
              <a:t>Feedback only from Laura and Nuria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/>
              <a:t>Anything else to report </a:t>
            </a:r>
            <a:r>
              <a:rPr lang="en-DE" sz="1600" dirty="0">
                <a:sym typeface="Wingdings" pitchFamily="2" charset="2"/>
              </a:rPr>
              <a:t> will send reminder next week. 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161188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Deliverables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E10014"/>
                </a:solidFill>
              </a:rPr>
              <a:t>Dissemination and </a:t>
            </a:r>
            <a:r>
              <a:rPr lang="de-DE" dirty="0" err="1">
                <a:solidFill>
                  <a:srgbClr val="E10014"/>
                </a:solidFill>
              </a:rPr>
              <a:t>exploitation</a:t>
            </a:r>
            <a:r>
              <a:rPr lang="de-DE" dirty="0">
                <a:solidFill>
                  <a:srgbClr val="E10014"/>
                </a:solidFill>
              </a:rPr>
              <a:t> plan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D87DE-1483-2728-E746-1C28CF9BF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811838"/>
            <a:ext cx="11444362" cy="792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2261CF-1DCC-330A-6195-07B0D69D2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" y="3183602"/>
            <a:ext cx="11521051" cy="1037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B10824-6188-07A0-3A31-EC9395E6680E}"/>
              </a:ext>
            </a:extLst>
          </p:cNvPr>
          <p:cNvSpPr txBox="1"/>
          <p:nvPr/>
        </p:nvSpPr>
        <p:spPr>
          <a:xfrm>
            <a:off x="335360" y="1340768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200" dirty="0"/>
              <a:t>Communication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2E1F63-5933-F976-6090-16E8D380EEE1}"/>
              </a:ext>
            </a:extLst>
          </p:cNvPr>
          <p:cNvSpPr txBox="1"/>
          <p:nvPr/>
        </p:nvSpPr>
        <p:spPr>
          <a:xfrm>
            <a:off x="335360" y="2736067"/>
            <a:ext cx="1957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200" dirty="0"/>
              <a:t>Dissemination</a:t>
            </a:r>
          </a:p>
        </p:txBody>
      </p:sp>
    </p:spTree>
    <p:extLst>
      <p:ext uri="{BB962C8B-B14F-4D97-AF65-F5344CB8AC3E}">
        <p14:creationId xmlns:p14="http://schemas.microsoft.com/office/powerpoint/2010/main" val="165685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Events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E10014"/>
                </a:solidFill>
              </a:rPr>
              <a:t>(</a:t>
            </a:r>
            <a:r>
              <a:rPr lang="de-DE" dirty="0" err="1">
                <a:solidFill>
                  <a:srgbClr val="E10014"/>
                </a:solidFill>
              </a:rPr>
              <a:t>co</a:t>
            </a:r>
            <a:r>
              <a:rPr lang="de-DE" dirty="0">
                <a:solidFill>
                  <a:srgbClr val="E10014"/>
                </a:solidFill>
              </a:rPr>
              <a:t>)</a:t>
            </a:r>
            <a:r>
              <a:rPr lang="de-DE" dirty="0" err="1">
                <a:solidFill>
                  <a:srgbClr val="E10014"/>
                </a:solidFill>
              </a:rPr>
              <a:t>organised</a:t>
            </a:r>
            <a:r>
              <a:rPr lang="de-DE" dirty="0">
                <a:solidFill>
                  <a:srgbClr val="E10014"/>
                </a:solidFill>
              </a:rPr>
              <a:t> </a:t>
            </a:r>
            <a:r>
              <a:rPr lang="de-DE" dirty="0" err="1">
                <a:solidFill>
                  <a:srgbClr val="E10014"/>
                </a:solidFill>
              </a:rPr>
              <a:t>by</a:t>
            </a:r>
            <a:r>
              <a:rPr lang="de-DE" dirty="0">
                <a:solidFill>
                  <a:srgbClr val="E10014"/>
                </a:solidFill>
              </a:rPr>
              <a:t> EAJADE, </a:t>
            </a:r>
            <a:r>
              <a:rPr lang="de-DE" dirty="0" err="1">
                <a:solidFill>
                  <a:srgbClr val="E10014"/>
                </a:solidFill>
              </a:rPr>
              <a:t>or</a:t>
            </a:r>
            <a:r>
              <a:rPr lang="de-DE" dirty="0">
                <a:solidFill>
                  <a:srgbClr val="E10014"/>
                </a:solidFill>
              </a:rPr>
              <a:t> </a:t>
            </a:r>
            <a:r>
              <a:rPr lang="de-DE" dirty="0" err="1">
                <a:solidFill>
                  <a:srgbClr val="E10014"/>
                </a:solidFill>
              </a:rPr>
              <a:t>with</a:t>
            </a:r>
            <a:r>
              <a:rPr lang="de-DE" dirty="0">
                <a:solidFill>
                  <a:srgbClr val="E10014"/>
                </a:solidFill>
              </a:rPr>
              <a:t> EAJADE </a:t>
            </a:r>
            <a:r>
              <a:rPr lang="de-DE" dirty="0" err="1">
                <a:solidFill>
                  <a:srgbClr val="E10014"/>
                </a:solidFill>
              </a:rPr>
              <a:t>contributions</a:t>
            </a:r>
            <a:endParaRPr lang="de-DE" dirty="0">
              <a:solidFill>
                <a:srgbClr val="E1001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6E7BB-6B25-09B1-FDF4-496C7B66932C}"/>
              </a:ext>
            </a:extLst>
          </p:cNvPr>
          <p:cNvSpPr txBox="1"/>
          <p:nvPr/>
        </p:nvSpPr>
        <p:spPr>
          <a:xfrm>
            <a:off x="407987" y="1268760"/>
            <a:ext cx="11088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far – is there more?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EAJADE WSFA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EAJADE general / annual / kick-off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MDI/CFS workshop September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EPSHEP23 contributions (posters)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8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Reminder: Acknowledgments in Talks and Papers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EAJADE Kick-off - Intro |  29/30 Mar 23  |  TS / NP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E10014"/>
                </a:solidFill>
              </a:rPr>
              <a:t>… </a:t>
            </a:r>
            <a:r>
              <a:rPr lang="de-DE" dirty="0" err="1">
                <a:solidFill>
                  <a:srgbClr val="E10014"/>
                </a:solidFill>
              </a:rPr>
              <a:t>for</a:t>
            </a:r>
            <a:r>
              <a:rPr lang="de-DE" dirty="0">
                <a:solidFill>
                  <a:srgbClr val="E10014"/>
                </a:solidFill>
              </a:rPr>
              <a:t> EAJADE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10DCB-69C1-CAA8-1A8B-6F4327606826}"/>
              </a:ext>
            </a:extLst>
          </p:cNvPr>
          <p:cNvSpPr txBox="1"/>
          <p:nvPr/>
        </p:nvSpPr>
        <p:spPr>
          <a:xfrm>
            <a:off x="390781" y="1772816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600" b="1" i="0" u="none" strike="noStrike" dirty="0">
                <a:solidFill>
                  <a:srgbClr val="32278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Acknowledgement in publications</a:t>
            </a:r>
          </a:p>
          <a:p>
            <a:pPr algn="l" fontAlgn="base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Please acknowledge the received EU funding in any publication which profited from EAJADE funding. We suggest the following acknowledgement text:</a:t>
            </a:r>
          </a:p>
          <a:p>
            <a:pPr algn="l" fontAlgn="base"/>
            <a:endParaRPr lang="en-GB" sz="16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 fontAlgn="base"/>
            <a:r>
              <a:rPr lang="en-GB" sz="1600" b="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“This work was partially supported by the European Union’s Horizon Europe Marie </a:t>
            </a:r>
            <a:r>
              <a:rPr lang="en-GB" sz="1600" b="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Sklodowska</a:t>
            </a:r>
            <a:r>
              <a:rPr lang="en-GB" sz="1600" b="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-Curie Staff Exchanges programme under grant agreement no. 101086276.”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 fontAlgn="base"/>
            <a:endParaRPr lang="en-GB" sz="1600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 fontAlgn="base"/>
            <a:endParaRPr lang="en-GB" sz="16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 fontAlgn="base"/>
            <a:r>
              <a:rPr lang="en-GB" sz="1600" b="1" i="0" u="none" strike="noStrike" dirty="0">
                <a:solidFill>
                  <a:srgbClr val="32278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Acknowledgement in presentations</a:t>
            </a:r>
          </a:p>
          <a:p>
            <a:pPr algn="l" fontAlgn="base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Presentations with EAJADE supported contents should also acknowledge the received EU support by showing the EU and EAJADE labels (see right side) and the text suggested below. A template slide is available via the cloud folder. </a:t>
            </a:r>
          </a:p>
          <a:p>
            <a:pPr algn="l" fontAlgn="base"/>
            <a:endParaRPr lang="en-GB" sz="1600" b="0" i="1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 fontAlgn="base"/>
            <a:r>
              <a:rPr lang="en-GB" sz="1600" b="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“This work was partially supported by the European Union’s Horizon Europe Marie </a:t>
            </a:r>
            <a:r>
              <a:rPr lang="en-GB" sz="1600" b="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Sklodowska</a:t>
            </a:r>
            <a:r>
              <a:rPr lang="en-GB" sz="1600" b="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-Curie Staff Exchanges programme under grant agreement no. 101086276.”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F492E-A888-FA84-AEB5-5EA9CCCED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3664763"/>
            <a:ext cx="2016224" cy="1878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39C677-09D8-FDC5-8EC3-D41B32714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814" y="2420888"/>
            <a:ext cx="336037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6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ZENODO Community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rgbClr val="E1001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C91B1-5453-F268-C436-C02086103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850724"/>
            <a:ext cx="9504437" cy="53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89090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44949</TotalTime>
  <Words>1081</Words>
  <Application>Microsoft Macintosh PowerPoint</Application>
  <PresentationFormat>Widescreen</PresentationFormat>
  <Paragraphs>140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Helvetica Neue</vt:lpstr>
      <vt:lpstr>DESY</vt:lpstr>
      <vt:lpstr>EAJADE – Work Package 6 Management, Dissemination, Training, Knowledge Transfer, and Communication </vt:lpstr>
      <vt:lpstr>Summary</vt:lpstr>
      <vt:lpstr>Deliverables</vt:lpstr>
      <vt:lpstr>Deliverables</vt:lpstr>
      <vt:lpstr>Deliverables</vt:lpstr>
      <vt:lpstr>Deliverables</vt:lpstr>
      <vt:lpstr>Events</vt:lpstr>
      <vt:lpstr>Reminder: Acknowledgments in Talks and Papers</vt:lpstr>
      <vt:lpstr>ZENODO Community</vt:lpstr>
      <vt:lpstr>ZENODO Community</vt:lpstr>
      <vt:lpstr>Deliverables</vt:lpstr>
      <vt:lpstr>Deliverables</vt:lpstr>
      <vt:lpstr>Deliverables</vt:lpstr>
      <vt:lpstr>Deliverables</vt:lpstr>
      <vt:lpstr>Training </vt:lpstr>
      <vt:lpstr>Meetings</vt:lpstr>
      <vt:lpstr>Summary</vt:lpstr>
      <vt:lpstr>PowerPoint Presentation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Thomas Schörner-Sadenius</dc:creator>
  <cp:lastModifiedBy>Thomas Schörner-Sadenius</cp:lastModifiedBy>
  <cp:revision>555</cp:revision>
  <cp:lastPrinted>2023-03-21T11:59:21Z</cp:lastPrinted>
  <dcterms:created xsi:type="dcterms:W3CDTF">2018-04-12T09:21:51Z</dcterms:created>
  <dcterms:modified xsi:type="dcterms:W3CDTF">2023-09-27T13:38:50Z</dcterms:modified>
</cp:coreProperties>
</file>