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16"/>
  </p:notesMasterIdLst>
  <p:handoutMasterIdLst>
    <p:handoutMasterId r:id="rId17"/>
  </p:handoutMasterIdLst>
  <p:sldIdLst>
    <p:sldId id="259" r:id="rId3"/>
    <p:sldId id="2043" r:id="rId4"/>
    <p:sldId id="21209" r:id="rId5"/>
    <p:sldId id="21208" r:id="rId6"/>
    <p:sldId id="21237" r:id="rId7"/>
    <p:sldId id="4198" r:id="rId8"/>
    <p:sldId id="4182" r:id="rId9"/>
    <p:sldId id="21227" r:id="rId10"/>
    <p:sldId id="1282" r:id="rId11"/>
    <p:sldId id="21245" r:id="rId12"/>
    <p:sldId id="21222" r:id="rId13"/>
    <p:sldId id="21221" r:id="rId14"/>
    <p:sldId id="2124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2F2F"/>
    <a:srgbClr val="303030"/>
    <a:srgbClr val="0033A0"/>
    <a:srgbClr val="B5FF6B"/>
    <a:srgbClr val="0155C0"/>
    <a:srgbClr val="CBF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29"/>
    <p:restoredTop sz="89779"/>
  </p:normalViewPr>
  <p:slideViewPr>
    <p:cSldViewPr snapToObjects="1">
      <p:cViewPr varScale="1">
        <p:scale>
          <a:sx n="74" d="100"/>
          <a:sy n="74" d="100"/>
        </p:scale>
        <p:origin x="192" y="1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 showGuides="1">
      <p:cViewPr varScale="1">
        <p:scale>
          <a:sx n="97" d="100"/>
          <a:sy n="97" d="100"/>
        </p:scale>
        <p:origin x="514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ECC00-9D05-CC45-8759-E5CD2E5561FA}" type="doc">
      <dgm:prSet loTypeId="urn:microsoft.com/office/officeart/2005/8/layout/chart3" loCatId="" qsTypeId="urn:microsoft.com/office/officeart/2005/8/quickstyle/3d3" qsCatId="3D" csTypeId="urn:microsoft.com/office/officeart/2005/8/colors/colorful4" csCatId="colorful" phldr="1"/>
      <dgm:spPr/>
    </dgm:pt>
    <dgm:pt modelId="{4A56B608-7773-C140-8BA3-74F71665AA87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Personnel with interest and skills in European labs/Univ., local infrastructure. </a:t>
          </a:r>
        </a:p>
      </dgm:t>
    </dgm:pt>
    <dgm:pt modelId="{F7D326A8-0D5A-004B-87E1-1B443A07C5F5}" type="parTrans" cxnId="{E3E0FD6C-31C0-6642-9838-B50C8FC716CA}">
      <dgm:prSet/>
      <dgm:spPr/>
      <dgm:t>
        <a:bodyPr/>
        <a:lstStyle/>
        <a:p>
          <a:endParaRPr lang="en-US"/>
        </a:p>
      </dgm:t>
    </dgm:pt>
    <dgm:pt modelId="{9BD6224C-6576-CB48-9C84-B0671D7DC134}" type="sibTrans" cxnId="{E3E0FD6C-31C0-6642-9838-B50C8FC716CA}">
      <dgm:prSet/>
      <dgm:spPr/>
      <dgm:t>
        <a:bodyPr/>
        <a:lstStyle/>
        <a:p>
          <a:endParaRPr lang="en-US"/>
        </a:p>
      </dgm:t>
    </dgm:pt>
    <dgm:pt modelId="{0C1E769B-FCDF-344C-96B7-33600D59ED92}">
      <dgm:prSet phldrT="[Text]" custT="1"/>
      <dgm:spPr>
        <a:solidFill>
          <a:srgbClr val="FFC000"/>
        </a:solidFill>
      </dgm:spPr>
      <dgm:t>
        <a:bodyPr/>
        <a:lstStyle/>
        <a:p>
          <a:endParaRPr lang="en-US" sz="1200" dirty="0">
            <a:solidFill>
              <a:schemeClr val="tx1"/>
            </a:solidFill>
            <a:latin typeface="Avenir Book" panose="02000503020000020003" pitchFamily="2" charset="0"/>
          </a:endParaRPr>
        </a:p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Material funds as estimated (major/core part from KEK), in some cases complemented by local funding.</a:t>
          </a:r>
        </a:p>
      </dgm:t>
    </dgm:pt>
    <dgm:pt modelId="{EA7DA9F0-39D8-EA4A-98B4-4EC17A727E2C}" type="parTrans" cxnId="{15BFE27A-2A9E-8F44-BCD5-A1C127C9B2FF}">
      <dgm:prSet/>
      <dgm:spPr/>
      <dgm:t>
        <a:bodyPr/>
        <a:lstStyle/>
        <a:p>
          <a:endParaRPr lang="en-US"/>
        </a:p>
      </dgm:t>
    </dgm:pt>
    <dgm:pt modelId="{722CB0F9-E6EA-6346-88FB-F4402FC835A4}" type="sibTrans" cxnId="{15BFE27A-2A9E-8F44-BCD5-A1C127C9B2FF}">
      <dgm:prSet/>
      <dgm:spPr/>
      <dgm:t>
        <a:bodyPr/>
        <a:lstStyle/>
        <a:p>
          <a:endParaRPr lang="en-US"/>
        </a:p>
      </dgm:t>
    </dgm:pt>
    <dgm:pt modelId="{B9BFFA88-24B2-AA42-9D80-55C4AC81AFB2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EAJADE, MC exchange project supporting Higgs factory personnel exchange to Japan and the US. </a:t>
          </a:r>
        </a:p>
      </dgm:t>
    </dgm:pt>
    <dgm:pt modelId="{C242709A-8D4A-7E45-9AD1-32696FE1AFA2}" type="parTrans" cxnId="{8F2F9B13-EB6B-A946-94DC-EB81645E2363}">
      <dgm:prSet/>
      <dgm:spPr/>
      <dgm:t>
        <a:bodyPr/>
        <a:lstStyle/>
        <a:p>
          <a:endParaRPr lang="en-US"/>
        </a:p>
      </dgm:t>
    </dgm:pt>
    <dgm:pt modelId="{1DDA4593-7F84-5D42-AE46-799DF2A6272F}" type="sibTrans" cxnId="{8F2F9B13-EB6B-A946-94DC-EB81645E2363}">
      <dgm:prSet/>
      <dgm:spPr/>
      <dgm:t>
        <a:bodyPr/>
        <a:lstStyle/>
        <a:p>
          <a:endParaRPr lang="en-US"/>
        </a:p>
      </dgm:t>
    </dgm:pt>
    <dgm:pt modelId="{28C1B229-02D3-0E4D-9919-C965FBE1A082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CERN LC, project office (within existing LC resources at CERN).</a:t>
          </a:r>
          <a:r>
            <a: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CFB39C94-7B1A-324B-81AA-5F681543A926}" type="parTrans" cxnId="{DAA45FAB-07D6-0F4B-855C-FE79829DD3D0}">
      <dgm:prSet/>
      <dgm:spPr/>
      <dgm:t>
        <a:bodyPr/>
        <a:lstStyle/>
        <a:p>
          <a:endParaRPr lang="en-US"/>
        </a:p>
      </dgm:t>
    </dgm:pt>
    <dgm:pt modelId="{B6B43D2E-C1C1-D148-B2B0-E72A87289ACC}" type="sibTrans" cxnId="{DAA45FAB-07D6-0F4B-855C-FE79829DD3D0}">
      <dgm:prSet/>
      <dgm:spPr/>
      <dgm:t>
        <a:bodyPr/>
        <a:lstStyle/>
        <a:p>
          <a:endParaRPr lang="en-US"/>
        </a:p>
      </dgm:t>
    </dgm:pt>
    <dgm:pt modelId="{200B7A50-A81B-8D42-BC35-F40B82ACA0FA}" type="pres">
      <dgm:prSet presAssocID="{1C9ECC00-9D05-CC45-8759-E5CD2E5561FA}" presName="compositeShape" presStyleCnt="0">
        <dgm:presLayoutVars>
          <dgm:chMax val="7"/>
          <dgm:dir/>
          <dgm:resizeHandles val="exact"/>
        </dgm:presLayoutVars>
      </dgm:prSet>
      <dgm:spPr/>
    </dgm:pt>
    <dgm:pt modelId="{332A541A-5269-BD4D-BB96-28DDCFCDD18B}" type="pres">
      <dgm:prSet presAssocID="{1C9ECC00-9D05-CC45-8759-E5CD2E5561FA}" presName="wedge1" presStyleLbl="node1" presStyleIdx="0" presStyleCnt="4" custLinFactNeighborX="-4496" custLinFactNeighborY="4022"/>
      <dgm:spPr/>
    </dgm:pt>
    <dgm:pt modelId="{8129BB5D-3C97-2F48-92D1-560B130EEC1B}" type="pres">
      <dgm:prSet presAssocID="{1C9ECC00-9D05-CC45-8759-E5CD2E5561F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26162E4-01BC-1C40-8317-97D812D29AD4}" type="pres">
      <dgm:prSet presAssocID="{1C9ECC00-9D05-CC45-8759-E5CD2E5561FA}" presName="wedge2" presStyleLbl="node1" presStyleIdx="1" presStyleCnt="4"/>
      <dgm:spPr/>
    </dgm:pt>
    <dgm:pt modelId="{DD62BAB7-1E9B-3D4D-83FD-9089C2F16787}" type="pres">
      <dgm:prSet presAssocID="{1C9ECC00-9D05-CC45-8759-E5CD2E5561F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FB7C38D-3E3A-F349-A61D-4EAD3EB886CE}" type="pres">
      <dgm:prSet presAssocID="{1C9ECC00-9D05-CC45-8759-E5CD2E5561FA}" presName="wedge3" presStyleLbl="node1" presStyleIdx="2" presStyleCnt="4"/>
      <dgm:spPr/>
    </dgm:pt>
    <dgm:pt modelId="{C117433B-9961-2547-BC51-F4FDEDF9E5D6}" type="pres">
      <dgm:prSet presAssocID="{1C9ECC00-9D05-CC45-8759-E5CD2E5561F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73E4FF7-F5C2-6747-A48B-6EB32979DD48}" type="pres">
      <dgm:prSet presAssocID="{1C9ECC00-9D05-CC45-8759-E5CD2E5561FA}" presName="wedge4" presStyleLbl="node1" presStyleIdx="3" presStyleCnt="4"/>
      <dgm:spPr/>
    </dgm:pt>
    <dgm:pt modelId="{B80256C8-A8A8-5340-8C71-5BF2A81A9378}" type="pres">
      <dgm:prSet presAssocID="{1C9ECC00-9D05-CC45-8759-E5CD2E5561F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8DF3908-3D6F-D54D-95B8-7EA71C81CAB6}" type="presOf" srcId="{28C1B229-02D3-0E4D-9919-C965FBE1A082}" destId="{473E4FF7-F5C2-6747-A48B-6EB32979DD48}" srcOrd="0" destOrd="0" presId="urn:microsoft.com/office/officeart/2005/8/layout/chart3"/>
    <dgm:cxn modelId="{E6E32D0E-CCF2-5B46-B80A-F15EA26E3ED9}" type="presOf" srcId="{0C1E769B-FCDF-344C-96B7-33600D59ED92}" destId="{926162E4-01BC-1C40-8317-97D812D29AD4}" srcOrd="0" destOrd="0" presId="urn:microsoft.com/office/officeart/2005/8/layout/chart3"/>
    <dgm:cxn modelId="{8F2F9B13-EB6B-A946-94DC-EB81645E2363}" srcId="{1C9ECC00-9D05-CC45-8759-E5CD2E5561FA}" destId="{B9BFFA88-24B2-AA42-9D80-55C4AC81AFB2}" srcOrd="2" destOrd="0" parTransId="{C242709A-8D4A-7E45-9AD1-32696FE1AFA2}" sibTransId="{1DDA4593-7F84-5D42-AE46-799DF2A6272F}"/>
    <dgm:cxn modelId="{5226EB38-9B64-B340-AEFB-9C5ABBAE4015}" type="presOf" srcId="{B9BFFA88-24B2-AA42-9D80-55C4AC81AFB2}" destId="{FFB7C38D-3E3A-F349-A61D-4EAD3EB886CE}" srcOrd="0" destOrd="0" presId="urn:microsoft.com/office/officeart/2005/8/layout/chart3"/>
    <dgm:cxn modelId="{369AAD40-2B46-EE4D-BBFD-5BA88E308AC1}" type="presOf" srcId="{4A56B608-7773-C140-8BA3-74F71665AA87}" destId="{332A541A-5269-BD4D-BB96-28DDCFCDD18B}" srcOrd="0" destOrd="0" presId="urn:microsoft.com/office/officeart/2005/8/layout/chart3"/>
    <dgm:cxn modelId="{B95FFD67-39B6-A549-95AB-A6CB87F1FECF}" type="presOf" srcId="{0C1E769B-FCDF-344C-96B7-33600D59ED92}" destId="{DD62BAB7-1E9B-3D4D-83FD-9089C2F16787}" srcOrd="1" destOrd="0" presId="urn:microsoft.com/office/officeart/2005/8/layout/chart3"/>
    <dgm:cxn modelId="{E3E0FD6C-31C0-6642-9838-B50C8FC716CA}" srcId="{1C9ECC00-9D05-CC45-8759-E5CD2E5561FA}" destId="{4A56B608-7773-C140-8BA3-74F71665AA87}" srcOrd="0" destOrd="0" parTransId="{F7D326A8-0D5A-004B-87E1-1B443A07C5F5}" sibTransId="{9BD6224C-6576-CB48-9C84-B0671D7DC134}"/>
    <dgm:cxn modelId="{0F0B1478-D771-8F45-9243-E24FCF6F5CEF}" type="presOf" srcId="{1C9ECC00-9D05-CC45-8759-E5CD2E5561FA}" destId="{200B7A50-A81B-8D42-BC35-F40B82ACA0FA}" srcOrd="0" destOrd="0" presId="urn:microsoft.com/office/officeart/2005/8/layout/chart3"/>
    <dgm:cxn modelId="{15BFE27A-2A9E-8F44-BCD5-A1C127C9B2FF}" srcId="{1C9ECC00-9D05-CC45-8759-E5CD2E5561FA}" destId="{0C1E769B-FCDF-344C-96B7-33600D59ED92}" srcOrd="1" destOrd="0" parTransId="{EA7DA9F0-39D8-EA4A-98B4-4EC17A727E2C}" sibTransId="{722CB0F9-E6EA-6346-88FB-F4402FC835A4}"/>
    <dgm:cxn modelId="{DAA45FAB-07D6-0F4B-855C-FE79829DD3D0}" srcId="{1C9ECC00-9D05-CC45-8759-E5CD2E5561FA}" destId="{28C1B229-02D3-0E4D-9919-C965FBE1A082}" srcOrd="3" destOrd="0" parTransId="{CFB39C94-7B1A-324B-81AA-5F681543A926}" sibTransId="{B6B43D2E-C1C1-D148-B2B0-E72A87289ACC}"/>
    <dgm:cxn modelId="{FB0B32DD-0827-114D-B359-44CB033FB10C}" type="presOf" srcId="{4A56B608-7773-C140-8BA3-74F71665AA87}" destId="{8129BB5D-3C97-2F48-92D1-560B130EEC1B}" srcOrd="1" destOrd="0" presId="urn:microsoft.com/office/officeart/2005/8/layout/chart3"/>
    <dgm:cxn modelId="{C6E835E2-EAB7-7C4C-BE80-4E13FE0C264C}" type="presOf" srcId="{28C1B229-02D3-0E4D-9919-C965FBE1A082}" destId="{B80256C8-A8A8-5340-8C71-5BF2A81A9378}" srcOrd="1" destOrd="0" presId="urn:microsoft.com/office/officeart/2005/8/layout/chart3"/>
    <dgm:cxn modelId="{9EB78EE6-7A0F-A842-BC49-9EE66E34E7CE}" type="presOf" srcId="{B9BFFA88-24B2-AA42-9D80-55C4AC81AFB2}" destId="{C117433B-9961-2547-BC51-F4FDEDF9E5D6}" srcOrd="1" destOrd="0" presId="urn:microsoft.com/office/officeart/2005/8/layout/chart3"/>
    <dgm:cxn modelId="{C64A4800-3311-A54E-8219-23479CDC4056}" type="presParOf" srcId="{200B7A50-A81B-8D42-BC35-F40B82ACA0FA}" destId="{332A541A-5269-BD4D-BB96-28DDCFCDD18B}" srcOrd="0" destOrd="0" presId="urn:microsoft.com/office/officeart/2005/8/layout/chart3"/>
    <dgm:cxn modelId="{B7912702-F537-8F4F-BB7B-E3706536CE6C}" type="presParOf" srcId="{200B7A50-A81B-8D42-BC35-F40B82ACA0FA}" destId="{8129BB5D-3C97-2F48-92D1-560B130EEC1B}" srcOrd="1" destOrd="0" presId="urn:microsoft.com/office/officeart/2005/8/layout/chart3"/>
    <dgm:cxn modelId="{D03E3C5E-C310-5441-9800-A16B66607630}" type="presParOf" srcId="{200B7A50-A81B-8D42-BC35-F40B82ACA0FA}" destId="{926162E4-01BC-1C40-8317-97D812D29AD4}" srcOrd="2" destOrd="0" presId="urn:microsoft.com/office/officeart/2005/8/layout/chart3"/>
    <dgm:cxn modelId="{DA69FAE2-2F5B-284A-AE69-4896AD9B37CC}" type="presParOf" srcId="{200B7A50-A81B-8D42-BC35-F40B82ACA0FA}" destId="{DD62BAB7-1E9B-3D4D-83FD-9089C2F16787}" srcOrd="3" destOrd="0" presId="urn:microsoft.com/office/officeart/2005/8/layout/chart3"/>
    <dgm:cxn modelId="{256C019A-E910-C64B-9898-A9C0A73730B3}" type="presParOf" srcId="{200B7A50-A81B-8D42-BC35-F40B82ACA0FA}" destId="{FFB7C38D-3E3A-F349-A61D-4EAD3EB886CE}" srcOrd="4" destOrd="0" presId="urn:microsoft.com/office/officeart/2005/8/layout/chart3"/>
    <dgm:cxn modelId="{C4BE8301-A04B-5A48-ABF4-AB453FBDB61F}" type="presParOf" srcId="{200B7A50-A81B-8D42-BC35-F40B82ACA0FA}" destId="{C117433B-9961-2547-BC51-F4FDEDF9E5D6}" srcOrd="5" destOrd="0" presId="urn:microsoft.com/office/officeart/2005/8/layout/chart3"/>
    <dgm:cxn modelId="{DBD8AB32-CCAC-C94F-8A9D-13AF1C429D58}" type="presParOf" srcId="{200B7A50-A81B-8D42-BC35-F40B82ACA0FA}" destId="{473E4FF7-F5C2-6747-A48B-6EB32979DD48}" srcOrd="6" destOrd="0" presId="urn:microsoft.com/office/officeart/2005/8/layout/chart3"/>
    <dgm:cxn modelId="{8659B26C-B3E6-6A4B-A43B-21CEA3B8A345}" type="presParOf" srcId="{200B7A50-A81B-8D42-BC35-F40B82ACA0FA}" destId="{B80256C8-A8A8-5340-8C71-5BF2A81A9378}" srcOrd="7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A541A-5269-BD4D-BB96-28DDCFCDD18B}">
      <dsp:nvSpPr>
        <dsp:cNvPr id="0" name=""/>
        <dsp:cNvSpPr/>
      </dsp:nvSpPr>
      <dsp:spPr>
        <a:xfrm>
          <a:off x="1571452" y="520651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Personnel with interest and skills in European labs/Univ., local infrastructure. </a:t>
          </a:r>
        </a:p>
      </dsp:txBody>
      <dsp:txXfrm>
        <a:off x="3899311" y="1362712"/>
        <a:ext cx="1679786" cy="1354666"/>
      </dsp:txXfrm>
    </dsp:sp>
    <dsp:sp modelId="{926162E4-01BC-1C40-8317-97D812D29AD4}">
      <dsp:nvSpPr>
        <dsp:cNvPr id="0" name=""/>
        <dsp:cNvSpPr/>
      </dsp:nvSpPr>
      <dsp:spPr>
        <a:xfrm>
          <a:off x="1584274" y="529403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tx1"/>
            </a:solidFill>
            <a:latin typeface="Avenir Book" panose="02000503020000020003" pitchFamily="2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Material funds as estimated (major/core part from KEK), in some cases complemented by local funding.</a:t>
          </a:r>
        </a:p>
      </dsp:txBody>
      <dsp:txXfrm>
        <a:off x="3941395" y="2886523"/>
        <a:ext cx="1679786" cy="1354666"/>
      </dsp:txXfrm>
    </dsp:sp>
    <dsp:sp modelId="{FFB7C38D-3E3A-F349-A61D-4EAD3EB886CE}">
      <dsp:nvSpPr>
        <dsp:cNvPr id="0" name=""/>
        <dsp:cNvSpPr/>
      </dsp:nvSpPr>
      <dsp:spPr>
        <a:xfrm>
          <a:off x="1584274" y="529403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EAJADE, MC exchange project supporting Higgs factory personnel exchange to Japan and the US. </a:t>
          </a:r>
        </a:p>
      </dsp:txBody>
      <dsp:txXfrm>
        <a:off x="2099048" y="2886523"/>
        <a:ext cx="1679786" cy="1354666"/>
      </dsp:txXfrm>
    </dsp:sp>
    <dsp:sp modelId="{473E4FF7-F5C2-6747-A48B-6EB32979DD48}">
      <dsp:nvSpPr>
        <dsp:cNvPr id="0" name=""/>
        <dsp:cNvSpPr/>
      </dsp:nvSpPr>
      <dsp:spPr>
        <a:xfrm>
          <a:off x="1584274" y="529403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CERN LC, project office (within existing LC resources at CERN).</a:t>
          </a:r>
          <a:r>
            <a:rPr lang="en-US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099048" y="1369297"/>
        <a:ext cx="1679786" cy="1354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5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plasma lenses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3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2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68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1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4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4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4176B-65A6-B941-951F-D0F1CFA25258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0529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lars.rickard.stroem@cern.ch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 2">
  <p:cSld name="Text Slide - 1 Column 2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b318c8bf29_0_574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•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•"/>
              <a:defRPr>
                <a:solidFill>
                  <a:schemeClr val="lt1"/>
                </a:solidFill>
              </a:defRPr>
            </a:lvl3pPr>
            <a:lvl4pPr marL="1828800" lvl="3" indent="-35661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•"/>
              <a:defRPr>
                <a:solidFill>
                  <a:schemeClr val="lt1"/>
                </a:solidFill>
              </a:defRPr>
            </a:lvl4pPr>
            <a:lvl5pPr marL="2286000" lvl="4" indent="-35661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g1b318c8bf29_0_57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6" name="Google Shape;136;g1b318c8bf29_0_574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" name="Google Shape;137;g1b318c8bf29_0_574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•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•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•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•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Google Shape;138;g1b318c8bf29_0_57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g1b318c8bf29_0_574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44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 1">
  <p:cSld name="Text Slide - 1 Column 1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b318c8bf29_0_234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•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•"/>
              <a:defRPr>
                <a:solidFill>
                  <a:schemeClr val="lt1"/>
                </a:solidFill>
              </a:defRPr>
            </a:lvl3pPr>
            <a:lvl4pPr marL="1828800" lvl="3" indent="-35661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•"/>
              <a:defRPr>
                <a:solidFill>
                  <a:schemeClr val="lt1"/>
                </a:solidFill>
              </a:defRPr>
            </a:lvl4pPr>
            <a:lvl5pPr marL="2286000" lvl="4" indent="-35661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g1b318c8bf29_0_23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9" name="Google Shape;129;g1b318c8bf29_0_234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1b318c8bf29_0_234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•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•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•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•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Google Shape;131;g1b318c8bf29_0_23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g1b318c8bf29_0_234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11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2EA9-2EB2-D41B-0A9C-CAA2D630F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50F2C-65EE-E162-E80A-326377498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7B6D0-6A89-1246-C24E-15D4EC32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78261-3940-A829-47E3-6B7B0B5E1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802FC-C791-F1E5-9921-EB53F4B8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20811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4208-7621-3694-05BC-05E57793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BB1F9-6D70-A244-7480-115AB6221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D8B73-820B-9471-790D-29F84C70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5B8FF-18F9-B10A-FA4C-C19A404F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19B5-B5B9-43C0-CB8F-C096C9D8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9339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8EEB-AAF8-95A4-6CC0-C9B0A04E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E405D-D54E-B5F9-92AC-087B48C9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04110-65F3-ED38-07C4-D80225A0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CE8F-D84E-E14F-BB5C-0AA72120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F8B60-4E96-3A6F-EBEF-9FC001F3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0475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B16-0D06-9374-67E0-FF34B6C5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76941-773E-88D5-05FA-78E5D86CB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AB642-C7EB-27F2-E5D5-7862A3915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0B76C-230F-CB01-A83F-EFBC56C3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97054-4048-3FC1-41B7-9476DD17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52806-A13F-A0B1-D654-9687AE05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2443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EB909-0CA3-130C-1E04-3BF5037D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23314-612D-F46F-BEF9-B891E992A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FCBA7-31F7-0151-E1BC-D613ADA3A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1400E-37AB-32C4-EBD5-F94599373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12456-63B2-8422-DD6B-0039FC681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52F07-9610-22AC-2146-C7602809C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8E3B4-105C-9983-4505-115B9A5D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E3DE6B-F4A5-C6C9-9939-73D8B6EB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348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EA0C-641A-15BA-FECD-782E9775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07795-ECA2-7475-EB88-1B14B3EE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728B3-A3FB-5BE8-753D-7E12283C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B5245-0B6D-26EA-9BF4-0469EDDF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44920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3D7CDF-E564-065F-2231-C33D8F67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CD898-B784-F88F-33DC-4587AF77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E155C-D232-B878-C3BF-951E119A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272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3A53-E1B2-859D-C1CA-481BBA16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59981-93B8-B9B4-0F98-B2395C999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5D63B-B6AB-DE23-88AF-98DBA5C9B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A5269-1D7A-5CCD-6F92-F3DF798CD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2CD1A-8792-10C2-B467-9153123D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5501C-FBEB-7B90-116E-748D7E29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1297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13BE4-AD24-CAD1-ED83-D9B6DBD8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2E271-3B0C-51D2-0CB3-8FF2D6709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5B7F8-1125-25AD-9E01-F8BC4FB9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1672F-7257-F17D-5E54-857F9DDB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1D7EB-141A-7536-35FD-8E945EC7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4F5B5-80A9-C5E4-C66E-3BAD9DBC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62793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5A117-9936-5273-FD44-3BBD719A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5B4F58-44CC-74B0-68D9-1CDF960BD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25D80-CAA3-953C-899F-CA9B7437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3BF61-702C-932A-E0FC-07564A3F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3B1C3-E1E4-FC87-4E43-3992DFA8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9095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8D588-A82E-44E5-F18B-297CF3188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F8FCC-CA64-8F34-8D89-BCFD4142A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86A2A-51F4-2E05-6AF7-49C559317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B0A95-4305-D805-4005-2ADF90DD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BD4E0-2125-B093-4C20-DD6A084A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99714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/>
          <p:nvPr/>
        </p:nvSpPr>
        <p:spPr>
          <a:xfrm>
            <a:off x="-1787" y="6580774"/>
            <a:ext cx="12195573" cy="279661"/>
          </a:xfrm>
          <a:prstGeom prst="rect">
            <a:avLst/>
          </a:prstGeom>
          <a:solidFill>
            <a:srgbClr val="0053A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2800"/>
          </a:p>
        </p:txBody>
      </p:sp>
      <p:pic>
        <p:nvPicPr>
          <p:cNvPr id="24" name="LogoBadge-01.jpg" descr="LogoBadge-01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516" y="261275"/>
            <a:ext cx="784638" cy="78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CLIC-Logo-Color-72.png" descr="CLIC-Logo-Color-7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" y="58706"/>
            <a:ext cx="1189776" cy="1189776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" name="Title Text"/>
          <p:cNvSpPr>
            <a:spLocks noGrp="1"/>
          </p:cNvSpPr>
          <p:nvPr>
            <p:ph type="title"/>
          </p:nvPr>
        </p:nvSpPr>
        <p:spPr>
          <a:xfrm>
            <a:off x="2416969" y="184944"/>
            <a:ext cx="7358063" cy="950000"/>
          </a:xfrm>
          <a:prstGeom prst="rect">
            <a:avLst/>
          </a:prstGeom>
        </p:spPr>
        <p:txBody>
          <a:bodyPr/>
          <a:lstStyle>
            <a:lvl1pPr>
              <a:defRPr sz="3750"/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påtind 2020 / Rickard Ström lars.rickard.stroem@cern.ch">
            <a:extLst>
              <a:ext uri="{FF2B5EF4-FFF2-40B4-BE49-F238E27FC236}">
                <a16:creationId xmlns:a16="http://schemas.microsoft.com/office/drawing/2014/main" id="{2AE9AD55-C7AC-6842-B4B3-6982E1B8AC33}"/>
              </a:ext>
            </a:extLst>
          </p:cNvPr>
          <p:cNvSpPr txBox="1"/>
          <p:nvPr userDrawn="1"/>
        </p:nvSpPr>
        <p:spPr>
          <a:xfrm>
            <a:off x="5494085" y="6584508"/>
            <a:ext cx="1203856" cy="27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600">
                <a:solidFill>
                  <a:srgbClr val="FFFFFF"/>
                </a:solidFill>
              </a:defRPr>
            </a:pPr>
            <a:r>
              <a:rPr lang="en-US" sz="1300" dirty="0"/>
              <a:t>CLIC / Stapnes</a:t>
            </a:r>
            <a:endParaRPr lang="en-US" sz="13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57848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Steinar Stapnes - Accelerator R&amp;D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24.08.23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Steinar Stapnes - Accelerator R&amp;D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83" r:id="rId23"/>
    <p:sldLayoutId id="2147483684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5F82E-A88E-1CBF-EC7E-9572D164A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C436B-7F79-8762-F16A-438DF3873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EE464-BB3C-D512-83C0-28787970A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24.08.23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2A51B-55B8-1F25-2395-32A824EC8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Steinar Stapnes - Accelerator R&amp;D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A789F-F640-52AB-06BA-A2AAF6BA9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785C8-9A38-DB47-B803-499E7784EBD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8865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indico.desy.de/event/34916/contributions/144581/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desy.de/event/34916/contributions/147076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indico.cern.ch/event/1202105/contributions/5422198/attachments/2661196/4610203/WP3positrons_FCCweek2023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hyperlink" Target="https://indico.desy.de/event/34916/contributions/147074/attachments/84398/111826/23_08_24_Pulsed_Solenoid_Tenholt_EPS_HEP_T13%20Accelerators_for_HEP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jacow.org/ipac2018/papers/mopml048.pdf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s://indico.cern.ch/event/1202105/contributions/5385376/attachments/2661124/4610047/HTS4_London_final.pdf" TargetMode="Externa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2208.06030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event/34916/contributions/147084/attachments/84010/111213/EAJADE.EPS-HEP23.Schoerner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EAJADE </a:t>
            </a:r>
            <a:br>
              <a:rPr lang="en-US" dirty="0"/>
            </a:br>
            <a:r>
              <a:rPr lang="en-US" sz="2800" dirty="0"/>
              <a:t> - general meeting -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5183956" cy="803787"/>
          </a:xfrm>
        </p:spPr>
        <p:txBody>
          <a:bodyPr/>
          <a:lstStyle/>
          <a:p>
            <a:pPr algn="l"/>
            <a:r>
              <a:rPr lang="en-US" sz="1800" dirty="0"/>
              <a:t>Steinar Stapnes </a:t>
            </a:r>
          </a:p>
          <a:p>
            <a:pPr algn="l"/>
            <a:r>
              <a:rPr lang="en-US" sz="1800" dirty="0"/>
              <a:t>KEK 28.09.2023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2D7BC-A16E-89FA-B8E3-66F8860D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3A9CF-7A60-768D-A9AB-E77727A1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52573-EC5D-9FDB-6C3E-E2903AA712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04" y="578911"/>
            <a:ext cx="6301495" cy="2994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C8042-2404-D2DE-C42E-9A0D1735A6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838" y="409581"/>
            <a:ext cx="4872516" cy="2608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507A-83DD-ACB8-FDDE-47D34FDCE9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838" y="3233979"/>
            <a:ext cx="4849817" cy="2571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6D4F8-C68B-556E-DADA-4A56C593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A742F-86E4-531A-C43C-A51EB0D19BEE}"/>
              </a:ext>
            </a:extLst>
          </p:cNvPr>
          <p:cNvSpPr txBox="1"/>
          <p:nvPr/>
        </p:nvSpPr>
        <p:spPr>
          <a:xfrm>
            <a:off x="373216" y="59097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F2F2F"/>
                </a:solidFill>
              </a:rPr>
              <a:t>HALHF talk EPS (</a:t>
            </a:r>
            <a:r>
              <a:rPr lang="en-GB" dirty="0">
                <a:solidFill>
                  <a:srgbClr val="2F2F2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dirty="0">
                <a:solidFill>
                  <a:srgbClr val="2F2F2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07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8DB19-4643-0353-3028-08076D5B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rgbClr val="2F2F2F"/>
                </a:solidFill>
              </a:rPr>
              <a:t>24.08.23</a:t>
            </a:r>
            <a:endParaRPr lang="en-US" dirty="0">
              <a:solidFill>
                <a:srgbClr val="2F2F2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E6A2E-37FC-F4B5-9D2C-966BBE77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7174" y="6022660"/>
            <a:ext cx="6572221" cy="365125"/>
          </a:xfrm>
        </p:spPr>
        <p:txBody>
          <a:bodyPr/>
          <a:lstStyle/>
          <a:p>
            <a:r>
              <a:rPr lang="en-US">
                <a:solidFill>
                  <a:srgbClr val="2F2F2F"/>
                </a:solidFill>
              </a:rPr>
              <a:t>Steinar Stapnes - Accelerator R&amp;D</a:t>
            </a:r>
            <a:endParaRPr lang="en-US" dirty="0">
              <a:solidFill>
                <a:srgbClr val="2F2F2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232A0-2CF1-BC8B-EFB6-3E84866A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15458" y="602266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>
                <a:solidFill>
                  <a:srgbClr val="2F2F2F"/>
                </a:solidFill>
              </a:rPr>
              <a:pPr/>
              <a:t>11</a:t>
            </a:fld>
            <a:endParaRPr lang="en-US" dirty="0">
              <a:solidFill>
                <a:srgbClr val="2F2F2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D08AE-AEF5-55BD-7788-27010387C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539" y="1771099"/>
            <a:ext cx="3252890" cy="287455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E95D592-FF4A-0349-FC50-B57B501092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2030451"/>
            <a:ext cx="4471535" cy="2326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770ED-49B7-E201-EAB2-5C0E547D3F25}"/>
              </a:ext>
            </a:extLst>
          </p:cNvPr>
          <p:cNvSpPr txBox="1"/>
          <p:nvPr/>
        </p:nvSpPr>
        <p:spPr>
          <a:xfrm>
            <a:off x="1369377" y="4072555"/>
            <a:ext cx="3890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2F2F"/>
                </a:solidFill>
              </a:rPr>
              <a:t>HTS NI target solenoid</a:t>
            </a:r>
            <a:r>
              <a:rPr lang="en-US" sz="2000" dirty="0">
                <a:solidFill>
                  <a:srgbClr val="2F2F2F"/>
                </a:solidFill>
              </a:rPr>
              <a:t> </a:t>
            </a:r>
            <a:endParaRPr lang="en-GB" sz="2000" dirty="0">
              <a:solidFill>
                <a:srgbClr val="2F2F2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A68F3-B397-6D4C-5552-2D92A11E375F}"/>
              </a:ext>
            </a:extLst>
          </p:cNvPr>
          <p:cNvSpPr txBox="1"/>
          <p:nvPr/>
        </p:nvSpPr>
        <p:spPr>
          <a:xfrm>
            <a:off x="1067611" y="1235683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F2F2F"/>
                </a:solidFill>
              </a:rPr>
              <a:t>“Positron production experiment” at PSI’s </a:t>
            </a:r>
            <a:r>
              <a:rPr lang="en-GB" dirty="0" err="1">
                <a:solidFill>
                  <a:srgbClr val="2F2F2F"/>
                </a:solidFill>
              </a:rPr>
              <a:t>SwissFEL</a:t>
            </a:r>
            <a:r>
              <a:rPr lang="en-GB" dirty="0">
                <a:solidFill>
                  <a:srgbClr val="2F2F2F"/>
                </a:solidFill>
              </a:rPr>
              <a:t>,  </a:t>
            </a:r>
          </a:p>
          <a:p>
            <a:r>
              <a:rPr lang="en-GB" dirty="0">
                <a:solidFill>
                  <a:srgbClr val="2F2F2F"/>
                </a:solidFill>
              </a:rPr>
              <a:t>beam tests from 2025/26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E1C341-E763-36BC-B6B1-2A893188E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4508925"/>
            <a:ext cx="7772400" cy="2231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46DF40-83AB-49C8-1F05-D66639575F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395" y="2417868"/>
            <a:ext cx="2141860" cy="2022264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C124C13A-52D1-9114-E825-13CA2963E1E0}"/>
              </a:ext>
            </a:extLst>
          </p:cNvPr>
          <p:cNvSpPr txBox="1">
            <a:spLocks/>
          </p:cNvSpPr>
          <p:nvPr/>
        </p:nvSpPr>
        <p:spPr>
          <a:xfrm>
            <a:off x="406090" y="117905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“All” Higgs factories have a positron programme </a:t>
            </a:r>
          </a:p>
          <a:p>
            <a:r>
              <a:rPr lang="en-GB" sz="2400" dirty="0"/>
              <a:t>  - a couple of R&amp;D examples -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F3788-00E9-33C1-CD71-BCE922CACF82}"/>
              </a:ext>
            </a:extLst>
          </p:cNvPr>
          <p:cNvSpPr txBox="1"/>
          <p:nvPr/>
        </p:nvSpPr>
        <p:spPr>
          <a:xfrm>
            <a:off x="7494893" y="878547"/>
            <a:ext cx="4686362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Positrons for FCC (</a:t>
            </a:r>
            <a:r>
              <a:rPr lang="en-GB" sz="1600" dirty="0">
                <a:hlinkClick r:id="rId7"/>
              </a:rPr>
              <a:t>LINK</a:t>
            </a:r>
            <a:r>
              <a:rPr lang="en-GB" sz="1600" dirty="0"/>
              <a:t>)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ILC concept and R&amp;D, presentations in the parallel sessions here (</a:t>
            </a:r>
            <a:r>
              <a:rPr lang="en-GB" sz="1600" dirty="0">
                <a:hlinkClick r:id="rId8"/>
              </a:rPr>
              <a:t>LINK1</a:t>
            </a:r>
            <a:r>
              <a:rPr lang="en-GB" sz="1600" dirty="0"/>
              <a:t> – more general than ILC), (</a:t>
            </a:r>
            <a:r>
              <a:rPr lang="en-GB" sz="1600" dirty="0">
                <a:hlinkClick r:id="rId9"/>
              </a:rPr>
              <a:t>LINK2</a:t>
            </a:r>
            <a:r>
              <a:rPr lang="en-GB" sz="1600" dirty="0"/>
              <a:t> directly on ILC programme)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25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B4799F-B32A-71B1-EA4D-76BBA7A6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90" y="117905"/>
            <a:ext cx="11376025" cy="1065742"/>
          </a:xfrm>
        </p:spPr>
        <p:txBody>
          <a:bodyPr/>
          <a:lstStyle/>
          <a:p>
            <a:r>
              <a:rPr lang="en-GB" dirty="0"/>
              <a:t>Low power magnets – in linear and circular Higgs – factories (and synchrotron source) - examples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6923F-05ED-D997-CE9F-612786DE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sz="1400"/>
              <a:t>24.08.23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616FA-4F02-329E-1487-9FFF2B3D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z="1400" smtClean="0"/>
              <a:pPr/>
              <a:t>12</a:t>
            </a:fld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5A082-5094-5347-E9A2-70B77CB2C7D6}"/>
              </a:ext>
            </a:extLst>
          </p:cNvPr>
          <p:cNvSpPr txBox="1"/>
          <p:nvPr/>
        </p:nvSpPr>
        <p:spPr>
          <a:xfrm>
            <a:off x="6688707" y="1355556"/>
            <a:ext cx="550329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rgbClr val="0C377B"/>
                </a:solidFill>
              </a:defRPr>
            </a:lvl1pPr>
          </a:lstStyle>
          <a:p>
            <a:pPr marL="0" indent="0">
              <a:buNone/>
            </a:pPr>
            <a:r>
              <a:rPr lang="en-US" sz="1400" dirty="0">
                <a:solidFill>
                  <a:srgbClr val="2F2F2F"/>
                </a:solidFill>
              </a:rPr>
              <a:t>“HTS4” project within CHART collaboration </a:t>
            </a:r>
          </a:p>
          <a:p>
            <a:r>
              <a:rPr lang="en-US" sz="1400" dirty="0">
                <a:solidFill>
                  <a:srgbClr val="2F2F2F"/>
                </a:solidFill>
              </a:rPr>
              <a:t>Nested SC </a:t>
            </a:r>
            <a:r>
              <a:rPr lang="en-US" sz="1400" dirty="0" err="1">
                <a:solidFill>
                  <a:srgbClr val="2F2F2F"/>
                </a:solidFill>
              </a:rPr>
              <a:t>sextupole</a:t>
            </a:r>
            <a:r>
              <a:rPr lang="en-US" sz="1400" dirty="0">
                <a:solidFill>
                  <a:srgbClr val="2F2F2F"/>
                </a:solidFill>
              </a:rPr>
              <a:t> and quadrupole.</a:t>
            </a:r>
          </a:p>
          <a:p>
            <a:r>
              <a:rPr lang="en-US" sz="1400" dirty="0">
                <a:solidFill>
                  <a:srgbClr val="2F2F2F"/>
                </a:solidFill>
              </a:rPr>
              <a:t>HTS conductors operating at around 40K.</a:t>
            </a:r>
          </a:p>
          <a:p>
            <a:r>
              <a:rPr lang="en-US" sz="1400" dirty="0">
                <a:solidFill>
                  <a:srgbClr val="2F2F2F"/>
                </a:solidFill>
              </a:rPr>
              <a:t>Cryo-cooler supplied cryostat</a:t>
            </a:r>
          </a:p>
          <a:p>
            <a:r>
              <a:rPr lang="en-US" sz="1400" dirty="0">
                <a:solidFill>
                  <a:srgbClr val="2F2F2F"/>
                </a:solidFill>
              </a:rPr>
              <a:t>Produce a ~1m prototype by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52938-9D9C-3E02-45E1-DF45146D46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29" t="5507" r="9615" b="1687"/>
          <a:stretch/>
        </p:blipFill>
        <p:spPr>
          <a:xfrm>
            <a:off x="6183461" y="2883962"/>
            <a:ext cx="3617125" cy="3025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3769D-C56A-C480-86D1-C5528EAB4F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113" y="3028474"/>
            <a:ext cx="2305887" cy="15953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545990-9399-6807-52AA-3584AD3E8393}"/>
              </a:ext>
            </a:extLst>
          </p:cNvPr>
          <p:cNvSpPr txBox="1"/>
          <p:nvPr/>
        </p:nvSpPr>
        <p:spPr>
          <a:xfrm>
            <a:off x="6034196" y="2746303"/>
            <a:ext cx="239202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F2F2F"/>
                </a:solidFill>
              </a:rPr>
              <a:t>CAD design of HTS short </a:t>
            </a:r>
          </a:p>
          <a:p>
            <a:r>
              <a:rPr lang="en-US" sz="1400" dirty="0" err="1">
                <a:solidFill>
                  <a:srgbClr val="2F2F2F"/>
                </a:solidFill>
              </a:rPr>
              <a:t>sextupole</a:t>
            </a:r>
            <a:r>
              <a:rPr lang="en-US" sz="1400" dirty="0">
                <a:solidFill>
                  <a:srgbClr val="2F2F2F"/>
                </a:solidFill>
              </a:rPr>
              <a:t> demonstrator based on CCT coils</a:t>
            </a:r>
            <a:endParaRPr lang="en-GB" sz="1400" dirty="0">
              <a:solidFill>
                <a:srgbClr val="2F2F2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E4154-7BD9-329F-6C4B-44D6256F03C3}"/>
              </a:ext>
            </a:extLst>
          </p:cNvPr>
          <p:cNvSpPr txBox="1"/>
          <p:nvPr/>
        </p:nvSpPr>
        <p:spPr>
          <a:xfrm>
            <a:off x="8190675" y="5139769"/>
            <a:ext cx="4159492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rgbClr val="0C377B"/>
                </a:solidFill>
              </a:defRPr>
            </a:lvl1pPr>
          </a:lstStyle>
          <a:p>
            <a:pPr marL="0" indent="0">
              <a:buNone/>
            </a:pPr>
            <a:r>
              <a:rPr lang="en-US" sz="1400" dirty="0">
                <a:solidFill>
                  <a:srgbClr val="2F2F2F"/>
                </a:solidFill>
              </a:rPr>
              <a:t>“HTS4” potential</a:t>
            </a:r>
          </a:p>
          <a:p>
            <a:r>
              <a:rPr lang="en-US" sz="1400" dirty="0">
                <a:solidFill>
                  <a:srgbClr val="2F2F2F"/>
                </a:solidFill>
              </a:rPr>
              <a:t>Power saving</a:t>
            </a:r>
          </a:p>
          <a:p>
            <a:r>
              <a:rPr lang="en-US" sz="1400" dirty="0">
                <a:solidFill>
                  <a:srgbClr val="2F2F2F"/>
                </a:solidFill>
              </a:rPr>
              <a:t>Reduced length and increased dipole filling factor</a:t>
            </a:r>
          </a:p>
          <a:p>
            <a:r>
              <a:rPr lang="en-US" sz="1400" dirty="0">
                <a:solidFill>
                  <a:srgbClr val="2F2F2F"/>
                </a:solidFill>
              </a:rPr>
              <a:t>Optics flexibility</a:t>
            </a:r>
          </a:p>
          <a:p>
            <a:endParaRPr lang="en-US" sz="1400" dirty="0">
              <a:solidFill>
                <a:srgbClr val="2F2F2F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2F2F2F"/>
                </a:solidFill>
              </a:rPr>
              <a:t>From FCC-week (</a:t>
            </a:r>
            <a:r>
              <a:rPr lang="en-US" sz="1400" dirty="0">
                <a:solidFill>
                  <a:srgbClr val="2F2F2F"/>
                </a:solidFill>
                <a:hlinkClick r:id="rId4"/>
              </a:rPr>
              <a:t>LINK</a:t>
            </a:r>
            <a:r>
              <a:rPr lang="en-US" sz="1400" dirty="0">
                <a:solidFill>
                  <a:srgbClr val="2F2F2F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FE8C3A-7AC0-2E2C-CB33-5E2FE395A104}"/>
              </a:ext>
            </a:extLst>
          </p:cNvPr>
          <p:cNvSpPr txBox="1"/>
          <p:nvPr/>
        </p:nvSpPr>
        <p:spPr>
          <a:xfrm>
            <a:off x="166790" y="1291323"/>
            <a:ext cx="578187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</a:rPr>
              <a:t>ZEPTO (Zero Power Tuneable Optics) project is a collaboration between CERN and STFC Daresbury Laboratory to save power and costs by switching from resistive electromagnets to permanent magnets.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</a:rPr>
              <a:t>For CLIC the dominant power is in the drive-beam quadrupoles, successfully prototyped and tested as permanent (two different strengths) magnets, and also dipoles (in drivebeam turn arounds)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</a:rPr>
              <a:t>Longitudinal gradient dipole magnet for the CLIC DR (CIEMAT)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70B99C-DE24-432E-1EC9-B9FC8BD36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3077671"/>
            <a:ext cx="2068861" cy="1784049"/>
          </a:xfrm>
          <a:prstGeom prst="rect">
            <a:avLst/>
          </a:prstGeom>
          <a:effectLst/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7363AD13-57FA-8B41-98B6-4F8435EB29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7762" y="3068960"/>
            <a:ext cx="1429072" cy="17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4CA7A0-7773-A4BB-5DFE-2D28F1102F2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950" y="3113401"/>
            <a:ext cx="1195174" cy="1792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85258-8EBC-6CE4-6F36-CA86FF8B4282}"/>
              </a:ext>
            </a:extLst>
          </p:cNvPr>
          <p:cNvSpPr txBox="1"/>
          <p:nvPr/>
        </p:nvSpPr>
        <p:spPr>
          <a:xfrm>
            <a:off x="159369" y="5393418"/>
            <a:ext cx="2639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8"/>
              </a:rPr>
              <a:t>doi:10.18429/JACoW-IPAC2018-MOPML048 CC-BY-3.0</a:t>
            </a:r>
            <a:endParaRPr lang="en-GB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EAB0A9-A0D2-32BB-9E3C-DC4C8C94F52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28" y="5393418"/>
            <a:ext cx="1833358" cy="1038722"/>
          </a:xfrm>
          <a:prstGeom prst="rect">
            <a:avLst/>
          </a:prstGeom>
        </p:spPr>
      </p:pic>
      <p:sp>
        <p:nvSpPr>
          <p:cNvPr id="19" name="Slide Number Placeholder 12">
            <a:extLst>
              <a:ext uri="{FF2B5EF4-FFF2-40B4-BE49-F238E27FC236}">
                <a16:creationId xmlns:a16="http://schemas.microsoft.com/office/drawing/2014/main" id="{46DFEE4F-4C40-80AB-899A-349A482C731C}"/>
              </a:ext>
            </a:extLst>
          </p:cNvPr>
          <p:cNvSpPr txBox="1">
            <a:spLocks/>
          </p:cNvSpPr>
          <p:nvPr/>
        </p:nvSpPr>
        <p:spPr>
          <a:xfrm>
            <a:off x="5306083" y="622968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z="1400" smtClean="0"/>
              <a:pPr/>
              <a:t>12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4699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9BA21F-1A32-DB01-C4B3-584983FF1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Landscape has not changed since we wrote the EAJADE proposal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WP leaders fully active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We are all trying to get started, define project and local implementation rules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0" dirty="0"/>
              <a:t>ITN implementation in Europe started, linking very naturally to EAJADE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0" dirty="0"/>
              <a:t>HALHF helps to tie plasma studies more naturally into EAJADE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0" dirty="0"/>
              <a:t>The successful energy recovery EU study (</a:t>
            </a:r>
            <a:r>
              <a:rPr lang="en-GB" b="0" dirty="0" err="1"/>
              <a:t>iSAS</a:t>
            </a:r>
            <a:r>
              <a:rPr lang="en-GB" b="0" dirty="0"/>
              <a:t>) also fit into the topics addresses in EAJADE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Being in Japan: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ATF and </a:t>
            </a:r>
            <a:r>
              <a:rPr lang="en-GB" b="0" dirty="0" err="1"/>
              <a:t>SuperKEKb</a:t>
            </a:r>
            <a:r>
              <a:rPr lang="en-GB" b="0" dirty="0"/>
              <a:t> important, ITN starting up, successful initiation of WP4 with this week’s WS in Morioka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4437B3-32A2-7494-528B-0A974E1A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EAJADE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D946-5CB2-A7F1-7B83-4FC83085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F3DC2-61FD-E777-A22E-B9A7781F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E4B1-AC14-66B5-C1C3-FDFE2B86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4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1619E-1705-AA8E-7BFB-080BBE53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0" y="593471"/>
            <a:ext cx="4896546" cy="4332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64A76-2782-4ACF-3DA8-67118B7444B5}"/>
              </a:ext>
            </a:extLst>
          </p:cNvPr>
          <p:cNvSpPr txBox="1"/>
          <p:nvPr/>
        </p:nvSpPr>
        <p:spPr>
          <a:xfrm>
            <a:off x="4151782" y="4944531"/>
            <a:ext cx="48965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/>
          </a:p>
          <a:p>
            <a:pPr algn="ctr"/>
            <a:r>
              <a:rPr lang="en-GB" sz="1400" dirty="0"/>
              <a:t>Interesting Implementation Task Force Report: </a:t>
            </a:r>
          </a:p>
          <a:p>
            <a:pPr algn="ctr"/>
            <a:r>
              <a:rPr lang="en-GB" sz="1400" dirty="0">
                <a:hlinkClick r:id="rId4"/>
              </a:rPr>
              <a:t>https://arxiv.org/pdf/2208.06030.pdf</a:t>
            </a:r>
            <a:endParaRPr lang="en-GB" sz="1400" dirty="0"/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Snowmass provided(s) an opportunity for formulating new ideas, intermediate reports, overviews – for the US and worldwide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95A41-4FAE-B285-3FF2-2E6F67EC9F32}"/>
              </a:ext>
            </a:extLst>
          </p:cNvPr>
          <p:cNvSpPr txBox="1"/>
          <p:nvPr/>
        </p:nvSpPr>
        <p:spPr>
          <a:xfrm>
            <a:off x="368059" y="764704"/>
            <a:ext cx="385573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ESPP update 2018-19: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Higgs factory next – project studies </a:t>
            </a:r>
          </a:p>
          <a:p>
            <a:pPr algn="l"/>
            <a:r>
              <a:rPr lang="en-GB" dirty="0"/>
              <a:t>FCC feasibility study</a:t>
            </a:r>
          </a:p>
          <a:p>
            <a:pPr algn="l"/>
            <a:r>
              <a:rPr lang="en-GB" dirty="0"/>
              <a:t>R&amp;D on technologies and projects </a:t>
            </a:r>
          </a:p>
          <a:p>
            <a:pPr algn="l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61B72-91F0-015E-04F9-9567F4CF23F3}"/>
              </a:ext>
            </a:extLst>
          </p:cNvPr>
          <p:cNvSpPr txBox="1"/>
          <p:nvPr/>
        </p:nvSpPr>
        <p:spPr>
          <a:xfrm>
            <a:off x="9276089" y="764704"/>
            <a:ext cx="272456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ESPP update 2025-26-27: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… to be done …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4664C622-BB71-92AB-DC40-011E1082BA0F}"/>
              </a:ext>
            </a:extLst>
          </p:cNvPr>
          <p:cNvSpPr/>
          <p:nvPr/>
        </p:nvSpPr>
        <p:spPr>
          <a:xfrm>
            <a:off x="959714" y="297089"/>
            <a:ext cx="10464877" cy="236898"/>
          </a:xfrm>
          <a:prstGeom prst="stripedRightArrow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569CC-FE89-9276-F4F8-15DE6FEDC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2348880"/>
            <a:ext cx="2774617" cy="4005064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E8E092F-C401-FBF5-452A-DA8040CA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CF73E8F-2791-FC19-B6B1-11AFFB3B37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10D00-98A2-1F6B-7648-13ED9BF1F0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12671-ADE2-B013-6240-99D234C77D9C}"/>
              </a:ext>
            </a:extLst>
          </p:cNvPr>
          <p:cNvSpPr txBox="1"/>
          <p:nvPr/>
        </p:nvSpPr>
        <p:spPr>
          <a:xfrm>
            <a:off x="9420105" y="6259378"/>
            <a:ext cx="2724567" cy="553998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/>
              <a:t>All three “events” motivate Accelerator R&amp;D </a:t>
            </a:r>
          </a:p>
        </p:txBody>
      </p:sp>
    </p:spTree>
    <p:extLst>
      <p:ext uri="{BB962C8B-B14F-4D97-AF65-F5344CB8AC3E}">
        <p14:creationId xmlns:p14="http://schemas.microsoft.com/office/powerpoint/2010/main" val="376111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A31B20-29E1-F3E8-9F83-60A2F8055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27" y="109027"/>
            <a:ext cx="11376025" cy="1065742"/>
          </a:xfrm>
        </p:spPr>
        <p:txBody>
          <a:bodyPr/>
          <a:lstStyle/>
          <a:p>
            <a:r>
              <a:rPr lang="en-GB" dirty="0"/>
              <a:t>The collider landscape </a:t>
            </a:r>
            <a:br>
              <a:rPr lang="en-GB" dirty="0"/>
            </a:br>
            <a:r>
              <a:rPr lang="en-GB" sz="2000" dirty="0"/>
              <a:t>(will concentrate on the light blue boxes on the right) 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11DB0-8CFD-A56B-B9D7-93294CC4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BFAD-34FC-B7E3-57A7-6D36316D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344F8-BB1C-B765-6574-B865B839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6C58F-82A2-9892-61E7-211B5A1856C8}"/>
              </a:ext>
            </a:extLst>
          </p:cNvPr>
          <p:cNvSpPr txBox="1"/>
          <p:nvPr/>
        </p:nvSpPr>
        <p:spPr>
          <a:xfrm>
            <a:off x="290825" y="1065510"/>
            <a:ext cx="711109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From the established Higgs factory studies to new ideas: </a:t>
            </a:r>
          </a:p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, CEPC, ILC, CLIC …. C3 …..  HALVF, several conceptual  energy recovery and plasma options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548B9-D6F3-D7B8-2449-8E3100E18994}"/>
              </a:ext>
            </a:extLst>
          </p:cNvPr>
          <p:cNvSpPr txBox="1"/>
          <p:nvPr/>
        </p:nvSpPr>
        <p:spPr>
          <a:xfrm>
            <a:off x="4299518" y="1811189"/>
            <a:ext cx="7825497" cy="2431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33A0"/>
                </a:solidFill>
              </a:rPr>
              <a:t>Higgs-factory related R&amp;D (examples):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Efficient RF, luminosity, dealing with synchrotron radiation (circular machines)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Beam-dynamics, beam–beam, lattices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“Nanobeams” from start to 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Alignment, stability, damping, beam-instrumentation, vacuum and surface treatments, collimators, timing,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Positron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Magnet stability and energy use </a:t>
            </a:r>
          </a:p>
          <a:p>
            <a:r>
              <a:rPr lang="en-GB" dirty="0"/>
              <a:t>Timeline for R&amp;D 5-15 years, to be implemented in Higgs factories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38C6C-E18E-D6F0-4005-BD06FA93EE84}"/>
              </a:ext>
            </a:extLst>
          </p:cNvPr>
          <p:cNvSpPr txBox="1"/>
          <p:nvPr/>
        </p:nvSpPr>
        <p:spPr>
          <a:xfrm>
            <a:off x="4873425" y="4375818"/>
            <a:ext cx="7251590" cy="2185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/>
              <a:t>LDG acc. roadmap: </a:t>
            </a:r>
          </a:p>
          <a:p>
            <a:r>
              <a:rPr lang="en-GB" dirty="0"/>
              <a:t>Relevant for Higgs factories but also to enable new accelerator concepts beyond the Higgs factories: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RF and HF magnets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Muon collider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Energy Recovery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Plasma </a:t>
            </a:r>
          </a:p>
          <a:p>
            <a:r>
              <a:rPr lang="en-GB" dirty="0"/>
              <a:t>Timeline in some cases significantly longer than above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21C81-06E8-750A-498C-2BECDD1D0FD9}"/>
              </a:ext>
            </a:extLst>
          </p:cNvPr>
          <p:cNvSpPr txBox="1"/>
          <p:nvPr/>
        </p:nvSpPr>
        <p:spPr>
          <a:xfrm>
            <a:off x="249219" y="5157192"/>
            <a:ext cx="4478629" cy="166199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HF magnets enables FCC-</a:t>
            </a:r>
            <a:r>
              <a:rPr lang="en-GB" dirty="0" err="1"/>
              <a:t>hh</a:t>
            </a:r>
            <a:r>
              <a:rPr lang="en-GB" dirty="0"/>
              <a:t> and </a:t>
            </a:r>
            <a:r>
              <a:rPr lang="en-GB" dirty="0" err="1"/>
              <a:t>SppC</a:t>
            </a:r>
            <a:endParaRPr lang="en-GB" dirty="0"/>
          </a:p>
          <a:p>
            <a:pPr algn="l"/>
            <a:r>
              <a:rPr lang="en-GB" dirty="0"/>
              <a:t>Muon collider project studies – enabled by RF and magnet studies </a:t>
            </a:r>
          </a:p>
          <a:p>
            <a:pPr algn="l"/>
            <a:r>
              <a:rPr lang="en-GB" dirty="0"/>
              <a:t>HALVF and other plasma concepts </a:t>
            </a:r>
          </a:p>
          <a:p>
            <a:pPr algn="l"/>
            <a:r>
              <a:rPr lang="en-GB" dirty="0"/>
              <a:t>Energy recovery based concepts </a:t>
            </a:r>
          </a:p>
          <a:p>
            <a:pPr algn="l"/>
            <a:r>
              <a:rPr lang="en-GB" dirty="0"/>
              <a:t>High(er) power proton-drivers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A68F28-C8CB-A4FD-F6FD-7F23324515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23" y="2119684"/>
            <a:ext cx="2661863" cy="2122940"/>
          </a:xfrm>
          <a:prstGeom prst="rect">
            <a:avLst/>
          </a:prstGeom>
        </p:spPr>
      </p:pic>
      <p:sp>
        <p:nvSpPr>
          <p:cNvPr id="31" name="Curved Left Arrow 30">
            <a:extLst>
              <a:ext uri="{FF2B5EF4-FFF2-40B4-BE49-F238E27FC236}">
                <a16:creationId xmlns:a16="http://schemas.microsoft.com/office/drawing/2014/main" id="{D5906D51-0404-3413-B97E-D1A3E0DDB260}"/>
              </a:ext>
            </a:extLst>
          </p:cNvPr>
          <p:cNvSpPr/>
          <p:nvPr/>
        </p:nvSpPr>
        <p:spPr>
          <a:xfrm>
            <a:off x="4241737" y="1269595"/>
            <a:ext cx="3698998" cy="5180565"/>
          </a:xfrm>
          <a:prstGeom prst="curvedLeftArrow">
            <a:avLst/>
          </a:prstGeom>
          <a:solidFill>
            <a:srgbClr val="FFFF00">
              <a:alpha val="18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4E24F0-696E-357E-6C01-E4805DE51506}"/>
              </a:ext>
            </a:extLst>
          </p:cNvPr>
          <p:cNvSpPr txBox="1"/>
          <p:nvPr/>
        </p:nvSpPr>
        <p:spPr>
          <a:xfrm>
            <a:off x="960468" y="4242624"/>
            <a:ext cx="7886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/>
              <a:t>+ more </a:t>
            </a:r>
          </a:p>
        </p:txBody>
      </p:sp>
    </p:spTree>
    <p:extLst>
      <p:ext uri="{BB962C8B-B14F-4D97-AF65-F5344CB8AC3E}">
        <p14:creationId xmlns:p14="http://schemas.microsoft.com/office/powerpoint/2010/main" val="312782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22A72-C096-553A-5659-D9842F940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6" y="1124744"/>
            <a:ext cx="6368404" cy="3384376"/>
          </a:xfrm>
        </p:spPr>
        <p:txBody>
          <a:bodyPr/>
          <a:lstStyle/>
          <a:p>
            <a:r>
              <a:rPr lang="en-GB" sz="2000" b="0" dirty="0"/>
              <a:t>EAJADE poster EPS: Higgs factory R&amp;D studies with US, Canada, Japan using facilities and exchanges (often students) (</a:t>
            </a:r>
            <a:r>
              <a:rPr lang="en-GB" sz="2000" b="0" dirty="0">
                <a:hlinkClick r:id="rId3"/>
              </a:rPr>
              <a:t>LINK</a:t>
            </a:r>
            <a:r>
              <a:rPr lang="en-GB" sz="2000" b="0" dirty="0"/>
              <a:t>)</a:t>
            </a:r>
          </a:p>
          <a:p>
            <a:endParaRPr lang="en-GB" sz="2000" b="0" dirty="0"/>
          </a:p>
          <a:p>
            <a:endParaRPr lang="en-GB" sz="2000" b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4AE2B2-A60C-5C72-6D59-CF612D84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have started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4142F-72D0-B333-7411-3B405129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239F6-4475-827B-255A-1F3B6FC48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CEFB2-03FD-1B5D-9F1E-42F90950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C1EA3-CA73-4B9A-D052-DD2B80CF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055" y="235835"/>
            <a:ext cx="4610616" cy="6484407"/>
          </a:xfrm>
          <a:prstGeom prst="rect">
            <a:avLst/>
          </a:prstGeom>
          <a:solidFill>
            <a:schemeClr val="accent1">
              <a:tint val="66000"/>
              <a:satMod val="1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7F9F6-B411-9C09-8266-D8769AEB9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600" y="2618514"/>
            <a:ext cx="2965641" cy="4149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73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8C160D-E9BB-EDF1-1EED-C4289934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 for R&amp;D – and collaborations – I 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C4D3BD-2AE5-E44B-24C3-79B34C60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E1709E-58D4-1174-0752-E8011258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CBB8D8E-363D-38A8-FF51-65D573D2C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7" r="6627"/>
          <a:stretch/>
        </p:blipFill>
        <p:spPr bwMode="auto">
          <a:xfrm>
            <a:off x="3647728" y="1043733"/>
            <a:ext cx="5721590" cy="359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C8A345-AF56-3C5A-05E4-C759BC75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64907-CDE5-BEBD-E243-97CA5B18C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88" y="2649030"/>
            <a:ext cx="3600400" cy="4183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7A934-51BB-D0B1-C86E-E4ECEDA2CAE4}"/>
              </a:ext>
            </a:extLst>
          </p:cNvPr>
          <p:cNvSpPr txBox="1"/>
          <p:nvPr/>
        </p:nvSpPr>
        <p:spPr>
          <a:xfrm>
            <a:off x="5735960" y="4579778"/>
            <a:ext cx="2664296" cy="13849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“Not enough to look at operation power and guess the CO2 from this power in ~2050 in your favourite country”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36F099-0092-1050-99CB-ADCB37A16DEA}"/>
              </a:ext>
            </a:extLst>
          </p:cNvPr>
          <p:cNvSpPr/>
          <p:nvPr/>
        </p:nvSpPr>
        <p:spPr>
          <a:xfrm>
            <a:off x="5519936" y="3212976"/>
            <a:ext cx="1440160" cy="36004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8C4B860-8EA5-C651-2CD6-1CECE2C55A99}"/>
              </a:ext>
            </a:extLst>
          </p:cNvPr>
          <p:cNvSpPr/>
          <p:nvPr/>
        </p:nvSpPr>
        <p:spPr>
          <a:xfrm>
            <a:off x="8573388" y="2911736"/>
            <a:ext cx="3600400" cy="36004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8A18C-37C0-F30C-1F3E-AB4178C9E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96752"/>
            <a:ext cx="3821113" cy="51488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1800" b="0" dirty="0"/>
              <a:t>Optimize with respect to: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/>
              <a:t>Energy reach, luminosities, experimental conditions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/>
              <a:t>Facility size and schedule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/>
              <a:t>Costs and Power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Environmental Impact and Sustainability (we are learning what this means)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1800" b="0" dirty="0">
                <a:solidFill>
                  <a:schemeClr val="tx1"/>
                </a:solidFill>
              </a:rPr>
              <a:t>Keep in mind: This is not only more constraints but also a new opportunity for R&amp;D, new ideas, collaboration </a:t>
            </a:r>
          </a:p>
          <a:p>
            <a:pPr>
              <a:spcBef>
                <a:spcPts val="0"/>
              </a:spcBef>
            </a:pPr>
            <a:endParaRPr lang="en-GB" b="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61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8C160D-E9BB-EDF1-1EED-C4289934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 for R&amp;D – and collaborations - II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E1709E-58D4-1174-0752-E8011258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D73EF1-D363-9D24-FB00-C54BAEA8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50DF3-7973-54D4-5D9F-6246B81D1840}"/>
              </a:ext>
            </a:extLst>
          </p:cNvPr>
          <p:cNvSpPr txBox="1"/>
          <p:nvPr/>
        </p:nvSpPr>
        <p:spPr>
          <a:xfrm>
            <a:off x="407987" y="1028343"/>
            <a:ext cx="60995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Landscape of accelerators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The large markets are medical and industrial small accelerators (dominated by electron linacs and ion implantation)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Material and life-sciences: Synchrotron-sources (new or upgrades) and FELs, ESS (0.5 - 2B projects)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Research in particle and nuclear physics, LHC and HL, </a:t>
            </a:r>
            <a:r>
              <a:rPr lang="en-GB" dirty="0" err="1">
                <a:solidFill>
                  <a:schemeClr val="tx2"/>
                </a:solidFill>
              </a:rPr>
              <a:t>EiC</a:t>
            </a:r>
            <a:r>
              <a:rPr lang="en-GB" dirty="0">
                <a:solidFill>
                  <a:schemeClr val="tx2"/>
                </a:solidFill>
              </a:rPr>
              <a:t>, Neutrino “Factories”, Future colliders … 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Whenever possible we benefit strongly from aligning to overall accelerator landscape – connected industry, connected laboratories 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In some cases we can link to use of “our” key technologies in other fields, e.g. energy sector with HF magnets a very good example (fusion, power generators, etc) </a:t>
            </a: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3012A4-388E-64B7-0B5D-F5770B1B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42" y="4005203"/>
            <a:ext cx="4556031" cy="2240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E2308-6CC2-96CA-7C6D-A797D9617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847565"/>
            <a:ext cx="4571366" cy="3127426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42B336A-FFCA-B747-D7C6-DCBC68526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1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F2FE71-4E2B-01DE-E32A-8518A0409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885" y="701676"/>
            <a:ext cx="4828070" cy="1171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635357-D22C-2BDA-014C-0D4C914F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523" y="452161"/>
            <a:ext cx="2928071" cy="1492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497842-7D32-87D7-ED37-D5B13DC57972}"/>
              </a:ext>
            </a:extLst>
          </p:cNvPr>
          <p:cNvSpPr txBox="1"/>
          <p:nvPr/>
        </p:nvSpPr>
        <p:spPr>
          <a:xfrm>
            <a:off x="3824487" y="1954265"/>
            <a:ext cx="83487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b="1" dirty="0">
                <a:solidFill>
                  <a:srgbClr val="303030"/>
                </a:solidFill>
              </a:rPr>
              <a:t>FCC-</a:t>
            </a:r>
            <a:r>
              <a:rPr lang="en-GB" sz="1600" b="1" dirty="0" err="1">
                <a:solidFill>
                  <a:srgbClr val="303030"/>
                </a:solidFill>
              </a:rPr>
              <a:t>ee</a:t>
            </a:r>
            <a:r>
              <a:rPr lang="en-GB" sz="1600" b="1" dirty="0">
                <a:solidFill>
                  <a:srgbClr val="303030"/>
                </a:solidFill>
              </a:rPr>
              <a:t> MDI examples</a:t>
            </a:r>
            <a:r>
              <a:rPr lang="en-GB" sz="1600" dirty="0">
                <a:solidFill>
                  <a:srgbClr val="303030"/>
                </a:solidFill>
              </a:rPr>
              <a:t>, also studies of ID heat load distribution and </a:t>
            </a:r>
            <a:r>
              <a:rPr lang="en-GB" sz="1600" dirty="0" err="1">
                <a:solidFill>
                  <a:srgbClr val="303030"/>
                </a:solidFill>
              </a:rPr>
              <a:t>beamstrahlung</a:t>
            </a:r>
            <a:r>
              <a:rPr lang="en-GB" sz="1600" dirty="0">
                <a:solidFill>
                  <a:srgbClr val="303030"/>
                </a:solidFill>
              </a:rPr>
              <a:t> dump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8E6DAD-7F18-09AD-AD2E-E821C246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657" y="2420888"/>
            <a:ext cx="6910023" cy="20404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B8AEA2-DA5F-9712-7DBB-01641A19A9FE}"/>
              </a:ext>
            </a:extLst>
          </p:cNvPr>
          <p:cNvSpPr txBox="1"/>
          <p:nvPr/>
        </p:nvSpPr>
        <p:spPr>
          <a:xfrm>
            <a:off x="3745866" y="2420888"/>
            <a:ext cx="535947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03030"/>
                </a:solidFill>
                <a:effectLst/>
              </a:rPr>
              <a:t>US EIC Electron Storage Ring similar to</a:t>
            </a:r>
            <a:r>
              <a:rPr lang="en-US" sz="1600" b="1" dirty="0">
                <a:solidFill>
                  <a:srgbClr val="303030"/>
                </a:solidFill>
              </a:rPr>
              <a:t> </a:t>
            </a:r>
            <a:r>
              <a:rPr lang="en-US" sz="1600" b="1" dirty="0">
                <a:solidFill>
                  <a:srgbClr val="303030"/>
                </a:solidFill>
                <a:effectLst/>
              </a:rPr>
              <a:t>FCC-</a:t>
            </a:r>
            <a:r>
              <a:rPr lang="en-US" sz="1600" b="1" dirty="0" err="1">
                <a:solidFill>
                  <a:srgbClr val="303030"/>
                </a:solidFill>
                <a:effectLst/>
              </a:rPr>
              <a:t>ee</a:t>
            </a:r>
            <a:r>
              <a:rPr lang="en-US" sz="1600" b="1" dirty="0">
                <a:solidFill>
                  <a:srgbClr val="303030"/>
                </a:solidFill>
              </a:rPr>
              <a:t> </a:t>
            </a:r>
          </a:p>
          <a:p>
            <a:r>
              <a:rPr lang="en-US" sz="1600" dirty="0">
                <a:solidFill>
                  <a:srgbClr val="303030"/>
                </a:solidFill>
              </a:rPr>
              <a:t>with</a:t>
            </a:r>
            <a:r>
              <a:rPr lang="en-US" sz="1600" b="1" dirty="0">
                <a:solidFill>
                  <a:srgbClr val="303030"/>
                </a:solidFill>
                <a:effectLst/>
              </a:rPr>
              <a:t> </a:t>
            </a:r>
            <a:r>
              <a:rPr lang="en-US" sz="1600" dirty="0">
                <a:solidFill>
                  <a:srgbClr val="303030"/>
                </a:solidFill>
                <a:effectLst/>
              </a:rPr>
              <a:t>beam parameters almost identical, but twice the maximum electron beam current, or half the bunch spacing, and lower beam energy. </a:t>
            </a:r>
          </a:p>
          <a:p>
            <a:endParaRPr lang="en-US" sz="1600" dirty="0">
              <a:solidFill>
                <a:srgbClr val="303030"/>
              </a:solidFill>
              <a:effectLst/>
            </a:endParaRPr>
          </a:p>
          <a:p>
            <a:r>
              <a:rPr lang="en-US" sz="1600" dirty="0">
                <a:solidFill>
                  <a:srgbClr val="303030"/>
                </a:solidFill>
                <a:effectLst/>
              </a:rPr>
              <a:t>&gt;10 areas of common interest identified by the FCC and EIC design teams, addressed through joint EIC-FCC working groups, still evolving.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A7840F-B908-1087-63A0-DC46AA1D1829}"/>
              </a:ext>
            </a:extLst>
          </p:cNvPr>
          <p:cNvSpPr txBox="1"/>
          <p:nvPr/>
        </p:nvSpPr>
        <p:spPr>
          <a:xfrm>
            <a:off x="479376" y="147678"/>
            <a:ext cx="115932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b="1" dirty="0">
                <a:latin typeface="+mj-lt"/>
              </a:rPr>
              <a:t>Examples for FCC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DC708D-88B9-1F3E-162F-1D8ADE520961}"/>
              </a:ext>
            </a:extLst>
          </p:cNvPr>
          <p:cNvSpPr txBox="1"/>
          <p:nvPr/>
        </p:nvSpPr>
        <p:spPr>
          <a:xfrm>
            <a:off x="2352726" y="4691006"/>
            <a:ext cx="862954" cy="40200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3492302-EAAE-881E-6370-ABEE97096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36" y="840421"/>
            <a:ext cx="3455911" cy="219840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C0EF76A-D339-FD61-3AF5-698B94A14314}"/>
              </a:ext>
            </a:extLst>
          </p:cNvPr>
          <p:cNvSpPr txBox="1"/>
          <p:nvPr/>
        </p:nvSpPr>
        <p:spPr>
          <a:xfrm>
            <a:off x="167680" y="4943199"/>
            <a:ext cx="5568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5">
              <a:buClr>
                <a:srgbClr val="0C377B"/>
              </a:buClr>
              <a:buSzPts val="1320"/>
            </a:pPr>
            <a:r>
              <a:rPr lang="en-US" sz="160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Planning to start from ‘realistic’ mechanical alignment and iterate with Beam-Based Alignment techniques to achieve ~10 um effective alignment.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DA52A6-E73C-3931-D7A8-72E8C9E21A6F}"/>
              </a:ext>
            </a:extLst>
          </p:cNvPr>
          <p:cNvSpPr txBox="1"/>
          <p:nvPr/>
        </p:nvSpPr>
        <p:spPr>
          <a:xfrm>
            <a:off x="5773279" y="4435367"/>
            <a:ext cx="591171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Beam Position Measurement (BPM) – </a:t>
            </a:r>
            <a:r>
              <a:rPr lang="en-US" sz="1600" dirty="0" err="1">
                <a:solidFill>
                  <a:schemeClr val="tx2"/>
                </a:solidFill>
              </a:rPr>
              <a:t>e.g</a:t>
            </a:r>
            <a:r>
              <a:rPr lang="en-US" sz="1600" dirty="0">
                <a:solidFill>
                  <a:schemeClr val="tx2"/>
                </a:solidFill>
              </a:rPr>
              <a:t> ~1000/arc </a:t>
            </a:r>
          </a:p>
          <a:p>
            <a:r>
              <a:rPr lang="en-US" sz="1600" dirty="0">
                <a:solidFill>
                  <a:schemeClr val="tx2"/>
                </a:solidFill>
              </a:rPr>
              <a:t>Beam Loss Measurement (BLM)</a:t>
            </a:r>
          </a:p>
          <a:p>
            <a:r>
              <a:rPr lang="en-US" sz="1600" dirty="0">
                <a:solidFill>
                  <a:schemeClr val="tx2"/>
                </a:solidFill>
              </a:rPr>
              <a:t>Beam Size Measurement</a:t>
            </a:r>
          </a:p>
          <a:p>
            <a:r>
              <a:rPr lang="en-US" sz="1600" dirty="0">
                <a:solidFill>
                  <a:schemeClr val="tx2"/>
                </a:solidFill>
              </a:rPr>
              <a:t>Bunch Length Measurement</a:t>
            </a:r>
          </a:p>
          <a:p>
            <a:r>
              <a:rPr lang="en-US" sz="1600" dirty="0" err="1">
                <a:solidFill>
                  <a:schemeClr val="tx2"/>
                </a:solidFill>
              </a:rPr>
              <a:t>Polarisation</a:t>
            </a:r>
            <a:r>
              <a:rPr lang="en-US" sz="1600" dirty="0">
                <a:solidFill>
                  <a:schemeClr val="tx2"/>
                </a:solidFill>
              </a:rPr>
              <a:t> and energy calibration</a:t>
            </a:r>
          </a:p>
          <a:p>
            <a:r>
              <a:rPr lang="en-US" sz="1600" dirty="0" err="1">
                <a:solidFill>
                  <a:schemeClr val="tx2"/>
                </a:solidFill>
              </a:rPr>
              <a:t>Beamstrahlung</a:t>
            </a:r>
            <a:r>
              <a:rPr lang="en-US" sz="1600" dirty="0">
                <a:solidFill>
                  <a:schemeClr val="tx2"/>
                </a:solidFill>
              </a:rPr>
              <a:t> photons</a:t>
            </a:r>
          </a:p>
          <a:p>
            <a:r>
              <a:rPr lang="en-US" dirty="0"/>
              <a:t>….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6B44C92-FC60-97BB-4FC9-1D95EA7AC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562" y="5774196"/>
            <a:ext cx="4030215" cy="10616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448982E-44E8-4D89-F7C8-AF1D49248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567" y="3308979"/>
            <a:ext cx="3318470" cy="1505098"/>
          </a:xfrm>
          <a:prstGeom prst="rect">
            <a:avLst/>
          </a:prstGeom>
        </p:spPr>
      </p:pic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B1603CE9-9FD0-84B0-23C9-DB2AD673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US" dirty="0"/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4F2F2E6F-AADA-0073-1D2B-8A57DD12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Steinar Stapnes - Accelerator R&amp;D</a:t>
            </a:r>
            <a:endParaRPr lang="en-US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C60085C1-32E6-F711-B9F1-893A1216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823E81-D5EB-CCC5-0F9B-378223BB1376}"/>
              </a:ext>
            </a:extLst>
          </p:cNvPr>
          <p:cNvSpPr txBox="1"/>
          <p:nvPr/>
        </p:nvSpPr>
        <p:spPr>
          <a:xfrm flipH="1">
            <a:off x="330002" y="6345467"/>
            <a:ext cx="4331196" cy="4308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dirty="0"/>
              <a:t>From FCC week: Summaries of </a:t>
            </a:r>
            <a:r>
              <a:rPr lang="en-GB" sz="1400" dirty="0" err="1"/>
              <a:t>Benedikt</a:t>
            </a:r>
            <a:r>
              <a:rPr lang="en-GB" sz="1400" dirty="0"/>
              <a:t>, </a:t>
            </a:r>
            <a:r>
              <a:rPr lang="en-GB" sz="1400" dirty="0" err="1"/>
              <a:t>Raubenheimer</a:t>
            </a:r>
            <a:r>
              <a:rPr lang="en-GB" sz="1400" dirty="0"/>
              <a:t>, Zimmermann and Lefevre </a:t>
            </a:r>
          </a:p>
        </p:txBody>
      </p:sp>
    </p:spTree>
    <p:extLst>
      <p:ext uri="{BB962C8B-B14F-4D97-AF65-F5344CB8AC3E}">
        <p14:creationId xmlns:p14="http://schemas.microsoft.com/office/powerpoint/2010/main" val="7960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DE947D-BEE0-C1E8-FBAB-26113C0B0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367300"/>
              </p:ext>
            </p:extLst>
          </p:nvPr>
        </p:nvGraphicFramePr>
        <p:xfrm>
          <a:off x="5976730" y="719666"/>
          <a:ext cx="79120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E841B-0CD3-9130-3289-F1C029EE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ED214FC2-D180-45CB-BFDC-9AC7B2DC4DE3}" type="slidenum">
              <a:rPr kumimoji="1" lang="ja-JP" altLang="en-US" smtClean="0">
                <a:latin typeface="Avenir Book" panose="02000503020000020003" pitchFamily="2" charset="0"/>
              </a:rPr>
              <a:t>8</a:t>
            </a:fld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2CB1F-F3C9-8739-5452-29687A869CB3}"/>
              </a:ext>
            </a:extLst>
          </p:cNvPr>
          <p:cNvSpPr txBox="1"/>
          <p:nvPr/>
        </p:nvSpPr>
        <p:spPr>
          <a:xfrm>
            <a:off x="261920" y="875354"/>
            <a:ext cx="7410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European ITN studies are distributed on five main activity areas: </a:t>
            </a: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Activity 1 with three SC RF related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SRF: Cavities and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Module according to ILC specs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Crab-cavities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addition Main Linac elements: ML quads and cold BPMs</a:t>
            </a: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A2 Sources (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positrons)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Pulsed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Wheel/target</a:t>
            </a: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A3 Damping Ring including kickers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Low Emittance Ring and kickers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A4 ATF activities for final focus and nanobeams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Instrumentation, steering, feedback, stability, alignment, wakefields etc </a:t>
            </a: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A5 Implementation including Project Office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Dump, CE,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– earlier efforts at CERN, based on LHC experience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Sustainability, Life Cycle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4BF26D-E51A-8296-BC7A-195344653AE8}"/>
              </a:ext>
            </a:extLst>
          </p:cNvPr>
          <p:cNvSpPr txBox="1">
            <a:spLocks/>
          </p:cNvSpPr>
          <p:nvPr/>
        </p:nvSpPr>
        <p:spPr>
          <a:xfrm>
            <a:off x="406400" y="188643"/>
            <a:ext cx="10947400" cy="575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European ILC Technology Network activities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DF14D-2872-7F1D-949B-702F61F1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24.08.23</a:t>
            </a:r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7E4FB-F533-8118-92FA-67090256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Steinar Stapnes - Accelerator R&amp;D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3123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926E-B500-CB4D-95AA-D3254823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285924"/>
            <a:ext cx="11376025" cy="106574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Low emittance generation and preservation in CLIC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FA0BB-FFEA-D263-3C59-9BCFEB0E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CH" smtClean="0"/>
              <a:t>9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ABFCA-C9B3-624E-9CF4-599A9CEC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447" y="4559649"/>
            <a:ext cx="1514967" cy="199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A24CD3-6F0C-094C-9842-C37D1F47E78F}"/>
              </a:ext>
            </a:extLst>
          </p:cNvPr>
          <p:cNvSpPr txBox="1">
            <a:spLocks/>
          </p:cNvSpPr>
          <p:nvPr/>
        </p:nvSpPr>
        <p:spPr>
          <a:xfrm>
            <a:off x="3123504" y="979714"/>
            <a:ext cx="6024002" cy="36483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None/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Low emittance damping rings </a:t>
            </a:r>
          </a:p>
          <a:p>
            <a:pPr>
              <a:spcBef>
                <a:spcPts val="600"/>
              </a:spcBef>
              <a:buNone/>
              <a:defRPr/>
            </a:pPr>
            <a:endParaRPr lang="en-US" sz="900" dirty="0">
              <a:solidFill>
                <a:schemeClr val="tx2"/>
              </a:solidFill>
              <a:latin typeface="+mn-lt"/>
              <a:cs typeface="Avenir Book"/>
              <a:sym typeface="Symbol" charset="0"/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en-US" sz="18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Preserve by</a:t>
            </a:r>
            <a:endParaRPr lang="en-US" sz="1600" dirty="0">
              <a:solidFill>
                <a:schemeClr val="tx2"/>
              </a:solidFill>
              <a:latin typeface="+mn-lt"/>
              <a:cs typeface="Avenir Book"/>
              <a:sym typeface="Symbol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Extraction kicker - prototyped 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Align components (10 </a:t>
            </a:r>
            <a:r>
              <a:rPr lang="en-US" sz="1400" dirty="0" err="1">
                <a:solidFill>
                  <a:schemeClr val="tx2"/>
                </a:solidFill>
                <a:latin typeface="+mn-lt"/>
                <a:ea typeface="Lucida Grande"/>
                <a:cs typeface="Avenir Book"/>
                <a:sym typeface="Symbol" charset="0"/>
              </a:rPr>
              <a:t>μ</a:t>
            </a:r>
            <a:r>
              <a:rPr lang="en-US" sz="1400" dirty="0" err="1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m</a:t>
            </a: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 over 200 m)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Control/damp vibrations (from ground to accelerator)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Instrumentation performance and module studies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Beam based measurements </a:t>
            </a:r>
            <a:b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</a:b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– allow to steer beam and optimize positions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Effect and mitigation of stray fields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Algorithms for measurements, beam and component optimization, feedbacks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endParaRPr lang="en-US" sz="900" dirty="0">
              <a:solidFill>
                <a:schemeClr val="tx2"/>
              </a:solidFill>
              <a:latin typeface="+mn-lt"/>
              <a:cs typeface="Avenir Book"/>
              <a:sym typeface="Symbol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latin typeface="+mn-lt"/>
                <a:cs typeface="Avenir Book"/>
                <a:sym typeface="Symbol" charset="0"/>
              </a:rPr>
              <a:t>Experimental tests in existing accelerators of equipment and algorithms (FACET at Stanford,  ATF2 at KEK, CTF3, Light-sources)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endParaRPr lang="en-US" sz="1400" dirty="0">
              <a:solidFill>
                <a:schemeClr val="tx2"/>
              </a:solidFill>
              <a:latin typeface="+mn-lt"/>
              <a:cs typeface="Avenir Book"/>
              <a:sym typeface="Symbol" charset="0"/>
            </a:endParaRPr>
          </a:p>
          <a:p>
            <a:pPr>
              <a:spcBef>
                <a:spcPts val="600"/>
              </a:spcBef>
              <a:buNone/>
              <a:defRPr/>
            </a:pPr>
            <a:endParaRPr lang="en-US" sz="1200" dirty="0">
              <a:solidFill>
                <a:schemeClr val="tx2"/>
              </a:solidFill>
              <a:latin typeface="+mn-lt"/>
              <a:cs typeface="Avenir Book"/>
              <a:sym typeface="Symbol" charset="0"/>
            </a:endParaRPr>
          </a:p>
          <a:p>
            <a:pPr>
              <a:spcBef>
                <a:spcPts val="600"/>
              </a:spcBef>
              <a:buNone/>
              <a:defRPr/>
            </a:pPr>
            <a:endParaRPr lang="en-US" sz="1200" dirty="0">
              <a:latin typeface="+mn-lt"/>
              <a:cs typeface="Avenir Book"/>
              <a:sym typeface="Symbol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EB2BB5-E0F5-8E46-B078-0A0CB880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10" y="3914287"/>
            <a:ext cx="155642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62F2D6-B8D7-BA40-AD98-2A7F8FD0B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984" y="1310446"/>
            <a:ext cx="2604709" cy="37849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A95C64-96F6-A845-8ED9-5DA2D8746C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02" y="4803621"/>
            <a:ext cx="5622235" cy="17775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29922A-CDE6-2D4A-B510-97A2B16D3241}"/>
              </a:ext>
            </a:extLst>
          </p:cNvPr>
          <p:cNvSpPr/>
          <p:nvPr/>
        </p:nvSpPr>
        <p:spPr>
          <a:xfrm>
            <a:off x="9491486" y="5237740"/>
            <a:ext cx="2586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Wake-field measurements in FACET</a:t>
            </a:r>
            <a:br>
              <a:rPr lang="en-US" sz="1000" dirty="0"/>
            </a:br>
            <a:endParaRPr lang="en-US" sz="1000" dirty="0"/>
          </a:p>
          <a:p>
            <a:r>
              <a:rPr lang="en-US" sz="1000" dirty="0"/>
              <a:t>(a) Wakefield plots compared with numerical simulations. </a:t>
            </a:r>
            <a:br>
              <a:rPr lang="en-US" sz="1000" dirty="0"/>
            </a:br>
            <a:r>
              <a:rPr lang="en-US" sz="1000" dirty="0"/>
              <a:t>(b) Spectrum of measured data versus numerical simulation. </a:t>
            </a:r>
          </a:p>
        </p:txBody>
      </p:sp>
      <p:pic>
        <p:nvPicPr>
          <p:cNvPr id="11" name="Picture 10" descr="PastedGraphic-2.pdf">
            <a:extLst>
              <a:ext uri="{FF2B5EF4-FFF2-40B4-BE49-F238E27FC236}">
                <a16:creationId xmlns:a16="http://schemas.microsoft.com/office/drawing/2014/main" id="{6D38DBBD-1B4D-5E47-B1D6-92B5BCB10599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8" t="2229" r="1549" b="3010"/>
          <a:stretch/>
        </p:blipFill>
        <p:spPr>
          <a:xfrm>
            <a:off x="195964" y="1961304"/>
            <a:ext cx="2679793" cy="16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AC5A2-9D3C-4F44-ADC2-E1AA550B26F0}"/>
              </a:ext>
            </a:extLst>
          </p:cNvPr>
          <p:cNvSpPr txBox="1"/>
          <p:nvPr/>
        </p:nvSpPr>
        <p:spPr>
          <a:xfrm>
            <a:off x="816217" y="1541752"/>
            <a:ext cx="108369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/>
              <a:t>Target and achieved emittance in existing and planned machines</a:t>
            </a:r>
          </a:p>
        </p:txBody>
      </p:sp>
      <p:pic>
        <p:nvPicPr>
          <p:cNvPr id="14" name="Picture 13" descr="PastedGraphic-2.pdf">
            <a:extLst>
              <a:ext uri="{FF2B5EF4-FFF2-40B4-BE49-F238E27FC236}">
                <a16:creationId xmlns:a16="http://schemas.microsoft.com/office/drawing/2014/main" id="{FC0CC07C-CA80-9443-A875-66A7539F8A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9" t="1828" r="1550" b="2598"/>
          <a:stretch/>
        </p:blipFill>
        <p:spPr>
          <a:xfrm>
            <a:off x="205205" y="1949759"/>
            <a:ext cx="2676325" cy="1635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545543-F3D5-804B-AF52-489DDA94C2F2}"/>
              </a:ext>
            </a:extLst>
          </p:cNvPr>
          <p:cNvSpPr txBox="1"/>
          <p:nvPr/>
        </p:nvSpPr>
        <p:spPr>
          <a:xfrm>
            <a:off x="2476633" y="1756227"/>
            <a:ext cx="2837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/>
              <a:t>2008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4FD83-7C8A-7748-88C1-A85F23B58892}"/>
              </a:ext>
            </a:extLst>
          </p:cNvPr>
          <p:cNvSpPr txBox="1"/>
          <p:nvPr/>
        </p:nvSpPr>
        <p:spPr>
          <a:xfrm>
            <a:off x="2476633" y="1752147"/>
            <a:ext cx="283780" cy="292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650" dirty="0"/>
              <a:t>2018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4E04276F-53F3-C14D-A55B-14F1BEF2B113}"/>
              </a:ext>
            </a:extLst>
          </p:cNvPr>
          <p:cNvSpPr/>
          <p:nvPr/>
        </p:nvSpPr>
        <p:spPr bwMode="auto">
          <a:xfrm>
            <a:off x="1795275" y="2953277"/>
            <a:ext cx="39532" cy="39532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2536EC56-1EEC-1747-89D3-F37B495006A3}"/>
              </a:ext>
            </a:extLst>
          </p:cNvPr>
          <p:cNvSpPr/>
          <p:nvPr/>
        </p:nvSpPr>
        <p:spPr bwMode="auto">
          <a:xfrm>
            <a:off x="1775509" y="2790227"/>
            <a:ext cx="39532" cy="39532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8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28566</TotalTime>
  <Words>1408</Words>
  <Application>Microsoft Macintosh PowerPoint</Application>
  <PresentationFormat>Widescreen</PresentationFormat>
  <Paragraphs>225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Book</vt:lpstr>
      <vt:lpstr>Calibri</vt:lpstr>
      <vt:lpstr>Calibri Light</vt:lpstr>
      <vt:lpstr>Lato</vt:lpstr>
      <vt:lpstr>Office Theme</vt:lpstr>
      <vt:lpstr>1_Office Theme</vt:lpstr>
      <vt:lpstr>EAJADE   - general meeting - </vt:lpstr>
      <vt:lpstr>PowerPoint Presentation</vt:lpstr>
      <vt:lpstr>The collider landscape  (will concentrate on the light blue boxes on the right)  </vt:lpstr>
      <vt:lpstr>We have started   </vt:lpstr>
      <vt:lpstr>Context for R&amp;D – and collaborations – I   </vt:lpstr>
      <vt:lpstr>Context for R&amp;D – and collaborations - II </vt:lpstr>
      <vt:lpstr>PowerPoint Presentation</vt:lpstr>
      <vt:lpstr>PowerPoint Presentation</vt:lpstr>
      <vt:lpstr>Low emittance generation and preservation in CLIC</vt:lpstr>
      <vt:lpstr>PowerPoint Presentation</vt:lpstr>
      <vt:lpstr>PowerPoint Presentation</vt:lpstr>
      <vt:lpstr>Low power magnets – in linear and circular Higgs – factories (and synchrotron source) - examples </vt:lpstr>
      <vt:lpstr>EAJADE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Steinar Stapnes</dc:creator>
  <cp:lastModifiedBy>Steinar Stapnes</cp:lastModifiedBy>
  <cp:revision>187</cp:revision>
  <cp:lastPrinted>2020-01-30T13:49:18Z</cp:lastPrinted>
  <dcterms:created xsi:type="dcterms:W3CDTF">2023-01-21T14:55:59Z</dcterms:created>
  <dcterms:modified xsi:type="dcterms:W3CDTF">2023-09-28T06:02:18Z</dcterms:modified>
</cp:coreProperties>
</file>