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88" r:id="rId2"/>
    <p:sldId id="4204" r:id="rId3"/>
    <p:sldId id="257" r:id="rId4"/>
    <p:sldId id="258" r:id="rId5"/>
    <p:sldId id="262" r:id="rId6"/>
    <p:sldId id="4206" r:id="rId7"/>
    <p:sldId id="259" r:id="rId8"/>
    <p:sldId id="4207" r:id="rId9"/>
    <p:sldId id="260" r:id="rId10"/>
    <p:sldId id="261" r:id="rId11"/>
    <p:sldId id="278" r:id="rId12"/>
    <p:sldId id="41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782"/>
    <a:srgbClr val="E1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91848" autoAdjust="0"/>
  </p:normalViewPr>
  <p:slideViewPr>
    <p:cSldViewPr showGuides="1">
      <p:cViewPr varScale="1">
        <p:scale>
          <a:sx n="65" d="100"/>
          <a:sy n="65" d="100"/>
        </p:scale>
        <p:origin x="216" y="55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win.desy.de\all\user\groups\dir\4all\public\FH\FH-public\Drittmittel_Projekte\EU\EAJADE\Monitoring_secondments_EAJADE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Target_Actual!$W$21</c:f>
              <c:strCache>
                <c:ptCount val="1"/>
                <c:pt idx="0">
                  <c:v>WP1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Target_Actual!$X$20:$AD$20</c:f>
              <c:strCache>
                <c:ptCount val="7"/>
                <c:pt idx="0">
                  <c:v>1-DESY</c:v>
                </c:pt>
                <c:pt idx="1">
                  <c:v>2-CERN</c:v>
                </c:pt>
                <c:pt idx="2">
                  <c:v>3-IFIC</c:v>
                </c:pt>
                <c:pt idx="3">
                  <c:v>4-UHH</c:v>
                </c:pt>
                <c:pt idx="4">
                  <c:v>5-INFN</c:v>
                </c:pt>
                <c:pt idx="5">
                  <c:v>6-CEA</c:v>
                </c:pt>
                <c:pt idx="6">
                  <c:v>7-CNRS</c:v>
                </c:pt>
              </c:strCache>
            </c:strRef>
          </c:cat>
          <c:val>
            <c:numRef>
              <c:f>Target_Actual!$X$21:$AD$21</c:f>
              <c:numCache>
                <c:formatCode>General</c:formatCode>
                <c:ptCount val="7"/>
                <c:pt idx="0">
                  <c:v>4</c:v>
                </c:pt>
                <c:pt idx="1">
                  <c:v>29</c:v>
                </c:pt>
                <c:pt idx="2">
                  <c:v>26</c:v>
                </c:pt>
                <c:pt idx="3">
                  <c:v>0</c:v>
                </c:pt>
                <c:pt idx="4">
                  <c:v>5</c:v>
                </c:pt>
                <c:pt idx="5">
                  <c:v>4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3-494F-875B-9BCB1008FD4C}"/>
            </c:ext>
          </c:extLst>
        </c:ser>
        <c:ser>
          <c:idx val="1"/>
          <c:order val="1"/>
          <c:tx>
            <c:strRef>
              <c:f>Target_Actual!$W$22</c:f>
              <c:strCache>
                <c:ptCount val="1"/>
                <c:pt idx="0">
                  <c:v>WP2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Target_Actual!$X$20:$AD$20</c:f>
              <c:strCache>
                <c:ptCount val="7"/>
                <c:pt idx="0">
                  <c:v>1-DESY</c:v>
                </c:pt>
                <c:pt idx="1">
                  <c:v>2-CERN</c:v>
                </c:pt>
                <c:pt idx="2">
                  <c:v>3-IFIC</c:v>
                </c:pt>
                <c:pt idx="3">
                  <c:v>4-UHH</c:v>
                </c:pt>
                <c:pt idx="4">
                  <c:v>5-INFN</c:v>
                </c:pt>
                <c:pt idx="5">
                  <c:v>6-CEA</c:v>
                </c:pt>
                <c:pt idx="6">
                  <c:v>7-CNRS</c:v>
                </c:pt>
              </c:strCache>
            </c:strRef>
          </c:cat>
          <c:val>
            <c:numRef>
              <c:f>Target_Actual!$X$22:$AD$22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17</c:v>
                </c:pt>
                <c:pt idx="4">
                  <c:v>15</c:v>
                </c:pt>
                <c:pt idx="5">
                  <c:v>13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3-494F-875B-9BCB1008FD4C}"/>
            </c:ext>
          </c:extLst>
        </c:ser>
        <c:ser>
          <c:idx val="2"/>
          <c:order val="2"/>
          <c:tx>
            <c:strRef>
              <c:f>Target_Actual!$W$23</c:f>
              <c:strCache>
                <c:ptCount val="1"/>
                <c:pt idx="0">
                  <c:v>WP3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Target_Actual!$X$20:$AD$20</c:f>
              <c:strCache>
                <c:ptCount val="7"/>
                <c:pt idx="0">
                  <c:v>1-DESY</c:v>
                </c:pt>
                <c:pt idx="1">
                  <c:v>2-CERN</c:v>
                </c:pt>
                <c:pt idx="2">
                  <c:v>3-IFIC</c:v>
                </c:pt>
                <c:pt idx="3">
                  <c:v>4-UHH</c:v>
                </c:pt>
                <c:pt idx="4">
                  <c:v>5-INFN</c:v>
                </c:pt>
                <c:pt idx="5">
                  <c:v>6-CEA</c:v>
                </c:pt>
                <c:pt idx="6">
                  <c:v>7-CNRS</c:v>
                </c:pt>
              </c:strCache>
            </c:strRef>
          </c:cat>
          <c:val>
            <c:numRef>
              <c:f>Target_Actual!$X$23:$AD$23</c:f>
              <c:numCache>
                <c:formatCode>General</c:formatCode>
                <c:ptCount val="7"/>
                <c:pt idx="0">
                  <c:v>6</c:v>
                </c:pt>
                <c:pt idx="1">
                  <c:v>21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6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3-494F-875B-9BCB1008FD4C}"/>
            </c:ext>
          </c:extLst>
        </c:ser>
        <c:ser>
          <c:idx val="3"/>
          <c:order val="3"/>
          <c:tx>
            <c:strRef>
              <c:f>Target_Actual!$W$24</c:f>
              <c:strCache>
                <c:ptCount val="1"/>
                <c:pt idx="0">
                  <c:v>WP4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Target_Actual!$X$20:$AD$20</c:f>
              <c:strCache>
                <c:ptCount val="7"/>
                <c:pt idx="0">
                  <c:v>1-DESY</c:v>
                </c:pt>
                <c:pt idx="1">
                  <c:v>2-CERN</c:v>
                </c:pt>
                <c:pt idx="2">
                  <c:v>3-IFIC</c:v>
                </c:pt>
                <c:pt idx="3">
                  <c:v>4-UHH</c:v>
                </c:pt>
                <c:pt idx="4">
                  <c:v>5-INFN</c:v>
                </c:pt>
                <c:pt idx="5">
                  <c:v>6-CEA</c:v>
                </c:pt>
                <c:pt idx="6">
                  <c:v>7-CNRS</c:v>
                </c:pt>
              </c:strCache>
            </c:strRef>
          </c:cat>
          <c:val>
            <c:numRef>
              <c:f>Target_Actual!$X$24:$AD$24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03-494F-875B-9BCB1008FD4C}"/>
            </c:ext>
          </c:extLst>
        </c:ser>
        <c:ser>
          <c:idx val="4"/>
          <c:order val="4"/>
          <c:tx>
            <c:strRef>
              <c:f>Target_Actual!$W$25</c:f>
              <c:strCache>
                <c:ptCount val="1"/>
                <c:pt idx="0">
                  <c:v>WP5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Target_Actual!$X$20:$AD$20</c:f>
              <c:strCache>
                <c:ptCount val="7"/>
                <c:pt idx="0">
                  <c:v>1-DESY</c:v>
                </c:pt>
                <c:pt idx="1">
                  <c:v>2-CERN</c:v>
                </c:pt>
                <c:pt idx="2">
                  <c:v>3-IFIC</c:v>
                </c:pt>
                <c:pt idx="3">
                  <c:v>4-UHH</c:v>
                </c:pt>
                <c:pt idx="4">
                  <c:v>5-INFN</c:v>
                </c:pt>
                <c:pt idx="5">
                  <c:v>6-CEA</c:v>
                </c:pt>
                <c:pt idx="6">
                  <c:v>7-CNRS</c:v>
                </c:pt>
              </c:strCache>
            </c:strRef>
          </c:cat>
          <c:val>
            <c:numRef>
              <c:f>Target_Actual!$X$25:$AD$25</c:f>
              <c:numCache>
                <c:formatCode>General</c:formatCode>
                <c:ptCount val="7"/>
                <c:pt idx="0">
                  <c:v>29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10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03-494F-875B-9BCB1008F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0362031"/>
        <c:axId val="1715507375"/>
      </c:barChart>
      <c:catAx>
        <c:axId val="175036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15507375"/>
        <c:crosses val="autoZero"/>
        <c:auto val="1"/>
        <c:lblAlgn val="ctr"/>
        <c:lblOffset val="100"/>
        <c:noMultiLvlLbl val="0"/>
      </c:catAx>
      <c:valAx>
        <c:axId val="171550737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75036203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rgbClr val="00B0F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'WPs-Secondments'!$P$34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1313BD"/>
            </a:solidFill>
            <a:ln>
              <a:noFill/>
            </a:ln>
            <a:effectLst/>
          </c:spPr>
          <c:invertIfNegative val="0"/>
          <c:cat>
            <c:strRef>
              <c:f>'WPs-Secondments'!$O$35:$O$39</c:f>
              <c:strCache>
                <c:ptCount val="5"/>
                <c:pt idx="0">
                  <c:v>WP1</c:v>
                </c:pt>
                <c:pt idx="1">
                  <c:v>WP2</c:v>
                </c:pt>
                <c:pt idx="2">
                  <c:v>WP3</c:v>
                </c:pt>
                <c:pt idx="3">
                  <c:v>WP4</c:v>
                </c:pt>
                <c:pt idx="4">
                  <c:v>WP5</c:v>
                </c:pt>
              </c:strCache>
            </c:strRef>
          </c:cat>
          <c:val>
            <c:numRef>
              <c:f>'WPs-Secondments'!$P$35:$P$39</c:f>
              <c:numCache>
                <c:formatCode>General</c:formatCode>
                <c:ptCount val="5"/>
                <c:pt idx="0">
                  <c:v>121</c:v>
                </c:pt>
                <c:pt idx="1">
                  <c:v>54</c:v>
                </c:pt>
                <c:pt idx="2">
                  <c:v>72</c:v>
                </c:pt>
                <c:pt idx="3">
                  <c:v>13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3-4145-99D3-1D1CD93B13E7}"/>
            </c:ext>
          </c:extLst>
        </c:ser>
        <c:ser>
          <c:idx val="1"/>
          <c:order val="1"/>
          <c:tx>
            <c:strRef>
              <c:f>'WPs-Secondments'!$Q$34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B93CFA1-9542-DD42-BBCA-293057AEA807}" type="CELLRANGE">
                      <a:rPr lang="en-DE"/>
                      <a:pPr/>
                      <a:t>[CELLRANGE]</a:t>
                    </a:fld>
                    <a:endParaRPr lang="en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FC3-4145-99D3-1D1CD93B13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F3561B9-920D-3C47-AC69-06858A2EAFDD}" type="CELLRANGE">
                      <a:rPr lang="en-DE"/>
                      <a:pPr/>
                      <a:t>[CELLRANGE]</a:t>
                    </a:fld>
                    <a:endParaRPr lang="en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FC3-4145-99D3-1D1CD93B13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5CBB56D-93C4-A947-A846-538099306F5A}" type="CELLRANGE">
                      <a:rPr lang="en-DE"/>
                      <a:pPr/>
                      <a:t>[CELLRANGE]</a:t>
                    </a:fld>
                    <a:endParaRPr lang="en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FC3-4145-99D3-1D1CD93B13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D5D186C-6045-0C45-9770-819BC668BA92}" type="CELLRANGE">
                      <a:rPr lang="en-DE"/>
                      <a:pPr/>
                      <a:t>[CELLRANGE]</a:t>
                    </a:fld>
                    <a:endParaRPr lang="en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FC3-4145-99D3-1D1CD93B13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E741615-4E36-7648-9008-9C727E8DDCF9}" type="CELLRANGE">
                      <a:rPr lang="en-DE"/>
                      <a:pPr/>
                      <a:t>[CELLRANGE]</a:t>
                    </a:fld>
                    <a:endParaRPr lang="en-DE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FC3-4145-99D3-1D1CD93B13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'WPs-Secondments'!$O$35:$O$39</c:f>
              <c:strCache>
                <c:ptCount val="5"/>
                <c:pt idx="0">
                  <c:v>WP1</c:v>
                </c:pt>
                <c:pt idx="1">
                  <c:v>WP2</c:v>
                </c:pt>
                <c:pt idx="2">
                  <c:v>WP3</c:v>
                </c:pt>
                <c:pt idx="3">
                  <c:v>WP4</c:v>
                </c:pt>
                <c:pt idx="4">
                  <c:v>WP5</c:v>
                </c:pt>
              </c:strCache>
            </c:strRef>
          </c:cat>
          <c:val>
            <c:numRef>
              <c:f>'WPs-Secondments'!$Q$35:$Q$39</c:f>
              <c:numCache>
                <c:formatCode>0.0</c:formatCode>
                <c:ptCount val="5"/>
                <c:pt idx="0">
                  <c:v>4.8</c:v>
                </c:pt>
                <c:pt idx="1">
                  <c:v>1.9666666666666666</c:v>
                </c:pt>
                <c:pt idx="2">
                  <c:v>5.3666666666666663</c:v>
                </c:pt>
                <c:pt idx="3">
                  <c:v>0.46666666666666667</c:v>
                </c:pt>
                <c:pt idx="4">
                  <c:v>1.3333333333333333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'WPs-Secondments'!$R$35:$R$39</c15:f>
                <c15:dlblRangeCache>
                  <c:ptCount val="5"/>
                  <c:pt idx="0">
                    <c:v>4,0%</c:v>
                  </c:pt>
                  <c:pt idx="1">
                    <c:v>3,6%</c:v>
                  </c:pt>
                  <c:pt idx="2">
                    <c:v>7,5%</c:v>
                  </c:pt>
                  <c:pt idx="3">
                    <c:v>3,6%</c:v>
                  </c:pt>
                  <c:pt idx="4">
                    <c:v>3,0%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9FC3-4145-99D3-1D1CD93B1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8435855"/>
        <c:axId val="622178976"/>
      </c:barChart>
      <c:catAx>
        <c:axId val="108435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622178976"/>
        <c:crosses val="autoZero"/>
        <c:auto val="1"/>
        <c:lblAlgn val="ctr"/>
        <c:lblOffset val="100"/>
        <c:noMultiLvlLbl val="0"/>
      </c:catAx>
      <c:valAx>
        <c:axId val="622178976"/>
        <c:scaling>
          <c:orientation val="minMax"/>
          <c:max val="12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  <c:crossAx val="10843585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E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26.09.23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26.09.23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55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29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29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21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9A39-14F5-4054-A5D9-99F541CA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D364C-F759-4036-85B3-1EEEA4E31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BF79C-A5D6-4631-AAE7-07BCC05A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5AA4-77CE-4307-A4EF-A3CE581AF672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24B84-ED15-427B-942B-215CB137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92206-3AC3-4762-8D9F-8A2E917E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D38C-A4A7-416C-9802-1B3A35D4D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rgbClr val="32278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599" y="6580800"/>
            <a:ext cx="9948937" cy="186841"/>
          </a:xfrm>
        </p:spPr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E1001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895CF-12A0-A917-F96C-A0177475D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t="2858" r="13476" b="38376"/>
          <a:stretch/>
        </p:blipFill>
        <p:spPr>
          <a:xfrm>
            <a:off x="407368" y="6302725"/>
            <a:ext cx="43204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EAJADE Annual Meeting |  28 Sep 23  |  TS / NP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22782"/>
                </a:solidFill>
              </a:rPr>
              <a:t>EAJADE </a:t>
            </a:r>
            <a:br>
              <a:rPr lang="en-US" dirty="0">
                <a:solidFill>
                  <a:srgbClr val="322782"/>
                </a:solidFill>
              </a:rPr>
            </a:br>
            <a:r>
              <a:rPr lang="en-US" sz="3600" dirty="0">
                <a:solidFill>
                  <a:srgbClr val="322782"/>
                </a:solidFill>
              </a:rPr>
              <a:t>Overview of Travel Situation</a:t>
            </a:r>
            <a:br>
              <a:rPr lang="en-US" sz="3600" dirty="0">
                <a:solidFill>
                  <a:srgbClr val="322782"/>
                </a:solidFill>
              </a:rPr>
            </a:br>
            <a:r>
              <a:rPr lang="en-US" sz="3600" dirty="0">
                <a:solidFill>
                  <a:srgbClr val="322782"/>
                </a:solidFill>
              </a:rPr>
              <a:t>Common Fund Issues</a:t>
            </a:r>
            <a:endParaRPr lang="en-US" dirty="0">
              <a:solidFill>
                <a:srgbClr val="32278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6" y="3778612"/>
            <a:ext cx="11376025" cy="1090547"/>
          </a:xfrm>
        </p:spPr>
        <p:txBody>
          <a:bodyPr/>
          <a:lstStyle/>
          <a:p>
            <a:r>
              <a:rPr lang="en-US" sz="2400" dirty="0">
                <a:solidFill>
                  <a:srgbClr val="322782"/>
                </a:solidFill>
              </a:rPr>
              <a:t>EAJADE Annual Meeting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7986" y="4077072"/>
            <a:ext cx="11369548" cy="1348444"/>
          </a:xfrm>
        </p:spPr>
        <p:txBody>
          <a:bodyPr/>
          <a:lstStyle/>
          <a:p>
            <a:endParaRPr lang="de-DE" sz="2000" dirty="0"/>
          </a:p>
          <a:p>
            <a:r>
              <a:rPr lang="en-US" sz="2000" dirty="0"/>
              <a:t>Thomas </a:t>
            </a:r>
            <a:r>
              <a:rPr lang="en-US" sz="2000" dirty="0" err="1"/>
              <a:t>Schörner</a:t>
            </a:r>
            <a:endParaRPr lang="en-US" sz="2000" dirty="0"/>
          </a:p>
          <a:p>
            <a:r>
              <a:rPr lang="en-US" sz="2000" dirty="0"/>
              <a:t>28 September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DFB40F-EFD1-FEFA-F41A-C4FA3C2D8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420888"/>
            <a:ext cx="3131814" cy="42173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73D860-E1C4-25EB-68D6-2977452223C3}"/>
              </a:ext>
            </a:extLst>
          </p:cNvPr>
          <p:cNvSpPr/>
          <p:nvPr/>
        </p:nvSpPr>
        <p:spPr>
          <a:xfrm>
            <a:off x="191344" y="5949280"/>
            <a:ext cx="2952328" cy="9087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3D12C-BFB1-4D12-847E-501FBE51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29" y="114342"/>
            <a:ext cx="11406809" cy="9309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/>
            <a:r>
              <a:rPr lang="de-DE" sz="4000" b="1" dirty="0"/>
              <a:t>Possible </a:t>
            </a:r>
            <a:r>
              <a:rPr lang="de-DE" sz="4000" b="1" dirty="0" err="1"/>
              <a:t>shared</a:t>
            </a:r>
            <a:r>
              <a:rPr lang="de-DE" sz="4000" b="1" dirty="0"/>
              <a:t> </a:t>
            </a:r>
            <a:r>
              <a:rPr lang="de-DE" sz="4000" b="1" dirty="0" err="1"/>
              <a:t>management</a:t>
            </a:r>
            <a:r>
              <a:rPr lang="de-DE" sz="4000" b="1" dirty="0"/>
              <a:t> </a:t>
            </a:r>
            <a:r>
              <a:rPr lang="de-DE" sz="4000" b="1" dirty="0" err="1"/>
              <a:t>of</a:t>
            </a:r>
            <a:r>
              <a:rPr lang="de-DE" sz="4000" b="1" dirty="0"/>
              <a:t> </a:t>
            </a:r>
            <a:r>
              <a:rPr lang="de-DE" sz="4000" b="1" dirty="0" err="1"/>
              <a:t>the</a:t>
            </a:r>
            <a:r>
              <a:rPr lang="de-DE" sz="4000" b="1" dirty="0"/>
              <a:t> CF </a:t>
            </a:r>
            <a:endParaRPr lang="en-US" sz="4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65A880-F110-40B4-BA5F-FACF5B7827CE}"/>
              </a:ext>
            </a:extLst>
          </p:cNvPr>
          <p:cNvGraphicFramePr>
            <a:graphicFrameLocks noGrp="1"/>
          </p:cNvGraphicFramePr>
          <p:nvPr/>
        </p:nvGraphicFramePr>
        <p:xfrm>
          <a:off x="506840" y="962750"/>
          <a:ext cx="9842510" cy="3346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3776">
                  <a:extLst>
                    <a:ext uri="{9D8B030D-6E8A-4147-A177-3AD203B41FA5}">
                      <a16:colId xmlns:a16="http://schemas.microsoft.com/office/drawing/2014/main" val="2589282587"/>
                    </a:ext>
                  </a:extLst>
                </a:gridCol>
                <a:gridCol w="1059789">
                  <a:extLst>
                    <a:ext uri="{9D8B030D-6E8A-4147-A177-3AD203B41FA5}">
                      <a16:colId xmlns:a16="http://schemas.microsoft.com/office/drawing/2014/main" val="1985820897"/>
                    </a:ext>
                  </a:extLst>
                </a:gridCol>
                <a:gridCol w="1059789">
                  <a:extLst>
                    <a:ext uri="{9D8B030D-6E8A-4147-A177-3AD203B41FA5}">
                      <a16:colId xmlns:a16="http://schemas.microsoft.com/office/drawing/2014/main" val="2115659242"/>
                    </a:ext>
                  </a:extLst>
                </a:gridCol>
                <a:gridCol w="1059789">
                  <a:extLst>
                    <a:ext uri="{9D8B030D-6E8A-4147-A177-3AD203B41FA5}">
                      <a16:colId xmlns:a16="http://schemas.microsoft.com/office/drawing/2014/main" val="1365915997"/>
                    </a:ext>
                  </a:extLst>
                </a:gridCol>
                <a:gridCol w="1059789">
                  <a:extLst>
                    <a:ext uri="{9D8B030D-6E8A-4147-A177-3AD203B41FA5}">
                      <a16:colId xmlns:a16="http://schemas.microsoft.com/office/drawing/2014/main" val="2822717725"/>
                    </a:ext>
                  </a:extLst>
                </a:gridCol>
                <a:gridCol w="1059789">
                  <a:extLst>
                    <a:ext uri="{9D8B030D-6E8A-4147-A177-3AD203B41FA5}">
                      <a16:colId xmlns:a16="http://schemas.microsoft.com/office/drawing/2014/main" val="1759339135"/>
                    </a:ext>
                  </a:extLst>
                </a:gridCol>
                <a:gridCol w="1059789">
                  <a:extLst>
                    <a:ext uri="{9D8B030D-6E8A-4147-A177-3AD203B41FA5}">
                      <a16:colId xmlns:a16="http://schemas.microsoft.com/office/drawing/2014/main" val="4173420857"/>
                    </a:ext>
                  </a:extLst>
                </a:gridCol>
              </a:tblGrid>
              <a:tr h="583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DesySans Office" panose="020B0503040000020003" pitchFamily="34" charset="0"/>
                        </a:rPr>
                        <a:t>Common Fund 8% (368EUR per  completed secondment-month =&gt; 4.232EUR* for Travel)</a:t>
                      </a:r>
                      <a:endParaRPr lang="en-US" sz="1100" b="1" i="1" u="none" strike="noStrike" dirty="0">
                        <a:solidFill>
                          <a:srgbClr val="80808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101469" marR="8456" marT="8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2023</a:t>
                      </a:r>
                      <a:endParaRPr lang="en-US" sz="1100" b="1" i="1" u="none" strike="noStrike">
                        <a:solidFill>
                          <a:srgbClr val="80808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8456" marT="8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2024</a:t>
                      </a:r>
                      <a:endParaRPr lang="en-US" sz="1100" b="1" i="1" u="none" strike="noStrike">
                        <a:solidFill>
                          <a:srgbClr val="80808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8456" marT="8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2025</a:t>
                      </a:r>
                      <a:endParaRPr lang="en-US" sz="1100" b="1" i="1" u="none" strike="noStrike">
                        <a:solidFill>
                          <a:srgbClr val="80808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8456" marT="8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2026</a:t>
                      </a:r>
                      <a:endParaRPr lang="en-US" sz="1100" b="1" i="1" u="none" strike="noStrike">
                        <a:solidFill>
                          <a:srgbClr val="80808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8456" marT="8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2027</a:t>
                      </a:r>
                      <a:endParaRPr lang="en-US" sz="1100" b="1" i="1" u="none" strike="noStrike">
                        <a:solidFill>
                          <a:srgbClr val="80808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8456" marT="84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Sum</a:t>
                      </a:r>
                      <a:endParaRPr lang="en-US" sz="1100" b="1" i="1" u="none" strike="noStrike">
                        <a:solidFill>
                          <a:srgbClr val="80808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8456" marT="8456" marB="0" anchor="ctr"/>
                </a:tc>
                <a:extLst>
                  <a:ext uri="{0D108BD9-81ED-4DB2-BD59-A6C34878D82A}">
                    <a16:rowId xmlns:a16="http://schemas.microsoft.com/office/drawing/2014/main" val="80438849"/>
                  </a:ext>
                </a:extLst>
              </a:tr>
              <a:tr h="450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DesySans Office" panose="020B0503040000020003" pitchFamily="34" charset="0"/>
                        </a:rPr>
                        <a:t>Staff training events (school </a:t>
                      </a:r>
                      <a:r>
                        <a:rPr lang="en-US" sz="1100" u="none" strike="noStrike" dirty="0" err="1">
                          <a:effectLst/>
                          <a:latin typeface="DesySans Office" panose="020B0503040000020003" pitchFamily="34" charset="0"/>
                        </a:rPr>
                        <a:t>organised</a:t>
                      </a:r>
                      <a:r>
                        <a:rPr lang="en-US" sz="1100" u="none" strike="noStrike" dirty="0">
                          <a:effectLst/>
                          <a:latin typeface="DesySans Office" panose="020B0503040000020003" pitchFamily="34" charset="0"/>
                        </a:rPr>
                        <a:t> by EAJADE or support for </a:t>
                      </a:r>
                      <a:r>
                        <a:rPr lang="en-US" sz="1100" u="none" strike="noStrike" dirty="0" err="1">
                          <a:effectLst/>
                          <a:latin typeface="DesySans Office" panose="020B0503040000020003" pitchFamily="34" charset="0"/>
                        </a:rPr>
                        <a:t>attandance</a:t>
                      </a:r>
                      <a:r>
                        <a:rPr lang="en-US" sz="1100" u="none" strike="noStrike" dirty="0">
                          <a:effectLst/>
                          <a:latin typeface="DesySans Office" panose="020B0503040000020003" pitchFamily="34" charset="0"/>
                        </a:rPr>
                        <a:t> by other </a:t>
                      </a:r>
                      <a:r>
                        <a:rPr lang="en-US" sz="1100" u="none" strike="noStrike" dirty="0" err="1">
                          <a:effectLst/>
                          <a:latin typeface="DesySans Office" panose="020B0503040000020003" pitchFamily="34" charset="0"/>
                        </a:rPr>
                        <a:t>specialised</a:t>
                      </a:r>
                      <a:r>
                        <a:rPr lang="en-US" sz="1100" u="none" strike="noStrike" dirty="0">
                          <a:effectLst/>
                          <a:latin typeface="DesySans Office" panose="020B0503040000020003" pitchFamily="34" charset="0"/>
                        </a:rPr>
                        <a:t> events)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101469" marR="8456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6.400,00 €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9.400,00 €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9.400,00 €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9.400,00 €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3.400,00 €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38.000,00 €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extLst>
                  <a:ext uri="{0D108BD9-81ED-4DB2-BD59-A6C34878D82A}">
                    <a16:rowId xmlns:a16="http://schemas.microsoft.com/office/drawing/2014/main" val="4196655097"/>
                  </a:ext>
                </a:extLst>
              </a:tr>
              <a:tr h="450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Support for students (co-supervised PhD students attending conferences)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101469" marR="8456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2.000,00 €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2.800,00 €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2.800,00 €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2.800,00 €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1.472,00 €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11.872,00 €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extLst>
                  <a:ext uri="{0D108BD9-81ED-4DB2-BD59-A6C34878D82A}">
                    <a16:rowId xmlns:a16="http://schemas.microsoft.com/office/drawing/2014/main" val="3708051569"/>
                  </a:ext>
                </a:extLst>
              </a:tr>
              <a:tr h="450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Management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101469" marR="8456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750,00 €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1.000,00 €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1.000,00 €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1.000,00 €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250,00 €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  <a:latin typeface="DesySans Office" panose="020B0503040000020003" pitchFamily="34" charset="0"/>
                        </a:rPr>
                        <a:t>4.000,00 €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extLst>
                  <a:ext uri="{0D108BD9-81ED-4DB2-BD59-A6C34878D82A}">
                    <a16:rowId xmlns:a16="http://schemas.microsoft.com/office/drawing/2014/main" val="1527262162"/>
                  </a:ext>
                </a:extLst>
              </a:tr>
              <a:tr h="450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Annual project meetings &amp; Kick-Off &amp; Mid Term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101469" marR="8456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latin typeface="DesySans Office" panose="020B0503040000020003" pitchFamily="34" charset="0"/>
                        </a:rPr>
                        <a:t>7.100,00 €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9.600,00 €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9.600,00 €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9.600,00 €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2.100,00 €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38.000,00 €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extLst>
                  <a:ext uri="{0D108BD9-81ED-4DB2-BD59-A6C34878D82A}">
                    <a16:rowId xmlns:a16="http://schemas.microsoft.com/office/drawing/2014/main" val="1392488391"/>
                  </a:ext>
                </a:extLst>
              </a:tr>
              <a:tr h="4504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Associated partners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101469" marR="8456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3.000,00 €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latin typeface="DesySans Office" panose="020B0503040000020003" pitchFamily="34" charset="0"/>
                        </a:rPr>
                        <a:t>5.000,00 €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5.000,00 €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5.000,00 €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2.000,00 €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DesySans Office" panose="020B0503040000020003" pitchFamily="34" charset="0"/>
                        </a:rPr>
                        <a:t>20.000,00 €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extLst>
                  <a:ext uri="{0D108BD9-81ED-4DB2-BD59-A6C34878D82A}">
                    <a16:rowId xmlns:a16="http://schemas.microsoft.com/office/drawing/2014/main" val="706686710"/>
                  </a:ext>
                </a:extLst>
              </a:tr>
              <a:tr h="45041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  <a:latin typeface="DesySans Office" panose="020B0503040000020003" pitchFamily="34" charset="0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  <a:latin typeface="DesySans Office" panose="020B0503040000020003" pitchFamily="34" charset="0"/>
                        </a:rPr>
                        <a:t>19.250,00 €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  <a:latin typeface="DesySans Office" panose="020B0503040000020003" pitchFamily="34" charset="0"/>
                        </a:rPr>
                        <a:t>27.800,00 €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  <a:latin typeface="DesySans Office" panose="020B0503040000020003" pitchFamily="34" charset="0"/>
                        </a:rPr>
                        <a:t>27.800,00 €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  <a:latin typeface="DesySans Office" panose="020B0503040000020003" pitchFamily="34" charset="0"/>
                        </a:rPr>
                        <a:t>27.800,00 €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  <a:latin typeface="DesySans Office" panose="020B0503040000020003" pitchFamily="34" charset="0"/>
                        </a:rPr>
                        <a:t>9.222,00 €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u="none" strike="noStrike" dirty="0">
                          <a:effectLst/>
                          <a:latin typeface="DesySans Office" panose="020B0503040000020003" pitchFamily="34" charset="0"/>
                        </a:rPr>
                        <a:t>111.872,00 €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DesySans Office" panose="020B0503040000020003" pitchFamily="34" charset="0"/>
                      </a:endParaRPr>
                    </a:p>
                  </a:txBody>
                  <a:tcPr marL="8456" marR="101469" marT="8456" marB="0" anchor="ctr"/>
                </a:tc>
                <a:extLst>
                  <a:ext uri="{0D108BD9-81ED-4DB2-BD59-A6C34878D82A}">
                    <a16:rowId xmlns:a16="http://schemas.microsoft.com/office/drawing/2014/main" val="8428681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B1EC31-3988-4918-A1B3-3044C159BAFE}"/>
              </a:ext>
            </a:extLst>
          </p:cNvPr>
          <p:cNvSpPr txBox="1"/>
          <p:nvPr/>
        </p:nvSpPr>
        <p:spPr>
          <a:xfrm>
            <a:off x="10349350" y="1847008"/>
            <a:ext cx="1688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rgbClr val="C00000"/>
                </a:solidFill>
              </a:rPr>
              <a:t>To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err="1">
                <a:solidFill>
                  <a:srgbClr val="C00000"/>
                </a:solidFill>
              </a:rPr>
              <a:t>be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err="1">
                <a:solidFill>
                  <a:srgbClr val="C00000"/>
                </a:solidFill>
              </a:rPr>
              <a:t>covered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err="1">
                <a:solidFill>
                  <a:srgbClr val="C00000"/>
                </a:solidFill>
              </a:rPr>
              <a:t>by</a:t>
            </a:r>
            <a:r>
              <a:rPr lang="de-DE" sz="1600" dirty="0">
                <a:solidFill>
                  <a:srgbClr val="C00000"/>
                </a:solidFill>
              </a:rPr>
              <a:t> DESY </a:t>
            </a:r>
            <a:r>
              <a:rPr lang="de-DE" sz="1600" dirty="0" err="1">
                <a:solidFill>
                  <a:srgbClr val="C00000"/>
                </a:solidFill>
              </a:rPr>
              <a:t>directly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err="1">
                <a:solidFill>
                  <a:srgbClr val="C00000"/>
                </a:solidFill>
              </a:rPr>
              <a:t>to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err="1">
                <a:solidFill>
                  <a:srgbClr val="C00000"/>
                </a:solidFill>
              </a:rPr>
              <a:t>travellers</a:t>
            </a:r>
            <a:r>
              <a:rPr lang="de-DE" sz="1600" dirty="0">
                <a:solidFill>
                  <a:srgbClr val="C00000"/>
                </a:solidFill>
              </a:rPr>
              <a:t> out </a:t>
            </a:r>
            <a:r>
              <a:rPr lang="de-DE" sz="1600" dirty="0" err="1">
                <a:solidFill>
                  <a:srgbClr val="C00000"/>
                </a:solidFill>
              </a:rPr>
              <a:t>of</a:t>
            </a:r>
            <a:r>
              <a:rPr lang="de-DE" sz="1600" dirty="0">
                <a:solidFill>
                  <a:srgbClr val="C00000"/>
                </a:solidFill>
              </a:rPr>
              <a:t> DESY </a:t>
            </a:r>
            <a:r>
              <a:rPr lang="de-DE" sz="1600" dirty="0" err="1">
                <a:solidFill>
                  <a:srgbClr val="C00000"/>
                </a:solidFill>
              </a:rPr>
              <a:t>share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8EFC5-8FC5-4DE3-A2D6-98DB5084F455}"/>
              </a:ext>
            </a:extLst>
          </p:cNvPr>
          <p:cNvSpPr txBox="1"/>
          <p:nvPr/>
        </p:nvSpPr>
        <p:spPr>
          <a:xfrm>
            <a:off x="10349350" y="3711079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Other </a:t>
            </a:r>
            <a:r>
              <a:rPr lang="de-DE" sz="1600" dirty="0" err="1"/>
              <a:t>partner</a:t>
            </a:r>
            <a:r>
              <a:rPr lang="de-DE" sz="1600" dirty="0"/>
              <a:t>/s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19384-BAA5-4AD8-AE1E-05F167785A44}"/>
              </a:ext>
            </a:extLst>
          </p:cNvPr>
          <p:cNvSpPr txBox="1"/>
          <p:nvPr/>
        </p:nvSpPr>
        <p:spPr>
          <a:xfrm>
            <a:off x="506840" y="4379139"/>
            <a:ext cx="9439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Disadvantages</a:t>
            </a:r>
            <a:r>
              <a:rPr lang="de-DE" b="1" dirty="0"/>
              <a:t> : 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time-</a:t>
            </a:r>
            <a:r>
              <a:rPr lang="de-DE" dirty="0" err="1"/>
              <a:t>consuming</a:t>
            </a:r>
            <a:r>
              <a:rPr lang="de-DE" dirty="0"/>
              <a:t> , </a:t>
            </a:r>
            <a:r>
              <a:rPr lang="de-DE" dirty="0" err="1"/>
              <a:t>sometimes</a:t>
            </a:r>
            <a:r>
              <a:rPr lang="de-DE" dirty="0"/>
              <a:t> non-transparent 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ensure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, in </a:t>
            </a:r>
            <a:r>
              <a:rPr lang="de-DE" dirty="0" err="1"/>
              <a:t>sum</a:t>
            </a:r>
            <a:r>
              <a:rPr lang="de-DE" dirty="0"/>
              <a:t>, all </a:t>
            </a:r>
            <a:r>
              <a:rPr lang="de-DE" dirty="0" err="1"/>
              <a:t>partners</a:t>
            </a:r>
            <a:r>
              <a:rPr lang="de-DE" dirty="0"/>
              <a:t> </a:t>
            </a:r>
            <a:r>
              <a:rPr lang="de-DE" dirty="0" err="1"/>
              <a:t>spent</a:t>
            </a:r>
            <a:r>
              <a:rPr lang="de-DE" dirty="0"/>
              <a:t> ~same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35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Thomas Schörner</a:t>
            </a:r>
          </a:p>
          <a:p>
            <a:r>
              <a:rPr lang="de-DE" dirty="0"/>
              <a:t>DESY FH </a:t>
            </a:r>
          </a:p>
          <a:p>
            <a:r>
              <a:rPr lang="de-DE" dirty="0"/>
              <a:t>E-Mail: 	</a:t>
            </a:r>
            <a:r>
              <a:rPr lang="de-DE" i="1" dirty="0" err="1"/>
              <a:t>thomas.schoerner@desy.de</a:t>
            </a:r>
            <a:endParaRPr lang="de-DE" i="1" dirty="0"/>
          </a:p>
          <a:p>
            <a:r>
              <a:rPr lang="de-DE" dirty="0"/>
              <a:t>Phone: 	+49 40 8998 3429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07988" y="349610"/>
            <a:ext cx="11376025" cy="35111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dirty="0" err="1">
                <a:solidFill>
                  <a:srgbClr val="322782"/>
                </a:solidFill>
              </a:rPr>
              <a:t>Thank</a:t>
            </a:r>
            <a:r>
              <a:rPr lang="de-DE" sz="4800" dirty="0">
                <a:solidFill>
                  <a:srgbClr val="322782"/>
                </a:solidFill>
              </a:rPr>
              <a:t> </a:t>
            </a:r>
            <a:r>
              <a:rPr lang="de-DE" sz="4800" dirty="0" err="1">
                <a:solidFill>
                  <a:srgbClr val="322782"/>
                </a:solidFill>
              </a:rPr>
              <a:t>you</a:t>
            </a:r>
            <a:r>
              <a:rPr lang="de-DE" sz="4800" dirty="0">
                <a:solidFill>
                  <a:srgbClr val="E10014"/>
                </a:solidFill>
              </a:rPr>
              <a:t>!</a:t>
            </a:r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F723F8F0-B5ED-3F67-3B90-8DEE0C459212}"/>
              </a:ext>
            </a:extLst>
          </p:cNvPr>
          <p:cNvSpPr txBox="1">
            <a:spLocks/>
          </p:cNvSpPr>
          <p:nvPr/>
        </p:nvSpPr>
        <p:spPr>
          <a:xfrm>
            <a:off x="7896200" y="4516739"/>
            <a:ext cx="3887813" cy="1899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https://</a:t>
            </a:r>
            <a:r>
              <a:rPr lang="de-DE" dirty="0" err="1"/>
              <a:t>www.eajade.eu</a:t>
            </a:r>
            <a:endParaRPr lang="de-DE" dirty="0"/>
          </a:p>
          <a:p>
            <a:r>
              <a:rPr lang="de-DE" dirty="0"/>
              <a:t>E-Mail: </a:t>
            </a:r>
            <a:r>
              <a:rPr lang="de-DE" i="1" dirty="0" err="1"/>
              <a:t>eajade-admin@desy.de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02441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87125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Secondment situation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rgbClr val="E1001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6D180-D78D-52A5-9055-AFEEA211F59F}"/>
              </a:ext>
            </a:extLst>
          </p:cNvPr>
          <p:cNvSpPr/>
          <p:nvPr/>
        </p:nvSpPr>
        <p:spPr>
          <a:xfrm>
            <a:off x="263352" y="5805264"/>
            <a:ext cx="11737304" cy="1052736"/>
          </a:xfrm>
          <a:prstGeom prst="rect">
            <a:avLst/>
          </a:prstGeom>
          <a:solidFill>
            <a:srgbClr val="32278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53414E-9834-42A9-A132-42BBF21DBCF6}"/>
              </a:ext>
            </a:extLst>
          </p:cNvPr>
          <p:cNvSpPr txBox="1"/>
          <p:nvPr/>
        </p:nvSpPr>
        <p:spPr>
          <a:xfrm>
            <a:off x="8328248" y="3646067"/>
            <a:ext cx="3647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Total EU Contribution:</a:t>
            </a:r>
          </a:p>
          <a:p>
            <a:r>
              <a:rPr lang="fr-FR" sz="2000" b="1" dirty="0"/>
              <a:t>   1.398.400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000" b="1" dirty="0" err="1"/>
              <a:t>Assuming</a:t>
            </a:r>
            <a:r>
              <a:rPr lang="fr-FR" sz="2000" b="1" dirty="0"/>
              <a:t> (as of March ‘23) total Common </a:t>
            </a:r>
            <a:r>
              <a:rPr lang="fr-FR" sz="2000" b="1" dirty="0" err="1"/>
              <a:t>fund</a:t>
            </a:r>
            <a:r>
              <a:rPr lang="fr-FR" sz="2000" b="1" dirty="0"/>
              <a:t> of 8%: </a:t>
            </a:r>
          </a:p>
          <a:p>
            <a:r>
              <a:rPr lang="en-US" sz="2000" b="1" dirty="0"/>
              <a:t>      111.872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E30EFC-4DDE-269E-4DE4-9AFED654B3C2}"/>
              </a:ext>
            </a:extLst>
          </p:cNvPr>
          <p:cNvSpPr txBox="1">
            <a:spLocks/>
          </p:cNvSpPr>
          <p:nvPr/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22782"/>
                </a:solidFill>
              </a:rPr>
              <a:t>Secondments – Target vs. Actual, and Budget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5C2ABC6-A2B6-2CC8-0546-2F697AB6E605}"/>
              </a:ext>
            </a:extLst>
          </p:cNvPr>
          <p:cNvSpPr txBox="1">
            <a:spLocks/>
          </p:cNvSpPr>
          <p:nvPr/>
        </p:nvSpPr>
        <p:spPr>
          <a:xfrm>
            <a:off x="407987" y="817500"/>
            <a:ext cx="11376025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E10014"/>
              </a:solidFill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1C3DD67-2CC5-9481-B8ED-B4906DA77ACB}"/>
              </a:ext>
            </a:extLst>
          </p:cNvPr>
          <p:cNvSpPr txBox="1">
            <a:spLocks/>
          </p:cNvSpPr>
          <p:nvPr/>
        </p:nvSpPr>
        <p:spPr>
          <a:xfrm>
            <a:off x="263352" y="730346"/>
            <a:ext cx="11376025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rgbClr val="E10014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8E9470-908C-9362-FE41-427C67343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47318"/>
              </p:ext>
            </p:extLst>
          </p:nvPr>
        </p:nvGraphicFramePr>
        <p:xfrm>
          <a:off x="551290" y="1001865"/>
          <a:ext cx="7384107" cy="5621564"/>
        </p:xfrm>
        <a:graphic>
          <a:graphicData uri="http://schemas.openxmlformats.org/drawingml/2006/table">
            <a:tbl>
              <a:tblPr/>
              <a:tblGrid>
                <a:gridCol w="950355">
                  <a:extLst>
                    <a:ext uri="{9D8B030D-6E8A-4147-A177-3AD203B41FA5}">
                      <a16:colId xmlns:a16="http://schemas.microsoft.com/office/drawing/2014/main" val="1113318590"/>
                    </a:ext>
                  </a:extLst>
                </a:gridCol>
                <a:gridCol w="414837">
                  <a:extLst>
                    <a:ext uri="{9D8B030D-6E8A-4147-A177-3AD203B41FA5}">
                      <a16:colId xmlns:a16="http://schemas.microsoft.com/office/drawing/2014/main" val="1441539145"/>
                    </a:ext>
                  </a:extLst>
                </a:gridCol>
                <a:gridCol w="950355">
                  <a:extLst>
                    <a:ext uri="{9D8B030D-6E8A-4147-A177-3AD203B41FA5}">
                      <a16:colId xmlns:a16="http://schemas.microsoft.com/office/drawing/2014/main" val="2394898434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1656115735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1084683204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1689191571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1315059021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3545343702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1403325796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3596422155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971411121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2429493127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3533690406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1534628996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624105120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3781239328"/>
                    </a:ext>
                  </a:extLst>
                </a:gridCol>
                <a:gridCol w="362040">
                  <a:extLst>
                    <a:ext uri="{9D8B030D-6E8A-4147-A177-3AD203B41FA5}">
                      <a16:colId xmlns:a16="http://schemas.microsoft.com/office/drawing/2014/main" val="934945662"/>
                    </a:ext>
                  </a:extLst>
                </a:gridCol>
              </a:tblGrid>
              <a:tr h="263780">
                <a:tc gridSpan="2"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E N E F I C I A R I E S  (Target vs. </a:t>
                      </a:r>
                      <a:r>
                        <a:rPr lang="pt-BR" sz="10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-&gt;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 Target: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Total Actual: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684290"/>
                  </a:ext>
                </a:extLst>
              </a:tr>
              <a:tr h="13136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Timely Completion: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42155"/>
                  </a:ext>
                </a:extLst>
              </a:tr>
              <a:tr h="15710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Tracking performance: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1-DESY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2-CERN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3-IFIC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4-UHH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5-INFN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6-CEA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7-CNRS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707078"/>
                  </a:ext>
                </a:extLst>
              </a:tr>
              <a:tr h="131364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659432"/>
                  </a:ext>
                </a:extLst>
              </a:tr>
              <a:tr h="18480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USA_08_Cornell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96306"/>
                  </a:ext>
                </a:extLst>
              </a:tr>
              <a:tr h="18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USA_10_FNAL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648404"/>
                  </a:ext>
                </a:extLst>
              </a:tr>
              <a:tr h="18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USA_11_BNL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099400"/>
                  </a:ext>
                </a:extLst>
              </a:tr>
              <a:tr h="18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USA_13_LBNL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173793"/>
                  </a:ext>
                </a:extLst>
              </a:tr>
              <a:tr h="18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USA_20_JLAB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6213945"/>
                  </a:ext>
                </a:extLst>
              </a:tr>
              <a:tr h="18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USA_22_SLAC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308475"/>
                  </a:ext>
                </a:extLst>
              </a:tr>
              <a:tr h="18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322882"/>
                          </a:solidFill>
                          <a:effectLst/>
                          <a:latin typeface="Calibri" panose="020F0502020204030204" pitchFamily="34" charset="0"/>
                        </a:rPr>
                        <a:t>USA_TOTAL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473A98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473A98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473A98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473A98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473A98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473A98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82701604"/>
                  </a:ext>
                </a:extLst>
              </a:tr>
              <a:tr h="1848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JP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Japan_12_Tohoku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032922"/>
                  </a:ext>
                </a:extLst>
              </a:tr>
              <a:tr h="18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JAPAN_14_Tokyo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5714"/>
                  </a:ext>
                </a:extLst>
              </a:tr>
              <a:tr h="18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JAPAN_15_KEK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517603"/>
                  </a:ext>
                </a:extLst>
              </a:tr>
              <a:tr h="184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JP_TOTAL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14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09405913"/>
                  </a:ext>
                </a:extLst>
              </a:tr>
              <a:tr h="315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9FDF"/>
                          </a:solidFill>
                          <a:effectLst/>
                          <a:latin typeface="Calibri" panose="020F0502020204030204" pitchFamily="34" charset="0"/>
                        </a:rPr>
                        <a:t>CND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9FD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9FDF"/>
                          </a:solidFill>
                          <a:effectLst/>
                          <a:latin typeface="Calibri" panose="020F0502020204030204" pitchFamily="34" charset="0"/>
                        </a:rPr>
                        <a:t>Canada_09_Victoria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18404"/>
                  </a:ext>
                </a:extLst>
              </a:tr>
              <a:tr h="1848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2-CERN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059135"/>
                  </a:ext>
                </a:extLst>
              </a:tr>
              <a:tr h="1848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SE_17_INDUSTRY_Scandinova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672311"/>
                  </a:ext>
                </a:extLst>
              </a:tr>
              <a:tr h="18480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ITALY_INDUSTRY_18_ZANON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489339"/>
                  </a:ext>
                </a:extLst>
              </a:tr>
              <a:tr h="18480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5-INFN Frascati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802974"/>
                  </a:ext>
                </a:extLst>
              </a:tr>
              <a:tr h="184804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GERMANY_21_INDUSTRY_RI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220349"/>
                  </a:ext>
                </a:extLst>
              </a:tr>
              <a:tr h="18480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1-DESY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8904"/>
                  </a:ext>
                </a:extLst>
              </a:tr>
              <a:tr h="1848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4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SPAIN_19_INDUSTRY_INEUSTAR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355267"/>
                  </a:ext>
                </a:extLst>
              </a:tr>
              <a:tr h="1848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UK_16_UOXF</a:t>
                      </a:r>
                    </a:p>
                  </a:txBody>
                  <a:tcPr marL="0" marR="27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17856"/>
                  </a:ext>
                </a:extLst>
              </a:tr>
              <a:tr h="78552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4515"/>
                  </a:ext>
                </a:extLst>
              </a:tr>
              <a:tr h="169799">
                <a:tc gridSpan="3"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06325"/>
                  </a:ext>
                </a:extLst>
              </a:tr>
              <a:tr h="184804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 Maximum Grant Amount</a:t>
                      </a:r>
                    </a:p>
                  </a:txBody>
                  <a:tcPr marL="0" marR="27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193.200,00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243.800,00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119.600,00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115.000,00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147.200,00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124.200,00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455.400,00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9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29340"/>
                  </a:ext>
                </a:extLst>
              </a:tr>
              <a:tr h="184804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 FUND (8%)</a:t>
                      </a:r>
                    </a:p>
                  </a:txBody>
                  <a:tcPr marL="0" marR="27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15.456,00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19.504,00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9.568,00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9.200,00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11.776,00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9.936,00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36.432,00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11071"/>
                  </a:ext>
                </a:extLst>
              </a:tr>
              <a:tr h="184804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Availible for secondments* </a:t>
                      </a:r>
                    </a:p>
                  </a:txBody>
                  <a:tcPr marL="0" marR="27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177.744,00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224.296,00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110.032,00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105.800,00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135.424,00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114.264,00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7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418.968,00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9918"/>
                  </a:ext>
                </a:extLst>
              </a:tr>
              <a:tr h="86874">
                <a:tc gridSpan="17"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239063"/>
                  </a:ext>
                </a:extLst>
              </a:tr>
              <a:tr h="110567">
                <a:tc gridSpan="17"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**) 16 - THE CHANCELLOR, MASTERS AND SCHOLARS OF THE UNIVERSITY OF OXFORD to DESY:  8 Secondment-Months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369604"/>
                  </a:ext>
                </a:extLst>
              </a:tr>
              <a:tr h="110567">
                <a:tc gridSpan="17">
                  <a:txBody>
                    <a:bodyPr/>
                    <a:lstStyle/>
                    <a:p>
                      <a:pPr algn="l" fontAlgn="b"/>
                      <a:r>
                        <a:rPr lang="en-US" sz="500" b="1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*) Overheads still to be deducted depending on the sending </a:t>
                      </a:r>
                      <a:r>
                        <a:rPr lang="en-US" sz="500" b="1" i="1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organisation's</a:t>
                      </a:r>
                      <a:r>
                        <a:rPr lang="en-US" sz="500" b="1" i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rules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136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46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3D12C-BFB1-4D12-847E-501FBE51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29" y="365137"/>
            <a:ext cx="11406809" cy="5435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3975" indent="-53975"/>
            <a:r>
              <a:rPr lang="de-DE" b="1" dirty="0" err="1">
                <a:solidFill>
                  <a:srgbClr val="322782"/>
                </a:solidFill>
              </a:rPr>
              <a:t>Secondments</a:t>
            </a:r>
            <a:r>
              <a:rPr lang="de-DE" b="1" dirty="0">
                <a:solidFill>
                  <a:srgbClr val="322782"/>
                </a:solidFill>
              </a:rPr>
              <a:t> </a:t>
            </a:r>
            <a:r>
              <a:rPr lang="de-DE" b="1" dirty="0" err="1">
                <a:solidFill>
                  <a:srgbClr val="322782"/>
                </a:solidFill>
              </a:rPr>
              <a:t>distributed</a:t>
            </a:r>
            <a:r>
              <a:rPr lang="de-DE" b="1" dirty="0">
                <a:solidFill>
                  <a:srgbClr val="322782"/>
                </a:solidFill>
              </a:rPr>
              <a:t> </a:t>
            </a:r>
            <a:r>
              <a:rPr lang="de-DE" b="1" dirty="0" err="1">
                <a:solidFill>
                  <a:srgbClr val="322782"/>
                </a:solidFill>
              </a:rPr>
              <a:t>over</a:t>
            </a:r>
            <a:r>
              <a:rPr lang="de-DE" b="1" dirty="0">
                <a:solidFill>
                  <a:srgbClr val="322782"/>
                </a:solidFill>
              </a:rPr>
              <a:t> WPs &amp; </a:t>
            </a:r>
            <a:r>
              <a:rPr lang="de-DE" dirty="0" err="1">
                <a:solidFill>
                  <a:srgbClr val="322782"/>
                </a:solidFill>
              </a:rPr>
              <a:t>b</a:t>
            </a:r>
            <a:r>
              <a:rPr lang="de-DE" b="1" dirty="0" err="1">
                <a:solidFill>
                  <a:srgbClr val="322782"/>
                </a:solidFill>
              </a:rPr>
              <a:t>eneficiaries</a:t>
            </a:r>
            <a:endParaRPr lang="en-US" dirty="0">
              <a:solidFill>
                <a:srgbClr val="32278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3D9DF-D5B8-A123-E970-1372C3A2C8D4}"/>
              </a:ext>
            </a:extLst>
          </p:cNvPr>
          <p:cNvSpPr txBox="1"/>
          <p:nvPr/>
        </p:nvSpPr>
        <p:spPr>
          <a:xfrm>
            <a:off x="1919536" y="1084635"/>
            <a:ext cx="2173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200" b="1" dirty="0">
                <a:solidFill>
                  <a:srgbClr val="322782"/>
                </a:solidFill>
              </a:rPr>
              <a:t>Target (“Plan”)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FE379-F24F-87F3-6DA4-E77BA9FD0C35}"/>
              </a:ext>
            </a:extLst>
          </p:cNvPr>
          <p:cNvSpPr txBox="1"/>
          <p:nvPr/>
        </p:nvSpPr>
        <p:spPr>
          <a:xfrm>
            <a:off x="8098599" y="1084635"/>
            <a:ext cx="2101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200" b="1" dirty="0">
                <a:solidFill>
                  <a:srgbClr val="322782"/>
                </a:solidFill>
              </a:rPr>
              <a:t>Actual vs plan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1CD1DF-8F3A-7152-2B65-DE0653125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099002"/>
              </p:ext>
            </p:extLst>
          </p:nvPr>
        </p:nvGraphicFramePr>
        <p:xfrm>
          <a:off x="408829" y="1868559"/>
          <a:ext cx="5832945" cy="422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12A6FB0-BE07-1777-2B72-E32E82A07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550798"/>
              </p:ext>
            </p:extLst>
          </p:nvPr>
        </p:nvGraphicFramePr>
        <p:xfrm>
          <a:off x="6241775" y="1868559"/>
          <a:ext cx="5669280" cy="452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885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48C7-8CAF-D7D6-93AC-ADC14724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solidFill>
                  <a:srgbClr val="322782"/>
                </a:solidFill>
              </a:rPr>
              <a:t>Extract from INDICO 20230927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6895B-3A36-F71C-E7BC-C9C150CE4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832787"/>
            <a:ext cx="9289032" cy="6005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3436A0-0F96-898B-3C15-1045BB40257F}"/>
              </a:ext>
            </a:extLst>
          </p:cNvPr>
          <p:cNvSpPr txBox="1"/>
          <p:nvPr/>
        </p:nvSpPr>
        <p:spPr>
          <a:xfrm>
            <a:off x="3575720" y="1997839"/>
            <a:ext cx="8080876" cy="2862322"/>
          </a:xfrm>
          <a:prstGeom prst="rect">
            <a:avLst/>
          </a:prstGeom>
          <a:solidFill>
            <a:srgbClr val="322782"/>
          </a:solidFill>
        </p:spPr>
        <p:txBody>
          <a:bodyPr wrap="square" rtlCol="0">
            <a:spAutoFit/>
          </a:bodyPr>
          <a:lstStyle/>
          <a:p>
            <a:r>
              <a:rPr lang="en-DE" sz="2000" b="1" dirty="0">
                <a:solidFill>
                  <a:schemeClr val="bg1"/>
                </a:solidFill>
              </a:rPr>
              <a:t>Important: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>
                <a:solidFill>
                  <a:schemeClr val="bg1"/>
                </a:solidFill>
              </a:rPr>
              <a:t>Always register secondments in INDICO!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>
                <a:solidFill>
                  <a:schemeClr val="bg1"/>
                </a:solidFill>
              </a:rPr>
              <a:t>Always fill in all necessary forms (eligibility, Ph.D. goals / report, declaration of honour)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>
                <a:solidFill>
                  <a:schemeClr val="bg1"/>
                </a:solidFill>
              </a:rPr>
              <a:t>Read the guidelines!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2000" dirty="0">
                <a:solidFill>
                  <a:schemeClr val="bg1"/>
                </a:solidFill>
              </a:rPr>
              <a:t>WP leads: Provide planning outlooks for your travels on request to Natalia and Thomas </a:t>
            </a:r>
            <a:r>
              <a:rPr lang="en-DE" sz="2000" dirty="0">
                <a:solidFill>
                  <a:schemeClr val="bg1"/>
                </a:solidFill>
                <a:sym typeface="Wingdings" pitchFamily="2" charset="2"/>
              </a:rPr>
              <a:t> regular updates, helps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sym typeface="Wingdings" pitchFamily="2" charset="2"/>
              </a:rPr>
              <a:t>K</a:t>
            </a:r>
            <a:r>
              <a:rPr lang="en-DE" sz="2000" dirty="0">
                <a:solidFill>
                  <a:schemeClr val="bg1"/>
                </a:solidFill>
                <a:sym typeface="Wingdings" pitchFamily="2" charset="2"/>
              </a:rPr>
              <a:t>eep track of cash 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sym typeface="Wingdings" pitchFamily="2" charset="2"/>
              </a:rPr>
              <a:t>I</a:t>
            </a:r>
            <a:r>
              <a:rPr lang="en-DE" sz="2000" dirty="0">
                <a:solidFill>
                  <a:schemeClr val="bg1"/>
                </a:solidFill>
                <a:sym typeface="Wingdings" pitchFamily="2" charset="2"/>
              </a:rPr>
              <a:t>nform receiving insitutions of who is coming when.</a:t>
            </a:r>
            <a:endParaRPr lang="en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0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7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Common fund situation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EAJADE Annual Meeting |  28 Sep 23  |  TS / NP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673FFB-0E14-AD45-9EA0-EB7BD96AD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rgbClr val="E10014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6D180-D78D-52A5-9055-AFEEA211F59F}"/>
              </a:ext>
            </a:extLst>
          </p:cNvPr>
          <p:cNvSpPr/>
          <p:nvPr/>
        </p:nvSpPr>
        <p:spPr>
          <a:xfrm>
            <a:off x="263352" y="5805264"/>
            <a:ext cx="11737304" cy="1052736"/>
          </a:xfrm>
          <a:prstGeom prst="rect">
            <a:avLst/>
          </a:prstGeom>
          <a:solidFill>
            <a:srgbClr val="32278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5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722383-7B65-4632-BE0B-D80741B33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5023"/>
              </p:ext>
            </p:extLst>
          </p:nvPr>
        </p:nvGraphicFramePr>
        <p:xfrm>
          <a:off x="623392" y="1979240"/>
          <a:ext cx="10515602" cy="4258072"/>
        </p:xfrm>
        <a:graphic>
          <a:graphicData uri="http://schemas.openxmlformats.org/drawingml/2006/table">
            <a:tbl>
              <a:tblPr/>
              <a:tblGrid>
                <a:gridCol w="1372726">
                  <a:extLst>
                    <a:ext uri="{9D8B030D-6E8A-4147-A177-3AD203B41FA5}">
                      <a16:colId xmlns:a16="http://schemas.microsoft.com/office/drawing/2014/main" val="2480639776"/>
                    </a:ext>
                  </a:extLst>
                </a:gridCol>
                <a:gridCol w="1372726">
                  <a:extLst>
                    <a:ext uri="{9D8B030D-6E8A-4147-A177-3AD203B41FA5}">
                      <a16:colId xmlns:a16="http://schemas.microsoft.com/office/drawing/2014/main" val="3075236633"/>
                    </a:ext>
                  </a:extLst>
                </a:gridCol>
                <a:gridCol w="1554030">
                  <a:extLst>
                    <a:ext uri="{9D8B030D-6E8A-4147-A177-3AD203B41FA5}">
                      <a16:colId xmlns:a16="http://schemas.microsoft.com/office/drawing/2014/main" val="2785421894"/>
                    </a:ext>
                  </a:extLst>
                </a:gridCol>
                <a:gridCol w="1554030">
                  <a:extLst>
                    <a:ext uri="{9D8B030D-6E8A-4147-A177-3AD203B41FA5}">
                      <a16:colId xmlns:a16="http://schemas.microsoft.com/office/drawing/2014/main" val="1498263724"/>
                    </a:ext>
                  </a:extLst>
                </a:gridCol>
                <a:gridCol w="1554030">
                  <a:extLst>
                    <a:ext uri="{9D8B030D-6E8A-4147-A177-3AD203B41FA5}">
                      <a16:colId xmlns:a16="http://schemas.microsoft.com/office/drawing/2014/main" val="1052159467"/>
                    </a:ext>
                  </a:extLst>
                </a:gridCol>
                <a:gridCol w="1554030">
                  <a:extLst>
                    <a:ext uri="{9D8B030D-6E8A-4147-A177-3AD203B41FA5}">
                      <a16:colId xmlns:a16="http://schemas.microsoft.com/office/drawing/2014/main" val="704990767"/>
                    </a:ext>
                  </a:extLst>
                </a:gridCol>
                <a:gridCol w="1554030">
                  <a:extLst>
                    <a:ext uri="{9D8B030D-6E8A-4147-A177-3AD203B41FA5}">
                      <a16:colId xmlns:a16="http://schemas.microsoft.com/office/drawing/2014/main" val="4167011219"/>
                    </a:ext>
                  </a:extLst>
                </a:gridCol>
              </a:tblGrid>
              <a:tr h="3455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9674"/>
                  </a:ext>
                </a:extLst>
              </a:tr>
              <a:tr h="784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 short 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EU Contribution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Participant's share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Prefinancing 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(60% ot EC contribution)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8 % for Common Fund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 to Beneficiary </a:t>
                      </a:r>
                      <a:b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- 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15696"/>
                  </a:ext>
                </a:extLst>
              </a:tr>
              <a:tr h="391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1-DESY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193.200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13,82%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115.920,00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9.273,60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106.646,40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706830"/>
                  </a:ext>
                </a:extLst>
              </a:tr>
              <a:tr h="391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2-CERN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17,43%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146.280,00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11.702,40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134.577,60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718695"/>
                  </a:ext>
                </a:extLst>
              </a:tr>
              <a:tr h="391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3-IFIC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8,55%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71.760,00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5.740,80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66.019,20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288810"/>
                  </a:ext>
                </a:extLst>
              </a:tr>
              <a:tr h="391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4-UHH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8,22%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69.000,00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5.520,00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63.480,00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00224"/>
                  </a:ext>
                </a:extLst>
              </a:tr>
              <a:tr h="391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5-INFN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10,53%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88.320,00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7.065,60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81.254,40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395845"/>
                  </a:ext>
                </a:extLst>
              </a:tr>
              <a:tr h="391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6-CEA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8,88%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74.520,00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5.961,60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68.558,40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246016"/>
                  </a:ext>
                </a:extLst>
              </a:tr>
              <a:tr h="391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7-CNRS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155488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455.400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32,57%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273.240,00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21.859,20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251.380,80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895743"/>
                  </a:ext>
                </a:extLst>
              </a:tr>
              <a:tr h="3910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1.398.400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839.040,00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67.123,20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771.916,80</a:t>
                      </a:r>
                    </a:p>
                  </a:txBody>
                  <a:tcPr marL="0" marR="77744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6238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2BD9B7-C9FD-484F-ADAE-B50C1361BD2C}"/>
              </a:ext>
            </a:extLst>
          </p:cNvPr>
          <p:cNvSpPr txBox="1"/>
          <p:nvPr/>
        </p:nvSpPr>
        <p:spPr>
          <a:xfrm>
            <a:off x="263352" y="260648"/>
            <a:ext cx="10515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22782"/>
                </a:solidFill>
              </a:rPr>
              <a:t>Recap: Pre- financing distribution taking into account 8% for common fund kept by DESY: / Back up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0E8295E-6230-E4F3-72CB-76047CE0627A}"/>
              </a:ext>
            </a:extLst>
          </p:cNvPr>
          <p:cNvSpPr txBox="1">
            <a:spLocks/>
          </p:cNvSpPr>
          <p:nvPr/>
        </p:nvSpPr>
        <p:spPr>
          <a:xfrm>
            <a:off x="270248" y="1182601"/>
            <a:ext cx="11376025" cy="379252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rgbClr val="E10014"/>
                </a:solidFill>
              </a:rPr>
              <a:t>Plan March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C511D-1817-59DE-A449-497F093CDBB5}"/>
              </a:ext>
            </a:extLst>
          </p:cNvPr>
          <p:cNvSpPr txBox="1"/>
          <p:nvPr/>
        </p:nvSpPr>
        <p:spPr>
          <a:xfrm rot="20688236">
            <a:off x="779919" y="2940791"/>
            <a:ext cx="10632161" cy="830997"/>
          </a:xfrm>
          <a:prstGeom prst="rect">
            <a:avLst/>
          </a:prstGeom>
          <a:solidFill>
            <a:srgbClr val="E10014"/>
          </a:solidFill>
        </p:spPr>
        <p:txBody>
          <a:bodyPr wrap="square" rtlCol="0">
            <a:spAutoFit/>
          </a:bodyPr>
          <a:lstStyle/>
          <a:p>
            <a:r>
              <a:rPr lang="en-DE" sz="2400" b="1" dirty="0">
                <a:solidFill>
                  <a:schemeClr val="bg1"/>
                </a:solidFill>
              </a:rPr>
              <a:t>News – final: DESY will not take responsibility for common fund because of tax liability fears!</a:t>
            </a:r>
          </a:p>
        </p:txBody>
      </p:sp>
    </p:spTree>
    <p:extLst>
      <p:ext uri="{BB962C8B-B14F-4D97-AF65-F5344CB8AC3E}">
        <p14:creationId xmlns:p14="http://schemas.microsoft.com/office/powerpoint/2010/main" val="310069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848C7-8CAF-D7D6-93AC-ADC14724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Mail 20230925 Natalia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E4F14-6B7D-A370-39C2-DAE25A24F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br>
              <a:rPr lang="en-GB" sz="2000" dirty="0">
                <a:latin typeface="DesySans Office" panose="020B0503040000020003" pitchFamily="34" charset="0"/>
              </a:rPr>
            </a:br>
            <a:r>
              <a:rPr lang="en-GB" sz="2000" dirty="0">
                <a:latin typeface="DesySans Office" panose="020B0503040000020003" pitchFamily="34" charset="0"/>
              </a:rPr>
              <a:t>- </a:t>
            </a:r>
            <a:r>
              <a:rPr lang="en-GB" sz="2000" dirty="0" err="1">
                <a:latin typeface="DesySans Office" panose="020B0503040000020003" pitchFamily="34" charset="0"/>
              </a:rPr>
              <a:t>BezueglicDeines</a:t>
            </a:r>
            <a:r>
              <a:rPr lang="en-GB" sz="2000" dirty="0">
                <a:latin typeface="DesySans Office" panose="020B0503040000020003" pitchFamily="34" charset="0"/>
              </a:rPr>
              <a:t> </a:t>
            </a:r>
            <a:r>
              <a:rPr lang="en-GB" sz="2000" dirty="0" err="1">
                <a:latin typeface="DesySans Office" panose="020B0503040000020003" pitchFamily="34" charset="0"/>
              </a:rPr>
              <a:t>Vorschlags</a:t>
            </a:r>
            <a:r>
              <a:rPr lang="en-GB" sz="2000" dirty="0">
                <a:latin typeface="DesySans Office" panose="020B0503040000020003" pitchFamily="34" charset="0"/>
              </a:rPr>
              <a:t> </a:t>
            </a:r>
            <a:r>
              <a:rPr lang="en-GB" sz="2000" dirty="0" err="1">
                <a:latin typeface="DesySans Office" panose="020B0503040000020003" pitchFamily="34" charset="0"/>
              </a:rPr>
              <a:t>zum</a:t>
            </a:r>
            <a:r>
              <a:rPr lang="en-GB" sz="2000" dirty="0">
                <a:latin typeface="DesySans Office" panose="020B0503040000020003" pitchFamily="34" charset="0"/>
              </a:rPr>
              <a:t> Common Fund: </a:t>
            </a:r>
            <a:r>
              <a:rPr lang="en-GB" sz="2000" dirty="0" err="1">
                <a:latin typeface="DesySans Office" panose="020B0503040000020003" pitchFamily="34" charset="0"/>
              </a:rPr>
              <a:t>Koennen</a:t>
            </a:r>
            <a:r>
              <a:rPr lang="en-GB" sz="2000" dirty="0">
                <a:latin typeface="DesySans Office" panose="020B0503040000020003" pitchFamily="34" charset="0"/>
              </a:rPr>
              <a:t> </a:t>
            </a:r>
            <a:r>
              <a:rPr lang="en-GB" sz="2000" dirty="0" err="1">
                <a:latin typeface="DesySans Office" panose="020B0503040000020003" pitchFamily="34" charset="0"/>
              </a:rPr>
              <a:t>wir</a:t>
            </a:r>
            <a:r>
              <a:rPr lang="en-GB" sz="2000" dirty="0">
                <a:latin typeface="DesySans Office" panose="020B0503040000020003" pitchFamily="34" charset="0"/>
              </a:rPr>
              <a:t> </a:t>
            </a:r>
            <a:r>
              <a:rPr lang="en-GB" sz="2000" dirty="0" err="1">
                <a:latin typeface="DesySans Office" panose="020B0503040000020003" pitchFamily="34" charset="0"/>
              </a:rPr>
              <a:t>denn</a:t>
            </a:r>
            <a:br>
              <a:rPr lang="en-GB" sz="2000" dirty="0">
                <a:latin typeface="DesySans Office" panose="020B0503040000020003" pitchFamily="34" charset="0"/>
              </a:rPr>
            </a:br>
            <a:r>
              <a:rPr lang="en-GB" sz="2000" dirty="0">
                <a:latin typeface="DesySans Office" panose="020B0503040000020003" pitchFamily="34" charset="0"/>
              </a:rPr>
              <a:t>- </a:t>
            </a:r>
            <a:r>
              <a:rPr lang="en-GB" sz="2000" dirty="0" err="1">
                <a:latin typeface="DesySans Office" panose="020B0503040000020003" pitchFamily="34" charset="0"/>
              </a:rPr>
              <a:t>erstens</a:t>
            </a:r>
            <a:r>
              <a:rPr lang="en-GB" sz="2000" dirty="0">
                <a:latin typeface="DesySans Office" panose="020B0503040000020003" pitchFamily="34" charset="0"/>
              </a:rPr>
              <a:t> </a:t>
            </a:r>
            <a:r>
              <a:rPr lang="en-GB" sz="2000" dirty="0" err="1">
                <a:latin typeface="DesySans Office" panose="020B0503040000020003" pitchFamily="34" charset="0"/>
              </a:rPr>
              <a:t>unsere</a:t>
            </a:r>
            <a:r>
              <a:rPr lang="en-GB" sz="2000" dirty="0">
                <a:latin typeface="DesySans Office" panose="020B0503040000020003" pitchFamily="34" charset="0"/>
              </a:rPr>
              <a:t> 5-8% </a:t>
            </a:r>
            <a:r>
              <a:rPr lang="en-GB" sz="2000" dirty="0" err="1">
                <a:latin typeface="DesySans Office" panose="020B0503040000020003" pitchFamily="34" charset="0"/>
              </a:rPr>
              <a:t>fuer</a:t>
            </a:r>
            <a:r>
              <a:rPr lang="en-GB" sz="2000" dirty="0">
                <a:latin typeface="DesySans Office" panose="020B0503040000020003" pitchFamily="34" charset="0"/>
              </a:rPr>
              <a:t> Reisen von </a:t>
            </a:r>
            <a:r>
              <a:rPr lang="en-GB" sz="2000" dirty="0" err="1">
                <a:latin typeface="DesySans Office" panose="020B0503040000020003" pitchFamily="34" charset="0"/>
              </a:rPr>
              <a:t>Doktoranden</a:t>
            </a:r>
            <a:r>
              <a:rPr lang="en-GB" sz="2000" dirty="0">
                <a:latin typeface="DesySans Office" panose="020B0503040000020003" pitchFamily="34" charset="0"/>
              </a:rPr>
              <a:t> </a:t>
            </a:r>
            <a:r>
              <a:rPr lang="en-GB" sz="2000" dirty="0" err="1">
                <a:latin typeface="DesySans Office" panose="020B0503040000020003" pitchFamily="34" charset="0"/>
              </a:rPr>
              <a:t>innerhalb</a:t>
            </a:r>
            <a:r>
              <a:rPr lang="en-GB" sz="2000" dirty="0">
                <a:latin typeface="DesySans Office" panose="020B0503040000020003" pitchFamily="34" charset="0"/>
              </a:rPr>
              <a:t> </a:t>
            </a:r>
            <a:r>
              <a:rPr lang="en-GB" sz="2000" dirty="0" err="1">
                <a:latin typeface="DesySans Office" panose="020B0503040000020003" pitchFamily="34" charset="0"/>
              </a:rPr>
              <a:t>Europas</a:t>
            </a:r>
            <a:r>
              <a:rPr lang="en-GB" sz="2000" dirty="0">
                <a:latin typeface="DesySans Office" panose="020B0503040000020003" pitchFamily="34" charset="0"/>
              </a:rPr>
              <a:t> </a:t>
            </a:r>
            <a:r>
              <a:rPr lang="en-GB" sz="2000" dirty="0" err="1">
                <a:latin typeface="DesySans Office" panose="020B0503040000020003" pitchFamily="34" charset="0"/>
              </a:rPr>
              <a:t>nutzen</a:t>
            </a:r>
            <a:r>
              <a:rPr lang="en-GB" sz="2000" dirty="0">
                <a:latin typeface="DesySans Office" panose="020B0503040000020003" pitchFamily="34" charset="0"/>
              </a:rPr>
              <a:t> (so </a:t>
            </a:r>
            <a:r>
              <a:rPr lang="en-GB" sz="2000" dirty="0" err="1">
                <a:latin typeface="DesySans Office" panose="020B0503040000020003" pitchFamily="34" charset="0"/>
              </a:rPr>
              <a:t>habe</a:t>
            </a:r>
            <a:r>
              <a:rPr lang="en-GB" sz="2000" dirty="0">
                <a:latin typeface="DesySans Office" panose="020B0503040000020003" pitchFamily="34" charset="0"/>
              </a:rPr>
              <a:t> ich Dich </a:t>
            </a:r>
            <a:r>
              <a:rPr lang="en-GB" sz="2000" dirty="0" err="1">
                <a:latin typeface="DesySans Office" panose="020B0503040000020003" pitchFamily="34" charset="0"/>
              </a:rPr>
              <a:t>verstanden</a:t>
            </a:r>
            <a:r>
              <a:rPr lang="en-GB" sz="2000" dirty="0">
                <a:latin typeface="DesySans Office" panose="020B0503040000020003" pitchFamily="34" charset="0"/>
              </a:rPr>
              <a:t>?)</a:t>
            </a:r>
            <a:br>
              <a:rPr lang="en-GB" sz="2000" dirty="0">
                <a:latin typeface="DesySans Office" panose="020B0503040000020003" pitchFamily="34" charset="0"/>
              </a:rPr>
            </a:br>
            <a:br>
              <a:rPr lang="en-GB" sz="2000" dirty="0">
                <a:latin typeface="DesySans Office" panose="020B0503040000020003" pitchFamily="34" charset="0"/>
              </a:rPr>
            </a:b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ja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, falls der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Gesamtbetrag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an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Ausgaben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, was DESY für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diese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Kategorie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verwendet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innerhalb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von 5-8%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vom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DESY(!)Budget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liegt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.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Wir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können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die 5-8%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praktisch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für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alles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benutzen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, falls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wir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eben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nur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"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unser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" Geld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dafür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in die Hand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nehmen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.</a:t>
            </a:r>
            <a:br>
              <a:rPr lang="en-GB" sz="2000" dirty="0">
                <a:latin typeface="DesySans Office" panose="020B0503040000020003" pitchFamily="34" charset="0"/>
              </a:rPr>
            </a:br>
            <a:br>
              <a:rPr lang="en-GB" sz="2000" dirty="0">
                <a:latin typeface="DesySans Office" panose="020B0503040000020003" pitchFamily="34" charset="0"/>
              </a:rPr>
            </a:br>
            <a:br>
              <a:rPr lang="en-GB" sz="2000" dirty="0">
                <a:latin typeface="DesySans Office" panose="020B0503040000020003" pitchFamily="34" charset="0"/>
              </a:rPr>
            </a:br>
            <a:r>
              <a:rPr lang="en-GB" sz="2000" dirty="0">
                <a:latin typeface="DesySans Office" panose="020B0503040000020003" pitchFamily="34" charset="0"/>
              </a:rPr>
              <a:t>- </a:t>
            </a:r>
            <a:r>
              <a:rPr lang="en-GB" sz="2000" dirty="0" err="1">
                <a:latin typeface="DesySans Office" panose="020B0503040000020003" pitchFamily="34" charset="0"/>
              </a:rPr>
              <a:t>zweitens</a:t>
            </a:r>
            <a:r>
              <a:rPr lang="en-GB" sz="2000" dirty="0">
                <a:latin typeface="DesySans Office" panose="020B0503040000020003" pitchFamily="34" charset="0"/>
              </a:rPr>
              <a:t> den Rest des Common Funds an </a:t>
            </a:r>
            <a:r>
              <a:rPr lang="en-GB" sz="2000" dirty="0" err="1">
                <a:latin typeface="DesySans Office" panose="020B0503040000020003" pitchFamily="34" charset="0"/>
              </a:rPr>
              <a:t>zB</a:t>
            </a:r>
            <a:r>
              <a:rPr lang="en-GB" sz="2000" dirty="0">
                <a:latin typeface="DesySans Office" panose="020B0503040000020003" pitchFamily="34" charset="0"/>
              </a:rPr>
              <a:t> CNRS </a:t>
            </a:r>
            <a:r>
              <a:rPr lang="en-GB" sz="2000" dirty="0" err="1">
                <a:latin typeface="DesySans Office" panose="020B0503040000020003" pitchFamily="34" charset="0"/>
              </a:rPr>
              <a:t>schieben</a:t>
            </a:r>
            <a:r>
              <a:rPr lang="en-GB" sz="2000" dirty="0">
                <a:latin typeface="DesySans Office" panose="020B0503040000020003" pitchFamily="34" charset="0"/>
              </a:rPr>
              <a:t>, </a:t>
            </a:r>
            <a:r>
              <a:rPr lang="en-GB" sz="2000" dirty="0" err="1">
                <a:latin typeface="DesySans Office" panose="020B0503040000020003" pitchFamily="34" charset="0"/>
              </a:rPr>
              <a:t>damit</a:t>
            </a:r>
            <a:r>
              <a:rPr lang="en-GB" sz="2000" dirty="0">
                <a:latin typeface="DesySans Office" panose="020B0503040000020003" pitchFamily="34" charset="0"/>
              </a:rPr>
              <a:t> die das </a:t>
            </a:r>
            <a:r>
              <a:rPr lang="en-GB" sz="2000" dirty="0" err="1">
                <a:latin typeface="DesySans Office" panose="020B0503040000020003" pitchFamily="34" charset="0"/>
              </a:rPr>
              <a:t>verwalten</a:t>
            </a:r>
            <a:r>
              <a:rPr lang="en-GB" sz="2000" dirty="0">
                <a:latin typeface="DesySans Office" panose="020B0503040000020003" pitchFamily="34" charset="0"/>
              </a:rPr>
              <a:t>?</a:t>
            </a:r>
            <a:br>
              <a:rPr lang="en-GB" sz="2000" dirty="0">
                <a:latin typeface="DesySans Office" panose="020B0503040000020003" pitchFamily="34" charset="0"/>
              </a:rPr>
            </a:br>
            <a:br>
              <a:rPr lang="en-GB" sz="2000" dirty="0">
                <a:latin typeface="DesySans Office" panose="020B0503040000020003" pitchFamily="34" charset="0"/>
              </a:rPr>
            </a:b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genau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das war der Plan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unter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DesySans Office" panose="020B0503040000020003" pitchFamily="34" charset="0"/>
              </a:rPr>
              <a:t> Option B (shared management)</a:t>
            </a:r>
            <a:br>
              <a:rPr lang="en-GB" sz="2000">
                <a:latin typeface="DesySans Office" panose="020B0503040000020003" pitchFamily="34" charset="0"/>
              </a:rPr>
            </a:br>
            <a:endParaRPr lang="en-DE" sz="2000" dirty="0">
              <a:latin typeface="DesySans Office" panose="020B0503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8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3D12C-BFB1-4D12-847E-501FBE51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29" y="265815"/>
            <a:ext cx="11406809" cy="9309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/>
            <a:r>
              <a:rPr lang="de-DE" sz="4000" b="1" dirty="0" err="1">
                <a:solidFill>
                  <a:srgbClr val="322782"/>
                </a:solidFill>
              </a:rPr>
              <a:t>Consortium</a:t>
            </a:r>
            <a:r>
              <a:rPr lang="de-DE" sz="4000" b="1" dirty="0">
                <a:solidFill>
                  <a:srgbClr val="322782"/>
                </a:solidFill>
              </a:rPr>
              <a:t> Agreement &amp; Common Fund</a:t>
            </a:r>
            <a:endParaRPr lang="en-US" sz="4000" dirty="0">
              <a:solidFill>
                <a:srgbClr val="32278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7381A-34C0-4286-89F6-3EFD599D318D}"/>
              </a:ext>
            </a:extLst>
          </p:cNvPr>
          <p:cNvSpPr txBox="1"/>
          <p:nvPr/>
        </p:nvSpPr>
        <p:spPr>
          <a:xfrm>
            <a:off x="335360" y="1056793"/>
            <a:ext cx="114631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Possible actions: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1) Treat </a:t>
            </a:r>
            <a:r>
              <a:rPr lang="en-US" sz="2000" b="1" dirty="0"/>
              <a:t>common fund outside of the consortium agreement (CA)</a:t>
            </a:r>
            <a:r>
              <a:rPr lang="en-US" sz="2000" dirty="0"/>
              <a:t> so that we can go for its signature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CA: “… intend to set up common fund 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we want and manage to, include appendix to CA.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2) H</a:t>
            </a:r>
            <a:r>
              <a:rPr lang="en-US" sz="2000" b="1" dirty="0"/>
              <a:t>and over the management of the CF to other partner </a:t>
            </a:r>
            <a:r>
              <a:rPr lang="en-US" sz="2000" dirty="0"/>
              <a:t>or distribute the CF duty between several beneficiaries (or only one) </a:t>
            </a:r>
            <a:r>
              <a:rPr lang="en-US" sz="2000" dirty="0">
                <a:sym typeface="Wingdings" pitchFamily="2" charset="2"/>
              </a:rPr>
              <a:t> who? CERN? INFN? </a:t>
            </a:r>
            <a:r>
              <a:rPr lang="en-US" sz="2000">
                <a:sym typeface="Wingdings" pitchFamily="2" charset="2"/>
              </a:rPr>
              <a:t>CNRS?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3) Distribute the money to all partners according to what they can / want to do … (maybe reduce from 8 to 5%?)</a:t>
            </a:r>
          </a:p>
          <a:p>
            <a:endParaRPr lang="en-US" sz="2000" dirty="0"/>
          </a:p>
          <a:p>
            <a:r>
              <a:rPr lang="en-US" sz="2000" dirty="0"/>
              <a:t>4) Se</a:t>
            </a:r>
            <a:r>
              <a:rPr lang="en-US" sz="2000" b="1" dirty="0"/>
              <a:t>arch for another solution/approach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no CF at all?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 What measures exactly do we want to sponsor? I have not yet heard any proposal.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2753899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46766</TotalTime>
  <Words>1335</Words>
  <Application>Microsoft Macintosh PowerPoint</Application>
  <PresentationFormat>Widescreen</PresentationFormat>
  <Paragraphs>577</Paragraphs>
  <Slides>12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DesySans Office</vt:lpstr>
      <vt:lpstr>DESY</vt:lpstr>
      <vt:lpstr>EAJADE  Overview of Travel Situation Common Fund Issues</vt:lpstr>
      <vt:lpstr>Secondment situation</vt:lpstr>
      <vt:lpstr>PowerPoint Presentation</vt:lpstr>
      <vt:lpstr>Secondments distributed over WPs &amp; beneficiaries</vt:lpstr>
      <vt:lpstr>Extract from INDICO 20230927</vt:lpstr>
      <vt:lpstr>Common fund situation</vt:lpstr>
      <vt:lpstr>PowerPoint Presentation</vt:lpstr>
      <vt:lpstr>Mail 20230925 Natalia</vt:lpstr>
      <vt:lpstr>Consortium Agreement &amp; Common Fund</vt:lpstr>
      <vt:lpstr>Possible shared management of the CF </vt:lpstr>
      <vt:lpstr>PowerPoint Presentation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Thomas Schörner-Sadenius</dc:creator>
  <cp:lastModifiedBy>Thomas Schörner-Sadenius</cp:lastModifiedBy>
  <cp:revision>556</cp:revision>
  <cp:lastPrinted>2023-03-21T11:59:21Z</cp:lastPrinted>
  <dcterms:created xsi:type="dcterms:W3CDTF">2018-04-12T09:21:51Z</dcterms:created>
  <dcterms:modified xsi:type="dcterms:W3CDTF">2023-09-27T22:54:14Z</dcterms:modified>
</cp:coreProperties>
</file>