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handoutMasterIdLst>
    <p:handoutMasterId r:id="rId17"/>
  </p:handoutMasterIdLst>
  <p:sldIdLst>
    <p:sldId id="289" r:id="rId2"/>
    <p:sldId id="291" r:id="rId3"/>
    <p:sldId id="292" r:id="rId4"/>
    <p:sldId id="293" r:id="rId5"/>
    <p:sldId id="295" r:id="rId6"/>
    <p:sldId id="296" r:id="rId7"/>
    <p:sldId id="294" r:id="rId8"/>
    <p:sldId id="298" r:id="rId9"/>
    <p:sldId id="299" r:id="rId10"/>
    <p:sldId id="300" r:id="rId11"/>
    <p:sldId id="303" r:id="rId12"/>
    <p:sldId id="302" r:id="rId13"/>
    <p:sldId id="301" r:id="rId14"/>
    <p:sldId id="304" r:id="rId15"/>
  </p:sldIdLst>
  <p:sldSz cx="12192000" cy="6858000"/>
  <p:notesSz cx="30510163" cy="169624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13" userDrawn="1">
          <p15:clr>
            <a:srgbClr val="A4A3A4"/>
          </p15:clr>
        </p15:guide>
        <p15:guide id="2" pos="257" userDrawn="1">
          <p15:clr>
            <a:srgbClr val="A4A3A4"/>
          </p15:clr>
        </p15:guide>
      </p15:sldGuideLst>
    </p:ext>
    <p:ext uri="{2D200454-40CA-4A62-9FC3-DE9A4176ACB9}">
      <p15:notesGuideLst xmlns:p15="http://schemas.microsoft.com/office/powerpoint/2012/main">
        <p15:guide id="1" orient="horz" pos="5343" userDrawn="1">
          <p15:clr>
            <a:srgbClr val="A4A3A4"/>
          </p15:clr>
        </p15:guide>
        <p15:guide id="2" pos="96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D1E0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3026" autoAdjust="0"/>
  </p:normalViewPr>
  <p:slideViewPr>
    <p:cSldViewPr showGuides="1">
      <p:cViewPr varScale="1">
        <p:scale>
          <a:sx n="119" d="100"/>
          <a:sy n="119" d="100"/>
        </p:scale>
        <p:origin x="96" y="156"/>
      </p:cViewPr>
      <p:guideLst>
        <p:guide orient="horz" pos="913"/>
        <p:guide pos="257"/>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p:scale>
          <a:sx n="100" d="100"/>
          <a:sy n="100" d="100"/>
        </p:scale>
        <p:origin x="78" y="6"/>
      </p:cViewPr>
      <p:guideLst>
        <p:guide orient="horz" pos="5343"/>
        <p:guide pos="961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Mappe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Tabelle1!$B$1</c:f>
              <c:strCache>
                <c:ptCount val="1"/>
                <c:pt idx="0">
                  <c:v>y</c:v>
                </c:pt>
              </c:strCache>
            </c:strRef>
          </c:tx>
          <c:spPr>
            <a:ln w="19050" cap="rnd">
              <a:noFill/>
              <a:round/>
            </a:ln>
            <a:effectLst/>
          </c:spPr>
          <c:marker>
            <c:symbol val="diamond"/>
            <c:size val="6"/>
            <c:spPr>
              <a:solidFill>
                <a:schemeClr val="accent1"/>
              </a:solidFill>
              <a:ln w="25400">
                <a:solidFill>
                  <a:schemeClr val="accent1"/>
                </a:solidFill>
              </a:ln>
              <a:effectLst/>
            </c:spPr>
          </c:marker>
          <c:xVal>
            <c:numRef>
              <c:f>Tabelle1!$A$3:$A$17</c:f>
              <c:numCache>
                <c:formatCode>General</c:formatCode>
                <c:ptCount val="1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numCache>
            </c:numRef>
          </c:xVal>
          <c:yVal>
            <c:numRef>
              <c:f>Tabelle1!$B$3:$B$17</c:f>
              <c:numCache>
                <c:formatCode>General</c:formatCode>
                <c:ptCount val="15"/>
                <c:pt idx="0">
                  <c:v>2</c:v>
                </c:pt>
                <c:pt idx="1">
                  <c:v>4</c:v>
                </c:pt>
                <c:pt idx="2">
                  <c:v>2</c:v>
                </c:pt>
                <c:pt idx="3">
                  <c:v>1</c:v>
                </c:pt>
                <c:pt idx="4">
                  <c:v>2</c:v>
                </c:pt>
                <c:pt idx="5">
                  <c:v>4</c:v>
                </c:pt>
                <c:pt idx="6">
                  <c:v>5</c:v>
                </c:pt>
                <c:pt idx="7">
                  <c:v>3</c:v>
                </c:pt>
                <c:pt idx="8">
                  <c:v>1</c:v>
                </c:pt>
                <c:pt idx="9">
                  <c:v>1</c:v>
                </c:pt>
                <c:pt idx="10">
                  <c:v>3</c:v>
                </c:pt>
                <c:pt idx="11">
                  <c:v>2</c:v>
                </c:pt>
                <c:pt idx="12">
                  <c:v>4</c:v>
                </c:pt>
                <c:pt idx="13">
                  <c:v>6</c:v>
                </c:pt>
                <c:pt idx="14">
                  <c:v>3</c:v>
                </c:pt>
              </c:numCache>
            </c:numRef>
          </c:yVal>
          <c:smooth val="1"/>
          <c:extLst>
            <c:ext xmlns:c16="http://schemas.microsoft.com/office/drawing/2014/chart" uri="{C3380CC4-5D6E-409C-BE32-E72D297353CC}">
              <c16:uniqueId val="{00000000-2D9A-40FE-95A5-11795607DC79}"/>
            </c:ext>
          </c:extLst>
        </c:ser>
        <c:ser>
          <c:idx val="1"/>
          <c:order val="1"/>
          <c:tx>
            <c:strRef>
              <c:f>Tabelle1!$C$1</c:f>
              <c:strCache>
                <c:ptCount val="1"/>
                <c:pt idx="0">
                  <c:v>a</c:v>
                </c:pt>
              </c:strCache>
            </c:strRef>
          </c:tx>
          <c:spPr>
            <a:ln w="19050" cap="rnd">
              <a:solidFill>
                <a:schemeClr val="accent2"/>
              </a:solidFill>
              <a:round/>
            </a:ln>
            <a:effectLst/>
          </c:spPr>
          <c:marker>
            <c:symbol val="none"/>
          </c:marker>
          <c:xVal>
            <c:numRef>
              <c:f>Tabelle1!$A$2:$A$17</c:f>
              <c:numCache>
                <c:formatCode>General</c:formatCode>
                <c:ptCount val="1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numCache>
            </c:numRef>
          </c:xVal>
          <c:yVal>
            <c:numRef>
              <c:f>Tabelle1!$C$2:$C$17</c:f>
              <c:numCache>
                <c:formatCode>General</c:formatCode>
                <c:ptCount val="16"/>
                <c:pt idx="0">
                  <c:v>0</c:v>
                </c:pt>
                <c:pt idx="1">
                  <c:v>2.2000000000000002</c:v>
                </c:pt>
                <c:pt idx="2">
                  <c:v>3.8</c:v>
                </c:pt>
                <c:pt idx="3">
                  <c:v>2.2999999999999998</c:v>
                </c:pt>
                <c:pt idx="4">
                  <c:v>1.1000000000000001</c:v>
                </c:pt>
                <c:pt idx="5">
                  <c:v>1.9</c:v>
                </c:pt>
                <c:pt idx="6">
                  <c:v>4.0999999999999996</c:v>
                </c:pt>
                <c:pt idx="7">
                  <c:v>5.4</c:v>
                </c:pt>
                <c:pt idx="8">
                  <c:v>3.2</c:v>
                </c:pt>
                <c:pt idx="9">
                  <c:v>0.8</c:v>
                </c:pt>
                <c:pt idx="10">
                  <c:v>0.7</c:v>
                </c:pt>
                <c:pt idx="11">
                  <c:v>2.6</c:v>
                </c:pt>
                <c:pt idx="12">
                  <c:v>1.8</c:v>
                </c:pt>
                <c:pt idx="13">
                  <c:v>3.9</c:v>
                </c:pt>
                <c:pt idx="14">
                  <c:v>5.6</c:v>
                </c:pt>
                <c:pt idx="15">
                  <c:v>3.4</c:v>
                </c:pt>
              </c:numCache>
            </c:numRef>
          </c:yVal>
          <c:smooth val="1"/>
          <c:extLst>
            <c:ext xmlns:c16="http://schemas.microsoft.com/office/drawing/2014/chart" uri="{C3380CC4-5D6E-409C-BE32-E72D297353CC}">
              <c16:uniqueId val="{00000001-2D9A-40FE-95A5-11795607DC79}"/>
            </c:ext>
          </c:extLst>
        </c:ser>
        <c:dLbls>
          <c:showLegendKey val="0"/>
          <c:showVal val="0"/>
          <c:showCatName val="0"/>
          <c:showSerName val="0"/>
          <c:showPercent val="0"/>
          <c:showBubbleSize val="0"/>
        </c:dLbls>
        <c:axId val="1284534815"/>
        <c:axId val="1336654719"/>
      </c:scatterChart>
      <c:valAx>
        <c:axId val="1284534815"/>
        <c:scaling>
          <c:orientation val="minMax"/>
          <c:max val="15"/>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x</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36654719"/>
        <c:crosses val="autoZero"/>
        <c:crossBetween val="midCat"/>
        <c:majorUnit val="1"/>
        <c:minorUnit val="0.5"/>
      </c:valAx>
      <c:valAx>
        <c:axId val="133665471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y(x)</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84534815"/>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0" y="0"/>
            <a:ext cx="13221069" cy="851068"/>
          </a:xfrm>
          <a:prstGeom prst="rect">
            <a:avLst/>
          </a:prstGeom>
        </p:spPr>
        <p:txBody>
          <a:bodyPr vert="horz" lIns="271164" tIns="135584" rIns="271164" bIns="135584" rtlCol="0"/>
          <a:lstStyle>
            <a:lvl1pPr algn="l">
              <a:defRPr sz="3600"/>
            </a:lvl1pPr>
          </a:lstStyle>
          <a:p>
            <a:endParaRPr lang="de-DE"/>
          </a:p>
        </p:txBody>
      </p:sp>
      <p:sp>
        <p:nvSpPr>
          <p:cNvPr id="3" name="Datumsplatzhalter 2"/>
          <p:cNvSpPr>
            <a:spLocks noGrp="1"/>
          </p:cNvSpPr>
          <p:nvPr>
            <p:ph type="dt" sz="quarter" idx="1"/>
          </p:nvPr>
        </p:nvSpPr>
        <p:spPr>
          <a:xfrm>
            <a:off x="17282042" y="0"/>
            <a:ext cx="13221069" cy="851068"/>
          </a:xfrm>
          <a:prstGeom prst="rect">
            <a:avLst/>
          </a:prstGeom>
        </p:spPr>
        <p:txBody>
          <a:bodyPr vert="horz" lIns="271164" tIns="135584" rIns="271164" bIns="135584" rtlCol="0"/>
          <a:lstStyle>
            <a:lvl1pPr algn="r">
              <a:defRPr sz="3600"/>
            </a:lvl1pPr>
          </a:lstStyle>
          <a:p>
            <a:fld id="{FC75E6C4-5F43-4FF9-96D4-21B8157BE639}" type="datetimeFigureOut">
              <a:rPr lang="de-DE" smtClean="0"/>
              <a:t>18.07.2023</a:t>
            </a:fld>
            <a:endParaRPr lang="de-DE"/>
          </a:p>
        </p:txBody>
      </p:sp>
      <p:sp>
        <p:nvSpPr>
          <p:cNvPr id="4" name="Fußzeilenplatzhalter 3"/>
          <p:cNvSpPr>
            <a:spLocks noGrp="1"/>
          </p:cNvSpPr>
          <p:nvPr>
            <p:ph type="ftr" sz="quarter" idx="2"/>
          </p:nvPr>
        </p:nvSpPr>
        <p:spPr>
          <a:xfrm>
            <a:off x="10" y="16111375"/>
            <a:ext cx="13221069" cy="851066"/>
          </a:xfrm>
          <a:prstGeom prst="rect">
            <a:avLst/>
          </a:prstGeom>
        </p:spPr>
        <p:txBody>
          <a:bodyPr vert="horz" lIns="271164" tIns="135584" rIns="271164" bIns="135584" rtlCol="0" anchor="b"/>
          <a:lstStyle>
            <a:lvl1pPr algn="l">
              <a:defRPr sz="3600"/>
            </a:lvl1pPr>
          </a:lstStyle>
          <a:p>
            <a:endParaRPr lang="de-DE"/>
          </a:p>
        </p:txBody>
      </p:sp>
      <p:sp>
        <p:nvSpPr>
          <p:cNvPr id="5" name="Foliennummernplatzhalter 4"/>
          <p:cNvSpPr>
            <a:spLocks noGrp="1"/>
          </p:cNvSpPr>
          <p:nvPr>
            <p:ph type="sldNum" sz="quarter" idx="3"/>
          </p:nvPr>
        </p:nvSpPr>
        <p:spPr>
          <a:xfrm>
            <a:off x="17282042" y="16111375"/>
            <a:ext cx="13221069" cy="851066"/>
          </a:xfrm>
          <a:prstGeom prst="rect">
            <a:avLst/>
          </a:prstGeom>
        </p:spPr>
        <p:txBody>
          <a:bodyPr vert="horz" lIns="271164" tIns="135584" rIns="271164" bIns="135584" rtlCol="0" anchor="b"/>
          <a:lstStyle>
            <a:lvl1pPr algn="r">
              <a:defRPr sz="3600"/>
            </a:lvl1pPr>
          </a:lstStyle>
          <a:p>
            <a:fld id="{53E8B182-0F75-451D-B88B-ABD1C205B431}" type="slidenum">
              <a:rPr lang="de-DE" smtClean="0"/>
              <a:t>‹Nr.›</a:t>
            </a:fld>
            <a:endParaRPr lang="de-DE"/>
          </a:p>
        </p:txBody>
      </p:sp>
    </p:spTree>
    <p:extLst>
      <p:ext uri="{BB962C8B-B14F-4D97-AF65-F5344CB8AC3E}">
        <p14:creationId xmlns:p14="http://schemas.microsoft.com/office/powerpoint/2010/main" val="3918096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0" y="0"/>
            <a:ext cx="13221069" cy="851068"/>
          </a:xfrm>
          <a:prstGeom prst="rect">
            <a:avLst/>
          </a:prstGeom>
        </p:spPr>
        <p:txBody>
          <a:bodyPr vert="horz" lIns="271164" tIns="135584" rIns="271164" bIns="135584" rtlCol="0"/>
          <a:lstStyle>
            <a:lvl1pPr algn="l">
              <a:defRPr sz="3600"/>
            </a:lvl1pPr>
          </a:lstStyle>
          <a:p>
            <a:endParaRPr lang="de-DE"/>
          </a:p>
        </p:txBody>
      </p:sp>
      <p:sp>
        <p:nvSpPr>
          <p:cNvPr id="3" name="Datumsplatzhalter 2"/>
          <p:cNvSpPr>
            <a:spLocks noGrp="1"/>
          </p:cNvSpPr>
          <p:nvPr>
            <p:ph type="dt" idx="1"/>
          </p:nvPr>
        </p:nvSpPr>
        <p:spPr>
          <a:xfrm>
            <a:off x="17282042" y="0"/>
            <a:ext cx="13221069" cy="851068"/>
          </a:xfrm>
          <a:prstGeom prst="rect">
            <a:avLst/>
          </a:prstGeom>
        </p:spPr>
        <p:txBody>
          <a:bodyPr vert="horz" lIns="271164" tIns="135584" rIns="271164" bIns="135584" rtlCol="0"/>
          <a:lstStyle>
            <a:lvl1pPr algn="r">
              <a:defRPr sz="3600"/>
            </a:lvl1pPr>
          </a:lstStyle>
          <a:p>
            <a:fld id="{801BD367-6A7A-405A-BFB1-15817186491F}" type="datetimeFigureOut">
              <a:rPr lang="de-DE" smtClean="0"/>
              <a:t>18.07.2023</a:t>
            </a:fld>
            <a:endParaRPr lang="de-DE"/>
          </a:p>
        </p:txBody>
      </p:sp>
      <p:sp>
        <p:nvSpPr>
          <p:cNvPr id="4" name="Folienbildplatzhalter 3"/>
          <p:cNvSpPr>
            <a:spLocks noGrp="1" noRot="1" noChangeAspect="1"/>
          </p:cNvSpPr>
          <p:nvPr>
            <p:ph type="sldImg" idx="2"/>
          </p:nvPr>
        </p:nvSpPr>
        <p:spPr>
          <a:xfrm>
            <a:off x="10171113" y="2120900"/>
            <a:ext cx="10175875" cy="5724525"/>
          </a:xfrm>
          <a:prstGeom prst="rect">
            <a:avLst/>
          </a:prstGeom>
          <a:noFill/>
          <a:ln w="12700">
            <a:solidFill>
              <a:prstClr val="black"/>
            </a:solidFill>
          </a:ln>
        </p:spPr>
        <p:txBody>
          <a:bodyPr vert="horz" lIns="271164" tIns="135584" rIns="271164" bIns="135584" rtlCol="0" anchor="ctr"/>
          <a:lstStyle/>
          <a:p>
            <a:endParaRPr lang="de-DE"/>
          </a:p>
        </p:txBody>
      </p:sp>
      <p:sp>
        <p:nvSpPr>
          <p:cNvPr id="5" name="Notizenplatzhalter 4"/>
          <p:cNvSpPr>
            <a:spLocks noGrp="1"/>
          </p:cNvSpPr>
          <p:nvPr>
            <p:ph type="body" sz="quarter" idx="3"/>
          </p:nvPr>
        </p:nvSpPr>
        <p:spPr>
          <a:xfrm>
            <a:off x="3051023" y="8163173"/>
            <a:ext cx="24408128" cy="7664799"/>
          </a:xfrm>
          <a:prstGeom prst="rect">
            <a:avLst/>
          </a:prstGeom>
        </p:spPr>
        <p:txBody>
          <a:bodyPr vert="horz" lIns="271164" tIns="135584" rIns="271164" bIns="135584" rtlCol="0"/>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10" y="16111375"/>
            <a:ext cx="13221069" cy="851066"/>
          </a:xfrm>
          <a:prstGeom prst="rect">
            <a:avLst/>
          </a:prstGeom>
        </p:spPr>
        <p:txBody>
          <a:bodyPr vert="horz" lIns="271164" tIns="135584" rIns="271164" bIns="135584" rtlCol="0" anchor="b"/>
          <a:lstStyle>
            <a:lvl1pPr algn="l">
              <a:defRPr sz="3600"/>
            </a:lvl1pPr>
          </a:lstStyle>
          <a:p>
            <a:endParaRPr lang="de-DE"/>
          </a:p>
        </p:txBody>
      </p:sp>
      <p:sp>
        <p:nvSpPr>
          <p:cNvPr id="7" name="Foliennummernplatzhalter 6"/>
          <p:cNvSpPr>
            <a:spLocks noGrp="1"/>
          </p:cNvSpPr>
          <p:nvPr>
            <p:ph type="sldNum" sz="quarter" idx="5"/>
          </p:nvPr>
        </p:nvSpPr>
        <p:spPr>
          <a:xfrm>
            <a:off x="17282042" y="16111375"/>
            <a:ext cx="13221069" cy="851066"/>
          </a:xfrm>
          <a:prstGeom prst="rect">
            <a:avLst/>
          </a:prstGeom>
        </p:spPr>
        <p:txBody>
          <a:bodyPr vert="horz" lIns="271164" tIns="135584" rIns="271164" bIns="135584" rtlCol="0" anchor="b"/>
          <a:lstStyle>
            <a:lvl1pPr algn="r">
              <a:defRPr sz="3600"/>
            </a:lvl1pPr>
          </a:lstStyle>
          <a:p>
            <a:fld id="{BE7B5255-5329-45F9-87F3-A2F9FB4734DF}" type="slidenum">
              <a:rPr lang="de-DE" smtClean="0"/>
              <a:t>‹Nr.›</a:t>
            </a:fld>
            <a:endParaRPr lang="de-DE"/>
          </a:p>
        </p:txBody>
      </p:sp>
    </p:spTree>
    <p:extLst>
      <p:ext uri="{BB962C8B-B14F-4D97-AF65-F5344CB8AC3E}">
        <p14:creationId xmlns:p14="http://schemas.microsoft.com/office/powerpoint/2010/main" val="1927676706"/>
      </p:ext>
    </p:extLst>
  </p:cSld>
  <p:clrMap bg1="lt1" tx1="dk1" bg2="lt2" tx2="dk2" accent1="accent1" accent2="accent2" accent3="accent3" accent4="accent4" accent5="accent5" accent6="accent6" hlink="hlink" folHlink="folHlink"/>
  <p:notesStyle>
    <a:lvl1pPr marL="177800" indent="-177800" algn="l" defTabSz="914400" rtl="0" eaLnBrk="1" latinLnBrk="0" hangingPunct="1">
      <a:buFont typeface="Arial" panose="020B0604020202020204" pitchFamily="34" charset="0"/>
      <a:buChar char="•"/>
      <a:defRPr sz="1200" kern="1200">
        <a:solidFill>
          <a:schemeClr val="tx1"/>
        </a:solidFill>
        <a:latin typeface="+mn-lt"/>
        <a:ea typeface="+mn-ea"/>
        <a:cs typeface="+mn-cs"/>
      </a:defRPr>
    </a:lvl1pPr>
    <a:lvl2pPr marL="355600" indent="-17780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542925" indent="-187325" algn="l" defTabSz="914400" rtl="0" eaLnBrk="1" latinLnBrk="0" hangingPunct="1">
      <a:buFont typeface="Arial" panose="020B0604020202020204" pitchFamily="34" charset="0"/>
      <a:buChar char="•"/>
      <a:tabLst/>
      <a:defRPr sz="1200" kern="1200">
        <a:solidFill>
          <a:schemeClr val="tx1"/>
        </a:solidFill>
        <a:latin typeface="+mn-lt"/>
        <a:ea typeface="+mn-ea"/>
        <a:cs typeface="+mn-cs"/>
      </a:defRPr>
    </a:lvl3pPr>
    <a:lvl4pPr marL="720725" indent="-177800"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898525" indent="-17780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analog-based TDC precision depends on the linearity of the TVC and the resolution of VDC .</a:t>
            </a:r>
          </a:p>
          <a:p>
            <a:r>
              <a:rPr lang="de-DE" dirty="0"/>
              <a:t>Analog-</a:t>
            </a:r>
            <a:r>
              <a:rPr lang="de-DE" dirty="0" err="1"/>
              <a:t>based</a:t>
            </a:r>
            <a:r>
              <a:rPr lang="de-DE" dirty="0"/>
              <a:t> TDCs </a:t>
            </a:r>
            <a:r>
              <a:rPr lang="de-DE" dirty="0" err="1"/>
              <a:t>attracts</a:t>
            </a:r>
            <a:r>
              <a:rPr lang="de-DE" dirty="0"/>
              <a:t> </a:t>
            </a:r>
            <a:r>
              <a:rPr lang="de-DE" dirty="0" err="1"/>
              <a:t>less</a:t>
            </a:r>
            <a:r>
              <a:rPr lang="de-DE" dirty="0"/>
              <a:t> </a:t>
            </a:r>
            <a:r>
              <a:rPr lang="de-DE" dirty="0" err="1"/>
              <a:t>attention</a:t>
            </a:r>
            <a:r>
              <a:rPr lang="de-DE" dirty="0"/>
              <a:t> in modern CMOS </a:t>
            </a:r>
            <a:r>
              <a:rPr lang="de-DE" dirty="0" err="1"/>
              <a:t>processes</a:t>
            </a:r>
            <a:r>
              <a:rPr lang="de-DE" dirty="0"/>
              <a:t> b</a:t>
            </a:r>
            <a:r>
              <a:rPr lang="en-US" sz="1200" b="0" i="0" u="none" strike="noStrike" kern="1200" baseline="0" dirty="0" err="1">
                <a:solidFill>
                  <a:schemeClr val="tx1"/>
                </a:solidFill>
                <a:latin typeface="+mn-lt"/>
                <a:ea typeface="+mn-ea"/>
                <a:cs typeface="+mn-cs"/>
              </a:rPr>
              <a:t>ecause</a:t>
            </a:r>
            <a:r>
              <a:rPr lang="en-US" sz="1200" b="0" i="0" u="none" strike="noStrike" kern="1200" baseline="0" dirty="0">
                <a:solidFill>
                  <a:schemeClr val="tx1"/>
                </a:solidFill>
                <a:latin typeface="+mn-lt"/>
                <a:ea typeface="+mn-ea"/>
                <a:cs typeface="+mn-cs"/>
              </a:rPr>
              <a:t> it does not take advantage of downscaling of CMOS technology. </a:t>
            </a:r>
          </a:p>
          <a:p>
            <a:r>
              <a:rPr lang="en-US" sz="1200" b="0" i="0" u="none" strike="noStrike" kern="1200" baseline="0" dirty="0">
                <a:solidFill>
                  <a:schemeClr val="tx1"/>
                </a:solidFill>
                <a:latin typeface="+mn-lt"/>
                <a:ea typeface="+mn-ea"/>
                <a:cs typeface="+mn-cs"/>
              </a:rPr>
              <a:t>The analog-based TDCs usually suffer from substantial power consumption, high cost due to large silicon area occupied by capacitors, large temperature drift, and decreasing voltage resolution. </a:t>
            </a:r>
            <a:endParaRPr lang="en-US" dirty="0"/>
          </a:p>
        </p:txBody>
      </p:sp>
      <p:sp>
        <p:nvSpPr>
          <p:cNvPr id="4" name="Foliennummernplatzhalter 3"/>
          <p:cNvSpPr>
            <a:spLocks noGrp="1"/>
          </p:cNvSpPr>
          <p:nvPr>
            <p:ph type="sldNum" sz="quarter" idx="5"/>
          </p:nvPr>
        </p:nvSpPr>
        <p:spPr/>
        <p:txBody>
          <a:bodyPr/>
          <a:lstStyle/>
          <a:p>
            <a:fld id="{BE7B5255-5329-45F9-87F3-A2F9FB4734DF}" type="slidenum">
              <a:rPr lang="de-DE" smtClean="0"/>
              <a:t>4</a:t>
            </a:fld>
            <a:endParaRPr lang="de-DE"/>
          </a:p>
        </p:txBody>
      </p:sp>
    </p:spTree>
    <p:extLst>
      <p:ext uri="{BB962C8B-B14F-4D97-AF65-F5344CB8AC3E}">
        <p14:creationId xmlns:p14="http://schemas.microsoft.com/office/powerpoint/2010/main" val="3347481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Metastability is a general problem of TDCs of any type. But in the SA-TDCs, the metastability implies gross conversion errors especially if it occurs at the evaluation of one of the most significant output bits. By comparison, in the delay line TDCs with uniform delays, the metastability results in the possible error just on the state of the LSB. </a:t>
            </a:r>
            <a:endParaRPr lang="en-US" dirty="0"/>
          </a:p>
        </p:txBody>
      </p:sp>
      <p:sp>
        <p:nvSpPr>
          <p:cNvPr id="4" name="Foliennummernplatzhalter 3"/>
          <p:cNvSpPr>
            <a:spLocks noGrp="1"/>
          </p:cNvSpPr>
          <p:nvPr>
            <p:ph type="sldNum" sz="quarter" idx="5"/>
          </p:nvPr>
        </p:nvSpPr>
        <p:spPr/>
        <p:txBody>
          <a:bodyPr/>
          <a:lstStyle/>
          <a:p>
            <a:fld id="{BE7B5255-5329-45F9-87F3-A2F9FB4734DF}" type="slidenum">
              <a:rPr lang="de-DE" smtClean="0"/>
              <a:t>5</a:t>
            </a:fld>
            <a:endParaRPr lang="de-DE"/>
          </a:p>
        </p:txBody>
      </p:sp>
    </p:spTree>
    <p:extLst>
      <p:ext uri="{BB962C8B-B14F-4D97-AF65-F5344CB8AC3E}">
        <p14:creationId xmlns:p14="http://schemas.microsoft.com/office/powerpoint/2010/main" val="213078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BE7B5255-5329-45F9-87F3-A2F9FB4734DF}" type="slidenum">
              <a:rPr lang="de-DE" smtClean="0"/>
              <a:t>8</a:t>
            </a:fld>
            <a:endParaRPr lang="de-DE"/>
          </a:p>
        </p:txBody>
      </p:sp>
    </p:spTree>
    <p:extLst>
      <p:ext uri="{BB962C8B-B14F-4D97-AF65-F5344CB8AC3E}">
        <p14:creationId xmlns:p14="http://schemas.microsoft.com/office/powerpoint/2010/main" val="3888293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BE7B5255-5329-45F9-87F3-A2F9FB4734DF}" type="slidenum">
              <a:rPr lang="de-DE" smtClean="0"/>
              <a:t>9</a:t>
            </a:fld>
            <a:endParaRPr lang="de-DE"/>
          </a:p>
        </p:txBody>
      </p:sp>
    </p:spTree>
    <p:extLst>
      <p:ext uri="{BB962C8B-B14F-4D97-AF65-F5344CB8AC3E}">
        <p14:creationId xmlns:p14="http://schemas.microsoft.com/office/powerpoint/2010/main" val="405810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BE7B5255-5329-45F9-87F3-A2F9FB4734DF}" type="slidenum">
              <a:rPr lang="de-DE" smtClean="0"/>
              <a:t>10</a:t>
            </a:fld>
            <a:endParaRPr lang="de-DE"/>
          </a:p>
        </p:txBody>
      </p:sp>
    </p:spTree>
    <p:extLst>
      <p:ext uri="{BB962C8B-B14F-4D97-AF65-F5344CB8AC3E}">
        <p14:creationId xmlns:p14="http://schemas.microsoft.com/office/powerpoint/2010/main" val="2945331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BE7B5255-5329-45F9-87F3-A2F9FB4734DF}" type="slidenum">
              <a:rPr lang="de-DE" smtClean="0"/>
              <a:t>11</a:t>
            </a:fld>
            <a:endParaRPr lang="de-DE"/>
          </a:p>
        </p:txBody>
      </p:sp>
    </p:spTree>
    <p:extLst>
      <p:ext uri="{BB962C8B-B14F-4D97-AF65-F5344CB8AC3E}">
        <p14:creationId xmlns:p14="http://schemas.microsoft.com/office/powerpoint/2010/main" val="2056537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BE7B5255-5329-45F9-87F3-A2F9FB4734DF}" type="slidenum">
              <a:rPr lang="de-DE" smtClean="0"/>
              <a:t>12</a:t>
            </a:fld>
            <a:endParaRPr lang="de-DE"/>
          </a:p>
        </p:txBody>
      </p:sp>
    </p:spTree>
    <p:extLst>
      <p:ext uri="{BB962C8B-B14F-4D97-AF65-F5344CB8AC3E}">
        <p14:creationId xmlns:p14="http://schemas.microsoft.com/office/powerpoint/2010/main" val="3120189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BE7B5255-5329-45F9-87F3-A2F9FB4734DF}" type="slidenum">
              <a:rPr lang="de-DE" smtClean="0"/>
              <a:t>13</a:t>
            </a:fld>
            <a:endParaRPr lang="de-DE"/>
          </a:p>
        </p:txBody>
      </p:sp>
    </p:spTree>
    <p:extLst>
      <p:ext uri="{BB962C8B-B14F-4D97-AF65-F5344CB8AC3E}">
        <p14:creationId xmlns:p14="http://schemas.microsoft.com/office/powerpoint/2010/main" val="10267794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2" name="Title 1"/>
          <p:cNvSpPr>
            <a:spLocks noGrp="1"/>
          </p:cNvSpPr>
          <p:nvPr>
            <p:ph type="ctrTitle"/>
          </p:nvPr>
        </p:nvSpPr>
        <p:spPr>
          <a:xfrm>
            <a:off x="407988" y="349611"/>
            <a:ext cx="11376025" cy="1855254"/>
          </a:xfrm>
        </p:spPr>
        <p:txBody>
          <a:bodyPr anchor="t"/>
          <a:lstStyle>
            <a:lvl1pPr algn="l">
              <a:lnSpc>
                <a:spcPct val="100000"/>
              </a:lnSpc>
              <a:defRPr sz="6000"/>
            </a:lvl1pPr>
          </a:lstStyle>
          <a:p>
            <a:r>
              <a:rPr lang="de-DE" noProof="0"/>
              <a:t>Mastertitelformat bearbeiten</a:t>
            </a:r>
            <a:endParaRPr lang="en-US" noProof="0" dirty="0"/>
          </a:p>
        </p:txBody>
      </p:sp>
      <p:sp>
        <p:nvSpPr>
          <p:cNvPr id="3" name="Subtitle 2"/>
          <p:cNvSpPr>
            <a:spLocks noGrp="1"/>
          </p:cNvSpPr>
          <p:nvPr>
            <p:ph type="subTitle" idx="1"/>
          </p:nvPr>
        </p:nvSpPr>
        <p:spPr>
          <a:xfrm>
            <a:off x="407987" y="2335014"/>
            <a:ext cx="11376025" cy="1525787"/>
          </a:xfrm>
        </p:spPr>
        <p:txBody>
          <a:bodyPr/>
          <a:lstStyle>
            <a:lvl1pPr marL="0" indent="0" algn="l">
              <a:buNone/>
              <a:defRPr sz="1800" b="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noProof="0"/>
              <a:t>Master-Untertitelformat bearbeiten</a:t>
            </a:r>
            <a:endParaRPr lang="en-US" noProof="0" dirty="0"/>
          </a:p>
        </p:txBody>
      </p:sp>
      <p:sp>
        <p:nvSpPr>
          <p:cNvPr id="12" name="Textplatzhalter 11"/>
          <p:cNvSpPr>
            <a:spLocks noGrp="1"/>
          </p:cNvSpPr>
          <p:nvPr>
            <p:ph type="body" sz="quarter" idx="10"/>
          </p:nvPr>
        </p:nvSpPr>
        <p:spPr>
          <a:xfrm>
            <a:off x="414396" y="4096780"/>
            <a:ext cx="11369549" cy="700373"/>
          </a:xfrm>
        </p:spPr>
        <p:txBody>
          <a:bodyPr/>
          <a:lstStyle>
            <a:lvl1pPr marL="0" indent="0">
              <a:spcAft>
                <a:spcPts val="0"/>
              </a:spcAft>
              <a:buNone/>
              <a:defRPr sz="1800"/>
            </a:lvl1pPr>
          </a:lstStyle>
          <a:p>
            <a:pPr lvl="0"/>
            <a:r>
              <a:rPr lang="de-DE" noProof="0"/>
              <a:t>Mastertextformat bearbeiten</a:t>
            </a:r>
          </a:p>
        </p:txBody>
      </p:sp>
      <p:pic>
        <p:nvPicPr>
          <p:cNvPr id="8" name="Grafik 7" descr="Logo Helmholtz">
            <a:extLst>
              <a:ext uri="{FF2B5EF4-FFF2-40B4-BE49-F238E27FC236}">
                <a16:creationId xmlns:a16="http://schemas.microsoft.com/office/drawing/2014/main" id="{68086B43-9215-4588-8439-4D7C07453A0C}"/>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5287" y="6258632"/>
            <a:ext cx="1188244" cy="161813"/>
          </a:xfrm>
          <a:prstGeom prst="rect">
            <a:avLst/>
          </a:prstGeom>
        </p:spPr>
      </p:pic>
      <p:pic>
        <p:nvPicPr>
          <p:cNvPr id="9" name="Grafik 8" descr="Logo DESY"/>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5310" y="5585299"/>
            <a:ext cx="899498" cy="900000"/>
          </a:xfrm>
          <a:prstGeom prst="rect">
            <a:avLst/>
          </a:prstGeom>
        </p:spPr>
      </p:pic>
    </p:spTree>
    <p:extLst>
      <p:ext uri="{BB962C8B-B14F-4D97-AF65-F5344CB8AC3E}">
        <p14:creationId xmlns:p14="http://schemas.microsoft.com/office/powerpoint/2010/main" val="839419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Text and 2 Pictures 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noProof="0"/>
              <a:t>Mastertitelformat bearbeiten</a:t>
            </a:r>
            <a:endParaRPr lang="en-US" noProof="0" dirty="0"/>
          </a:p>
        </p:txBody>
      </p:sp>
      <p:sp>
        <p:nvSpPr>
          <p:cNvPr id="8" name="Textplatzhalter 7"/>
          <p:cNvSpPr>
            <a:spLocks noGrp="1"/>
          </p:cNvSpPr>
          <p:nvPr>
            <p:ph type="body" sz="quarter" idx="13"/>
          </p:nvPr>
        </p:nvSpPr>
        <p:spPr>
          <a:xfrm>
            <a:off x="407987" y="817500"/>
            <a:ext cx="11376025" cy="379252"/>
          </a:xfrm>
        </p:spPr>
        <p:txBody>
          <a:bodyPr/>
          <a:lstStyle>
            <a:lvl1pPr marL="0" indent="0">
              <a:spcAft>
                <a:spcPts val="0"/>
              </a:spcAft>
              <a:buNone/>
              <a:defRPr b="1">
                <a:solidFill>
                  <a:schemeClr val="accent2"/>
                </a:solidFill>
              </a:defRPr>
            </a:lvl1pPr>
            <a:lvl2pPr marL="266700" indent="0">
              <a:buNone/>
              <a:defRPr/>
            </a:lvl2pPr>
          </a:lstStyle>
          <a:p>
            <a:pPr lvl="0"/>
            <a:r>
              <a:rPr lang="de-DE" noProof="0"/>
              <a:t>Mastertextformat bearbeiten</a:t>
            </a:r>
          </a:p>
        </p:txBody>
      </p:sp>
      <p:sp>
        <p:nvSpPr>
          <p:cNvPr id="7" name="Textplatzhalter 6"/>
          <p:cNvSpPr>
            <a:spLocks noGrp="1"/>
          </p:cNvSpPr>
          <p:nvPr>
            <p:ph type="body" sz="quarter" idx="15"/>
          </p:nvPr>
        </p:nvSpPr>
        <p:spPr>
          <a:xfrm>
            <a:off x="407988" y="1406427"/>
            <a:ext cx="7524750" cy="2454374"/>
          </a:xfrm>
        </p:spPr>
        <p:txBody>
          <a:bodyPr/>
          <a:lstStyle/>
          <a:p>
            <a:pPr lvl="0"/>
            <a:r>
              <a:rPr lang="de-DE" noProof="0"/>
              <a:t>Mastertextformat bearbeiten</a:t>
            </a:r>
          </a:p>
        </p:txBody>
      </p:sp>
      <p:sp>
        <p:nvSpPr>
          <p:cNvPr id="9" name="Textplatzhalter 6"/>
          <p:cNvSpPr>
            <a:spLocks noGrp="1"/>
          </p:cNvSpPr>
          <p:nvPr>
            <p:ph type="body" sz="quarter" idx="16"/>
          </p:nvPr>
        </p:nvSpPr>
        <p:spPr>
          <a:xfrm>
            <a:off x="407988" y="3963533"/>
            <a:ext cx="7524750" cy="2454374"/>
          </a:xfrm>
        </p:spPr>
        <p:txBody>
          <a:bodyPr/>
          <a:lstStyle/>
          <a:p>
            <a:pPr lvl="0"/>
            <a:r>
              <a:rPr lang="de-DE" noProof="0"/>
              <a:t>Mastertextformat bearbeiten</a:t>
            </a:r>
          </a:p>
        </p:txBody>
      </p:sp>
      <p:sp>
        <p:nvSpPr>
          <p:cNvPr id="10" name="Bildplatzhalter 6"/>
          <p:cNvSpPr>
            <a:spLocks noGrp="1"/>
          </p:cNvSpPr>
          <p:nvPr>
            <p:ph type="pic" sz="quarter" idx="14"/>
          </p:nvPr>
        </p:nvSpPr>
        <p:spPr>
          <a:xfrm>
            <a:off x="8075611" y="1449389"/>
            <a:ext cx="3708401" cy="2411412"/>
          </a:xfrm>
          <a:solidFill>
            <a:schemeClr val="bg1">
              <a:lumMod val="95000"/>
            </a:schemeClr>
          </a:solidFill>
        </p:spPr>
        <p:txBody>
          <a:bodyPr anchor="ctr"/>
          <a:lstStyle>
            <a:lvl1pPr marL="0" indent="0" algn="ctr">
              <a:buNone/>
              <a:defRPr/>
            </a:lvl1pPr>
          </a:lstStyle>
          <a:p>
            <a:r>
              <a:rPr lang="de-DE" noProof="0"/>
              <a:t>Bild durch Klicken auf Symbol hinzufügen</a:t>
            </a:r>
            <a:endParaRPr lang="en-US" noProof="0"/>
          </a:p>
        </p:txBody>
      </p:sp>
      <p:sp>
        <p:nvSpPr>
          <p:cNvPr id="11" name="Bildplatzhalter 6"/>
          <p:cNvSpPr>
            <a:spLocks noGrp="1"/>
          </p:cNvSpPr>
          <p:nvPr>
            <p:ph type="pic" sz="quarter" idx="17"/>
          </p:nvPr>
        </p:nvSpPr>
        <p:spPr>
          <a:xfrm>
            <a:off x="8075612" y="4005263"/>
            <a:ext cx="3708401" cy="2412644"/>
          </a:xfrm>
          <a:solidFill>
            <a:schemeClr val="bg1">
              <a:lumMod val="95000"/>
            </a:schemeClr>
          </a:solidFill>
        </p:spPr>
        <p:txBody>
          <a:bodyPr anchor="ctr"/>
          <a:lstStyle>
            <a:lvl1pPr marL="0" indent="0" algn="ctr">
              <a:buNone/>
              <a:defRPr/>
            </a:lvl1pPr>
          </a:lstStyle>
          <a:p>
            <a:r>
              <a:rPr lang="de-DE" noProof="0"/>
              <a:t>Bild durch Klicken auf Symbol hinzufügen</a:t>
            </a:r>
            <a:endParaRPr lang="en-US" noProof="0"/>
          </a:p>
        </p:txBody>
      </p:sp>
      <p:sp>
        <p:nvSpPr>
          <p:cNvPr id="5" name="Footer Placeholder 4"/>
          <p:cNvSpPr>
            <a:spLocks noGrp="1"/>
          </p:cNvSpPr>
          <p:nvPr>
            <p:ph type="ftr" sz="quarter" idx="11"/>
          </p:nvPr>
        </p:nvSpPr>
        <p:spPr/>
        <p:txBody>
          <a:bodyPr/>
          <a:lstStyle/>
          <a:p>
            <a:r>
              <a:rPr lang="de-DE" noProof="0"/>
              <a:t>| TDCs | Inge Diehl, Juli 2023</a:t>
            </a:r>
            <a:endParaRPr lang="en-US" noProof="0" dirty="0"/>
          </a:p>
        </p:txBody>
      </p:sp>
    </p:spTree>
    <p:extLst>
      <p:ext uri="{BB962C8B-B14F-4D97-AF65-F5344CB8AC3E}">
        <p14:creationId xmlns:p14="http://schemas.microsoft.com/office/powerpoint/2010/main" val="1447463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Text and 2 Objects 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noProof="0"/>
              <a:t>Mastertitelformat bearbeiten</a:t>
            </a:r>
            <a:endParaRPr lang="en-US" noProof="0" dirty="0"/>
          </a:p>
        </p:txBody>
      </p:sp>
      <p:sp>
        <p:nvSpPr>
          <p:cNvPr id="8" name="Textplatzhalter 7"/>
          <p:cNvSpPr>
            <a:spLocks noGrp="1"/>
          </p:cNvSpPr>
          <p:nvPr>
            <p:ph type="body" sz="quarter" idx="13"/>
          </p:nvPr>
        </p:nvSpPr>
        <p:spPr>
          <a:xfrm>
            <a:off x="407987" y="817500"/>
            <a:ext cx="11376025" cy="379252"/>
          </a:xfrm>
        </p:spPr>
        <p:txBody>
          <a:bodyPr/>
          <a:lstStyle>
            <a:lvl1pPr marL="0" indent="0">
              <a:spcAft>
                <a:spcPts val="0"/>
              </a:spcAft>
              <a:buNone/>
              <a:defRPr b="1">
                <a:solidFill>
                  <a:schemeClr val="accent2"/>
                </a:solidFill>
              </a:defRPr>
            </a:lvl1pPr>
            <a:lvl2pPr marL="266700" indent="0">
              <a:buNone/>
              <a:defRPr/>
            </a:lvl2pPr>
          </a:lstStyle>
          <a:p>
            <a:pPr lvl="0"/>
            <a:r>
              <a:rPr lang="de-DE" noProof="0"/>
              <a:t>Mastertextformat bearbeiten</a:t>
            </a:r>
          </a:p>
        </p:txBody>
      </p:sp>
      <p:sp>
        <p:nvSpPr>
          <p:cNvPr id="7" name="Textplatzhalter 6"/>
          <p:cNvSpPr>
            <a:spLocks noGrp="1"/>
          </p:cNvSpPr>
          <p:nvPr>
            <p:ph type="body" sz="quarter" idx="15"/>
          </p:nvPr>
        </p:nvSpPr>
        <p:spPr>
          <a:xfrm>
            <a:off x="407988" y="1406427"/>
            <a:ext cx="7524750" cy="2454374"/>
          </a:xfrm>
        </p:spPr>
        <p:txBody>
          <a:bodyPr/>
          <a:lstStyle/>
          <a:p>
            <a:pPr lvl="0"/>
            <a:r>
              <a:rPr lang="de-DE" noProof="0"/>
              <a:t>Mastertextformat bearbeiten</a:t>
            </a:r>
          </a:p>
        </p:txBody>
      </p:sp>
      <p:sp>
        <p:nvSpPr>
          <p:cNvPr id="9" name="Textplatzhalter 6"/>
          <p:cNvSpPr>
            <a:spLocks noGrp="1"/>
          </p:cNvSpPr>
          <p:nvPr>
            <p:ph type="body" sz="quarter" idx="16"/>
          </p:nvPr>
        </p:nvSpPr>
        <p:spPr>
          <a:xfrm>
            <a:off x="407988" y="3963533"/>
            <a:ext cx="7524750" cy="2454374"/>
          </a:xfrm>
        </p:spPr>
        <p:txBody>
          <a:bodyPr/>
          <a:lstStyle/>
          <a:p>
            <a:pPr lvl="0"/>
            <a:r>
              <a:rPr lang="de-DE" noProof="0"/>
              <a:t>Mastertextformat bearbeiten</a:t>
            </a:r>
          </a:p>
        </p:txBody>
      </p:sp>
      <p:sp>
        <p:nvSpPr>
          <p:cNvPr id="12" name="Inhaltsplatzhalter 5">
            <a:extLst>
              <a:ext uri="{FF2B5EF4-FFF2-40B4-BE49-F238E27FC236}">
                <a16:creationId xmlns:a16="http://schemas.microsoft.com/office/drawing/2014/main" id="{9C675125-65B7-4F5B-AEF0-C38D81E746CF}"/>
              </a:ext>
            </a:extLst>
          </p:cNvPr>
          <p:cNvSpPr>
            <a:spLocks noGrp="1"/>
          </p:cNvSpPr>
          <p:nvPr>
            <p:ph sz="quarter" idx="18" hasCustomPrompt="1"/>
          </p:nvPr>
        </p:nvSpPr>
        <p:spPr>
          <a:xfrm>
            <a:off x="8075612" y="1449388"/>
            <a:ext cx="3708399" cy="2411412"/>
          </a:xfrm>
          <a:solidFill>
            <a:schemeClr val="bg1">
              <a:lumMod val="95000"/>
            </a:schemeClr>
          </a:solidFill>
        </p:spPr>
        <p:txBody>
          <a:bodyPr lIns="72000" tIns="36000" rIns="72000" bIns="36000"/>
          <a:lstStyle>
            <a:lvl1pPr marL="0" indent="0">
              <a:buNone/>
              <a:defRPr/>
            </a:lvl1pPr>
          </a:lstStyle>
          <a:p>
            <a:pPr lvl="0"/>
            <a:r>
              <a:rPr lang="de-DE" dirty="0" err="1"/>
              <a:t>Object</a:t>
            </a:r>
            <a:r>
              <a:rPr lang="de-DE" dirty="0"/>
              <a:t> </a:t>
            </a:r>
          </a:p>
        </p:txBody>
      </p:sp>
      <p:sp>
        <p:nvSpPr>
          <p:cNvPr id="13" name="Inhaltsplatzhalter 5">
            <a:extLst>
              <a:ext uri="{FF2B5EF4-FFF2-40B4-BE49-F238E27FC236}">
                <a16:creationId xmlns:a16="http://schemas.microsoft.com/office/drawing/2014/main" id="{23FA31D8-E476-4ADE-8ED0-89F2667028D2}"/>
              </a:ext>
            </a:extLst>
          </p:cNvPr>
          <p:cNvSpPr>
            <a:spLocks noGrp="1"/>
          </p:cNvSpPr>
          <p:nvPr>
            <p:ph sz="quarter" idx="19" hasCustomPrompt="1"/>
          </p:nvPr>
        </p:nvSpPr>
        <p:spPr>
          <a:xfrm>
            <a:off x="8075612" y="4005263"/>
            <a:ext cx="3708399" cy="2411412"/>
          </a:xfrm>
          <a:solidFill>
            <a:schemeClr val="bg1">
              <a:lumMod val="95000"/>
            </a:schemeClr>
          </a:solidFill>
        </p:spPr>
        <p:txBody>
          <a:bodyPr lIns="72000" tIns="36000" rIns="72000" bIns="36000"/>
          <a:lstStyle>
            <a:lvl1pPr marL="0" indent="0">
              <a:buNone/>
              <a:defRPr/>
            </a:lvl1pPr>
          </a:lstStyle>
          <a:p>
            <a:pPr lvl="0"/>
            <a:r>
              <a:rPr lang="de-DE" dirty="0" err="1"/>
              <a:t>Object</a:t>
            </a:r>
            <a:r>
              <a:rPr lang="de-DE" dirty="0"/>
              <a:t> </a:t>
            </a:r>
          </a:p>
        </p:txBody>
      </p:sp>
      <p:sp>
        <p:nvSpPr>
          <p:cNvPr id="5" name="Footer Placeholder 4"/>
          <p:cNvSpPr>
            <a:spLocks noGrp="1"/>
          </p:cNvSpPr>
          <p:nvPr>
            <p:ph type="ftr" sz="quarter" idx="11"/>
          </p:nvPr>
        </p:nvSpPr>
        <p:spPr/>
        <p:txBody>
          <a:bodyPr/>
          <a:lstStyle/>
          <a:p>
            <a:r>
              <a:rPr lang="de-DE" noProof="0"/>
              <a:t>| TDCs | Inge Diehl, Juli 2023</a:t>
            </a:r>
            <a:endParaRPr lang="en-US" noProof="0" dirty="0"/>
          </a:p>
        </p:txBody>
      </p:sp>
    </p:spTree>
    <p:extLst>
      <p:ext uri="{BB962C8B-B14F-4D97-AF65-F5344CB8AC3E}">
        <p14:creationId xmlns:p14="http://schemas.microsoft.com/office/powerpoint/2010/main" val="9168109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Text and 4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noProof="0"/>
              <a:t>Mastertitelformat bearbeiten</a:t>
            </a:r>
            <a:endParaRPr lang="en-US" noProof="0" dirty="0"/>
          </a:p>
        </p:txBody>
      </p:sp>
      <p:sp>
        <p:nvSpPr>
          <p:cNvPr id="8" name="Textplatzhalter 7"/>
          <p:cNvSpPr>
            <a:spLocks noGrp="1"/>
          </p:cNvSpPr>
          <p:nvPr>
            <p:ph type="body" sz="quarter" idx="13"/>
          </p:nvPr>
        </p:nvSpPr>
        <p:spPr>
          <a:xfrm>
            <a:off x="407987" y="817500"/>
            <a:ext cx="11376025" cy="379252"/>
          </a:xfrm>
        </p:spPr>
        <p:txBody>
          <a:bodyPr/>
          <a:lstStyle>
            <a:lvl1pPr marL="0" indent="0">
              <a:spcAft>
                <a:spcPts val="0"/>
              </a:spcAft>
              <a:buNone/>
              <a:defRPr b="1">
                <a:solidFill>
                  <a:schemeClr val="accent2"/>
                </a:solidFill>
              </a:defRPr>
            </a:lvl1pPr>
            <a:lvl2pPr marL="266700" indent="0">
              <a:buNone/>
              <a:defRPr/>
            </a:lvl2pPr>
          </a:lstStyle>
          <a:p>
            <a:pPr lvl="0"/>
            <a:r>
              <a:rPr lang="de-DE" noProof="0"/>
              <a:t>Mastertextformat bearbeiten</a:t>
            </a:r>
          </a:p>
        </p:txBody>
      </p:sp>
      <p:sp>
        <p:nvSpPr>
          <p:cNvPr id="7" name="Textplatzhalter 6"/>
          <p:cNvSpPr>
            <a:spLocks noGrp="1"/>
          </p:cNvSpPr>
          <p:nvPr>
            <p:ph type="body" sz="quarter" idx="15"/>
          </p:nvPr>
        </p:nvSpPr>
        <p:spPr>
          <a:xfrm>
            <a:off x="407989" y="1406427"/>
            <a:ext cx="3708400" cy="2454374"/>
          </a:xfrm>
        </p:spPr>
        <p:txBody>
          <a:bodyPr/>
          <a:lstStyle/>
          <a:p>
            <a:pPr lvl="0"/>
            <a:r>
              <a:rPr lang="de-DE" noProof="0"/>
              <a:t>Mastertextformat bearbeiten</a:t>
            </a:r>
          </a:p>
        </p:txBody>
      </p:sp>
      <p:sp>
        <p:nvSpPr>
          <p:cNvPr id="9" name="Textplatzhalter 6"/>
          <p:cNvSpPr>
            <a:spLocks noGrp="1"/>
          </p:cNvSpPr>
          <p:nvPr>
            <p:ph type="body" sz="quarter" idx="16"/>
          </p:nvPr>
        </p:nvSpPr>
        <p:spPr>
          <a:xfrm>
            <a:off x="407989" y="3963533"/>
            <a:ext cx="3708400" cy="2454374"/>
          </a:xfrm>
        </p:spPr>
        <p:txBody>
          <a:bodyPr/>
          <a:lstStyle/>
          <a:p>
            <a:pPr lvl="0"/>
            <a:r>
              <a:rPr lang="de-DE" noProof="0"/>
              <a:t>Mastertextformat bearbeiten</a:t>
            </a:r>
          </a:p>
        </p:txBody>
      </p:sp>
      <p:sp>
        <p:nvSpPr>
          <p:cNvPr id="10" name="Bildplatzhalter 6"/>
          <p:cNvSpPr>
            <a:spLocks noGrp="1"/>
          </p:cNvSpPr>
          <p:nvPr>
            <p:ph type="pic" sz="quarter" idx="14"/>
          </p:nvPr>
        </p:nvSpPr>
        <p:spPr>
          <a:xfrm>
            <a:off x="4259262" y="1449389"/>
            <a:ext cx="3673475" cy="2411412"/>
          </a:xfrm>
          <a:solidFill>
            <a:schemeClr val="bg1">
              <a:lumMod val="95000"/>
            </a:schemeClr>
          </a:solidFill>
        </p:spPr>
        <p:txBody>
          <a:bodyPr anchor="ctr"/>
          <a:lstStyle>
            <a:lvl1pPr marL="0" indent="0" algn="ctr">
              <a:buNone/>
              <a:defRPr/>
            </a:lvl1pPr>
          </a:lstStyle>
          <a:p>
            <a:r>
              <a:rPr lang="de-DE" noProof="0"/>
              <a:t>Bild durch Klicken auf Symbol hinzufügen</a:t>
            </a:r>
            <a:endParaRPr lang="en-US" noProof="0"/>
          </a:p>
        </p:txBody>
      </p:sp>
      <p:sp>
        <p:nvSpPr>
          <p:cNvPr id="11" name="Bildplatzhalter 6"/>
          <p:cNvSpPr>
            <a:spLocks noGrp="1"/>
          </p:cNvSpPr>
          <p:nvPr>
            <p:ph type="pic" sz="quarter" idx="17"/>
          </p:nvPr>
        </p:nvSpPr>
        <p:spPr>
          <a:xfrm>
            <a:off x="4259263" y="4005263"/>
            <a:ext cx="3673475" cy="2412644"/>
          </a:xfrm>
          <a:solidFill>
            <a:schemeClr val="bg1">
              <a:lumMod val="95000"/>
            </a:schemeClr>
          </a:solidFill>
        </p:spPr>
        <p:txBody>
          <a:bodyPr anchor="ctr"/>
          <a:lstStyle>
            <a:lvl1pPr marL="0" indent="0" algn="ctr">
              <a:buNone/>
              <a:defRPr/>
            </a:lvl1pPr>
          </a:lstStyle>
          <a:p>
            <a:r>
              <a:rPr lang="de-DE" noProof="0"/>
              <a:t>Bild durch Klicken auf Symbol hinzufügen</a:t>
            </a:r>
            <a:endParaRPr lang="en-US" noProof="0"/>
          </a:p>
        </p:txBody>
      </p:sp>
      <p:sp>
        <p:nvSpPr>
          <p:cNvPr id="12" name="Bildplatzhalter 6">
            <a:extLst>
              <a:ext uri="{FF2B5EF4-FFF2-40B4-BE49-F238E27FC236}">
                <a16:creationId xmlns:a16="http://schemas.microsoft.com/office/drawing/2014/main" id="{68AD19F6-8B2A-4294-9E9A-47F8C86A5D65}"/>
              </a:ext>
            </a:extLst>
          </p:cNvPr>
          <p:cNvSpPr>
            <a:spLocks noGrp="1"/>
          </p:cNvSpPr>
          <p:nvPr>
            <p:ph type="pic" sz="quarter" idx="18"/>
          </p:nvPr>
        </p:nvSpPr>
        <p:spPr>
          <a:xfrm>
            <a:off x="8075611" y="1449389"/>
            <a:ext cx="3708401" cy="2411412"/>
          </a:xfrm>
          <a:solidFill>
            <a:schemeClr val="bg1">
              <a:lumMod val="95000"/>
            </a:schemeClr>
          </a:solidFill>
        </p:spPr>
        <p:txBody>
          <a:bodyPr anchor="ctr"/>
          <a:lstStyle>
            <a:lvl1pPr marL="0" indent="0" algn="ctr">
              <a:buNone/>
              <a:defRPr/>
            </a:lvl1pPr>
          </a:lstStyle>
          <a:p>
            <a:r>
              <a:rPr lang="de-DE" noProof="0"/>
              <a:t>Bild durch Klicken auf Symbol hinzufügen</a:t>
            </a:r>
            <a:endParaRPr lang="en-US" noProof="0" dirty="0"/>
          </a:p>
        </p:txBody>
      </p:sp>
      <p:sp>
        <p:nvSpPr>
          <p:cNvPr id="13" name="Bildplatzhalter 6">
            <a:extLst>
              <a:ext uri="{FF2B5EF4-FFF2-40B4-BE49-F238E27FC236}">
                <a16:creationId xmlns:a16="http://schemas.microsoft.com/office/drawing/2014/main" id="{B0BE3BFA-E3C5-48E6-ADE2-3072C916F3FE}"/>
              </a:ext>
            </a:extLst>
          </p:cNvPr>
          <p:cNvSpPr>
            <a:spLocks noGrp="1"/>
          </p:cNvSpPr>
          <p:nvPr>
            <p:ph type="pic" sz="quarter" idx="19"/>
          </p:nvPr>
        </p:nvSpPr>
        <p:spPr>
          <a:xfrm>
            <a:off x="8075612" y="4005263"/>
            <a:ext cx="3708401" cy="2412644"/>
          </a:xfrm>
          <a:solidFill>
            <a:schemeClr val="bg1">
              <a:lumMod val="95000"/>
            </a:schemeClr>
          </a:solidFill>
        </p:spPr>
        <p:txBody>
          <a:bodyPr anchor="ctr"/>
          <a:lstStyle>
            <a:lvl1pPr marL="0" indent="0" algn="ctr">
              <a:buNone/>
              <a:defRPr/>
            </a:lvl1pPr>
          </a:lstStyle>
          <a:p>
            <a:r>
              <a:rPr lang="de-DE" noProof="0"/>
              <a:t>Bild durch Klicken auf Symbol hinzufügen</a:t>
            </a:r>
            <a:endParaRPr lang="en-US" noProof="0"/>
          </a:p>
        </p:txBody>
      </p:sp>
      <p:sp>
        <p:nvSpPr>
          <p:cNvPr id="5" name="Footer Placeholder 4"/>
          <p:cNvSpPr>
            <a:spLocks noGrp="1"/>
          </p:cNvSpPr>
          <p:nvPr>
            <p:ph type="ftr" sz="quarter" idx="11"/>
          </p:nvPr>
        </p:nvSpPr>
        <p:spPr/>
        <p:txBody>
          <a:bodyPr/>
          <a:lstStyle/>
          <a:p>
            <a:r>
              <a:rPr lang="de-DE" noProof="0"/>
              <a:t>| TDCs | Inge Diehl, Juli 2023</a:t>
            </a:r>
            <a:endParaRPr lang="en-US" noProof="0" dirty="0"/>
          </a:p>
        </p:txBody>
      </p:sp>
    </p:spTree>
    <p:extLst>
      <p:ext uri="{BB962C8B-B14F-4D97-AF65-F5344CB8AC3E}">
        <p14:creationId xmlns:p14="http://schemas.microsoft.com/office/powerpoint/2010/main" val="7530298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noProof="0"/>
              <a:t>Mastertitelformat bearbeiten</a:t>
            </a:r>
            <a:endParaRPr lang="en-US" noProof="0" dirty="0"/>
          </a:p>
        </p:txBody>
      </p:sp>
      <p:sp>
        <p:nvSpPr>
          <p:cNvPr id="8" name="Textplatzhalter 7"/>
          <p:cNvSpPr>
            <a:spLocks noGrp="1"/>
          </p:cNvSpPr>
          <p:nvPr>
            <p:ph type="body" sz="quarter" idx="13"/>
          </p:nvPr>
        </p:nvSpPr>
        <p:spPr>
          <a:xfrm>
            <a:off x="407987" y="817500"/>
            <a:ext cx="11376025" cy="379252"/>
          </a:xfrm>
        </p:spPr>
        <p:txBody>
          <a:bodyPr/>
          <a:lstStyle>
            <a:lvl1pPr marL="0" indent="0">
              <a:spcAft>
                <a:spcPts val="0"/>
              </a:spcAft>
              <a:buNone/>
              <a:defRPr b="1">
                <a:solidFill>
                  <a:schemeClr val="accent2"/>
                </a:solidFill>
              </a:defRPr>
            </a:lvl1pPr>
            <a:lvl2pPr marL="266700" indent="0">
              <a:buNone/>
              <a:defRPr/>
            </a:lvl2pPr>
          </a:lstStyle>
          <a:p>
            <a:pPr lvl="0"/>
            <a:r>
              <a:rPr lang="de-DE" noProof="0"/>
              <a:t>Mastertextformat bearbeiten</a:t>
            </a:r>
          </a:p>
        </p:txBody>
      </p:sp>
      <p:sp>
        <p:nvSpPr>
          <p:cNvPr id="7" name="Bildplatzhalter 6"/>
          <p:cNvSpPr>
            <a:spLocks noGrp="1"/>
          </p:cNvSpPr>
          <p:nvPr>
            <p:ph type="pic" sz="quarter" idx="14"/>
          </p:nvPr>
        </p:nvSpPr>
        <p:spPr>
          <a:xfrm>
            <a:off x="407989" y="1449389"/>
            <a:ext cx="11376024" cy="4967287"/>
          </a:xfrm>
          <a:solidFill>
            <a:schemeClr val="bg1">
              <a:lumMod val="95000"/>
            </a:schemeClr>
          </a:solidFill>
        </p:spPr>
        <p:txBody>
          <a:bodyPr anchor="ctr"/>
          <a:lstStyle>
            <a:lvl1pPr marL="0" indent="0" algn="ctr">
              <a:buNone/>
              <a:defRPr/>
            </a:lvl1pPr>
          </a:lstStyle>
          <a:p>
            <a:r>
              <a:rPr lang="de-DE" noProof="0"/>
              <a:t>Bild durch Klicken auf Symbol hinzufügen</a:t>
            </a:r>
            <a:endParaRPr lang="en-US" noProof="0"/>
          </a:p>
        </p:txBody>
      </p:sp>
      <p:sp>
        <p:nvSpPr>
          <p:cNvPr id="5" name="Footer Placeholder 4"/>
          <p:cNvSpPr>
            <a:spLocks noGrp="1"/>
          </p:cNvSpPr>
          <p:nvPr>
            <p:ph type="ftr" sz="quarter" idx="11"/>
          </p:nvPr>
        </p:nvSpPr>
        <p:spPr/>
        <p:txBody>
          <a:bodyPr/>
          <a:lstStyle/>
          <a:p>
            <a:r>
              <a:rPr lang="de-DE" noProof="0"/>
              <a:t>| TDCs | Inge Diehl, Juli 2023</a:t>
            </a:r>
            <a:endParaRPr lang="en-US" noProof="0" dirty="0"/>
          </a:p>
        </p:txBody>
      </p:sp>
    </p:spTree>
    <p:extLst>
      <p:ext uri="{BB962C8B-B14F-4D97-AF65-F5344CB8AC3E}">
        <p14:creationId xmlns:p14="http://schemas.microsoft.com/office/powerpoint/2010/main" val="38969432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noProof="0"/>
              <a:t>Mastertitelformat bearbeiten</a:t>
            </a:r>
            <a:endParaRPr lang="en-US" noProof="0" dirty="0"/>
          </a:p>
        </p:txBody>
      </p:sp>
      <p:sp>
        <p:nvSpPr>
          <p:cNvPr id="8" name="Textplatzhalter 7"/>
          <p:cNvSpPr>
            <a:spLocks noGrp="1"/>
          </p:cNvSpPr>
          <p:nvPr>
            <p:ph type="body" sz="quarter" idx="13"/>
          </p:nvPr>
        </p:nvSpPr>
        <p:spPr>
          <a:xfrm>
            <a:off x="407987" y="817500"/>
            <a:ext cx="11376025" cy="379252"/>
          </a:xfrm>
        </p:spPr>
        <p:txBody>
          <a:bodyPr/>
          <a:lstStyle>
            <a:lvl1pPr marL="0" indent="0">
              <a:spcAft>
                <a:spcPts val="0"/>
              </a:spcAft>
              <a:buNone/>
              <a:defRPr b="1">
                <a:solidFill>
                  <a:schemeClr val="accent2"/>
                </a:solidFill>
              </a:defRPr>
            </a:lvl1pPr>
            <a:lvl2pPr marL="266700" indent="0">
              <a:buNone/>
              <a:defRPr/>
            </a:lvl2pPr>
          </a:lstStyle>
          <a:p>
            <a:pPr lvl="0"/>
            <a:r>
              <a:rPr lang="de-DE" noProof="0"/>
              <a:t>Mastertextformat bearbeiten</a:t>
            </a:r>
          </a:p>
        </p:txBody>
      </p:sp>
      <p:sp>
        <p:nvSpPr>
          <p:cNvPr id="7" name="Bildplatzhalter 6"/>
          <p:cNvSpPr>
            <a:spLocks noGrp="1"/>
          </p:cNvSpPr>
          <p:nvPr>
            <p:ph type="pic" sz="quarter" idx="14"/>
          </p:nvPr>
        </p:nvSpPr>
        <p:spPr>
          <a:xfrm>
            <a:off x="407989" y="1449389"/>
            <a:ext cx="5616574" cy="4967287"/>
          </a:xfrm>
          <a:solidFill>
            <a:schemeClr val="bg1">
              <a:lumMod val="95000"/>
            </a:schemeClr>
          </a:solidFill>
        </p:spPr>
        <p:txBody>
          <a:bodyPr anchor="ctr"/>
          <a:lstStyle>
            <a:lvl1pPr marL="0" indent="0" algn="ctr">
              <a:buNone/>
              <a:defRPr/>
            </a:lvl1pPr>
          </a:lstStyle>
          <a:p>
            <a:r>
              <a:rPr lang="de-DE" noProof="0"/>
              <a:t>Bild durch Klicken auf Symbol hinzufügen</a:t>
            </a:r>
            <a:endParaRPr lang="en-US" noProof="0"/>
          </a:p>
        </p:txBody>
      </p:sp>
      <p:sp>
        <p:nvSpPr>
          <p:cNvPr id="6" name="Bildplatzhalter 6"/>
          <p:cNvSpPr>
            <a:spLocks noGrp="1"/>
          </p:cNvSpPr>
          <p:nvPr>
            <p:ph type="pic" sz="quarter" idx="15"/>
          </p:nvPr>
        </p:nvSpPr>
        <p:spPr>
          <a:xfrm>
            <a:off x="6167437" y="1449389"/>
            <a:ext cx="5616575" cy="4967287"/>
          </a:xfrm>
          <a:solidFill>
            <a:schemeClr val="bg1">
              <a:lumMod val="95000"/>
            </a:schemeClr>
          </a:solidFill>
        </p:spPr>
        <p:txBody>
          <a:bodyPr anchor="ctr"/>
          <a:lstStyle>
            <a:lvl1pPr marL="0" indent="0" algn="ctr">
              <a:buNone/>
              <a:defRPr/>
            </a:lvl1pPr>
          </a:lstStyle>
          <a:p>
            <a:r>
              <a:rPr lang="de-DE" noProof="0"/>
              <a:t>Bild durch Klicken auf Symbol hinzufügen</a:t>
            </a:r>
            <a:endParaRPr lang="en-US" noProof="0"/>
          </a:p>
        </p:txBody>
      </p:sp>
      <p:sp>
        <p:nvSpPr>
          <p:cNvPr id="5" name="Footer Placeholder 4"/>
          <p:cNvSpPr>
            <a:spLocks noGrp="1"/>
          </p:cNvSpPr>
          <p:nvPr>
            <p:ph type="ftr" sz="quarter" idx="11"/>
          </p:nvPr>
        </p:nvSpPr>
        <p:spPr/>
        <p:txBody>
          <a:bodyPr/>
          <a:lstStyle/>
          <a:p>
            <a:r>
              <a:rPr lang="de-DE" noProof="0"/>
              <a:t>| TDCs | Inge Diehl, Juli 2023</a:t>
            </a:r>
            <a:endParaRPr lang="en-US" noProof="0" dirty="0"/>
          </a:p>
        </p:txBody>
      </p:sp>
    </p:spTree>
    <p:extLst>
      <p:ext uri="{BB962C8B-B14F-4D97-AF65-F5344CB8AC3E}">
        <p14:creationId xmlns:p14="http://schemas.microsoft.com/office/powerpoint/2010/main" val="36753528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2 Pictures 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noProof="0"/>
              <a:t>Mastertitelformat bearbeiten</a:t>
            </a:r>
            <a:endParaRPr lang="en-US" noProof="0" dirty="0"/>
          </a:p>
        </p:txBody>
      </p:sp>
      <p:sp>
        <p:nvSpPr>
          <p:cNvPr id="8" name="Textplatzhalter 7"/>
          <p:cNvSpPr>
            <a:spLocks noGrp="1"/>
          </p:cNvSpPr>
          <p:nvPr>
            <p:ph type="body" sz="quarter" idx="13"/>
          </p:nvPr>
        </p:nvSpPr>
        <p:spPr>
          <a:xfrm>
            <a:off x="407987" y="817500"/>
            <a:ext cx="11376025" cy="379252"/>
          </a:xfrm>
        </p:spPr>
        <p:txBody>
          <a:bodyPr/>
          <a:lstStyle>
            <a:lvl1pPr marL="0" indent="0">
              <a:spcAft>
                <a:spcPts val="0"/>
              </a:spcAft>
              <a:buNone/>
              <a:defRPr b="1">
                <a:solidFill>
                  <a:schemeClr val="accent2"/>
                </a:solidFill>
              </a:defRPr>
            </a:lvl1pPr>
            <a:lvl2pPr marL="266700" indent="0">
              <a:buNone/>
              <a:defRPr/>
            </a:lvl2pPr>
          </a:lstStyle>
          <a:p>
            <a:pPr lvl="0"/>
            <a:r>
              <a:rPr lang="de-DE" noProof="0"/>
              <a:t>Mastertextformat bearbeiten</a:t>
            </a:r>
          </a:p>
        </p:txBody>
      </p:sp>
      <p:sp>
        <p:nvSpPr>
          <p:cNvPr id="7" name="Bildplatzhalter 6"/>
          <p:cNvSpPr>
            <a:spLocks noGrp="1"/>
          </p:cNvSpPr>
          <p:nvPr>
            <p:ph type="pic" sz="quarter" idx="14"/>
          </p:nvPr>
        </p:nvSpPr>
        <p:spPr>
          <a:xfrm>
            <a:off x="407989" y="1449389"/>
            <a:ext cx="3708399" cy="4967287"/>
          </a:xfrm>
          <a:solidFill>
            <a:schemeClr val="bg1">
              <a:lumMod val="95000"/>
            </a:schemeClr>
          </a:solidFill>
        </p:spPr>
        <p:txBody>
          <a:bodyPr anchor="ctr"/>
          <a:lstStyle>
            <a:lvl1pPr marL="0" indent="0" algn="ctr">
              <a:buNone/>
              <a:defRPr/>
            </a:lvl1pPr>
          </a:lstStyle>
          <a:p>
            <a:r>
              <a:rPr lang="de-DE" noProof="0"/>
              <a:t>Bild durch Klicken auf Symbol hinzufügen</a:t>
            </a:r>
            <a:endParaRPr lang="en-US" noProof="0"/>
          </a:p>
        </p:txBody>
      </p:sp>
      <p:sp>
        <p:nvSpPr>
          <p:cNvPr id="6" name="Bildplatzhalter 6"/>
          <p:cNvSpPr>
            <a:spLocks noGrp="1"/>
          </p:cNvSpPr>
          <p:nvPr>
            <p:ph type="pic" sz="quarter" idx="15"/>
          </p:nvPr>
        </p:nvSpPr>
        <p:spPr>
          <a:xfrm>
            <a:off x="4259263" y="1449389"/>
            <a:ext cx="7524749" cy="4967287"/>
          </a:xfrm>
          <a:solidFill>
            <a:schemeClr val="bg1">
              <a:lumMod val="95000"/>
            </a:schemeClr>
          </a:solidFill>
        </p:spPr>
        <p:txBody>
          <a:bodyPr anchor="ctr"/>
          <a:lstStyle>
            <a:lvl1pPr marL="0" indent="0" algn="ctr">
              <a:buNone/>
              <a:defRPr/>
            </a:lvl1pPr>
          </a:lstStyle>
          <a:p>
            <a:r>
              <a:rPr lang="de-DE" noProof="0"/>
              <a:t>Bild durch Klicken auf Symbol hinzufügen</a:t>
            </a:r>
            <a:endParaRPr lang="en-US" noProof="0"/>
          </a:p>
        </p:txBody>
      </p:sp>
      <p:sp>
        <p:nvSpPr>
          <p:cNvPr id="5" name="Footer Placeholder 4"/>
          <p:cNvSpPr>
            <a:spLocks noGrp="1"/>
          </p:cNvSpPr>
          <p:nvPr>
            <p:ph type="ftr" sz="quarter" idx="11"/>
          </p:nvPr>
        </p:nvSpPr>
        <p:spPr/>
        <p:txBody>
          <a:bodyPr/>
          <a:lstStyle/>
          <a:p>
            <a:r>
              <a:rPr lang="de-DE" noProof="0"/>
              <a:t>| TDCs | Inge Diehl, Juli 2023</a:t>
            </a:r>
            <a:endParaRPr lang="en-US" noProof="0" dirty="0"/>
          </a:p>
        </p:txBody>
      </p:sp>
    </p:spTree>
    <p:extLst>
      <p:ext uri="{BB962C8B-B14F-4D97-AF65-F5344CB8AC3E}">
        <p14:creationId xmlns:p14="http://schemas.microsoft.com/office/powerpoint/2010/main" val="7414256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noProof="0"/>
              <a:t>Mastertitelformat bearbeiten</a:t>
            </a:r>
            <a:endParaRPr lang="en-US" noProof="0" dirty="0"/>
          </a:p>
        </p:txBody>
      </p:sp>
      <p:sp>
        <p:nvSpPr>
          <p:cNvPr id="6" name="Textplatzhalter 7"/>
          <p:cNvSpPr>
            <a:spLocks noGrp="1"/>
          </p:cNvSpPr>
          <p:nvPr>
            <p:ph type="body" sz="quarter" idx="13"/>
          </p:nvPr>
        </p:nvSpPr>
        <p:spPr>
          <a:xfrm>
            <a:off x="407987" y="817500"/>
            <a:ext cx="11376025" cy="379252"/>
          </a:xfrm>
        </p:spPr>
        <p:txBody>
          <a:bodyPr/>
          <a:lstStyle>
            <a:lvl1pPr marL="0" indent="0">
              <a:spcAft>
                <a:spcPts val="0"/>
              </a:spcAft>
              <a:buNone/>
              <a:defRPr b="1">
                <a:solidFill>
                  <a:schemeClr val="accent2"/>
                </a:solidFill>
              </a:defRPr>
            </a:lvl1pPr>
            <a:lvl2pPr marL="266700" indent="0">
              <a:buNone/>
              <a:defRPr/>
            </a:lvl2pPr>
          </a:lstStyle>
          <a:p>
            <a:pPr lvl="0"/>
            <a:r>
              <a:rPr lang="de-DE" noProof="0"/>
              <a:t>Mastertextformat bearbeiten</a:t>
            </a:r>
          </a:p>
        </p:txBody>
      </p:sp>
      <p:sp>
        <p:nvSpPr>
          <p:cNvPr id="4" name="Footer Placeholder 3"/>
          <p:cNvSpPr>
            <a:spLocks noGrp="1"/>
          </p:cNvSpPr>
          <p:nvPr>
            <p:ph type="ftr" sz="quarter" idx="11"/>
          </p:nvPr>
        </p:nvSpPr>
        <p:spPr/>
        <p:txBody>
          <a:bodyPr/>
          <a:lstStyle/>
          <a:p>
            <a:r>
              <a:rPr lang="de-DE" noProof="0"/>
              <a:t>| TDCs | Inge Diehl, Juli 2023</a:t>
            </a:r>
            <a:endParaRPr lang="en-US" noProof="0" dirty="0"/>
          </a:p>
        </p:txBody>
      </p:sp>
    </p:spTree>
    <p:extLst>
      <p:ext uri="{BB962C8B-B14F-4D97-AF65-F5344CB8AC3E}">
        <p14:creationId xmlns:p14="http://schemas.microsoft.com/office/powerpoint/2010/main" val="34722976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de-DE" noProof="0"/>
              <a:t>| TDCs | Inge Diehl, Juli 2023</a:t>
            </a:r>
            <a:endParaRPr lang="en-US" noProof="0" dirty="0"/>
          </a:p>
        </p:txBody>
      </p:sp>
    </p:spTree>
    <p:extLst>
      <p:ext uri="{BB962C8B-B14F-4D97-AF65-F5344CB8AC3E}">
        <p14:creationId xmlns:p14="http://schemas.microsoft.com/office/powerpoint/2010/main" val="37598946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ntact">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2955C6E6-DAFB-471E-9050-E05D2B8F3D0D}"/>
              </a:ext>
            </a:extLst>
          </p:cNvPr>
          <p:cNvSpPr/>
          <p:nvPr userDrawn="1"/>
        </p:nvSpPr>
        <p:spPr>
          <a:xfrm>
            <a:off x="395288" y="3980131"/>
            <a:ext cx="4572000" cy="373107"/>
          </a:xfrm>
          <a:prstGeom prst="rect">
            <a:avLst/>
          </a:prstGeom>
        </p:spPr>
        <p:txBody>
          <a:bodyPr lIns="0" tIns="0" rIns="0" bIns="0">
            <a:noAutofit/>
          </a:bodyPr>
          <a:lstStyle/>
          <a:p>
            <a:pPr>
              <a:lnSpc>
                <a:spcPct val="110000"/>
              </a:lnSpc>
            </a:pPr>
            <a:r>
              <a:rPr lang="de-DE" b="1" dirty="0"/>
              <a:t>Contact</a:t>
            </a:r>
          </a:p>
        </p:txBody>
      </p:sp>
      <p:sp>
        <p:nvSpPr>
          <p:cNvPr id="6" name="Rechteck 5">
            <a:extLst>
              <a:ext uri="{FF2B5EF4-FFF2-40B4-BE49-F238E27FC236}">
                <a16:creationId xmlns:a16="http://schemas.microsoft.com/office/drawing/2014/main" id="{3F6E932F-91BF-4BB6-A060-480141891B9A}"/>
              </a:ext>
            </a:extLst>
          </p:cNvPr>
          <p:cNvSpPr/>
          <p:nvPr userDrawn="1"/>
        </p:nvSpPr>
        <p:spPr>
          <a:xfrm>
            <a:off x="395288" y="4516739"/>
            <a:ext cx="2700548" cy="1899935"/>
          </a:xfrm>
          <a:prstGeom prst="rect">
            <a:avLst/>
          </a:prstGeom>
        </p:spPr>
        <p:txBody>
          <a:bodyPr lIns="0" tIns="0" rIns="0" bIns="0">
            <a:noAutofit/>
          </a:bodyPr>
          <a:lstStyle/>
          <a:p>
            <a:pPr>
              <a:lnSpc>
                <a:spcPct val="120000"/>
              </a:lnSpc>
              <a:tabLst/>
            </a:pPr>
            <a:r>
              <a:rPr lang="de-DE" dirty="0"/>
              <a:t>Deutsches Elektronen-</a:t>
            </a:r>
          </a:p>
          <a:p>
            <a:pPr>
              <a:lnSpc>
                <a:spcPct val="120000"/>
              </a:lnSpc>
              <a:tabLst/>
            </a:pPr>
            <a:r>
              <a:rPr lang="de-DE" dirty="0"/>
              <a:t>Synchrotron DESY</a:t>
            </a:r>
          </a:p>
          <a:p>
            <a:pPr>
              <a:lnSpc>
                <a:spcPct val="120000"/>
              </a:lnSpc>
            </a:pPr>
            <a:endParaRPr lang="de-DE" dirty="0"/>
          </a:p>
          <a:p>
            <a:pPr>
              <a:lnSpc>
                <a:spcPct val="120000"/>
              </a:lnSpc>
            </a:pPr>
            <a:r>
              <a:rPr lang="de-DE"/>
              <a:t>www.desy.de</a:t>
            </a:r>
            <a:endParaRPr lang="de-DE" dirty="0"/>
          </a:p>
        </p:txBody>
      </p:sp>
      <p:sp>
        <p:nvSpPr>
          <p:cNvPr id="7" name="Textplatzhalter 7">
            <a:extLst>
              <a:ext uri="{FF2B5EF4-FFF2-40B4-BE49-F238E27FC236}">
                <a16:creationId xmlns:a16="http://schemas.microsoft.com/office/drawing/2014/main" id="{79C784CF-EB19-427C-881F-56D046C3083A}"/>
              </a:ext>
            </a:extLst>
          </p:cNvPr>
          <p:cNvSpPr>
            <a:spLocks noGrp="1"/>
          </p:cNvSpPr>
          <p:nvPr>
            <p:ph type="body" sz="quarter" idx="10"/>
          </p:nvPr>
        </p:nvSpPr>
        <p:spPr>
          <a:xfrm>
            <a:off x="3599891" y="4516739"/>
            <a:ext cx="5148821" cy="1899936"/>
          </a:xfrm>
        </p:spPr>
        <p:txBody>
          <a:bodyPr/>
          <a:lstStyle>
            <a:lvl1pPr marL="0" indent="0">
              <a:lnSpc>
                <a:spcPct val="120000"/>
              </a:lnSpc>
              <a:spcAft>
                <a:spcPts val="0"/>
              </a:spcAft>
              <a:buNone/>
              <a:defRPr/>
            </a:lvl1pPr>
            <a:lvl2pPr marL="361950" indent="0">
              <a:buNone/>
              <a:defRPr/>
            </a:lvl2pPr>
          </a:lstStyle>
          <a:p>
            <a:pPr lvl="0"/>
            <a:r>
              <a:rPr lang="de-DE"/>
              <a:t>Mastertextformat bearbeiten</a:t>
            </a:r>
          </a:p>
        </p:txBody>
      </p:sp>
    </p:spTree>
    <p:extLst>
      <p:ext uri="{BB962C8B-B14F-4D97-AF65-F5344CB8AC3E}">
        <p14:creationId xmlns:p14="http://schemas.microsoft.com/office/powerpoint/2010/main" val="3253079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p:spTree>
      <p:nvGrpSpPr>
        <p:cNvPr id="1" name=""/>
        <p:cNvGrpSpPr/>
        <p:nvPr/>
      </p:nvGrpSpPr>
      <p:grpSpPr>
        <a:xfrm>
          <a:off x="0" y="0"/>
          <a:ext cx="0" cy="0"/>
          <a:chOff x="0" y="0"/>
          <a:chExt cx="0" cy="0"/>
        </a:xfrm>
      </p:grpSpPr>
      <p:sp>
        <p:nvSpPr>
          <p:cNvPr id="9" name="Bildplatzhalter 6"/>
          <p:cNvSpPr>
            <a:spLocks noGrp="1"/>
          </p:cNvSpPr>
          <p:nvPr>
            <p:ph type="pic" sz="quarter" idx="14"/>
          </p:nvPr>
        </p:nvSpPr>
        <p:spPr>
          <a:xfrm>
            <a:off x="2" y="1"/>
            <a:ext cx="12191997" cy="3429001"/>
          </a:xfrm>
          <a:solidFill>
            <a:schemeClr val="tx2"/>
          </a:solidFill>
        </p:spPr>
        <p:txBody>
          <a:bodyPr anchor="ctr"/>
          <a:lstStyle>
            <a:lvl1pPr marL="0" indent="0" algn="ctr">
              <a:buNone/>
              <a:defRPr/>
            </a:lvl1pPr>
          </a:lstStyle>
          <a:p>
            <a:r>
              <a:rPr lang="de-DE" noProof="0"/>
              <a:t>Bild durch Klicken auf Symbol hinzufügen</a:t>
            </a:r>
            <a:endParaRPr lang="en-US" noProof="0"/>
          </a:p>
        </p:txBody>
      </p:sp>
      <p:sp>
        <p:nvSpPr>
          <p:cNvPr id="2" name="Title 1"/>
          <p:cNvSpPr>
            <a:spLocks noGrp="1"/>
          </p:cNvSpPr>
          <p:nvPr>
            <p:ph type="ctrTitle"/>
          </p:nvPr>
        </p:nvSpPr>
        <p:spPr>
          <a:xfrm>
            <a:off x="407988" y="349612"/>
            <a:ext cx="11376025" cy="1099777"/>
          </a:xfrm>
        </p:spPr>
        <p:txBody>
          <a:bodyPr anchor="t"/>
          <a:lstStyle>
            <a:lvl1pPr algn="l">
              <a:lnSpc>
                <a:spcPct val="100000"/>
              </a:lnSpc>
              <a:defRPr sz="6000">
                <a:solidFill>
                  <a:schemeClr val="bg1"/>
                </a:solidFill>
              </a:defRPr>
            </a:lvl1pPr>
          </a:lstStyle>
          <a:p>
            <a:r>
              <a:rPr lang="de-DE" noProof="0"/>
              <a:t>Mastertitelformat bearbeiten</a:t>
            </a:r>
            <a:endParaRPr lang="en-US" noProof="0" dirty="0"/>
          </a:p>
        </p:txBody>
      </p:sp>
      <p:sp>
        <p:nvSpPr>
          <p:cNvPr id="3" name="Subtitle 2"/>
          <p:cNvSpPr>
            <a:spLocks noGrp="1"/>
          </p:cNvSpPr>
          <p:nvPr>
            <p:ph type="subTitle" idx="1"/>
          </p:nvPr>
        </p:nvSpPr>
        <p:spPr>
          <a:xfrm>
            <a:off x="407987" y="2335014"/>
            <a:ext cx="11376025" cy="889339"/>
          </a:xfrm>
        </p:spPr>
        <p:txBody>
          <a:bodyPr/>
          <a:lstStyle>
            <a:lvl1pPr marL="0" indent="0" algn="l">
              <a:buNone/>
              <a:defRPr sz="1800" b="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noProof="0"/>
              <a:t>Master-Untertitelformat bearbeiten</a:t>
            </a:r>
            <a:endParaRPr lang="en-US" noProof="0" dirty="0"/>
          </a:p>
        </p:txBody>
      </p:sp>
      <p:sp>
        <p:nvSpPr>
          <p:cNvPr id="12" name="Textplatzhalter 11"/>
          <p:cNvSpPr>
            <a:spLocks noGrp="1"/>
          </p:cNvSpPr>
          <p:nvPr>
            <p:ph type="body" sz="quarter" idx="10"/>
          </p:nvPr>
        </p:nvSpPr>
        <p:spPr>
          <a:xfrm>
            <a:off x="414396" y="4096780"/>
            <a:ext cx="11369548" cy="700373"/>
          </a:xfrm>
        </p:spPr>
        <p:txBody>
          <a:bodyPr/>
          <a:lstStyle>
            <a:lvl1pPr marL="0" indent="0">
              <a:spcAft>
                <a:spcPts val="0"/>
              </a:spcAft>
              <a:buNone/>
              <a:defRPr sz="1800"/>
            </a:lvl1pPr>
          </a:lstStyle>
          <a:p>
            <a:pPr lvl="0"/>
            <a:r>
              <a:rPr lang="de-DE" noProof="0"/>
              <a:t>Mastertextformat bearbeiten</a:t>
            </a:r>
          </a:p>
        </p:txBody>
      </p:sp>
      <p:pic>
        <p:nvPicPr>
          <p:cNvPr id="10" name="Grafik 9" descr="Logo DESY">
            <a:extLst>
              <a:ext uri="{FF2B5EF4-FFF2-40B4-BE49-F238E27FC236}">
                <a16:creationId xmlns:a16="http://schemas.microsoft.com/office/drawing/2014/main" id="{338F9ECC-B605-4D88-9A7C-3D46425084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5310" y="5585299"/>
            <a:ext cx="899498" cy="900000"/>
          </a:xfrm>
          <a:prstGeom prst="rect">
            <a:avLst/>
          </a:prstGeom>
        </p:spPr>
      </p:pic>
      <p:pic>
        <p:nvPicPr>
          <p:cNvPr id="11" name="Grafik 10" descr="Logo Helmholtz">
            <a:extLst>
              <a:ext uri="{FF2B5EF4-FFF2-40B4-BE49-F238E27FC236}">
                <a16:creationId xmlns:a16="http://schemas.microsoft.com/office/drawing/2014/main" id="{E1F0CB03-64D6-4EAD-B501-8CD3255D9F9B}"/>
              </a:ext>
              <a:ext uri="{C183D7F6-B498-43B3-948B-1728B52AA6E4}">
                <adec:decorative xmlns:adec="http://schemas.microsoft.com/office/drawing/2017/decorative" val="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5287" y="6258632"/>
            <a:ext cx="1188244" cy="161813"/>
          </a:xfrm>
          <a:prstGeom prst="rect">
            <a:avLst/>
          </a:prstGeom>
        </p:spPr>
      </p:pic>
    </p:spTree>
    <p:extLst>
      <p:ext uri="{BB962C8B-B14F-4D97-AF65-F5344CB8AC3E}">
        <p14:creationId xmlns:p14="http://schemas.microsoft.com/office/powerpoint/2010/main" val="860856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cya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07988" y="349610"/>
            <a:ext cx="11376025" cy="3511190"/>
          </a:xfrm>
        </p:spPr>
        <p:txBody>
          <a:bodyPr anchor="t"/>
          <a:lstStyle>
            <a:lvl1pPr algn="l">
              <a:lnSpc>
                <a:spcPct val="100000"/>
              </a:lnSpc>
              <a:defRPr sz="6000">
                <a:solidFill>
                  <a:schemeClr val="bg1"/>
                </a:solidFill>
              </a:defRPr>
            </a:lvl1pPr>
          </a:lstStyle>
          <a:p>
            <a:r>
              <a:rPr lang="de-DE" noProof="0"/>
              <a:t>Mastertitelformat bearbeiten</a:t>
            </a:r>
            <a:endParaRPr lang="en-US" noProof="0" dirty="0"/>
          </a:p>
        </p:txBody>
      </p:sp>
    </p:spTree>
    <p:extLst>
      <p:ext uri="{BB962C8B-B14F-4D97-AF65-F5344CB8AC3E}">
        <p14:creationId xmlns:p14="http://schemas.microsoft.com/office/powerpoint/2010/main" val="1457579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white">
    <p:spTree>
      <p:nvGrpSpPr>
        <p:cNvPr id="1" name=""/>
        <p:cNvGrpSpPr/>
        <p:nvPr/>
      </p:nvGrpSpPr>
      <p:grpSpPr>
        <a:xfrm>
          <a:off x="0" y="0"/>
          <a:ext cx="0" cy="0"/>
          <a:chOff x="0" y="0"/>
          <a:chExt cx="0" cy="0"/>
        </a:xfrm>
      </p:grpSpPr>
      <p:sp>
        <p:nvSpPr>
          <p:cNvPr id="2" name="Title 1"/>
          <p:cNvSpPr>
            <a:spLocks noGrp="1"/>
          </p:cNvSpPr>
          <p:nvPr>
            <p:ph type="ctrTitle"/>
          </p:nvPr>
        </p:nvSpPr>
        <p:spPr>
          <a:xfrm>
            <a:off x="407988" y="349610"/>
            <a:ext cx="11376025" cy="3511190"/>
          </a:xfrm>
        </p:spPr>
        <p:txBody>
          <a:bodyPr anchor="t"/>
          <a:lstStyle>
            <a:lvl1pPr algn="l">
              <a:lnSpc>
                <a:spcPct val="100000"/>
              </a:lnSpc>
              <a:defRPr sz="6000">
                <a:solidFill>
                  <a:schemeClr val="accent1"/>
                </a:solidFill>
              </a:defRPr>
            </a:lvl1pPr>
          </a:lstStyle>
          <a:p>
            <a:r>
              <a:rPr lang="de-DE" noProof="0"/>
              <a:t>Mastertitelformat bearbeiten</a:t>
            </a:r>
            <a:endParaRPr lang="en-US" noProof="0" dirty="0"/>
          </a:p>
        </p:txBody>
      </p:sp>
    </p:spTree>
    <p:extLst>
      <p:ext uri="{BB962C8B-B14F-4D97-AF65-F5344CB8AC3E}">
        <p14:creationId xmlns:p14="http://schemas.microsoft.com/office/powerpoint/2010/main" val="2620239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noProof="0"/>
              <a:t>Mastertitelformat bearbeiten</a:t>
            </a:r>
            <a:endParaRPr lang="en-US" noProof="0" dirty="0"/>
          </a:p>
        </p:txBody>
      </p:sp>
      <p:sp>
        <p:nvSpPr>
          <p:cNvPr id="8" name="Textplatzhalter 7"/>
          <p:cNvSpPr>
            <a:spLocks noGrp="1"/>
          </p:cNvSpPr>
          <p:nvPr>
            <p:ph type="body" sz="quarter" idx="13"/>
          </p:nvPr>
        </p:nvSpPr>
        <p:spPr>
          <a:xfrm>
            <a:off x="407988" y="817500"/>
            <a:ext cx="11376024" cy="379252"/>
          </a:xfrm>
        </p:spPr>
        <p:txBody>
          <a:bodyPr/>
          <a:lstStyle>
            <a:lvl1pPr marL="0" indent="0">
              <a:spcAft>
                <a:spcPts val="0"/>
              </a:spcAft>
              <a:buNone/>
              <a:defRPr b="1">
                <a:solidFill>
                  <a:schemeClr val="accent2"/>
                </a:solidFill>
              </a:defRPr>
            </a:lvl1pPr>
            <a:lvl2pPr marL="266700" indent="0">
              <a:buNone/>
              <a:defRPr/>
            </a:lvl2pPr>
          </a:lstStyle>
          <a:p>
            <a:pPr lvl="0"/>
            <a:r>
              <a:rPr lang="de-DE" noProof="0"/>
              <a:t>Mastertextformat bearbeiten</a:t>
            </a:r>
          </a:p>
        </p:txBody>
      </p:sp>
      <p:sp>
        <p:nvSpPr>
          <p:cNvPr id="3" name="Content Placeholder 2"/>
          <p:cNvSpPr>
            <a:spLocks noGrp="1"/>
          </p:cNvSpPr>
          <p:nvPr>
            <p:ph idx="1"/>
          </p:nvPr>
        </p:nvSpPr>
        <p:spPr/>
        <p:txBody>
          <a:bodyPr/>
          <a:lstStyle/>
          <a:p>
            <a:pPr lvl="0"/>
            <a:r>
              <a:rPr lang="de-DE" noProof="0"/>
              <a:t>Mastertextformat bearbeiten</a:t>
            </a:r>
          </a:p>
        </p:txBody>
      </p:sp>
      <p:sp>
        <p:nvSpPr>
          <p:cNvPr id="5" name="Footer Placeholder 4"/>
          <p:cNvSpPr>
            <a:spLocks noGrp="1"/>
          </p:cNvSpPr>
          <p:nvPr>
            <p:ph type="ftr" sz="quarter" idx="11"/>
          </p:nvPr>
        </p:nvSpPr>
        <p:spPr/>
        <p:txBody>
          <a:bodyPr/>
          <a:lstStyle/>
          <a:p>
            <a:r>
              <a:rPr lang="de-DE" noProof="0"/>
              <a:t>| TDCs | Inge Diehl, Juli 2023</a:t>
            </a:r>
            <a:endParaRPr lang="en-US" noProof="0" dirty="0"/>
          </a:p>
        </p:txBody>
      </p:sp>
    </p:spTree>
    <p:extLst>
      <p:ext uri="{BB962C8B-B14F-4D97-AF65-F5344CB8AC3E}">
        <p14:creationId xmlns:p14="http://schemas.microsoft.com/office/powerpoint/2010/main" val="1733408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2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noProof="0"/>
              <a:t>Mastertitelformat bearbeiten</a:t>
            </a:r>
            <a:endParaRPr lang="en-US" noProof="0" dirty="0"/>
          </a:p>
        </p:txBody>
      </p:sp>
      <p:sp>
        <p:nvSpPr>
          <p:cNvPr id="8" name="Textplatzhalter 7"/>
          <p:cNvSpPr>
            <a:spLocks noGrp="1"/>
          </p:cNvSpPr>
          <p:nvPr>
            <p:ph type="body" sz="quarter" idx="13"/>
          </p:nvPr>
        </p:nvSpPr>
        <p:spPr>
          <a:xfrm>
            <a:off x="407987" y="817500"/>
            <a:ext cx="11376025" cy="379252"/>
          </a:xfrm>
        </p:spPr>
        <p:txBody>
          <a:bodyPr/>
          <a:lstStyle>
            <a:lvl1pPr marL="0" indent="0">
              <a:spcAft>
                <a:spcPts val="0"/>
              </a:spcAft>
              <a:buNone/>
              <a:defRPr b="1">
                <a:solidFill>
                  <a:schemeClr val="accent2"/>
                </a:solidFill>
              </a:defRPr>
            </a:lvl1pPr>
            <a:lvl2pPr marL="266700" indent="0">
              <a:buNone/>
              <a:defRPr/>
            </a:lvl2pPr>
          </a:lstStyle>
          <a:p>
            <a:pPr lvl="0"/>
            <a:r>
              <a:rPr lang="de-DE" noProof="0"/>
              <a:t>Mastertextformat bearbeiten</a:t>
            </a:r>
          </a:p>
        </p:txBody>
      </p:sp>
      <p:sp>
        <p:nvSpPr>
          <p:cNvPr id="3" name="Content Placeholder 2"/>
          <p:cNvSpPr>
            <a:spLocks noGrp="1"/>
          </p:cNvSpPr>
          <p:nvPr>
            <p:ph idx="1"/>
          </p:nvPr>
        </p:nvSpPr>
        <p:spPr>
          <a:xfrm>
            <a:off x="407988" y="1406427"/>
            <a:ext cx="5616575" cy="5010249"/>
          </a:xfrm>
        </p:spPr>
        <p:txBody>
          <a:bodyPr/>
          <a:lstStyle/>
          <a:p>
            <a:pPr lvl="0"/>
            <a:r>
              <a:rPr lang="de-DE" noProof="0"/>
              <a:t>Mastertextformat bearbeiten</a:t>
            </a:r>
          </a:p>
        </p:txBody>
      </p:sp>
      <p:sp>
        <p:nvSpPr>
          <p:cNvPr id="6" name="Content Placeholder 2"/>
          <p:cNvSpPr>
            <a:spLocks noGrp="1"/>
          </p:cNvSpPr>
          <p:nvPr>
            <p:ph idx="14"/>
          </p:nvPr>
        </p:nvSpPr>
        <p:spPr>
          <a:xfrm>
            <a:off x="6167439" y="1406427"/>
            <a:ext cx="5616574" cy="5010249"/>
          </a:xfrm>
        </p:spPr>
        <p:txBody>
          <a:bodyPr/>
          <a:lstStyle/>
          <a:p>
            <a:pPr lvl="0"/>
            <a:r>
              <a:rPr lang="de-DE" noProof="0"/>
              <a:t>Mastertextformat bearbeiten</a:t>
            </a:r>
          </a:p>
        </p:txBody>
      </p:sp>
      <p:sp>
        <p:nvSpPr>
          <p:cNvPr id="5" name="Footer Placeholder 4"/>
          <p:cNvSpPr>
            <a:spLocks noGrp="1"/>
          </p:cNvSpPr>
          <p:nvPr>
            <p:ph type="ftr" sz="quarter" idx="11"/>
          </p:nvPr>
        </p:nvSpPr>
        <p:spPr/>
        <p:txBody>
          <a:bodyPr/>
          <a:lstStyle/>
          <a:p>
            <a:r>
              <a:rPr lang="de-DE" noProof="0"/>
              <a:t>| TDCs | Inge Diehl, Juli 2023</a:t>
            </a:r>
            <a:endParaRPr lang="en-US" noProof="0" dirty="0"/>
          </a:p>
        </p:txBody>
      </p:sp>
    </p:spTree>
    <p:extLst>
      <p:ext uri="{BB962C8B-B14F-4D97-AF65-F5344CB8AC3E}">
        <p14:creationId xmlns:p14="http://schemas.microsoft.com/office/powerpoint/2010/main" val="3548715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3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noProof="0"/>
              <a:t>Mastertitelformat bearbeiten</a:t>
            </a:r>
            <a:endParaRPr lang="en-US" noProof="0" dirty="0"/>
          </a:p>
        </p:txBody>
      </p:sp>
      <p:sp>
        <p:nvSpPr>
          <p:cNvPr id="8" name="Textplatzhalter 7"/>
          <p:cNvSpPr>
            <a:spLocks noGrp="1"/>
          </p:cNvSpPr>
          <p:nvPr>
            <p:ph type="body" sz="quarter" idx="13"/>
          </p:nvPr>
        </p:nvSpPr>
        <p:spPr>
          <a:xfrm>
            <a:off x="407987" y="817500"/>
            <a:ext cx="11376025" cy="379252"/>
          </a:xfrm>
        </p:spPr>
        <p:txBody>
          <a:bodyPr/>
          <a:lstStyle>
            <a:lvl1pPr marL="0" indent="0">
              <a:spcAft>
                <a:spcPts val="0"/>
              </a:spcAft>
              <a:buNone/>
              <a:defRPr b="1">
                <a:solidFill>
                  <a:schemeClr val="accent2"/>
                </a:solidFill>
              </a:defRPr>
            </a:lvl1pPr>
            <a:lvl2pPr marL="266700" indent="0">
              <a:buNone/>
              <a:defRPr/>
            </a:lvl2pPr>
          </a:lstStyle>
          <a:p>
            <a:pPr lvl="0"/>
            <a:r>
              <a:rPr lang="de-DE" noProof="0"/>
              <a:t>Mastertextformat bearbeiten</a:t>
            </a:r>
          </a:p>
        </p:txBody>
      </p:sp>
      <p:sp>
        <p:nvSpPr>
          <p:cNvPr id="3" name="Content Placeholder 2"/>
          <p:cNvSpPr>
            <a:spLocks noGrp="1"/>
          </p:cNvSpPr>
          <p:nvPr>
            <p:ph idx="1"/>
          </p:nvPr>
        </p:nvSpPr>
        <p:spPr>
          <a:xfrm>
            <a:off x="407989" y="1406427"/>
            <a:ext cx="3708400" cy="5010249"/>
          </a:xfrm>
        </p:spPr>
        <p:txBody>
          <a:bodyPr/>
          <a:lstStyle/>
          <a:p>
            <a:pPr lvl="0"/>
            <a:r>
              <a:rPr lang="de-DE" noProof="0"/>
              <a:t>Mastertextformat bearbeiten</a:t>
            </a:r>
          </a:p>
        </p:txBody>
      </p:sp>
      <p:sp>
        <p:nvSpPr>
          <p:cNvPr id="6" name="Content Placeholder 2"/>
          <p:cNvSpPr>
            <a:spLocks noGrp="1"/>
          </p:cNvSpPr>
          <p:nvPr>
            <p:ph idx="14"/>
          </p:nvPr>
        </p:nvSpPr>
        <p:spPr>
          <a:xfrm>
            <a:off x="4259263" y="1406427"/>
            <a:ext cx="3673475" cy="5010249"/>
          </a:xfrm>
        </p:spPr>
        <p:txBody>
          <a:bodyPr/>
          <a:lstStyle/>
          <a:p>
            <a:pPr lvl="0"/>
            <a:r>
              <a:rPr lang="de-DE" noProof="0"/>
              <a:t>Mastertextformat bearbeiten</a:t>
            </a:r>
          </a:p>
        </p:txBody>
      </p:sp>
      <p:sp>
        <p:nvSpPr>
          <p:cNvPr id="7" name="Content Placeholder 2"/>
          <p:cNvSpPr>
            <a:spLocks noGrp="1"/>
          </p:cNvSpPr>
          <p:nvPr>
            <p:ph idx="15"/>
          </p:nvPr>
        </p:nvSpPr>
        <p:spPr>
          <a:xfrm>
            <a:off x="8075612" y="1406427"/>
            <a:ext cx="3708399" cy="5010249"/>
          </a:xfrm>
        </p:spPr>
        <p:txBody>
          <a:bodyPr/>
          <a:lstStyle/>
          <a:p>
            <a:pPr lvl="0"/>
            <a:r>
              <a:rPr lang="de-DE" noProof="0"/>
              <a:t>Mastertextformat bearbeiten</a:t>
            </a:r>
          </a:p>
        </p:txBody>
      </p:sp>
      <p:sp>
        <p:nvSpPr>
          <p:cNvPr id="5" name="Footer Placeholder 4"/>
          <p:cNvSpPr>
            <a:spLocks noGrp="1"/>
          </p:cNvSpPr>
          <p:nvPr>
            <p:ph type="ftr" sz="quarter" idx="11"/>
          </p:nvPr>
        </p:nvSpPr>
        <p:spPr/>
        <p:txBody>
          <a:bodyPr/>
          <a:lstStyle/>
          <a:p>
            <a:r>
              <a:rPr lang="de-DE" noProof="0"/>
              <a:t>| TDCs | Inge Diehl, Juli 2023</a:t>
            </a:r>
            <a:endParaRPr lang="en-US" noProof="0" dirty="0"/>
          </a:p>
        </p:txBody>
      </p:sp>
    </p:spTree>
    <p:extLst>
      <p:ext uri="{BB962C8B-B14F-4D97-AF65-F5344CB8AC3E}">
        <p14:creationId xmlns:p14="http://schemas.microsoft.com/office/powerpoint/2010/main" val="3834802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Text and 2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noProof="0"/>
              <a:t>Mastertitelformat bearbeiten</a:t>
            </a:r>
            <a:endParaRPr lang="en-US" noProof="0" dirty="0"/>
          </a:p>
        </p:txBody>
      </p:sp>
      <p:sp>
        <p:nvSpPr>
          <p:cNvPr id="8" name="Textplatzhalter 7"/>
          <p:cNvSpPr>
            <a:spLocks noGrp="1"/>
          </p:cNvSpPr>
          <p:nvPr>
            <p:ph type="body" sz="quarter" idx="13"/>
          </p:nvPr>
        </p:nvSpPr>
        <p:spPr>
          <a:xfrm>
            <a:off x="407987" y="817500"/>
            <a:ext cx="11376025" cy="379252"/>
          </a:xfrm>
        </p:spPr>
        <p:txBody>
          <a:bodyPr/>
          <a:lstStyle>
            <a:lvl1pPr marL="0" indent="0">
              <a:spcAft>
                <a:spcPts val="0"/>
              </a:spcAft>
              <a:buNone/>
              <a:defRPr b="1">
                <a:solidFill>
                  <a:schemeClr val="accent2"/>
                </a:solidFill>
              </a:defRPr>
            </a:lvl1pPr>
            <a:lvl2pPr marL="266700" indent="0">
              <a:buNone/>
              <a:defRPr/>
            </a:lvl2pPr>
          </a:lstStyle>
          <a:p>
            <a:pPr lvl="0"/>
            <a:r>
              <a:rPr lang="de-DE" noProof="0"/>
              <a:t>Mastertextformat bearbeiten</a:t>
            </a:r>
          </a:p>
        </p:txBody>
      </p:sp>
      <p:sp>
        <p:nvSpPr>
          <p:cNvPr id="7" name="Textplatzhalter 6"/>
          <p:cNvSpPr>
            <a:spLocks noGrp="1"/>
          </p:cNvSpPr>
          <p:nvPr>
            <p:ph type="body" sz="quarter" idx="15"/>
          </p:nvPr>
        </p:nvSpPr>
        <p:spPr>
          <a:xfrm>
            <a:off x="407988" y="1406427"/>
            <a:ext cx="5616575" cy="2454374"/>
          </a:xfrm>
        </p:spPr>
        <p:txBody>
          <a:bodyPr/>
          <a:lstStyle/>
          <a:p>
            <a:pPr lvl="0"/>
            <a:r>
              <a:rPr lang="de-DE" noProof="0"/>
              <a:t>Mastertextformat bearbeiten</a:t>
            </a:r>
          </a:p>
        </p:txBody>
      </p:sp>
      <p:sp>
        <p:nvSpPr>
          <p:cNvPr id="9" name="Textplatzhalter 6"/>
          <p:cNvSpPr>
            <a:spLocks noGrp="1"/>
          </p:cNvSpPr>
          <p:nvPr>
            <p:ph type="body" sz="quarter" idx="16"/>
          </p:nvPr>
        </p:nvSpPr>
        <p:spPr>
          <a:xfrm>
            <a:off x="407988" y="3963533"/>
            <a:ext cx="5616575" cy="2454374"/>
          </a:xfrm>
        </p:spPr>
        <p:txBody>
          <a:bodyPr/>
          <a:lstStyle/>
          <a:p>
            <a:pPr lvl="0"/>
            <a:r>
              <a:rPr lang="de-DE" noProof="0"/>
              <a:t>Mastertextformat bearbeiten</a:t>
            </a:r>
          </a:p>
        </p:txBody>
      </p:sp>
      <p:sp>
        <p:nvSpPr>
          <p:cNvPr id="10" name="Bildplatzhalter 6"/>
          <p:cNvSpPr>
            <a:spLocks noGrp="1"/>
          </p:cNvSpPr>
          <p:nvPr>
            <p:ph type="pic" sz="quarter" idx="14"/>
          </p:nvPr>
        </p:nvSpPr>
        <p:spPr>
          <a:xfrm>
            <a:off x="6167437" y="1449389"/>
            <a:ext cx="5616576" cy="2411412"/>
          </a:xfrm>
          <a:solidFill>
            <a:schemeClr val="bg1">
              <a:lumMod val="95000"/>
            </a:schemeClr>
          </a:solidFill>
        </p:spPr>
        <p:txBody>
          <a:bodyPr anchor="ctr"/>
          <a:lstStyle>
            <a:lvl1pPr marL="0" indent="0" algn="ctr">
              <a:buNone/>
              <a:defRPr/>
            </a:lvl1pPr>
          </a:lstStyle>
          <a:p>
            <a:r>
              <a:rPr lang="de-DE" noProof="0"/>
              <a:t>Bild durch Klicken auf Symbol hinzufügen</a:t>
            </a:r>
            <a:endParaRPr lang="en-US" noProof="0"/>
          </a:p>
        </p:txBody>
      </p:sp>
      <p:sp>
        <p:nvSpPr>
          <p:cNvPr id="11" name="Bildplatzhalter 6"/>
          <p:cNvSpPr>
            <a:spLocks noGrp="1"/>
          </p:cNvSpPr>
          <p:nvPr>
            <p:ph type="pic" sz="quarter" idx="17"/>
          </p:nvPr>
        </p:nvSpPr>
        <p:spPr>
          <a:xfrm>
            <a:off x="6167438" y="4005263"/>
            <a:ext cx="5616576" cy="2412644"/>
          </a:xfrm>
          <a:solidFill>
            <a:schemeClr val="bg1">
              <a:lumMod val="95000"/>
            </a:schemeClr>
          </a:solidFill>
        </p:spPr>
        <p:txBody>
          <a:bodyPr anchor="ctr"/>
          <a:lstStyle>
            <a:lvl1pPr marL="0" indent="0" algn="ctr">
              <a:buNone/>
              <a:defRPr/>
            </a:lvl1pPr>
          </a:lstStyle>
          <a:p>
            <a:r>
              <a:rPr lang="de-DE" noProof="0"/>
              <a:t>Bild durch Klicken auf Symbol hinzufügen</a:t>
            </a:r>
            <a:endParaRPr lang="en-US" noProof="0"/>
          </a:p>
        </p:txBody>
      </p:sp>
      <p:sp>
        <p:nvSpPr>
          <p:cNvPr id="5" name="Footer Placeholder 4"/>
          <p:cNvSpPr>
            <a:spLocks noGrp="1"/>
          </p:cNvSpPr>
          <p:nvPr>
            <p:ph type="ftr" sz="quarter" idx="11"/>
          </p:nvPr>
        </p:nvSpPr>
        <p:spPr/>
        <p:txBody>
          <a:bodyPr/>
          <a:lstStyle/>
          <a:p>
            <a:r>
              <a:rPr lang="de-DE" noProof="0"/>
              <a:t>| TDCs | Inge Diehl, Juli 2023</a:t>
            </a:r>
            <a:endParaRPr lang="en-US" noProof="0" dirty="0"/>
          </a:p>
        </p:txBody>
      </p:sp>
    </p:spTree>
    <p:extLst>
      <p:ext uri="{BB962C8B-B14F-4D97-AF65-F5344CB8AC3E}">
        <p14:creationId xmlns:p14="http://schemas.microsoft.com/office/powerpoint/2010/main" val="471160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Text and 2 Objec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noProof="0"/>
              <a:t>Mastertitelformat bearbeiten</a:t>
            </a:r>
            <a:endParaRPr lang="en-US" noProof="0" dirty="0"/>
          </a:p>
        </p:txBody>
      </p:sp>
      <p:sp>
        <p:nvSpPr>
          <p:cNvPr id="8" name="Textplatzhalter 7"/>
          <p:cNvSpPr>
            <a:spLocks noGrp="1"/>
          </p:cNvSpPr>
          <p:nvPr>
            <p:ph type="body" sz="quarter" idx="13"/>
          </p:nvPr>
        </p:nvSpPr>
        <p:spPr>
          <a:xfrm>
            <a:off x="407987" y="817500"/>
            <a:ext cx="11376025" cy="379252"/>
          </a:xfrm>
        </p:spPr>
        <p:txBody>
          <a:bodyPr/>
          <a:lstStyle>
            <a:lvl1pPr marL="0" indent="0">
              <a:spcAft>
                <a:spcPts val="0"/>
              </a:spcAft>
              <a:buNone/>
              <a:defRPr b="1">
                <a:solidFill>
                  <a:schemeClr val="accent2"/>
                </a:solidFill>
              </a:defRPr>
            </a:lvl1pPr>
            <a:lvl2pPr marL="266700" indent="0">
              <a:buNone/>
              <a:defRPr/>
            </a:lvl2pPr>
          </a:lstStyle>
          <a:p>
            <a:pPr lvl="0"/>
            <a:r>
              <a:rPr lang="de-DE" noProof="0"/>
              <a:t>Mastertextformat bearbeiten</a:t>
            </a:r>
          </a:p>
        </p:txBody>
      </p:sp>
      <p:sp>
        <p:nvSpPr>
          <p:cNvPr id="7" name="Textplatzhalter 6"/>
          <p:cNvSpPr>
            <a:spLocks noGrp="1"/>
          </p:cNvSpPr>
          <p:nvPr>
            <p:ph type="body" sz="quarter" idx="15"/>
          </p:nvPr>
        </p:nvSpPr>
        <p:spPr>
          <a:xfrm>
            <a:off x="407988" y="1406427"/>
            <a:ext cx="5616575" cy="2454374"/>
          </a:xfrm>
        </p:spPr>
        <p:txBody>
          <a:bodyPr/>
          <a:lstStyle/>
          <a:p>
            <a:pPr lvl="0"/>
            <a:r>
              <a:rPr lang="de-DE" noProof="0"/>
              <a:t>Mastertextformat bearbeiten</a:t>
            </a:r>
          </a:p>
        </p:txBody>
      </p:sp>
      <p:sp>
        <p:nvSpPr>
          <p:cNvPr id="9" name="Textplatzhalter 6"/>
          <p:cNvSpPr>
            <a:spLocks noGrp="1"/>
          </p:cNvSpPr>
          <p:nvPr>
            <p:ph type="body" sz="quarter" idx="16"/>
          </p:nvPr>
        </p:nvSpPr>
        <p:spPr>
          <a:xfrm>
            <a:off x="407988" y="3963533"/>
            <a:ext cx="5616575" cy="2454374"/>
          </a:xfrm>
        </p:spPr>
        <p:txBody>
          <a:bodyPr/>
          <a:lstStyle/>
          <a:p>
            <a:pPr lvl="0"/>
            <a:r>
              <a:rPr lang="de-DE" noProof="0"/>
              <a:t>Mastertextformat bearbeiten</a:t>
            </a:r>
          </a:p>
        </p:txBody>
      </p:sp>
      <p:sp>
        <p:nvSpPr>
          <p:cNvPr id="12" name="Inhaltsplatzhalter 5">
            <a:extLst>
              <a:ext uri="{FF2B5EF4-FFF2-40B4-BE49-F238E27FC236}">
                <a16:creationId xmlns:a16="http://schemas.microsoft.com/office/drawing/2014/main" id="{2E8BFC49-6C4E-4A78-A7A9-0AB60943F6F7}"/>
              </a:ext>
            </a:extLst>
          </p:cNvPr>
          <p:cNvSpPr>
            <a:spLocks noGrp="1"/>
          </p:cNvSpPr>
          <p:nvPr>
            <p:ph sz="quarter" idx="18" hasCustomPrompt="1"/>
          </p:nvPr>
        </p:nvSpPr>
        <p:spPr>
          <a:xfrm>
            <a:off x="6167438" y="1449388"/>
            <a:ext cx="5616574" cy="2411412"/>
          </a:xfrm>
          <a:solidFill>
            <a:schemeClr val="bg1">
              <a:lumMod val="95000"/>
            </a:schemeClr>
          </a:solidFill>
        </p:spPr>
        <p:txBody>
          <a:bodyPr lIns="72000" tIns="36000" rIns="72000" bIns="36000"/>
          <a:lstStyle>
            <a:lvl1pPr marL="0" indent="0">
              <a:buNone/>
              <a:defRPr/>
            </a:lvl1pPr>
          </a:lstStyle>
          <a:p>
            <a:pPr lvl="0"/>
            <a:r>
              <a:rPr lang="de-DE" dirty="0" err="1"/>
              <a:t>Object</a:t>
            </a:r>
            <a:r>
              <a:rPr lang="de-DE" dirty="0"/>
              <a:t> </a:t>
            </a:r>
          </a:p>
        </p:txBody>
      </p:sp>
      <p:sp>
        <p:nvSpPr>
          <p:cNvPr id="13" name="Inhaltsplatzhalter 5">
            <a:extLst>
              <a:ext uri="{FF2B5EF4-FFF2-40B4-BE49-F238E27FC236}">
                <a16:creationId xmlns:a16="http://schemas.microsoft.com/office/drawing/2014/main" id="{6B2B23C8-8ABC-4DC4-A6B8-3AA482F34140}"/>
              </a:ext>
            </a:extLst>
          </p:cNvPr>
          <p:cNvSpPr>
            <a:spLocks noGrp="1"/>
          </p:cNvSpPr>
          <p:nvPr>
            <p:ph sz="quarter" idx="19" hasCustomPrompt="1"/>
          </p:nvPr>
        </p:nvSpPr>
        <p:spPr>
          <a:xfrm>
            <a:off x="6167438" y="4005263"/>
            <a:ext cx="5616574" cy="2411412"/>
          </a:xfrm>
          <a:solidFill>
            <a:schemeClr val="bg1">
              <a:lumMod val="95000"/>
            </a:schemeClr>
          </a:solidFill>
        </p:spPr>
        <p:txBody>
          <a:bodyPr lIns="72000" tIns="36000" rIns="72000" bIns="36000"/>
          <a:lstStyle>
            <a:lvl1pPr marL="0" indent="0">
              <a:buNone/>
              <a:defRPr/>
            </a:lvl1pPr>
          </a:lstStyle>
          <a:p>
            <a:pPr lvl="0"/>
            <a:r>
              <a:rPr lang="de-DE" dirty="0" err="1"/>
              <a:t>Object</a:t>
            </a:r>
            <a:r>
              <a:rPr lang="de-DE" dirty="0"/>
              <a:t> </a:t>
            </a:r>
          </a:p>
        </p:txBody>
      </p:sp>
      <p:sp>
        <p:nvSpPr>
          <p:cNvPr id="5" name="Footer Placeholder 4"/>
          <p:cNvSpPr>
            <a:spLocks noGrp="1"/>
          </p:cNvSpPr>
          <p:nvPr>
            <p:ph type="ftr" sz="quarter" idx="11"/>
          </p:nvPr>
        </p:nvSpPr>
        <p:spPr/>
        <p:txBody>
          <a:bodyPr/>
          <a:lstStyle/>
          <a:p>
            <a:r>
              <a:rPr lang="de-DE" noProof="0"/>
              <a:t>| TDCs | Inge Diehl, Juli 2023</a:t>
            </a:r>
            <a:endParaRPr lang="en-US" noProof="0" dirty="0"/>
          </a:p>
        </p:txBody>
      </p:sp>
    </p:spTree>
    <p:extLst>
      <p:ext uri="{BB962C8B-B14F-4D97-AF65-F5344CB8AC3E}">
        <p14:creationId xmlns:p14="http://schemas.microsoft.com/office/powerpoint/2010/main" val="285878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7988" y="349611"/>
            <a:ext cx="11376024" cy="451098"/>
          </a:xfrm>
          <a:prstGeom prst="rect">
            <a:avLst/>
          </a:prstGeom>
        </p:spPr>
        <p:txBody>
          <a:bodyPr vert="horz" lIns="0" tIns="0" rIns="0" bIns="0" rtlCol="0" anchor="t" anchorCtr="0">
            <a:noAutofit/>
          </a:bodyPr>
          <a:lstStyle/>
          <a:p>
            <a:endParaRPr lang="en-US" noProof="0" dirty="0"/>
          </a:p>
        </p:txBody>
      </p:sp>
      <p:sp>
        <p:nvSpPr>
          <p:cNvPr id="3" name="Text Placeholder 2"/>
          <p:cNvSpPr>
            <a:spLocks noGrp="1"/>
          </p:cNvSpPr>
          <p:nvPr>
            <p:ph type="body" idx="1"/>
          </p:nvPr>
        </p:nvSpPr>
        <p:spPr>
          <a:xfrm>
            <a:off x="407987" y="1406427"/>
            <a:ext cx="11376025" cy="5010249"/>
          </a:xfrm>
          <a:prstGeom prst="rect">
            <a:avLst/>
          </a:prstGeom>
        </p:spPr>
        <p:txBody>
          <a:bodyPr vert="horz" lIns="0" tIns="0" rIns="0" bIns="0" rtlCol="0" anchor="t" anchorCtr="0">
            <a:noAutofit/>
          </a:bodyPr>
          <a:lstStyle/>
          <a:p>
            <a:pPr lvl="0"/>
            <a:endParaRPr lang="en-US" noProof="0" dirty="0"/>
          </a:p>
        </p:txBody>
      </p:sp>
      <p:sp>
        <p:nvSpPr>
          <p:cNvPr id="4" name="Textfeld 3">
            <a:extLst>
              <a:ext uri="{FF2B5EF4-FFF2-40B4-BE49-F238E27FC236}">
                <a16:creationId xmlns:a16="http://schemas.microsoft.com/office/drawing/2014/main" id="{A2648930-2178-4877-B88B-682D2D03C299}"/>
              </a:ext>
            </a:extLst>
          </p:cNvPr>
          <p:cNvSpPr txBox="1"/>
          <p:nvPr userDrawn="1"/>
        </p:nvSpPr>
        <p:spPr>
          <a:xfrm>
            <a:off x="403112" y="6580800"/>
            <a:ext cx="436304" cy="186841"/>
          </a:xfrm>
          <a:prstGeom prst="rect">
            <a:avLst/>
          </a:prstGeom>
        </p:spPr>
        <p:txBody>
          <a:bodyPr vert="horz" lIns="0" tIns="0" rIns="0" bIns="0" rtlCol="0" anchor="t" anchorCtr="0">
            <a:noAutofit/>
          </a:bodyPr>
          <a:lstStyle>
            <a:defPPr>
              <a:defRPr lang="en-US"/>
            </a:defPPr>
            <a:lvl1pPr>
              <a:defRPr sz="1000"/>
            </a:lvl1pPr>
          </a:lstStyle>
          <a:p>
            <a:pPr lvl="0"/>
            <a:r>
              <a:rPr lang="de-DE" b="1">
                <a:solidFill>
                  <a:schemeClr val="accent1"/>
                </a:solidFill>
              </a:rPr>
              <a:t>DESY</a:t>
            </a:r>
            <a:r>
              <a:rPr lang="de-DE" b="1">
                <a:solidFill>
                  <a:schemeClr val="accent2"/>
                </a:solidFill>
              </a:rPr>
              <a:t>.</a:t>
            </a:r>
            <a:endParaRPr lang="de-DE" b="1" dirty="0">
              <a:solidFill>
                <a:schemeClr val="accent2"/>
              </a:solidFill>
            </a:endParaRPr>
          </a:p>
        </p:txBody>
      </p:sp>
      <p:sp>
        <p:nvSpPr>
          <p:cNvPr id="5" name="Footer Placeholder 4"/>
          <p:cNvSpPr>
            <a:spLocks noGrp="1"/>
          </p:cNvSpPr>
          <p:nvPr>
            <p:ph type="ftr" sz="quarter" idx="3"/>
          </p:nvPr>
        </p:nvSpPr>
        <p:spPr>
          <a:xfrm>
            <a:off x="839416" y="6580800"/>
            <a:ext cx="9901099" cy="186841"/>
          </a:xfrm>
          <a:prstGeom prst="rect">
            <a:avLst/>
          </a:prstGeom>
        </p:spPr>
        <p:txBody>
          <a:bodyPr vert="horz" lIns="0" tIns="0" rIns="0" bIns="0" rtlCol="0" anchor="t" anchorCtr="0">
            <a:noAutofit/>
          </a:bodyPr>
          <a:lstStyle>
            <a:lvl1pPr algn="l">
              <a:defRPr sz="1000">
                <a:solidFill>
                  <a:schemeClr val="tx1"/>
                </a:solidFill>
              </a:defRPr>
            </a:lvl1pPr>
          </a:lstStyle>
          <a:p>
            <a:r>
              <a:rPr lang="de-DE"/>
              <a:t>| TDCs | Inge Diehl, Juli 2023</a:t>
            </a:r>
            <a:endParaRPr lang="en-US" dirty="0"/>
          </a:p>
        </p:txBody>
      </p:sp>
      <p:sp>
        <p:nvSpPr>
          <p:cNvPr id="14" name="Textfeld 13"/>
          <p:cNvSpPr txBox="1"/>
          <p:nvPr userDrawn="1"/>
        </p:nvSpPr>
        <p:spPr>
          <a:xfrm>
            <a:off x="10848528" y="6580800"/>
            <a:ext cx="935485" cy="186841"/>
          </a:xfrm>
          <a:prstGeom prst="rect">
            <a:avLst/>
          </a:prstGeom>
          <a:noFill/>
        </p:spPr>
        <p:txBody>
          <a:bodyPr wrap="square" lIns="0" tIns="0" rIns="0" bIns="0" rtlCol="0">
            <a:noAutofit/>
          </a:bodyPr>
          <a:lstStyle/>
          <a:p>
            <a:pPr algn="r"/>
            <a:r>
              <a:rPr lang="en-US" sz="1000" b="1" noProof="0" dirty="0"/>
              <a:t>Page </a:t>
            </a:r>
            <a:fld id="{0427E4B2-AC28-443E-BE04-5CD55098A90B}" type="slidenum">
              <a:rPr lang="en-US" sz="1000" b="1" noProof="0" smtClean="0"/>
              <a:pPr algn="r"/>
              <a:t>‹Nr.›</a:t>
            </a:fld>
            <a:endParaRPr lang="en-US" sz="1000" b="1" noProof="0" dirty="0"/>
          </a:p>
        </p:txBody>
      </p:sp>
    </p:spTree>
    <p:extLst>
      <p:ext uri="{BB962C8B-B14F-4D97-AF65-F5344CB8AC3E}">
        <p14:creationId xmlns:p14="http://schemas.microsoft.com/office/powerpoint/2010/main" val="2845299319"/>
      </p:ext>
    </p:extLst>
  </p:cSld>
  <p:clrMap bg1="lt1" tx1="dk1" bg2="lt2" tx2="dk2" accent1="accent1" accent2="accent2" accent3="accent3" accent4="accent4" accent5="accent5" accent6="accent6" hlink="hlink" folHlink="folHlink"/>
  <p:sldLayoutIdLst>
    <p:sldLayoutId id="2147483661" r:id="rId1"/>
    <p:sldLayoutId id="2147483671" r:id="rId2"/>
    <p:sldLayoutId id="2147483672" r:id="rId3"/>
    <p:sldLayoutId id="2147483680" r:id="rId4"/>
    <p:sldLayoutId id="2147483662" r:id="rId5"/>
    <p:sldLayoutId id="2147483668" r:id="rId6"/>
    <p:sldLayoutId id="2147483673" r:id="rId7"/>
    <p:sldLayoutId id="2147483670" r:id="rId8"/>
    <p:sldLayoutId id="2147483678" r:id="rId9"/>
    <p:sldLayoutId id="2147483674" r:id="rId10"/>
    <p:sldLayoutId id="2147483679" r:id="rId11"/>
    <p:sldLayoutId id="2147483675" r:id="rId12"/>
    <p:sldLayoutId id="2147483669" r:id="rId13"/>
    <p:sldLayoutId id="2147483676" r:id="rId14"/>
    <p:sldLayoutId id="2147483677" r:id="rId15"/>
    <p:sldLayoutId id="2147483666" r:id="rId16"/>
    <p:sldLayoutId id="2147483667" r:id="rId17"/>
    <p:sldLayoutId id="2147483681" r:id="rId18"/>
  </p:sldLayoutIdLst>
  <p:hf sldNum="0" hdr="0" dt="0"/>
  <p:txStyles>
    <p:titleStyle>
      <a:lvl1pPr algn="l" defTabSz="914400" rtl="0" eaLnBrk="1" latinLnBrk="0" hangingPunct="1">
        <a:lnSpc>
          <a:spcPct val="90000"/>
        </a:lnSpc>
        <a:spcBef>
          <a:spcPct val="0"/>
        </a:spcBef>
        <a:buNone/>
        <a:defRPr sz="3000" b="1" kern="1200">
          <a:solidFill>
            <a:schemeClr val="accent1"/>
          </a:solidFill>
          <a:latin typeface="+mj-lt"/>
          <a:ea typeface="+mj-ea"/>
          <a:cs typeface="+mj-cs"/>
        </a:defRPr>
      </a:lvl1pPr>
    </p:titleStyle>
    <p:bodyStyle>
      <a:lvl1pPr marL="361950" indent="-361950" algn="l" defTabSz="914400" rtl="0" eaLnBrk="1" latinLnBrk="0" hangingPunct="1">
        <a:lnSpc>
          <a:spcPct val="110000"/>
        </a:lnSpc>
        <a:spcBef>
          <a:spcPts val="0"/>
        </a:spcBef>
        <a:spcAft>
          <a:spcPts val="1200"/>
        </a:spcAft>
        <a:buFont typeface="Arial" panose="020B0604020202020204" pitchFamily="34" charset="0"/>
        <a:buChar char="•"/>
        <a:tabLst>
          <a:tab pos="361950" algn="l"/>
        </a:tabLst>
        <a:defRPr sz="1800" kern="1200">
          <a:solidFill>
            <a:schemeClr val="tx1"/>
          </a:solidFill>
          <a:latin typeface="+mn-lt"/>
          <a:ea typeface="+mn-ea"/>
          <a:cs typeface="+mn-cs"/>
        </a:defRPr>
      </a:lvl1pPr>
      <a:lvl2pPr marL="628650" indent="-266700" algn="l" defTabSz="914400" rtl="0" eaLnBrk="1" latinLnBrk="0" hangingPunct="1">
        <a:lnSpc>
          <a:spcPct val="100000"/>
        </a:lnSpc>
        <a:spcBef>
          <a:spcPts val="0"/>
        </a:spcBef>
        <a:spcAft>
          <a:spcPts val="800"/>
        </a:spcAft>
        <a:buFont typeface="Arial" panose="020B0604020202020204" pitchFamily="34" charset="0"/>
        <a:buChar char="•"/>
        <a:defRPr sz="1600" kern="1200">
          <a:solidFill>
            <a:schemeClr val="tx1"/>
          </a:solidFill>
          <a:latin typeface="+mn-lt"/>
          <a:ea typeface="+mn-ea"/>
          <a:cs typeface="+mn-cs"/>
        </a:defRPr>
      </a:lvl2pPr>
      <a:lvl3pPr marL="895350" indent="-266700" algn="l" defTabSz="914400" rtl="0" eaLnBrk="1" latinLnBrk="0" hangingPunct="1">
        <a:lnSpc>
          <a:spcPct val="100000"/>
        </a:lnSpc>
        <a:spcBef>
          <a:spcPts val="0"/>
        </a:spcBef>
        <a:spcAft>
          <a:spcPts val="800"/>
        </a:spcAft>
        <a:buFont typeface="Arial" panose="020B0604020202020204" pitchFamily="34" charset="0"/>
        <a:buChar char="•"/>
        <a:defRPr sz="1600" kern="1200">
          <a:solidFill>
            <a:schemeClr val="tx1"/>
          </a:solidFill>
          <a:latin typeface="+mn-lt"/>
          <a:ea typeface="+mn-ea"/>
          <a:cs typeface="+mn-cs"/>
        </a:defRPr>
      </a:lvl3pPr>
      <a:lvl4pPr marL="1162050" indent="-266700" algn="l" defTabSz="914400" rtl="0" eaLnBrk="1" latinLnBrk="0" hangingPunct="1">
        <a:lnSpc>
          <a:spcPct val="100000"/>
        </a:lnSpc>
        <a:spcBef>
          <a:spcPts val="0"/>
        </a:spcBef>
        <a:spcAft>
          <a:spcPts val="800"/>
        </a:spcAft>
        <a:buFont typeface="Arial" panose="020B0604020202020204" pitchFamily="34" charset="0"/>
        <a:buChar char="•"/>
        <a:defRPr sz="1600" kern="1200">
          <a:solidFill>
            <a:schemeClr val="tx1"/>
          </a:solidFill>
          <a:latin typeface="+mn-lt"/>
          <a:ea typeface="+mn-ea"/>
          <a:cs typeface="+mn-cs"/>
        </a:defRPr>
      </a:lvl4pPr>
      <a:lvl5pPr marL="1438275" indent="-276225" algn="l" defTabSz="914400" rtl="0" eaLnBrk="1" latinLnBrk="0" hangingPunct="1">
        <a:lnSpc>
          <a:spcPct val="100000"/>
        </a:lnSpc>
        <a:spcBef>
          <a:spcPts val="0"/>
        </a:spcBef>
        <a:spcAft>
          <a:spcPts val="8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913" userDrawn="1">
          <p15:clr>
            <a:srgbClr val="F26B43"/>
          </p15:clr>
        </p15:guide>
        <p15:guide id="2" pos="3885" userDrawn="1">
          <p15:clr>
            <a:srgbClr val="F26B43"/>
          </p15:clr>
        </p15:guide>
        <p15:guide id="3" pos="3795" userDrawn="1">
          <p15:clr>
            <a:srgbClr val="F26B43"/>
          </p15:clr>
        </p15:guide>
        <p15:guide id="4" pos="7423" userDrawn="1">
          <p15:clr>
            <a:srgbClr val="F26B43"/>
          </p15:clr>
        </p15:guide>
        <p15:guide id="5" pos="257" userDrawn="1">
          <p15:clr>
            <a:srgbClr val="F26B43"/>
          </p15:clr>
        </p15:guide>
        <p15:guide id="6" orient="horz" pos="4042" userDrawn="1">
          <p15:clr>
            <a:srgbClr val="F26B43"/>
          </p15:clr>
        </p15:guide>
        <p15:guide id="7" orient="horz" pos="2432" userDrawn="1">
          <p15:clr>
            <a:srgbClr val="F26B43"/>
          </p15:clr>
        </p15:guide>
        <p15:guide id="8" orient="horz" pos="2523" userDrawn="1">
          <p15:clr>
            <a:srgbClr val="F26B43"/>
          </p15:clr>
        </p15:guide>
        <p15:guide id="9" pos="2593" userDrawn="1">
          <p15:clr>
            <a:srgbClr val="F26B43"/>
          </p15:clr>
        </p15:guide>
        <p15:guide id="10" pos="2683" userDrawn="1">
          <p15:clr>
            <a:srgbClr val="F26B43"/>
          </p15:clr>
        </p15:guide>
        <p15:guide id="11" pos="4997" userDrawn="1">
          <p15:clr>
            <a:srgbClr val="F26B43"/>
          </p15:clr>
        </p15:guide>
        <p15:guide id="12" pos="5087"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5712EA-A552-4B22-9EDD-D91F459C55C6}"/>
              </a:ext>
            </a:extLst>
          </p:cNvPr>
          <p:cNvSpPr>
            <a:spLocks noGrp="1"/>
          </p:cNvSpPr>
          <p:nvPr>
            <p:ph type="ctrTitle"/>
          </p:nvPr>
        </p:nvSpPr>
        <p:spPr/>
        <p:txBody>
          <a:bodyPr/>
          <a:lstStyle/>
          <a:p>
            <a:r>
              <a:rPr lang="en-US" sz="4800"/>
              <a:t>Time-to-digital converter (TDC) in CMOS technology – overview and design example</a:t>
            </a:r>
          </a:p>
        </p:txBody>
      </p:sp>
      <p:sp>
        <p:nvSpPr>
          <p:cNvPr id="3" name="Untertitel 2">
            <a:extLst>
              <a:ext uri="{FF2B5EF4-FFF2-40B4-BE49-F238E27FC236}">
                <a16:creationId xmlns:a16="http://schemas.microsoft.com/office/drawing/2014/main" id="{FE0E8BB5-FAA5-434D-B379-21481E8AD7B4}"/>
              </a:ext>
            </a:extLst>
          </p:cNvPr>
          <p:cNvSpPr>
            <a:spLocks noGrp="1"/>
          </p:cNvSpPr>
          <p:nvPr>
            <p:ph type="subTitle" idx="1"/>
          </p:nvPr>
        </p:nvSpPr>
        <p:spPr>
          <a:xfrm>
            <a:off x="407987" y="2767062"/>
            <a:ext cx="11376025" cy="445914"/>
          </a:xfrm>
        </p:spPr>
        <p:txBody>
          <a:bodyPr/>
          <a:lstStyle/>
          <a:p>
            <a:r>
              <a:rPr lang="en-US"/>
              <a:t>Juli 2023</a:t>
            </a:r>
          </a:p>
        </p:txBody>
      </p:sp>
      <p:sp>
        <p:nvSpPr>
          <p:cNvPr id="4" name="Textplatzhalter 3">
            <a:extLst>
              <a:ext uri="{FF2B5EF4-FFF2-40B4-BE49-F238E27FC236}">
                <a16:creationId xmlns:a16="http://schemas.microsoft.com/office/drawing/2014/main" id="{813E582D-3126-49E1-A4F9-6B749BC8FBEF}"/>
              </a:ext>
            </a:extLst>
          </p:cNvPr>
          <p:cNvSpPr>
            <a:spLocks noGrp="1"/>
          </p:cNvSpPr>
          <p:nvPr>
            <p:ph type="body" sz="quarter" idx="10"/>
          </p:nvPr>
        </p:nvSpPr>
        <p:spPr>
          <a:xfrm>
            <a:off x="414396" y="3212976"/>
            <a:ext cx="11369549" cy="2952328"/>
          </a:xfrm>
        </p:spPr>
        <p:txBody>
          <a:bodyPr/>
          <a:lstStyle/>
          <a:p>
            <a:r>
              <a:rPr lang="en-US" sz="1400" b="1"/>
              <a:t>Outline</a:t>
            </a:r>
          </a:p>
          <a:p>
            <a:endParaRPr lang="en-US" sz="1400" b="1"/>
          </a:p>
          <a:p>
            <a:pPr marL="285750" indent="-285750">
              <a:buFont typeface="Arial" panose="020B0604020202020204" pitchFamily="34" charset="0"/>
              <a:buChar char="•"/>
            </a:pPr>
            <a:r>
              <a:rPr lang="en-US" sz="1400" b="1"/>
              <a:t>Introduction</a:t>
            </a:r>
          </a:p>
          <a:p>
            <a:pPr marL="914400" lvl="1" indent="-285750"/>
            <a:r>
              <a:rPr lang="en-US" sz="1200" b="1"/>
              <a:t>Application</a:t>
            </a:r>
          </a:p>
          <a:p>
            <a:pPr marL="914400" lvl="1" indent="-285750"/>
            <a:r>
              <a:rPr lang="en-US" sz="1200" b="1"/>
              <a:t>Classification</a:t>
            </a:r>
          </a:p>
          <a:p>
            <a:pPr marL="914400" lvl="1" indent="-285750"/>
            <a:r>
              <a:rPr lang="en-US" sz="1200" b="1"/>
              <a:t>Types of sampling TDCs</a:t>
            </a:r>
          </a:p>
          <a:p>
            <a:pPr marL="914400" lvl="1" indent="-285750"/>
            <a:r>
              <a:rPr lang="en-US" sz="1200" b="1"/>
              <a:t>Characterization</a:t>
            </a:r>
          </a:p>
          <a:p>
            <a:pPr marL="285750" indent="-285750">
              <a:buFont typeface="Arial" panose="020B0604020202020204" pitchFamily="34" charset="0"/>
              <a:buChar char="•"/>
            </a:pPr>
            <a:r>
              <a:rPr lang="en-US" sz="1400" b="1"/>
              <a:t>Design Example</a:t>
            </a:r>
          </a:p>
          <a:p>
            <a:pPr marL="285750" indent="-285750">
              <a:buFont typeface="Arial" panose="020B0604020202020204" pitchFamily="34" charset="0"/>
              <a:buChar char="•"/>
            </a:pPr>
            <a:r>
              <a:rPr lang="en-US" sz="1400" b="1"/>
              <a:t>Summary</a:t>
            </a:r>
          </a:p>
          <a:p>
            <a:pPr marL="914400" lvl="1" indent="-285750"/>
            <a:endParaRPr lang="en-US" sz="1200" b="1"/>
          </a:p>
          <a:p>
            <a:pPr marL="285750" lvl="0" indent="-285750">
              <a:buFont typeface="Arial" panose="020B0604020202020204" pitchFamily="34" charset="0"/>
              <a:buChar char="•"/>
            </a:pPr>
            <a:endParaRPr lang="en-US" sz="1400"/>
          </a:p>
        </p:txBody>
      </p:sp>
    </p:spTree>
    <p:extLst>
      <p:ext uri="{BB962C8B-B14F-4D97-AF65-F5344CB8AC3E}">
        <p14:creationId xmlns:p14="http://schemas.microsoft.com/office/powerpoint/2010/main" val="3427000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Design in 150-nm CMOS Process from LFoundry</a:t>
            </a:r>
          </a:p>
        </p:txBody>
      </p:sp>
      <p:sp>
        <p:nvSpPr>
          <p:cNvPr id="4" name="Textplatzhalter 3"/>
          <p:cNvSpPr>
            <a:spLocks noGrp="1"/>
          </p:cNvSpPr>
          <p:nvPr>
            <p:ph type="body" sz="quarter" idx="13"/>
          </p:nvPr>
        </p:nvSpPr>
        <p:spPr/>
        <p:txBody>
          <a:bodyPr/>
          <a:lstStyle/>
          <a:p>
            <a:r>
              <a:rPr lang="en-US"/>
              <a:t>Combination of delay-line locked loop TDC and counter TDC</a:t>
            </a:r>
          </a:p>
        </p:txBody>
      </p:sp>
      <p:sp>
        <p:nvSpPr>
          <p:cNvPr id="3" name="Fußzeilenplatzhalter 2"/>
          <p:cNvSpPr>
            <a:spLocks noGrp="1"/>
          </p:cNvSpPr>
          <p:nvPr>
            <p:ph type="ftr" sz="quarter" idx="11"/>
          </p:nvPr>
        </p:nvSpPr>
        <p:spPr/>
        <p:txBody>
          <a:bodyPr/>
          <a:lstStyle/>
          <a:p>
            <a:r>
              <a:rPr lang="en-US"/>
              <a:t>| TDCs | Inge Diehl, Juli 2023</a:t>
            </a:r>
          </a:p>
        </p:txBody>
      </p:sp>
      <p:sp>
        <p:nvSpPr>
          <p:cNvPr id="50" name="Inhaltsplatzhalter 2">
            <a:extLst>
              <a:ext uri="{FF2B5EF4-FFF2-40B4-BE49-F238E27FC236}">
                <a16:creationId xmlns:a16="http://schemas.microsoft.com/office/drawing/2014/main" id="{FF23BA12-BB57-4790-9EBC-2FF78C4DD9FC}"/>
              </a:ext>
            </a:extLst>
          </p:cNvPr>
          <p:cNvSpPr txBox="1">
            <a:spLocks/>
          </p:cNvSpPr>
          <p:nvPr/>
        </p:nvSpPr>
        <p:spPr bwMode="auto">
          <a:xfrm>
            <a:off x="767408" y="4250076"/>
            <a:ext cx="5328592" cy="126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65113" indent="-265113" algn="l" rtl="0" eaLnBrk="1" fontAlgn="base" hangingPunct="1">
              <a:spcBef>
                <a:spcPct val="0"/>
              </a:spcBef>
              <a:spcAft>
                <a:spcPct val="50000"/>
              </a:spcAft>
              <a:buClr>
                <a:srgbClr val="F28E00"/>
              </a:buClr>
              <a:buFont typeface="Arial Black" pitchFamily="34" charset="0"/>
              <a:buChar char="&gt;"/>
              <a:defRPr sz="2000">
                <a:solidFill>
                  <a:schemeClr val="tx1"/>
                </a:solidFill>
                <a:latin typeface="+mn-lt"/>
                <a:ea typeface="+mn-ea"/>
                <a:cs typeface="+mn-cs"/>
              </a:defRPr>
            </a:lvl1pPr>
            <a:lvl2pPr marL="628650" indent="-184150" algn="l" rtl="0" eaLnBrk="1" fontAlgn="base" hangingPunct="1">
              <a:spcBef>
                <a:spcPct val="0"/>
              </a:spcBef>
              <a:spcAft>
                <a:spcPct val="50000"/>
              </a:spcAft>
              <a:buClr>
                <a:schemeClr val="bg2"/>
              </a:buClr>
              <a:buFont typeface="Wingdings" pitchFamily="2" charset="2"/>
              <a:buChar char="§"/>
              <a:defRPr sz="1600">
                <a:solidFill>
                  <a:schemeClr val="tx1"/>
                </a:solidFill>
                <a:latin typeface="+mn-lt"/>
              </a:defRPr>
            </a:lvl2pPr>
            <a:lvl3pPr marL="1236663" indent="-228600" algn="l" rtl="0" eaLnBrk="1" fontAlgn="base" hangingPunct="1">
              <a:spcBef>
                <a:spcPct val="0"/>
              </a:spcBef>
              <a:spcAft>
                <a:spcPct val="0"/>
              </a:spcAft>
              <a:buClr>
                <a:srgbClr val="FF9900"/>
              </a:buClr>
              <a:buFont typeface="Arial Black" pitchFamily="34" charset="0"/>
              <a:defRPr sz="1200">
                <a:solidFill>
                  <a:schemeClr val="tx1"/>
                </a:solidFill>
                <a:latin typeface="+mn-lt"/>
              </a:defRPr>
            </a:lvl3pPr>
            <a:lvl4pPr marL="1644650" indent="-228600" algn="l" rtl="0" eaLnBrk="1" fontAlgn="base" hangingPunct="1">
              <a:spcBef>
                <a:spcPct val="0"/>
              </a:spcBef>
              <a:spcAft>
                <a:spcPct val="0"/>
              </a:spcAft>
              <a:buFont typeface="Wingdings" pitchFamily="2" charset="2"/>
              <a:buChar char="§"/>
              <a:defRPr sz="1400">
                <a:solidFill>
                  <a:schemeClr val="tx1"/>
                </a:solidFill>
                <a:latin typeface="+mn-lt"/>
              </a:defRPr>
            </a:lvl4pPr>
            <a:lvl5pPr marL="2057400" indent="-228600" algn="l" rtl="0" eaLnBrk="1" fontAlgn="base" hangingPunct="1">
              <a:spcBef>
                <a:spcPct val="20000"/>
              </a:spcBef>
              <a:spcAft>
                <a:spcPct val="0"/>
              </a:spcAft>
              <a:defRPr sz="2000">
                <a:solidFill>
                  <a:schemeClr val="tx1"/>
                </a:solidFill>
                <a:latin typeface="+mn-lt"/>
              </a:defRPr>
            </a:lvl5pPr>
            <a:lvl6pPr marL="2514600" indent="-228600" algn="l" rtl="0" eaLnBrk="1" fontAlgn="base" hangingPunct="1">
              <a:spcBef>
                <a:spcPct val="20000"/>
              </a:spcBef>
              <a:spcAft>
                <a:spcPct val="0"/>
              </a:spcAft>
              <a:defRPr sz="2000">
                <a:solidFill>
                  <a:schemeClr val="tx1"/>
                </a:solidFill>
                <a:latin typeface="+mn-lt"/>
              </a:defRPr>
            </a:lvl6pPr>
            <a:lvl7pPr marL="2971800" indent="-228600" algn="l" rtl="0" eaLnBrk="1" fontAlgn="base" hangingPunct="1">
              <a:spcBef>
                <a:spcPct val="20000"/>
              </a:spcBef>
              <a:spcAft>
                <a:spcPct val="0"/>
              </a:spcAft>
              <a:defRPr sz="2000">
                <a:solidFill>
                  <a:schemeClr val="tx1"/>
                </a:solidFill>
                <a:latin typeface="+mn-lt"/>
              </a:defRPr>
            </a:lvl7pPr>
            <a:lvl8pPr marL="3429000" indent="-228600" algn="l" rtl="0" eaLnBrk="1" fontAlgn="base" hangingPunct="1">
              <a:spcBef>
                <a:spcPct val="20000"/>
              </a:spcBef>
              <a:spcAft>
                <a:spcPct val="0"/>
              </a:spcAft>
              <a:defRPr sz="2000">
                <a:solidFill>
                  <a:schemeClr val="tx1"/>
                </a:solidFill>
                <a:latin typeface="+mn-lt"/>
              </a:defRPr>
            </a:lvl8pPr>
            <a:lvl9pPr marL="3886200" indent="-228600" algn="l" rtl="0" eaLnBrk="1" fontAlgn="base" hangingPunct="1">
              <a:spcBef>
                <a:spcPct val="20000"/>
              </a:spcBef>
              <a:spcAft>
                <a:spcPct val="0"/>
              </a:spcAft>
              <a:defRPr sz="2000">
                <a:solidFill>
                  <a:schemeClr val="tx1"/>
                </a:solidFill>
                <a:latin typeface="+mn-lt"/>
              </a:defRPr>
            </a:lvl9pPr>
          </a:lstStyle>
          <a:p>
            <a:pPr marL="342900" lvl="2" indent="-342900">
              <a:spcAft>
                <a:spcPct val="50000"/>
              </a:spcAft>
              <a:buClr>
                <a:srgbClr val="F28E00"/>
              </a:buClr>
              <a:buFont typeface="Arial" panose="020B0604020202020204" pitchFamily="34" charset="0"/>
              <a:buChar char="•"/>
            </a:pPr>
            <a:r>
              <a:rPr lang="en-US" kern="0">
                <a:solidFill>
                  <a:srgbClr val="000000"/>
                </a:solidFill>
                <a:cs typeface="Times New Roman" pitchFamily="18" charset="0"/>
              </a:rPr>
              <a:t>Delay include</a:t>
            </a:r>
          </a:p>
          <a:p>
            <a:pPr marL="342900" lvl="2" indent="-342900">
              <a:spcAft>
                <a:spcPct val="50000"/>
              </a:spcAft>
              <a:buClr>
                <a:srgbClr val="F28E00"/>
              </a:buClr>
              <a:buFont typeface="Arial" panose="020B0604020202020204" pitchFamily="34" charset="0"/>
              <a:buChar char="•"/>
            </a:pPr>
            <a:r>
              <a:rPr lang="en-US" kern="0">
                <a:solidFill>
                  <a:srgbClr val="000000"/>
                </a:solidFill>
                <a:cs typeface="Times New Roman" pitchFamily="18" charset="0"/>
              </a:rPr>
              <a:t>Incrementation after first delay element</a:t>
            </a:r>
          </a:p>
          <a:p>
            <a:pPr marL="342900" lvl="2" indent="-342900">
              <a:spcAft>
                <a:spcPct val="50000"/>
              </a:spcAft>
              <a:buClr>
                <a:srgbClr val="F28E00"/>
              </a:buClr>
              <a:buFont typeface="Arial" panose="020B0604020202020204" pitchFamily="34" charset="0"/>
              <a:buChar char="•"/>
            </a:pPr>
            <a:r>
              <a:rPr lang="en-US" kern="0">
                <a:solidFill>
                  <a:srgbClr val="000000"/>
                </a:solidFill>
                <a:cs typeface="Times New Roman" pitchFamily="18" charset="0"/>
              </a:rPr>
              <a:t>Modification in encoder for the case that DLL doesn’t work properly</a:t>
            </a:r>
          </a:p>
        </p:txBody>
      </p:sp>
      <p:pic>
        <p:nvPicPr>
          <p:cNvPr id="6" name="Grafik 5">
            <a:extLst>
              <a:ext uri="{FF2B5EF4-FFF2-40B4-BE49-F238E27FC236}">
                <a16:creationId xmlns:a16="http://schemas.microsoft.com/office/drawing/2014/main" id="{8E67CB25-3870-4FA2-AD5D-CA6D0E8D4F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6" y="1700808"/>
            <a:ext cx="5583947" cy="2045212"/>
          </a:xfrm>
          <a:prstGeom prst="rect">
            <a:avLst/>
          </a:prstGeom>
        </p:spPr>
      </p:pic>
      <p:pic>
        <p:nvPicPr>
          <p:cNvPr id="11" name="Grafik 10">
            <a:extLst>
              <a:ext uri="{FF2B5EF4-FFF2-40B4-BE49-F238E27FC236}">
                <a16:creationId xmlns:a16="http://schemas.microsoft.com/office/drawing/2014/main" id="{F7609A9A-3BB5-4D9F-BFD8-D9E87FCC5720}"/>
              </a:ext>
            </a:extLst>
          </p:cNvPr>
          <p:cNvPicPr>
            <a:picLocks noChangeAspect="1"/>
          </p:cNvPicPr>
          <p:nvPr/>
        </p:nvPicPr>
        <p:blipFill rotWithShape="1">
          <a:blip r:embed="rId4">
            <a:extLst>
              <a:ext uri="{28A0092B-C50C-407E-A947-70E740481C1C}">
                <a14:useLocalDpi xmlns:a14="http://schemas.microsoft.com/office/drawing/2010/main" val="0"/>
              </a:ext>
            </a:extLst>
          </a:blip>
          <a:srcRect l="5497" t="6951" r="8676" b="1700"/>
          <a:stretch/>
        </p:blipFill>
        <p:spPr>
          <a:xfrm>
            <a:off x="6672064" y="2723414"/>
            <a:ext cx="4558851" cy="3672408"/>
          </a:xfrm>
          <a:prstGeom prst="rect">
            <a:avLst/>
          </a:prstGeom>
        </p:spPr>
      </p:pic>
      <p:sp>
        <p:nvSpPr>
          <p:cNvPr id="28" name="Textfeld 27">
            <a:extLst>
              <a:ext uri="{FF2B5EF4-FFF2-40B4-BE49-F238E27FC236}">
                <a16:creationId xmlns:a16="http://schemas.microsoft.com/office/drawing/2014/main" id="{5E4EEB57-0C8A-44EA-8AF9-6654424B2D25}"/>
              </a:ext>
            </a:extLst>
          </p:cNvPr>
          <p:cNvSpPr txBox="1"/>
          <p:nvPr/>
        </p:nvSpPr>
        <p:spPr>
          <a:xfrm>
            <a:off x="8760296" y="3429000"/>
            <a:ext cx="2489784" cy="338554"/>
          </a:xfrm>
          <a:prstGeom prst="rect">
            <a:avLst/>
          </a:prstGeom>
          <a:noFill/>
        </p:spPr>
        <p:txBody>
          <a:bodyPr wrap="none" rtlCol="0">
            <a:spAutoFit/>
          </a:bodyPr>
          <a:lstStyle/>
          <a:p>
            <a:r>
              <a:rPr lang="en-US" sz="1600">
                <a:solidFill>
                  <a:schemeClr val="accent1"/>
                </a:solidFill>
              </a:rPr>
              <a:t>resulting transfer function</a:t>
            </a:r>
          </a:p>
        </p:txBody>
      </p:sp>
    </p:spTree>
    <p:extLst>
      <p:ext uri="{BB962C8B-B14F-4D97-AF65-F5344CB8AC3E}">
        <p14:creationId xmlns:p14="http://schemas.microsoft.com/office/powerpoint/2010/main" val="2921732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Design in 150-nm CMOS Process from LFoundry</a:t>
            </a:r>
          </a:p>
        </p:txBody>
      </p:sp>
      <p:sp>
        <p:nvSpPr>
          <p:cNvPr id="4" name="Textplatzhalter 3"/>
          <p:cNvSpPr>
            <a:spLocks noGrp="1"/>
          </p:cNvSpPr>
          <p:nvPr>
            <p:ph type="body" sz="quarter" idx="13"/>
          </p:nvPr>
        </p:nvSpPr>
        <p:spPr/>
        <p:txBody>
          <a:bodyPr/>
          <a:lstStyle/>
          <a:p>
            <a:r>
              <a:rPr lang="en-US"/>
              <a:t>Combination of delay-line locked loop TDC and counter TDC</a:t>
            </a:r>
          </a:p>
        </p:txBody>
      </p:sp>
      <p:sp>
        <p:nvSpPr>
          <p:cNvPr id="3" name="Fußzeilenplatzhalter 2"/>
          <p:cNvSpPr>
            <a:spLocks noGrp="1"/>
          </p:cNvSpPr>
          <p:nvPr>
            <p:ph type="ftr" sz="quarter" idx="11"/>
          </p:nvPr>
        </p:nvSpPr>
        <p:spPr/>
        <p:txBody>
          <a:bodyPr/>
          <a:lstStyle/>
          <a:p>
            <a:r>
              <a:rPr lang="en-US"/>
              <a:t>| TDCs | Inge Diehl, Juli 2023</a:t>
            </a:r>
          </a:p>
        </p:txBody>
      </p:sp>
      <p:sp>
        <p:nvSpPr>
          <p:cNvPr id="50" name="Inhaltsplatzhalter 2">
            <a:extLst>
              <a:ext uri="{FF2B5EF4-FFF2-40B4-BE49-F238E27FC236}">
                <a16:creationId xmlns:a16="http://schemas.microsoft.com/office/drawing/2014/main" id="{FF23BA12-BB57-4790-9EBC-2FF78C4DD9FC}"/>
              </a:ext>
            </a:extLst>
          </p:cNvPr>
          <p:cNvSpPr txBox="1">
            <a:spLocks/>
          </p:cNvSpPr>
          <p:nvPr/>
        </p:nvSpPr>
        <p:spPr bwMode="auto">
          <a:xfrm>
            <a:off x="767408" y="4250076"/>
            <a:ext cx="5328592" cy="126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65113" indent="-265113" algn="l" rtl="0" eaLnBrk="1" fontAlgn="base" hangingPunct="1">
              <a:spcBef>
                <a:spcPct val="0"/>
              </a:spcBef>
              <a:spcAft>
                <a:spcPct val="50000"/>
              </a:spcAft>
              <a:buClr>
                <a:srgbClr val="F28E00"/>
              </a:buClr>
              <a:buFont typeface="Arial Black" pitchFamily="34" charset="0"/>
              <a:buChar char="&gt;"/>
              <a:defRPr sz="2000">
                <a:solidFill>
                  <a:schemeClr val="tx1"/>
                </a:solidFill>
                <a:latin typeface="+mn-lt"/>
                <a:ea typeface="+mn-ea"/>
                <a:cs typeface="+mn-cs"/>
              </a:defRPr>
            </a:lvl1pPr>
            <a:lvl2pPr marL="628650" indent="-184150" algn="l" rtl="0" eaLnBrk="1" fontAlgn="base" hangingPunct="1">
              <a:spcBef>
                <a:spcPct val="0"/>
              </a:spcBef>
              <a:spcAft>
                <a:spcPct val="50000"/>
              </a:spcAft>
              <a:buClr>
                <a:schemeClr val="bg2"/>
              </a:buClr>
              <a:buFont typeface="Wingdings" pitchFamily="2" charset="2"/>
              <a:buChar char="§"/>
              <a:defRPr sz="1600">
                <a:solidFill>
                  <a:schemeClr val="tx1"/>
                </a:solidFill>
                <a:latin typeface="+mn-lt"/>
              </a:defRPr>
            </a:lvl2pPr>
            <a:lvl3pPr marL="1236663" indent="-228600" algn="l" rtl="0" eaLnBrk="1" fontAlgn="base" hangingPunct="1">
              <a:spcBef>
                <a:spcPct val="0"/>
              </a:spcBef>
              <a:spcAft>
                <a:spcPct val="0"/>
              </a:spcAft>
              <a:buClr>
                <a:srgbClr val="FF9900"/>
              </a:buClr>
              <a:buFont typeface="Arial Black" pitchFamily="34" charset="0"/>
              <a:defRPr sz="1200">
                <a:solidFill>
                  <a:schemeClr val="tx1"/>
                </a:solidFill>
                <a:latin typeface="+mn-lt"/>
              </a:defRPr>
            </a:lvl3pPr>
            <a:lvl4pPr marL="1644650" indent="-228600" algn="l" rtl="0" eaLnBrk="1" fontAlgn="base" hangingPunct="1">
              <a:spcBef>
                <a:spcPct val="0"/>
              </a:spcBef>
              <a:spcAft>
                <a:spcPct val="0"/>
              </a:spcAft>
              <a:buFont typeface="Wingdings" pitchFamily="2" charset="2"/>
              <a:buChar char="§"/>
              <a:defRPr sz="1400">
                <a:solidFill>
                  <a:schemeClr val="tx1"/>
                </a:solidFill>
                <a:latin typeface="+mn-lt"/>
              </a:defRPr>
            </a:lvl4pPr>
            <a:lvl5pPr marL="2057400" indent="-228600" algn="l" rtl="0" eaLnBrk="1" fontAlgn="base" hangingPunct="1">
              <a:spcBef>
                <a:spcPct val="20000"/>
              </a:spcBef>
              <a:spcAft>
                <a:spcPct val="0"/>
              </a:spcAft>
              <a:defRPr sz="2000">
                <a:solidFill>
                  <a:schemeClr val="tx1"/>
                </a:solidFill>
                <a:latin typeface="+mn-lt"/>
              </a:defRPr>
            </a:lvl5pPr>
            <a:lvl6pPr marL="2514600" indent="-228600" algn="l" rtl="0" eaLnBrk="1" fontAlgn="base" hangingPunct="1">
              <a:spcBef>
                <a:spcPct val="20000"/>
              </a:spcBef>
              <a:spcAft>
                <a:spcPct val="0"/>
              </a:spcAft>
              <a:defRPr sz="2000">
                <a:solidFill>
                  <a:schemeClr val="tx1"/>
                </a:solidFill>
                <a:latin typeface="+mn-lt"/>
              </a:defRPr>
            </a:lvl6pPr>
            <a:lvl7pPr marL="2971800" indent="-228600" algn="l" rtl="0" eaLnBrk="1" fontAlgn="base" hangingPunct="1">
              <a:spcBef>
                <a:spcPct val="20000"/>
              </a:spcBef>
              <a:spcAft>
                <a:spcPct val="0"/>
              </a:spcAft>
              <a:defRPr sz="2000">
                <a:solidFill>
                  <a:schemeClr val="tx1"/>
                </a:solidFill>
                <a:latin typeface="+mn-lt"/>
              </a:defRPr>
            </a:lvl7pPr>
            <a:lvl8pPr marL="3429000" indent="-228600" algn="l" rtl="0" eaLnBrk="1" fontAlgn="base" hangingPunct="1">
              <a:spcBef>
                <a:spcPct val="20000"/>
              </a:spcBef>
              <a:spcAft>
                <a:spcPct val="0"/>
              </a:spcAft>
              <a:defRPr sz="2000">
                <a:solidFill>
                  <a:schemeClr val="tx1"/>
                </a:solidFill>
                <a:latin typeface="+mn-lt"/>
              </a:defRPr>
            </a:lvl8pPr>
            <a:lvl9pPr marL="3886200" indent="-228600" algn="l" rtl="0" eaLnBrk="1" fontAlgn="base" hangingPunct="1">
              <a:spcBef>
                <a:spcPct val="20000"/>
              </a:spcBef>
              <a:spcAft>
                <a:spcPct val="0"/>
              </a:spcAft>
              <a:defRPr sz="2000">
                <a:solidFill>
                  <a:schemeClr val="tx1"/>
                </a:solidFill>
                <a:latin typeface="+mn-lt"/>
              </a:defRPr>
            </a:lvl9pPr>
          </a:lstStyle>
          <a:p>
            <a:pPr marL="342900" lvl="2" indent="-342900">
              <a:spcAft>
                <a:spcPct val="50000"/>
              </a:spcAft>
              <a:buClr>
                <a:srgbClr val="F28E00"/>
              </a:buClr>
              <a:buFont typeface="Arial" panose="020B0604020202020204" pitchFamily="34" charset="0"/>
              <a:buChar char="•"/>
            </a:pPr>
            <a:r>
              <a:rPr lang="en-US" kern="0">
                <a:solidFill>
                  <a:srgbClr val="000000"/>
                </a:solidFill>
                <a:cs typeface="Times New Roman" pitchFamily="18" charset="0"/>
              </a:rPr>
              <a:t>Delay include</a:t>
            </a:r>
          </a:p>
          <a:p>
            <a:pPr marL="342900" lvl="2" indent="-342900">
              <a:spcAft>
                <a:spcPct val="50000"/>
              </a:spcAft>
              <a:buClr>
                <a:srgbClr val="F28E00"/>
              </a:buClr>
              <a:buFont typeface="Arial" panose="020B0604020202020204" pitchFamily="34" charset="0"/>
              <a:buChar char="•"/>
            </a:pPr>
            <a:r>
              <a:rPr lang="en-US" kern="0">
                <a:solidFill>
                  <a:srgbClr val="000000"/>
                </a:solidFill>
                <a:cs typeface="Times New Roman" pitchFamily="18" charset="0"/>
              </a:rPr>
              <a:t>Incrementation after first delay element</a:t>
            </a:r>
          </a:p>
          <a:p>
            <a:pPr marL="342900" lvl="2" indent="-342900">
              <a:spcAft>
                <a:spcPct val="50000"/>
              </a:spcAft>
              <a:buClr>
                <a:srgbClr val="F28E00"/>
              </a:buClr>
              <a:buFont typeface="Arial" panose="020B0604020202020204" pitchFamily="34" charset="0"/>
              <a:buChar char="•"/>
            </a:pPr>
            <a:r>
              <a:rPr lang="en-US" kern="0">
                <a:solidFill>
                  <a:srgbClr val="000000"/>
                </a:solidFill>
                <a:cs typeface="Times New Roman" pitchFamily="18" charset="0"/>
              </a:rPr>
              <a:t>Modification in encoder for the case that DLL doesn’t work properly</a:t>
            </a:r>
          </a:p>
          <a:p>
            <a:pPr marL="1735137" lvl="6" indent="0">
              <a:spcAft>
                <a:spcPct val="50000"/>
              </a:spcAft>
              <a:buClr>
                <a:srgbClr val="F28E00"/>
              </a:buClr>
            </a:pPr>
            <a:r>
              <a:rPr lang="en-US" kern="0">
                <a:solidFill>
                  <a:srgbClr val="000000"/>
                </a:solidFill>
                <a:cs typeface="Times New Roman" pitchFamily="18" charset="0"/>
              </a:rPr>
              <a:t>This case happened</a:t>
            </a:r>
          </a:p>
        </p:txBody>
      </p:sp>
      <p:pic>
        <p:nvPicPr>
          <p:cNvPr id="6" name="Grafik 5">
            <a:extLst>
              <a:ext uri="{FF2B5EF4-FFF2-40B4-BE49-F238E27FC236}">
                <a16:creationId xmlns:a16="http://schemas.microsoft.com/office/drawing/2014/main" id="{8E67CB25-3870-4FA2-AD5D-CA6D0E8D4F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6" y="1700808"/>
            <a:ext cx="5583947" cy="2045212"/>
          </a:xfrm>
          <a:prstGeom prst="rect">
            <a:avLst/>
          </a:prstGeom>
        </p:spPr>
      </p:pic>
      <p:sp>
        <p:nvSpPr>
          <p:cNvPr id="8" name="Pfeil: nach rechts 7">
            <a:extLst>
              <a:ext uri="{FF2B5EF4-FFF2-40B4-BE49-F238E27FC236}">
                <a16:creationId xmlns:a16="http://schemas.microsoft.com/office/drawing/2014/main" id="{3BAD3D93-246B-47B4-9905-E9643A64F322}"/>
              </a:ext>
            </a:extLst>
          </p:cNvPr>
          <p:cNvSpPr/>
          <p:nvPr/>
        </p:nvSpPr>
        <p:spPr>
          <a:xfrm>
            <a:off x="2207568" y="5301208"/>
            <a:ext cx="288032" cy="108749"/>
          </a:xfrm>
          <a:prstGeom prst="rightArrow">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pic>
        <p:nvPicPr>
          <p:cNvPr id="11" name="Grafik 10">
            <a:extLst>
              <a:ext uri="{FF2B5EF4-FFF2-40B4-BE49-F238E27FC236}">
                <a16:creationId xmlns:a16="http://schemas.microsoft.com/office/drawing/2014/main" id="{F7609A9A-3BB5-4D9F-BFD8-D9E87FCC5720}"/>
              </a:ext>
            </a:extLst>
          </p:cNvPr>
          <p:cNvPicPr>
            <a:picLocks noChangeAspect="1"/>
          </p:cNvPicPr>
          <p:nvPr/>
        </p:nvPicPr>
        <p:blipFill rotWithShape="1">
          <a:blip r:embed="rId4">
            <a:extLst>
              <a:ext uri="{28A0092B-C50C-407E-A947-70E740481C1C}">
                <a14:useLocalDpi xmlns:a14="http://schemas.microsoft.com/office/drawing/2010/main" val="0"/>
              </a:ext>
            </a:extLst>
          </a:blip>
          <a:srcRect l="5497" t="6951" r="8676" b="1700"/>
          <a:stretch/>
        </p:blipFill>
        <p:spPr>
          <a:xfrm>
            <a:off x="6672064" y="2723414"/>
            <a:ext cx="4558851" cy="3672408"/>
          </a:xfrm>
          <a:prstGeom prst="rect">
            <a:avLst/>
          </a:prstGeom>
        </p:spPr>
      </p:pic>
      <p:cxnSp>
        <p:nvCxnSpPr>
          <p:cNvPr id="13" name="Gerade Verbindung mit Pfeil 12">
            <a:extLst>
              <a:ext uri="{FF2B5EF4-FFF2-40B4-BE49-F238E27FC236}">
                <a16:creationId xmlns:a16="http://schemas.microsoft.com/office/drawing/2014/main" id="{E6097BD8-BAB5-4CA6-9675-85ED57C6912D}"/>
              </a:ext>
            </a:extLst>
          </p:cNvPr>
          <p:cNvCxnSpPr/>
          <p:nvPr/>
        </p:nvCxnSpPr>
        <p:spPr>
          <a:xfrm>
            <a:off x="5303912" y="5355582"/>
            <a:ext cx="1296144" cy="16165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feld 13">
            <a:extLst>
              <a:ext uri="{FF2B5EF4-FFF2-40B4-BE49-F238E27FC236}">
                <a16:creationId xmlns:a16="http://schemas.microsoft.com/office/drawing/2014/main" id="{CB5E413E-A097-4DA6-B756-5CECFA5A4CA1}"/>
              </a:ext>
            </a:extLst>
          </p:cNvPr>
          <p:cNvSpPr txBox="1"/>
          <p:nvPr/>
        </p:nvSpPr>
        <p:spPr>
          <a:xfrm>
            <a:off x="5239835" y="5548448"/>
            <a:ext cx="1712328" cy="338554"/>
          </a:xfrm>
          <a:prstGeom prst="rect">
            <a:avLst/>
          </a:prstGeom>
          <a:noFill/>
        </p:spPr>
        <p:txBody>
          <a:bodyPr wrap="none" rtlCol="0">
            <a:spAutoFit/>
          </a:bodyPr>
          <a:lstStyle/>
          <a:p>
            <a:r>
              <a:rPr lang="en-US" sz="1600">
                <a:solidFill>
                  <a:schemeClr val="accent2"/>
                </a:solidFill>
              </a:rPr>
              <a:t>only 25 fine bins</a:t>
            </a:r>
          </a:p>
        </p:txBody>
      </p:sp>
      <p:sp>
        <p:nvSpPr>
          <p:cNvPr id="28" name="Textfeld 27">
            <a:extLst>
              <a:ext uri="{FF2B5EF4-FFF2-40B4-BE49-F238E27FC236}">
                <a16:creationId xmlns:a16="http://schemas.microsoft.com/office/drawing/2014/main" id="{5E4EEB57-0C8A-44EA-8AF9-6654424B2D25}"/>
              </a:ext>
            </a:extLst>
          </p:cNvPr>
          <p:cNvSpPr txBox="1"/>
          <p:nvPr/>
        </p:nvSpPr>
        <p:spPr>
          <a:xfrm>
            <a:off x="8760296" y="3429000"/>
            <a:ext cx="2489784" cy="338554"/>
          </a:xfrm>
          <a:prstGeom prst="rect">
            <a:avLst/>
          </a:prstGeom>
          <a:noFill/>
        </p:spPr>
        <p:txBody>
          <a:bodyPr wrap="none" rtlCol="0">
            <a:spAutoFit/>
          </a:bodyPr>
          <a:lstStyle/>
          <a:p>
            <a:r>
              <a:rPr lang="en-US" sz="1600">
                <a:solidFill>
                  <a:schemeClr val="accent1"/>
                </a:solidFill>
              </a:rPr>
              <a:t>resulting transfer function</a:t>
            </a:r>
          </a:p>
        </p:txBody>
      </p:sp>
      <p:sp>
        <p:nvSpPr>
          <p:cNvPr id="29" name="Textfeld 28">
            <a:extLst>
              <a:ext uri="{FF2B5EF4-FFF2-40B4-BE49-F238E27FC236}">
                <a16:creationId xmlns:a16="http://schemas.microsoft.com/office/drawing/2014/main" id="{A5D10303-4318-4415-BD13-9767F3FDF3D7}"/>
              </a:ext>
            </a:extLst>
          </p:cNvPr>
          <p:cNvSpPr txBox="1"/>
          <p:nvPr/>
        </p:nvSpPr>
        <p:spPr>
          <a:xfrm>
            <a:off x="2099447" y="5934478"/>
            <a:ext cx="2801857" cy="338554"/>
          </a:xfrm>
          <a:prstGeom prst="rect">
            <a:avLst/>
          </a:prstGeom>
          <a:noFill/>
        </p:spPr>
        <p:txBody>
          <a:bodyPr wrap="none" rtlCol="0">
            <a:spAutoFit/>
          </a:bodyPr>
          <a:lstStyle/>
          <a:p>
            <a:r>
              <a:rPr lang="en-US" sz="1600">
                <a:solidFill>
                  <a:srgbClr val="FF0000"/>
                </a:solidFill>
              </a:rPr>
              <a:t>vulnerable to PVT variations </a:t>
            </a:r>
          </a:p>
        </p:txBody>
      </p:sp>
      <p:sp>
        <p:nvSpPr>
          <p:cNvPr id="31" name="Pfeil: nach rechts 30">
            <a:extLst>
              <a:ext uri="{FF2B5EF4-FFF2-40B4-BE49-F238E27FC236}">
                <a16:creationId xmlns:a16="http://schemas.microsoft.com/office/drawing/2014/main" id="{652697B7-9E7F-492C-B10D-DF56949B6BA1}"/>
              </a:ext>
            </a:extLst>
          </p:cNvPr>
          <p:cNvSpPr/>
          <p:nvPr/>
        </p:nvSpPr>
        <p:spPr>
          <a:xfrm>
            <a:off x="1775520" y="6049537"/>
            <a:ext cx="288032" cy="108749"/>
          </a:xfrm>
          <a:prstGeom prst="rightArrow">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Tree>
    <p:extLst>
      <p:ext uri="{BB962C8B-B14F-4D97-AF65-F5344CB8AC3E}">
        <p14:creationId xmlns:p14="http://schemas.microsoft.com/office/powerpoint/2010/main" val="39776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Design in 150-nm CMOS Process from </a:t>
            </a:r>
            <a:r>
              <a:rPr lang="en-US" dirty="0" err="1"/>
              <a:t>LFoundry</a:t>
            </a:r>
            <a:endParaRPr lang="en-US" dirty="0"/>
          </a:p>
        </p:txBody>
      </p:sp>
      <p:sp>
        <p:nvSpPr>
          <p:cNvPr id="4" name="Textplatzhalter 3"/>
          <p:cNvSpPr>
            <a:spLocks noGrp="1"/>
          </p:cNvSpPr>
          <p:nvPr>
            <p:ph type="body" sz="quarter" idx="13"/>
          </p:nvPr>
        </p:nvSpPr>
        <p:spPr/>
        <p:txBody>
          <a:bodyPr/>
          <a:lstStyle/>
          <a:p>
            <a:r>
              <a:rPr lang="en-US" dirty="0"/>
              <a:t>Output</a:t>
            </a:r>
          </a:p>
        </p:txBody>
      </p:sp>
      <p:sp>
        <p:nvSpPr>
          <p:cNvPr id="3" name="Fußzeilenplatzhalter 2"/>
          <p:cNvSpPr>
            <a:spLocks noGrp="1"/>
          </p:cNvSpPr>
          <p:nvPr>
            <p:ph type="ftr" sz="quarter" idx="11"/>
          </p:nvPr>
        </p:nvSpPr>
        <p:spPr/>
        <p:txBody>
          <a:bodyPr/>
          <a:lstStyle/>
          <a:p>
            <a:r>
              <a:rPr lang="de-DE" dirty="0"/>
              <a:t>| TDCs | Inge Diehl, Juli 2023</a:t>
            </a:r>
            <a:endParaRPr lang="en-US" dirty="0"/>
          </a:p>
        </p:txBody>
      </p:sp>
      <p:pic>
        <p:nvPicPr>
          <p:cNvPr id="7" name="Grafik 6">
            <a:extLst>
              <a:ext uri="{FF2B5EF4-FFF2-40B4-BE49-F238E27FC236}">
                <a16:creationId xmlns:a16="http://schemas.microsoft.com/office/drawing/2014/main" id="{B36446FA-8481-4DD1-BEDD-A5C9958E3ECF}"/>
              </a:ext>
            </a:extLst>
          </p:cNvPr>
          <p:cNvPicPr>
            <a:picLocks noChangeAspect="1"/>
          </p:cNvPicPr>
          <p:nvPr/>
        </p:nvPicPr>
        <p:blipFill rotWithShape="1">
          <a:blip r:embed="rId3">
            <a:extLst>
              <a:ext uri="{28A0092B-C50C-407E-A947-70E740481C1C}">
                <a14:useLocalDpi xmlns:a14="http://schemas.microsoft.com/office/drawing/2010/main" val="0"/>
              </a:ext>
            </a:extLst>
          </a:blip>
          <a:srcRect l="7126" t="5098" r="7738" b="8001"/>
          <a:stretch/>
        </p:blipFill>
        <p:spPr>
          <a:xfrm>
            <a:off x="1967261" y="1281308"/>
            <a:ext cx="7992888" cy="4759192"/>
          </a:xfrm>
          <a:prstGeom prst="rect">
            <a:avLst/>
          </a:prstGeom>
        </p:spPr>
      </p:pic>
      <mc:AlternateContent xmlns:mc="http://schemas.openxmlformats.org/markup-compatibility/2006" xmlns:a14="http://schemas.microsoft.com/office/drawing/2010/main">
        <mc:Choice Requires="a14">
          <p:sp>
            <p:nvSpPr>
              <p:cNvPr id="15" name="Textfeld 14">
                <a:extLst>
                  <a:ext uri="{FF2B5EF4-FFF2-40B4-BE49-F238E27FC236}">
                    <a16:creationId xmlns:a16="http://schemas.microsoft.com/office/drawing/2014/main" id="{71F7D68B-A573-4877-B17F-52FE4AB86F47}"/>
                  </a:ext>
                </a:extLst>
              </p:cNvPr>
              <p:cNvSpPr txBox="1"/>
              <p:nvPr/>
            </p:nvSpPr>
            <p:spPr>
              <a:xfrm>
                <a:off x="119336" y="4365104"/>
                <a:ext cx="1847925"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sz="1400" b="0" i="1" smtClean="0">
                          <a:solidFill>
                            <a:srgbClr val="00B050"/>
                          </a:solidFill>
                          <a:latin typeface="Cambria Math" panose="02040503050406030204" pitchFamily="18" charset="0"/>
                        </a:rPr>
                        <m:t>𝐼</m:t>
                      </m:r>
                      <m:r>
                        <a:rPr lang="de-DE" sz="1400" i="1" smtClean="0">
                          <a:solidFill>
                            <a:srgbClr val="00B050"/>
                          </a:solidFill>
                          <a:latin typeface="Cambria Math" panose="02040503050406030204" pitchFamily="18" charset="0"/>
                        </a:rPr>
                        <m:t>𝑁𝐿</m:t>
                      </m:r>
                      <m:d>
                        <m:dPr>
                          <m:ctrlPr>
                            <a:rPr lang="de-DE" sz="1400" i="1">
                              <a:solidFill>
                                <a:srgbClr val="00B050"/>
                              </a:solidFill>
                              <a:latin typeface="Cambria Math" panose="02040503050406030204" pitchFamily="18" charset="0"/>
                            </a:rPr>
                          </m:ctrlPr>
                        </m:dPr>
                        <m:e>
                          <m:r>
                            <a:rPr lang="de-DE" sz="1400" b="0" i="1" smtClean="0">
                              <a:solidFill>
                                <a:srgbClr val="00B050"/>
                              </a:solidFill>
                              <a:latin typeface="Cambria Math" panose="02040503050406030204" pitchFamily="18" charset="0"/>
                            </a:rPr>
                            <m:t>𝑡</m:t>
                          </m:r>
                        </m:e>
                      </m:d>
                      <m:r>
                        <a:rPr lang="de-DE" sz="1400" i="1">
                          <a:solidFill>
                            <a:srgbClr val="00B050"/>
                          </a:solidFill>
                          <a:latin typeface="Cambria Math" panose="02040503050406030204" pitchFamily="18" charset="0"/>
                        </a:rPr>
                        <m:t>=</m:t>
                      </m:r>
                      <m:r>
                        <a:rPr lang="de-DE" sz="1400" b="0" i="1" smtClean="0">
                          <a:solidFill>
                            <a:srgbClr val="00B050"/>
                          </a:solidFill>
                          <a:latin typeface="Cambria Math" panose="02040503050406030204" pitchFamily="18" charset="0"/>
                        </a:rPr>
                        <m:t>𝑦</m:t>
                      </m:r>
                      <m:r>
                        <a:rPr lang="de-DE" sz="1400" b="0" i="1" baseline="-25000" smtClean="0">
                          <a:solidFill>
                            <a:srgbClr val="00B050"/>
                          </a:solidFill>
                          <a:latin typeface="Cambria Math" panose="02040503050406030204" pitchFamily="18" charset="0"/>
                        </a:rPr>
                        <m:t>𝐿𝑖𝑛𝑒</m:t>
                      </m:r>
                      <m:r>
                        <a:rPr lang="de-DE" sz="1400" b="0" i="1" smtClean="0">
                          <a:solidFill>
                            <a:srgbClr val="00B050"/>
                          </a:solidFill>
                          <a:latin typeface="Cambria Math" panose="02040503050406030204" pitchFamily="18" charset="0"/>
                        </a:rPr>
                        <m:t>(</m:t>
                      </m:r>
                      <m:r>
                        <a:rPr lang="de-DE" sz="1400" b="0" i="1" smtClean="0">
                          <a:solidFill>
                            <a:srgbClr val="00B050"/>
                          </a:solidFill>
                          <a:latin typeface="Cambria Math" panose="02040503050406030204" pitchFamily="18" charset="0"/>
                        </a:rPr>
                        <m:t>𝑡</m:t>
                      </m:r>
                      <m:r>
                        <a:rPr lang="de-DE" sz="1400" b="0" i="1" smtClean="0">
                          <a:solidFill>
                            <a:srgbClr val="00B050"/>
                          </a:solidFill>
                          <a:latin typeface="Cambria Math" panose="02040503050406030204" pitchFamily="18" charset="0"/>
                        </a:rPr>
                        <m:t>)−</m:t>
                      </m:r>
                      <m:r>
                        <a:rPr lang="de-DE" sz="1400" b="0" i="1" smtClean="0">
                          <a:solidFill>
                            <a:srgbClr val="00B050"/>
                          </a:solidFill>
                          <a:latin typeface="Cambria Math" panose="02040503050406030204" pitchFamily="18" charset="0"/>
                        </a:rPr>
                        <m:t>𝑛</m:t>
                      </m:r>
                      <m:r>
                        <a:rPr lang="de-DE" sz="1400" b="0" i="1" smtClean="0">
                          <a:solidFill>
                            <a:srgbClr val="00B050"/>
                          </a:solidFill>
                          <a:latin typeface="Cambria Math" panose="02040503050406030204" pitchFamily="18" charset="0"/>
                        </a:rPr>
                        <m:t>(</m:t>
                      </m:r>
                      <m:r>
                        <a:rPr lang="de-DE" sz="1400" b="0" i="1" smtClean="0">
                          <a:solidFill>
                            <a:srgbClr val="00B050"/>
                          </a:solidFill>
                          <a:latin typeface="Cambria Math" panose="02040503050406030204" pitchFamily="18" charset="0"/>
                        </a:rPr>
                        <m:t>𝑡</m:t>
                      </m:r>
                      <m:r>
                        <a:rPr lang="de-DE" sz="1400" b="0" i="1" smtClean="0">
                          <a:solidFill>
                            <a:srgbClr val="00B050"/>
                          </a:solidFill>
                          <a:latin typeface="Cambria Math" panose="02040503050406030204" pitchFamily="18" charset="0"/>
                        </a:rPr>
                        <m:t>)</m:t>
                      </m:r>
                    </m:oMath>
                  </m:oMathPara>
                </a14:m>
                <a:endParaRPr lang="en-US" sz="1400" dirty="0" err="1">
                  <a:solidFill>
                    <a:srgbClr val="00B050"/>
                  </a:solidFill>
                </a:endParaRPr>
              </a:p>
            </p:txBody>
          </p:sp>
        </mc:Choice>
        <mc:Fallback xmlns="">
          <p:sp>
            <p:nvSpPr>
              <p:cNvPr id="15" name="Textfeld 14">
                <a:extLst>
                  <a:ext uri="{FF2B5EF4-FFF2-40B4-BE49-F238E27FC236}">
                    <a16:creationId xmlns:a16="http://schemas.microsoft.com/office/drawing/2014/main" id="{71F7D68B-A573-4877-B17F-52FE4AB86F47}"/>
                  </a:ext>
                </a:extLst>
              </p:cNvPr>
              <p:cNvSpPr txBox="1">
                <a:spLocks noRot="1" noChangeAspect="1" noMove="1" noResize="1" noEditPoints="1" noAdjustHandles="1" noChangeArrowheads="1" noChangeShapeType="1" noTextEdit="1"/>
              </p:cNvSpPr>
              <p:nvPr/>
            </p:nvSpPr>
            <p:spPr>
              <a:xfrm>
                <a:off x="119336" y="4365104"/>
                <a:ext cx="1847925" cy="215444"/>
              </a:xfrm>
              <a:prstGeom prst="rect">
                <a:avLst/>
              </a:prstGeom>
              <a:blipFill>
                <a:blip r:embed="rId4"/>
                <a:stretch>
                  <a:fillRect l="-2970" r="-3960" b="-371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feld 15">
                <a:extLst>
                  <a:ext uri="{FF2B5EF4-FFF2-40B4-BE49-F238E27FC236}">
                    <a16:creationId xmlns:a16="http://schemas.microsoft.com/office/drawing/2014/main" id="{CB26B572-EDD3-4FC8-B363-09583B877D46}"/>
                  </a:ext>
                </a:extLst>
              </p:cNvPr>
              <p:cNvSpPr txBox="1"/>
              <p:nvPr/>
            </p:nvSpPr>
            <p:spPr>
              <a:xfrm>
                <a:off x="119336" y="5154461"/>
                <a:ext cx="1807079" cy="60523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sz="1400" b="0" i="1" smtClean="0">
                          <a:latin typeface="Cambria Math" panose="02040503050406030204" pitchFamily="18" charset="0"/>
                        </a:rPr>
                        <m:t>𝐼</m:t>
                      </m:r>
                      <m:r>
                        <a:rPr lang="de-DE" sz="1400" i="1" smtClean="0">
                          <a:latin typeface="Cambria Math" panose="02040503050406030204" pitchFamily="18" charset="0"/>
                        </a:rPr>
                        <m:t>𝑁𝐿</m:t>
                      </m:r>
                      <m:d>
                        <m:dPr>
                          <m:ctrlPr>
                            <a:rPr lang="de-DE" sz="1400" i="1">
                              <a:latin typeface="Cambria Math" panose="02040503050406030204" pitchFamily="18" charset="0"/>
                            </a:rPr>
                          </m:ctrlPr>
                        </m:dPr>
                        <m:e>
                          <m:r>
                            <a:rPr lang="de-DE" sz="1400" b="0" i="1" smtClean="0">
                              <a:latin typeface="Cambria Math" panose="02040503050406030204" pitchFamily="18" charset="0"/>
                            </a:rPr>
                            <m:t>𝑛</m:t>
                          </m:r>
                        </m:e>
                      </m:d>
                      <m:r>
                        <a:rPr lang="de-DE" sz="1400" i="1">
                          <a:latin typeface="Cambria Math" panose="02040503050406030204" pitchFamily="18" charset="0"/>
                        </a:rPr>
                        <m:t>=</m:t>
                      </m:r>
                      <m:nary>
                        <m:naryPr>
                          <m:chr m:val="∑"/>
                          <m:ctrlPr>
                            <a:rPr lang="de-DE" sz="1400" i="1" smtClean="0">
                              <a:latin typeface="Cambria Math" panose="02040503050406030204" pitchFamily="18" charset="0"/>
                            </a:rPr>
                          </m:ctrlPr>
                        </m:naryPr>
                        <m:sub>
                          <m:r>
                            <m:rPr>
                              <m:brk m:alnAt="23"/>
                            </m:rPr>
                            <a:rPr lang="de-DE" sz="1400" b="0" i="1" smtClean="0">
                              <a:latin typeface="Cambria Math" panose="02040503050406030204" pitchFamily="18" charset="0"/>
                            </a:rPr>
                            <m:t>𝑖</m:t>
                          </m:r>
                          <m:r>
                            <a:rPr lang="de-DE" sz="1400" b="0" i="1" smtClean="0">
                              <a:latin typeface="Cambria Math" panose="02040503050406030204" pitchFamily="18" charset="0"/>
                            </a:rPr>
                            <m:t>=1</m:t>
                          </m:r>
                        </m:sub>
                        <m:sup>
                          <m:r>
                            <a:rPr lang="de-DE" sz="1400" b="0" i="1" smtClean="0">
                              <a:latin typeface="Cambria Math" panose="02040503050406030204" pitchFamily="18" charset="0"/>
                            </a:rPr>
                            <m:t>𝑛</m:t>
                          </m:r>
                          <m:r>
                            <a:rPr lang="de-DE" sz="1400" b="0" i="1" smtClean="0">
                              <a:latin typeface="Cambria Math" panose="02040503050406030204" pitchFamily="18" charset="0"/>
                            </a:rPr>
                            <m:t>−1</m:t>
                          </m:r>
                        </m:sup>
                        <m:e>
                          <m:r>
                            <a:rPr lang="de-DE" sz="1400" b="0" i="1" smtClean="0">
                              <a:latin typeface="Cambria Math" panose="02040503050406030204" pitchFamily="18" charset="0"/>
                            </a:rPr>
                            <m:t>𝐷𝑁𝐿</m:t>
                          </m:r>
                          <m:r>
                            <a:rPr lang="de-DE" sz="1400" b="0" i="1" smtClean="0">
                              <a:latin typeface="Cambria Math" panose="02040503050406030204" pitchFamily="18" charset="0"/>
                            </a:rPr>
                            <m:t>(</m:t>
                          </m:r>
                          <m:r>
                            <a:rPr lang="de-DE" sz="1400" b="0" i="1" smtClean="0">
                              <a:latin typeface="Cambria Math" panose="02040503050406030204" pitchFamily="18" charset="0"/>
                            </a:rPr>
                            <m:t>𝑖</m:t>
                          </m:r>
                          <m:r>
                            <a:rPr lang="de-DE" sz="1400" b="0" i="1" smtClean="0">
                              <a:latin typeface="Cambria Math" panose="02040503050406030204" pitchFamily="18" charset="0"/>
                            </a:rPr>
                            <m:t>)</m:t>
                          </m:r>
                        </m:e>
                      </m:nary>
                    </m:oMath>
                  </m:oMathPara>
                </a14:m>
                <a:endParaRPr lang="en-US" sz="1400" dirty="0" err="1"/>
              </a:p>
            </p:txBody>
          </p:sp>
        </mc:Choice>
        <mc:Fallback xmlns="">
          <p:sp>
            <p:nvSpPr>
              <p:cNvPr id="16" name="Textfeld 15">
                <a:extLst>
                  <a:ext uri="{FF2B5EF4-FFF2-40B4-BE49-F238E27FC236}">
                    <a16:creationId xmlns:a16="http://schemas.microsoft.com/office/drawing/2014/main" id="{CB26B572-EDD3-4FC8-B363-09583B877D46}"/>
                  </a:ext>
                </a:extLst>
              </p:cNvPr>
              <p:cNvSpPr txBox="1">
                <a:spLocks noRot="1" noChangeAspect="1" noMove="1" noResize="1" noEditPoints="1" noAdjustHandles="1" noChangeArrowheads="1" noChangeShapeType="1" noTextEdit="1"/>
              </p:cNvSpPr>
              <p:nvPr/>
            </p:nvSpPr>
            <p:spPr>
              <a:xfrm>
                <a:off x="119336" y="5154461"/>
                <a:ext cx="1807079" cy="60523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feld 16">
                <a:extLst>
                  <a:ext uri="{FF2B5EF4-FFF2-40B4-BE49-F238E27FC236}">
                    <a16:creationId xmlns:a16="http://schemas.microsoft.com/office/drawing/2014/main" id="{B73F9143-1CAC-4DDC-B07A-2892397992CE}"/>
                  </a:ext>
                </a:extLst>
              </p:cNvPr>
              <p:cNvSpPr txBox="1"/>
              <p:nvPr/>
            </p:nvSpPr>
            <p:spPr>
              <a:xfrm>
                <a:off x="-68204" y="3410048"/>
                <a:ext cx="2304256" cy="26789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sz="1400" i="1" smtClean="0">
                          <a:latin typeface="Cambria Math" panose="02040503050406030204" pitchFamily="18" charset="0"/>
                        </a:rPr>
                        <m:t>𝐷𝑁𝐿</m:t>
                      </m:r>
                      <m:d>
                        <m:dPr>
                          <m:ctrlPr>
                            <a:rPr lang="de-DE" sz="1400" i="1">
                              <a:latin typeface="Cambria Math" panose="02040503050406030204" pitchFamily="18" charset="0"/>
                            </a:rPr>
                          </m:ctrlPr>
                        </m:dPr>
                        <m:e>
                          <m:r>
                            <a:rPr lang="de-DE" sz="1400" b="0" i="1" smtClean="0">
                              <a:latin typeface="Cambria Math" panose="02040503050406030204" pitchFamily="18" charset="0"/>
                            </a:rPr>
                            <m:t>𝑛</m:t>
                          </m:r>
                        </m:e>
                      </m:d>
                      <m:r>
                        <a:rPr lang="de-DE" sz="1400" i="1">
                          <a:latin typeface="Cambria Math" panose="02040503050406030204" pitchFamily="18" charset="0"/>
                        </a:rPr>
                        <m:t>=</m:t>
                      </m:r>
                      <m:box>
                        <m:boxPr>
                          <m:ctrlPr>
                            <a:rPr lang="en-US" sz="1400" i="1" smtClean="0">
                              <a:latin typeface="Cambria Math" panose="02040503050406030204" pitchFamily="18" charset="0"/>
                            </a:rPr>
                          </m:ctrlPr>
                        </m:boxPr>
                        <m:e>
                          <m:argPr>
                            <m:argSz m:val="-1"/>
                          </m:argPr>
                          <m:f>
                            <m:fPr>
                              <m:ctrlPr>
                                <a:rPr lang="en-US" sz="1400" i="1" smtClean="0">
                                  <a:latin typeface="Cambria Math" panose="02040503050406030204" pitchFamily="18" charset="0"/>
                                </a:rPr>
                              </m:ctrlPr>
                            </m:fPr>
                            <m:num>
                              <m:r>
                                <a:rPr lang="de-DE" sz="1400" b="0" i="1" smtClean="0">
                                  <a:latin typeface="Cambria Math" panose="02040503050406030204" pitchFamily="18" charset="0"/>
                                </a:rPr>
                                <m:t>𝑤𝑖𝑑𝑡h</m:t>
                              </m:r>
                              <m:d>
                                <m:dPr>
                                  <m:ctrlPr>
                                    <a:rPr lang="de-DE" sz="1400" b="0" i="1" smtClean="0">
                                      <a:latin typeface="Cambria Math" panose="02040503050406030204" pitchFamily="18" charset="0"/>
                                    </a:rPr>
                                  </m:ctrlPr>
                                </m:dPr>
                                <m:e>
                                  <m:r>
                                    <a:rPr lang="de-DE" sz="1400" b="0" i="1" smtClean="0">
                                      <a:latin typeface="Cambria Math" panose="02040503050406030204" pitchFamily="18" charset="0"/>
                                    </a:rPr>
                                    <m:t>𝑛</m:t>
                                  </m:r>
                                </m:e>
                              </m:d>
                              <m:r>
                                <a:rPr lang="de-DE" sz="1400" b="0" i="1" smtClean="0">
                                  <a:latin typeface="Cambria Math" panose="02040503050406030204" pitchFamily="18" charset="0"/>
                                </a:rPr>
                                <m:t>−</m:t>
                              </m:r>
                              <m:r>
                                <a:rPr lang="de-DE" sz="1400" b="0" i="1" smtClean="0">
                                  <a:latin typeface="Cambria Math" panose="02040503050406030204" pitchFamily="18" charset="0"/>
                                </a:rPr>
                                <m:t>𝑤𝑖𝑑𝑡h𝑖𝑑</m:t>
                              </m:r>
                              <m:r>
                                <a:rPr lang="de-DE" sz="1400" b="0" i="1" baseline="-25000" smtClean="0">
                                  <a:latin typeface="Cambria Math" panose="02040503050406030204" pitchFamily="18" charset="0"/>
                                </a:rPr>
                                <m:t>𝑒𝑎𝑙</m:t>
                              </m:r>
                              <m:r>
                                <a:rPr lang="de-DE" sz="1400" b="0" i="1" smtClean="0">
                                  <a:latin typeface="Cambria Math" panose="02040503050406030204" pitchFamily="18" charset="0"/>
                                </a:rPr>
                                <m:t> </m:t>
                              </m:r>
                            </m:num>
                            <m:den>
                              <m:r>
                                <a:rPr lang="de-DE" sz="1400" b="0" i="1" smtClean="0">
                                  <a:latin typeface="Cambria Math" panose="02040503050406030204" pitchFamily="18" charset="0"/>
                                </a:rPr>
                                <m:t>𝑤𝑖𝑑𝑡h</m:t>
                              </m:r>
                              <m:r>
                                <a:rPr lang="de-DE" sz="1400" b="0" i="1" baseline="-25000" smtClean="0">
                                  <a:latin typeface="Cambria Math" panose="02040503050406030204" pitchFamily="18" charset="0"/>
                                </a:rPr>
                                <m:t>𝑖𝑑𝑒𝑎𝑙</m:t>
                              </m:r>
                            </m:den>
                          </m:f>
                        </m:e>
                      </m:box>
                    </m:oMath>
                  </m:oMathPara>
                </a14:m>
                <a:endParaRPr lang="en-US" sz="1400" dirty="0" err="1"/>
              </a:p>
            </p:txBody>
          </p:sp>
        </mc:Choice>
        <mc:Fallback xmlns="">
          <p:sp>
            <p:nvSpPr>
              <p:cNvPr id="17" name="Textfeld 16">
                <a:extLst>
                  <a:ext uri="{FF2B5EF4-FFF2-40B4-BE49-F238E27FC236}">
                    <a16:creationId xmlns:a16="http://schemas.microsoft.com/office/drawing/2014/main" id="{B73F9143-1CAC-4DDC-B07A-2892397992CE}"/>
                  </a:ext>
                </a:extLst>
              </p:cNvPr>
              <p:cNvSpPr txBox="1">
                <a:spLocks noRot="1" noChangeAspect="1" noMove="1" noResize="1" noEditPoints="1" noAdjustHandles="1" noChangeArrowheads="1" noChangeShapeType="1" noTextEdit="1"/>
              </p:cNvSpPr>
              <p:nvPr/>
            </p:nvSpPr>
            <p:spPr>
              <a:xfrm>
                <a:off x="-68204" y="3410048"/>
                <a:ext cx="2304256" cy="267894"/>
              </a:xfrm>
              <a:prstGeom prst="rect">
                <a:avLst/>
              </a:prstGeom>
              <a:blipFill>
                <a:blip r:embed="rId6"/>
                <a:stretch>
                  <a:fillRect b="-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feld 17">
                <a:extLst>
                  <a:ext uri="{FF2B5EF4-FFF2-40B4-BE49-F238E27FC236}">
                    <a16:creationId xmlns:a16="http://schemas.microsoft.com/office/drawing/2014/main" id="{4E9343C8-D27A-4183-A11B-7114B18CD422}"/>
                  </a:ext>
                </a:extLst>
              </p:cNvPr>
              <p:cNvSpPr txBox="1"/>
              <p:nvPr/>
            </p:nvSpPr>
            <p:spPr>
              <a:xfrm>
                <a:off x="1271464" y="1380149"/>
                <a:ext cx="530019"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sz="1400" b="0" i="1" smtClean="0">
                          <a:solidFill>
                            <a:schemeClr val="accent3"/>
                          </a:solidFill>
                          <a:latin typeface="Cambria Math" panose="02040503050406030204" pitchFamily="18" charset="0"/>
                        </a:rPr>
                        <m:t>𝑛</m:t>
                      </m:r>
                      <m:r>
                        <a:rPr lang="de-DE" sz="1400" b="0" i="1" smtClean="0">
                          <a:solidFill>
                            <a:schemeClr val="accent3"/>
                          </a:solidFill>
                          <a:latin typeface="Cambria Math" panose="02040503050406030204" pitchFamily="18" charset="0"/>
                        </a:rPr>
                        <m:t>(</m:t>
                      </m:r>
                      <m:r>
                        <a:rPr lang="de-DE" sz="1400" b="0" i="1" smtClean="0">
                          <a:solidFill>
                            <a:schemeClr val="accent3"/>
                          </a:solidFill>
                          <a:latin typeface="Cambria Math" panose="02040503050406030204" pitchFamily="18" charset="0"/>
                        </a:rPr>
                        <m:t>𝑡</m:t>
                      </m:r>
                      <m:r>
                        <a:rPr lang="de-DE" sz="1400" b="0" i="1" smtClean="0">
                          <a:solidFill>
                            <a:schemeClr val="accent3"/>
                          </a:solidFill>
                          <a:latin typeface="Cambria Math" panose="02040503050406030204" pitchFamily="18" charset="0"/>
                        </a:rPr>
                        <m:t>)</m:t>
                      </m:r>
                    </m:oMath>
                  </m:oMathPara>
                </a14:m>
                <a:endParaRPr lang="en-US" sz="1400" dirty="0" err="1">
                  <a:solidFill>
                    <a:schemeClr val="accent3"/>
                  </a:solidFill>
                </a:endParaRPr>
              </a:p>
            </p:txBody>
          </p:sp>
        </mc:Choice>
        <mc:Fallback xmlns="">
          <p:sp>
            <p:nvSpPr>
              <p:cNvPr id="18" name="Textfeld 17">
                <a:extLst>
                  <a:ext uri="{FF2B5EF4-FFF2-40B4-BE49-F238E27FC236}">
                    <a16:creationId xmlns:a16="http://schemas.microsoft.com/office/drawing/2014/main" id="{4E9343C8-D27A-4183-A11B-7114B18CD422}"/>
                  </a:ext>
                </a:extLst>
              </p:cNvPr>
              <p:cNvSpPr txBox="1">
                <a:spLocks noRot="1" noChangeAspect="1" noMove="1" noResize="1" noEditPoints="1" noAdjustHandles="1" noChangeArrowheads="1" noChangeShapeType="1" noTextEdit="1"/>
              </p:cNvSpPr>
              <p:nvPr/>
            </p:nvSpPr>
            <p:spPr>
              <a:xfrm>
                <a:off x="1271464" y="1380149"/>
                <a:ext cx="530019" cy="215444"/>
              </a:xfrm>
              <a:prstGeom prst="rect">
                <a:avLst/>
              </a:prstGeom>
              <a:blipFill>
                <a:blip r:embed="rId7"/>
                <a:stretch>
                  <a:fillRect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feld 18">
                <a:extLst>
                  <a:ext uri="{FF2B5EF4-FFF2-40B4-BE49-F238E27FC236}">
                    <a16:creationId xmlns:a16="http://schemas.microsoft.com/office/drawing/2014/main" id="{E717F7C5-4196-4533-94AC-EF2CBEB7B39F}"/>
                  </a:ext>
                </a:extLst>
              </p:cNvPr>
              <p:cNvSpPr txBox="1"/>
              <p:nvPr/>
            </p:nvSpPr>
            <p:spPr>
              <a:xfrm>
                <a:off x="983432" y="1629330"/>
                <a:ext cx="1024454"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sz="1400" b="0" i="1" smtClean="0">
                          <a:solidFill>
                            <a:srgbClr val="E35D50"/>
                          </a:solidFill>
                          <a:latin typeface="Cambria Math" panose="02040503050406030204" pitchFamily="18" charset="0"/>
                        </a:rPr>
                        <m:t>𝑦</m:t>
                      </m:r>
                      <m:r>
                        <a:rPr lang="de-DE" sz="1400" b="0" i="1" baseline="-25000" smtClean="0">
                          <a:solidFill>
                            <a:srgbClr val="E35D50"/>
                          </a:solidFill>
                          <a:latin typeface="Cambria Math" panose="02040503050406030204" pitchFamily="18" charset="0"/>
                        </a:rPr>
                        <m:t>𝐿𝑖𝑛𝑒</m:t>
                      </m:r>
                      <m:r>
                        <a:rPr lang="de-DE" sz="1400" b="0" i="1" smtClean="0">
                          <a:solidFill>
                            <a:srgbClr val="E35D50"/>
                          </a:solidFill>
                          <a:latin typeface="Cambria Math" panose="02040503050406030204" pitchFamily="18" charset="0"/>
                        </a:rPr>
                        <m:t>(</m:t>
                      </m:r>
                      <m:r>
                        <a:rPr lang="de-DE" sz="1400" b="0" i="1" smtClean="0">
                          <a:solidFill>
                            <a:srgbClr val="E35D50"/>
                          </a:solidFill>
                          <a:latin typeface="Cambria Math" panose="02040503050406030204" pitchFamily="18" charset="0"/>
                        </a:rPr>
                        <m:t>𝑡</m:t>
                      </m:r>
                      <m:r>
                        <a:rPr lang="de-DE" sz="1400" b="0" i="1" smtClean="0">
                          <a:solidFill>
                            <a:srgbClr val="E35D50"/>
                          </a:solidFill>
                          <a:latin typeface="Cambria Math" panose="02040503050406030204" pitchFamily="18" charset="0"/>
                        </a:rPr>
                        <m:t>)</m:t>
                      </m:r>
                    </m:oMath>
                  </m:oMathPara>
                </a14:m>
                <a:endParaRPr lang="en-US" sz="1400" dirty="0" err="1">
                  <a:solidFill>
                    <a:srgbClr val="E35D50"/>
                  </a:solidFill>
                </a:endParaRPr>
              </a:p>
            </p:txBody>
          </p:sp>
        </mc:Choice>
        <mc:Fallback xmlns="">
          <p:sp>
            <p:nvSpPr>
              <p:cNvPr id="19" name="Textfeld 18">
                <a:extLst>
                  <a:ext uri="{FF2B5EF4-FFF2-40B4-BE49-F238E27FC236}">
                    <a16:creationId xmlns:a16="http://schemas.microsoft.com/office/drawing/2014/main" id="{E717F7C5-4196-4533-94AC-EF2CBEB7B39F}"/>
                  </a:ext>
                </a:extLst>
              </p:cNvPr>
              <p:cNvSpPr txBox="1">
                <a:spLocks noRot="1" noChangeAspect="1" noMove="1" noResize="1" noEditPoints="1" noAdjustHandles="1" noChangeArrowheads="1" noChangeShapeType="1" noTextEdit="1"/>
              </p:cNvSpPr>
              <p:nvPr/>
            </p:nvSpPr>
            <p:spPr>
              <a:xfrm>
                <a:off x="983432" y="1629330"/>
                <a:ext cx="1024454" cy="215444"/>
              </a:xfrm>
              <a:prstGeom prst="rect">
                <a:avLst/>
              </a:prstGeom>
              <a:blipFill>
                <a:blip r:embed="rId8"/>
                <a:stretch>
                  <a:fillRect b="-33333"/>
                </a:stretch>
              </a:blipFill>
            </p:spPr>
            <p:txBody>
              <a:bodyPr/>
              <a:lstStyle/>
              <a:p>
                <a:r>
                  <a:rPr lang="en-US">
                    <a:noFill/>
                  </a:rPr>
                  <a:t> </a:t>
                </a:r>
              </a:p>
            </p:txBody>
          </p:sp>
        </mc:Fallback>
      </mc:AlternateContent>
      <p:pic>
        <p:nvPicPr>
          <p:cNvPr id="10" name="Grafik 9">
            <a:extLst>
              <a:ext uri="{FF2B5EF4-FFF2-40B4-BE49-F238E27FC236}">
                <a16:creationId xmlns:a16="http://schemas.microsoft.com/office/drawing/2014/main" id="{07CE5683-4CE3-4553-99E5-6C2916127618}"/>
              </a:ext>
            </a:extLst>
          </p:cNvPr>
          <p:cNvPicPr>
            <a:picLocks noChangeAspect="1"/>
          </p:cNvPicPr>
          <p:nvPr/>
        </p:nvPicPr>
        <p:blipFill rotWithShape="1">
          <a:blip r:embed="rId9">
            <a:extLst>
              <a:ext uri="{28A0092B-C50C-407E-A947-70E740481C1C}">
                <a14:useLocalDpi xmlns:a14="http://schemas.microsoft.com/office/drawing/2010/main" val="0"/>
              </a:ext>
            </a:extLst>
          </a:blip>
          <a:srcRect l="7035" t="6951" r="8693" b="5900"/>
          <a:stretch/>
        </p:blipFill>
        <p:spPr>
          <a:xfrm>
            <a:off x="10000995" y="1380149"/>
            <a:ext cx="2023384" cy="1435679"/>
          </a:xfrm>
          <a:prstGeom prst="rect">
            <a:avLst/>
          </a:prstGeom>
        </p:spPr>
      </p:pic>
      <p:cxnSp>
        <p:nvCxnSpPr>
          <p:cNvPr id="20" name="Gerade Verbindung mit Pfeil 19">
            <a:extLst>
              <a:ext uri="{FF2B5EF4-FFF2-40B4-BE49-F238E27FC236}">
                <a16:creationId xmlns:a16="http://schemas.microsoft.com/office/drawing/2014/main" id="{5F1D98A7-469D-4F4E-A2F9-B32A89AF5E82}"/>
              </a:ext>
            </a:extLst>
          </p:cNvPr>
          <p:cNvCxnSpPr/>
          <p:nvPr/>
        </p:nvCxnSpPr>
        <p:spPr>
          <a:xfrm>
            <a:off x="10332531" y="2097988"/>
            <a:ext cx="360040" cy="0"/>
          </a:xfrm>
          <a:prstGeom prst="straightConnector1">
            <a:avLst/>
          </a:prstGeom>
          <a:ln w="952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 name="Textfeld 20">
            <a:extLst>
              <a:ext uri="{FF2B5EF4-FFF2-40B4-BE49-F238E27FC236}">
                <a16:creationId xmlns:a16="http://schemas.microsoft.com/office/drawing/2014/main" id="{2DE61C37-7A9A-4AA4-8C5A-8A4B19816EFA}"/>
              </a:ext>
            </a:extLst>
          </p:cNvPr>
          <p:cNvSpPr txBox="1"/>
          <p:nvPr/>
        </p:nvSpPr>
        <p:spPr>
          <a:xfrm>
            <a:off x="10118051" y="1798815"/>
            <a:ext cx="788999" cy="276999"/>
          </a:xfrm>
          <a:prstGeom prst="rect">
            <a:avLst/>
          </a:prstGeom>
          <a:noFill/>
        </p:spPr>
        <p:txBody>
          <a:bodyPr wrap="none" rtlCol="0">
            <a:spAutoFit/>
          </a:bodyPr>
          <a:lstStyle/>
          <a:p>
            <a:r>
              <a:rPr lang="de-DE" sz="1200" dirty="0"/>
              <a:t>bin </a:t>
            </a:r>
            <a:r>
              <a:rPr lang="de-DE" sz="1200" dirty="0" err="1"/>
              <a:t>width</a:t>
            </a:r>
            <a:endParaRPr lang="en-US" sz="1200" dirty="0" err="1"/>
          </a:p>
        </p:txBody>
      </p:sp>
    </p:spTree>
    <p:extLst>
      <p:ext uri="{BB962C8B-B14F-4D97-AF65-F5344CB8AC3E}">
        <p14:creationId xmlns:p14="http://schemas.microsoft.com/office/powerpoint/2010/main" val="42733767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Design in 150-nm CMOS Process from LFoundry</a:t>
            </a:r>
          </a:p>
        </p:txBody>
      </p:sp>
      <p:sp>
        <p:nvSpPr>
          <p:cNvPr id="4" name="Textplatzhalter 3"/>
          <p:cNvSpPr>
            <a:spLocks noGrp="1"/>
          </p:cNvSpPr>
          <p:nvPr>
            <p:ph type="body" sz="quarter" idx="13"/>
          </p:nvPr>
        </p:nvSpPr>
        <p:spPr/>
        <p:txBody>
          <a:bodyPr/>
          <a:lstStyle/>
          <a:p>
            <a:r>
              <a:rPr lang="en-US"/>
              <a:t>Layout</a:t>
            </a:r>
          </a:p>
        </p:txBody>
      </p:sp>
      <p:sp>
        <p:nvSpPr>
          <p:cNvPr id="3" name="Fußzeilenplatzhalter 2"/>
          <p:cNvSpPr>
            <a:spLocks noGrp="1"/>
          </p:cNvSpPr>
          <p:nvPr>
            <p:ph type="ftr" sz="quarter" idx="11"/>
          </p:nvPr>
        </p:nvSpPr>
        <p:spPr/>
        <p:txBody>
          <a:bodyPr/>
          <a:lstStyle/>
          <a:p>
            <a:r>
              <a:rPr lang="en-US"/>
              <a:t>| TDCs | Inge Diehl, Juli 2023</a:t>
            </a:r>
          </a:p>
        </p:txBody>
      </p:sp>
      <p:pic>
        <p:nvPicPr>
          <p:cNvPr id="10" name="Grafik 9">
            <a:extLst>
              <a:ext uri="{FF2B5EF4-FFF2-40B4-BE49-F238E27FC236}">
                <a16:creationId xmlns:a16="http://schemas.microsoft.com/office/drawing/2014/main" id="{CE63438A-87DF-4A9B-8C5C-123B8732DC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3799106" y="233436"/>
            <a:ext cx="3367104" cy="6858000"/>
          </a:xfrm>
          <a:prstGeom prst="rect">
            <a:avLst/>
          </a:prstGeom>
        </p:spPr>
      </p:pic>
      <p:sp>
        <p:nvSpPr>
          <p:cNvPr id="11" name="Textfeld 10">
            <a:extLst>
              <a:ext uri="{FF2B5EF4-FFF2-40B4-BE49-F238E27FC236}">
                <a16:creationId xmlns:a16="http://schemas.microsoft.com/office/drawing/2014/main" id="{08C1E37B-BD38-4A9F-BCF2-AAE9DC9F987E}"/>
              </a:ext>
            </a:extLst>
          </p:cNvPr>
          <p:cNvSpPr txBox="1"/>
          <p:nvPr/>
        </p:nvSpPr>
        <p:spPr>
          <a:xfrm>
            <a:off x="973538" y="4606252"/>
            <a:ext cx="559769" cy="338554"/>
          </a:xfrm>
          <a:prstGeom prst="rect">
            <a:avLst/>
          </a:prstGeom>
          <a:noFill/>
        </p:spPr>
        <p:txBody>
          <a:bodyPr wrap="none" rtlCol="0">
            <a:spAutoFit/>
          </a:bodyPr>
          <a:lstStyle/>
          <a:p>
            <a:r>
              <a:rPr lang="en-US" sz="1600">
                <a:solidFill>
                  <a:schemeClr val="accent2"/>
                </a:solidFill>
              </a:rPr>
              <a:t>DLL</a:t>
            </a:r>
          </a:p>
        </p:txBody>
      </p:sp>
      <p:sp>
        <p:nvSpPr>
          <p:cNvPr id="12" name="Textfeld 11">
            <a:extLst>
              <a:ext uri="{FF2B5EF4-FFF2-40B4-BE49-F238E27FC236}">
                <a16:creationId xmlns:a16="http://schemas.microsoft.com/office/drawing/2014/main" id="{FB1A32F0-A641-4E74-B836-5B44F6E2E137}"/>
              </a:ext>
            </a:extLst>
          </p:cNvPr>
          <p:cNvSpPr txBox="1"/>
          <p:nvPr/>
        </p:nvSpPr>
        <p:spPr>
          <a:xfrm>
            <a:off x="3205786" y="5353471"/>
            <a:ext cx="971741" cy="307777"/>
          </a:xfrm>
          <a:prstGeom prst="rect">
            <a:avLst/>
          </a:prstGeom>
          <a:noFill/>
        </p:spPr>
        <p:txBody>
          <a:bodyPr wrap="none" rtlCol="0">
            <a:spAutoFit/>
          </a:bodyPr>
          <a:lstStyle/>
          <a:p>
            <a:r>
              <a:rPr lang="en-US" sz="1400">
                <a:solidFill>
                  <a:schemeClr val="accent2"/>
                </a:solidFill>
              </a:rPr>
              <a:t>Delay line</a:t>
            </a:r>
          </a:p>
        </p:txBody>
      </p:sp>
      <p:sp>
        <p:nvSpPr>
          <p:cNvPr id="13" name="Textfeld 12">
            <a:extLst>
              <a:ext uri="{FF2B5EF4-FFF2-40B4-BE49-F238E27FC236}">
                <a16:creationId xmlns:a16="http://schemas.microsoft.com/office/drawing/2014/main" id="{0264049C-6E3E-45B1-99C4-F9AA6BA7856C}"/>
              </a:ext>
            </a:extLst>
          </p:cNvPr>
          <p:cNvSpPr txBox="1"/>
          <p:nvPr/>
        </p:nvSpPr>
        <p:spPr>
          <a:xfrm rot="16200000">
            <a:off x="1541177" y="3558311"/>
            <a:ext cx="686406" cy="307777"/>
          </a:xfrm>
          <a:prstGeom prst="rect">
            <a:avLst/>
          </a:prstGeom>
          <a:noFill/>
        </p:spPr>
        <p:txBody>
          <a:bodyPr wrap="none" rtlCol="0">
            <a:spAutoFit/>
          </a:bodyPr>
          <a:lstStyle/>
          <a:p>
            <a:r>
              <a:rPr lang="en-US" sz="1400" i="1">
                <a:solidFill>
                  <a:schemeClr val="tx2"/>
                </a:solidFill>
              </a:rPr>
              <a:t>78 µm</a:t>
            </a:r>
          </a:p>
        </p:txBody>
      </p:sp>
      <p:sp>
        <p:nvSpPr>
          <p:cNvPr id="14" name="Textfeld 13">
            <a:extLst>
              <a:ext uri="{FF2B5EF4-FFF2-40B4-BE49-F238E27FC236}">
                <a16:creationId xmlns:a16="http://schemas.microsoft.com/office/drawing/2014/main" id="{B8D5292A-00C2-4C86-B742-A6B74A4684E2}"/>
              </a:ext>
            </a:extLst>
          </p:cNvPr>
          <p:cNvSpPr txBox="1"/>
          <p:nvPr/>
        </p:nvSpPr>
        <p:spPr>
          <a:xfrm>
            <a:off x="4938239" y="1663623"/>
            <a:ext cx="785793" cy="307777"/>
          </a:xfrm>
          <a:prstGeom prst="rect">
            <a:avLst/>
          </a:prstGeom>
          <a:noFill/>
        </p:spPr>
        <p:txBody>
          <a:bodyPr wrap="none" rtlCol="0">
            <a:spAutoFit/>
          </a:bodyPr>
          <a:lstStyle/>
          <a:p>
            <a:r>
              <a:rPr lang="en-US" sz="1400" i="1">
                <a:solidFill>
                  <a:schemeClr val="tx2"/>
                </a:solidFill>
              </a:rPr>
              <a:t>157 µm</a:t>
            </a:r>
          </a:p>
        </p:txBody>
      </p:sp>
      <p:cxnSp>
        <p:nvCxnSpPr>
          <p:cNvPr id="16" name="Gerade Verbindung mit Pfeil 15">
            <a:extLst>
              <a:ext uri="{FF2B5EF4-FFF2-40B4-BE49-F238E27FC236}">
                <a16:creationId xmlns:a16="http://schemas.microsoft.com/office/drawing/2014/main" id="{DE5CACA9-DC66-4906-B0E1-3DBF6F70864C}"/>
              </a:ext>
            </a:extLst>
          </p:cNvPr>
          <p:cNvCxnSpPr>
            <a:stCxn id="13" idx="3"/>
          </p:cNvCxnSpPr>
          <p:nvPr/>
        </p:nvCxnSpPr>
        <p:spPr>
          <a:xfrm flipH="1" flipV="1">
            <a:off x="1884380" y="1978883"/>
            <a:ext cx="1" cy="1390114"/>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Gerade Verbindung mit Pfeil 17">
            <a:extLst>
              <a:ext uri="{FF2B5EF4-FFF2-40B4-BE49-F238E27FC236}">
                <a16:creationId xmlns:a16="http://schemas.microsoft.com/office/drawing/2014/main" id="{39607C4A-DF10-4444-94FA-628D78B2929E}"/>
              </a:ext>
            </a:extLst>
          </p:cNvPr>
          <p:cNvCxnSpPr>
            <a:stCxn id="13" idx="1"/>
          </p:cNvCxnSpPr>
          <p:nvPr/>
        </p:nvCxnSpPr>
        <p:spPr>
          <a:xfrm flipH="1">
            <a:off x="1884380" y="4055403"/>
            <a:ext cx="1" cy="1280428"/>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Gerade Verbindung mit Pfeil 19">
            <a:extLst>
              <a:ext uri="{FF2B5EF4-FFF2-40B4-BE49-F238E27FC236}">
                <a16:creationId xmlns:a16="http://schemas.microsoft.com/office/drawing/2014/main" id="{B76EBD45-B9C2-41B4-ACC3-9172362C6C95}"/>
              </a:ext>
            </a:extLst>
          </p:cNvPr>
          <p:cNvCxnSpPr>
            <a:stCxn id="14" idx="1"/>
          </p:cNvCxnSpPr>
          <p:nvPr/>
        </p:nvCxnSpPr>
        <p:spPr>
          <a:xfrm flipH="1">
            <a:off x="2053657" y="1817512"/>
            <a:ext cx="2884582"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Gerade Verbindung mit Pfeil 21">
            <a:extLst>
              <a:ext uri="{FF2B5EF4-FFF2-40B4-BE49-F238E27FC236}">
                <a16:creationId xmlns:a16="http://schemas.microsoft.com/office/drawing/2014/main" id="{928CB103-B7ED-4E19-9A46-8A3ADC647187}"/>
              </a:ext>
            </a:extLst>
          </p:cNvPr>
          <p:cNvCxnSpPr>
            <a:stCxn id="14" idx="3"/>
          </p:cNvCxnSpPr>
          <p:nvPr/>
        </p:nvCxnSpPr>
        <p:spPr>
          <a:xfrm flipV="1">
            <a:off x="5724032" y="1817511"/>
            <a:ext cx="3187626" cy="1"/>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Gerade Verbindung mit Pfeil 23">
            <a:extLst>
              <a:ext uri="{FF2B5EF4-FFF2-40B4-BE49-F238E27FC236}">
                <a16:creationId xmlns:a16="http://schemas.microsoft.com/office/drawing/2014/main" id="{D2368CF1-146F-4FB2-BEE3-8FCC32937BAD}"/>
              </a:ext>
            </a:extLst>
          </p:cNvPr>
          <p:cNvCxnSpPr>
            <a:cxnSpLocks/>
            <a:stCxn id="12" idx="3"/>
          </p:cNvCxnSpPr>
          <p:nvPr/>
        </p:nvCxnSpPr>
        <p:spPr>
          <a:xfrm flipV="1">
            <a:off x="4177527" y="5085184"/>
            <a:ext cx="406030" cy="42217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5" name="Textfeld 24">
            <a:extLst>
              <a:ext uri="{FF2B5EF4-FFF2-40B4-BE49-F238E27FC236}">
                <a16:creationId xmlns:a16="http://schemas.microsoft.com/office/drawing/2014/main" id="{39007105-6104-49A9-AB7B-F8E2C42DB82D}"/>
              </a:ext>
            </a:extLst>
          </p:cNvPr>
          <p:cNvSpPr txBox="1"/>
          <p:nvPr/>
        </p:nvSpPr>
        <p:spPr>
          <a:xfrm>
            <a:off x="5694336" y="5353471"/>
            <a:ext cx="811441" cy="307777"/>
          </a:xfrm>
          <a:prstGeom prst="rect">
            <a:avLst/>
          </a:prstGeom>
          <a:noFill/>
        </p:spPr>
        <p:txBody>
          <a:bodyPr wrap="none" rtlCol="0">
            <a:spAutoFit/>
          </a:bodyPr>
          <a:lstStyle/>
          <a:p>
            <a:r>
              <a:rPr lang="en-US" sz="1400">
                <a:solidFill>
                  <a:schemeClr val="accent2"/>
                </a:solidFill>
              </a:rPr>
              <a:t>Latches</a:t>
            </a:r>
          </a:p>
        </p:txBody>
      </p:sp>
      <p:cxnSp>
        <p:nvCxnSpPr>
          <p:cNvPr id="27" name="Gerade Verbindung mit Pfeil 26">
            <a:extLst>
              <a:ext uri="{FF2B5EF4-FFF2-40B4-BE49-F238E27FC236}">
                <a16:creationId xmlns:a16="http://schemas.microsoft.com/office/drawing/2014/main" id="{89C03525-EE83-45FD-A23A-BAF92F315326}"/>
              </a:ext>
            </a:extLst>
          </p:cNvPr>
          <p:cNvCxnSpPr>
            <a:cxnSpLocks/>
            <a:stCxn id="25" idx="1"/>
          </p:cNvCxnSpPr>
          <p:nvPr/>
        </p:nvCxnSpPr>
        <p:spPr>
          <a:xfrm flipH="1" flipV="1">
            <a:off x="4938239" y="4606252"/>
            <a:ext cx="756097" cy="901108"/>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8" name="Textfeld 27">
            <a:extLst>
              <a:ext uri="{FF2B5EF4-FFF2-40B4-BE49-F238E27FC236}">
                <a16:creationId xmlns:a16="http://schemas.microsoft.com/office/drawing/2014/main" id="{64F37AF4-3A2F-4AE8-A065-E7AA542A6C82}"/>
              </a:ext>
            </a:extLst>
          </p:cNvPr>
          <p:cNvSpPr txBox="1"/>
          <p:nvPr/>
        </p:nvSpPr>
        <p:spPr>
          <a:xfrm>
            <a:off x="8721961" y="5353471"/>
            <a:ext cx="2323072" cy="307777"/>
          </a:xfrm>
          <a:prstGeom prst="rect">
            <a:avLst/>
          </a:prstGeom>
          <a:noFill/>
        </p:spPr>
        <p:txBody>
          <a:bodyPr wrap="none" rtlCol="0">
            <a:spAutoFit/>
          </a:bodyPr>
          <a:lstStyle/>
          <a:p>
            <a:r>
              <a:rPr lang="en-US" sz="1400">
                <a:solidFill>
                  <a:schemeClr val="accent2"/>
                </a:solidFill>
              </a:rPr>
              <a:t>Phase-Frequency Detector</a:t>
            </a:r>
          </a:p>
        </p:txBody>
      </p:sp>
      <p:cxnSp>
        <p:nvCxnSpPr>
          <p:cNvPr id="29" name="Gerade Verbindung mit Pfeil 28">
            <a:extLst>
              <a:ext uri="{FF2B5EF4-FFF2-40B4-BE49-F238E27FC236}">
                <a16:creationId xmlns:a16="http://schemas.microsoft.com/office/drawing/2014/main" id="{8BD5CEB3-2468-4641-B368-3969FEF7FA12}"/>
              </a:ext>
            </a:extLst>
          </p:cNvPr>
          <p:cNvCxnSpPr>
            <a:stCxn id="28" idx="1"/>
          </p:cNvCxnSpPr>
          <p:nvPr/>
        </p:nvCxnSpPr>
        <p:spPr>
          <a:xfrm flipH="1" flipV="1">
            <a:off x="7889595" y="4695618"/>
            <a:ext cx="832366" cy="811742"/>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1" name="Textfeld 30">
            <a:extLst>
              <a:ext uri="{FF2B5EF4-FFF2-40B4-BE49-F238E27FC236}">
                <a16:creationId xmlns:a16="http://schemas.microsoft.com/office/drawing/2014/main" id="{7F8A7B04-E994-46E7-BF8E-F877935CCA75}"/>
              </a:ext>
            </a:extLst>
          </p:cNvPr>
          <p:cNvSpPr txBox="1"/>
          <p:nvPr/>
        </p:nvSpPr>
        <p:spPr>
          <a:xfrm>
            <a:off x="9038434" y="4713026"/>
            <a:ext cx="2592288" cy="307777"/>
          </a:xfrm>
          <a:prstGeom prst="rect">
            <a:avLst/>
          </a:prstGeom>
          <a:noFill/>
        </p:spPr>
        <p:txBody>
          <a:bodyPr wrap="square" rtlCol="0">
            <a:spAutoFit/>
          </a:bodyPr>
          <a:lstStyle/>
          <a:p>
            <a:r>
              <a:rPr lang="en-US" sz="1400">
                <a:solidFill>
                  <a:schemeClr val="accent2"/>
                </a:solidFill>
              </a:rPr>
              <a:t>Charge pump with Loop Filter</a:t>
            </a:r>
          </a:p>
        </p:txBody>
      </p:sp>
      <p:cxnSp>
        <p:nvCxnSpPr>
          <p:cNvPr id="32" name="Gerade Verbindung mit Pfeil 31">
            <a:extLst>
              <a:ext uri="{FF2B5EF4-FFF2-40B4-BE49-F238E27FC236}">
                <a16:creationId xmlns:a16="http://schemas.microsoft.com/office/drawing/2014/main" id="{5E755F08-4BB2-41E3-AD6B-2AC13AF3C1BE}"/>
              </a:ext>
            </a:extLst>
          </p:cNvPr>
          <p:cNvCxnSpPr>
            <a:cxnSpLocks/>
            <a:stCxn id="31" idx="1"/>
          </p:cNvCxnSpPr>
          <p:nvPr/>
        </p:nvCxnSpPr>
        <p:spPr>
          <a:xfrm flipH="1" flipV="1">
            <a:off x="8246346" y="4606255"/>
            <a:ext cx="792088" cy="260660"/>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5" name="Textfeld 34">
            <a:extLst>
              <a:ext uri="{FF2B5EF4-FFF2-40B4-BE49-F238E27FC236}">
                <a16:creationId xmlns:a16="http://schemas.microsoft.com/office/drawing/2014/main" id="{2D3E9221-893D-4D86-93E6-3BC2396940BA}"/>
              </a:ext>
            </a:extLst>
          </p:cNvPr>
          <p:cNvSpPr txBox="1"/>
          <p:nvPr/>
        </p:nvSpPr>
        <p:spPr>
          <a:xfrm>
            <a:off x="767408" y="3373645"/>
            <a:ext cx="947695" cy="338554"/>
          </a:xfrm>
          <a:prstGeom prst="rect">
            <a:avLst/>
          </a:prstGeom>
          <a:noFill/>
        </p:spPr>
        <p:txBody>
          <a:bodyPr wrap="none" rtlCol="0">
            <a:spAutoFit/>
          </a:bodyPr>
          <a:lstStyle/>
          <a:p>
            <a:r>
              <a:rPr lang="en-US" sz="1600">
                <a:solidFill>
                  <a:srgbClr val="5BC5F1"/>
                </a:solidFill>
              </a:rPr>
              <a:t>Encoder</a:t>
            </a:r>
          </a:p>
        </p:txBody>
      </p:sp>
      <p:sp>
        <p:nvSpPr>
          <p:cNvPr id="38" name="Textfeld 37">
            <a:extLst>
              <a:ext uri="{FF2B5EF4-FFF2-40B4-BE49-F238E27FC236}">
                <a16:creationId xmlns:a16="http://schemas.microsoft.com/office/drawing/2014/main" id="{A3BB8493-67E0-4240-BB2D-22BC287755F2}"/>
              </a:ext>
            </a:extLst>
          </p:cNvPr>
          <p:cNvSpPr txBox="1"/>
          <p:nvPr/>
        </p:nvSpPr>
        <p:spPr>
          <a:xfrm>
            <a:off x="9182450" y="3719253"/>
            <a:ext cx="936104" cy="307777"/>
          </a:xfrm>
          <a:prstGeom prst="rect">
            <a:avLst/>
          </a:prstGeom>
          <a:noFill/>
        </p:spPr>
        <p:txBody>
          <a:bodyPr wrap="square" rtlCol="0">
            <a:spAutoFit/>
          </a:bodyPr>
          <a:lstStyle/>
          <a:p>
            <a:r>
              <a:rPr lang="en-US" sz="1400">
                <a:solidFill>
                  <a:srgbClr val="5BC5F1"/>
                </a:solidFill>
              </a:rPr>
              <a:t>Register</a:t>
            </a:r>
          </a:p>
        </p:txBody>
      </p:sp>
      <p:cxnSp>
        <p:nvCxnSpPr>
          <p:cNvPr id="39" name="Gerade Verbindung mit Pfeil 38">
            <a:extLst>
              <a:ext uri="{FF2B5EF4-FFF2-40B4-BE49-F238E27FC236}">
                <a16:creationId xmlns:a16="http://schemas.microsoft.com/office/drawing/2014/main" id="{65179C5C-BC56-44B2-8B13-929CD6A6EA96}"/>
              </a:ext>
            </a:extLst>
          </p:cNvPr>
          <p:cNvCxnSpPr>
            <a:cxnSpLocks/>
            <a:stCxn id="38" idx="1"/>
          </p:cNvCxnSpPr>
          <p:nvPr/>
        </p:nvCxnSpPr>
        <p:spPr>
          <a:xfrm flipH="1">
            <a:off x="8534378" y="3873142"/>
            <a:ext cx="648072" cy="2500"/>
          </a:xfrm>
          <a:prstGeom prst="straightConnector1">
            <a:avLst/>
          </a:prstGeom>
          <a:ln w="12700">
            <a:solidFill>
              <a:srgbClr val="5BC5F1"/>
            </a:solidFill>
            <a:tailEnd type="triangle"/>
          </a:ln>
        </p:spPr>
        <p:style>
          <a:lnRef idx="1">
            <a:schemeClr val="accent1"/>
          </a:lnRef>
          <a:fillRef idx="0">
            <a:schemeClr val="accent1"/>
          </a:fillRef>
          <a:effectRef idx="0">
            <a:schemeClr val="accent1"/>
          </a:effectRef>
          <a:fontRef idx="minor">
            <a:schemeClr val="tx1"/>
          </a:fontRef>
        </p:style>
      </p:cxnSp>
      <p:sp>
        <p:nvSpPr>
          <p:cNvPr id="43" name="Textfeld 42">
            <a:extLst>
              <a:ext uri="{FF2B5EF4-FFF2-40B4-BE49-F238E27FC236}">
                <a16:creationId xmlns:a16="http://schemas.microsoft.com/office/drawing/2014/main" id="{EF06A2BA-25D2-4F08-8E37-767DBF232FDA}"/>
              </a:ext>
            </a:extLst>
          </p:cNvPr>
          <p:cNvSpPr txBox="1"/>
          <p:nvPr/>
        </p:nvSpPr>
        <p:spPr>
          <a:xfrm>
            <a:off x="9194966" y="2769844"/>
            <a:ext cx="2375644" cy="523220"/>
          </a:xfrm>
          <a:prstGeom prst="rect">
            <a:avLst/>
          </a:prstGeom>
          <a:noFill/>
        </p:spPr>
        <p:txBody>
          <a:bodyPr wrap="square" rtlCol="0">
            <a:spAutoFit/>
          </a:bodyPr>
          <a:lstStyle/>
          <a:p>
            <a:r>
              <a:rPr lang="en-US" sz="1400">
                <a:solidFill>
                  <a:srgbClr val="5BC5F1"/>
                </a:solidFill>
              </a:rPr>
              <a:t>synthesized Thermometer-to-binary Encoder</a:t>
            </a:r>
          </a:p>
        </p:txBody>
      </p:sp>
      <p:cxnSp>
        <p:nvCxnSpPr>
          <p:cNvPr id="44" name="Gerade Verbindung mit Pfeil 43">
            <a:extLst>
              <a:ext uri="{FF2B5EF4-FFF2-40B4-BE49-F238E27FC236}">
                <a16:creationId xmlns:a16="http://schemas.microsoft.com/office/drawing/2014/main" id="{E96FF15E-751C-4887-90CD-61421E24DF4B}"/>
              </a:ext>
            </a:extLst>
          </p:cNvPr>
          <p:cNvCxnSpPr>
            <a:cxnSpLocks/>
            <a:stCxn id="43" idx="1"/>
          </p:cNvCxnSpPr>
          <p:nvPr/>
        </p:nvCxnSpPr>
        <p:spPr>
          <a:xfrm flipH="1">
            <a:off x="7094218" y="3031454"/>
            <a:ext cx="2100748" cy="87103"/>
          </a:xfrm>
          <a:prstGeom prst="straightConnector1">
            <a:avLst/>
          </a:prstGeom>
          <a:ln w="12700">
            <a:solidFill>
              <a:srgbClr val="5BC5F1"/>
            </a:solidFill>
            <a:tailEnd type="triangle"/>
          </a:ln>
        </p:spPr>
        <p:style>
          <a:lnRef idx="1">
            <a:schemeClr val="accent1"/>
          </a:lnRef>
          <a:fillRef idx="0">
            <a:schemeClr val="accent1"/>
          </a:fillRef>
          <a:effectRef idx="0">
            <a:schemeClr val="accent1"/>
          </a:effectRef>
          <a:fontRef idx="minor">
            <a:schemeClr val="tx1"/>
          </a:fontRef>
        </p:style>
      </p:cxnSp>
      <p:sp>
        <p:nvSpPr>
          <p:cNvPr id="48" name="Textfeld 47">
            <a:extLst>
              <a:ext uri="{FF2B5EF4-FFF2-40B4-BE49-F238E27FC236}">
                <a16:creationId xmlns:a16="http://schemas.microsoft.com/office/drawing/2014/main" id="{4117195A-D349-403D-B2A9-F2A70FF41E6C}"/>
              </a:ext>
            </a:extLst>
          </p:cNvPr>
          <p:cNvSpPr txBox="1"/>
          <p:nvPr/>
        </p:nvSpPr>
        <p:spPr>
          <a:xfrm>
            <a:off x="6366018" y="1478957"/>
            <a:ext cx="914033" cy="338554"/>
          </a:xfrm>
          <a:prstGeom prst="rect">
            <a:avLst/>
          </a:prstGeom>
          <a:noFill/>
        </p:spPr>
        <p:txBody>
          <a:bodyPr wrap="none" rtlCol="0">
            <a:spAutoFit/>
          </a:bodyPr>
          <a:lstStyle/>
          <a:p>
            <a:r>
              <a:rPr lang="en-US" sz="1600">
                <a:solidFill>
                  <a:srgbClr val="92D050"/>
                </a:solidFill>
              </a:rPr>
              <a:t>Counter</a:t>
            </a:r>
          </a:p>
        </p:txBody>
      </p:sp>
      <p:cxnSp>
        <p:nvCxnSpPr>
          <p:cNvPr id="50" name="Gerade Verbindung mit Pfeil 49">
            <a:extLst>
              <a:ext uri="{FF2B5EF4-FFF2-40B4-BE49-F238E27FC236}">
                <a16:creationId xmlns:a16="http://schemas.microsoft.com/office/drawing/2014/main" id="{68610AD4-9C4B-4662-905E-A00701300DA3}"/>
              </a:ext>
            </a:extLst>
          </p:cNvPr>
          <p:cNvCxnSpPr>
            <a:stCxn id="48" idx="2"/>
          </p:cNvCxnSpPr>
          <p:nvPr/>
        </p:nvCxnSpPr>
        <p:spPr>
          <a:xfrm>
            <a:off x="6823035" y="1817511"/>
            <a:ext cx="37793" cy="337612"/>
          </a:xfrm>
          <a:prstGeom prst="straightConnector1">
            <a:avLst/>
          </a:prstGeom>
          <a:ln w="127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51" name="Textfeld 50">
            <a:extLst>
              <a:ext uri="{FF2B5EF4-FFF2-40B4-BE49-F238E27FC236}">
                <a16:creationId xmlns:a16="http://schemas.microsoft.com/office/drawing/2014/main" id="{B8C7AB78-9CD1-48FB-A5CC-C2711CA57D0E}"/>
              </a:ext>
            </a:extLst>
          </p:cNvPr>
          <p:cNvSpPr txBox="1"/>
          <p:nvPr/>
        </p:nvSpPr>
        <p:spPr>
          <a:xfrm>
            <a:off x="3345265" y="1395412"/>
            <a:ext cx="1494320" cy="338554"/>
          </a:xfrm>
          <a:prstGeom prst="rect">
            <a:avLst/>
          </a:prstGeom>
          <a:noFill/>
        </p:spPr>
        <p:txBody>
          <a:bodyPr wrap="none" rtlCol="0">
            <a:spAutoFit/>
          </a:bodyPr>
          <a:lstStyle/>
          <a:p>
            <a:r>
              <a:rPr lang="en-US" sz="1600">
                <a:solidFill>
                  <a:srgbClr val="7030A0"/>
                </a:solidFill>
              </a:rPr>
              <a:t>Data serializer</a:t>
            </a:r>
          </a:p>
        </p:txBody>
      </p:sp>
      <p:cxnSp>
        <p:nvCxnSpPr>
          <p:cNvPr id="52" name="Gerade Verbindung mit Pfeil 51">
            <a:extLst>
              <a:ext uri="{FF2B5EF4-FFF2-40B4-BE49-F238E27FC236}">
                <a16:creationId xmlns:a16="http://schemas.microsoft.com/office/drawing/2014/main" id="{F6DBF55C-EEC2-435F-93BF-285B14C4EAC6}"/>
              </a:ext>
            </a:extLst>
          </p:cNvPr>
          <p:cNvCxnSpPr>
            <a:cxnSpLocks/>
            <a:stCxn id="51" idx="2"/>
          </p:cNvCxnSpPr>
          <p:nvPr/>
        </p:nvCxnSpPr>
        <p:spPr>
          <a:xfrm>
            <a:off x="4092425" y="1733966"/>
            <a:ext cx="491132" cy="533170"/>
          </a:xfrm>
          <a:prstGeom prst="straightConnector1">
            <a:avLst/>
          </a:prstGeom>
          <a:ln w="12700">
            <a:solidFill>
              <a:srgbClr val="8B6EC9"/>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4223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BB4A5A-52F2-45BB-A15E-A0DB8857FBD8}"/>
              </a:ext>
            </a:extLst>
          </p:cNvPr>
          <p:cNvSpPr>
            <a:spLocks noGrp="1"/>
          </p:cNvSpPr>
          <p:nvPr>
            <p:ph type="title"/>
          </p:nvPr>
        </p:nvSpPr>
        <p:spPr/>
        <p:txBody>
          <a:bodyPr/>
          <a:lstStyle/>
          <a:p>
            <a:r>
              <a:rPr lang="en-US"/>
              <a:t>Summary</a:t>
            </a:r>
          </a:p>
        </p:txBody>
      </p:sp>
      <p:sp>
        <p:nvSpPr>
          <p:cNvPr id="3" name="Textplatzhalter 2">
            <a:extLst>
              <a:ext uri="{FF2B5EF4-FFF2-40B4-BE49-F238E27FC236}">
                <a16:creationId xmlns:a16="http://schemas.microsoft.com/office/drawing/2014/main" id="{5845F361-DA77-472B-B82E-23CF377A515A}"/>
              </a:ext>
            </a:extLst>
          </p:cNvPr>
          <p:cNvSpPr>
            <a:spLocks noGrp="1"/>
          </p:cNvSpPr>
          <p:nvPr>
            <p:ph type="body" sz="quarter" idx="13"/>
          </p:nvPr>
        </p:nvSpPr>
        <p:spPr/>
        <p:txBody>
          <a:bodyPr/>
          <a:lstStyle/>
          <a:p>
            <a:r>
              <a:rPr lang="en-US"/>
              <a:t>TDC</a:t>
            </a:r>
          </a:p>
        </p:txBody>
      </p:sp>
      <p:sp>
        <p:nvSpPr>
          <p:cNvPr id="4" name="Textplatzhalter 3">
            <a:extLst>
              <a:ext uri="{FF2B5EF4-FFF2-40B4-BE49-F238E27FC236}">
                <a16:creationId xmlns:a16="http://schemas.microsoft.com/office/drawing/2014/main" id="{D63C8CC9-79CD-4C8E-92E3-91B80261E1CA}"/>
              </a:ext>
            </a:extLst>
          </p:cNvPr>
          <p:cNvSpPr>
            <a:spLocks noGrp="1"/>
          </p:cNvSpPr>
          <p:nvPr>
            <p:ph type="body" sz="quarter" idx="15"/>
          </p:nvPr>
        </p:nvSpPr>
        <p:spPr/>
        <p:txBody>
          <a:bodyPr/>
          <a:lstStyle/>
          <a:p>
            <a:r>
              <a:rPr lang="en-US" dirty="0"/>
              <a:t>Overview of TDC types</a:t>
            </a:r>
          </a:p>
          <a:p>
            <a:r>
              <a:rPr lang="en-US" dirty="0"/>
              <a:t>Many applications for HEP experiments</a:t>
            </a:r>
          </a:p>
          <a:p>
            <a:r>
              <a:rPr lang="en-US" dirty="0"/>
              <a:t>Design example for </a:t>
            </a:r>
            <a:r>
              <a:rPr lang="en-US" dirty="0" err="1"/>
              <a:t>dSiPM</a:t>
            </a:r>
            <a:r>
              <a:rPr lang="en-US" dirty="0"/>
              <a:t> project</a:t>
            </a:r>
          </a:p>
          <a:p>
            <a:r>
              <a:rPr lang="en-US" dirty="0"/>
              <a:t>TDC design is challenging</a:t>
            </a:r>
          </a:p>
          <a:p>
            <a:r>
              <a:rPr lang="en-US" dirty="0"/>
              <a:t>Measurements can differ from simulations</a:t>
            </a:r>
          </a:p>
        </p:txBody>
      </p:sp>
      <p:sp>
        <p:nvSpPr>
          <p:cNvPr id="8" name="Fußzeilenplatzhalter 7">
            <a:extLst>
              <a:ext uri="{FF2B5EF4-FFF2-40B4-BE49-F238E27FC236}">
                <a16:creationId xmlns:a16="http://schemas.microsoft.com/office/drawing/2014/main" id="{FB50E604-834E-4FE5-88C6-58AD93FAD243}"/>
              </a:ext>
            </a:extLst>
          </p:cNvPr>
          <p:cNvSpPr>
            <a:spLocks noGrp="1"/>
          </p:cNvSpPr>
          <p:nvPr>
            <p:ph type="ftr" sz="quarter" idx="11"/>
          </p:nvPr>
        </p:nvSpPr>
        <p:spPr/>
        <p:txBody>
          <a:bodyPr/>
          <a:lstStyle/>
          <a:p>
            <a:r>
              <a:rPr lang="en-US"/>
              <a:t>| TDCs | Inge Diehl, Juli 2023</a:t>
            </a:r>
          </a:p>
        </p:txBody>
      </p:sp>
    </p:spTree>
    <p:extLst>
      <p:ext uri="{BB962C8B-B14F-4D97-AF65-F5344CB8AC3E}">
        <p14:creationId xmlns:p14="http://schemas.microsoft.com/office/powerpoint/2010/main" val="3603844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Introduction</a:t>
            </a:r>
          </a:p>
        </p:txBody>
      </p:sp>
      <p:sp>
        <p:nvSpPr>
          <p:cNvPr id="4" name="Textplatzhalter 3"/>
          <p:cNvSpPr>
            <a:spLocks noGrp="1"/>
          </p:cNvSpPr>
          <p:nvPr>
            <p:ph type="body" sz="quarter" idx="13"/>
          </p:nvPr>
        </p:nvSpPr>
        <p:spPr/>
        <p:txBody>
          <a:bodyPr/>
          <a:lstStyle/>
          <a:p>
            <a:r>
              <a:rPr lang="en-US"/>
              <a:t>TDC</a:t>
            </a:r>
          </a:p>
        </p:txBody>
      </p:sp>
      <p:sp>
        <p:nvSpPr>
          <p:cNvPr id="3" name="Fußzeilenplatzhalter 2"/>
          <p:cNvSpPr>
            <a:spLocks noGrp="1"/>
          </p:cNvSpPr>
          <p:nvPr>
            <p:ph type="ftr" sz="quarter" idx="11"/>
          </p:nvPr>
        </p:nvSpPr>
        <p:spPr/>
        <p:txBody>
          <a:bodyPr/>
          <a:lstStyle/>
          <a:p>
            <a:r>
              <a:rPr lang="en-US"/>
              <a:t>| TDCs | Inge Diehl, Juli 2023</a:t>
            </a:r>
          </a:p>
        </p:txBody>
      </p:sp>
      <p:sp>
        <p:nvSpPr>
          <p:cNvPr id="22" name="CasellaDiTesto 1">
            <a:extLst>
              <a:ext uri="{FF2B5EF4-FFF2-40B4-BE49-F238E27FC236}">
                <a16:creationId xmlns:a16="http://schemas.microsoft.com/office/drawing/2014/main" id="{8458AA17-E668-4F10-A15F-E3382F6FF5BE}"/>
              </a:ext>
            </a:extLst>
          </p:cNvPr>
          <p:cNvSpPr txBox="1"/>
          <p:nvPr/>
        </p:nvSpPr>
        <p:spPr>
          <a:xfrm>
            <a:off x="407987" y="3408497"/>
            <a:ext cx="6408093" cy="2632003"/>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indent="-285750">
              <a:lnSpc>
                <a:spcPct val="150000"/>
              </a:lnSpc>
              <a:buFont typeface="Arial"/>
              <a:buChar char="•"/>
            </a:pPr>
            <a:r>
              <a:rPr lang="en-US" sz="1600">
                <a:ea typeface="+mn-lt"/>
                <a:cs typeface="+mn-lt"/>
              </a:rPr>
              <a:t>Precise time-interval measurements</a:t>
            </a:r>
          </a:p>
          <a:p>
            <a:pPr marL="285750" indent="-285750">
              <a:lnSpc>
                <a:spcPct val="150000"/>
              </a:lnSpc>
              <a:buFont typeface="Arial"/>
              <a:buChar char="•"/>
            </a:pPr>
            <a:r>
              <a:rPr lang="en-US" sz="1600">
                <a:ea typeface="+mn-lt"/>
                <a:cs typeface="+mn-lt"/>
              </a:rPr>
              <a:t>Time-of-flight measurements</a:t>
            </a:r>
          </a:p>
          <a:p>
            <a:pPr marL="285750" indent="-285750">
              <a:lnSpc>
                <a:spcPct val="150000"/>
              </a:lnSpc>
              <a:buFont typeface="Arial"/>
              <a:buChar char="•"/>
            </a:pPr>
            <a:r>
              <a:rPr lang="en-US" sz="1600">
                <a:ea typeface="+mn-lt"/>
                <a:cs typeface="+mn-lt"/>
              </a:rPr>
              <a:t>Act as phase detector in all-digital phase-looked loops (ADPLLs)</a:t>
            </a:r>
          </a:p>
          <a:p>
            <a:pPr marL="285750" indent="-285750">
              <a:lnSpc>
                <a:spcPct val="150000"/>
              </a:lnSpc>
              <a:buFont typeface="Arial"/>
              <a:buChar char="•"/>
            </a:pPr>
            <a:r>
              <a:rPr lang="en-US" sz="1600">
                <a:ea typeface="+mn-lt"/>
                <a:cs typeface="+mn-lt"/>
              </a:rPr>
              <a:t>Positron emission tomography (PET)</a:t>
            </a:r>
          </a:p>
          <a:p>
            <a:pPr marL="285750" indent="-285750">
              <a:lnSpc>
                <a:spcPct val="150000"/>
              </a:lnSpc>
              <a:buFont typeface="Arial"/>
              <a:buChar char="•"/>
            </a:pPr>
            <a:r>
              <a:rPr lang="en-US" sz="1600">
                <a:ea typeface="+mn-lt"/>
                <a:cs typeface="+mn-lt"/>
              </a:rPr>
              <a:t>Light detection and ranging (LiDAR)</a:t>
            </a:r>
          </a:p>
          <a:p>
            <a:pPr marL="285750" indent="-285750">
              <a:lnSpc>
                <a:spcPct val="150000"/>
              </a:lnSpc>
              <a:buFont typeface="Arial"/>
              <a:buChar char="•"/>
            </a:pPr>
            <a:r>
              <a:rPr lang="en-US" sz="1600">
                <a:ea typeface="+mn-lt"/>
                <a:cs typeface="+mn-lt"/>
              </a:rPr>
              <a:t>…</a:t>
            </a:r>
          </a:p>
          <a:p>
            <a:pPr marL="285750" indent="-285750">
              <a:lnSpc>
                <a:spcPct val="150000"/>
              </a:lnSpc>
              <a:buFont typeface="Arial"/>
              <a:buChar char="•"/>
            </a:pPr>
            <a:endParaRPr lang="en-US" sz="1600"/>
          </a:p>
        </p:txBody>
      </p:sp>
      <p:sp>
        <p:nvSpPr>
          <p:cNvPr id="29" name="CasellaDiTesto 1">
            <a:extLst>
              <a:ext uri="{FF2B5EF4-FFF2-40B4-BE49-F238E27FC236}">
                <a16:creationId xmlns:a16="http://schemas.microsoft.com/office/drawing/2014/main" id="{5751009D-3A67-45BB-AABD-5D9C1148FA23}"/>
              </a:ext>
            </a:extLst>
          </p:cNvPr>
          <p:cNvSpPr txBox="1"/>
          <p:nvPr/>
        </p:nvSpPr>
        <p:spPr>
          <a:xfrm>
            <a:off x="407987" y="1366961"/>
            <a:ext cx="10075462" cy="1524007"/>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indent="-285750">
              <a:lnSpc>
                <a:spcPct val="150000"/>
              </a:lnSpc>
              <a:buFont typeface="Arial"/>
              <a:buChar char="•"/>
            </a:pPr>
            <a:r>
              <a:rPr lang="en-US" sz="1600">
                <a:ea typeface="+mn-lt"/>
                <a:cs typeface="+mn-lt"/>
              </a:rPr>
              <a:t>Key components of time-mode circuits</a:t>
            </a:r>
          </a:p>
          <a:p>
            <a:pPr marL="285750" indent="-285750">
              <a:lnSpc>
                <a:spcPct val="150000"/>
              </a:lnSpc>
              <a:buFont typeface="Arial"/>
              <a:buChar char="•"/>
            </a:pPr>
            <a:r>
              <a:rPr lang="en-US" sz="1600">
                <a:ea typeface="+mn-lt"/>
                <a:cs typeface="+mn-lt"/>
              </a:rPr>
              <a:t>Enablers for digital processing of analog signals encoded in time</a:t>
            </a:r>
          </a:p>
          <a:p>
            <a:pPr marL="742950" lvl="1" indent="-285750">
              <a:lnSpc>
                <a:spcPct val="150000"/>
              </a:lnSpc>
              <a:buFont typeface="Arial"/>
              <a:buChar char="•"/>
            </a:pPr>
            <a:r>
              <a:rPr lang="en-US" sz="1600">
                <a:ea typeface="+mn-lt"/>
                <a:cs typeface="+mn-lt"/>
              </a:rPr>
              <a:t>translates the analog time interval into a digital value</a:t>
            </a:r>
          </a:p>
          <a:p>
            <a:pPr marL="742950" lvl="1" indent="-285750">
              <a:lnSpc>
                <a:spcPct val="150000"/>
              </a:lnSpc>
              <a:buFont typeface="Arial"/>
              <a:buChar char="•"/>
            </a:pPr>
            <a:r>
              <a:rPr lang="en-US" sz="1600">
                <a:ea typeface="+mn-lt"/>
                <a:cs typeface="+mn-lt"/>
              </a:rPr>
              <a:t>digital signals are far more robust against noise and coupling than analog signals</a:t>
            </a:r>
          </a:p>
        </p:txBody>
      </p:sp>
      <p:sp>
        <p:nvSpPr>
          <p:cNvPr id="7" name="Textplatzhalter 3">
            <a:extLst>
              <a:ext uri="{FF2B5EF4-FFF2-40B4-BE49-F238E27FC236}">
                <a16:creationId xmlns:a16="http://schemas.microsoft.com/office/drawing/2014/main" id="{4BE05714-47CD-4F8A-9D20-146FF25D3187}"/>
              </a:ext>
            </a:extLst>
          </p:cNvPr>
          <p:cNvSpPr txBox="1">
            <a:spLocks/>
          </p:cNvSpPr>
          <p:nvPr/>
        </p:nvSpPr>
        <p:spPr>
          <a:xfrm>
            <a:off x="407986" y="3113481"/>
            <a:ext cx="1583557" cy="379252"/>
          </a:xfrm>
          <a:prstGeom prst="rect">
            <a:avLst/>
          </a:prstGeom>
        </p:spPr>
        <p:txBody>
          <a:bodyPr vert="horz" lIns="0" tIns="0" rIns="0" bIns="0" rtlCol="0" anchor="t" anchorCtr="0">
            <a:noAutofit/>
          </a:bodyPr>
          <a:lstStyle>
            <a:lvl1pPr marL="0" indent="0" algn="l" defTabSz="914400" rtl="0" eaLnBrk="1" latinLnBrk="0" hangingPunct="1">
              <a:lnSpc>
                <a:spcPct val="110000"/>
              </a:lnSpc>
              <a:spcBef>
                <a:spcPts val="0"/>
              </a:spcBef>
              <a:spcAft>
                <a:spcPts val="0"/>
              </a:spcAft>
              <a:buFont typeface="Arial" panose="020B0604020202020204" pitchFamily="34" charset="0"/>
              <a:buNone/>
              <a:tabLst>
                <a:tab pos="361950" algn="l"/>
              </a:tabLst>
              <a:defRPr sz="1800" b="1" kern="1200">
                <a:solidFill>
                  <a:schemeClr val="accent2"/>
                </a:solidFill>
                <a:latin typeface="+mn-lt"/>
                <a:ea typeface="+mn-ea"/>
                <a:cs typeface="+mn-cs"/>
              </a:defRPr>
            </a:lvl1pPr>
            <a:lvl2pPr marL="266700" indent="0" algn="l" defTabSz="914400" rtl="0" eaLnBrk="1" latinLnBrk="0" hangingPunct="1">
              <a:lnSpc>
                <a:spcPct val="100000"/>
              </a:lnSpc>
              <a:spcBef>
                <a:spcPts val="0"/>
              </a:spcBef>
              <a:spcAft>
                <a:spcPts val="800"/>
              </a:spcAft>
              <a:buFont typeface="Arial" panose="020B0604020202020204" pitchFamily="34" charset="0"/>
              <a:buNone/>
              <a:defRPr sz="1600" kern="1200">
                <a:solidFill>
                  <a:schemeClr val="tx1"/>
                </a:solidFill>
                <a:latin typeface="+mn-lt"/>
                <a:ea typeface="+mn-ea"/>
                <a:cs typeface="+mn-cs"/>
              </a:defRPr>
            </a:lvl2pPr>
            <a:lvl3pPr marL="895350" indent="-266700" algn="l" defTabSz="914400" rtl="0" eaLnBrk="1" latinLnBrk="0" hangingPunct="1">
              <a:lnSpc>
                <a:spcPct val="100000"/>
              </a:lnSpc>
              <a:spcBef>
                <a:spcPts val="0"/>
              </a:spcBef>
              <a:spcAft>
                <a:spcPts val="800"/>
              </a:spcAft>
              <a:buFont typeface="Arial" panose="020B0604020202020204" pitchFamily="34" charset="0"/>
              <a:buChar char="•"/>
              <a:defRPr sz="1600" kern="1200">
                <a:solidFill>
                  <a:schemeClr val="tx1"/>
                </a:solidFill>
                <a:latin typeface="+mn-lt"/>
                <a:ea typeface="+mn-ea"/>
                <a:cs typeface="+mn-cs"/>
              </a:defRPr>
            </a:lvl3pPr>
            <a:lvl4pPr marL="1162050" indent="-266700" algn="l" defTabSz="914400" rtl="0" eaLnBrk="1" latinLnBrk="0" hangingPunct="1">
              <a:lnSpc>
                <a:spcPct val="100000"/>
              </a:lnSpc>
              <a:spcBef>
                <a:spcPts val="0"/>
              </a:spcBef>
              <a:spcAft>
                <a:spcPts val="800"/>
              </a:spcAft>
              <a:buFont typeface="Arial" panose="020B0604020202020204" pitchFamily="34" charset="0"/>
              <a:buChar char="•"/>
              <a:defRPr sz="1600" kern="1200">
                <a:solidFill>
                  <a:schemeClr val="tx1"/>
                </a:solidFill>
                <a:latin typeface="+mn-lt"/>
                <a:ea typeface="+mn-ea"/>
                <a:cs typeface="+mn-cs"/>
              </a:defRPr>
            </a:lvl4pPr>
            <a:lvl5pPr marL="1438275" indent="-276225" algn="l" defTabSz="914400" rtl="0" eaLnBrk="1" latinLnBrk="0" hangingPunct="1">
              <a:lnSpc>
                <a:spcPct val="100000"/>
              </a:lnSpc>
              <a:spcBef>
                <a:spcPts val="0"/>
              </a:spcBef>
              <a:spcAft>
                <a:spcPts val="8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Applications</a:t>
            </a:r>
          </a:p>
        </p:txBody>
      </p:sp>
      <p:sp>
        <p:nvSpPr>
          <p:cNvPr id="8" name="CasellaDiTesto 1">
            <a:extLst>
              <a:ext uri="{FF2B5EF4-FFF2-40B4-BE49-F238E27FC236}">
                <a16:creationId xmlns:a16="http://schemas.microsoft.com/office/drawing/2014/main" id="{AA78822B-1407-431F-B33C-6BA4398221A4}"/>
              </a:ext>
            </a:extLst>
          </p:cNvPr>
          <p:cNvSpPr txBox="1"/>
          <p:nvPr/>
        </p:nvSpPr>
        <p:spPr>
          <a:xfrm>
            <a:off x="7104113" y="3408497"/>
            <a:ext cx="4968552" cy="1524007"/>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indent="-285750">
              <a:lnSpc>
                <a:spcPct val="150000"/>
              </a:lnSpc>
              <a:buFont typeface="Arial"/>
              <a:buChar char="•"/>
            </a:pPr>
            <a:r>
              <a:rPr lang="en-US" sz="1600">
                <a:ea typeface="+mn-lt"/>
                <a:cs typeface="+mn-lt"/>
              </a:rPr>
              <a:t>Sampling TDC</a:t>
            </a:r>
          </a:p>
          <a:p>
            <a:pPr marL="285750" indent="-285750">
              <a:lnSpc>
                <a:spcPct val="150000"/>
              </a:lnSpc>
              <a:buFont typeface="Arial"/>
              <a:buChar char="•"/>
            </a:pPr>
            <a:r>
              <a:rPr lang="en-US" sz="1600">
                <a:ea typeface="+mn-lt"/>
                <a:cs typeface="+mn-lt"/>
              </a:rPr>
              <a:t>Noise-shaping TDC</a:t>
            </a:r>
          </a:p>
          <a:p>
            <a:pPr marL="285750" indent="-285750">
              <a:lnSpc>
                <a:spcPct val="150000"/>
              </a:lnSpc>
              <a:buFont typeface="Arial"/>
              <a:buChar char="•"/>
            </a:pPr>
            <a:r>
              <a:rPr lang="en-US" sz="1600">
                <a:ea typeface="+mn-lt"/>
                <a:cs typeface="+mn-lt"/>
              </a:rPr>
              <a:t>Stochastic TDC</a:t>
            </a:r>
          </a:p>
          <a:p>
            <a:pPr marL="285750" indent="-285750">
              <a:lnSpc>
                <a:spcPct val="150000"/>
              </a:lnSpc>
              <a:buFont typeface="Arial"/>
              <a:buChar char="•"/>
            </a:pPr>
            <a:endParaRPr lang="en-US" sz="1600"/>
          </a:p>
        </p:txBody>
      </p:sp>
      <p:sp>
        <p:nvSpPr>
          <p:cNvPr id="9" name="Textplatzhalter 3">
            <a:extLst>
              <a:ext uri="{FF2B5EF4-FFF2-40B4-BE49-F238E27FC236}">
                <a16:creationId xmlns:a16="http://schemas.microsoft.com/office/drawing/2014/main" id="{62D4390F-51FA-403C-B772-60749FC1F306}"/>
              </a:ext>
            </a:extLst>
          </p:cNvPr>
          <p:cNvSpPr txBox="1">
            <a:spLocks/>
          </p:cNvSpPr>
          <p:nvPr/>
        </p:nvSpPr>
        <p:spPr>
          <a:xfrm>
            <a:off x="7104111" y="3113481"/>
            <a:ext cx="1583557" cy="379252"/>
          </a:xfrm>
          <a:prstGeom prst="rect">
            <a:avLst/>
          </a:prstGeom>
        </p:spPr>
        <p:txBody>
          <a:bodyPr vert="horz" lIns="0" tIns="0" rIns="0" bIns="0" rtlCol="0" anchor="t" anchorCtr="0">
            <a:noAutofit/>
          </a:bodyPr>
          <a:lstStyle>
            <a:lvl1pPr marL="0" indent="0" algn="l" defTabSz="914400" rtl="0" eaLnBrk="1" latinLnBrk="0" hangingPunct="1">
              <a:lnSpc>
                <a:spcPct val="110000"/>
              </a:lnSpc>
              <a:spcBef>
                <a:spcPts val="0"/>
              </a:spcBef>
              <a:spcAft>
                <a:spcPts val="0"/>
              </a:spcAft>
              <a:buFont typeface="Arial" panose="020B0604020202020204" pitchFamily="34" charset="0"/>
              <a:buNone/>
              <a:tabLst>
                <a:tab pos="361950" algn="l"/>
              </a:tabLst>
              <a:defRPr sz="1800" b="1" kern="1200">
                <a:solidFill>
                  <a:schemeClr val="accent2"/>
                </a:solidFill>
                <a:latin typeface="+mn-lt"/>
                <a:ea typeface="+mn-ea"/>
                <a:cs typeface="+mn-cs"/>
              </a:defRPr>
            </a:lvl1pPr>
            <a:lvl2pPr marL="266700" indent="0" algn="l" defTabSz="914400" rtl="0" eaLnBrk="1" latinLnBrk="0" hangingPunct="1">
              <a:lnSpc>
                <a:spcPct val="100000"/>
              </a:lnSpc>
              <a:spcBef>
                <a:spcPts val="0"/>
              </a:spcBef>
              <a:spcAft>
                <a:spcPts val="800"/>
              </a:spcAft>
              <a:buFont typeface="Arial" panose="020B0604020202020204" pitchFamily="34" charset="0"/>
              <a:buNone/>
              <a:defRPr sz="1600" kern="1200">
                <a:solidFill>
                  <a:schemeClr val="tx1"/>
                </a:solidFill>
                <a:latin typeface="+mn-lt"/>
                <a:ea typeface="+mn-ea"/>
                <a:cs typeface="+mn-cs"/>
              </a:defRPr>
            </a:lvl2pPr>
            <a:lvl3pPr marL="895350" indent="-266700" algn="l" defTabSz="914400" rtl="0" eaLnBrk="1" latinLnBrk="0" hangingPunct="1">
              <a:lnSpc>
                <a:spcPct val="100000"/>
              </a:lnSpc>
              <a:spcBef>
                <a:spcPts val="0"/>
              </a:spcBef>
              <a:spcAft>
                <a:spcPts val="800"/>
              </a:spcAft>
              <a:buFont typeface="Arial" panose="020B0604020202020204" pitchFamily="34" charset="0"/>
              <a:buChar char="•"/>
              <a:defRPr sz="1600" kern="1200">
                <a:solidFill>
                  <a:schemeClr val="tx1"/>
                </a:solidFill>
                <a:latin typeface="+mn-lt"/>
                <a:ea typeface="+mn-ea"/>
                <a:cs typeface="+mn-cs"/>
              </a:defRPr>
            </a:lvl3pPr>
            <a:lvl4pPr marL="1162050" indent="-266700" algn="l" defTabSz="914400" rtl="0" eaLnBrk="1" latinLnBrk="0" hangingPunct="1">
              <a:lnSpc>
                <a:spcPct val="100000"/>
              </a:lnSpc>
              <a:spcBef>
                <a:spcPts val="0"/>
              </a:spcBef>
              <a:spcAft>
                <a:spcPts val="800"/>
              </a:spcAft>
              <a:buFont typeface="Arial" panose="020B0604020202020204" pitchFamily="34" charset="0"/>
              <a:buChar char="•"/>
              <a:defRPr sz="1600" kern="1200">
                <a:solidFill>
                  <a:schemeClr val="tx1"/>
                </a:solidFill>
                <a:latin typeface="+mn-lt"/>
                <a:ea typeface="+mn-ea"/>
                <a:cs typeface="+mn-cs"/>
              </a:defRPr>
            </a:lvl4pPr>
            <a:lvl5pPr marL="1438275" indent="-276225" algn="l" defTabSz="914400" rtl="0" eaLnBrk="1" latinLnBrk="0" hangingPunct="1">
              <a:lnSpc>
                <a:spcPct val="100000"/>
              </a:lnSpc>
              <a:spcBef>
                <a:spcPts val="0"/>
              </a:spcBef>
              <a:spcAft>
                <a:spcPts val="8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Classification</a:t>
            </a:r>
          </a:p>
        </p:txBody>
      </p:sp>
      <p:sp>
        <p:nvSpPr>
          <p:cNvPr id="5" name="Textfeld 4">
            <a:extLst>
              <a:ext uri="{FF2B5EF4-FFF2-40B4-BE49-F238E27FC236}">
                <a16:creationId xmlns:a16="http://schemas.microsoft.com/office/drawing/2014/main" id="{97BA83E7-435E-4AAC-8C2C-67F395F673C1}"/>
              </a:ext>
            </a:extLst>
          </p:cNvPr>
          <p:cNvSpPr txBox="1"/>
          <p:nvPr/>
        </p:nvSpPr>
        <p:spPr>
          <a:xfrm>
            <a:off x="6381415" y="5102713"/>
            <a:ext cx="5400601" cy="954107"/>
          </a:xfrm>
          <a:prstGeom prst="rect">
            <a:avLst/>
          </a:prstGeom>
          <a:solidFill>
            <a:schemeClr val="tx2">
              <a:lumMod val="20000"/>
              <a:lumOff val="80000"/>
            </a:schemeClr>
          </a:solidFill>
        </p:spPr>
        <p:txBody>
          <a:bodyPr wrap="square" rtlCol="0">
            <a:spAutoFit/>
          </a:bodyPr>
          <a:lstStyle/>
          <a:p>
            <a:r>
              <a:rPr lang="en-US" sz="1400">
                <a:latin typeface="Times New Roman" panose="02020603050405020304" pitchFamily="18" charset="0"/>
                <a:cs typeface="Times New Roman" panose="02020603050405020304" pitchFamily="18" charset="0"/>
              </a:rPr>
              <a:t>J. Szyduczyński, D. Kościelnik, M. Miśkowicz,</a:t>
            </a:r>
          </a:p>
          <a:p>
            <a:r>
              <a:rPr lang="en-US" sz="1400">
                <a:latin typeface="Times New Roman" panose="02020603050405020304" pitchFamily="18" charset="0"/>
                <a:cs typeface="Times New Roman" panose="02020603050405020304" pitchFamily="18" charset="0"/>
              </a:rPr>
              <a:t>Time-to-digital conversion techniques: a survey of recent developments.</a:t>
            </a:r>
          </a:p>
          <a:p>
            <a:r>
              <a:rPr lang="en-US" sz="1400" i="1">
                <a:latin typeface="Times New Roman" panose="02020603050405020304" pitchFamily="18" charset="0"/>
                <a:cs typeface="Times New Roman" panose="02020603050405020304" pitchFamily="18" charset="0"/>
              </a:rPr>
              <a:t>Measurement</a:t>
            </a:r>
            <a:r>
              <a:rPr lang="en-US" sz="1400">
                <a:latin typeface="Times New Roman" panose="02020603050405020304" pitchFamily="18" charset="0"/>
                <a:cs typeface="Times New Roman" panose="02020603050405020304" pitchFamily="18" charset="0"/>
              </a:rPr>
              <a:t>, </a:t>
            </a:r>
            <a:r>
              <a:rPr lang="en-US" sz="1400" b="1">
                <a:latin typeface="Times New Roman" panose="02020603050405020304" pitchFamily="18" charset="0"/>
                <a:cs typeface="Times New Roman" panose="02020603050405020304" pitchFamily="18" charset="0"/>
              </a:rPr>
              <a:t>214</a:t>
            </a:r>
            <a:r>
              <a:rPr lang="en-US" sz="1400">
                <a:latin typeface="Times New Roman" panose="02020603050405020304" pitchFamily="18" charset="0"/>
                <a:cs typeface="Times New Roman" panose="02020603050405020304" pitchFamily="18" charset="0"/>
              </a:rPr>
              <a:t>, 2023, 112762,</a:t>
            </a:r>
          </a:p>
          <a:p>
            <a:r>
              <a:rPr lang="en-US" sz="1400">
                <a:latin typeface="Times New Roman" panose="02020603050405020304" pitchFamily="18" charset="0"/>
                <a:cs typeface="Times New Roman" panose="02020603050405020304" pitchFamily="18" charset="0"/>
              </a:rPr>
              <a:t>https://doi.org/10.1016/j.measurement.2023.112762.</a:t>
            </a:r>
          </a:p>
        </p:txBody>
      </p:sp>
    </p:spTree>
    <p:extLst>
      <p:ext uri="{BB962C8B-B14F-4D97-AF65-F5344CB8AC3E}">
        <p14:creationId xmlns:p14="http://schemas.microsoft.com/office/powerpoint/2010/main" val="1697445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Introduction</a:t>
            </a:r>
          </a:p>
        </p:txBody>
      </p:sp>
      <p:sp>
        <p:nvSpPr>
          <p:cNvPr id="4" name="Textplatzhalter 3"/>
          <p:cNvSpPr>
            <a:spLocks noGrp="1"/>
          </p:cNvSpPr>
          <p:nvPr>
            <p:ph type="body" sz="quarter" idx="13"/>
          </p:nvPr>
        </p:nvSpPr>
        <p:spPr/>
        <p:txBody>
          <a:bodyPr/>
          <a:lstStyle/>
          <a:p>
            <a:r>
              <a:rPr lang="en-US" dirty="0"/>
              <a:t>Comparison</a:t>
            </a:r>
          </a:p>
        </p:txBody>
      </p:sp>
      <p:sp>
        <p:nvSpPr>
          <p:cNvPr id="3" name="Fußzeilenplatzhalter 2"/>
          <p:cNvSpPr>
            <a:spLocks noGrp="1"/>
          </p:cNvSpPr>
          <p:nvPr>
            <p:ph type="ftr" sz="quarter" idx="11"/>
          </p:nvPr>
        </p:nvSpPr>
        <p:spPr/>
        <p:txBody>
          <a:bodyPr/>
          <a:lstStyle/>
          <a:p>
            <a:r>
              <a:rPr lang="en-US" dirty="0"/>
              <a:t>| TDCs | Inge Diehl, </a:t>
            </a:r>
            <a:r>
              <a:rPr lang="en-US" dirty="0" err="1"/>
              <a:t>Juli</a:t>
            </a:r>
            <a:r>
              <a:rPr lang="en-US" dirty="0"/>
              <a:t> 2023</a:t>
            </a:r>
          </a:p>
        </p:txBody>
      </p:sp>
      <p:sp>
        <p:nvSpPr>
          <p:cNvPr id="5" name="Rechteck 4">
            <a:extLst>
              <a:ext uri="{FF2B5EF4-FFF2-40B4-BE49-F238E27FC236}">
                <a16:creationId xmlns:a16="http://schemas.microsoft.com/office/drawing/2014/main" id="{09E9332A-2480-4B49-B6A5-9391E46C0028}"/>
              </a:ext>
            </a:extLst>
          </p:cNvPr>
          <p:cNvSpPr/>
          <p:nvPr/>
        </p:nvSpPr>
        <p:spPr>
          <a:xfrm>
            <a:off x="2639616" y="2719663"/>
            <a:ext cx="1656182" cy="158417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n-bit TDC</a:t>
            </a:r>
          </a:p>
        </p:txBody>
      </p:sp>
      <p:cxnSp>
        <p:nvCxnSpPr>
          <p:cNvPr id="7" name="Gerader Verbinder 6">
            <a:extLst>
              <a:ext uri="{FF2B5EF4-FFF2-40B4-BE49-F238E27FC236}">
                <a16:creationId xmlns:a16="http://schemas.microsoft.com/office/drawing/2014/main" id="{F4014598-0715-4D2D-9CCB-609F1FDF468F}"/>
              </a:ext>
            </a:extLst>
          </p:cNvPr>
          <p:cNvCxnSpPr>
            <a:cxnSpLocks/>
          </p:cNvCxnSpPr>
          <p:nvPr/>
        </p:nvCxnSpPr>
        <p:spPr>
          <a:xfrm flipH="1">
            <a:off x="2279576" y="3079703"/>
            <a:ext cx="360040" cy="0"/>
          </a:xfrm>
          <a:prstGeom prst="line">
            <a:avLst/>
          </a:prstGeom>
          <a:ln w="28575">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1" name="Gerader Verbinder 10">
            <a:extLst>
              <a:ext uri="{FF2B5EF4-FFF2-40B4-BE49-F238E27FC236}">
                <a16:creationId xmlns:a16="http://schemas.microsoft.com/office/drawing/2014/main" id="{98D51B65-1A98-4984-91F7-2CD3E578E115}"/>
              </a:ext>
            </a:extLst>
          </p:cNvPr>
          <p:cNvCxnSpPr>
            <a:cxnSpLocks/>
          </p:cNvCxnSpPr>
          <p:nvPr/>
        </p:nvCxnSpPr>
        <p:spPr>
          <a:xfrm flipH="1">
            <a:off x="2279576" y="3943799"/>
            <a:ext cx="360040" cy="0"/>
          </a:xfrm>
          <a:prstGeom prst="line">
            <a:avLst/>
          </a:prstGeom>
          <a:ln w="28575">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9" name="Gerader Verbinder 8">
            <a:extLst>
              <a:ext uri="{FF2B5EF4-FFF2-40B4-BE49-F238E27FC236}">
                <a16:creationId xmlns:a16="http://schemas.microsoft.com/office/drawing/2014/main" id="{8ADFC8AF-FE00-4D99-80E7-09B17AC974A1}"/>
              </a:ext>
            </a:extLst>
          </p:cNvPr>
          <p:cNvCxnSpPr>
            <a:cxnSpLocks/>
          </p:cNvCxnSpPr>
          <p:nvPr/>
        </p:nvCxnSpPr>
        <p:spPr>
          <a:xfrm>
            <a:off x="620042" y="3223719"/>
            <a:ext cx="143397"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F7B46214-E165-40BD-9550-6328AF4B4E2D}"/>
              </a:ext>
            </a:extLst>
          </p:cNvPr>
          <p:cNvCxnSpPr/>
          <p:nvPr/>
        </p:nvCxnSpPr>
        <p:spPr>
          <a:xfrm flipV="1">
            <a:off x="763439" y="2863679"/>
            <a:ext cx="0" cy="36004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9916A827-334B-4F2D-AB04-29D61DFAC390}"/>
              </a:ext>
            </a:extLst>
          </p:cNvPr>
          <p:cNvCxnSpPr>
            <a:cxnSpLocks/>
          </p:cNvCxnSpPr>
          <p:nvPr/>
        </p:nvCxnSpPr>
        <p:spPr>
          <a:xfrm>
            <a:off x="763439" y="2863679"/>
            <a:ext cx="72008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5561F963-02A0-489F-A549-3C59589A0778}"/>
              </a:ext>
            </a:extLst>
          </p:cNvPr>
          <p:cNvCxnSpPr/>
          <p:nvPr/>
        </p:nvCxnSpPr>
        <p:spPr>
          <a:xfrm>
            <a:off x="1483519" y="2874422"/>
            <a:ext cx="0" cy="36004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3235FC03-63FC-4CA9-8882-A6236C3F223F}"/>
              </a:ext>
            </a:extLst>
          </p:cNvPr>
          <p:cNvCxnSpPr>
            <a:cxnSpLocks/>
          </p:cNvCxnSpPr>
          <p:nvPr/>
        </p:nvCxnSpPr>
        <p:spPr>
          <a:xfrm>
            <a:off x="1483519" y="3223719"/>
            <a:ext cx="724049"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C736D14C-5546-4420-8168-17EDDCFC3001}"/>
              </a:ext>
            </a:extLst>
          </p:cNvPr>
          <p:cNvCxnSpPr>
            <a:cxnSpLocks/>
          </p:cNvCxnSpPr>
          <p:nvPr/>
        </p:nvCxnSpPr>
        <p:spPr>
          <a:xfrm flipH="1">
            <a:off x="619424" y="4123819"/>
            <a:ext cx="1156096"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Gerader Verbinder 25">
            <a:extLst>
              <a:ext uri="{FF2B5EF4-FFF2-40B4-BE49-F238E27FC236}">
                <a16:creationId xmlns:a16="http://schemas.microsoft.com/office/drawing/2014/main" id="{D6D06A02-4D41-4A6D-B7AE-361D5CCD9F49}"/>
              </a:ext>
            </a:extLst>
          </p:cNvPr>
          <p:cNvCxnSpPr>
            <a:cxnSpLocks/>
          </p:cNvCxnSpPr>
          <p:nvPr/>
        </p:nvCxnSpPr>
        <p:spPr>
          <a:xfrm flipV="1">
            <a:off x="1775520" y="3763779"/>
            <a:ext cx="0" cy="36004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Gerader Verbinder 26">
            <a:extLst>
              <a:ext uri="{FF2B5EF4-FFF2-40B4-BE49-F238E27FC236}">
                <a16:creationId xmlns:a16="http://schemas.microsoft.com/office/drawing/2014/main" id="{C41C8D08-13F2-4288-A8E2-7463C31D2FC7}"/>
              </a:ext>
            </a:extLst>
          </p:cNvPr>
          <p:cNvCxnSpPr>
            <a:cxnSpLocks/>
          </p:cNvCxnSpPr>
          <p:nvPr/>
        </p:nvCxnSpPr>
        <p:spPr>
          <a:xfrm flipH="1">
            <a:off x="1775520" y="3763779"/>
            <a:ext cx="288032"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B2893961-1C2A-4B0E-A343-D4B7391B741F}"/>
              </a:ext>
            </a:extLst>
          </p:cNvPr>
          <p:cNvCxnSpPr>
            <a:cxnSpLocks/>
          </p:cNvCxnSpPr>
          <p:nvPr/>
        </p:nvCxnSpPr>
        <p:spPr>
          <a:xfrm>
            <a:off x="2063552" y="3763779"/>
            <a:ext cx="0" cy="36004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Gerader Verbinder 29">
            <a:extLst>
              <a:ext uri="{FF2B5EF4-FFF2-40B4-BE49-F238E27FC236}">
                <a16:creationId xmlns:a16="http://schemas.microsoft.com/office/drawing/2014/main" id="{F991E933-8328-4CB1-93DC-EE4C615943B2}"/>
              </a:ext>
            </a:extLst>
          </p:cNvPr>
          <p:cNvCxnSpPr>
            <a:cxnSpLocks/>
          </p:cNvCxnSpPr>
          <p:nvPr/>
        </p:nvCxnSpPr>
        <p:spPr>
          <a:xfrm flipH="1">
            <a:off x="2063552" y="4123819"/>
            <a:ext cx="144016"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46" name="Textfeld 45">
            <a:extLst>
              <a:ext uri="{FF2B5EF4-FFF2-40B4-BE49-F238E27FC236}">
                <a16:creationId xmlns:a16="http://schemas.microsoft.com/office/drawing/2014/main" id="{89DFA9A1-724C-41F6-BEC5-6BE91BBBA497}"/>
              </a:ext>
            </a:extLst>
          </p:cNvPr>
          <p:cNvSpPr txBox="1"/>
          <p:nvPr/>
        </p:nvSpPr>
        <p:spPr>
          <a:xfrm>
            <a:off x="191344" y="2874422"/>
            <a:ext cx="619080" cy="338554"/>
          </a:xfrm>
          <a:prstGeom prst="rect">
            <a:avLst/>
          </a:prstGeom>
          <a:noFill/>
        </p:spPr>
        <p:txBody>
          <a:bodyPr wrap="none" rtlCol="0">
            <a:spAutoFit/>
          </a:bodyPr>
          <a:lstStyle/>
          <a:p>
            <a:r>
              <a:rPr lang="en-US" sz="1600" dirty="0"/>
              <a:t>Start</a:t>
            </a:r>
          </a:p>
        </p:txBody>
      </p:sp>
      <p:sp>
        <p:nvSpPr>
          <p:cNvPr id="47" name="Textfeld 46">
            <a:extLst>
              <a:ext uri="{FF2B5EF4-FFF2-40B4-BE49-F238E27FC236}">
                <a16:creationId xmlns:a16="http://schemas.microsoft.com/office/drawing/2014/main" id="{1DC830A7-3EF7-4E79-948F-DD66B15E00AA}"/>
              </a:ext>
            </a:extLst>
          </p:cNvPr>
          <p:cNvSpPr txBox="1"/>
          <p:nvPr/>
        </p:nvSpPr>
        <p:spPr>
          <a:xfrm>
            <a:off x="191344" y="3757951"/>
            <a:ext cx="606256" cy="338554"/>
          </a:xfrm>
          <a:prstGeom prst="rect">
            <a:avLst/>
          </a:prstGeom>
          <a:noFill/>
        </p:spPr>
        <p:txBody>
          <a:bodyPr wrap="none" rtlCol="0">
            <a:spAutoFit/>
          </a:bodyPr>
          <a:lstStyle/>
          <a:p>
            <a:r>
              <a:rPr lang="en-US" sz="1600" dirty="0"/>
              <a:t>Stop</a:t>
            </a:r>
          </a:p>
        </p:txBody>
      </p:sp>
      <p:cxnSp>
        <p:nvCxnSpPr>
          <p:cNvPr id="49" name="Gerader Verbinder 48">
            <a:extLst>
              <a:ext uri="{FF2B5EF4-FFF2-40B4-BE49-F238E27FC236}">
                <a16:creationId xmlns:a16="http://schemas.microsoft.com/office/drawing/2014/main" id="{A26286E9-92F5-4D2D-8CFD-076A76BDD852}"/>
              </a:ext>
            </a:extLst>
          </p:cNvPr>
          <p:cNvCxnSpPr>
            <a:cxnSpLocks/>
          </p:cNvCxnSpPr>
          <p:nvPr/>
        </p:nvCxnSpPr>
        <p:spPr>
          <a:xfrm>
            <a:off x="763439" y="2719663"/>
            <a:ext cx="0" cy="2088232"/>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0" name="Gerader Verbinder 49">
            <a:extLst>
              <a:ext uri="{FF2B5EF4-FFF2-40B4-BE49-F238E27FC236}">
                <a16:creationId xmlns:a16="http://schemas.microsoft.com/office/drawing/2014/main" id="{4A534518-6EFE-4A6F-824C-2BB3C80D561D}"/>
              </a:ext>
            </a:extLst>
          </p:cNvPr>
          <p:cNvCxnSpPr>
            <a:cxnSpLocks/>
          </p:cNvCxnSpPr>
          <p:nvPr/>
        </p:nvCxnSpPr>
        <p:spPr>
          <a:xfrm>
            <a:off x="1775520" y="2719663"/>
            <a:ext cx="0" cy="2088232"/>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3" name="Textfeld 52">
            <a:extLst>
              <a:ext uri="{FF2B5EF4-FFF2-40B4-BE49-F238E27FC236}">
                <a16:creationId xmlns:a16="http://schemas.microsoft.com/office/drawing/2014/main" id="{1D723AA1-B258-4F45-A1A9-9D9A3FD235EE}"/>
              </a:ext>
            </a:extLst>
          </p:cNvPr>
          <p:cNvSpPr txBox="1"/>
          <p:nvPr/>
        </p:nvSpPr>
        <p:spPr>
          <a:xfrm>
            <a:off x="4400766" y="3342474"/>
            <a:ext cx="845103" cy="338554"/>
          </a:xfrm>
          <a:prstGeom prst="rect">
            <a:avLst/>
          </a:prstGeom>
          <a:noFill/>
        </p:spPr>
        <p:txBody>
          <a:bodyPr wrap="none" rtlCol="0">
            <a:spAutoFit/>
          </a:bodyPr>
          <a:lstStyle/>
          <a:p>
            <a:r>
              <a:rPr lang="en-US" sz="1600" dirty="0">
                <a:solidFill>
                  <a:srgbClr val="C00000"/>
                </a:solidFill>
              </a:rPr>
              <a:t>1010…</a:t>
            </a:r>
          </a:p>
        </p:txBody>
      </p:sp>
      <p:graphicFrame>
        <p:nvGraphicFramePr>
          <p:cNvPr id="54" name="Diagramm 53">
            <a:extLst>
              <a:ext uri="{FF2B5EF4-FFF2-40B4-BE49-F238E27FC236}">
                <a16:creationId xmlns:a16="http://schemas.microsoft.com/office/drawing/2014/main" id="{30934FA5-99CE-46D9-A23F-BB36065AAD97}"/>
              </a:ext>
            </a:extLst>
          </p:cNvPr>
          <p:cNvGraphicFramePr>
            <a:graphicFrameLocks/>
          </p:cNvGraphicFramePr>
          <p:nvPr>
            <p:extLst>
              <p:ext uri="{D42A27DB-BD31-4B8C-83A1-F6EECF244321}">
                <p14:modId xmlns:p14="http://schemas.microsoft.com/office/powerpoint/2010/main" val="1151811009"/>
              </p:ext>
            </p:extLst>
          </p:nvPr>
        </p:nvGraphicFramePr>
        <p:xfrm>
          <a:off x="5735960" y="2894607"/>
          <a:ext cx="5629276" cy="3414713"/>
        </p:xfrm>
        <a:graphic>
          <a:graphicData uri="http://schemas.openxmlformats.org/drawingml/2006/chart">
            <c:chart xmlns:c="http://schemas.openxmlformats.org/drawingml/2006/chart" xmlns:r="http://schemas.openxmlformats.org/officeDocument/2006/relationships" r:id="rId2"/>
          </a:graphicData>
        </a:graphic>
      </p:graphicFrame>
      <p:sp>
        <p:nvSpPr>
          <p:cNvPr id="55" name="Textplatzhalter 3">
            <a:extLst>
              <a:ext uri="{FF2B5EF4-FFF2-40B4-BE49-F238E27FC236}">
                <a16:creationId xmlns:a16="http://schemas.microsoft.com/office/drawing/2014/main" id="{41840032-EE89-4821-897B-286283937F80}"/>
              </a:ext>
            </a:extLst>
          </p:cNvPr>
          <p:cNvSpPr txBox="1">
            <a:spLocks/>
          </p:cNvSpPr>
          <p:nvPr/>
        </p:nvSpPr>
        <p:spPr>
          <a:xfrm>
            <a:off x="2070653" y="1340768"/>
            <a:ext cx="1368152" cy="379252"/>
          </a:xfrm>
          <a:prstGeom prst="rect">
            <a:avLst/>
          </a:prstGeom>
        </p:spPr>
        <p:txBody>
          <a:bodyPr vert="horz" lIns="0" tIns="0" rIns="0" bIns="0" rtlCol="0" anchor="t" anchorCtr="0">
            <a:noAutofit/>
          </a:bodyPr>
          <a:lstStyle>
            <a:lvl1pPr marL="0" indent="0" algn="l" defTabSz="914400" rtl="0" eaLnBrk="1" latinLnBrk="0" hangingPunct="1">
              <a:lnSpc>
                <a:spcPct val="110000"/>
              </a:lnSpc>
              <a:spcBef>
                <a:spcPts val="0"/>
              </a:spcBef>
              <a:spcAft>
                <a:spcPts val="0"/>
              </a:spcAft>
              <a:buFont typeface="Arial" panose="020B0604020202020204" pitchFamily="34" charset="0"/>
              <a:buNone/>
              <a:tabLst>
                <a:tab pos="361950" algn="l"/>
              </a:tabLst>
              <a:defRPr sz="1800" b="1" kern="1200">
                <a:solidFill>
                  <a:schemeClr val="accent2"/>
                </a:solidFill>
                <a:latin typeface="+mn-lt"/>
                <a:ea typeface="+mn-ea"/>
                <a:cs typeface="+mn-cs"/>
              </a:defRPr>
            </a:lvl1pPr>
            <a:lvl2pPr marL="266700" indent="0" algn="l" defTabSz="914400" rtl="0" eaLnBrk="1" latinLnBrk="0" hangingPunct="1">
              <a:lnSpc>
                <a:spcPct val="100000"/>
              </a:lnSpc>
              <a:spcBef>
                <a:spcPts val="0"/>
              </a:spcBef>
              <a:spcAft>
                <a:spcPts val="800"/>
              </a:spcAft>
              <a:buFont typeface="Arial" panose="020B0604020202020204" pitchFamily="34" charset="0"/>
              <a:buNone/>
              <a:defRPr sz="1600" kern="1200">
                <a:solidFill>
                  <a:schemeClr val="tx1"/>
                </a:solidFill>
                <a:latin typeface="+mn-lt"/>
                <a:ea typeface="+mn-ea"/>
                <a:cs typeface="+mn-cs"/>
              </a:defRPr>
            </a:lvl2pPr>
            <a:lvl3pPr marL="895350" indent="-266700" algn="l" defTabSz="914400" rtl="0" eaLnBrk="1" latinLnBrk="0" hangingPunct="1">
              <a:lnSpc>
                <a:spcPct val="100000"/>
              </a:lnSpc>
              <a:spcBef>
                <a:spcPts val="0"/>
              </a:spcBef>
              <a:spcAft>
                <a:spcPts val="800"/>
              </a:spcAft>
              <a:buFont typeface="Arial" panose="020B0604020202020204" pitchFamily="34" charset="0"/>
              <a:buChar char="•"/>
              <a:defRPr sz="1600" kern="1200">
                <a:solidFill>
                  <a:schemeClr val="tx1"/>
                </a:solidFill>
                <a:latin typeface="+mn-lt"/>
                <a:ea typeface="+mn-ea"/>
                <a:cs typeface="+mn-cs"/>
              </a:defRPr>
            </a:lvl3pPr>
            <a:lvl4pPr marL="1162050" indent="-266700" algn="l" defTabSz="914400" rtl="0" eaLnBrk="1" latinLnBrk="0" hangingPunct="1">
              <a:lnSpc>
                <a:spcPct val="100000"/>
              </a:lnSpc>
              <a:spcBef>
                <a:spcPts val="0"/>
              </a:spcBef>
              <a:spcAft>
                <a:spcPts val="800"/>
              </a:spcAft>
              <a:buFont typeface="Arial" panose="020B0604020202020204" pitchFamily="34" charset="0"/>
              <a:buChar char="•"/>
              <a:defRPr sz="1600" kern="1200">
                <a:solidFill>
                  <a:schemeClr val="tx1"/>
                </a:solidFill>
                <a:latin typeface="+mn-lt"/>
                <a:ea typeface="+mn-ea"/>
                <a:cs typeface="+mn-cs"/>
              </a:defRPr>
            </a:lvl4pPr>
            <a:lvl5pPr marL="1438275" indent="-276225" algn="l" defTabSz="914400" rtl="0" eaLnBrk="1" latinLnBrk="0" hangingPunct="1">
              <a:lnSpc>
                <a:spcPct val="100000"/>
              </a:lnSpc>
              <a:spcBef>
                <a:spcPts val="0"/>
              </a:spcBef>
              <a:spcAft>
                <a:spcPts val="8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TDC</a:t>
            </a:r>
          </a:p>
        </p:txBody>
      </p:sp>
      <p:sp>
        <p:nvSpPr>
          <p:cNvPr id="56" name="Textplatzhalter 3">
            <a:extLst>
              <a:ext uri="{FF2B5EF4-FFF2-40B4-BE49-F238E27FC236}">
                <a16:creationId xmlns:a16="http://schemas.microsoft.com/office/drawing/2014/main" id="{D37A8CF5-5BA8-47EF-95C4-896EF8C6292B}"/>
              </a:ext>
            </a:extLst>
          </p:cNvPr>
          <p:cNvSpPr txBox="1">
            <a:spLocks/>
          </p:cNvSpPr>
          <p:nvPr/>
        </p:nvSpPr>
        <p:spPr>
          <a:xfrm>
            <a:off x="8550598" y="1340768"/>
            <a:ext cx="1368152" cy="379252"/>
          </a:xfrm>
          <a:prstGeom prst="rect">
            <a:avLst/>
          </a:prstGeom>
        </p:spPr>
        <p:txBody>
          <a:bodyPr vert="horz" lIns="0" tIns="0" rIns="0" bIns="0" rtlCol="0" anchor="t" anchorCtr="0">
            <a:noAutofit/>
          </a:bodyPr>
          <a:lstStyle>
            <a:lvl1pPr marL="0" indent="0" algn="l" defTabSz="914400" rtl="0" eaLnBrk="1" latinLnBrk="0" hangingPunct="1">
              <a:lnSpc>
                <a:spcPct val="110000"/>
              </a:lnSpc>
              <a:spcBef>
                <a:spcPts val="0"/>
              </a:spcBef>
              <a:spcAft>
                <a:spcPts val="0"/>
              </a:spcAft>
              <a:buFont typeface="Arial" panose="020B0604020202020204" pitchFamily="34" charset="0"/>
              <a:buNone/>
              <a:tabLst>
                <a:tab pos="361950" algn="l"/>
              </a:tabLst>
              <a:defRPr sz="1800" b="1" kern="1200">
                <a:solidFill>
                  <a:schemeClr val="accent2"/>
                </a:solidFill>
                <a:latin typeface="+mn-lt"/>
                <a:ea typeface="+mn-ea"/>
                <a:cs typeface="+mn-cs"/>
              </a:defRPr>
            </a:lvl1pPr>
            <a:lvl2pPr marL="266700" indent="0" algn="l" defTabSz="914400" rtl="0" eaLnBrk="1" latinLnBrk="0" hangingPunct="1">
              <a:lnSpc>
                <a:spcPct val="100000"/>
              </a:lnSpc>
              <a:spcBef>
                <a:spcPts val="0"/>
              </a:spcBef>
              <a:spcAft>
                <a:spcPts val="800"/>
              </a:spcAft>
              <a:buFont typeface="Arial" panose="020B0604020202020204" pitchFamily="34" charset="0"/>
              <a:buNone/>
              <a:defRPr sz="1600" kern="1200">
                <a:solidFill>
                  <a:schemeClr val="tx1"/>
                </a:solidFill>
                <a:latin typeface="+mn-lt"/>
                <a:ea typeface="+mn-ea"/>
                <a:cs typeface="+mn-cs"/>
              </a:defRPr>
            </a:lvl2pPr>
            <a:lvl3pPr marL="895350" indent="-266700" algn="l" defTabSz="914400" rtl="0" eaLnBrk="1" latinLnBrk="0" hangingPunct="1">
              <a:lnSpc>
                <a:spcPct val="100000"/>
              </a:lnSpc>
              <a:spcBef>
                <a:spcPts val="0"/>
              </a:spcBef>
              <a:spcAft>
                <a:spcPts val="800"/>
              </a:spcAft>
              <a:buFont typeface="Arial" panose="020B0604020202020204" pitchFamily="34" charset="0"/>
              <a:buChar char="•"/>
              <a:defRPr sz="1600" kern="1200">
                <a:solidFill>
                  <a:schemeClr val="tx1"/>
                </a:solidFill>
                <a:latin typeface="+mn-lt"/>
                <a:ea typeface="+mn-ea"/>
                <a:cs typeface="+mn-cs"/>
              </a:defRPr>
            </a:lvl3pPr>
            <a:lvl4pPr marL="1162050" indent="-266700" algn="l" defTabSz="914400" rtl="0" eaLnBrk="1" latinLnBrk="0" hangingPunct="1">
              <a:lnSpc>
                <a:spcPct val="100000"/>
              </a:lnSpc>
              <a:spcBef>
                <a:spcPts val="0"/>
              </a:spcBef>
              <a:spcAft>
                <a:spcPts val="800"/>
              </a:spcAft>
              <a:buFont typeface="Arial" panose="020B0604020202020204" pitchFamily="34" charset="0"/>
              <a:buChar char="•"/>
              <a:defRPr sz="1600" kern="1200">
                <a:solidFill>
                  <a:schemeClr val="tx1"/>
                </a:solidFill>
                <a:latin typeface="+mn-lt"/>
                <a:ea typeface="+mn-ea"/>
                <a:cs typeface="+mn-cs"/>
              </a:defRPr>
            </a:lvl4pPr>
            <a:lvl5pPr marL="1438275" indent="-276225" algn="l" defTabSz="914400" rtl="0" eaLnBrk="1" latinLnBrk="0" hangingPunct="1">
              <a:lnSpc>
                <a:spcPct val="100000"/>
              </a:lnSpc>
              <a:spcBef>
                <a:spcPts val="0"/>
              </a:spcBef>
              <a:spcAft>
                <a:spcPts val="8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ADC</a:t>
            </a:r>
          </a:p>
        </p:txBody>
      </p:sp>
      <p:sp>
        <p:nvSpPr>
          <p:cNvPr id="29" name="Textfeld 28">
            <a:extLst>
              <a:ext uri="{FF2B5EF4-FFF2-40B4-BE49-F238E27FC236}">
                <a16:creationId xmlns:a16="http://schemas.microsoft.com/office/drawing/2014/main" id="{D6A89FCB-4DE7-4878-A26F-25AFFB82E8BD}"/>
              </a:ext>
            </a:extLst>
          </p:cNvPr>
          <p:cNvSpPr txBox="1"/>
          <p:nvPr/>
        </p:nvSpPr>
        <p:spPr>
          <a:xfrm>
            <a:off x="1087761" y="4541349"/>
            <a:ext cx="367408" cy="338554"/>
          </a:xfrm>
          <a:prstGeom prst="rect">
            <a:avLst/>
          </a:prstGeom>
          <a:noFill/>
        </p:spPr>
        <p:txBody>
          <a:bodyPr wrap="none" rtlCol="0">
            <a:spAutoFit/>
          </a:bodyPr>
          <a:lstStyle/>
          <a:p>
            <a:r>
              <a:rPr lang="en-US" sz="1600" dirty="0"/>
              <a:t>∆t</a:t>
            </a:r>
          </a:p>
        </p:txBody>
      </p:sp>
      <p:cxnSp>
        <p:nvCxnSpPr>
          <p:cNvPr id="34" name="Gerader Verbinder 33">
            <a:extLst>
              <a:ext uri="{FF2B5EF4-FFF2-40B4-BE49-F238E27FC236}">
                <a16:creationId xmlns:a16="http://schemas.microsoft.com/office/drawing/2014/main" id="{B274A3DB-7D9B-4E81-BE79-4FB3EC827393}"/>
              </a:ext>
            </a:extLst>
          </p:cNvPr>
          <p:cNvCxnSpPr>
            <a:cxnSpLocks/>
          </p:cNvCxnSpPr>
          <p:nvPr/>
        </p:nvCxnSpPr>
        <p:spPr>
          <a:xfrm>
            <a:off x="839416" y="2719663"/>
            <a:ext cx="0" cy="1851372"/>
          </a:xfrm>
          <a:prstGeom prst="line">
            <a:avLst/>
          </a:prstGeom>
          <a:ln w="1905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35" name="Gerader Verbinder 34">
            <a:extLst>
              <a:ext uri="{FF2B5EF4-FFF2-40B4-BE49-F238E27FC236}">
                <a16:creationId xmlns:a16="http://schemas.microsoft.com/office/drawing/2014/main" id="{9C9237DA-B521-499E-90C8-F054819CD00C}"/>
              </a:ext>
            </a:extLst>
          </p:cNvPr>
          <p:cNvCxnSpPr>
            <a:cxnSpLocks/>
          </p:cNvCxnSpPr>
          <p:nvPr/>
        </p:nvCxnSpPr>
        <p:spPr>
          <a:xfrm>
            <a:off x="915393" y="2719663"/>
            <a:ext cx="0" cy="1851372"/>
          </a:xfrm>
          <a:prstGeom prst="line">
            <a:avLst/>
          </a:prstGeom>
          <a:ln w="1905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36" name="Gerader Verbinder 35">
            <a:extLst>
              <a:ext uri="{FF2B5EF4-FFF2-40B4-BE49-F238E27FC236}">
                <a16:creationId xmlns:a16="http://schemas.microsoft.com/office/drawing/2014/main" id="{622B2AA9-5160-48E8-9CFC-95C51A40B405}"/>
              </a:ext>
            </a:extLst>
          </p:cNvPr>
          <p:cNvCxnSpPr>
            <a:cxnSpLocks/>
          </p:cNvCxnSpPr>
          <p:nvPr/>
        </p:nvCxnSpPr>
        <p:spPr>
          <a:xfrm>
            <a:off x="991370" y="2719663"/>
            <a:ext cx="0" cy="1851372"/>
          </a:xfrm>
          <a:prstGeom prst="line">
            <a:avLst/>
          </a:prstGeom>
          <a:ln w="1905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37" name="Gerader Verbinder 36">
            <a:extLst>
              <a:ext uri="{FF2B5EF4-FFF2-40B4-BE49-F238E27FC236}">
                <a16:creationId xmlns:a16="http://schemas.microsoft.com/office/drawing/2014/main" id="{840B1D2F-B02B-4D30-9CB1-B271EF31E823}"/>
              </a:ext>
            </a:extLst>
          </p:cNvPr>
          <p:cNvCxnSpPr>
            <a:cxnSpLocks/>
          </p:cNvCxnSpPr>
          <p:nvPr/>
        </p:nvCxnSpPr>
        <p:spPr>
          <a:xfrm>
            <a:off x="1067347" y="2719663"/>
            <a:ext cx="0" cy="1851372"/>
          </a:xfrm>
          <a:prstGeom prst="line">
            <a:avLst/>
          </a:prstGeom>
          <a:ln w="1905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38" name="Gerader Verbinder 37">
            <a:extLst>
              <a:ext uri="{FF2B5EF4-FFF2-40B4-BE49-F238E27FC236}">
                <a16:creationId xmlns:a16="http://schemas.microsoft.com/office/drawing/2014/main" id="{4FE137AD-94DB-44E8-9A89-105C88F1AFFC}"/>
              </a:ext>
            </a:extLst>
          </p:cNvPr>
          <p:cNvCxnSpPr>
            <a:cxnSpLocks/>
          </p:cNvCxnSpPr>
          <p:nvPr/>
        </p:nvCxnSpPr>
        <p:spPr>
          <a:xfrm>
            <a:off x="1143324" y="2719663"/>
            <a:ext cx="0" cy="1851372"/>
          </a:xfrm>
          <a:prstGeom prst="line">
            <a:avLst/>
          </a:prstGeom>
          <a:ln w="1905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39" name="Gerader Verbinder 38">
            <a:extLst>
              <a:ext uri="{FF2B5EF4-FFF2-40B4-BE49-F238E27FC236}">
                <a16:creationId xmlns:a16="http://schemas.microsoft.com/office/drawing/2014/main" id="{C10D5EFE-387D-428E-9018-30C5E03DD345}"/>
              </a:ext>
            </a:extLst>
          </p:cNvPr>
          <p:cNvCxnSpPr>
            <a:cxnSpLocks/>
          </p:cNvCxnSpPr>
          <p:nvPr/>
        </p:nvCxnSpPr>
        <p:spPr>
          <a:xfrm>
            <a:off x="1219301" y="2719663"/>
            <a:ext cx="0" cy="1851372"/>
          </a:xfrm>
          <a:prstGeom prst="line">
            <a:avLst/>
          </a:prstGeom>
          <a:ln w="1905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40" name="Gerader Verbinder 39">
            <a:extLst>
              <a:ext uri="{FF2B5EF4-FFF2-40B4-BE49-F238E27FC236}">
                <a16:creationId xmlns:a16="http://schemas.microsoft.com/office/drawing/2014/main" id="{DD23EC03-24B9-4006-91D3-09280247BE9C}"/>
              </a:ext>
            </a:extLst>
          </p:cNvPr>
          <p:cNvCxnSpPr>
            <a:cxnSpLocks/>
          </p:cNvCxnSpPr>
          <p:nvPr/>
        </p:nvCxnSpPr>
        <p:spPr>
          <a:xfrm>
            <a:off x="1295278" y="2719663"/>
            <a:ext cx="0" cy="1851372"/>
          </a:xfrm>
          <a:prstGeom prst="line">
            <a:avLst/>
          </a:prstGeom>
          <a:ln w="1905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41" name="Gerader Verbinder 40">
            <a:extLst>
              <a:ext uri="{FF2B5EF4-FFF2-40B4-BE49-F238E27FC236}">
                <a16:creationId xmlns:a16="http://schemas.microsoft.com/office/drawing/2014/main" id="{FB63AFF9-7F3B-49D6-A466-A5384EFBE282}"/>
              </a:ext>
            </a:extLst>
          </p:cNvPr>
          <p:cNvCxnSpPr>
            <a:cxnSpLocks/>
          </p:cNvCxnSpPr>
          <p:nvPr/>
        </p:nvCxnSpPr>
        <p:spPr>
          <a:xfrm>
            <a:off x="1371255" y="2719663"/>
            <a:ext cx="0" cy="1851372"/>
          </a:xfrm>
          <a:prstGeom prst="line">
            <a:avLst/>
          </a:prstGeom>
          <a:ln w="1905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42" name="Gerader Verbinder 41">
            <a:extLst>
              <a:ext uri="{FF2B5EF4-FFF2-40B4-BE49-F238E27FC236}">
                <a16:creationId xmlns:a16="http://schemas.microsoft.com/office/drawing/2014/main" id="{B817AAF8-8D66-4CF4-94FA-94596E50B7DE}"/>
              </a:ext>
            </a:extLst>
          </p:cNvPr>
          <p:cNvCxnSpPr>
            <a:cxnSpLocks/>
          </p:cNvCxnSpPr>
          <p:nvPr/>
        </p:nvCxnSpPr>
        <p:spPr>
          <a:xfrm>
            <a:off x="1447232" y="2719663"/>
            <a:ext cx="0" cy="1851372"/>
          </a:xfrm>
          <a:prstGeom prst="line">
            <a:avLst/>
          </a:prstGeom>
          <a:ln w="1905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43" name="Gerader Verbinder 42">
            <a:extLst>
              <a:ext uri="{FF2B5EF4-FFF2-40B4-BE49-F238E27FC236}">
                <a16:creationId xmlns:a16="http://schemas.microsoft.com/office/drawing/2014/main" id="{11225E26-E3E1-4AE7-A327-EAFEE867864E}"/>
              </a:ext>
            </a:extLst>
          </p:cNvPr>
          <p:cNvCxnSpPr>
            <a:cxnSpLocks/>
          </p:cNvCxnSpPr>
          <p:nvPr/>
        </p:nvCxnSpPr>
        <p:spPr>
          <a:xfrm>
            <a:off x="1523209" y="2719663"/>
            <a:ext cx="0" cy="1851372"/>
          </a:xfrm>
          <a:prstGeom prst="line">
            <a:avLst/>
          </a:prstGeom>
          <a:ln w="1905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44" name="Gerader Verbinder 43">
            <a:extLst>
              <a:ext uri="{FF2B5EF4-FFF2-40B4-BE49-F238E27FC236}">
                <a16:creationId xmlns:a16="http://schemas.microsoft.com/office/drawing/2014/main" id="{C7C06B47-5657-4262-887A-824F86651AE3}"/>
              </a:ext>
            </a:extLst>
          </p:cNvPr>
          <p:cNvCxnSpPr>
            <a:cxnSpLocks/>
          </p:cNvCxnSpPr>
          <p:nvPr/>
        </p:nvCxnSpPr>
        <p:spPr>
          <a:xfrm>
            <a:off x="1599186" y="2719663"/>
            <a:ext cx="0" cy="1851372"/>
          </a:xfrm>
          <a:prstGeom prst="line">
            <a:avLst/>
          </a:prstGeom>
          <a:ln w="1905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45" name="Gerader Verbinder 44">
            <a:extLst>
              <a:ext uri="{FF2B5EF4-FFF2-40B4-BE49-F238E27FC236}">
                <a16:creationId xmlns:a16="http://schemas.microsoft.com/office/drawing/2014/main" id="{F2D3F9BB-8D20-4E38-91DF-16C585DA1431}"/>
              </a:ext>
            </a:extLst>
          </p:cNvPr>
          <p:cNvCxnSpPr>
            <a:cxnSpLocks/>
          </p:cNvCxnSpPr>
          <p:nvPr/>
        </p:nvCxnSpPr>
        <p:spPr>
          <a:xfrm>
            <a:off x="1675163" y="2719663"/>
            <a:ext cx="0" cy="1851372"/>
          </a:xfrm>
          <a:prstGeom prst="line">
            <a:avLst/>
          </a:prstGeom>
          <a:ln w="1905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48" name="Gerader Verbinder 47">
            <a:extLst>
              <a:ext uri="{FF2B5EF4-FFF2-40B4-BE49-F238E27FC236}">
                <a16:creationId xmlns:a16="http://schemas.microsoft.com/office/drawing/2014/main" id="{BBBBBF3B-F6B5-428B-B697-267D845ADFB7}"/>
              </a:ext>
            </a:extLst>
          </p:cNvPr>
          <p:cNvCxnSpPr>
            <a:cxnSpLocks/>
          </p:cNvCxnSpPr>
          <p:nvPr/>
        </p:nvCxnSpPr>
        <p:spPr>
          <a:xfrm>
            <a:off x="1751140" y="2719663"/>
            <a:ext cx="0" cy="1851372"/>
          </a:xfrm>
          <a:prstGeom prst="line">
            <a:avLst/>
          </a:prstGeom>
          <a:ln w="1905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32" name="Gerade Verbindung mit Pfeil 31">
            <a:extLst>
              <a:ext uri="{FF2B5EF4-FFF2-40B4-BE49-F238E27FC236}">
                <a16:creationId xmlns:a16="http://schemas.microsoft.com/office/drawing/2014/main" id="{FC3C2FBA-6B5E-4866-875F-3C5010C89B6B}"/>
              </a:ext>
            </a:extLst>
          </p:cNvPr>
          <p:cNvCxnSpPr/>
          <p:nvPr/>
        </p:nvCxnSpPr>
        <p:spPr>
          <a:xfrm flipH="1">
            <a:off x="839416" y="4717227"/>
            <a:ext cx="303908"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Gerade Verbindung mit Pfeil 56">
            <a:extLst>
              <a:ext uri="{FF2B5EF4-FFF2-40B4-BE49-F238E27FC236}">
                <a16:creationId xmlns:a16="http://schemas.microsoft.com/office/drawing/2014/main" id="{5D9DB570-4670-4FE0-93B9-FD7277811A8E}"/>
              </a:ext>
            </a:extLst>
          </p:cNvPr>
          <p:cNvCxnSpPr>
            <a:cxnSpLocks/>
          </p:cNvCxnSpPr>
          <p:nvPr/>
        </p:nvCxnSpPr>
        <p:spPr>
          <a:xfrm>
            <a:off x="1411613" y="4718716"/>
            <a:ext cx="303908"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8" name="Textfeld 57">
            <a:extLst>
              <a:ext uri="{FF2B5EF4-FFF2-40B4-BE49-F238E27FC236}">
                <a16:creationId xmlns:a16="http://schemas.microsoft.com/office/drawing/2014/main" id="{EE3E5A23-7C99-480B-9F7F-BA797C2D7950}"/>
              </a:ext>
            </a:extLst>
          </p:cNvPr>
          <p:cNvSpPr txBox="1"/>
          <p:nvPr/>
        </p:nvSpPr>
        <p:spPr>
          <a:xfrm>
            <a:off x="691740" y="5008707"/>
            <a:ext cx="625492" cy="338554"/>
          </a:xfrm>
          <a:prstGeom prst="rect">
            <a:avLst/>
          </a:prstGeom>
          <a:noFill/>
        </p:spPr>
        <p:txBody>
          <a:bodyPr wrap="none" rtlCol="0">
            <a:spAutoFit/>
          </a:bodyPr>
          <a:lstStyle/>
          <a:p>
            <a:r>
              <a:rPr lang="en-US" sz="1600" dirty="0">
                <a:solidFill>
                  <a:schemeClr val="accent1"/>
                </a:solidFill>
              </a:rPr>
              <a:t>∆</a:t>
            </a:r>
            <a:r>
              <a:rPr lang="en-US" sz="1600" dirty="0" err="1">
                <a:solidFill>
                  <a:schemeClr val="accent1"/>
                </a:solidFill>
              </a:rPr>
              <a:t>t</a:t>
            </a:r>
            <a:r>
              <a:rPr lang="en-US" sz="1600" baseline="-25000" dirty="0" err="1">
                <a:solidFill>
                  <a:schemeClr val="accent1"/>
                </a:solidFill>
              </a:rPr>
              <a:t>LSB</a:t>
            </a:r>
            <a:endParaRPr lang="en-US" sz="1600" baseline="-25000" dirty="0">
              <a:solidFill>
                <a:schemeClr val="accent1"/>
              </a:solidFill>
            </a:endParaRPr>
          </a:p>
        </p:txBody>
      </p:sp>
      <p:cxnSp>
        <p:nvCxnSpPr>
          <p:cNvPr id="61" name="Gerader Verbinder 60">
            <a:extLst>
              <a:ext uri="{FF2B5EF4-FFF2-40B4-BE49-F238E27FC236}">
                <a16:creationId xmlns:a16="http://schemas.microsoft.com/office/drawing/2014/main" id="{185DFFF2-E6C6-49F9-AA8A-9B53778C55EC}"/>
              </a:ext>
            </a:extLst>
          </p:cNvPr>
          <p:cNvCxnSpPr>
            <a:cxnSpLocks/>
          </p:cNvCxnSpPr>
          <p:nvPr/>
        </p:nvCxnSpPr>
        <p:spPr>
          <a:xfrm>
            <a:off x="763439" y="4820666"/>
            <a:ext cx="0" cy="205931"/>
          </a:xfrm>
          <a:prstGeom prst="line">
            <a:avLst/>
          </a:prstGeom>
          <a:ln w="1905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64" name="Gerader Verbinder 63">
            <a:extLst>
              <a:ext uri="{FF2B5EF4-FFF2-40B4-BE49-F238E27FC236}">
                <a16:creationId xmlns:a16="http://schemas.microsoft.com/office/drawing/2014/main" id="{88C139D1-14E2-4371-9BEF-46521AED3ED3}"/>
              </a:ext>
            </a:extLst>
          </p:cNvPr>
          <p:cNvCxnSpPr>
            <a:cxnSpLocks/>
          </p:cNvCxnSpPr>
          <p:nvPr/>
        </p:nvCxnSpPr>
        <p:spPr>
          <a:xfrm>
            <a:off x="839416" y="4817988"/>
            <a:ext cx="0" cy="205931"/>
          </a:xfrm>
          <a:prstGeom prst="line">
            <a:avLst/>
          </a:prstGeom>
          <a:ln w="1905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65" name="Gerade Verbindung mit Pfeil 64">
            <a:extLst>
              <a:ext uri="{FF2B5EF4-FFF2-40B4-BE49-F238E27FC236}">
                <a16:creationId xmlns:a16="http://schemas.microsoft.com/office/drawing/2014/main" id="{88454E24-FF20-4921-8B41-A655AC5C5B5C}"/>
              </a:ext>
            </a:extLst>
          </p:cNvPr>
          <p:cNvCxnSpPr>
            <a:cxnSpLocks/>
          </p:cNvCxnSpPr>
          <p:nvPr/>
        </p:nvCxnSpPr>
        <p:spPr>
          <a:xfrm flipH="1">
            <a:off x="852317" y="4978035"/>
            <a:ext cx="152169" cy="0"/>
          </a:xfrm>
          <a:prstGeom prst="straightConnector1">
            <a:avLst/>
          </a:prstGeom>
          <a:ln w="952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Gerade Verbindung mit Pfeil 66">
            <a:extLst>
              <a:ext uri="{FF2B5EF4-FFF2-40B4-BE49-F238E27FC236}">
                <a16:creationId xmlns:a16="http://schemas.microsoft.com/office/drawing/2014/main" id="{499FBF22-845A-42FC-98E5-62B236397495}"/>
              </a:ext>
            </a:extLst>
          </p:cNvPr>
          <p:cNvCxnSpPr>
            <a:cxnSpLocks/>
          </p:cNvCxnSpPr>
          <p:nvPr/>
        </p:nvCxnSpPr>
        <p:spPr>
          <a:xfrm>
            <a:off x="601504" y="4982980"/>
            <a:ext cx="152169" cy="0"/>
          </a:xfrm>
          <a:prstGeom prst="straightConnector1">
            <a:avLst/>
          </a:prstGeom>
          <a:ln w="952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Gerade Verbindung mit Pfeil 69">
            <a:extLst>
              <a:ext uri="{FF2B5EF4-FFF2-40B4-BE49-F238E27FC236}">
                <a16:creationId xmlns:a16="http://schemas.microsoft.com/office/drawing/2014/main" id="{6621A353-AAC8-4A0E-8AE8-EB80A53D8C85}"/>
              </a:ext>
            </a:extLst>
          </p:cNvPr>
          <p:cNvCxnSpPr/>
          <p:nvPr/>
        </p:nvCxnSpPr>
        <p:spPr>
          <a:xfrm>
            <a:off x="4681870" y="1508886"/>
            <a:ext cx="1872208" cy="0"/>
          </a:xfrm>
          <a:prstGeom prst="straightConnector1">
            <a:avLst/>
          </a:prstGeom>
          <a:ln w="57150">
            <a:solidFill>
              <a:schemeClr val="accent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1" name="CasellaDiTesto 1">
            <a:extLst>
              <a:ext uri="{FF2B5EF4-FFF2-40B4-BE49-F238E27FC236}">
                <a16:creationId xmlns:a16="http://schemas.microsoft.com/office/drawing/2014/main" id="{76F6D80B-6F8C-4DAF-A432-3666AD7A0EA3}"/>
              </a:ext>
            </a:extLst>
          </p:cNvPr>
          <p:cNvSpPr txBox="1"/>
          <p:nvPr/>
        </p:nvSpPr>
        <p:spPr>
          <a:xfrm>
            <a:off x="5350837" y="1611090"/>
            <a:ext cx="6703122" cy="1391215"/>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indent="-285750">
              <a:lnSpc>
                <a:spcPct val="150000"/>
              </a:lnSpc>
              <a:buFont typeface="Arial"/>
              <a:buChar char="•"/>
            </a:pPr>
            <a:r>
              <a:rPr lang="en-US" sz="1600" dirty="0"/>
              <a:t>a sampler and a quantizer</a:t>
            </a:r>
          </a:p>
          <a:p>
            <a:pPr marL="742950" lvl="1" indent="-285750">
              <a:lnSpc>
                <a:spcPct val="150000"/>
              </a:lnSpc>
              <a:buFont typeface="Arial"/>
              <a:buChar char="•"/>
            </a:pPr>
            <a:r>
              <a:rPr lang="en-US" sz="1400" dirty="0"/>
              <a:t>The sampler evaluates the input signal at discrete time instances.</a:t>
            </a:r>
          </a:p>
          <a:p>
            <a:pPr marL="742950" lvl="1" indent="-285750">
              <a:lnSpc>
                <a:spcPct val="150000"/>
              </a:lnSpc>
              <a:buFont typeface="Arial"/>
              <a:buChar char="•"/>
            </a:pPr>
            <a:r>
              <a:rPr lang="en-US" sz="1400" dirty="0"/>
              <a:t>The quantizer maps the resulting continuous values to discrete ones.</a:t>
            </a:r>
          </a:p>
          <a:p>
            <a:pPr marL="742950" lvl="1" indent="-285750">
              <a:lnSpc>
                <a:spcPct val="150000"/>
              </a:lnSpc>
              <a:buFont typeface="Arial"/>
              <a:buChar char="•"/>
            </a:pPr>
            <a:r>
              <a:rPr lang="en-US" sz="1400" dirty="0"/>
              <a:t>Both together result in a digital signal representation. </a:t>
            </a:r>
          </a:p>
        </p:txBody>
      </p:sp>
      <p:cxnSp>
        <p:nvCxnSpPr>
          <p:cNvPr id="73" name="Gerade Verbindung mit Pfeil 72">
            <a:extLst>
              <a:ext uri="{FF2B5EF4-FFF2-40B4-BE49-F238E27FC236}">
                <a16:creationId xmlns:a16="http://schemas.microsoft.com/office/drawing/2014/main" id="{A0CF6AAC-69F6-4D06-874E-60BAB9C64240}"/>
              </a:ext>
            </a:extLst>
          </p:cNvPr>
          <p:cNvCxnSpPr>
            <a:cxnSpLocks/>
          </p:cNvCxnSpPr>
          <p:nvPr/>
        </p:nvCxnSpPr>
        <p:spPr>
          <a:xfrm flipV="1">
            <a:off x="6565638" y="5023919"/>
            <a:ext cx="0" cy="745569"/>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81" name="Textfeld 80">
            <a:extLst>
              <a:ext uri="{FF2B5EF4-FFF2-40B4-BE49-F238E27FC236}">
                <a16:creationId xmlns:a16="http://schemas.microsoft.com/office/drawing/2014/main" id="{61207AB3-EA1B-41A7-9688-3CFE05E81ADA}"/>
              </a:ext>
            </a:extLst>
          </p:cNvPr>
          <p:cNvSpPr txBox="1"/>
          <p:nvPr/>
        </p:nvSpPr>
        <p:spPr>
          <a:xfrm>
            <a:off x="6064701" y="5987600"/>
            <a:ext cx="1003801" cy="338554"/>
          </a:xfrm>
          <a:prstGeom prst="rect">
            <a:avLst/>
          </a:prstGeom>
          <a:noFill/>
        </p:spPr>
        <p:txBody>
          <a:bodyPr wrap="none" rtlCol="0">
            <a:spAutoFit/>
          </a:bodyPr>
          <a:lstStyle/>
          <a:p>
            <a:r>
              <a:rPr lang="en-US" sz="1600" dirty="0">
                <a:solidFill>
                  <a:schemeClr val="accent1"/>
                </a:solidFill>
              </a:rPr>
              <a:t>sampling</a:t>
            </a:r>
          </a:p>
        </p:txBody>
      </p:sp>
      <p:cxnSp>
        <p:nvCxnSpPr>
          <p:cNvPr id="83" name="Gerader Verbinder 82">
            <a:extLst>
              <a:ext uri="{FF2B5EF4-FFF2-40B4-BE49-F238E27FC236}">
                <a16:creationId xmlns:a16="http://schemas.microsoft.com/office/drawing/2014/main" id="{9360CAA9-5EE3-4DE1-B548-B319696AF745}"/>
              </a:ext>
            </a:extLst>
          </p:cNvPr>
          <p:cNvCxnSpPr/>
          <p:nvPr/>
        </p:nvCxnSpPr>
        <p:spPr>
          <a:xfrm flipH="1">
            <a:off x="6240016" y="4985851"/>
            <a:ext cx="314062" cy="0"/>
          </a:xfrm>
          <a:prstGeom prst="line">
            <a:avLst/>
          </a:prstGeom>
          <a:ln w="28575">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84" name="Textfeld 83">
            <a:extLst>
              <a:ext uri="{FF2B5EF4-FFF2-40B4-BE49-F238E27FC236}">
                <a16:creationId xmlns:a16="http://schemas.microsoft.com/office/drawing/2014/main" id="{F70C01B0-077F-4327-A856-441A0E92E9E9}"/>
              </a:ext>
            </a:extLst>
          </p:cNvPr>
          <p:cNvSpPr txBox="1"/>
          <p:nvPr/>
        </p:nvSpPr>
        <p:spPr>
          <a:xfrm>
            <a:off x="4978386" y="4792360"/>
            <a:ext cx="1117614" cy="338554"/>
          </a:xfrm>
          <a:prstGeom prst="rect">
            <a:avLst/>
          </a:prstGeom>
          <a:noFill/>
        </p:spPr>
        <p:txBody>
          <a:bodyPr wrap="none" rtlCol="0">
            <a:spAutoFit/>
          </a:bodyPr>
          <a:lstStyle/>
          <a:p>
            <a:r>
              <a:rPr lang="en-US" sz="1600" dirty="0">
                <a:solidFill>
                  <a:schemeClr val="accent1"/>
                </a:solidFill>
              </a:rPr>
              <a:t>quantizing</a:t>
            </a:r>
          </a:p>
        </p:txBody>
      </p:sp>
      <p:sp>
        <p:nvSpPr>
          <p:cNvPr id="85" name="CasellaDiTesto 1">
            <a:extLst>
              <a:ext uri="{FF2B5EF4-FFF2-40B4-BE49-F238E27FC236}">
                <a16:creationId xmlns:a16="http://schemas.microsoft.com/office/drawing/2014/main" id="{144B3689-C694-4268-B858-AAF4FFC8133F}"/>
              </a:ext>
            </a:extLst>
          </p:cNvPr>
          <p:cNvSpPr txBox="1"/>
          <p:nvPr/>
        </p:nvSpPr>
        <p:spPr>
          <a:xfrm>
            <a:off x="619424" y="1609541"/>
            <a:ext cx="6703122" cy="416011"/>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indent="-285750">
              <a:lnSpc>
                <a:spcPct val="150000"/>
              </a:lnSpc>
              <a:buFont typeface="Arial"/>
              <a:buChar char="•"/>
            </a:pPr>
            <a:r>
              <a:rPr lang="en-US" sz="1600" dirty="0"/>
              <a:t>Time-interval counting</a:t>
            </a:r>
            <a:endParaRPr lang="en-US" sz="1400" dirty="0"/>
          </a:p>
        </p:txBody>
      </p:sp>
      <mc:AlternateContent xmlns:mc="http://schemas.openxmlformats.org/markup-compatibility/2006">
        <mc:Choice xmlns:a14="http://schemas.microsoft.com/office/drawing/2010/main" Requires="a14">
          <p:sp>
            <p:nvSpPr>
              <p:cNvPr id="87" name="Textfeld 86">
                <a:extLst>
                  <a:ext uri="{FF2B5EF4-FFF2-40B4-BE49-F238E27FC236}">
                    <a16:creationId xmlns:a16="http://schemas.microsoft.com/office/drawing/2014/main" id="{F1755F46-80FC-4BB5-BEB9-73FBEDD51637}"/>
                  </a:ext>
                </a:extLst>
              </p:cNvPr>
              <p:cNvSpPr txBox="1"/>
              <p:nvPr/>
            </p:nvSpPr>
            <p:spPr>
              <a:xfrm>
                <a:off x="1861753" y="5417851"/>
                <a:ext cx="991425" cy="4594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𝑡</m:t>
                      </m:r>
                      <m:r>
                        <a:rPr lang="en-US" sz="1600" b="0" i="1" baseline="-25000" smtClean="0">
                          <a:latin typeface="Cambria Math" panose="02040503050406030204" pitchFamily="18" charset="0"/>
                          <a:ea typeface="Cambria Math" panose="02040503050406030204" pitchFamily="18" charset="0"/>
                        </a:rPr>
                        <m:t>𝐿𝑆𝐵</m:t>
                      </m:r>
                      <m:r>
                        <a:rPr lang="en-US" sz="1600" i="1" smtClean="0">
                          <a:latin typeface="Cambria Math" panose="02040503050406030204" pitchFamily="18" charset="0"/>
                        </a:rPr>
                        <m:t>=</m:t>
                      </m:r>
                      <m:f>
                        <m:fPr>
                          <m:ctrlPr>
                            <a:rPr lang="en-US" sz="1600" i="1" smtClean="0">
                              <a:latin typeface="Cambria Math" panose="02040503050406030204" pitchFamily="18" charset="0"/>
                            </a:rPr>
                          </m:ctrlPr>
                        </m:fPr>
                        <m:num>
                          <m:r>
                            <a:rPr lang="en-US" sz="1600" b="0" i="1" smtClean="0">
                              <a:latin typeface="Cambria Math" panose="02040503050406030204" pitchFamily="18" charset="0"/>
                            </a:rPr>
                            <m:t>𝑇</m:t>
                          </m:r>
                        </m:num>
                        <m:den>
                          <m:sSup>
                            <m:sSupPr>
                              <m:ctrlPr>
                                <a:rPr lang="en-US" sz="1600" i="1" smtClean="0">
                                  <a:latin typeface="Cambria Math" panose="02040503050406030204" pitchFamily="18" charset="0"/>
                                </a:rPr>
                              </m:ctrlPr>
                            </m:sSupPr>
                            <m:e>
                              <m:r>
                                <a:rPr lang="en-US" sz="1600" b="0" i="1" smtClean="0">
                                  <a:latin typeface="Cambria Math" panose="02040503050406030204" pitchFamily="18" charset="0"/>
                                </a:rPr>
                                <m:t>2</m:t>
                              </m:r>
                            </m:e>
                            <m:sup>
                              <m:r>
                                <a:rPr lang="en-US" sz="1600" b="0" i="1" smtClean="0">
                                  <a:latin typeface="Cambria Math" panose="02040503050406030204" pitchFamily="18" charset="0"/>
                                </a:rPr>
                                <m:t>𝑛</m:t>
                              </m:r>
                            </m:sup>
                          </m:sSup>
                        </m:den>
                      </m:f>
                    </m:oMath>
                  </m:oMathPara>
                </a14:m>
                <a:endParaRPr lang="en-US" sz="1600" dirty="0"/>
              </a:p>
            </p:txBody>
          </p:sp>
        </mc:Choice>
        <mc:Fallback>
          <p:sp>
            <p:nvSpPr>
              <p:cNvPr id="87" name="Textfeld 86">
                <a:extLst>
                  <a:ext uri="{FF2B5EF4-FFF2-40B4-BE49-F238E27FC236}">
                    <a16:creationId xmlns:a16="http://schemas.microsoft.com/office/drawing/2014/main" id="{F1755F46-80FC-4BB5-BEB9-73FBEDD51637}"/>
                  </a:ext>
                </a:extLst>
              </p:cNvPr>
              <p:cNvSpPr txBox="1">
                <a:spLocks noRot="1" noChangeAspect="1" noMove="1" noResize="1" noEditPoints="1" noAdjustHandles="1" noChangeArrowheads="1" noChangeShapeType="1" noTextEdit="1"/>
              </p:cNvSpPr>
              <p:nvPr/>
            </p:nvSpPr>
            <p:spPr>
              <a:xfrm>
                <a:off x="1861753" y="5417851"/>
                <a:ext cx="991425" cy="45942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8" name="Textfeld 87">
                <a:extLst>
                  <a:ext uri="{FF2B5EF4-FFF2-40B4-BE49-F238E27FC236}">
                    <a16:creationId xmlns:a16="http://schemas.microsoft.com/office/drawing/2014/main" id="{1BF079B5-6849-4B08-90DF-2C6D22493074}"/>
                  </a:ext>
                </a:extLst>
              </p:cNvPr>
              <p:cNvSpPr txBox="1"/>
              <p:nvPr/>
            </p:nvSpPr>
            <p:spPr>
              <a:xfrm>
                <a:off x="1861753" y="5046967"/>
                <a:ext cx="1473031"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𝑡</m:t>
                      </m:r>
                      <m:r>
                        <a:rPr lang="en-US" sz="1600" i="1" smtClean="0">
                          <a:latin typeface="Cambria Math" panose="02040503050406030204" pitchFamily="18" charset="0"/>
                        </a:rPr>
                        <m:t>=</m:t>
                      </m:r>
                      <m:r>
                        <a:rPr lang="en-US" sz="1600" b="0" i="1" smtClean="0">
                          <a:latin typeface="Cambria Math" panose="02040503050406030204" pitchFamily="18" charset="0"/>
                        </a:rPr>
                        <m:t>𝑁𝑜</m:t>
                      </m:r>
                      <m:r>
                        <a:rPr lang="en-US" sz="1600" b="0" i="1" smtClean="0">
                          <a:latin typeface="Cambria Math" panose="02040503050406030204" pitchFamily="18" charset="0"/>
                        </a:rPr>
                        <m:t>.  ∗∆</m:t>
                      </m:r>
                      <m:r>
                        <a:rPr lang="en-US" sz="1600" i="1">
                          <a:latin typeface="Cambria Math" panose="02040503050406030204" pitchFamily="18" charset="0"/>
                          <a:ea typeface="Cambria Math" panose="02040503050406030204" pitchFamily="18" charset="0"/>
                        </a:rPr>
                        <m:t>𝑡</m:t>
                      </m:r>
                      <m:r>
                        <a:rPr lang="en-US" sz="1600" i="1" baseline="-25000">
                          <a:latin typeface="Cambria Math" panose="02040503050406030204" pitchFamily="18" charset="0"/>
                          <a:ea typeface="Cambria Math" panose="02040503050406030204" pitchFamily="18" charset="0"/>
                        </a:rPr>
                        <m:t>𝐿𝑆𝐵</m:t>
                      </m:r>
                    </m:oMath>
                  </m:oMathPara>
                </a14:m>
                <a:endParaRPr lang="en-US" sz="1600" dirty="0"/>
              </a:p>
            </p:txBody>
          </p:sp>
        </mc:Choice>
        <mc:Fallback>
          <p:sp>
            <p:nvSpPr>
              <p:cNvPr id="88" name="Textfeld 87">
                <a:extLst>
                  <a:ext uri="{FF2B5EF4-FFF2-40B4-BE49-F238E27FC236}">
                    <a16:creationId xmlns:a16="http://schemas.microsoft.com/office/drawing/2014/main" id="{1BF079B5-6849-4B08-90DF-2C6D22493074}"/>
                  </a:ext>
                </a:extLst>
              </p:cNvPr>
              <p:cNvSpPr txBox="1">
                <a:spLocks noRot="1" noChangeAspect="1" noMove="1" noResize="1" noEditPoints="1" noAdjustHandles="1" noChangeArrowheads="1" noChangeShapeType="1" noTextEdit="1"/>
              </p:cNvSpPr>
              <p:nvPr/>
            </p:nvSpPr>
            <p:spPr>
              <a:xfrm>
                <a:off x="1861753" y="5046967"/>
                <a:ext cx="1473031" cy="246221"/>
              </a:xfrm>
              <a:prstGeom prst="rect">
                <a:avLst/>
              </a:prstGeom>
              <a:blipFill>
                <a:blip r:embed="rId4"/>
                <a:stretch>
                  <a:fillRect l="-2066" r="-413" b="-17500"/>
                </a:stretch>
              </a:blipFill>
            </p:spPr>
            <p:txBody>
              <a:bodyPr/>
              <a:lstStyle/>
              <a:p>
                <a:r>
                  <a:rPr lang="en-US">
                    <a:noFill/>
                  </a:rPr>
                  <a:t> </a:t>
                </a:r>
              </a:p>
            </p:txBody>
          </p:sp>
        </mc:Fallback>
      </mc:AlternateContent>
      <p:sp>
        <p:nvSpPr>
          <p:cNvPr id="89" name="Textfeld 88">
            <a:extLst>
              <a:ext uri="{FF2B5EF4-FFF2-40B4-BE49-F238E27FC236}">
                <a16:creationId xmlns:a16="http://schemas.microsoft.com/office/drawing/2014/main" id="{E428F1A9-C7DC-4E40-B716-75928D2C89B5}"/>
              </a:ext>
            </a:extLst>
          </p:cNvPr>
          <p:cNvSpPr txBox="1"/>
          <p:nvPr/>
        </p:nvSpPr>
        <p:spPr>
          <a:xfrm>
            <a:off x="641511" y="6059759"/>
            <a:ext cx="2191626" cy="307777"/>
          </a:xfrm>
          <a:prstGeom prst="rect">
            <a:avLst/>
          </a:prstGeom>
          <a:noFill/>
        </p:spPr>
        <p:txBody>
          <a:bodyPr wrap="none" rtlCol="0">
            <a:spAutoFit/>
          </a:bodyPr>
          <a:lstStyle/>
          <a:p>
            <a:r>
              <a:rPr lang="en-US" sz="1400" dirty="0"/>
              <a:t>LSB = least significant bit</a:t>
            </a:r>
          </a:p>
        </p:txBody>
      </p:sp>
    </p:spTree>
    <p:extLst>
      <p:ext uri="{BB962C8B-B14F-4D97-AF65-F5344CB8AC3E}">
        <p14:creationId xmlns:p14="http://schemas.microsoft.com/office/powerpoint/2010/main" val="1189271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Introduction</a:t>
            </a:r>
          </a:p>
        </p:txBody>
      </p:sp>
      <p:sp>
        <p:nvSpPr>
          <p:cNvPr id="4" name="Textplatzhalter 3"/>
          <p:cNvSpPr>
            <a:spLocks noGrp="1"/>
          </p:cNvSpPr>
          <p:nvPr>
            <p:ph type="body" sz="quarter" idx="13"/>
          </p:nvPr>
        </p:nvSpPr>
        <p:spPr/>
        <p:txBody>
          <a:bodyPr/>
          <a:lstStyle/>
          <a:p>
            <a:r>
              <a:rPr lang="en-US"/>
              <a:t>Sampling TDC overview</a:t>
            </a:r>
          </a:p>
        </p:txBody>
      </p:sp>
      <p:sp>
        <p:nvSpPr>
          <p:cNvPr id="3" name="Fußzeilenplatzhalter 2"/>
          <p:cNvSpPr>
            <a:spLocks noGrp="1"/>
          </p:cNvSpPr>
          <p:nvPr>
            <p:ph type="ftr" sz="quarter" idx="11"/>
          </p:nvPr>
        </p:nvSpPr>
        <p:spPr/>
        <p:txBody>
          <a:bodyPr/>
          <a:lstStyle/>
          <a:p>
            <a:r>
              <a:rPr lang="en-US"/>
              <a:t>| TDCs | Inge Diehl, Juli 2023</a:t>
            </a:r>
          </a:p>
        </p:txBody>
      </p:sp>
      <p:sp>
        <p:nvSpPr>
          <p:cNvPr id="22" name="CasellaDiTesto 1">
            <a:extLst>
              <a:ext uri="{FF2B5EF4-FFF2-40B4-BE49-F238E27FC236}">
                <a16:creationId xmlns:a16="http://schemas.microsoft.com/office/drawing/2014/main" id="{8458AA17-E668-4F10-A15F-E3382F6FF5BE}"/>
              </a:ext>
            </a:extLst>
          </p:cNvPr>
          <p:cNvSpPr txBox="1"/>
          <p:nvPr/>
        </p:nvSpPr>
        <p:spPr>
          <a:xfrm>
            <a:off x="413026" y="1196751"/>
            <a:ext cx="4098798" cy="2262671"/>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pPr>
            <a:r>
              <a:rPr lang="en-US" sz="1600">
                <a:solidFill>
                  <a:schemeClr val="accent2"/>
                </a:solidFill>
                <a:ea typeface="+mn-lt"/>
                <a:cs typeface="+mn-lt"/>
              </a:rPr>
              <a:t>coarse TDC</a:t>
            </a:r>
          </a:p>
          <a:p>
            <a:pPr>
              <a:lnSpc>
                <a:spcPct val="150000"/>
              </a:lnSpc>
            </a:pPr>
            <a:r>
              <a:rPr lang="en-US" sz="1600">
                <a:ea typeface="+mn-lt"/>
                <a:cs typeface="+mn-lt"/>
              </a:rPr>
              <a:t>Counter TDC</a:t>
            </a:r>
          </a:p>
          <a:p>
            <a:pPr marL="285750" indent="-285750">
              <a:lnSpc>
                <a:spcPct val="150000"/>
              </a:lnSpc>
              <a:buFont typeface="Arial"/>
              <a:buChar char="•"/>
            </a:pPr>
            <a:r>
              <a:rPr lang="en-US" sz="1600">
                <a:ea typeface="+mn-lt"/>
                <a:cs typeface="+mn-lt"/>
              </a:rPr>
              <a:t>direct time-to digital conversion</a:t>
            </a:r>
          </a:p>
          <a:p>
            <a:pPr marL="285750" indent="-285750">
              <a:lnSpc>
                <a:spcPct val="150000"/>
              </a:lnSpc>
              <a:buFont typeface="Arial"/>
              <a:buChar char="•"/>
            </a:pPr>
            <a:r>
              <a:rPr lang="en-US" sz="1600">
                <a:ea typeface="+mn-lt"/>
                <a:cs typeface="+mn-lt"/>
              </a:rPr>
              <a:t>counting of clock cycles (&lt; 1GHz)</a:t>
            </a:r>
          </a:p>
          <a:p>
            <a:pPr marL="285750" indent="-285750">
              <a:lnSpc>
                <a:spcPct val="150000"/>
              </a:lnSpc>
              <a:buFont typeface="Arial"/>
              <a:buChar char="•"/>
            </a:pPr>
            <a:r>
              <a:rPr lang="en-US" sz="1600">
                <a:ea typeface="+mn-lt"/>
                <a:cs typeface="+mn-lt"/>
              </a:rPr>
              <a:t>for low time resolution &gt; 1ns </a:t>
            </a:r>
          </a:p>
          <a:p>
            <a:pPr marL="285750" indent="-285750">
              <a:lnSpc>
                <a:spcPct val="150000"/>
              </a:lnSpc>
              <a:buFont typeface="Arial"/>
              <a:buChar char="•"/>
            </a:pPr>
            <a:r>
              <a:rPr lang="en-US" sz="1600"/>
              <a:t>large measuring range</a:t>
            </a:r>
          </a:p>
        </p:txBody>
      </p:sp>
      <p:sp>
        <p:nvSpPr>
          <p:cNvPr id="7" name="CasellaDiTesto 1">
            <a:extLst>
              <a:ext uri="{FF2B5EF4-FFF2-40B4-BE49-F238E27FC236}">
                <a16:creationId xmlns:a16="http://schemas.microsoft.com/office/drawing/2014/main" id="{0E45695A-3036-43D8-9453-37A2CF5AEF81}"/>
              </a:ext>
            </a:extLst>
          </p:cNvPr>
          <p:cNvSpPr txBox="1"/>
          <p:nvPr/>
        </p:nvSpPr>
        <p:spPr>
          <a:xfrm>
            <a:off x="6384651" y="1196750"/>
            <a:ext cx="4098798" cy="1154675"/>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pPr>
            <a:r>
              <a:rPr lang="en-US" sz="1600">
                <a:solidFill>
                  <a:schemeClr val="accent2"/>
                </a:solidFill>
                <a:ea typeface="+mn-lt"/>
                <a:cs typeface="+mn-lt"/>
              </a:rPr>
              <a:t>fine TDC</a:t>
            </a:r>
          </a:p>
          <a:p>
            <a:pPr marL="285750" indent="-285750">
              <a:lnSpc>
                <a:spcPct val="150000"/>
              </a:lnSpc>
              <a:buFont typeface="Arial"/>
              <a:buChar char="•"/>
            </a:pPr>
            <a:r>
              <a:rPr lang="en-US" sz="1600">
                <a:ea typeface="+mn-lt"/>
                <a:cs typeface="+mn-lt"/>
              </a:rPr>
              <a:t>for high time resolution &lt; 1ns </a:t>
            </a:r>
          </a:p>
          <a:p>
            <a:pPr marL="285750" indent="-285750">
              <a:lnSpc>
                <a:spcPct val="150000"/>
              </a:lnSpc>
              <a:buFont typeface="Arial"/>
              <a:buChar char="•"/>
            </a:pPr>
            <a:r>
              <a:rPr lang="en-US" sz="1600">
                <a:ea typeface="+mn-lt"/>
                <a:cs typeface="+mn-lt"/>
              </a:rPr>
              <a:t>small measuring range</a:t>
            </a:r>
            <a:endParaRPr lang="en-US" sz="1600"/>
          </a:p>
        </p:txBody>
      </p:sp>
      <p:sp>
        <p:nvSpPr>
          <p:cNvPr id="8" name="CasellaDiTesto 1">
            <a:extLst>
              <a:ext uri="{FF2B5EF4-FFF2-40B4-BE49-F238E27FC236}">
                <a16:creationId xmlns:a16="http://schemas.microsoft.com/office/drawing/2014/main" id="{1914D21D-E7D4-430A-A90D-ED173D5B1AEA}"/>
              </a:ext>
            </a:extLst>
          </p:cNvPr>
          <p:cNvSpPr txBox="1"/>
          <p:nvPr/>
        </p:nvSpPr>
        <p:spPr>
          <a:xfrm>
            <a:off x="4513822" y="2564905"/>
            <a:ext cx="2608978" cy="785343"/>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pPr>
            <a:r>
              <a:rPr lang="en-US" sz="1600">
                <a:solidFill>
                  <a:schemeClr val="accent2"/>
                </a:solidFill>
                <a:ea typeface="+mn-lt"/>
                <a:cs typeface="+mn-lt"/>
              </a:rPr>
              <a:t>analog</a:t>
            </a:r>
          </a:p>
          <a:p>
            <a:pPr marL="285750" indent="-285750">
              <a:lnSpc>
                <a:spcPct val="150000"/>
              </a:lnSpc>
              <a:buFont typeface="Arial"/>
              <a:buChar char="•"/>
            </a:pPr>
            <a:r>
              <a:rPr lang="en-US" sz="1600">
                <a:ea typeface="+mn-lt"/>
                <a:cs typeface="+mn-lt"/>
              </a:rPr>
              <a:t>ramp interpolator</a:t>
            </a:r>
            <a:endParaRPr lang="en-US" sz="1600"/>
          </a:p>
        </p:txBody>
      </p:sp>
      <p:sp>
        <p:nvSpPr>
          <p:cNvPr id="9" name="CasellaDiTesto 1">
            <a:extLst>
              <a:ext uri="{FF2B5EF4-FFF2-40B4-BE49-F238E27FC236}">
                <a16:creationId xmlns:a16="http://schemas.microsoft.com/office/drawing/2014/main" id="{B8F10193-E6D2-424D-84B0-7EB9C5F4B554}"/>
              </a:ext>
            </a:extLst>
          </p:cNvPr>
          <p:cNvSpPr txBox="1"/>
          <p:nvPr/>
        </p:nvSpPr>
        <p:spPr>
          <a:xfrm>
            <a:off x="8337114" y="2564904"/>
            <a:ext cx="2943462" cy="1893339"/>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pPr>
            <a:r>
              <a:rPr lang="en-US" sz="1600">
                <a:solidFill>
                  <a:schemeClr val="accent2"/>
                </a:solidFill>
                <a:ea typeface="+mn-lt"/>
                <a:cs typeface="+mn-lt"/>
              </a:rPr>
              <a:t>digital</a:t>
            </a:r>
          </a:p>
          <a:p>
            <a:pPr marL="285750" indent="-285750">
              <a:lnSpc>
                <a:spcPct val="150000"/>
              </a:lnSpc>
              <a:buFont typeface="Arial"/>
              <a:buChar char="•"/>
            </a:pPr>
            <a:r>
              <a:rPr lang="en-US" sz="1600">
                <a:ea typeface="+mn-lt"/>
                <a:cs typeface="+mn-lt"/>
              </a:rPr>
              <a:t>delay lines</a:t>
            </a:r>
          </a:p>
          <a:p>
            <a:pPr marL="285750" indent="-285750">
              <a:lnSpc>
                <a:spcPct val="150000"/>
              </a:lnSpc>
              <a:buFont typeface="Arial"/>
              <a:buChar char="•"/>
            </a:pPr>
            <a:r>
              <a:rPr lang="en-US" sz="1600">
                <a:ea typeface="+mn-lt"/>
                <a:cs typeface="+mn-lt"/>
              </a:rPr>
              <a:t>Vernier delay lines</a:t>
            </a:r>
          </a:p>
          <a:p>
            <a:pPr marL="285750" indent="-285750">
              <a:lnSpc>
                <a:spcPct val="150000"/>
              </a:lnSpc>
              <a:buFont typeface="Arial"/>
              <a:buChar char="•"/>
            </a:pPr>
            <a:r>
              <a:rPr lang="en-US" sz="1600">
                <a:ea typeface="+mn-lt"/>
                <a:cs typeface="+mn-lt"/>
              </a:rPr>
              <a:t>Successive-approximation</a:t>
            </a:r>
          </a:p>
          <a:p>
            <a:pPr marL="285750" indent="-285750">
              <a:lnSpc>
                <a:spcPct val="150000"/>
              </a:lnSpc>
              <a:buFont typeface="Arial"/>
              <a:buChar char="•"/>
            </a:pPr>
            <a:r>
              <a:rPr lang="en-US" sz="1600"/>
              <a:t>Pulse-shrinking</a:t>
            </a:r>
          </a:p>
        </p:txBody>
      </p:sp>
      <p:sp>
        <p:nvSpPr>
          <p:cNvPr id="5" name="Ellipse 4">
            <a:extLst>
              <a:ext uri="{FF2B5EF4-FFF2-40B4-BE49-F238E27FC236}">
                <a16:creationId xmlns:a16="http://schemas.microsoft.com/office/drawing/2014/main" id="{0B769D94-D5F1-4371-BD58-6A7D061688B9}"/>
              </a:ext>
            </a:extLst>
          </p:cNvPr>
          <p:cNvSpPr/>
          <p:nvPr/>
        </p:nvSpPr>
        <p:spPr>
          <a:xfrm>
            <a:off x="5375920" y="3582718"/>
            <a:ext cx="288032" cy="27367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cxnSp>
        <p:nvCxnSpPr>
          <p:cNvPr id="10" name="Gerade Verbindung mit Pfeil 9">
            <a:extLst>
              <a:ext uri="{FF2B5EF4-FFF2-40B4-BE49-F238E27FC236}">
                <a16:creationId xmlns:a16="http://schemas.microsoft.com/office/drawing/2014/main" id="{96FD2C8C-1355-4B74-B2D8-D9C6C0EA7915}"/>
              </a:ext>
            </a:extLst>
          </p:cNvPr>
          <p:cNvCxnSpPr>
            <a:stCxn id="5" idx="0"/>
            <a:endCxn id="5" idx="4"/>
          </p:cNvCxnSpPr>
          <p:nvPr/>
        </p:nvCxnSpPr>
        <p:spPr>
          <a:xfrm>
            <a:off x="5519936" y="3582718"/>
            <a:ext cx="0" cy="27367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64BBB15D-E7F5-4B25-AB9D-86178090509B}"/>
              </a:ext>
            </a:extLst>
          </p:cNvPr>
          <p:cNvCxnSpPr>
            <a:stCxn id="5" idx="0"/>
          </p:cNvCxnSpPr>
          <p:nvPr/>
        </p:nvCxnSpPr>
        <p:spPr>
          <a:xfrm flipV="1">
            <a:off x="5519936" y="3424342"/>
            <a:ext cx="0" cy="1583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r Verbinder 15">
            <a:extLst>
              <a:ext uri="{FF2B5EF4-FFF2-40B4-BE49-F238E27FC236}">
                <a16:creationId xmlns:a16="http://schemas.microsoft.com/office/drawing/2014/main" id="{63A1585C-703D-4128-BDF2-F89505F22D77}"/>
              </a:ext>
            </a:extLst>
          </p:cNvPr>
          <p:cNvCxnSpPr>
            <a:cxnSpLocks/>
            <a:stCxn id="5" idx="4"/>
          </p:cNvCxnSpPr>
          <p:nvPr/>
        </p:nvCxnSpPr>
        <p:spPr>
          <a:xfrm>
            <a:off x="5519936" y="3856390"/>
            <a:ext cx="0" cy="136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870A9864-DBC6-4C6D-B72A-04811C24A48E}"/>
              </a:ext>
            </a:extLst>
          </p:cNvPr>
          <p:cNvCxnSpPr/>
          <p:nvPr/>
        </p:nvCxnSpPr>
        <p:spPr>
          <a:xfrm>
            <a:off x="5375920" y="4569290"/>
            <a:ext cx="28803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6A03D1BF-297F-4869-9C08-1943BB79FF88}"/>
              </a:ext>
            </a:extLst>
          </p:cNvPr>
          <p:cNvCxnSpPr/>
          <p:nvPr/>
        </p:nvCxnSpPr>
        <p:spPr>
          <a:xfrm>
            <a:off x="5375920" y="4641298"/>
            <a:ext cx="28803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4361085E-9BC0-4EA9-AC13-199353EE635B}"/>
              </a:ext>
            </a:extLst>
          </p:cNvPr>
          <p:cNvCxnSpPr/>
          <p:nvPr/>
        </p:nvCxnSpPr>
        <p:spPr>
          <a:xfrm flipV="1">
            <a:off x="5519936" y="4641298"/>
            <a:ext cx="0" cy="1583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r Verbinder 22">
            <a:extLst>
              <a:ext uri="{FF2B5EF4-FFF2-40B4-BE49-F238E27FC236}">
                <a16:creationId xmlns:a16="http://schemas.microsoft.com/office/drawing/2014/main" id="{B55C5007-A2BF-43B3-A998-5141A1FEE866}"/>
              </a:ext>
            </a:extLst>
          </p:cNvPr>
          <p:cNvCxnSpPr>
            <a:cxnSpLocks/>
          </p:cNvCxnSpPr>
          <p:nvPr/>
        </p:nvCxnSpPr>
        <p:spPr>
          <a:xfrm>
            <a:off x="5411924" y="4797160"/>
            <a:ext cx="2160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42AC395A-3EB3-411D-BDB1-B5DF262195FE}"/>
              </a:ext>
            </a:extLst>
          </p:cNvPr>
          <p:cNvCxnSpPr>
            <a:cxnSpLocks/>
          </p:cNvCxnSpPr>
          <p:nvPr/>
        </p:nvCxnSpPr>
        <p:spPr>
          <a:xfrm>
            <a:off x="5411924" y="3424342"/>
            <a:ext cx="2160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feld 17">
            <a:extLst>
              <a:ext uri="{FF2B5EF4-FFF2-40B4-BE49-F238E27FC236}">
                <a16:creationId xmlns:a16="http://schemas.microsoft.com/office/drawing/2014/main" id="{2D01214C-D6C8-4462-B9ED-A64CABFF4EAC}"/>
              </a:ext>
            </a:extLst>
          </p:cNvPr>
          <p:cNvSpPr txBox="1"/>
          <p:nvPr/>
        </p:nvSpPr>
        <p:spPr>
          <a:xfrm>
            <a:off x="5627948" y="3510711"/>
            <a:ext cx="758541" cy="338554"/>
          </a:xfrm>
          <a:prstGeom prst="rect">
            <a:avLst/>
          </a:prstGeom>
          <a:noFill/>
        </p:spPr>
        <p:txBody>
          <a:bodyPr wrap="none" rtlCol="0">
            <a:spAutoFit/>
          </a:bodyPr>
          <a:lstStyle/>
          <a:p>
            <a:r>
              <a:rPr lang="en-US" sz="1600"/>
              <a:t>I</a:t>
            </a:r>
            <a:r>
              <a:rPr lang="en-US" sz="1600" baseline="-25000"/>
              <a:t>constant</a:t>
            </a:r>
          </a:p>
        </p:txBody>
      </p:sp>
      <p:sp>
        <p:nvSpPr>
          <p:cNvPr id="26" name="Textfeld 25">
            <a:extLst>
              <a:ext uri="{FF2B5EF4-FFF2-40B4-BE49-F238E27FC236}">
                <a16:creationId xmlns:a16="http://schemas.microsoft.com/office/drawing/2014/main" id="{50CB3E4F-47A9-4994-88BC-C47EAC9BC7AD}"/>
              </a:ext>
            </a:extLst>
          </p:cNvPr>
          <p:cNvSpPr txBox="1"/>
          <p:nvPr/>
        </p:nvSpPr>
        <p:spPr>
          <a:xfrm>
            <a:off x="5665159" y="4360382"/>
            <a:ext cx="332142" cy="338554"/>
          </a:xfrm>
          <a:prstGeom prst="rect">
            <a:avLst/>
          </a:prstGeom>
          <a:noFill/>
        </p:spPr>
        <p:txBody>
          <a:bodyPr wrap="none" rtlCol="0">
            <a:spAutoFit/>
          </a:bodyPr>
          <a:lstStyle/>
          <a:p>
            <a:r>
              <a:rPr lang="en-US" sz="1600"/>
              <a:t>C</a:t>
            </a:r>
            <a:endParaRPr lang="en-US" sz="1600" baseline="-25000"/>
          </a:p>
        </p:txBody>
      </p:sp>
      <p:cxnSp>
        <p:nvCxnSpPr>
          <p:cNvPr id="27" name="Gerader Verbinder 26">
            <a:extLst>
              <a:ext uri="{FF2B5EF4-FFF2-40B4-BE49-F238E27FC236}">
                <a16:creationId xmlns:a16="http://schemas.microsoft.com/office/drawing/2014/main" id="{D272591B-F837-45BF-AE8D-E0EAA8784A9E}"/>
              </a:ext>
            </a:extLst>
          </p:cNvPr>
          <p:cNvCxnSpPr>
            <a:cxnSpLocks/>
          </p:cNvCxnSpPr>
          <p:nvPr/>
        </p:nvCxnSpPr>
        <p:spPr>
          <a:xfrm flipH="1">
            <a:off x="5519936" y="4281258"/>
            <a:ext cx="495672" cy="0"/>
          </a:xfrm>
          <a:prstGeom prst="line">
            <a:avLst/>
          </a:prstGeom>
          <a:ln w="12700">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0" name="Textfeld 29">
            <a:extLst>
              <a:ext uri="{FF2B5EF4-FFF2-40B4-BE49-F238E27FC236}">
                <a16:creationId xmlns:a16="http://schemas.microsoft.com/office/drawing/2014/main" id="{7D95B5E1-FA8F-4C9A-B08A-E3A7C124F06E}"/>
              </a:ext>
            </a:extLst>
          </p:cNvPr>
          <p:cNvSpPr txBox="1"/>
          <p:nvPr/>
        </p:nvSpPr>
        <p:spPr>
          <a:xfrm>
            <a:off x="6049394" y="4125569"/>
            <a:ext cx="622671" cy="338554"/>
          </a:xfrm>
          <a:prstGeom prst="rect">
            <a:avLst/>
          </a:prstGeom>
          <a:noFill/>
        </p:spPr>
        <p:txBody>
          <a:bodyPr wrap="none" rtlCol="0">
            <a:spAutoFit/>
          </a:bodyPr>
          <a:lstStyle/>
          <a:p>
            <a:r>
              <a:rPr lang="en-US" sz="1600">
                <a:solidFill>
                  <a:srgbClr val="8B6EC9"/>
                </a:solidFill>
              </a:rPr>
              <a:t>V</a:t>
            </a:r>
            <a:r>
              <a:rPr lang="en-US" sz="1600" baseline="-25000">
                <a:solidFill>
                  <a:srgbClr val="8B6EC9"/>
                </a:solidFill>
              </a:rPr>
              <a:t>ramp</a:t>
            </a:r>
          </a:p>
        </p:txBody>
      </p:sp>
      <p:cxnSp>
        <p:nvCxnSpPr>
          <p:cNvPr id="31" name="Gerader Verbinder 30">
            <a:extLst>
              <a:ext uri="{FF2B5EF4-FFF2-40B4-BE49-F238E27FC236}">
                <a16:creationId xmlns:a16="http://schemas.microsoft.com/office/drawing/2014/main" id="{837E4B61-FF76-44CE-B6C7-8F61F99431C6}"/>
              </a:ext>
            </a:extLst>
          </p:cNvPr>
          <p:cNvCxnSpPr>
            <a:cxnSpLocks/>
          </p:cNvCxnSpPr>
          <p:nvPr/>
        </p:nvCxnSpPr>
        <p:spPr>
          <a:xfrm>
            <a:off x="5519936" y="4144422"/>
            <a:ext cx="0" cy="136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r Verbinder 31">
            <a:extLst>
              <a:ext uri="{FF2B5EF4-FFF2-40B4-BE49-F238E27FC236}">
                <a16:creationId xmlns:a16="http://schemas.microsoft.com/office/drawing/2014/main" id="{E753EEF1-E0A1-4F0A-86C1-A5F47F810189}"/>
              </a:ext>
            </a:extLst>
          </p:cNvPr>
          <p:cNvCxnSpPr>
            <a:cxnSpLocks/>
          </p:cNvCxnSpPr>
          <p:nvPr/>
        </p:nvCxnSpPr>
        <p:spPr>
          <a:xfrm>
            <a:off x="5411924" y="4014711"/>
            <a:ext cx="108012" cy="137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r Verbinder 35">
            <a:extLst>
              <a:ext uri="{FF2B5EF4-FFF2-40B4-BE49-F238E27FC236}">
                <a16:creationId xmlns:a16="http://schemas.microsoft.com/office/drawing/2014/main" id="{44D785F6-D92E-4CE2-83F1-CE928992922A}"/>
              </a:ext>
            </a:extLst>
          </p:cNvPr>
          <p:cNvCxnSpPr>
            <a:cxnSpLocks/>
          </p:cNvCxnSpPr>
          <p:nvPr/>
        </p:nvCxnSpPr>
        <p:spPr>
          <a:xfrm>
            <a:off x="5519936" y="4294846"/>
            <a:ext cx="0" cy="2744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r Verbinder 37">
            <a:extLst>
              <a:ext uri="{FF2B5EF4-FFF2-40B4-BE49-F238E27FC236}">
                <a16:creationId xmlns:a16="http://schemas.microsoft.com/office/drawing/2014/main" id="{38C0CA12-B8EB-4340-A2EC-0C26A839B93E}"/>
              </a:ext>
            </a:extLst>
          </p:cNvPr>
          <p:cNvCxnSpPr>
            <a:cxnSpLocks/>
          </p:cNvCxnSpPr>
          <p:nvPr/>
        </p:nvCxnSpPr>
        <p:spPr>
          <a:xfrm flipH="1">
            <a:off x="4886008" y="4278177"/>
            <a:ext cx="28085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r Verbinder 38">
            <a:extLst>
              <a:ext uri="{FF2B5EF4-FFF2-40B4-BE49-F238E27FC236}">
                <a16:creationId xmlns:a16="http://schemas.microsoft.com/office/drawing/2014/main" id="{C14AEBD8-08E8-4950-9691-DD270D98C423}"/>
              </a:ext>
            </a:extLst>
          </p:cNvPr>
          <p:cNvCxnSpPr>
            <a:cxnSpLocks/>
          </p:cNvCxnSpPr>
          <p:nvPr/>
        </p:nvCxnSpPr>
        <p:spPr>
          <a:xfrm rot="5400000">
            <a:off x="5411924" y="4212840"/>
            <a:ext cx="0" cy="136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r Verbinder 39">
            <a:extLst>
              <a:ext uri="{FF2B5EF4-FFF2-40B4-BE49-F238E27FC236}">
                <a16:creationId xmlns:a16="http://schemas.microsoft.com/office/drawing/2014/main" id="{72EF5C75-CB73-4548-B684-C551C497315D}"/>
              </a:ext>
            </a:extLst>
          </p:cNvPr>
          <p:cNvCxnSpPr>
            <a:cxnSpLocks/>
          </p:cNvCxnSpPr>
          <p:nvPr/>
        </p:nvCxnSpPr>
        <p:spPr>
          <a:xfrm flipH="1" flipV="1">
            <a:off x="5166860" y="4278177"/>
            <a:ext cx="137053" cy="1049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Ellipse 43">
            <a:extLst>
              <a:ext uri="{FF2B5EF4-FFF2-40B4-BE49-F238E27FC236}">
                <a16:creationId xmlns:a16="http://schemas.microsoft.com/office/drawing/2014/main" id="{04D1FEC7-536C-46C9-99AF-1E7B980F2638}"/>
              </a:ext>
            </a:extLst>
          </p:cNvPr>
          <p:cNvSpPr/>
          <p:nvPr/>
        </p:nvSpPr>
        <p:spPr>
          <a:xfrm>
            <a:off x="4741992" y="4383109"/>
            <a:ext cx="288032" cy="27367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cxnSp>
        <p:nvCxnSpPr>
          <p:cNvPr id="45" name="Gerade Verbindung mit Pfeil 44">
            <a:extLst>
              <a:ext uri="{FF2B5EF4-FFF2-40B4-BE49-F238E27FC236}">
                <a16:creationId xmlns:a16="http://schemas.microsoft.com/office/drawing/2014/main" id="{C3EEEC0F-75C9-4775-824A-8477A500A1DA}"/>
              </a:ext>
            </a:extLst>
          </p:cNvPr>
          <p:cNvCxnSpPr>
            <a:stCxn id="44" idx="0"/>
            <a:endCxn id="44" idx="4"/>
          </p:cNvCxnSpPr>
          <p:nvPr/>
        </p:nvCxnSpPr>
        <p:spPr>
          <a:xfrm>
            <a:off x="4886008" y="4383109"/>
            <a:ext cx="0" cy="27367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Gerader Verbinder 45">
            <a:extLst>
              <a:ext uri="{FF2B5EF4-FFF2-40B4-BE49-F238E27FC236}">
                <a16:creationId xmlns:a16="http://schemas.microsoft.com/office/drawing/2014/main" id="{36532557-6BD7-49E1-9440-5B88E56E9A65}"/>
              </a:ext>
            </a:extLst>
          </p:cNvPr>
          <p:cNvCxnSpPr/>
          <p:nvPr/>
        </p:nvCxnSpPr>
        <p:spPr>
          <a:xfrm flipV="1">
            <a:off x="4886008" y="4651066"/>
            <a:ext cx="0" cy="1583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r Verbinder 46">
            <a:extLst>
              <a:ext uri="{FF2B5EF4-FFF2-40B4-BE49-F238E27FC236}">
                <a16:creationId xmlns:a16="http://schemas.microsoft.com/office/drawing/2014/main" id="{57B570FB-7FB1-4621-87B5-4C162F616B8D}"/>
              </a:ext>
            </a:extLst>
          </p:cNvPr>
          <p:cNvCxnSpPr>
            <a:cxnSpLocks/>
          </p:cNvCxnSpPr>
          <p:nvPr/>
        </p:nvCxnSpPr>
        <p:spPr>
          <a:xfrm>
            <a:off x="4777996" y="4806928"/>
            <a:ext cx="2160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r Verbinder 49">
            <a:extLst>
              <a:ext uri="{FF2B5EF4-FFF2-40B4-BE49-F238E27FC236}">
                <a16:creationId xmlns:a16="http://schemas.microsoft.com/office/drawing/2014/main" id="{72875821-064A-4E75-BB9A-C89AC8E39E4F}"/>
              </a:ext>
            </a:extLst>
          </p:cNvPr>
          <p:cNvCxnSpPr>
            <a:cxnSpLocks/>
            <a:endCxn id="44" idx="0"/>
          </p:cNvCxnSpPr>
          <p:nvPr/>
        </p:nvCxnSpPr>
        <p:spPr>
          <a:xfrm>
            <a:off x="4885874" y="4278177"/>
            <a:ext cx="134" cy="1049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Gerader Verbinder 54">
            <a:extLst>
              <a:ext uri="{FF2B5EF4-FFF2-40B4-BE49-F238E27FC236}">
                <a16:creationId xmlns:a16="http://schemas.microsoft.com/office/drawing/2014/main" id="{1572F620-DBEE-47D8-BCE7-F39621EFBEAD}"/>
              </a:ext>
            </a:extLst>
          </p:cNvPr>
          <p:cNvCxnSpPr/>
          <p:nvPr/>
        </p:nvCxnSpPr>
        <p:spPr>
          <a:xfrm>
            <a:off x="4814000" y="4154471"/>
            <a:ext cx="417904"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7" name="Gerade Verbindung mit Pfeil 56">
            <a:extLst>
              <a:ext uri="{FF2B5EF4-FFF2-40B4-BE49-F238E27FC236}">
                <a16:creationId xmlns:a16="http://schemas.microsoft.com/office/drawing/2014/main" id="{75C723A7-525E-44B3-8A9F-C72EAFD4A43B}"/>
              </a:ext>
            </a:extLst>
          </p:cNvPr>
          <p:cNvCxnSpPr/>
          <p:nvPr/>
        </p:nvCxnSpPr>
        <p:spPr>
          <a:xfrm>
            <a:off x="5231904" y="4151762"/>
            <a:ext cx="0" cy="151132"/>
          </a:xfrm>
          <a:prstGeom prst="straightConnector1">
            <a:avLst/>
          </a:prstGeom>
          <a:ln w="952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Gerade Verbindung mit Pfeil 58">
            <a:extLst>
              <a:ext uri="{FF2B5EF4-FFF2-40B4-BE49-F238E27FC236}">
                <a16:creationId xmlns:a16="http://schemas.microsoft.com/office/drawing/2014/main" id="{C3AA06BF-EE69-4DE6-A47A-E08E401267CF}"/>
              </a:ext>
            </a:extLst>
          </p:cNvPr>
          <p:cNvCxnSpPr/>
          <p:nvPr/>
        </p:nvCxnSpPr>
        <p:spPr>
          <a:xfrm>
            <a:off x="4799856" y="4065234"/>
            <a:ext cx="612068" cy="0"/>
          </a:xfrm>
          <a:prstGeom prst="straightConnector1">
            <a:avLst/>
          </a:prstGeom>
          <a:ln w="952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60" name="Textfeld 59">
            <a:extLst>
              <a:ext uri="{FF2B5EF4-FFF2-40B4-BE49-F238E27FC236}">
                <a16:creationId xmlns:a16="http://schemas.microsoft.com/office/drawing/2014/main" id="{D5FECBE5-638B-499D-A0DF-E06515E20C4C}"/>
              </a:ext>
            </a:extLst>
          </p:cNvPr>
          <p:cNvSpPr txBox="1"/>
          <p:nvPr/>
        </p:nvSpPr>
        <p:spPr>
          <a:xfrm>
            <a:off x="3983006" y="3887265"/>
            <a:ext cx="817853" cy="276999"/>
          </a:xfrm>
          <a:prstGeom prst="rect">
            <a:avLst/>
          </a:prstGeom>
          <a:noFill/>
        </p:spPr>
        <p:txBody>
          <a:bodyPr wrap="none" rtlCol="0">
            <a:spAutoFit/>
          </a:bodyPr>
          <a:lstStyle/>
          <a:p>
            <a:r>
              <a:rPr lang="en-US" sz="1200">
                <a:solidFill>
                  <a:srgbClr val="C00000"/>
                </a:solidFill>
              </a:rPr>
              <a:t>start/stop</a:t>
            </a:r>
          </a:p>
        </p:txBody>
      </p:sp>
      <p:sp>
        <p:nvSpPr>
          <p:cNvPr id="61" name="Textfeld 60">
            <a:extLst>
              <a:ext uri="{FF2B5EF4-FFF2-40B4-BE49-F238E27FC236}">
                <a16:creationId xmlns:a16="http://schemas.microsoft.com/office/drawing/2014/main" id="{B08F384B-789A-48FB-A593-E8497C7783AC}"/>
              </a:ext>
            </a:extLst>
          </p:cNvPr>
          <p:cNvSpPr txBox="1"/>
          <p:nvPr/>
        </p:nvSpPr>
        <p:spPr>
          <a:xfrm>
            <a:off x="4271324" y="4025895"/>
            <a:ext cx="526106" cy="276999"/>
          </a:xfrm>
          <a:prstGeom prst="rect">
            <a:avLst/>
          </a:prstGeom>
          <a:noFill/>
        </p:spPr>
        <p:txBody>
          <a:bodyPr wrap="none" rtlCol="0">
            <a:spAutoFit/>
          </a:bodyPr>
          <a:lstStyle/>
          <a:p>
            <a:r>
              <a:rPr lang="en-US" sz="1200">
                <a:solidFill>
                  <a:schemeClr val="accent1"/>
                </a:solidFill>
              </a:rPr>
              <a:t>reset</a:t>
            </a:r>
          </a:p>
        </p:txBody>
      </p:sp>
      <p:cxnSp>
        <p:nvCxnSpPr>
          <p:cNvPr id="64" name="Gerader Verbinder 63">
            <a:extLst>
              <a:ext uri="{FF2B5EF4-FFF2-40B4-BE49-F238E27FC236}">
                <a16:creationId xmlns:a16="http://schemas.microsoft.com/office/drawing/2014/main" id="{114C2A1A-D020-45C5-8047-B5FE3FBFF7A9}"/>
              </a:ext>
            </a:extLst>
          </p:cNvPr>
          <p:cNvCxnSpPr>
            <a:cxnSpLocks/>
          </p:cNvCxnSpPr>
          <p:nvPr/>
        </p:nvCxnSpPr>
        <p:spPr>
          <a:xfrm flipH="1">
            <a:off x="5037364" y="5205902"/>
            <a:ext cx="1202652" cy="371959"/>
          </a:xfrm>
          <a:prstGeom prst="line">
            <a:avLst/>
          </a:prstGeom>
          <a:ln w="12700">
            <a:solidFill>
              <a:srgbClr val="8B6EC9"/>
            </a:solidFill>
          </a:ln>
        </p:spPr>
        <p:style>
          <a:lnRef idx="1">
            <a:schemeClr val="accent1"/>
          </a:lnRef>
          <a:fillRef idx="0">
            <a:schemeClr val="accent1"/>
          </a:fillRef>
          <a:effectRef idx="0">
            <a:schemeClr val="accent1"/>
          </a:effectRef>
          <a:fontRef idx="minor">
            <a:schemeClr val="tx1"/>
          </a:fontRef>
        </p:style>
      </p:cxnSp>
      <p:cxnSp>
        <p:nvCxnSpPr>
          <p:cNvPr id="66" name="Gerader Verbinder 65">
            <a:extLst>
              <a:ext uri="{FF2B5EF4-FFF2-40B4-BE49-F238E27FC236}">
                <a16:creationId xmlns:a16="http://schemas.microsoft.com/office/drawing/2014/main" id="{CC083FBA-81DA-4382-B59C-E8035F529990}"/>
              </a:ext>
            </a:extLst>
          </p:cNvPr>
          <p:cNvCxnSpPr>
            <a:cxnSpLocks/>
          </p:cNvCxnSpPr>
          <p:nvPr/>
        </p:nvCxnSpPr>
        <p:spPr>
          <a:xfrm flipH="1">
            <a:off x="4439816" y="5577861"/>
            <a:ext cx="3240360" cy="0"/>
          </a:xfrm>
          <a:prstGeom prst="line">
            <a:avLst/>
          </a:prstGeom>
          <a:ln w="127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68" name="Gerader Verbinder 67">
            <a:extLst>
              <a:ext uri="{FF2B5EF4-FFF2-40B4-BE49-F238E27FC236}">
                <a16:creationId xmlns:a16="http://schemas.microsoft.com/office/drawing/2014/main" id="{4767095D-FAC1-4A10-973D-86B9AA6A9AC8}"/>
              </a:ext>
            </a:extLst>
          </p:cNvPr>
          <p:cNvCxnSpPr>
            <a:cxnSpLocks/>
          </p:cNvCxnSpPr>
          <p:nvPr/>
        </p:nvCxnSpPr>
        <p:spPr>
          <a:xfrm flipH="1">
            <a:off x="6240016" y="5205902"/>
            <a:ext cx="597548" cy="0"/>
          </a:xfrm>
          <a:prstGeom prst="line">
            <a:avLst/>
          </a:prstGeom>
          <a:ln w="12700">
            <a:solidFill>
              <a:srgbClr val="8B6EC9"/>
            </a:solidFill>
          </a:ln>
        </p:spPr>
        <p:style>
          <a:lnRef idx="1">
            <a:schemeClr val="accent1"/>
          </a:lnRef>
          <a:fillRef idx="0">
            <a:schemeClr val="accent1"/>
          </a:fillRef>
          <a:effectRef idx="0">
            <a:schemeClr val="accent1"/>
          </a:effectRef>
          <a:fontRef idx="minor">
            <a:schemeClr val="tx1"/>
          </a:fontRef>
        </p:style>
      </p:cxnSp>
      <p:cxnSp>
        <p:nvCxnSpPr>
          <p:cNvPr id="69" name="Gerader Verbinder 68">
            <a:extLst>
              <a:ext uri="{FF2B5EF4-FFF2-40B4-BE49-F238E27FC236}">
                <a16:creationId xmlns:a16="http://schemas.microsoft.com/office/drawing/2014/main" id="{086D2ED0-9F7F-4C7A-B3C8-278A314B563F}"/>
              </a:ext>
            </a:extLst>
          </p:cNvPr>
          <p:cNvCxnSpPr>
            <a:cxnSpLocks/>
          </p:cNvCxnSpPr>
          <p:nvPr/>
        </p:nvCxnSpPr>
        <p:spPr>
          <a:xfrm flipH="1" flipV="1">
            <a:off x="6837565" y="5203958"/>
            <a:ext cx="266547" cy="373903"/>
          </a:xfrm>
          <a:prstGeom prst="line">
            <a:avLst/>
          </a:prstGeom>
          <a:ln w="12700">
            <a:solidFill>
              <a:srgbClr val="8B6EC9"/>
            </a:solidFill>
          </a:ln>
        </p:spPr>
        <p:style>
          <a:lnRef idx="1">
            <a:schemeClr val="accent1"/>
          </a:lnRef>
          <a:fillRef idx="0">
            <a:schemeClr val="accent1"/>
          </a:fillRef>
          <a:effectRef idx="0">
            <a:schemeClr val="accent1"/>
          </a:effectRef>
          <a:fontRef idx="minor">
            <a:schemeClr val="tx1"/>
          </a:fontRef>
        </p:style>
      </p:cxnSp>
      <p:cxnSp>
        <p:nvCxnSpPr>
          <p:cNvPr id="73" name="Gerader Verbinder 72">
            <a:extLst>
              <a:ext uri="{FF2B5EF4-FFF2-40B4-BE49-F238E27FC236}">
                <a16:creationId xmlns:a16="http://schemas.microsoft.com/office/drawing/2014/main" id="{E8CAEF0E-3433-4F16-922A-CBFBC87D26B7}"/>
              </a:ext>
            </a:extLst>
          </p:cNvPr>
          <p:cNvCxnSpPr>
            <a:cxnSpLocks/>
          </p:cNvCxnSpPr>
          <p:nvPr/>
        </p:nvCxnSpPr>
        <p:spPr>
          <a:xfrm flipH="1">
            <a:off x="4511824" y="5577861"/>
            <a:ext cx="547024" cy="0"/>
          </a:xfrm>
          <a:prstGeom prst="line">
            <a:avLst/>
          </a:prstGeom>
          <a:ln w="12700">
            <a:solidFill>
              <a:srgbClr val="8B6EC9"/>
            </a:solidFill>
          </a:ln>
        </p:spPr>
        <p:style>
          <a:lnRef idx="1">
            <a:schemeClr val="accent1"/>
          </a:lnRef>
          <a:fillRef idx="0">
            <a:schemeClr val="accent1"/>
          </a:fillRef>
          <a:effectRef idx="0">
            <a:schemeClr val="accent1"/>
          </a:effectRef>
          <a:fontRef idx="minor">
            <a:schemeClr val="tx1"/>
          </a:fontRef>
        </p:style>
      </p:cxnSp>
      <p:cxnSp>
        <p:nvCxnSpPr>
          <p:cNvPr id="75" name="Gerader Verbinder 74">
            <a:extLst>
              <a:ext uri="{FF2B5EF4-FFF2-40B4-BE49-F238E27FC236}">
                <a16:creationId xmlns:a16="http://schemas.microsoft.com/office/drawing/2014/main" id="{EF64FB95-DBFD-483C-86B7-3FF5B65DBC3F}"/>
              </a:ext>
            </a:extLst>
          </p:cNvPr>
          <p:cNvCxnSpPr>
            <a:cxnSpLocks/>
          </p:cNvCxnSpPr>
          <p:nvPr/>
        </p:nvCxnSpPr>
        <p:spPr>
          <a:xfrm flipH="1">
            <a:off x="7104112" y="5577861"/>
            <a:ext cx="547024" cy="0"/>
          </a:xfrm>
          <a:prstGeom prst="line">
            <a:avLst/>
          </a:prstGeom>
          <a:ln w="12700">
            <a:solidFill>
              <a:srgbClr val="8B6EC9"/>
            </a:solidFill>
          </a:ln>
        </p:spPr>
        <p:style>
          <a:lnRef idx="1">
            <a:schemeClr val="accent1"/>
          </a:lnRef>
          <a:fillRef idx="0">
            <a:schemeClr val="accent1"/>
          </a:fillRef>
          <a:effectRef idx="0">
            <a:schemeClr val="accent1"/>
          </a:effectRef>
          <a:fontRef idx="minor">
            <a:schemeClr val="tx1"/>
          </a:fontRef>
        </p:style>
      </p:cxnSp>
      <p:cxnSp>
        <p:nvCxnSpPr>
          <p:cNvPr id="77" name="Gerade Verbindung mit Pfeil 76">
            <a:extLst>
              <a:ext uri="{FF2B5EF4-FFF2-40B4-BE49-F238E27FC236}">
                <a16:creationId xmlns:a16="http://schemas.microsoft.com/office/drawing/2014/main" id="{9558CCE3-AC60-4FDD-A76E-ED53FD284971}"/>
              </a:ext>
            </a:extLst>
          </p:cNvPr>
          <p:cNvCxnSpPr/>
          <p:nvPr/>
        </p:nvCxnSpPr>
        <p:spPr>
          <a:xfrm flipV="1">
            <a:off x="4439816" y="5001338"/>
            <a:ext cx="0" cy="576523"/>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8" name="Textfeld 77">
            <a:extLst>
              <a:ext uri="{FF2B5EF4-FFF2-40B4-BE49-F238E27FC236}">
                <a16:creationId xmlns:a16="http://schemas.microsoft.com/office/drawing/2014/main" id="{58A86CB7-4FA3-4EF1-B601-3C59BA4F8E89}"/>
              </a:ext>
            </a:extLst>
          </p:cNvPr>
          <p:cNvSpPr txBox="1"/>
          <p:nvPr/>
        </p:nvSpPr>
        <p:spPr>
          <a:xfrm>
            <a:off x="4142104" y="5009243"/>
            <a:ext cx="287258" cy="276999"/>
          </a:xfrm>
          <a:prstGeom prst="rect">
            <a:avLst/>
          </a:prstGeom>
          <a:noFill/>
        </p:spPr>
        <p:txBody>
          <a:bodyPr wrap="none" rtlCol="0">
            <a:spAutoFit/>
          </a:bodyPr>
          <a:lstStyle/>
          <a:p>
            <a:r>
              <a:rPr lang="en-US" sz="1200"/>
              <a:t>V</a:t>
            </a:r>
            <a:endParaRPr lang="en-US" sz="1200" baseline="-25000"/>
          </a:p>
        </p:txBody>
      </p:sp>
      <p:sp>
        <p:nvSpPr>
          <p:cNvPr id="79" name="Textfeld 78">
            <a:extLst>
              <a:ext uri="{FF2B5EF4-FFF2-40B4-BE49-F238E27FC236}">
                <a16:creationId xmlns:a16="http://schemas.microsoft.com/office/drawing/2014/main" id="{6146EC1F-31EE-44DA-9023-89577E4AC367}"/>
              </a:ext>
            </a:extLst>
          </p:cNvPr>
          <p:cNvSpPr txBox="1"/>
          <p:nvPr/>
        </p:nvSpPr>
        <p:spPr>
          <a:xfrm>
            <a:off x="7398740" y="5577861"/>
            <a:ext cx="227948" cy="276999"/>
          </a:xfrm>
          <a:prstGeom prst="rect">
            <a:avLst/>
          </a:prstGeom>
          <a:noFill/>
        </p:spPr>
        <p:txBody>
          <a:bodyPr wrap="none" rtlCol="0">
            <a:spAutoFit/>
          </a:bodyPr>
          <a:lstStyle/>
          <a:p>
            <a:r>
              <a:rPr lang="en-US" sz="1200"/>
              <a:t>t</a:t>
            </a:r>
            <a:endParaRPr lang="en-US" sz="1200" baseline="-25000"/>
          </a:p>
        </p:txBody>
      </p:sp>
      <p:sp>
        <p:nvSpPr>
          <p:cNvPr id="80" name="Rechteck 79">
            <a:extLst>
              <a:ext uri="{FF2B5EF4-FFF2-40B4-BE49-F238E27FC236}">
                <a16:creationId xmlns:a16="http://schemas.microsoft.com/office/drawing/2014/main" id="{B7003DF5-C522-4ED3-AA2C-EB0B609727C8}"/>
              </a:ext>
            </a:extLst>
          </p:cNvPr>
          <p:cNvSpPr/>
          <p:nvPr/>
        </p:nvSpPr>
        <p:spPr>
          <a:xfrm>
            <a:off x="6830575" y="4043881"/>
            <a:ext cx="669555" cy="559948"/>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ADC</a:t>
            </a:r>
          </a:p>
        </p:txBody>
      </p:sp>
      <p:cxnSp>
        <p:nvCxnSpPr>
          <p:cNvPr id="83" name="Gerader Verbinder 82">
            <a:extLst>
              <a:ext uri="{FF2B5EF4-FFF2-40B4-BE49-F238E27FC236}">
                <a16:creationId xmlns:a16="http://schemas.microsoft.com/office/drawing/2014/main" id="{C514F9E5-B88F-4BDE-B3E0-8AC183BB9D18}"/>
              </a:ext>
            </a:extLst>
          </p:cNvPr>
          <p:cNvCxnSpPr>
            <a:cxnSpLocks/>
          </p:cNvCxnSpPr>
          <p:nvPr/>
        </p:nvCxnSpPr>
        <p:spPr>
          <a:xfrm flipH="1">
            <a:off x="6512832" y="4285243"/>
            <a:ext cx="317743" cy="0"/>
          </a:xfrm>
          <a:prstGeom prst="line">
            <a:avLst/>
          </a:prstGeom>
          <a:ln w="127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65" name="Textfeld 64">
            <a:extLst>
              <a:ext uri="{FF2B5EF4-FFF2-40B4-BE49-F238E27FC236}">
                <a16:creationId xmlns:a16="http://schemas.microsoft.com/office/drawing/2014/main" id="{34706E31-FE77-4671-9EE7-166C314B465E}"/>
              </a:ext>
            </a:extLst>
          </p:cNvPr>
          <p:cNvSpPr txBox="1"/>
          <p:nvPr/>
        </p:nvSpPr>
        <p:spPr>
          <a:xfrm>
            <a:off x="3879051" y="5577861"/>
            <a:ext cx="526106" cy="276999"/>
          </a:xfrm>
          <a:prstGeom prst="rect">
            <a:avLst/>
          </a:prstGeom>
          <a:noFill/>
        </p:spPr>
        <p:txBody>
          <a:bodyPr wrap="none" rtlCol="0">
            <a:spAutoFit/>
          </a:bodyPr>
          <a:lstStyle/>
          <a:p>
            <a:r>
              <a:rPr lang="en-US" sz="1200">
                <a:solidFill>
                  <a:schemeClr val="accent1"/>
                </a:solidFill>
              </a:rPr>
              <a:t>reset</a:t>
            </a:r>
          </a:p>
        </p:txBody>
      </p:sp>
      <p:sp>
        <p:nvSpPr>
          <p:cNvPr id="70" name="Textfeld 69">
            <a:extLst>
              <a:ext uri="{FF2B5EF4-FFF2-40B4-BE49-F238E27FC236}">
                <a16:creationId xmlns:a16="http://schemas.microsoft.com/office/drawing/2014/main" id="{7D0C544C-E0C1-410C-8734-FC760762BEA3}"/>
              </a:ext>
            </a:extLst>
          </p:cNvPr>
          <p:cNvSpPr txBox="1"/>
          <p:nvPr/>
        </p:nvSpPr>
        <p:spPr>
          <a:xfrm>
            <a:off x="3561656" y="5843689"/>
            <a:ext cx="843501" cy="276999"/>
          </a:xfrm>
          <a:prstGeom prst="rect">
            <a:avLst/>
          </a:prstGeom>
          <a:noFill/>
        </p:spPr>
        <p:txBody>
          <a:bodyPr wrap="none" rtlCol="0">
            <a:spAutoFit/>
          </a:bodyPr>
          <a:lstStyle/>
          <a:p>
            <a:r>
              <a:rPr lang="en-US" sz="1200">
                <a:solidFill>
                  <a:srgbClr val="C00000"/>
                </a:solidFill>
              </a:rPr>
              <a:t>Start/stop</a:t>
            </a:r>
          </a:p>
        </p:txBody>
      </p:sp>
      <p:cxnSp>
        <p:nvCxnSpPr>
          <p:cNvPr id="71" name="Gerader Verbinder 70">
            <a:extLst>
              <a:ext uri="{FF2B5EF4-FFF2-40B4-BE49-F238E27FC236}">
                <a16:creationId xmlns:a16="http://schemas.microsoft.com/office/drawing/2014/main" id="{56766AC6-524F-412C-A008-64DB9714AB43}"/>
              </a:ext>
            </a:extLst>
          </p:cNvPr>
          <p:cNvCxnSpPr>
            <a:cxnSpLocks/>
          </p:cNvCxnSpPr>
          <p:nvPr/>
        </p:nvCxnSpPr>
        <p:spPr>
          <a:xfrm>
            <a:off x="4797430" y="5649410"/>
            <a:ext cx="204013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2" name="Gerader Verbinder 71">
            <a:extLst>
              <a:ext uri="{FF2B5EF4-FFF2-40B4-BE49-F238E27FC236}">
                <a16:creationId xmlns:a16="http://schemas.microsoft.com/office/drawing/2014/main" id="{2CB82014-A86B-4466-9162-853A693BF255}"/>
              </a:ext>
            </a:extLst>
          </p:cNvPr>
          <p:cNvCxnSpPr>
            <a:cxnSpLocks/>
          </p:cNvCxnSpPr>
          <p:nvPr/>
        </p:nvCxnSpPr>
        <p:spPr>
          <a:xfrm>
            <a:off x="4508359" y="5854860"/>
            <a:ext cx="28907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4" name="Gerader Verbinder 73">
            <a:extLst>
              <a:ext uri="{FF2B5EF4-FFF2-40B4-BE49-F238E27FC236}">
                <a16:creationId xmlns:a16="http://schemas.microsoft.com/office/drawing/2014/main" id="{BF1F74A2-572B-41F9-9B36-597B6027BB32}"/>
              </a:ext>
            </a:extLst>
          </p:cNvPr>
          <p:cNvCxnSpPr>
            <a:cxnSpLocks/>
          </p:cNvCxnSpPr>
          <p:nvPr/>
        </p:nvCxnSpPr>
        <p:spPr>
          <a:xfrm>
            <a:off x="4505201" y="5649410"/>
            <a:ext cx="0" cy="20545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6" name="Gerader Verbinder 75">
            <a:extLst>
              <a:ext uri="{FF2B5EF4-FFF2-40B4-BE49-F238E27FC236}">
                <a16:creationId xmlns:a16="http://schemas.microsoft.com/office/drawing/2014/main" id="{854DF3C9-2097-4159-A137-D21B3418957C}"/>
              </a:ext>
            </a:extLst>
          </p:cNvPr>
          <p:cNvCxnSpPr>
            <a:cxnSpLocks/>
          </p:cNvCxnSpPr>
          <p:nvPr/>
        </p:nvCxnSpPr>
        <p:spPr>
          <a:xfrm>
            <a:off x="4797430" y="5649410"/>
            <a:ext cx="0" cy="20545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1" name="Gerader Verbinder 80">
            <a:extLst>
              <a:ext uri="{FF2B5EF4-FFF2-40B4-BE49-F238E27FC236}">
                <a16:creationId xmlns:a16="http://schemas.microsoft.com/office/drawing/2014/main" id="{72CE2FE3-7ED9-4A2D-A5A1-B070250FA6AE}"/>
              </a:ext>
            </a:extLst>
          </p:cNvPr>
          <p:cNvCxnSpPr>
            <a:cxnSpLocks/>
          </p:cNvCxnSpPr>
          <p:nvPr/>
        </p:nvCxnSpPr>
        <p:spPr>
          <a:xfrm>
            <a:off x="4461164" y="5653666"/>
            <a:ext cx="4767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2" name="Gerader Verbinder 81">
            <a:extLst>
              <a:ext uri="{FF2B5EF4-FFF2-40B4-BE49-F238E27FC236}">
                <a16:creationId xmlns:a16="http://schemas.microsoft.com/office/drawing/2014/main" id="{CD9F594C-4793-461D-9ECA-8E104A868792}"/>
              </a:ext>
            </a:extLst>
          </p:cNvPr>
          <p:cNvCxnSpPr>
            <a:cxnSpLocks/>
          </p:cNvCxnSpPr>
          <p:nvPr/>
        </p:nvCxnSpPr>
        <p:spPr>
          <a:xfrm>
            <a:off x="6833733" y="5849863"/>
            <a:ext cx="28907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4" name="Gerader Verbinder 83">
            <a:extLst>
              <a:ext uri="{FF2B5EF4-FFF2-40B4-BE49-F238E27FC236}">
                <a16:creationId xmlns:a16="http://schemas.microsoft.com/office/drawing/2014/main" id="{D7BF68D0-643A-4441-9F8B-63D2AEFBF4CA}"/>
              </a:ext>
            </a:extLst>
          </p:cNvPr>
          <p:cNvCxnSpPr>
            <a:cxnSpLocks/>
          </p:cNvCxnSpPr>
          <p:nvPr/>
        </p:nvCxnSpPr>
        <p:spPr>
          <a:xfrm>
            <a:off x="6830575" y="5644413"/>
            <a:ext cx="0" cy="20545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5" name="Gerader Verbinder 84">
            <a:extLst>
              <a:ext uri="{FF2B5EF4-FFF2-40B4-BE49-F238E27FC236}">
                <a16:creationId xmlns:a16="http://schemas.microsoft.com/office/drawing/2014/main" id="{006DCC81-E57F-4F74-AF8E-CAB2B68D8ACA}"/>
              </a:ext>
            </a:extLst>
          </p:cNvPr>
          <p:cNvCxnSpPr>
            <a:cxnSpLocks/>
          </p:cNvCxnSpPr>
          <p:nvPr/>
        </p:nvCxnSpPr>
        <p:spPr>
          <a:xfrm>
            <a:off x="7122804" y="5644413"/>
            <a:ext cx="0" cy="20545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6" name="Gerader Verbinder 85">
            <a:extLst>
              <a:ext uri="{FF2B5EF4-FFF2-40B4-BE49-F238E27FC236}">
                <a16:creationId xmlns:a16="http://schemas.microsoft.com/office/drawing/2014/main" id="{A38A1C2C-F56B-4786-B98D-F350832D5CBA}"/>
              </a:ext>
            </a:extLst>
          </p:cNvPr>
          <p:cNvCxnSpPr>
            <a:cxnSpLocks/>
          </p:cNvCxnSpPr>
          <p:nvPr/>
        </p:nvCxnSpPr>
        <p:spPr>
          <a:xfrm>
            <a:off x="7122804" y="5644413"/>
            <a:ext cx="171772"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7" name="Gerader Verbinder 86">
            <a:extLst>
              <a:ext uri="{FF2B5EF4-FFF2-40B4-BE49-F238E27FC236}">
                <a16:creationId xmlns:a16="http://schemas.microsoft.com/office/drawing/2014/main" id="{D13A69CE-5B45-403F-962A-DDE79F52D648}"/>
              </a:ext>
            </a:extLst>
          </p:cNvPr>
          <p:cNvCxnSpPr>
            <a:cxnSpLocks/>
          </p:cNvCxnSpPr>
          <p:nvPr/>
        </p:nvCxnSpPr>
        <p:spPr>
          <a:xfrm>
            <a:off x="5039929" y="5916415"/>
            <a:ext cx="1210577"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8" name="Gerader Verbinder 87">
            <a:extLst>
              <a:ext uri="{FF2B5EF4-FFF2-40B4-BE49-F238E27FC236}">
                <a16:creationId xmlns:a16="http://schemas.microsoft.com/office/drawing/2014/main" id="{AE2A2CFA-B138-4396-96D5-93B02CC82581}"/>
              </a:ext>
            </a:extLst>
          </p:cNvPr>
          <p:cNvCxnSpPr>
            <a:cxnSpLocks/>
          </p:cNvCxnSpPr>
          <p:nvPr/>
        </p:nvCxnSpPr>
        <p:spPr>
          <a:xfrm>
            <a:off x="4439816" y="6116868"/>
            <a:ext cx="600113" cy="4997"/>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9" name="Gerader Verbinder 88">
            <a:extLst>
              <a:ext uri="{FF2B5EF4-FFF2-40B4-BE49-F238E27FC236}">
                <a16:creationId xmlns:a16="http://schemas.microsoft.com/office/drawing/2014/main" id="{6ABD2D63-4749-4065-B4F6-15C4C489DD79}"/>
              </a:ext>
            </a:extLst>
          </p:cNvPr>
          <p:cNvCxnSpPr>
            <a:cxnSpLocks/>
          </p:cNvCxnSpPr>
          <p:nvPr/>
        </p:nvCxnSpPr>
        <p:spPr>
          <a:xfrm>
            <a:off x="5039929" y="5916415"/>
            <a:ext cx="0" cy="20545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0" name="Gerader Verbinder 89">
            <a:extLst>
              <a:ext uri="{FF2B5EF4-FFF2-40B4-BE49-F238E27FC236}">
                <a16:creationId xmlns:a16="http://schemas.microsoft.com/office/drawing/2014/main" id="{37300F58-58B1-407C-8448-E09F98147B8C}"/>
              </a:ext>
            </a:extLst>
          </p:cNvPr>
          <p:cNvCxnSpPr>
            <a:cxnSpLocks/>
          </p:cNvCxnSpPr>
          <p:nvPr/>
        </p:nvCxnSpPr>
        <p:spPr>
          <a:xfrm>
            <a:off x="6250506" y="6116868"/>
            <a:ext cx="104407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1" name="Gerader Verbinder 90">
            <a:extLst>
              <a:ext uri="{FF2B5EF4-FFF2-40B4-BE49-F238E27FC236}">
                <a16:creationId xmlns:a16="http://schemas.microsoft.com/office/drawing/2014/main" id="{67A0549E-E3EB-4BD4-B3A9-7B5DE47500BD}"/>
              </a:ext>
            </a:extLst>
          </p:cNvPr>
          <p:cNvCxnSpPr>
            <a:cxnSpLocks/>
          </p:cNvCxnSpPr>
          <p:nvPr/>
        </p:nvCxnSpPr>
        <p:spPr>
          <a:xfrm>
            <a:off x="6250506" y="5911418"/>
            <a:ext cx="0" cy="20545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92" name="Textfeld 91">
            <a:extLst>
              <a:ext uri="{FF2B5EF4-FFF2-40B4-BE49-F238E27FC236}">
                <a16:creationId xmlns:a16="http://schemas.microsoft.com/office/drawing/2014/main" id="{F5ABB988-DFCF-45FA-B4C0-21C7E581D17C}"/>
              </a:ext>
            </a:extLst>
          </p:cNvPr>
          <p:cNvSpPr txBox="1"/>
          <p:nvPr/>
        </p:nvSpPr>
        <p:spPr>
          <a:xfrm>
            <a:off x="5280220" y="5049366"/>
            <a:ext cx="515590" cy="276999"/>
          </a:xfrm>
          <a:prstGeom prst="rect">
            <a:avLst/>
          </a:prstGeom>
          <a:noFill/>
        </p:spPr>
        <p:txBody>
          <a:bodyPr wrap="none" rtlCol="0">
            <a:spAutoFit/>
          </a:bodyPr>
          <a:lstStyle/>
          <a:p>
            <a:r>
              <a:rPr lang="en-US" sz="1200">
                <a:solidFill>
                  <a:srgbClr val="8B6EC9"/>
                </a:solidFill>
              </a:rPr>
              <a:t>V</a:t>
            </a:r>
            <a:r>
              <a:rPr lang="en-US" sz="1200" baseline="-25000">
                <a:solidFill>
                  <a:srgbClr val="8B6EC9"/>
                </a:solidFill>
              </a:rPr>
              <a:t>ramp</a:t>
            </a:r>
          </a:p>
        </p:txBody>
      </p:sp>
      <p:cxnSp>
        <p:nvCxnSpPr>
          <p:cNvPr id="93" name="Gerade Verbindung mit Pfeil 92">
            <a:extLst>
              <a:ext uri="{FF2B5EF4-FFF2-40B4-BE49-F238E27FC236}">
                <a16:creationId xmlns:a16="http://schemas.microsoft.com/office/drawing/2014/main" id="{3C516436-E861-4C90-B6C4-424B182D0182}"/>
              </a:ext>
            </a:extLst>
          </p:cNvPr>
          <p:cNvCxnSpPr>
            <a:cxnSpLocks/>
          </p:cNvCxnSpPr>
          <p:nvPr/>
        </p:nvCxnSpPr>
        <p:spPr>
          <a:xfrm flipH="1" flipV="1">
            <a:off x="6384032" y="5235020"/>
            <a:ext cx="619" cy="106246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5" name="Textfeld 94">
            <a:extLst>
              <a:ext uri="{FF2B5EF4-FFF2-40B4-BE49-F238E27FC236}">
                <a16:creationId xmlns:a16="http://schemas.microsoft.com/office/drawing/2014/main" id="{7FCE97A9-44F3-43C0-BC60-6D65A8248108}"/>
              </a:ext>
            </a:extLst>
          </p:cNvPr>
          <p:cNvSpPr txBox="1"/>
          <p:nvPr/>
        </p:nvSpPr>
        <p:spPr>
          <a:xfrm>
            <a:off x="5985525" y="6235859"/>
            <a:ext cx="797013" cy="276999"/>
          </a:xfrm>
          <a:prstGeom prst="rect">
            <a:avLst/>
          </a:prstGeom>
          <a:noFill/>
        </p:spPr>
        <p:txBody>
          <a:bodyPr wrap="none" rtlCol="0">
            <a:spAutoFit/>
          </a:bodyPr>
          <a:lstStyle/>
          <a:p>
            <a:r>
              <a:rPr lang="en-US" sz="1200"/>
              <a:t>sampling</a:t>
            </a:r>
          </a:p>
        </p:txBody>
      </p:sp>
      <p:cxnSp>
        <p:nvCxnSpPr>
          <p:cNvPr id="96" name="Gerade Verbindung mit Pfeil 95">
            <a:extLst>
              <a:ext uri="{FF2B5EF4-FFF2-40B4-BE49-F238E27FC236}">
                <a16:creationId xmlns:a16="http://schemas.microsoft.com/office/drawing/2014/main" id="{E513C29D-011F-4564-84BF-D148518C0656}"/>
              </a:ext>
            </a:extLst>
          </p:cNvPr>
          <p:cNvCxnSpPr>
            <a:cxnSpLocks/>
          </p:cNvCxnSpPr>
          <p:nvPr/>
        </p:nvCxnSpPr>
        <p:spPr>
          <a:xfrm rot="5400000" flipH="1" flipV="1">
            <a:off x="6981173" y="5742507"/>
            <a:ext cx="619" cy="106246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7" name="Textfeld 96">
            <a:extLst>
              <a:ext uri="{FF2B5EF4-FFF2-40B4-BE49-F238E27FC236}">
                <a16:creationId xmlns:a16="http://schemas.microsoft.com/office/drawing/2014/main" id="{775E8562-397D-40C1-B359-94BDD3A034B1}"/>
              </a:ext>
            </a:extLst>
          </p:cNvPr>
          <p:cNvSpPr txBox="1"/>
          <p:nvPr/>
        </p:nvSpPr>
        <p:spPr>
          <a:xfrm>
            <a:off x="6848147" y="6245372"/>
            <a:ext cx="881973" cy="276999"/>
          </a:xfrm>
          <a:prstGeom prst="rect">
            <a:avLst/>
          </a:prstGeom>
          <a:noFill/>
        </p:spPr>
        <p:txBody>
          <a:bodyPr wrap="none" rtlCol="0">
            <a:spAutoFit/>
          </a:bodyPr>
          <a:lstStyle/>
          <a:p>
            <a:r>
              <a:rPr lang="en-US" sz="1200"/>
              <a:t>quantizing</a:t>
            </a:r>
          </a:p>
        </p:txBody>
      </p:sp>
      <p:cxnSp>
        <p:nvCxnSpPr>
          <p:cNvPr id="15" name="Gerade Verbindung mit Pfeil 14">
            <a:extLst>
              <a:ext uri="{FF2B5EF4-FFF2-40B4-BE49-F238E27FC236}">
                <a16:creationId xmlns:a16="http://schemas.microsoft.com/office/drawing/2014/main" id="{1639C378-73C5-40EE-88B3-468953801EBC}"/>
              </a:ext>
            </a:extLst>
          </p:cNvPr>
          <p:cNvCxnSpPr/>
          <p:nvPr/>
        </p:nvCxnSpPr>
        <p:spPr>
          <a:xfrm>
            <a:off x="5037364" y="6021288"/>
            <a:ext cx="1213142" cy="0"/>
          </a:xfrm>
          <a:prstGeom prst="straightConnector1">
            <a:avLst/>
          </a:prstGeom>
          <a:ln w="952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Textfeld 16">
            <a:extLst>
              <a:ext uri="{FF2B5EF4-FFF2-40B4-BE49-F238E27FC236}">
                <a16:creationId xmlns:a16="http://schemas.microsoft.com/office/drawing/2014/main" id="{1F2F7E23-3EB6-4FD0-8A1C-42D4EBD7919E}"/>
              </a:ext>
            </a:extLst>
          </p:cNvPr>
          <p:cNvSpPr txBox="1"/>
          <p:nvPr/>
        </p:nvSpPr>
        <p:spPr>
          <a:xfrm>
            <a:off x="5486519" y="5977090"/>
            <a:ext cx="365806" cy="276999"/>
          </a:xfrm>
          <a:prstGeom prst="rect">
            <a:avLst/>
          </a:prstGeom>
          <a:noFill/>
        </p:spPr>
        <p:txBody>
          <a:bodyPr wrap="none" rtlCol="0">
            <a:spAutoFit/>
          </a:bodyPr>
          <a:lstStyle/>
          <a:p>
            <a:r>
              <a:rPr lang="en-US" sz="1200"/>
              <a:t>T</a:t>
            </a:r>
            <a:r>
              <a:rPr lang="en-US" sz="1200" baseline="-25000"/>
              <a:t>In</a:t>
            </a:r>
          </a:p>
        </p:txBody>
      </p:sp>
      <p:cxnSp>
        <p:nvCxnSpPr>
          <p:cNvPr id="98" name="Gerader Verbinder 97">
            <a:extLst>
              <a:ext uri="{FF2B5EF4-FFF2-40B4-BE49-F238E27FC236}">
                <a16:creationId xmlns:a16="http://schemas.microsoft.com/office/drawing/2014/main" id="{99D0DA55-36FB-4E7A-AD6B-5598A026BCD5}"/>
              </a:ext>
            </a:extLst>
          </p:cNvPr>
          <p:cNvCxnSpPr>
            <a:cxnSpLocks/>
          </p:cNvCxnSpPr>
          <p:nvPr/>
        </p:nvCxnSpPr>
        <p:spPr>
          <a:xfrm>
            <a:off x="688506" y="4225876"/>
            <a:ext cx="28907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9" name="Gerader Verbinder 98">
            <a:extLst>
              <a:ext uri="{FF2B5EF4-FFF2-40B4-BE49-F238E27FC236}">
                <a16:creationId xmlns:a16="http://schemas.microsoft.com/office/drawing/2014/main" id="{9E547F4C-0C21-42DD-9DC1-2501BFE7D4DF}"/>
              </a:ext>
            </a:extLst>
          </p:cNvPr>
          <p:cNvCxnSpPr>
            <a:cxnSpLocks/>
          </p:cNvCxnSpPr>
          <p:nvPr/>
        </p:nvCxnSpPr>
        <p:spPr>
          <a:xfrm>
            <a:off x="685348" y="4020426"/>
            <a:ext cx="0" cy="20545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0" name="Gerader Verbinder 99">
            <a:extLst>
              <a:ext uri="{FF2B5EF4-FFF2-40B4-BE49-F238E27FC236}">
                <a16:creationId xmlns:a16="http://schemas.microsoft.com/office/drawing/2014/main" id="{23C2ABD1-4067-4E24-9277-7B39E8A2CE03}"/>
              </a:ext>
            </a:extLst>
          </p:cNvPr>
          <p:cNvCxnSpPr>
            <a:cxnSpLocks/>
          </p:cNvCxnSpPr>
          <p:nvPr/>
        </p:nvCxnSpPr>
        <p:spPr>
          <a:xfrm>
            <a:off x="977577" y="4020426"/>
            <a:ext cx="0" cy="20545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1" name="Gerader Verbinder 100">
            <a:extLst>
              <a:ext uri="{FF2B5EF4-FFF2-40B4-BE49-F238E27FC236}">
                <a16:creationId xmlns:a16="http://schemas.microsoft.com/office/drawing/2014/main" id="{23AB4D2A-1EED-4D46-8BE9-C8F7F19F1820}"/>
              </a:ext>
            </a:extLst>
          </p:cNvPr>
          <p:cNvCxnSpPr>
            <a:cxnSpLocks/>
          </p:cNvCxnSpPr>
          <p:nvPr/>
        </p:nvCxnSpPr>
        <p:spPr>
          <a:xfrm>
            <a:off x="641311" y="4024682"/>
            <a:ext cx="4767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7" name="Gerader Verbinder 106">
            <a:extLst>
              <a:ext uri="{FF2B5EF4-FFF2-40B4-BE49-F238E27FC236}">
                <a16:creationId xmlns:a16="http://schemas.microsoft.com/office/drawing/2014/main" id="{2C4FD4F6-0C65-43C6-845A-B2033BF22C66}"/>
              </a:ext>
            </a:extLst>
          </p:cNvPr>
          <p:cNvCxnSpPr>
            <a:cxnSpLocks/>
          </p:cNvCxnSpPr>
          <p:nvPr/>
        </p:nvCxnSpPr>
        <p:spPr>
          <a:xfrm>
            <a:off x="977577" y="4017904"/>
            <a:ext cx="28907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8" name="Gerader Verbinder 107">
            <a:extLst>
              <a:ext uri="{FF2B5EF4-FFF2-40B4-BE49-F238E27FC236}">
                <a16:creationId xmlns:a16="http://schemas.microsoft.com/office/drawing/2014/main" id="{F5597E8A-72F9-4AB1-8262-BDF105E102C3}"/>
              </a:ext>
            </a:extLst>
          </p:cNvPr>
          <p:cNvCxnSpPr>
            <a:cxnSpLocks/>
          </p:cNvCxnSpPr>
          <p:nvPr/>
        </p:nvCxnSpPr>
        <p:spPr>
          <a:xfrm>
            <a:off x="1263531" y="4225876"/>
            <a:ext cx="28907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9" name="Gerader Verbinder 108">
            <a:extLst>
              <a:ext uri="{FF2B5EF4-FFF2-40B4-BE49-F238E27FC236}">
                <a16:creationId xmlns:a16="http://schemas.microsoft.com/office/drawing/2014/main" id="{45C0225F-A6D6-46CA-9744-56CF0F091D30}"/>
              </a:ext>
            </a:extLst>
          </p:cNvPr>
          <p:cNvCxnSpPr>
            <a:cxnSpLocks/>
          </p:cNvCxnSpPr>
          <p:nvPr/>
        </p:nvCxnSpPr>
        <p:spPr>
          <a:xfrm>
            <a:off x="1260373" y="4020426"/>
            <a:ext cx="0" cy="20545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0" name="Gerader Verbinder 109">
            <a:extLst>
              <a:ext uri="{FF2B5EF4-FFF2-40B4-BE49-F238E27FC236}">
                <a16:creationId xmlns:a16="http://schemas.microsoft.com/office/drawing/2014/main" id="{2AA08CF9-0781-4071-B5C1-A5FA6320CC3C}"/>
              </a:ext>
            </a:extLst>
          </p:cNvPr>
          <p:cNvCxnSpPr>
            <a:cxnSpLocks/>
          </p:cNvCxnSpPr>
          <p:nvPr/>
        </p:nvCxnSpPr>
        <p:spPr>
          <a:xfrm>
            <a:off x="1552602" y="4020426"/>
            <a:ext cx="0" cy="20545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1" name="Gerader Verbinder 110">
            <a:extLst>
              <a:ext uri="{FF2B5EF4-FFF2-40B4-BE49-F238E27FC236}">
                <a16:creationId xmlns:a16="http://schemas.microsoft.com/office/drawing/2014/main" id="{CA050AD4-DD52-4BBA-A4EA-1C05F965AA89}"/>
              </a:ext>
            </a:extLst>
          </p:cNvPr>
          <p:cNvCxnSpPr>
            <a:cxnSpLocks/>
          </p:cNvCxnSpPr>
          <p:nvPr/>
        </p:nvCxnSpPr>
        <p:spPr>
          <a:xfrm>
            <a:off x="1552602" y="4017904"/>
            <a:ext cx="28907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2" name="Gerader Verbinder 111">
            <a:extLst>
              <a:ext uri="{FF2B5EF4-FFF2-40B4-BE49-F238E27FC236}">
                <a16:creationId xmlns:a16="http://schemas.microsoft.com/office/drawing/2014/main" id="{9BCDDC89-766E-47C2-A062-EA4FC774A6B5}"/>
              </a:ext>
            </a:extLst>
          </p:cNvPr>
          <p:cNvCxnSpPr>
            <a:cxnSpLocks/>
          </p:cNvCxnSpPr>
          <p:nvPr/>
        </p:nvCxnSpPr>
        <p:spPr>
          <a:xfrm>
            <a:off x="1838556" y="4225876"/>
            <a:ext cx="28907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3" name="Gerader Verbinder 112">
            <a:extLst>
              <a:ext uri="{FF2B5EF4-FFF2-40B4-BE49-F238E27FC236}">
                <a16:creationId xmlns:a16="http://schemas.microsoft.com/office/drawing/2014/main" id="{68753F81-BDE6-49B9-92B0-BE5EA74FB9BC}"/>
              </a:ext>
            </a:extLst>
          </p:cNvPr>
          <p:cNvCxnSpPr>
            <a:cxnSpLocks/>
          </p:cNvCxnSpPr>
          <p:nvPr/>
        </p:nvCxnSpPr>
        <p:spPr>
          <a:xfrm>
            <a:off x="1835398" y="4020426"/>
            <a:ext cx="0" cy="20545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4" name="Gerader Verbinder 113">
            <a:extLst>
              <a:ext uri="{FF2B5EF4-FFF2-40B4-BE49-F238E27FC236}">
                <a16:creationId xmlns:a16="http://schemas.microsoft.com/office/drawing/2014/main" id="{17D6783B-AF79-4E76-9B34-93C01C067831}"/>
              </a:ext>
            </a:extLst>
          </p:cNvPr>
          <p:cNvCxnSpPr>
            <a:cxnSpLocks/>
          </p:cNvCxnSpPr>
          <p:nvPr/>
        </p:nvCxnSpPr>
        <p:spPr>
          <a:xfrm>
            <a:off x="2127627" y="4020426"/>
            <a:ext cx="0" cy="20545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5" name="Gerader Verbinder 114">
            <a:extLst>
              <a:ext uri="{FF2B5EF4-FFF2-40B4-BE49-F238E27FC236}">
                <a16:creationId xmlns:a16="http://schemas.microsoft.com/office/drawing/2014/main" id="{39009834-3721-4FF5-967B-F87691221F92}"/>
              </a:ext>
            </a:extLst>
          </p:cNvPr>
          <p:cNvCxnSpPr>
            <a:cxnSpLocks/>
          </p:cNvCxnSpPr>
          <p:nvPr/>
        </p:nvCxnSpPr>
        <p:spPr>
          <a:xfrm>
            <a:off x="2127627" y="4017904"/>
            <a:ext cx="28907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6" name="Gerader Verbinder 115">
            <a:extLst>
              <a:ext uri="{FF2B5EF4-FFF2-40B4-BE49-F238E27FC236}">
                <a16:creationId xmlns:a16="http://schemas.microsoft.com/office/drawing/2014/main" id="{2243961D-58DE-4092-9E57-C529A2F06C30}"/>
              </a:ext>
            </a:extLst>
          </p:cNvPr>
          <p:cNvCxnSpPr>
            <a:cxnSpLocks/>
          </p:cNvCxnSpPr>
          <p:nvPr/>
        </p:nvCxnSpPr>
        <p:spPr>
          <a:xfrm>
            <a:off x="2413581" y="4225876"/>
            <a:ext cx="28907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7" name="Gerader Verbinder 116">
            <a:extLst>
              <a:ext uri="{FF2B5EF4-FFF2-40B4-BE49-F238E27FC236}">
                <a16:creationId xmlns:a16="http://schemas.microsoft.com/office/drawing/2014/main" id="{A6B21009-5EAC-482F-9EC9-BFFCB27868B5}"/>
              </a:ext>
            </a:extLst>
          </p:cNvPr>
          <p:cNvCxnSpPr>
            <a:cxnSpLocks/>
          </p:cNvCxnSpPr>
          <p:nvPr/>
        </p:nvCxnSpPr>
        <p:spPr>
          <a:xfrm>
            <a:off x="2410423" y="4020426"/>
            <a:ext cx="0" cy="20545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8" name="Gerader Verbinder 117">
            <a:extLst>
              <a:ext uri="{FF2B5EF4-FFF2-40B4-BE49-F238E27FC236}">
                <a16:creationId xmlns:a16="http://schemas.microsoft.com/office/drawing/2014/main" id="{89791366-28C3-45F4-BF44-6501195A9E44}"/>
              </a:ext>
            </a:extLst>
          </p:cNvPr>
          <p:cNvCxnSpPr>
            <a:cxnSpLocks/>
          </p:cNvCxnSpPr>
          <p:nvPr/>
        </p:nvCxnSpPr>
        <p:spPr>
          <a:xfrm>
            <a:off x="2702652" y="4020426"/>
            <a:ext cx="0" cy="20545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9" name="Gerader Verbinder 118">
            <a:extLst>
              <a:ext uri="{FF2B5EF4-FFF2-40B4-BE49-F238E27FC236}">
                <a16:creationId xmlns:a16="http://schemas.microsoft.com/office/drawing/2014/main" id="{80C49EA8-2C54-46BC-8B3F-3C63724A7208}"/>
              </a:ext>
            </a:extLst>
          </p:cNvPr>
          <p:cNvCxnSpPr>
            <a:cxnSpLocks/>
          </p:cNvCxnSpPr>
          <p:nvPr/>
        </p:nvCxnSpPr>
        <p:spPr>
          <a:xfrm>
            <a:off x="2702652" y="4017904"/>
            <a:ext cx="28907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0" name="Gerader Verbinder 119">
            <a:extLst>
              <a:ext uri="{FF2B5EF4-FFF2-40B4-BE49-F238E27FC236}">
                <a16:creationId xmlns:a16="http://schemas.microsoft.com/office/drawing/2014/main" id="{FDC89C4E-F7A8-4DD1-8820-E887DF945B76}"/>
              </a:ext>
            </a:extLst>
          </p:cNvPr>
          <p:cNvCxnSpPr>
            <a:cxnSpLocks/>
          </p:cNvCxnSpPr>
          <p:nvPr/>
        </p:nvCxnSpPr>
        <p:spPr>
          <a:xfrm>
            <a:off x="2990684" y="4225876"/>
            <a:ext cx="28907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1" name="Gerader Verbinder 120">
            <a:extLst>
              <a:ext uri="{FF2B5EF4-FFF2-40B4-BE49-F238E27FC236}">
                <a16:creationId xmlns:a16="http://schemas.microsoft.com/office/drawing/2014/main" id="{8257BB7B-D9A5-4938-B17F-B8E056B945CC}"/>
              </a:ext>
            </a:extLst>
          </p:cNvPr>
          <p:cNvCxnSpPr>
            <a:cxnSpLocks/>
          </p:cNvCxnSpPr>
          <p:nvPr/>
        </p:nvCxnSpPr>
        <p:spPr>
          <a:xfrm>
            <a:off x="2987526" y="4020426"/>
            <a:ext cx="0" cy="20545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8" name="Gerader Verbinder 127">
            <a:extLst>
              <a:ext uri="{FF2B5EF4-FFF2-40B4-BE49-F238E27FC236}">
                <a16:creationId xmlns:a16="http://schemas.microsoft.com/office/drawing/2014/main" id="{734E2E1B-F8C7-444E-AFDC-B052DD4A327B}"/>
              </a:ext>
            </a:extLst>
          </p:cNvPr>
          <p:cNvCxnSpPr>
            <a:cxnSpLocks/>
          </p:cNvCxnSpPr>
          <p:nvPr/>
        </p:nvCxnSpPr>
        <p:spPr>
          <a:xfrm>
            <a:off x="766570" y="4483473"/>
            <a:ext cx="2089512"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9" name="Gerader Verbinder 128">
            <a:extLst>
              <a:ext uri="{FF2B5EF4-FFF2-40B4-BE49-F238E27FC236}">
                <a16:creationId xmlns:a16="http://schemas.microsoft.com/office/drawing/2014/main" id="{84659E3B-BFB0-4622-A040-C87B61A32A95}"/>
              </a:ext>
            </a:extLst>
          </p:cNvPr>
          <p:cNvCxnSpPr>
            <a:cxnSpLocks/>
          </p:cNvCxnSpPr>
          <p:nvPr/>
        </p:nvCxnSpPr>
        <p:spPr>
          <a:xfrm>
            <a:off x="642651" y="4688923"/>
            <a:ext cx="123919"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0" name="Gerader Verbinder 129">
            <a:extLst>
              <a:ext uri="{FF2B5EF4-FFF2-40B4-BE49-F238E27FC236}">
                <a16:creationId xmlns:a16="http://schemas.microsoft.com/office/drawing/2014/main" id="{642CDC47-CCE3-4C92-981D-404D00F23945}"/>
              </a:ext>
            </a:extLst>
          </p:cNvPr>
          <p:cNvCxnSpPr>
            <a:cxnSpLocks/>
          </p:cNvCxnSpPr>
          <p:nvPr/>
        </p:nvCxnSpPr>
        <p:spPr>
          <a:xfrm>
            <a:off x="766570" y="4483473"/>
            <a:ext cx="0" cy="20545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1" name="Gerader Verbinder 130">
            <a:extLst>
              <a:ext uri="{FF2B5EF4-FFF2-40B4-BE49-F238E27FC236}">
                <a16:creationId xmlns:a16="http://schemas.microsoft.com/office/drawing/2014/main" id="{507736F2-3277-4B9F-9924-BA8FC12DAC09}"/>
              </a:ext>
            </a:extLst>
          </p:cNvPr>
          <p:cNvCxnSpPr>
            <a:cxnSpLocks/>
          </p:cNvCxnSpPr>
          <p:nvPr/>
        </p:nvCxnSpPr>
        <p:spPr>
          <a:xfrm>
            <a:off x="2856082" y="4683926"/>
            <a:ext cx="423673"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2" name="Gerader Verbinder 131">
            <a:extLst>
              <a:ext uri="{FF2B5EF4-FFF2-40B4-BE49-F238E27FC236}">
                <a16:creationId xmlns:a16="http://schemas.microsoft.com/office/drawing/2014/main" id="{AACCE011-CB09-4AC5-BFF3-6861AA3A11AC}"/>
              </a:ext>
            </a:extLst>
          </p:cNvPr>
          <p:cNvCxnSpPr>
            <a:cxnSpLocks/>
          </p:cNvCxnSpPr>
          <p:nvPr/>
        </p:nvCxnSpPr>
        <p:spPr>
          <a:xfrm>
            <a:off x="2858279" y="4478476"/>
            <a:ext cx="0" cy="20545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3" name="Gerade Verbindung mit Pfeil 132">
            <a:extLst>
              <a:ext uri="{FF2B5EF4-FFF2-40B4-BE49-F238E27FC236}">
                <a16:creationId xmlns:a16="http://schemas.microsoft.com/office/drawing/2014/main" id="{B0D2D0E9-4EB1-46E6-B1D9-6DE00475C099}"/>
              </a:ext>
            </a:extLst>
          </p:cNvPr>
          <p:cNvCxnSpPr>
            <a:cxnSpLocks/>
          </p:cNvCxnSpPr>
          <p:nvPr/>
        </p:nvCxnSpPr>
        <p:spPr>
          <a:xfrm>
            <a:off x="764005" y="4588346"/>
            <a:ext cx="2094274" cy="0"/>
          </a:xfrm>
          <a:prstGeom prst="straightConnector1">
            <a:avLst/>
          </a:prstGeom>
          <a:ln w="952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4" name="Textfeld 133">
            <a:extLst>
              <a:ext uri="{FF2B5EF4-FFF2-40B4-BE49-F238E27FC236}">
                <a16:creationId xmlns:a16="http://schemas.microsoft.com/office/drawing/2014/main" id="{13309658-40CA-4B69-AF24-0DC20A98DAB9}"/>
              </a:ext>
            </a:extLst>
          </p:cNvPr>
          <p:cNvSpPr txBox="1"/>
          <p:nvPr/>
        </p:nvSpPr>
        <p:spPr>
          <a:xfrm>
            <a:off x="1652054" y="4545426"/>
            <a:ext cx="365806" cy="276999"/>
          </a:xfrm>
          <a:prstGeom prst="rect">
            <a:avLst/>
          </a:prstGeom>
          <a:noFill/>
        </p:spPr>
        <p:txBody>
          <a:bodyPr wrap="none" rtlCol="0">
            <a:spAutoFit/>
          </a:bodyPr>
          <a:lstStyle/>
          <a:p>
            <a:r>
              <a:rPr lang="en-US" sz="1200"/>
              <a:t>T</a:t>
            </a:r>
            <a:r>
              <a:rPr lang="en-US" sz="1200" baseline="-25000"/>
              <a:t>In</a:t>
            </a:r>
          </a:p>
        </p:txBody>
      </p:sp>
      <p:cxnSp>
        <p:nvCxnSpPr>
          <p:cNvPr id="135" name="Gerade Verbindung mit Pfeil 134">
            <a:extLst>
              <a:ext uri="{FF2B5EF4-FFF2-40B4-BE49-F238E27FC236}">
                <a16:creationId xmlns:a16="http://schemas.microsoft.com/office/drawing/2014/main" id="{681BEC81-CC7B-49EE-B23D-306FB45E47A5}"/>
              </a:ext>
            </a:extLst>
          </p:cNvPr>
          <p:cNvCxnSpPr>
            <a:cxnSpLocks/>
          </p:cNvCxnSpPr>
          <p:nvPr/>
        </p:nvCxnSpPr>
        <p:spPr>
          <a:xfrm flipV="1">
            <a:off x="766570" y="3827349"/>
            <a:ext cx="0" cy="810106"/>
          </a:xfrm>
          <a:prstGeom prst="straightConnector1">
            <a:avLst/>
          </a:prstGeom>
          <a:ln w="1270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6" name="Gerade Verbindung mit Pfeil 135">
            <a:extLst>
              <a:ext uri="{FF2B5EF4-FFF2-40B4-BE49-F238E27FC236}">
                <a16:creationId xmlns:a16="http://schemas.microsoft.com/office/drawing/2014/main" id="{3EF2CFCD-B3B0-44D4-B42E-5BF98DDBF372}"/>
              </a:ext>
            </a:extLst>
          </p:cNvPr>
          <p:cNvCxnSpPr>
            <a:cxnSpLocks/>
          </p:cNvCxnSpPr>
          <p:nvPr/>
        </p:nvCxnSpPr>
        <p:spPr>
          <a:xfrm flipV="1">
            <a:off x="977577" y="3834510"/>
            <a:ext cx="0" cy="810106"/>
          </a:xfrm>
          <a:prstGeom prst="straightConnector1">
            <a:avLst/>
          </a:prstGeom>
          <a:ln w="1270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7" name="Gerade Verbindung mit Pfeil 136">
            <a:extLst>
              <a:ext uri="{FF2B5EF4-FFF2-40B4-BE49-F238E27FC236}">
                <a16:creationId xmlns:a16="http://schemas.microsoft.com/office/drawing/2014/main" id="{C690518B-4859-444A-ADFE-898E159F478E}"/>
              </a:ext>
            </a:extLst>
          </p:cNvPr>
          <p:cNvCxnSpPr>
            <a:cxnSpLocks/>
          </p:cNvCxnSpPr>
          <p:nvPr/>
        </p:nvCxnSpPr>
        <p:spPr>
          <a:xfrm flipV="1">
            <a:off x="2703832" y="3823871"/>
            <a:ext cx="0" cy="810106"/>
          </a:xfrm>
          <a:prstGeom prst="straightConnector1">
            <a:avLst/>
          </a:prstGeom>
          <a:ln w="1270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8" name="Gerade Verbindung mit Pfeil 137">
            <a:extLst>
              <a:ext uri="{FF2B5EF4-FFF2-40B4-BE49-F238E27FC236}">
                <a16:creationId xmlns:a16="http://schemas.microsoft.com/office/drawing/2014/main" id="{1E8AD2DF-D51B-49A6-ADB7-2FDE5389E7BE}"/>
              </a:ext>
            </a:extLst>
          </p:cNvPr>
          <p:cNvCxnSpPr>
            <a:cxnSpLocks/>
          </p:cNvCxnSpPr>
          <p:nvPr/>
        </p:nvCxnSpPr>
        <p:spPr>
          <a:xfrm flipV="1">
            <a:off x="2856739" y="3831032"/>
            <a:ext cx="0" cy="810106"/>
          </a:xfrm>
          <a:prstGeom prst="straightConnector1">
            <a:avLst/>
          </a:prstGeom>
          <a:ln w="1270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9" name="Gerade Verbindung mit Pfeil 138">
            <a:extLst>
              <a:ext uri="{FF2B5EF4-FFF2-40B4-BE49-F238E27FC236}">
                <a16:creationId xmlns:a16="http://schemas.microsoft.com/office/drawing/2014/main" id="{F224021D-5CFB-4B02-BDBC-CA3BEE281B90}"/>
              </a:ext>
            </a:extLst>
          </p:cNvPr>
          <p:cNvCxnSpPr>
            <a:cxnSpLocks/>
          </p:cNvCxnSpPr>
          <p:nvPr/>
        </p:nvCxnSpPr>
        <p:spPr>
          <a:xfrm>
            <a:off x="978838" y="3927119"/>
            <a:ext cx="1723814" cy="0"/>
          </a:xfrm>
          <a:prstGeom prst="straightConnector1">
            <a:avLst/>
          </a:prstGeom>
          <a:ln w="952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0" name="Textfeld 139">
            <a:extLst>
              <a:ext uri="{FF2B5EF4-FFF2-40B4-BE49-F238E27FC236}">
                <a16:creationId xmlns:a16="http://schemas.microsoft.com/office/drawing/2014/main" id="{8C8DAECE-EA4C-4D2D-AFE3-3FF6456C155E}"/>
              </a:ext>
            </a:extLst>
          </p:cNvPr>
          <p:cNvSpPr txBox="1"/>
          <p:nvPr/>
        </p:nvSpPr>
        <p:spPr>
          <a:xfrm>
            <a:off x="1574858" y="3663656"/>
            <a:ext cx="596638" cy="276999"/>
          </a:xfrm>
          <a:prstGeom prst="rect">
            <a:avLst/>
          </a:prstGeom>
          <a:noFill/>
        </p:spPr>
        <p:txBody>
          <a:bodyPr wrap="none" rtlCol="0">
            <a:spAutoFit/>
          </a:bodyPr>
          <a:lstStyle/>
          <a:p>
            <a:r>
              <a:rPr lang="en-US" sz="1200"/>
              <a:t>N*T</a:t>
            </a:r>
            <a:r>
              <a:rPr lang="en-US" sz="1200" baseline="-25000"/>
              <a:t>Clk</a:t>
            </a:r>
          </a:p>
        </p:txBody>
      </p:sp>
      <p:sp>
        <p:nvSpPr>
          <p:cNvPr id="141" name="Textfeld 140">
            <a:extLst>
              <a:ext uri="{FF2B5EF4-FFF2-40B4-BE49-F238E27FC236}">
                <a16:creationId xmlns:a16="http://schemas.microsoft.com/office/drawing/2014/main" id="{2ABEEF6E-288A-402D-9067-21925CB93939}"/>
              </a:ext>
            </a:extLst>
          </p:cNvPr>
          <p:cNvSpPr txBox="1"/>
          <p:nvPr/>
        </p:nvSpPr>
        <p:spPr>
          <a:xfrm>
            <a:off x="685056" y="4631267"/>
            <a:ext cx="591829" cy="276999"/>
          </a:xfrm>
          <a:prstGeom prst="rect">
            <a:avLst/>
          </a:prstGeom>
          <a:noFill/>
        </p:spPr>
        <p:txBody>
          <a:bodyPr wrap="none" rtlCol="0">
            <a:spAutoFit/>
          </a:bodyPr>
          <a:lstStyle/>
          <a:p>
            <a:r>
              <a:rPr lang="en-US" sz="1200"/>
              <a:t>∆T</a:t>
            </a:r>
            <a:r>
              <a:rPr lang="en-US" sz="1200" baseline="-25000"/>
              <a:t>Start</a:t>
            </a:r>
          </a:p>
        </p:txBody>
      </p:sp>
      <p:sp>
        <p:nvSpPr>
          <p:cNvPr id="142" name="Textfeld 141">
            <a:extLst>
              <a:ext uri="{FF2B5EF4-FFF2-40B4-BE49-F238E27FC236}">
                <a16:creationId xmlns:a16="http://schemas.microsoft.com/office/drawing/2014/main" id="{6CE5F3D8-6836-4BF9-9FCC-9FC4F57ADE49}"/>
              </a:ext>
            </a:extLst>
          </p:cNvPr>
          <p:cNvSpPr txBox="1"/>
          <p:nvPr/>
        </p:nvSpPr>
        <p:spPr>
          <a:xfrm>
            <a:off x="2625726" y="4689510"/>
            <a:ext cx="587020" cy="276999"/>
          </a:xfrm>
          <a:prstGeom prst="rect">
            <a:avLst/>
          </a:prstGeom>
          <a:noFill/>
        </p:spPr>
        <p:txBody>
          <a:bodyPr wrap="none" rtlCol="0">
            <a:spAutoFit/>
          </a:bodyPr>
          <a:lstStyle/>
          <a:p>
            <a:r>
              <a:rPr lang="en-US" sz="1200"/>
              <a:t>∆T</a:t>
            </a:r>
            <a:r>
              <a:rPr lang="en-US" sz="1200" baseline="-25000"/>
              <a:t>Stop</a:t>
            </a:r>
          </a:p>
        </p:txBody>
      </p:sp>
      <p:sp>
        <p:nvSpPr>
          <p:cNvPr id="11" name="Gleichschenkliges Dreieck 10">
            <a:extLst>
              <a:ext uri="{FF2B5EF4-FFF2-40B4-BE49-F238E27FC236}">
                <a16:creationId xmlns:a16="http://schemas.microsoft.com/office/drawing/2014/main" id="{D809E282-E272-45FD-BF70-09208AC688B1}"/>
              </a:ext>
            </a:extLst>
          </p:cNvPr>
          <p:cNvSpPr/>
          <p:nvPr/>
        </p:nvSpPr>
        <p:spPr>
          <a:xfrm rot="5400000">
            <a:off x="8918089" y="4752369"/>
            <a:ext cx="290684" cy="256458"/>
          </a:xfrm>
          <a:prstGeom prst="triangl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122" name="Gleichschenkliges Dreieck 121">
            <a:extLst>
              <a:ext uri="{FF2B5EF4-FFF2-40B4-BE49-F238E27FC236}">
                <a16:creationId xmlns:a16="http://schemas.microsoft.com/office/drawing/2014/main" id="{77E9C450-EA3F-446B-BE2F-B196A17A8770}"/>
              </a:ext>
            </a:extLst>
          </p:cNvPr>
          <p:cNvSpPr/>
          <p:nvPr/>
        </p:nvSpPr>
        <p:spPr>
          <a:xfrm rot="5400000">
            <a:off x="9592549" y="4757758"/>
            <a:ext cx="290684" cy="256458"/>
          </a:xfrm>
          <a:prstGeom prst="triangl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123" name="Gleichschenkliges Dreieck 122">
            <a:extLst>
              <a:ext uri="{FF2B5EF4-FFF2-40B4-BE49-F238E27FC236}">
                <a16:creationId xmlns:a16="http://schemas.microsoft.com/office/drawing/2014/main" id="{8E8993A4-47B8-434C-AE19-4B071DC7029D}"/>
              </a:ext>
            </a:extLst>
          </p:cNvPr>
          <p:cNvSpPr/>
          <p:nvPr/>
        </p:nvSpPr>
        <p:spPr>
          <a:xfrm rot="5400000">
            <a:off x="10267009" y="4763147"/>
            <a:ext cx="290684" cy="256458"/>
          </a:xfrm>
          <a:prstGeom prst="triangl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grpSp>
        <p:nvGrpSpPr>
          <p:cNvPr id="14" name="Gruppieren 13">
            <a:extLst>
              <a:ext uri="{FF2B5EF4-FFF2-40B4-BE49-F238E27FC236}">
                <a16:creationId xmlns:a16="http://schemas.microsoft.com/office/drawing/2014/main" id="{0989FD9B-5DA4-4095-B421-8D6CD49338E5}"/>
              </a:ext>
            </a:extLst>
          </p:cNvPr>
          <p:cNvGrpSpPr/>
          <p:nvPr/>
        </p:nvGrpSpPr>
        <p:grpSpPr>
          <a:xfrm>
            <a:off x="9270051" y="5093085"/>
            <a:ext cx="397031" cy="405893"/>
            <a:chOff x="8920888" y="5171968"/>
            <a:chExt cx="397031" cy="405893"/>
          </a:xfrm>
        </p:grpSpPr>
        <p:sp>
          <p:nvSpPr>
            <p:cNvPr id="6" name="Rechteck 5">
              <a:extLst>
                <a:ext uri="{FF2B5EF4-FFF2-40B4-BE49-F238E27FC236}">
                  <a16:creationId xmlns:a16="http://schemas.microsoft.com/office/drawing/2014/main" id="{A5E19E5B-8E34-46D6-ADB5-6E24774D8D6C}"/>
                </a:ext>
              </a:extLst>
            </p:cNvPr>
            <p:cNvSpPr/>
            <p:nvPr/>
          </p:nvSpPr>
          <p:spPr>
            <a:xfrm>
              <a:off x="8976320" y="5203958"/>
              <a:ext cx="266545" cy="345232"/>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13" name="Textfeld 12">
              <a:extLst>
                <a:ext uri="{FF2B5EF4-FFF2-40B4-BE49-F238E27FC236}">
                  <a16:creationId xmlns:a16="http://schemas.microsoft.com/office/drawing/2014/main" id="{4B7C69D6-6380-40B4-A5F4-3CDEC7941E59}"/>
                </a:ext>
              </a:extLst>
            </p:cNvPr>
            <p:cNvSpPr txBox="1"/>
            <p:nvPr/>
          </p:nvSpPr>
          <p:spPr>
            <a:xfrm>
              <a:off x="8920888" y="5171968"/>
              <a:ext cx="253596" cy="215444"/>
            </a:xfrm>
            <a:prstGeom prst="rect">
              <a:avLst/>
            </a:prstGeom>
            <a:noFill/>
          </p:spPr>
          <p:txBody>
            <a:bodyPr wrap="none" rtlCol="0">
              <a:spAutoFit/>
            </a:bodyPr>
            <a:lstStyle/>
            <a:p>
              <a:r>
                <a:rPr lang="en-US" sz="800"/>
                <a:t>S</a:t>
              </a:r>
            </a:p>
          </p:txBody>
        </p:sp>
        <p:sp>
          <p:nvSpPr>
            <p:cNvPr id="124" name="Textfeld 123">
              <a:extLst>
                <a:ext uri="{FF2B5EF4-FFF2-40B4-BE49-F238E27FC236}">
                  <a16:creationId xmlns:a16="http://schemas.microsoft.com/office/drawing/2014/main" id="{C0A58AD0-1502-49BD-A51D-4DF89D9FC2E1}"/>
                </a:ext>
              </a:extLst>
            </p:cNvPr>
            <p:cNvSpPr txBox="1"/>
            <p:nvPr/>
          </p:nvSpPr>
          <p:spPr>
            <a:xfrm>
              <a:off x="8920888" y="5362417"/>
              <a:ext cx="258404" cy="215444"/>
            </a:xfrm>
            <a:prstGeom prst="rect">
              <a:avLst/>
            </a:prstGeom>
            <a:noFill/>
          </p:spPr>
          <p:txBody>
            <a:bodyPr wrap="none" rtlCol="0">
              <a:spAutoFit/>
            </a:bodyPr>
            <a:lstStyle/>
            <a:p>
              <a:r>
                <a:rPr lang="en-US" sz="800"/>
                <a:t>R</a:t>
              </a:r>
            </a:p>
          </p:txBody>
        </p:sp>
        <p:sp>
          <p:nvSpPr>
            <p:cNvPr id="125" name="Textfeld 124">
              <a:extLst>
                <a:ext uri="{FF2B5EF4-FFF2-40B4-BE49-F238E27FC236}">
                  <a16:creationId xmlns:a16="http://schemas.microsoft.com/office/drawing/2014/main" id="{F29FFDA8-4C58-4753-92DD-95C67C316628}"/>
                </a:ext>
              </a:extLst>
            </p:cNvPr>
            <p:cNvSpPr txBox="1"/>
            <p:nvPr/>
          </p:nvSpPr>
          <p:spPr>
            <a:xfrm>
              <a:off x="9053103" y="5171968"/>
              <a:ext cx="264816" cy="215444"/>
            </a:xfrm>
            <a:prstGeom prst="rect">
              <a:avLst/>
            </a:prstGeom>
            <a:noFill/>
          </p:spPr>
          <p:txBody>
            <a:bodyPr wrap="none" rtlCol="0">
              <a:spAutoFit/>
            </a:bodyPr>
            <a:lstStyle/>
            <a:p>
              <a:r>
                <a:rPr lang="en-US" sz="800"/>
                <a:t>Q</a:t>
              </a:r>
            </a:p>
          </p:txBody>
        </p:sp>
      </p:grpSp>
      <p:cxnSp>
        <p:nvCxnSpPr>
          <p:cNvPr id="28" name="Gerader Verbinder 27">
            <a:extLst>
              <a:ext uri="{FF2B5EF4-FFF2-40B4-BE49-F238E27FC236}">
                <a16:creationId xmlns:a16="http://schemas.microsoft.com/office/drawing/2014/main" id="{A04BAD0E-5F11-4DA4-96AD-8E59058E33B0}"/>
              </a:ext>
            </a:extLst>
          </p:cNvPr>
          <p:cNvCxnSpPr>
            <a:cxnSpLocks/>
            <a:stCxn id="11" idx="0"/>
            <a:endCxn id="122" idx="3"/>
          </p:cNvCxnSpPr>
          <p:nvPr/>
        </p:nvCxnSpPr>
        <p:spPr>
          <a:xfrm>
            <a:off x="9191660" y="4880598"/>
            <a:ext cx="418002" cy="538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Gerader Verbinder 125">
            <a:extLst>
              <a:ext uri="{FF2B5EF4-FFF2-40B4-BE49-F238E27FC236}">
                <a16:creationId xmlns:a16="http://schemas.microsoft.com/office/drawing/2014/main" id="{C5B10FAF-8ACD-4DCF-8533-D37AF5E65951}"/>
              </a:ext>
            </a:extLst>
          </p:cNvPr>
          <p:cNvCxnSpPr>
            <a:cxnSpLocks/>
          </p:cNvCxnSpPr>
          <p:nvPr/>
        </p:nvCxnSpPr>
        <p:spPr>
          <a:xfrm>
            <a:off x="9866120" y="4886141"/>
            <a:ext cx="418002" cy="538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Gerader Verbinder 126">
            <a:extLst>
              <a:ext uri="{FF2B5EF4-FFF2-40B4-BE49-F238E27FC236}">
                <a16:creationId xmlns:a16="http://schemas.microsoft.com/office/drawing/2014/main" id="{4EF380D3-4B0E-4F93-8A83-B19ACE7FBDCA}"/>
              </a:ext>
            </a:extLst>
          </p:cNvPr>
          <p:cNvCxnSpPr>
            <a:cxnSpLocks/>
          </p:cNvCxnSpPr>
          <p:nvPr/>
        </p:nvCxnSpPr>
        <p:spPr>
          <a:xfrm>
            <a:off x="10540580" y="4891684"/>
            <a:ext cx="428478" cy="1033"/>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2" name="Gerader Verbinder 41">
            <a:extLst>
              <a:ext uri="{FF2B5EF4-FFF2-40B4-BE49-F238E27FC236}">
                <a16:creationId xmlns:a16="http://schemas.microsoft.com/office/drawing/2014/main" id="{61549BB9-A4C6-4294-9263-E1C1FF66AE32}"/>
              </a:ext>
            </a:extLst>
          </p:cNvPr>
          <p:cNvCxnSpPr>
            <a:stCxn id="13" idx="1"/>
            <a:endCxn id="13" idx="1"/>
          </p:cNvCxnSpPr>
          <p:nvPr/>
        </p:nvCxnSpPr>
        <p:spPr>
          <a:xfrm>
            <a:off x="9270051" y="5200807"/>
            <a:ext cx="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r Verbinder 47">
            <a:extLst>
              <a:ext uri="{FF2B5EF4-FFF2-40B4-BE49-F238E27FC236}">
                <a16:creationId xmlns:a16="http://schemas.microsoft.com/office/drawing/2014/main" id="{CCE60863-4FE8-43AB-9BA9-C3577434A4E5}"/>
              </a:ext>
            </a:extLst>
          </p:cNvPr>
          <p:cNvCxnSpPr>
            <a:cxnSpLocks/>
          </p:cNvCxnSpPr>
          <p:nvPr/>
        </p:nvCxnSpPr>
        <p:spPr>
          <a:xfrm>
            <a:off x="9247092" y="4880598"/>
            <a:ext cx="0" cy="32703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r Verbinder 50">
            <a:extLst>
              <a:ext uri="{FF2B5EF4-FFF2-40B4-BE49-F238E27FC236}">
                <a16:creationId xmlns:a16="http://schemas.microsoft.com/office/drawing/2014/main" id="{D73CC56C-48A9-4E1D-8F74-4B515560F1E0}"/>
              </a:ext>
            </a:extLst>
          </p:cNvPr>
          <p:cNvCxnSpPr/>
          <p:nvPr/>
        </p:nvCxnSpPr>
        <p:spPr>
          <a:xfrm>
            <a:off x="9247092" y="5206248"/>
            <a:ext cx="720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Gerader Verbinder 142">
            <a:extLst>
              <a:ext uri="{FF2B5EF4-FFF2-40B4-BE49-F238E27FC236}">
                <a16:creationId xmlns:a16="http://schemas.microsoft.com/office/drawing/2014/main" id="{3C14496B-E3FA-441A-9F92-FDFD66F76111}"/>
              </a:ext>
            </a:extLst>
          </p:cNvPr>
          <p:cNvCxnSpPr>
            <a:cxnSpLocks/>
          </p:cNvCxnSpPr>
          <p:nvPr/>
        </p:nvCxnSpPr>
        <p:spPr>
          <a:xfrm>
            <a:off x="9270051" y="5410692"/>
            <a:ext cx="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Gerader Verbinder 143">
            <a:extLst>
              <a:ext uri="{FF2B5EF4-FFF2-40B4-BE49-F238E27FC236}">
                <a16:creationId xmlns:a16="http://schemas.microsoft.com/office/drawing/2014/main" id="{8C5F2C8F-BD86-433E-B39D-1E53D5C3817E}"/>
              </a:ext>
            </a:extLst>
          </p:cNvPr>
          <p:cNvCxnSpPr>
            <a:cxnSpLocks/>
          </p:cNvCxnSpPr>
          <p:nvPr/>
        </p:nvCxnSpPr>
        <p:spPr>
          <a:xfrm flipV="1">
            <a:off x="9247092" y="5416133"/>
            <a:ext cx="0" cy="11741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Gerader Verbinder 144">
            <a:extLst>
              <a:ext uri="{FF2B5EF4-FFF2-40B4-BE49-F238E27FC236}">
                <a16:creationId xmlns:a16="http://schemas.microsoft.com/office/drawing/2014/main" id="{C3D8554D-C2F7-450A-8105-8B5FEE71BB19}"/>
              </a:ext>
            </a:extLst>
          </p:cNvPr>
          <p:cNvCxnSpPr>
            <a:cxnSpLocks/>
          </p:cNvCxnSpPr>
          <p:nvPr/>
        </p:nvCxnSpPr>
        <p:spPr>
          <a:xfrm>
            <a:off x="9247092" y="5416133"/>
            <a:ext cx="720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Gerader Verbinder 145">
            <a:extLst>
              <a:ext uri="{FF2B5EF4-FFF2-40B4-BE49-F238E27FC236}">
                <a16:creationId xmlns:a16="http://schemas.microsoft.com/office/drawing/2014/main" id="{E9F85FA6-7ED7-47F0-9BB6-99BD3D03B4E4}"/>
              </a:ext>
            </a:extLst>
          </p:cNvPr>
          <p:cNvCxnSpPr/>
          <p:nvPr/>
        </p:nvCxnSpPr>
        <p:spPr>
          <a:xfrm>
            <a:off x="9593484" y="5205331"/>
            <a:ext cx="720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Gerader Verbinder 146">
            <a:extLst>
              <a:ext uri="{FF2B5EF4-FFF2-40B4-BE49-F238E27FC236}">
                <a16:creationId xmlns:a16="http://schemas.microsoft.com/office/drawing/2014/main" id="{68156938-5E01-47D2-AEB8-924ED7DC0D11}"/>
              </a:ext>
            </a:extLst>
          </p:cNvPr>
          <p:cNvCxnSpPr>
            <a:cxnSpLocks/>
          </p:cNvCxnSpPr>
          <p:nvPr/>
        </p:nvCxnSpPr>
        <p:spPr>
          <a:xfrm flipV="1">
            <a:off x="9665492" y="5207636"/>
            <a:ext cx="0" cy="438498"/>
          </a:xfrm>
          <a:prstGeom prst="line">
            <a:avLst/>
          </a:prstGeom>
          <a:ln w="952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63" name="Ellipse 62">
            <a:extLst>
              <a:ext uri="{FF2B5EF4-FFF2-40B4-BE49-F238E27FC236}">
                <a16:creationId xmlns:a16="http://schemas.microsoft.com/office/drawing/2014/main" id="{69255AD5-805D-4C2D-B578-D56B38AD7210}"/>
              </a:ext>
            </a:extLst>
          </p:cNvPr>
          <p:cNvSpPr/>
          <p:nvPr/>
        </p:nvSpPr>
        <p:spPr>
          <a:xfrm>
            <a:off x="9224232" y="4858326"/>
            <a:ext cx="45719" cy="45719"/>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cxnSp>
        <p:nvCxnSpPr>
          <p:cNvPr id="94" name="Gerader Verbinder 93">
            <a:extLst>
              <a:ext uri="{FF2B5EF4-FFF2-40B4-BE49-F238E27FC236}">
                <a16:creationId xmlns:a16="http://schemas.microsoft.com/office/drawing/2014/main" id="{593572FC-E493-4DDB-9AEC-08A7B923BC72}"/>
              </a:ext>
            </a:extLst>
          </p:cNvPr>
          <p:cNvCxnSpPr>
            <a:cxnSpLocks/>
            <a:stCxn id="11" idx="3"/>
          </p:cNvCxnSpPr>
          <p:nvPr/>
        </p:nvCxnSpPr>
        <p:spPr>
          <a:xfrm flipH="1" flipV="1">
            <a:off x="8780442" y="4879475"/>
            <a:ext cx="154760" cy="112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Gerader Verbinder 147">
            <a:extLst>
              <a:ext uri="{FF2B5EF4-FFF2-40B4-BE49-F238E27FC236}">
                <a16:creationId xmlns:a16="http://schemas.microsoft.com/office/drawing/2014/main" id="{422BC0A3-4ABB-41E1-A33B-A1D5D51F7ED4}"/>
              </a:ext>
            </a:extLst>
          </p:cNvPr>
          <p:cNvCxnSpPr>
            <a:cxnSpLocks/>
            <a:stCxn id="181" idx="2"/>
          </p:cNvCxnSpPr>
          <p:nvPr/>
        </p:nvCxnSpPr>
        <p:spPr>
          <a:xfrm flipH="1" flipV="1">
            <a:off x="8825743" y="5543645"/>
            <a:ext cx="1755418" cy="695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49" name="Ellipse 148">
            <a:extLst>
              <a:ext uri="{FF2B5EF4-FFF2-40B4-BE49-F238E27FC236}">
                <a16:creationId xmlns:a16="http://schemas.microsoft.com/office/drawing/2014/main" id="{92E46058-095E-4744-A150-9FEB3273CE27}"/>
              </a:ext>
            </a:extLst>
          </p:cNvPr>
          <p:cNvSpPr/>
          <p:nvPr/>
        </p:nvSpPr>
        <p:spPr>
          <a:xfrm>
            <a:off x="9226781" y="5521944"/>
            <a:ext cx="45719" cy="45719"/>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104" name="Textfeld 103">
            <a:extLst>
              <a:ext uri="{FF2B5EF4-FFF2-40B4-BE49-F238E27FC236}">
                <a16:creationId xmlns:a16="http://schemas.microsoft.com/office/drawing/2014/main" id="{BB147503-4542-4E32-9AA4-B38225B37389}"/>
              </a:ext>
            </a:extLst>
          </p:cNvPr>
          <p:cNvSpPr txBox="1"/>
          <p:nvPr/>
        </p:nvSpPr>
        <p:spPr>
          <a:xfrm>
            <a:off x="8856344" y="4730440"/>
            <a:ext cx="324128" cy="261610"/>
          </a:xfrm>
          <a:prstGeom prst="rect">
            <a:avLst/>
          </a:prstGeom>
          <a:noFill/>
        </p:spPr>
        <p:txBody>
          <a:bodyPr wrap="none" rtlCol="0">
            <a:spAutoFit/>
          </a:bodyPr>
          <a:lstStyle/>
          <a:p>
            <a:r>
              <a:rPr lang="en-US" sz="1100"/>
              <a:t>T</a:t>
            </a:r>
            <a:r>
              <a:rPr lang="en-US" sz="1100" baseline="-25000"/>
              <a:t>0</a:t>
            </a:r>
          </a:p>
        </p:txBody>
      </p:sp>
      <p:sp>
        <p:nvSpPr>
          <p:cNvPr id="150" name="Textfeld 149">
            <a:extLst>
              <a:ext uri="{FF2B5EF4-FFF2-40B4-BE49-F238E27FC236}">
                <a16:creationId xmlns:a16="http://schemas.microsoft.com/office/drawing/2014/main" id="{158FC6BB-76A8-4F3C-88CD-CCCAB0EEB576}"/>
              </a:ext>
            </a:extLst>
          </p:cNvPr>
          <p:cNvSpPr txBox="1"/>
          <p:nvPr/>
        </p:nvSpPr>
        <p:spPr>
          <a:xfrm>
            <a:off x="9533599" y="4732839"/>
            <a:ext cx="324128" cy="261610"/>
          </a:xfrm>
          <a:prstGeom prst="rect">
            <a:avLst/>
          </a:prstGeom>
          <a:noFill/>
        </p:spPr>
        <p:txBody>
          <a:bodyPr wrap="none" rtlCol="0">
            <a:spAutoFit/>
          </a:bodyPr>
          <a:lstStyle/>
          <a:p>
            <a:r>
              <a:rPr lang="en-US" sz="1100"/>
              <a:t>T</a:t>
            </a:r>
            <a:r>
              <a:rPr lang="en-US" sz="1100" baseline="-25000"/>
              <a:t>0</a:t>
            </a:r>
          </a:p>
        </p:txBody>
      </p:sp>
      <p:sp>
        <p:nvSpPr>
          <p:cNvPr id="151" name="Textfeld 150">
            <a:extLst>
              <a:ext uri="{FF2B5EF4-FFF2-40B4-BE49-F238E27FC236}">
                <a16:creationId xmlns:a16="http://schemas.microsoft.com/office/drawing/2014/main" id="{8795C3BD-B4A4-48AD-8C98-427EB8FD371C}"/>
              </a:ext>
            </a:extLst>
          </p:cNvPr>
          <p:cNvSpPr txBox="1"/>
          <p:nvPr/>
        </p:nvSpPr>
        <p:spPr>
          <a:xfrm>
            <a:off x="10210854" y="4735238"/>
            <a:ext cx="324128" cy="261610"/>
          </a:xfrm>
          <a:prstGeom prst="rect">
            <a:avLst/>
          </a:prstGeom>
          <a:noFill/>
        </p:spPr>
        <p:txBody>
          <a:bodyPr wrap="none" rtlCol="0">
            <a:spAutoFit/>
          </a:bodyPr>
          <a:lstStyle/>
          <a:p>
            <a:r>
              <a:rPr lang="en-US" sz="1100"/>
              <a:t>T</a:t>
            </a:r>
            <a:r>
              <a:rPr lang="en-US" sz="1100" baseline="-25000"/>
              <a:t>0</a:t>
            </a:r>
          </a:p>
        </p:txBody>
      </p:sp>
      <p:grpSp>
        <p:nvGrpSpPr>
          <p:cNvPr id="152" name="Gruppieren 151">
            <a:extLst>
              <a:ext uri="{FF2B5EF4-FFF2-40B4-BE49-F238E27FC236}">
                <a16:creationId xmlns:a16="http://schemas.microsoft.com/office/drawing/2014/main" id="{99434DD9-CE04-4CD5-B2F4-6A48093FFDC5}"/>
              </a:ext>
            </a:extLst>
          </p:cNvPr>
          <p:cNvGrpSpPr/>
          <p:nvPr/>
        </p:nvGrpSpPr>
        <p:grpSpPr>
          <a:xfrm>
            <a:off x="9947241" y="5095985"/>
            <a:ext cx="397031" cy="405893"/>
            <a:chOff x="8920888" y="5171968"/>
            <a:chExt cx="397031" cy="405893"/>
          </a:xfrm>
        </p:grpSpPr>
        <p:sp>
          <p:nvSpPr>
            <p:cNvPr id="153" name="Rechteck 152">
              <a:extLst>
                <a:ext uri="{FF2B5EF4-FFF2-40B4-BE49-F238E27FC236}">
                  <a16:creationId xmlns:a16="http://schemas.microsoft.com/office/drawing/2014/main" id="{3D69DA01-4717-4314-ACA1-1F00198A4281}"/>
                </a:ext>
              </a:extLst>
            </p:cNvPr>
            <p:cNvSpPr/>
            <p:nvPr/>
          </p:nvSpPr>
          <p:spPr>
            <a:xfrm>
              <a:off x="8976320" y="5203958"/>
              <a:ext cx="266545" cy="345232"/>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154" name="Textfeld 153">
              <a:extLst>
                <a:ext uri="{FF2B5EF4-FFF2-40B4-BE49-F238E27FC236}">
                  <a16:creationId xmlns:a16="http://schemas.microsoft.com/office/drawing/2014/main" id="{9DE6D3C1-5D23-4020-83E3-EA7B628B7BE7}"/>
                </a:ext>
              </a:extLst>
            </p:cNvPr>
            <p:cNvSpPr txBox="1"/>
            <p:nvPr/>
          </p:nvSpPr>
          <p:spPr>
            <a:xfrm>
              <a:off x="8920888" y="5171968"/>
              <a:ext cx="253596" cy="215444"/>
            </a:xfrm>
            <a:prstGeom prst="rect">
              <a:avLst/>
            </a:prstGeom>
            <a:noFill/>
          </p:spPr>
          <p:txBody>
            <a:bodyPr wrap="none" rtlCol="0">
              <a:spAutoFit/>
            </a:bodyPr>
            <a:lstStyle/>
            <a:p>
              <a:r>
                <a:rPr lang="en-US" sz="800"/>
                <a:t>S</a:t>
              </a:r>
            </a:p>
          </p:txBody>
        </p:sp>
        <p:sp>
          <p:nvSpPr>
            <p:cNvPr id="155" name="Textfeld 154">
              <a:extLst>
                <a:ext uri="{FF2B5EF4-FFF2-40B4-BE49-F238E27FC236}">
                  <a16:creationId xmlns:a16="http://schemas.microsoft.com/office/drawing/2014/main" id="{F7A35A46-8521-4883-A9DF-7FD119168CD6}"/>
                </a:ext>
              </a:extLst>
            </p:cNvPr>
            <p:cNvSpPr txBox="1"/>
            <p:nvPr/>
          </p:nvSpPr>
          <p:spPr>
            <a:xfrm>
              <a:off x="8920888" y="5362417"/>
              <a:ext cx="258404" cy="215444"/>
            </a:xfrm>
            <a:prstGeom prst="rect">
              <a:avLst/>
            </a:prstGeom>
            <a:noFill/>
          </p:spPr>
          <p:txBody>
            <a:bodyPr wrap="none" rtlCol="0">
              <a:spAutoFit/>
            </a:bodyPr>
            <a:lstStyle/>
            <a:p>
              <a:r>
                <a:rPr lang="en-US" sz="800"/>
                <a:t>R</a:t>
              </a:r>
            </a:p>
          </p:txBody>
        </p:sp>
        <p:sp>
          <p:nvSpPr>
            <p:cNvPr id="156" name="Textfeld 155">
              <a:extLst>
                <a:ext uri="{FF2B5EF4-FFF2-40B4-BE49-F238E27FC236}">
                  <a16:creationId xmlns:a16="http://schemas.microsoft.com/office/drawing/2014/main" id="{E663E8F0-FAE5-4780-99A4-D3B4D2FF2200}"/>
                </a:ext>
              </a:extLst>
            </p:cNvPr>
            <p:cNvSpPr txBox="1"/>
            <p:nvPr/>
          </p:nvSpPr>
          <p:spPr>
            <a:xfrm>
              <a:off x="9053103" y="5171968"/>
              <a:ext cx="264816" cy="215444"/>
            </a:xfrm>
            <a:prstGeom prst="rect">
              <a:avLst/>
            </a:prstGeom>
            <a:noFill/>
          </p:spPr>
          <p:txBody>
            <a:bodyPr wrap="none" rtlCol="0">
              <a:spAutoFit/>
            </a:bodyPr>
            <a:lstStyle/>
            <a:p>
              <a:r>
                <a:rPr lang="en-US" sz="800"/>
                <a:t>Q</a:t>
              </a:r>
            </a:p>
          </p:txBody>
        </p:sp>
      </p:grpSp>
      <p:cxnSp>
        <p:nvCxnSpPr>
          <p:cNvPr id="157" name="Gerader Verbinder 156">
            <a:extLst>
              <a:ext uri="{FF2B5EF4-FFF2-40B4-BE49-F238E27FC236}">
                <a16:creationId xmlns:a16="http://schemas.microsoft.com/office/drawing/2014/main" id="{7785A551-2F93-450E-996D-D17F36BBD4B9}"/>
              </a:ext>
            </a:extLst>
          </p:cNvPr>
          <p:cNvCxnSpPr>
            <a:stCxn id="154" idx="1"/>
            <a:endCxn id="154" idx="1"/>
          </p:cNvCxnSpPr>
          <p:nvPr/>
        </p:nvCxnSpPr>
        <p:spPr>
          <a:xfrm>
            <a:off x="9947241" y="5203707"/>
            <a:ext cx="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Gerader Verbinder 157">
            <a:extLst>
              <a:ext uri="{FF2B5EF4-FFF2-40B4-BE49-F238E27FC236}">
                <a16:creationId xmlns:a16="http://schemas.microsoft.com/office/drawing/2014/main" id="{A85FE0A9-AFE6-4332-8680-348CB2C298AB}"/>
              </a:ext>
            </a:extLst>
          </p:cNvPr>
          <p:cNvCxnSpPr>
            <a:cxnSpLocks/>
          </p:cNvCxnSpPr>
          <p:nvPr/>
        </p:nvCxnSpPr>
        <p:spPr>
          <a:xfrm>
            <a:off x="9924282" y="4883498"/>
            <a:ext cx="0" cy="32703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Gerader Verbinder 158">
            <a:extLst>
              <a:ext uri="{FF2B5EF4-FFF2-40B4-BE49-F238E27FC236}">
                <a16:creationId xmlns:a16="http://schemas.microsoft.com/office/drawing/2014/main" id="{692FD2DA-06AB-4F03-9BE4-4B483838BE25}"/>
              </a:ext>
            </a:extLst>
          </p:cNvPr>
          <p:cNvCxnSpPr/>
          <p:nvPr/>
        </p:nvCxnSpPr>
        <p:spPr>
          <a:xfrm>
            <a:off x="9924282" y="5209148"/>
            <a:ext cx="720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Gerader Verbinder 159">
            <a:extLst>
              <a:ext uri="{FF2B5EF4-FFF2-40B4-BE49-F238E27FC236}">
                <a16:creationId xmlns:a16="http://schemas.microsoft.com/office/drawing/2014/main" id="{B08C2A4E-0787-482E-BE04-569977C56ACE}"/>
              </a:ext>
            </a:extLst>
          </p:cNvPr>
          <p:cNvCxnSpPr>
            <a:cxnSpLocks/>
          </p:cNvCxnSpPr>
          <p:nvPr/>
        </p:nvCxnSpPr>
        <p:spPr>
          <a:xfrm>
            <a:off x="9947241" y="5413592"/>
            <a:ext cx="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Gerader Verbinder 160">
            <a:extLst>
              <a:ext uri="{FF2B5EF4-FFF2-40B4-BE49-F238E27FC236}">
                <a16:creationId xmlns:a16="http://schemas.microsoft.com/office/drawing/2014/main" id="{994A566B-AEDD-448B-B243-4E1C1780D449}"/>
              </a:ext>
            </a:extLst>
          </p:cNvPr>
          <p:cNvCxnSpPr>
            <a:cxnSpLocks/>
          </p:cNvCxnSpPr>
          <p:nvPr/>
        </p:nvCxnSpPr>
        <p:spPr>
          <a:xfrm flipV="1">
            <a:off x="9924282" y="5419033"/>
            <a:ext cx="0" cy="11741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Gerader Verbinder 161">
            <a:extLst>
              <a:ext uri="{FF2B5EF4-FFF2-40B4-BE49-F238E27FC236}">
                <a16:creationId xmlns:a16="http://schemas.microsoft.com/office/drawing/2014/main" id="{1E1C7E70-C413-46D7-984C-3DF796044746}"/>
              </a:ext>
            </a:extLst>
          </p:cNvPr>
          <p:cNvCxnSpPr>
            <a:cxnSpLocks/>
          </p:cNvCxnSpPr>
          <p:nvPr/>
        </p:nvCxnSpPr>
        <p:spPr>
          <a:xfrm>
            <a:off x="9924282" y="5419033"/>
            <a:ext cx="720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Gerader Verbinder 162">
            <a:extLst>
              <a:ext uri="{FF2B5EF4-FFF2-40B4-BE49-F238E27FC236}">
                <a16:creationId xmlns:a16="http://schemas.microsoft.com/office/drawing/2014/main" id="{0396DD20-2A75-434C-A211-098184F1489B}"/>
              </a:ext>
            </a:extLst>
          </p:cNvPr>
          <p:cNvCxnSpPr/>
          <p:nvPr/>
        </p:nvCxnSpPr>
        <p:spPr>
          <a:xfrm>
            <a:off x="10270674" y="5208231"/>
            <a:ext cx="720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Gerader Verbinder 163">
            <a:extLst>
              <a:ext uri="{FF2B5EF4-FFF2-40B4-BE49-F238E27FC236}">
                <a16:creationId xmlns:a16="http://schemas.microsoft.com/office/drawing/2014/main" id="{22E19820-4A54-4823-AAEE-D913D9511C3E}"/>
              </a:ext>
            </a:extLst>
          </p:cNvPr>
          <p:cNvCxnSpPr>
            <a:cxnSpLocks/>
          </p:cNvCxnSpPr>
          <p:nvPr/>
        </p:nvCxnSpPr>
        <p:spPr>
          <a:xfrm flipV="1">
            <a:off x="10342682" y="5210536"/>
            <a:ext cx="0" cy="438498"/>
          </a:xfrm>
          <a:prstGeom prst="line">
            <a:avLst/>
          </a:prstGeom>
          <a:ln w="952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65" name="Ellipse 164">
            <a:extLst>
              <a:ext uri="{FF2B5EF4-FFF2-40B4-BE49-F238E27FC236}">
                <a16:creationId xmlns:a16="http://schemas.microsoft.com/office/drawing/2014/main" id="{22604CEF-76A4-4C81-B017-9C3D6E102011}"/>
              </a:ext>
            </a:extLst>
          </p:cNvPr>
          <p:cNvSpPr/>
          <p:nvPr/>
        </p:nvSpPr>
        <p:spPr>
          <a:xfrm>
            <a:off x="9901422" y="4861226"/>
            <a:ext cx="45719" cy="45719"/>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166" name="Ellipse 165">
            <a:extLst>
              <a:ext uri="{FF2B5EF4-FFF2-40B4-BE49-F238E27FC236}">
                <a16:creationId xmlns:a16="http://schemas.microsoft.com/office/drawing/2014/main" id="{4A82B330-DF28-449D-A365-E0FDDD277E88}"/>
              </a:ext>
            </a:extLst>
          </p:cNvPr>
          <p:cNvSpPr/>
          <p:nvPr/>
        </p:nvSpPr>
        <p:spPr>
          <a:xfrm>
            <a:off x="9903971" y="5524844"/>
            <a:ext cx="45719" cy="45719"/>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grpSp>
        <p:nvGrpSpPr>
          <p:cNvPr id="167" name="Gruppieren 166">
            <a:extLst>
              <a:ext uri="{FF2B5EF4-FFF2-40B4-BE49-F238E27FC236}">
                <a16:creationId xmlns:a16="http://schemas.microsoft.com/office/drawing/2014/main" id="{2FE91726-C082-4C6E-846F-23BF78FBE1A6}"/>
              </a:ext>
            </a:extLst>
          </p:cNvPr>
          <p:cNvGrpSpPr/>
          <p:nvPr/>
        </p:nvGrpSpPr>
        <p:grpSpPr>
          <a:xfrm>
            <a:off x="10624431" y="5098885"/>
            <a:ext cx="397031" cy="405893"/>
            <a:chOff x="8920888" y="5171968"/>
            <a:chExt cx="397031" cy="405893"/>
          </a:xfrm>
        </p:grpSpPr>
        <p:sp>
          <p:nvSpPr>
            <p:cNvPr id="168" name="Rechteck 167">
              <a:extLst>
                <a:ext uri="{FF2B5EF4-FFF2-40B4-BE49-F238E27FC236}">
                  <a16:creationId xmlns:a16="http://schemas.microsoft.com/office/drawing/2014/main" id="{E8C33400-51A4-43D9-AF4F-AB9905E4EFD6}"/>
                </a:ext>
              </a:extLst>
            </p:cNvPr>
            <p:cNvSpPr/>
            <p:nvPr/>
          </p:nvSpPr>
          <p:spPr>
            <a:xfrm>
              <a:off x="8976320" y="5203958"/>
              <a:ext cx="266545" cy="345232"/>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169" name="Textfeld 168">
              <a:extLst>
                <a:ext uri="{FF2B5EF4-FFF2-40B4-BE49-F238E27FC236}">
                  <a16:creationId xmlns:a16="http://schemas.microsoft.com/office/drawing/2014/main" id="{191575D2-3CDE-4652-865E-C7DAFB977106}"/>
                </a:ext>
              </a:extLst>
            </p:cNvPr>
            <p:cNvSpPr txBox="1"/>
            <p:nvPr/>
          </p:nvSpPr>
          <p:spPr>
            <a:xfrm>
              <a:off x="8920888" y="5171968"/>
              <a:ext cx="253596" cy="215444"/>
            </a:xfrm>
            <a:prstGeom prst="rect">
              <a:avLst/>
            </a:prstGeom>
            <a:noFill/>
          </p:spPr>
          <p:txBody>
            <a:bodyPr wrap="none" rtlCol="0">
              <a:spAutoFit/>
            </a:bodyPr>
            <a:lstStyle/>
            <a:p>
              <a:r>
                <a:rPr lang="en-US" sz="800"/>
                <a:t>S</a:t>
              </a:r>
            </a:p>
          </p:txBody>
        </p:sp>
        <p:sp>
          <p:nvSpPr>
            <p:cNvPr id="170" name="Textfeld 169">
              <a:extLst>
                <a:ext uri="{FF2B5EF4-FFF2-40B4-BE49-F238E27FC236}">
                  <a16:creationId xmlns:a16="http://schemas.microsoft.com/office/drawing/2014/main" id="{59405139-8629-43CA-871F-8ADE007DCC62}"/>
                </a:ext>
              </a:extLst>
            </p:cNvPr>
            <p:cNvSpPr txBox="1"/>
            <p:nvPr/>
          </p:nvSpPr>
          <p:spPr>
            <a:xfrm>
              <a:off x="8920888" y="5362417"/>
              <a:ext cx="258404" cy="215444"/>
            </a:xfrm>
            <a:prstGeom prst="rect">
              <a:avLst/>
            </a:prstGeom>
            <a:noFill/>
          </p:spPr>
          <p:txBody>
            <a:bodyPr wrap="none" rtlCol="0">
              <a:spAutoFit/>
            </a:bodyPr>
            <a:lstStyle/>
            <a:p>
              <a:r>
                <a:rPr lang="en-US" sz="800"/>
                <a:t>R</a:t>
              </a:r>
            </a:p>
          </p:txBody>
        </p:sp>
        <p:sp>
          <p:nvSpPr>
            <p:cNvPr id="171" name="Textfeld 170">
              <a:extLst>
                <a:ext uri="{FF2B5EF4-FFF2-40B4-BE49-F238E27FC236}">
                  <a16:creationId xmlns:a16="http://schemas.microsoft.com/office/drawing/2014/main" id="{B3F9E192-34CD-43F7-AB82-A5D27820118F}"/>
                </a:ext>
              </a:extLst>
            </p:cNvPr>
            <p:cNvSpPr txBox="1"/>
            <p:nvPr/>
          </p:nvSpPr>
          <p:spPr>
            <a:xfrm>
              <a:off x="9053103" y="5171968"/>
              <a:ext cx="264816" cy="215444"/>
            </a:xfrm>
            <a:prstGeom prst="rect">
              <a:avLst/>
            </a:prstGeom>
            <a:noFill/>
          </p:spPr>
          <p:txBody>
            <a:bodyPr wrap="none" rtlCol="0">
              <a:spAutoFit/>
            </a:bodyPr>
            <a:lstStyle/>
            <a:p>
              <a:r>
                <a:rPr lang="en-US" sz="800"/>
                <a:t>Q</a:t>
              </a:r>
            </a:p>
          </p:txBody>
        </p:sp>
      </p:grpSp>
      <p:cxnSp>
        <p:nvCxnSpPr>
          <p:cNvPr id="172" name="Gerader Verbinder 171">
            <a:extLst>
              <a:ext uri="{FF2B5EF4-FFF2-40B4-BE49-F238E27FC236}">
                <a16:creationId xmlns:a16="http://schemas.microsoft.com/office/drawing/2014/main" id="{10E3CFEB-0270-407C-A8D4-5C588A66AAA1}"/>
              </a:ext>
            </a:extLst>
          </p:cNvPr>
          <p:cNvCxnSpPr>
            <a:stCxn id="169" idx="1"/>
            <a:endCxn id="169" idx="1"/>
          </p:cNvCxnSpPr>
          <p:nvPr/>
        </p:nvCxnSpPr>
        <p:spPr>
          <a:xfrm>
            <a:off x="10624431" y="5206607"/>
            <a:ext cx="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Gerader Verbinder 172">
            <a:extLst>
              <a:ext uri="{FF2B5EF4-FFF2-40B4-BE49-F238E27FC236}">
                <a16:creationId xmlns:a16="http://schemas.microsoft.com/office/drawing/2014/main" id="{53DFC8CE-6B06-49AA-B9E1-835D68BD24CD}"/>
              </a:ext>
            </a:extLst>
          </p:cNvPr>
          <p:cNvCxnSpPr>
            <a:cxnSpLocks/>
          </p:cNvCxnSpPr>
          <p:nvPr/>
        </p:nvCxnSpPr>
        <p:spPr>
          <a:xfrm>
            <a:off x="10601472" y="4886398"/>
            <a:ext cx="0" cy="32703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Gerader Verbinder 173">
            <a:extLst>
              <a:ext uri="{FF2B5EF4-FFF2-40B4-BE49-F238E27FC236}">
                <a16:creationId xmlns:a16="http://schemas.microsoft.com/office/drawing/2014/main" id="{7338BE9B-9FD1-4C04-BBFB-3072E9F8B6BB}"/>
              </a:ext>
            </a:extLst>
          </p:cNvPr>
          <p:cNvCxnSpPr/>
          <p:nvPr/>
        </p:nvCxnSpPr>
        <p:spPr>
          <a:xfrm>
            <a:off x="10601472" y="5212048"/>
            <a:ext cx="720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Gerader Verbinder 174">
            <a:extLst>
              <a:ext uri="{FF2B5EF4-FFF2-40B4-BE49-F238E27FC236}">
                <a16:creationId xmlns:a16="http://schemas.microsoft.com/office/drawing/2014/main" id="{01D26FD1-196F-448C-B8CE-16C07B91286D}"/>
              </a:ext>
            </a:extLst>
          </p:cNvPr>
          <p:cNvCxnSpPr>
            <a:cxnSpLocks/>
          </p:cNvCxnSpPr>
          <p:nvPr/>
        </p:nvCxnSpPr>
        <p:spPr>
          <a:xfrm>
            <a:off x="10624431" y="5416492"/>
            <a:ext cx="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Gerader Verbinder 175">
            <a:extLst>
              <a:ext uri="{FF2B5EF4-FFF2-40B4-BE49-F238E27FC236}">
                <a16:creationId xmlns:a16="http://schemas.microsoft.com/office/drawing/2014/main" id="{60A7437C-CAD7-4BA5-BB66-6EE7D5BD253C}"/>
              </a:ext>
            </a:extLst>
          </p:cNvPr>
          <p:cNvCxnSpPr>
            <a:cxnSpLocks/>
          </p:cNvCxnSpPr>
          <p:nvPr/>
        </p:nvCxnSpPr>
        <p:spPr>
          <a:xfrm flipV="1">
            <a:off x="10601472" y="5421933"/>
            <a:ext cx="0" cy="11741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Gerader Verbinder 176">
            <a:extLst>
              <a:ext uri="{FF2B5EF4-FFF2-40B4-BE49-F238E27FC236}">
                <a16:creationId xmlns:a16="http://schemas.microsoft.com/office/drawing/2014/main" id="{94E7D60F-4E3D-4D14-8981-606EA40A1955}"/>
              </a:ext>
            </a:extLst>
          </p:cNvPr>
          <p:cNvCxnSpPr>
            <a:cxnSpLocks/>
          </p:cNvCxnSpPr>
          <p:nvPr/>
        </p:nvCxnSpPr>
        <p:spPr>
          <a:xfrm>
            <a:off x="10601472" y="5421933"/>
            <a:ext cx="720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Gerader Verbinder 177">
            <a:extLst>
              <a:ext uri="{FF2B5EF4-FFF2-40B4-BE49-F238E27FC236}">
                <a16:creationId xmlns:a16="http://schemas.microsoft.com/office/drawing/2014/main" id="{3CCC7CA0-70FD-42F2-9B11-57C7862D2192}"/>
              </a:ext>
            </a:extLst>
          </p:cNvPr>
          <p:cNvCxnSpPr/>
          <p:nvPr/>
        </p:nvCxnSpPr>
        <p:spPr>
          <a:xfrm>
            <a:off x="10947864" y="5211131"/>
            <a:ext cx="720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Gerader Verbinder 178">
            <a:extLst>
              <a:ext uri="{FF2B5EF4-FFF2-40B4-BE49-F238E27FC236}">
                <a16:creationId xmlns:a16="http://schemas.microsoft.com/office/drawing/2014/main" id="{9F1469C1-D4F9-4C37-858D-86EFBCFB70A6}"/>
              </a:ext>
            </a:extLst>
          </p:cNvPr>
          <p:cNvCxnSpPr>
            <a:cxnSpLocks/>
          </p:cNvCxnSpPr>
          <p:nvPr/>
        </p:nvCxnSpPr>
        <p:spPr>
          <a:xfrm flipV="1">
            <a:off x="11019872" y="5213436"/>
            <a:ext cx="0" cy="438498"/>
          </a:xfrm>
          <a:prstGeom prst="line">
            <a:avLst/>
          </a:prstGeom>
          <a:ln w="952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80" name="Ellipse 179">
            <a:extLst>
              <a:ext uri="{FF2B5EF4-FFF2-40B4-BE49-F238E27FC236}">
                <a16:creationId xmlns:a16="http://schemas.microsoft.com/office/drawing/2014/main" id="{88C21EB7-D4AF-4C2E-AAF0-54B83D32C0D7}"/>
              </a:ext>
            </a:extLst>
          </p:cNvPr>
          <p:cNvSpPr/>
          <p:nvPr/>
        </p:nvSpPr>
        <p:spPr>
          <a:xfrm>
            <a:off x="10578612" y="4864126"/>
            <a:ext cx="45719" cy="45719"/>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181" name="Ellipse 180">
            <a:extLst>
              <a:ext uri="{FF2B5EF4-FFF2-40B4-BE49-F238E27FC236}">
                <a16:creationId xmlns:a16="http://schemas.microsoft.com/office/drawing/2014/main" id="{7A1945C4-2CB3-4B95-867F-7F5EE4DB3186}"/>
              </a:ext>
            </a:extLst>
          </p:cNvPr>
          <p:cNvSpPr/>
          <p:nvPr/>
        </p:nvSpPr>
        <p:spPr>
          <a:xfrm>
            <a:off x="10581161" y="5527744"/>
            <a:ext cx="45719" cy="45719"/>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182" name="Gleichschenkliges Dreieck 181">
            <a:extLst>
              <a:ext uri="{FF2B5EF4-FFF2-40B4-BE49-F238E27FC236}">
                <a16:creationId xmlns:a16="http://schemas.microsoft.com/office/drawing/2014/main" id="{8560F488-4D82-4641-83DD-59B56792963B}"/>
              </a:ext>
            </a:extLst>
          </p:cNvPr>
          <p:cNvSpPr/>
          <p:nvPr/>
        </p:nvSpPr>
        <p:spPr>
          <a:xfrm rot="5400000">
            <a:off x="11102187" y="4765235"/>
            <a:ext cx="290684" cy="256458"/>
          </a:xfrm>
          <a:prstGeom prst="triangl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cxnSp>
        <p:nvCxnSpPr>
          <p:cNvPr id="183" name="Gerader Verbinder 182">
            <a:extLst>
              <a:ext uri="{FF2B5EF4-FFF2-40B4-BE49-F238E27FC236}">
                <a16:creationId xmlns:a16="http://schemas.microsoft.com/office/drawing/2014/main" id="{D3C315C1-5BC8-46FE-8FE6-BC3BDCE800F6}"/>
              </a:ext>
            </a:extLst>
          </p:cNvPr>
          <p:cNvCxnSpPr>
            <a:cxnSpLocks/>
          </p:cNvCxnSpPr>
          <p:nvPr/>
        </p:nvCxnSpPr>
        <p:spPr>
          <a:xfrm>
            <a:off x="11375758" y="4891376"/>
            <a:ext cx="42387" cy="0"/>
          </a:xfrm>
          <a:prstGeom prst="line">
            <a:avLst/>
          </a:prstGeom>
          <a:ln w="952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84" name="Textfeld 183">
            <a:extLst>
              <a:ext uri="{FF2B5EF4-FFF2-40B4-BE49-F238E27FC236}">
                <a16:creationId xmlns:a16="http://schemas.microsoft.com/office/drawing/2014/main" id="{F8DA7B3F-E0BA-4637-BE05-05EB0D8C4A07}"/>
              </a:ext>
            </a:extLst>
          </p:cNvPr>
          <p:cNvSpPr txBox="1"/>
          <p:nvPr/>
        </p:nvSpPr>
        <p:spPr>
          <a:xfrm>
            <a:off x="11035549" y="4740645"/>
            <a:ext cx="324128" cy="261610"/>
          </a:xfrm>
          <a:prstGeom prst="rect">
            <a:avLst/>
          </a:prstGeom>
          <a:noFill/>
        </p:spPr>
        <p:txBody>
          <a:bodyPr wrap="none" rtlCol="0">
            <a:spAutoFit/>
          </a:bodyPr>
          <a:lstStyle/>
          <a:p>
            <a:r>
              <a:rPr lang="en-US" sz="1100"/>
              <a:t>T</a:t>
            </a:r>
            <a:r>
              <a:rPr lang="en-US" sz="1100" baseline="-25000"/>
              <a:t>0</a:t>
            </a:r>
          </a:p>
        </p:txBody>
      </p:sp>
      <p:grpSp>
        <p:nvGrpSpPr>
          <p:cNvPr id="187" name="Gruppieren 186">
            <a:extLst>
              <a:ext uri="{FF2B5EF4-FFF2-40B4-BE49-F238E27FC236}">
                <a16:creationId xmlns:a16="http://schemas.microsoft.com/office/drawing/2014/main" id="{B4091913-76A3-4261-BD70-58FBAB7C61CA}"/>
              </a:ext>
            </a:extLst>
          </p:cNvPr>
          <p:cNvGrpSpPr/>
          <p:nvPr/>
        </p:nvGrpSpPr>
        <p:grpSpPr>
          <a:xfrm>
            <a:off x="11459609" y="5100973"/>
            <a:ext cx="397031" cy="405893"/>
            <a:chOff x="8920888" y="5171968"/>
            <a:chExt cx="397031" cy="405893"/>
          </a:xfrm>
        </p:grpSpPr>
        <p:sp>
          <p:nvSpPr>
            <p:cNvPr id="188" name="Rechteck 187">
              <a:extLst>
                <a:ext uri="{FF2B5EF4-FFF2-40B4-BE49-F238E27FC236}">
                  <a16:creationId xmlns:a16="http://schemas.microsoft.com/office/drawing/2014/main" id="{69D211A6-4955-46C5-BEEB-8FCB2A5E300A}"/>
                </a:ext>
              </a:extLst>
            </p:cNvPr>
            <p:cNvSpPr/>
            <p:nvPr/>
          </p:nvSpPr>
          <p:spPr>
            <a:xfrm>
              <a:off x="8976320" y="5203958"/>
              <a:ext cx="266545" cy="345232"/>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189" name="Textfeld 188">
              <a:extLst>
                <a:ext uri="{FF2B5EF4-FFF2-40B4-BE49-F238E27FC236}">
                  <a16:creationId xmlns:a16="http://schemas.microsoft.com/office/drawing/2014/main" id="{014C855E-40D5-430D-8F18-C800383E46E3}"/>
                </a:ext>
              </a:extLst>
            </p:cNvPr>
            <p:cNvSpPr txBox="1"/>
            <p:nvPr/>
          </p:nvSpPr>
          <p:spPr>
            <a:xfrm>
              <a:off x="8920888" y="5171968"/>
              <a:ext cx="253596" cy="215444"/>
            </a:xfrm>
            <a:prstGeom prst="rect">
              <a:avLst/>
            </a:prstGeom>
            <a:noFill/>
          </p:spPr>
          <p:txBody>
            <a:bodyPr wrap="none" rtlCol="0">
              <a:spAutoFit/>
            </a:bodyPr>
            <a:lstStyle/>
            <a:p>
              <a:r>
                <a:rPr lang="en-US" sz="800"/>
                <a:t>S</a:t>
              </a:r>
            </a:p>
          </p:txBody>
        </p:sp>
        <p:sp>
          <p:nvSpPr>
            <p:cNvPr id="190" name="Textfeld 189">
              <a:extLst>
                <a:ext uri="{FF2B5EF4-FFF2-40B4-BE49-F238E27FC236}">
                  <a16:creationId xmlns:a16="http://schemas.microsoft.com/office/drawing/2014/main" id="{0567EC94-1216-4182-9988-96F7875A30AF}"/>
                </a:ext>
              </a:extLst>
            </p:cNvPr>
            <p:cNvSpPr txBox="1"/>
            <p:nvPr/>
          </p:nvSpPr>
          <p:spPr>
            <a:xfrm>
              <a:off x="8920888" y="5362417"/>
              <a:ext cx="258404" cy="215444"/>
            </a:xfrm>
            <a:prstGeom prst="rect">
              <a:avLst/>
            </a:prstGeom>
            <a:noFill/>
          </p:spPr>
          <p:txBody>
            <a:bodyPr wrap="none" rtlCol="0">
              <a:spAutoFit/>
            </a:bodyPr>
            <a:lstStyle/>
            <a:p>
              <a:r>
                <a:rPr lang="en-US" sz="800"/>
                <a:t>R</a:t>
              </a:r>
            </a:p>
          </p:txBody>
        </p:sp>
        <p:sp>
          <p:nvSpPr>
            <p:cNvPr id="191" name="Textfeld 190">
              <a:extLst>
                <a:ext uri="{FF2B5EF4-FFF2-40B4-BE49-F238E27FC236}">
                  <a16:creationId xmlns:a16="http://schemas.microsoft.com/office/drawing/2014/main" id="{BAEF790A-41C7-40FB-A93D-DDDADB8509EA}"/>
                </a:ext>
              </a:extLst>
            </p:cNvPr>
            <p:cNvSpPr txBox="1"/>
            <p:nvPr/>
          </p:nvSpPr>
          <p:spPr>
            <a:xfrm>
              <a:off x="9053103" y="5171968"/>
              <a:ext cx="264816" cy="215444"/>
            </a:xfrm>
            <a:prstGeom prst="rect">
              <a:avLst/>
            </a:prstGeom>
            <a:noFill/>
          </p:spPr>
          <p:txBody>
            <a:bodyPr wrap="none" rtlCol="0">
              <a:spAutoFit/>
            </a:bodyPr>
            <a:lstStyle/>
            <a:p>
              <a:r>
                <a:rPr lang="en-US" sz="800"/>
                <a:t>Q</a:t>
              </a:r>
            </a:p>
          </p:txBody>
        </p:sp>
      </p:grpSp>
      <p:cxnSp>
        <p:nvCxnSpPr>
          <p:cNvPr id="192" name="Gerader Verbinder 191">
            <a:extLst>
              <a:ext uri="{FF2B5EF4-FFF2-40B4-BE49-F238E27FC236}">
                <a16:creationId xmlns:a16="http://schemas.microsoft.com/office/drawing/2014/main" id="{D58C8D3A-4DAD-4031-8BDB-5DA2FEF40FE8}"/>
              </a:ext>
            </a:extLst>
          </p:cNvPr>
          <p:cNvCxnSpPr>
            <a:stCxn id="189" idx="1"/>
            <a:endCxn id="189" idx="1"/>
          </p:cNvCxnSpPr>
          <p:nvPr/>
        </p:nvCxnSpPr>
        <p:spPr>
          <a:xfrm>
            <a:off x="11459609" y="5208695"/>
            <a:ext cx="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Gerader Verbinder 192">
            <a:extLst>
              <a:ext uri="{FF2B5EF4-FFF2-40B4-BE49-F238E27FC236}">
                <a16:creationId xmlns:a16="http://schemas.microsoft.com/office/drawing/2014/main" id="{42744959-3636-4803-8581-526933877915}"/>
              </a:ext>
            </a:extLst>
          </p:cNvPr>
          <p:cNvCxnSpPr>
            <a:cxnSpLocks/>
          </p:cNvCxnSpPr>
          <p:nvPr/>
        </p:nvCxnSpPr>
        <p:spPr>
          <a:xfrm>
            <a:off x="11418145" y="4887098"/>
            <a:ext cx="0" cy="32703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Gerader Verbinder 193">
            <a:extLst>
              <a:ext uri="{FF2B5EF4-FFF2-40B4-BE49-F238E27FC236}">
                <a16:creationId xmlns:a16="http://schemas.microsoft.com/office/drawing/2014/main" id="{EED192B8-68F5-4ACB-ADB6-39BA8FA10F9B}"/>
              </a:ext>
            </a:extLst>
          </p:cNvPr>
          <p:cNvCxnSpPr>
            <a:cxnSpLocks/>
          </p:cNvCxnSpPr>
          <p:nvPr/>
        </p:nvCxnSpPr>
        <p:spPr>
          <a:xfrm>
            <a:off x="11418145" y="5214136"/>
            <a:ext cx="9051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5" name="Gerader Verbinder 194">
            <a:extLst>
              <a:ext uri="{FF2B5EF4-FFF2-40B4-BE49-F238E27FC236}">
                <a16:creationId xmlns:a16="http://schemas.microsoft.com/office/drawing/2014/main" id="{65D19200-99C1-481A-91AC-B0F7443358BA}"/>
              </a:ext>
            </a:extLst>
          </p:cNvPr>
          <p:cNvCxnSpPr>
            <a:cxnSpLocks/>
          </p:cNvCxnSpPr>
          <p:nvPr/>
        </p:nvCxnSpPr>
        <p:spPr>
          <a:xfrm>
            <a:off x="11459609" y="5418580"/>
            <a:ext cx="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Gerader Verbinder 195">
            <a:extLst>
              <a:ext uri="{FF2B5EF4-FFF2-40B4-BE49-F238E27FC236}">
                <a16:creationId xmlns:a16="http://schemas.microsoft.com/office/drawing/2014/main" id="{7023A22E-2FD1-4724-BD72-A63CDCC0F146}"/>
              </a:ext>
            </a:extLst>
          </p:cNvPr>
          <p:cNvCxnSpPr>
            <a:cxnSpLocks/>
          </p:cNvCxnSpPr>
          <p:nvPr/>
        </p:nvCxnSpPr>
        <p:spPr>
          <a:xfrm flipV="1">
            <a:off x="11436650" y="5424021"/>
            <a:ext cx="0" cy="12737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Gerader Verbinder 196">
            <a:extLst>
              <a:ext uri="{FF2B5EF4-FFF2-40B4-BE49-F238E27FC236}">
                <a16:creationId xmlns:a16="http://schemas.microsoft.com/office/drawing/2014/main" id="{ED18C074-3F25-4AE5-92BA-8C06278C17F6}"/>
              </a:ext>
            </a:extLst>
          </p:cNvPr>
          <p:cNvCxnSpPr>
            <a:cxnSpLocks/>
          </p:cNvCxnSpPr>
          <p:nvPr/>
        </p:nvCxnSpPr>
        <p:spPr>
          <a:xfrm>
            <a:off x="11436650" y="5424021"/>
            <a:ext cx="720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Gerader Verbinder 197">
            <a:extLst>
              <a:ext uri="{FF2B5EF4-FFF2-40B4-BE49-F238E27FC236}">
                <a16:creationId xmlns:a16="http://schemas.microsoft.com/office/drawing/2014/main" id="{82451E8B-1981-4442-9DAD-31A2B8813D9D}"/>
              </a:ext>
            </a:extLst>
          </p:cNvPr>
          <p:cNvCxnSpPr/>
          <p:nvPr/>
        </p:nvCxnSpPr>
        <p:spPr>
          <a:xfrm>
            <a:off x="11783042" y="5213219"/>
            <a:ext cx="720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Gerader Verbinder 198">
            <a:extLst>
              <a:ext uri="{FF2B5EF4-FFF2-40B4-BE49-F238E27FC236}">
                <a16:creationId xmlns:a16="http://schemas.microsoft.com/office/drawing/2014/main" id="{5B62BB99-CE6C-434F-AEE0-062F5ED5230F}"/>
              </a:ext>
            </a:extLst>
          </p:cNvPr>
          <p:cNvCxnSpPr>
            <a:cxnSpLocks/>
          </p:cNvCxnSpPr>
          <p:nvPr/>
        </p:nvCxnSpPr>
        <p:spPr>
          <a:xfrm flipV="1">
            <a:off x="11855050" y="5215524"/>
            <a:ext cx="0" cy="438498"/>
          </a:xfrm>
          <a:prstGeom prst="line">
            <a:avLst/>
          </a:prstGeom>
          <a:ln w="952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2" name="Gerader Verbinder 201">
            <a:extLst>
              <a:ext uri="{FF2B5EF4-FFF2-40B4-BE49-F238E27FC236}">
                <a16:creationId xmlns:a16="http://schemas.microsoft.com/office/drawing/2014/main" id="{27701793-3350-4285-99EA-78F33AF4C577}"/>
              </a:ext>
            </a:extLst>
          </p:cNvPr>
          <p:cNvCxnSpPr>
            <a:cxnSpLocks/>
          </p:cNvCxnSpPr>
          <p:nvPr/>
        </p:nvCxnSpPr>
        <p:spPr>
          <a:xfrm>
            <a:off x="10619704" y="5550603"/>
            <a:ext cx="712770" cy="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6" name="Gerader Verbinder 205">
            <a:extLst>
              <a:ext uri="{FF2B5EF4-FFF2-40B4-BE49-F238E27FC236}">
                <a16:creationId xmlns:a16="http://schemas.microsoft.com/office/drawing/2014/main" id="{FB1DC943-E200-4920-8B9A-4638D07036AA}"/>
              </a:ext>
            </a:extLst>
          </p:cNvPr>
          <p:cNvCxnSpPr>
            <a:cxnSpLocks/>
          </p:cNvCxnSpPr>
          <p:nvPr/>
        </p:nvCxnSpPr>
        <p:spPr>
          <a:xfrm>
            <a:off x="11346137" y="5551398"/>
            <a:ext cx="9051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Gerader Verbinder 208">
            <a:extLst>
              <a:ext uri="{FF2B5EF4-FFF2-40B4-BE49-F238E27FC236}">
                <a16:creationId xmlns:a16="http://schemas.microsoft.com/office/drawing/2014/main" id="{48AF047E-7D10-463C-875E-D5F5C6230086}"/>
              </a:ext>
            </a:extLst>
          </p:cNvPr>
          <p:cNvCxnSpPr>
            <a:cxnSpLocks/>
          </p:cNvCxnSpPr>
          <p:nvPr/>
        </p:nvCxnSpPr>
        <p:spPr>
          <a:xfrm>
            <a:off x="10976089" y="4891675"/>
            <a:ext cx="14321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Gerader Verbinder 212">
            <a:extLst>
              <a:ext uri="{FF2B5EF4-FFF2-40B4-BE49-F238E27FC236}">
                <a16:creationId xmlns:a16="http://schemas.microsoft.com/office/drawing/2014/main" id="{848D8E18-DCD1-4A0A-AE05-77154F352E82}"/>
              </a:ext>
            </a:extLst>
          </p:cNvPr>
          <p:cNvCxnSpPr>
            <a:cxnSpLocks/>
          </p:cNvCxnSpPr>
          <p:nvPr/>
        </p:nvCxnSpPr>
        <p:spPr>
          <a:xfrm>
            <a:off x="8310988" y="4984407"/>
            <a:ext cx="130482"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4" name="Gerader Verbinder 213">
            <a:extLst>
              <a:ext uri="{FF2B5EF4-FFF2-40B4-BE49-F238E27FC236}">
                <a16:creationId xmlns:a16="http://schemas.microsoft.com/office/drawing/2014/main" id="{75511ED9-DC36-47A5-874D-5D530E1298ED}"/>
              </a:ext>
            </a:extLst>
          </p:cNvPr>
          <p:cNvCxnSpPr>
            <a:cxnSpLocks/>
          </p:cNvCxnSpPr>
          <p:nvPr/>
        </p:nvCxnSpPr>
        <p:spPr>
          <a:xfrm>
            <a:off x="8441470" y="4778957"/>
            <a:ext cx="0" cy="20545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7" name="Gerader Verbinder 216">
            <a:extLst>
              <a:ext uri="{FF2B5EF4-FFF2-40B4-BE49-F238E27FC236}">
                <a16:creationId xmlns:a16="http://schemas.microsoft.com/office/drawing/2014/main" id="{0BF67419-AB7A-41FA-9FDA-25DA8A1E1499}"/>
              </a:ext>
            </a:extLst>
          </p:cNvPr>
          <p:cNvCxnSpPr>
            <a:cxnSpLocks/>
          </p:cNvCxnSpPr>
          <p:nvPr/>
        </p:nvCxnSpPr>
        <p:spPr>
          <a:xfrm>
            <a:off x="8441470" y="4786788"/>
            <a:ext cx="130482"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8" name="Gerader Verbinder 217">
            <a:extLst>
              <a:ext uri="{FF2B5EF4-FFF2-40B4-BE49-F238E27FC236}">
                <a16:creationId xmlns:a16="http://schemas.microsoft.com/office/drawing/2014/main" id="{67925C6C-A94B-4AA3-B05F-E64E162F43CF}"/>
              </a:ext>
            </a:extLst>
          </p:cNvPr>
          <p:cNvCxnSpPr>
            <a:cxnSpLocks/>
          </p:cNvCxnSpPr>
          <p:nvPr/>
        </p:nvCxnSpPr>
        <p:spPr>
          <a:xfrm>
            <a:off x="8549469" y="5608664"/>
            <a:ext cx="130482"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9" name="Gerader Verbinder 218">
            <a:extLst>
              <a:ext uri="{FF2B5EF4-FFF2-40B4-BE49-F238E27FC236}">
                <a16:creationId xmlns:a16="http://schemas.microsoft.com/office/drawing/2014/main" id="{0B8FCAB0-E322-4131-B7A6-6C1C87DDD046}"/>
              </a:ext>
            </a:extLst>
          </p:cNvPr>
          <p:cNvCxnSpPr>
            <a:cxnSpLocks/>
          </p:cNvCxnSpPr>
          <p:nvPr/>
        </p:nvCxnSpPr>
        <p:spPr>
          <a:xfrm>
            <a:off x="8679951" y="5403214"/>
            <a:ext cx="0" cy="20545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0" name="Gerader Verbinder 219">
            <a:extLst>
              <a:ext uri="{FF2B5EF4-FFF2-40B4-BE49-F238E27FC236}">
                <a16:creationId xmlns:a16="http://schemas.microsoft.com/office/drawing/2014/main" id="{8510C936-4001-4614-958F-94D1EA5F50D4}"/>
              </a:ext>
            </a:extLst>
          </p:cNvPr>
          <p:cNvCxnSpPr>
            <a:cxnSpLocks/>
          </p:cNvCxnSpPr>
          <p:nvPr/>
        </p:nvCxnSpPr>
        <p:spPr>
          <a:xfrm>
            <a:off x="8679951" y="5411045"/>
            <a:ext cx="130482"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1" name="Gerade Verbindung mit Pfeil 220">
            <a:extLst>
              <a:ext uri="{FF2B5EF4-FFF2-40B4-BE49-F238E27FC236}">
                <a16:creationId xmlns:a16="http://schemas.microsoft.com/office/drawing/2014/main" id="{326EED41-CFDF-40A1-B007-BC6E68A0F098}"/>
              </a:ext>
            </a:extLst>
          </p:cNvPr>
          <p:cNvCxnSpPr>
            <a:cxnSpLocks/>
          </p:cNvCxnSpPr>
          <p:nvPr/>
        </p:nvCxnSpPr>
        <p:spPr>
          <a:xfrm flipV="1">
            <a:off x="8441379" y="4904045"/>
            <a:ext cx="0" cy="617899"/>
          </a:xfrm>
          <a:prstGeom prst="straightConnector1">
            <a:avLst/>
          </a:prstGeom>
          <a:ln w="1270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2" name="Gerade Verbindung mit Pfeil 221">
            <a:extLst>
              <a:ext uri="{FF2B5EF4-FFF2-40B4-BE49-F238E27FC236}">
                <a16:creationId xmlns:a16="http://schemas.microsoft.com/office/drawing/2014/main" id="{47B9FD09-3207-4454-A758-60D9DC9B7119}"/>
              </a:ext>
            </a:extLst>
          </p:cNvPr>
          <p:cNvCxnSpPr>
            <a:cxnSpLocks/>
          </p:cNvCxnSpPr>
          <p:nvPr/>
        </p:nvCxnSpPr>
        <p:spPr>
          <a:xfrm flipV="1">
            <a:off x="8684476" y="4891376"/>
            <a:ext cx="0" cy="614563"/>
          </a:xfrm>
          <a:prstGeom prst="straightConnector1">
            <a:avLst/>
          </a:prstGeom>
          <a:ln w="1270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23" name="Textfeld 222">
            <a:extLst>
              <a:ext uri="{FF2B5EF4-FFF2-40B4-BE49-F238E27FC236}">
                <a16:creationId xmlns:a16="http://schemas.microsoft.com/office/drawing/2014/main" id="{BCE5C128-8F2F-4BB6-8B24-30DD7450CD00}"/>
              </a:ext>
            </a:extLst>
          </p:cNvPr>
          <p:cNvSpPr txBox="1"/>
          <p:nvPr/>
        </p:nvSpPr>
        <p:spPr>
          <a:xfrm>
            <a:off x="8651469" y="5073622"/>
            <a:ext cx="365806" cy="276999"/>
          </a:xfrm>
          <a:prstGeom prst="rect">
            <a:avLst/>
          </a:prstGeom>
          <a:noFill/>
        </p:spPr>
        <p:txBody>
          <a:bodyPr wrap="none" rtlCol="0">
            <a:spAutoFit/>
          </a:bodyPr>
          <a:lstStyle/>
          <a:p>
            <a:r>
              <a:rPr lang="en-US" sz="1200"/>
              <a:t>T</a:t>
            </a:r>
            <a:r>
              <a:rPr lang="en-US" sz="1200" baseline="-25000"/>
              <a:t>In</a:t>
            </a:r>
          </a:p>
        </p:txBody>
      </p:sp>
      <p:cxnSp>
        <p:nvCxnSpPr>
          <p:cNvPr id="224" name="Gerade Verbindung mit Pfeil 223">
            <a:extLst>
              <a:ext uri="{FF2B5EF4-FFF2-40B4-BE49-F238E27FC236}">
                <a16:creationId xmlns:a16="http://schemas.microsoft.com/office/drawing/2014/main" id="{FF8CEB3E-8A84-47F0-A706-EDFF435D2DE1}"/>
              </a:ext>
            </a:extLst>
          </p:cNvPr>
          <p:cNvCxnSpPr>
            <a:cxnSpLocks/>
          </p:cNvCxnSpPr>
          <p:nvPr/>
        </p:nvCxnSpPr>
        <p:spPr>
          <a:xfrm>
            <a:off x="8441379" y="5202733"/>
            <a:ext cx="238572" cy="0"/>
          </a:xfrm>
          <a:prstGeom prst="straightConnector1">
            <a:avLst/>
          </a:prstGeom>
          <a:ln w="952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5" name="Textfeld 234">
            <a:extLst>
              <a:ext uri="{FF2B5EF4-FFF2-40B4-BE49-F238E27FC236}">
                <a16:creationId xmlns:a16="http://schemas.microsoft.com/office/drawing/2014/main" id="{6A4E1DD6-DE8F-4CD3-9DB9-D43BA92708E7}"/>
              </a:ext>
            </a:extLst>
          </p:cNvPr>
          <p:cNvSpPr txBox="1"/>
          <p:nvPr/>
        </p:nvSpPr>
        <p:spPr>
          <a:xfrm>
            <a:off x="7993116" y="4725144"/>
            <a:ext cx="510076" cy="276999"/>
          </a:xfrm>
          <a:prstGeom prst="rect">
            <a:avLst/>
          </a:prstGeom>
          <a:noFill/>
        </p:spPr>
        <p:txBody>
          <a:bodyPr wrap="none" rtlCol="0">
            <a:spAutoFit/>
          </a:bodyPr>
          <a:lstStyle/>
          <a:p>
            <a:r>
              <a:rPr lang="en-US" sz="1200">
                <a:solidFill>
                  <a:srgbClr val="C00000"/>
                </a:solidFill>
              </a:rPr>
              <a:t>Start</a:t>
            </a:r>
          </a:p>
        </p:txBody>
      </p:sp>
      <p:sp>
        <p:nvSpPr>
          <p:cNvPr id="236" name="Textfeld 235">
            <a:extLst>
              <a:ext uri="{FF2B5EF4-FFF2-40B4-BE49-F238E27FC236}">
                <a16:creationId xmlns:a16="http://schemas.microsoft.com/office/drawing/2014/main" id="{62C8E07C-7B7B-47A9-A8C1-72F903B1341F}"/>
              </a:ext>
            </a:extLst>
          </p:cNvPr>
          <p:cNvSpPr txBox="1"/>
          <p:nvPr/>
        </p:nvSpPr>
        <p:spPr>
          <a:xfrm>
            <a:off x="7989986" y="5342141"/>
            <a:ext cx="500458" cy="276999"/>
          </a:xfrm>
          <a:prstGeom prst="rect">
            <a:avLst/>
          </a:prstGeom>
          <a:noFill/>
        </p:spPr>
        <p:txBody>
          <a:bodyPr wrap="none" rtlCol="0">
            <a:spAutoFit/>
          </a:bodyPr>
          <a:lstStyle/>
          <a:p>
            <a:r>
              <a:rPr lang="en-US" sz="1200">
                <a:solidFill>
                  <a:srgbClr val="C00000"/>
                </a:solidFill>
              </a:rPr>
              <a:t>Stop</a:t>
            </a:r>
          </a:p>
        </p:txBody>
      </p:sp>
      <p:sp>
        <p:nvSpPr>
          <p:cNvPr id="200" name="Textfeld 199">
            <a:extLst>
              <a:ext uri="{FF2B5EF4-FFF2-40B4-BE49-F238E27FC236}">
                <a16:creationId xmlns:a16="http://schemas.microsoft.com/office/drawing/2014/main" id="{E41D04FF-B440-487A-A32D-AEBEDD010023}"/>
              </a:ext>
            </a:extLst>
          </p:cNvPr>
          <p:cNvSpPr txBox="1"/>
          <p:nvPr/>
        </p:nvSpPr>
        <p:spPr>
          <a:xfrm>
            <a:off x="8248154" y="5721168"/>
            <a:ext cx="4002068" cy="954107"/>
          </a:xfrm>
          <a:prstGeom prst="rect">
            <a:avLst/>
          </a:prstGeom>
          <a:noFill/>
        </p:spPr>
        <p:txBody>
          <a:bodyPr wrap="square" rtlCol="0">
            <a:spAutoFit/>
          </a:bodyPr>
          <a:lstStyle/>
          <a:p>
            <a:pPr marL="285750" indent="-285750">
              <a:buFont typeface="Arial" panose="020B0604020202020204" pitchFamily="34" charset="0"/>
              <a:buChar char="•"/>
            </a:pPr>
            <a:r>
              <a:rPr lang="en-US" sz="1400" dirty="0">
                <a:ea typeface="+mn-lt"/>
                <a:cs typeface="+mn-lt"/>
              </a:rPr>
              <a:t>Successive delaying of start through a DL</a:t>
            </a:r>
          </a:p>
          <a:p>
            <a:pPr marL="285750" indent="-285750">
              <a:buFont typeface="Arial" panose="020B0604020202020204" pitchFamily="34" charset="0"/>
              <a:buChar char="•"/>
            </a:pPr>
            <a:r>
              <a:rPr lang="de-DE" sz="1400" dirty="0">
                <a:ea typeface="+mn-lt"/>
                <a:cs typeface="+mn-lt"/>
              </a:rPr>
              <a:t>T</a:t>
            </a:r>
            <a:r>
              <a:rPr lang="en-US" sz="1400" dirty="0" err="1">
                <a:ea typeface="+mn-lt"/>
                <a:cs typeface="+mn-lt"/>
              </a:rPr>
              <a:t>ime</a:t>
            </a:r>
            <a:r>
              <a:rPr lang="en-US" sz="1400" dirty="0">
                <a:ea typeface="+mn-lt"/>
                <a:cs typeface="+mn-lt"/>
              </a:rPr>
              <a:t> comparator records the order in which the events arrive</a:t>
            </a:r>
          </a:p>
          <a:p>
            <a:pPr marL="285750" indent="-285750">
              <a:buFont typeface="Arial" panose="020B0604020202020204" pitchFamily="34" charset="0"/>
              <a:buChar char="•"/>
            </a:pPr>
            <a:r>
              <a:rPr lang="de-DE" sz="1400" dirty="0">
                <a:ea typeface="+mn-lt"/>
                <a:cs typeface="+mn-lt"/>
              </a:rPr>
              <a:t>R</a:t>
            </a:r>
            <a:r>
              <a:rPr lang="en-US" sz="1400" dirty="0" err="1">
                <a:ea typeface="+mn-lt"/>
                <a:cs typeface="+mn-lt"/>
              </a:rPr>
              <a:t>esult</a:t>
            </a:r>
            <a:r>
              <a:rPr lang="en-US" sz="1400" dirty="0">
                <a:ea typeface="+mn-lt"/>
                <a:cs typeface="+mn-lt"/>
              </a:rPr>
              <a:t> in thermometer code</a:t>
            </a:r>
          </a:p>
        </p:txBody>
      </p:sp>
    </p:spTree>
    <p:extLst>
      <p:ext uri="{BB962C8B-B14F-4D97-AF65-F5344CB8AC3E}">
        <p14:creationId xmlns:p14="http://schemas.microsoft.com/office/powerpoint/2010/main" val="3001417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hteck 77">
            <a:extLst>
              <a:ext uri="{FF2B5EF4-FFF2-40B4-BE49-F238E27FC236}">
                <a16:creationId xmlns:a16="http://schemas.microsoft.com/office/drawing/2014/main" id="{097E5038-F51B-45DC-B44E-3F0D710F8748}"/>
              </a:ext>
            </a:extLst>
          </p:cNvPr>
          <p:cNvSpPr/>
          <p:nvPr/>
        </p:nvSpPr>
        <p:spPr>
          <a:xfrm>
            <a:off x="4727848" y="1505705"/>
            <a:ext cx="1944215" cy="1972034"/>
          </a:xfrm>
          <a:prstGeom prst="rect">
            <a:avLst/>
          </a:prstGeom>
          <a:solidFill>
            <a:schemeClr val="bg1"/>
          </a:solidFill>
          <a:ln w="9525">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2" name="Titel 1"/>
          <p:cNvSpPr>
            <a:spLocks noGrp="1"/>
          </p:cNvSpPr>
          <p:nvPr>
            <p:ph type="title"/>
          </p:nvPr>
        </p:nvSpPr>
        <p:spPr/>
        <p:txBody>
          <a:bodyPr/>
          <a:lstStyle/>
          <a:p>
            <a:r>
              <a:rPr lang="en-US"/>
              <a:t>Introduction</a:t>
            </a:r>
          </a:p>
        </p:txBody>
      </p:sp>
      <p:sp>
        <p:nvSpPr>
          <p:cNvPr id="4" name="Textplatzhalter 3"/>
          <p:cNvSpPr>
            <a:spLocks noGrp="1"/>
          </p:cNvSpPr>
          <p:nvPr>
            <p:ph type="body" sz="quarter" idx="13"/>
          </p:nvPr>
        </p:nvSpPr>
        <p:spPr/>
        <p:txBody>
          <a:bodyPr/>
          <a:lstStyle/>
          <a:p>
            <a:r>
              <a:rPr lang="en-US"/>
              <a:t>Delay-line based TDCs</a:t>
            </a:r>
          </a:p>
        </p:txBody>
      </p:sp>
      <p:sp>
        <p:nvSpPr>
          <p:cNvPr id="3" name="Fußzeilenplatzhalter 2"/>
          <p:cNvSpPr>
            <a:spLocks noGrp="1"/>
          </p:cNvSpPr>
          <p:nvPr>
            <p:ph type="ftr" sz="quarter" idx="11"/>
          </p:nvPr>
        </p:nvSpPr>
        <p:spPr/>
        <p:txBody>
          <a:bodyPr/>
          <a:lstStyle/>
          <a:p>
            <a:r>
              <a:rPr lang="en-US"/>
              <a:t>| TDCs | Inge Diehl, Juli 2023</a:t>
            </a:r>
          </a:p>
        </p:txBody>
      </p:sp>
      <p:sp>
        <p:nvSpPr>
          <p:cNvPr id="11" name="Gleichschenkliges Dreieck 10">
            <a:extLst>
              <a:ext uri="{FF2B5EF4-FFF2-40B4-BE49-F238E27FC236}">
                <a16:creationId xmlns:a16="http://schemas.microsoft.com/office/drawing/2014/main" id="{D809E282-E272-45FD-BF70-09208AC688B1}"/>
              </a:ext>
            </a:extLst>
          </p:cNvPr>
          <p:cNvSpPr/>
          <p:nvPr/>
        </p:nvSpPr>
        <p:spPr>
          <a:xfrm rot="5400000">
            <a:off x="1038327" y="1873825"/>
            <a:ext cx="290684" cy="256458"/>
          </a:xfrm>
          <a:prstGeom prst="triangl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122" name="Gleichschenkliges Dreieck 121">
            <a:extLst>
              <a:ext uri="{FF2B5EF4-FFF2-40B4-BE49-F238E27FC236}">
                <a16:creationId xmlns:a16="http://schemas.microsoft.com/office/drawing/2014/main" id="{77E9C450-EA3F-446B-BE2F-B196A17A8770}"/>
              </a:ext>
            </a:extLst>
          </p:cNvPr>
          <p:cNvSpPr/>
          <p:nvPr/>
        </p:nvSpPr>
        <p:spPr>
          <a:xfrm rot="5400000">
            <a:off x="1712787" y="1879214"/>
            <a:ext cx="290684" cy="256458"/>
          </a:xfrm>
          <a:prstGeom prst="triangl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123" name="Gleichschenkliges Dreieck 122">
            <a:extLst>
              <a:ext uri="{FF2B5EF4-FFF2-40B4-BE49-F238E27FC236}">
                <a16:creationId xmlns:a16="http://schemas.microsoft.com/office/drawing/2014/main" id="{8E8993A4-47B8-434C-AE19-4B071DC7029D}"/>
              </a:ext>
            </a:extLst>
          </p:cNvPr>
          <p:cNvSpPr/>
          <p:nvPr/>
        </p:nvSpPr>
        <p:spPr>
          <a:xfrm rot="5400000">
            <a:off x="2387247" y="1884603"/>
            <a:ext cx="290684" cy="256458"/>
          </a:xfrm>
          <a:prstGeom prst="triangl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grpSp>
        <p:nvGrpSpPr>
          <p:cNvPr id="14" name="Gruppieren 13">
            <a:extLst>
              <a:ext uri="{FF2B5EF4-FFF2-40B4-BE49-F238E27FC236}">
                <a16:creationId xmlns:a16="http://schemas.microsoft.com/office/drawing/2014/main" id="{0989FD9B-5DA4-4095-B421-8D6CD49338E5}"/>
              </a:ext>
            </a:extLst>
          </p:cNvPr>
          <p:cNvGrpSpPr/>
          <p:nvPr/>
        </p:nvGrpSpPr>
        <p:grpSpPr>
          <a:xfrm>
            <a:off x="1390289" y="2214541"/>
            <a:ext cx="397031" cy="405893"/>
            <a:chOff x="8920888" y="5171968"/>
            <a:chExt cx="397031" cy="405893"/>
          </a:xfrm>
        </p:grpSpPr>
        <p:sp>
          <p:nvSpPr>
            <p:cNvPr id="6" name="Rechteck 5">
              <a:extLst>
                <a:ext uri="{FF2B5EF4-FFF2-40B4-BE49-F238E27FC236}">
                  <a16:creationId xmlns:a16="http://schemas.microsoft.com/office/drawing/2014/main" id="{A5E19E5B-8E34-46D6-ADB5-6E24774D8D6C}"/>
                </a:ext>
              </a:extLst>
            </p:cNvPr>
            <p:cNvSpPr/>
            <p:nvPr/>
          </p:nvSpPr>
          <p:spPr>
            <a:xfrm>
              <a:off x="8976320" y="5203958"/>
              <a:ext cx="266545" cy="345232"/>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13" name="Textfeld 12">
              <a:extLst>
                <a:ext uri="{FF2B5EF4-FFF2-40B4-BE49-F238E27FC236}">
                  <a16:creationId xmlns:a16="http://schemas.microsoft.com/office/drawing/2014/main" id="{4B7C69D6-6380-40B4-A5F4-3CDEC7941E59}"/>
                </a:ext>
              </a:extLst>
            </p:cNvPr>
            <p:cNvSpPr txBox="1"/>
            <p:nvPr/>
          </p:nvSpPr>
          <p:spPr>
            <a:xfrm>
              <a:off x="8920888" y="5171968"/>
              <a:ext cx="253596" cy="215444"/>
            </a:xfrm>
            <a:prstGeom prst="rect">
              <a:avLst/>
            </a:prstGeom>
            <a:noFill/>
          </p:spPr>
          <p:txBody>
            <a:bodyPr wrap="none" rtlCol="0">
              <a:spAutoFit/>
            </a:bodyPr>
            <a:lstStyle/>
            <a:p>
              <a:r>
                <a:rPr lang="en-US" sz="800"/>
                <a:t>S</a:t>
              </a:r>
            </a:p>
          </p:txBody>
        </p:sp>
        <p:sp>
          <p:nvSpPr>
            <p:cNvPr id="124" name="Textfeld 123">
              <a:extLst>
                <a:ext uri="{FF2B5EF4-FFF2-40B4-BE49-F238E27FC236}">
                  <a16:creationId xmlns:a16="http://schemas.microsoft.com/office/drawing/2014/main" id="{C0A58AD0-1502-49BD-A51D-4DF89D9FC2E1}"/>
                </a:ext>
              </a:extLst>
            </p:cNvPr>
            <p:cNvSpPr txBox="1"/>
            <p:nvPr/>
          </p:nvSpPr>
          <p:spPr>
            <a:xfrm>
              <a:off x="8920888" y="5362417"/>
              <a:ext cx="258404" cy="215444"/>
            </a:xfrm>
            <a:prstGeom prst="rect">
              <a:avLst/>
            </a:prstGeom>
            <a:noFill/>
          </p:spPr>
          <p:txBody>
            <a:bodyPr wrap="none" rtlCol="0">
              <a:spAutoFit/>
            </a:bodyPr>
            <a:lstStyle/>
            <a:p>
              <a:r>
                <a:rPr lang="en-US" sz="800"/>
                <a:t>R</a:t>
              </a:r>
            </a:p>
          </p:txBody>
        </p:sp>
        <p:sp>
          <p:nvSpPr>
            <p:cNvPr id="125" name="Textfeld 124">
              <a:extLst>
                <a:ext uri="{FF2B5EF4-FFF2-40B4-BE49-F238E27FC236}">
                  <a16:creationId xmlns:a16="http://schemas.microsoft.com/office/drawing/2014/main" id="{F29FFDA8-4C58-4753-92DD-95C67C316628}"/>
                </a:ext>
              </a:extLst>
            </p:cNvPr>
            <p:cNvSpPr txBox="1"/>
            <p:nvPr/>
          </p:nvSpPr>
          <p:spPr>
            <a:xfrm>
              <a:off x="9053103" y="5171968"/>
              <a:ext cx="264816" cy="215444"/>
            </a:xfrm>
            <a:prstGeom prst="rect">
              <a:avLst/>
            </a:prstGeom>
            <a:noFill/>
          </p:spPr>
          <p:txBody>
            <a:bodyPr wrap="none" rtlCol="0">
              <a:spAutoFit/>
            </a:bodyPr>
            <a:lstStyle/>
            <a:p>
              <a:r>
                <a:rPr lang="en-US" sz="800"/>
                <a:t>Q</a:t>
              </a:r>
            </a:p>
          </p:txBody>
        </p:sp>
      </p:grpSp>
      <p:cxnSp>
        <p:nvCxnSpPr>
          <p:cNvPr id="28" name="Gerader Verbinder 27">
            <a:extLst>
              <a:ext uri="{FF2B5EF4-FFF2-40B4-BE49-F238E27FC236}">
                <a16:creationId xmlns:a16="http://schemas.microsoft.com/office/drawing/2014/main" id="{A04BAD0E-5F11-4DA4-96AD-8E59058E33B0}"/>
              </a:ext>
            </a:extLst>
          </p:cNvPr>
          <p:cNvCxnSpPr>
            <a:cxnSpLocks/>
            <a:stCxn id="11" idx="0"/>
            <a:endCxn id="122" idx="3"/>
          </p:cNvCxnSpPr>
          <p:nvPr/>
        </p:nvCxnSpPr>
        <p:spPr>
          <a:xfrm>
            <a:off x="1311898" y="2002054"/>
            <a:ext cx="418002" cy="538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Gerader Verbinder 125">
            <a:extLst>
              <a:ext uri="{FF2B5EF4-FFF2-40B4-BE49-F238E27FC236}">
                <a16:creationId xmlns:a16="http://schemas.microsoft.com/office/drawing/2014/main" id="{C5B10FAF-8ACD-4DCF-8533-D37AF5E65951}"/>
              </a:ext>
            </a:extLst>
          </p:cNvPr>
          <p:cNvCxnSpPr>
            <a:cxnSpLocks/>
          </p:cNvCxnSpPr>
          <p:nvPr/>
        </p:nvCxnSpPr>
        <p:spPr>
          <a:xfrm>
            <a:off x="1986358" y="2007597"/>
            <a:ext cx="418002" cy="538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Gerader Verbinder 126">
            <a:extLst>
              <a:ext uri="{FF2B5EF4-FFF2-40B4-BE49-F238E27FC236}">
                <a16:creationId xmlns:a16="http://schemas.microsoft.com/office/drawing/2014/main" id="{4EF380D3-4B0E-4F93-8A83-B19ACE7FBDCA}"/>
              </a:ext>
            </a:extLst>
          </p:cNvPr>
          <p:cNvCxnSpPr>
            <a:cxnSpLocks/>
          </p:cNvCxnSpPr>
          <p:nvPr/>
        </p:nvCxnSpPr>
        <p:spPr>
          <a:xfrm>
            <a:off x="2660818" y="2013140"/>
            <a:ext cx="428478" cy="1033"/>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2" name="Gerader Verbinder 41">
            <a:extLst>
              <a:ext uri="{FF2B5EF4-FFF2-40B4-BE49-F238E27FC236}">
                <a16:creationId xmlns:a16="http://schemas.microsoft.com/office/drawing/2014/main" id="{61549BB9-A4C6-4294-9263-E1C1FF66AE32}"/>
              </a:ext>
            </a:extLst>
          </p:cNvPr>
          <p:cNvCxnSpPr>
            <a:stCxn id="13" idx="1"/>
            <a:endCxn id="13" idx="1"/>
          </p:cNvCxnSpPr>
          <p:nvPr/>
        </p:nvCxnSpPr>
        <p:spPr>
          <a:xfrm>
            <a:off x="1390289" y="2322263"/>
            <a:ext cx="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r Verbinder 47">
            <a:extLst>
              <a:ext uri="{FF2B5EF4-FFF2-40B4-BE49-F238E27FC236}">
                <a16:creationId xmlns:a16="http://schemas.microsoft.com/office/drawing/2014/main" id="{CCE60863-4FE8-43AB-9BA9-C3577434A4E5}"/>
              </a:ext>
            </a:extLst>
          </p:cNvPr>
          <p:cNvCxnSpPr>
            <a:cxnSpLocks/>
          </p:cNvCxnSpPr>
          <p:nvPr/>
        </p:nvCxnSpPr>
        <p:spPr>
          <a:xfrm>
            <a:off x="1367330" y="2002054"/>
            <a:ext cx="0" cy="32703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r Verbinder 50">
            <a:extLst>
              <a:ext uri="{FF2B5EF4-FFF2-40B4-BE49-F238E27FC236}">
                <a16:creationId xmlns:a16="http://schemas.microsoft.com/office/drawing/2014/main" id="{D73CC56C-48A9-4E1D-8F74-4B515560F1E0}"/>
              </a:ext>
            </a:extLst>
          </p:cNvPr>
          <p:cNvCxnSpPr/>
          <p:nvPr/>
        </p:nvCxnSpPr>
        <p:spPr>
          <a:xfrm>
            <a:off x="1367330" y="2327704"/>
            <a:ext cx="720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Gerader Verbinder 142">
            <a:extLst>
              <a:ext uri="{FF2B5EF4-FFF2-40B4-BE49-F238E27FC236}">
                <a16:creationId xmlns:a16="http://schemas.microsoft.com/office/drawing/2014/main" id="{3C14496B-E3FA-441A-9F92-FDFD66F76111}"/>
              </a:ext>
            </a:extLst>
          </p:cNvPr>
          <p:cNvCxnSpPr>
            <a:cxnSpLocks/>
          </p:cNvCxnSpPr>
          <p:nvPr/>
        </p:nvCxnSpPr>
        <p:spPr>
          <a:xfrm>
            <a:off x="1390289" y="2532148"/>
            <a:ext cx="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Gerader Verbinder 143">
            <a:extLst>
              <a:ext uri="{FF2B5EF4-FFF2-40B4-BE49-F238E27FC236}">
                <a16:creationId xmlns:a16="http://schemas.microsoft.com/office/drawing/2014/main" id="{8C5F2C8F-BD86-433E-B39D-1E53D5C3817E}"/>
              </a:ext>
            </a:extLst>
          </p:cNvPr>
          <p:cNvCxnSpPr>
            <a:cxnSpLocks/>
          </p:cNvCxnSpPr>
          <p:nvPr/>
        </p:nvCxnSpPr>
        <p:spPr>
          <a:xfrm flipV="1">
            <a:off x="1367330" y="2537589"/>
            <a:ext cx="0" cy="26796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Gerader Verbinder 144">
            <a:extLst>
              <a:ext uri="{FF2B5EF4-FFF2-40B4-BE49-F238E27FC236}">
                <a16:creationId xmlns:a16="http://schemas.microsoft.com/office/drawing/2014/main" id="{C3D8554D-C2F7-450A-8105-8B5FEE71BB19}"/>
              </a:ext>
            </a:extLst>
          </p:cNvPr>
          <p:cNvCxnSpPr>
            <a:cxnSpLocks/>
          </p:cNvCxnSpPr>
          <p:nvPr/>
        </p:nvCxnSpPr>
        <p:spPr>
          <a:xfrm>
            <a:off x="1367330" y="2537589"/>
            <a:ext cx="720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Gerader Verbinder 145">
            <a:extLst>
              <a:ext uri="{FF2B5EF4-FFF2-40B4-BE49-F238E27FC236}">
                <a16:creationId xmlns:a16="http://schemas.microsoft.com/office/drawing/2014/main" id="{E9F85FA6-7ED7-47F0-9BB6-99BD3D03B4E4}"/>
              </a:ext>
            </a:extLst>
          </p:cNvPr>
          <p:cNvCxnSpPr/>
          <p:nvPr/>
        </p:nvCxnSpPr>
        <p:spPr>
          <a:xfrm>
            <a:off x="1713722" y="2326787"/>
            <a:ext cx="720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Gerader Verbinder 146">
            <a:extLst>
              <a:ext uri="{FF2B5EF4-FFF2-40B4-BE49-F238E27FC236}">
                <a16:creationId xmlns:a16="http://schemas.microsoft.com/office/drawing/2014/main" id="{68156938-5E01-47D2-AEB8-924ED7DC0D11}"/>
              </a:ext>
            </a:extLst>
          </p:cNvPr>
          <p:cNvCxnSpPr>
            <a:cxnSpLocks/>
          </p:cNvCxnSpPr>
          <p:nvPr/>
        </p:nvCxnSpPr>
        <p:spPr>
          <a:xfrm flipV="1">
            <a:off x="1785730" y="2329092"/>
            <a:ext cx="0" cy="222149"/>
          </a:xfrm>
          <a:prstGeom prst="line">
            <a:avLst/>
          </a:prstGeom>
          <a:ln w="952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63" name="Ellipse 62">
            <a:extLst>
              <a:ext uri="{FF2B5EF4-FFF2-40B4-BE49-F238E27FC236}">
                <a16:creationId xmlns:a16="http://schemas.microsoft.com/office/drawing/2014/main" id="{69255AD5-805D-4C2D-B578-D56B38AD7210}"/>
              </a:ext>
            </a:extLst>
          </p:cNvPr>
          <p:cNvSpPr/>
          <p:nvPr/>
        </p:nvSpPr>
        <p:spPr>
          <a:xfrm>
            <a:off x="1344470" y="1979782"/>
            <a:ext cx="45719" cy="45719"/>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cxnSp>
        <p:nvCxnSpPr>
          <p:cNvPr id="94" name="Gerader Verbinder 93">
            <a:extLst>
              <a:ext uri="{FF2B5EF4-FFF2-40B4-BE49-F238E27FC236}">
                <a16:creationId xmlns:a16="http://schemas.microsoft.com/office/drawing/2014/main" id="{593572FC-E493-4DDB-9AEC-08A7B923BC72}"/>
              </a:ext>
            </a:extLst>
          </p:cNvPr>
          <p:cNvCxnSpPr>
            <a:cxnSpLocks/>
            <a:stCxn id="11" idx="3"/>
          </p:cNvCxnSpPr>
          <p:nvPr/>
        </p:nvCxnSpPr>
        <p:spPr>
          <a:xfrm flipH="1" flipV="1">
            <a:off x="900680" y="2000931"/>
            <a:ext cx="154760" cy="112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Textfeld 103">
            <a:extLst>
              <a:ext uri="{FF2B5EF4-FFF2-40B4-BE49-F238E27FC236}">
                <a16:creationId xmlns:a16="http://schemas.microsoft.com/office/drawing/2014/main" id="{BB147503-4542-4E32-9AA4-B38225B37389}"/>
              </a:ext>
            </a:extLst>
          </p:cNvPr>
          <p:cNvSpPr txBox="1"/>
          <p:nvPr/>
        </p:nvSpPr>
        <p:spPr>
          <a:xfrm>
            <a:off x="976582" y="1851896"/>
            <a:ext cx="324128" cy="261610"/>
          </a:xfrm>
          <a:prstGeom prst="rect">
            <a:avLst/>
          </a:prstGeom>
          <a:noFill/>
        </p:spPr>
        <p:txBody>
          <a:bodyPr wrap="none" rtlCol="0">
            <a:spAutoFit/>
          </a:bodyPr>
          <a:lstStyle/>
          <a:p>
            <a:r>
              <a:rPr lang="en-US" sz="1100"/>
              <a:t>T</a:t>
            </a:r>
            <a:r>
              <a:rPr lang="en-US" sz="1100" baseline="-25000"/>
              <a:t>0</a:t>
            </a:r>
          </a:p>
        </p:txBody>
      </p:sp>
      <p:sp>
        <p:nvSpPr>
          <p:cNvPr id="150" name="Textfeld 149">
            <a:extLst>
              <a:ext uri="{FF2B5EF4-FFF2-40B4-BE49-F238E27FC236}">
                <a16:creationId xmlns:a16="http://schemas.microsoft.com/office/drawing/2014/main" id="{158FC6BB-76A8-4F3C-88CD-CCCAB0EEB576}"/>
              </a:ext>
            </a:extLst>
          </p:cNvPr>
          <p:cNvSpPr txBox="1"/>
          <p:nvPr/>
        </p:nvSpPr>
        <p:spPr>
          <a:xfrm>
            <a:off x="1653837" y="1854295"/>
            <a:ext cx="324128" cy="261610"/>
          </a:xfrm>
          <a:prstGeom prst="rect">
            <a:avLst/>
          </a:prstGeom>
          <a:noFill/>
        </p:spPr>
        <p:txBody>
          <a:bodyPr wrap="none" rtlCol="0">
            <a:spAutoFit/>
          </a:bodyPr>
          <a:lstStyle/>
          <a:p>
            <a:r>
              <a:rPr lang="en-US" sz="1100"/>
              <a:t>T</a:t>
            </a:r>
            <a:r>
              <a:rPr lang="en-US" sz="1100" baseline="-25000"/>
              <a:t>0</a:t>
            </a:r>
          </a:p>
        </p:txBody>
      </p:sp>
      <p:sp>
        <p:nvSpPr>
          <p:cNvPr id="151" name="Textfeld 150">
            <a:extLst>
              <a:ext uri="{FF2B5EF4-FFF2-40B4-BE49-F238E27FC236}">
                <a16:creationId xmlns:a16="http://schemas.microsoft.com/office/drawing/2014/main" id="{8795C3BD-B4A4-48AD-8C98-427EB8FD371C}"/>
              </a:ext>
            </a:extLst>
          </p:cNvPr>
          <p:cNvSpPr txBox="1"/>
          <p:nvPr/>
        </p:nvSpPr>
        <p:spPr>
          <a:xfrm>
            <a:off x="2331092" y="1856694"/>
            <a:ext cx="324128" cy="261610"/>
          </a:xfrm>
          <a:prstGeom prst="rect">
            <a:avLst/>
          </a:prstGeom>
          <a:noFill/>
        </p:spPr>
        <p:txBody>
          <a:bodyPr wrap="none" rtlCol="0">
            <a:spAutoFit/>
          </a:bodyPr>
          <a:lstStyle/>
          <a:p>
            <a:r>
              <a:rPr lang="en-US" sz="1100"/>
              <a:t>T</a:t>
            </a:r>
            <a:r>
              <a:rPr lang="en-US" sz="1100" baseline="-25000"/>
              <a:t>0</a:t>
            </a:r>
          </a:p>
        </p:txBody>
      </p:sp>
      <p:grpSp>
        <p:nvGrpSpPr>
          <p:cNvPr id="152" name="Gruppieren 151">
            <a:extLst>
              <a:ext uri="{FF2B5EF4-FFF2-40B4-BE49-F238E27FC236}">
                <a16:creationId xmlns:a16="http://schemas.microsoft.com/office/drawing/2014/main" id="{99434DD9-CE04-4CD5-B2F4-6A48093FFDC5}"/>
              </a:ext>
            </a:extLst>
          </p:cNvPr>
          <p:cNvGrpSpPr/>
          <p:nvPr/>
        </p:nvGrpSpPr>
        <p:grpSpPr>
          <a:xfrm>
            <a:off x="2067479" y="2217441"/>
            <a:ext cx="397031" cy="405893"/>
            <a:chOff x="8920888" y="5171968"/>
            <a:chExt cx="397031" cy="405893"/>
          </a:xfrm>
        </p:grpSpPr>
        <p:sp>
          <p:nvSpPr>
            <p:cNvPr id="153" name="Rechteck 152">
              <a:extLst>
                <a:ext uri="{FF2B5EF4-FFF2-40B4-BE49-F238E27FC236}">
                  <a16:creationId xmlns:a16="http://schemas.microsoft.com/office/drawing/2014/main" id="{3D69DA01-4717-4314-ACA1-1F00198A4281}"/>
                </a:ext>
              </a:extLst>
            </p:cNvPr>
            <p:cNvSpPr/>
            <p:nvPr/>
          </p:nvSpPr>
          <p:spPr>
            <a:xfrm>
              <a:off x="8976320" y="5203958"/>
              <a:ext cx="266545" cy="345232"/>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154" name="Textfeld 153">
              <a:extLst>
                <a:ext uri="{FF2B5EF4-FFF2-40B4-BE49-F238E27FC236}">
                  <a16:creationId xmlns:a16="http://schemas.microsoft.com/office/drawing/2014/main" id="{9DE6D3C1-5D23-4020-83E3-EA7B628B7BE7}"/>
                </a:ext>
              </a:extLst>
            </p:cNvPr>
            <p:cNvSpPr txBox="1"/>
            <p:nvPr/>
          </p:nvSpPr>
          <p:spPr>
            <a:xfrm>
              <a:off x="8920888" y="5171968"/>
              <a:ext cx="253596" cy="215444"/>
            </a:xfrm>
            <a:prstGeom prst="rect">
              <a:avLst/>
            </a:prstGeom>
            <a:noFill/>
          </p:spPr>
          <p:txBody>
            <a:bodyPr wrap="none" rtlCol="0">
              <a:spAutoFit/>
            </a:bodyPr>
            <a:lstStyle/>
            <a:p>
              <a:r>
                <a:rPr lang="en-US" sz="800"/>
                <a:t>S</a:t>
              </a:r>
            </a:p>
          </p:txBody>
        </p:sp>
        <p:sp>
          <p:nvSpPr>
            <p:cNvPr id="155" name="Textfeld 154">
              <a:extLst>
                <a:ext uri="{FF2B5EF4-FFF2-40B4-BE49-F238E27FC236}">
                  <a16:creationId xmlns:a16="http://schemas.microsoft.com/office/drawing/2014/main" id="{F7A35A46-8521-4883-A9DF-7FD119168CD6}"/>
                </a:ext>
              </a:extLst>
            </p:cNvPr>
            <p:cNvSpPr txBox="1"/>
            <p:nvPr/>
          </p:nvSpPr>
          <p:spPr>
            <a:xfrm>
              <a:off x="8920888" y="5362417"/>
              <a:ext cx="258404" cy="215444"/>
            </a:xfrm>
            <a:prstGeom prst="rect">
              <a:avLst/>
            </a:prstGeom>
            <a:noFill/>
          </p:spPr>
          <p:txBody>
            <a:bodyPr wrap="none" rtlCol="0">
              <a:spAutoFit/>
            </a:bodyPr>
            <a:lstStyle/>
            <a:p>
              <a:r>
                <a:rPr lang="en-US" sz="800"/>
                <a:t>R</a:t>
              </a:r>
            </a:p>
          </p:txBody>
        </p:sp>
        <p:sp>
          <p:nvSpPr>
            <p:cNvPr id="156" name="Textfeld 155">
              <a:extLst>
                <a:ext uri="{FF2B5EF4-FFF2-40B4-BE49-F238E27FC236}">
                  <a16:creationId xmlns:a16="http://schemas.microsoft.com/office/drawing/2014/main" id="{E663E8F0-FAE5-4780-99A4-D3B4D2FF2200}"/>
                </a:ext>
              </a:extLst>
            </p:cNvPr>
            <p:cNvSpPr txBox="1"/>
            <p:nvPr/>
          </p:nvSpPr>
          <p:spPr>
            <a:xfrm>
              <a:off x="9053103" y="5171968"/>
              <a:ext cx="264816" cy="215444"/>
            </a:xfrm>
            <a:prstGeom prst="rect">
              <a:avLst/>
            </a:prstGeom>
            <a:noFill/>
          </p:spPr>
          <p:txBody>
            <a:bodyPr wrap="none" rtlCol="0">
              <a:spAutoFit/>
            </a:bodyPr>
            <a:lstStyle/>
            <a:p>
              <a:r>
                <a:rPr lang="en-US" sz="800"/>
                <a:t>Q</a:t>
              </a:r>
            </a:p>
          </p:txBody>
        </p:sp>
      </p:grpSp>
      <p:cxnSp>
        <p:nvCxnSpPr>
          <p:cNvPr id="157" name="Gerader Verbinder 156">
            <a:extLst>
              <a:ext uri="{FF2B5EF4-FFF2-40B4-BE49-F238E27FC236}">
                <a16:creationId xmlns:a16="http://schemas.microsoft.com/office/drawing/2014/main" id="{7785A551-2F93-450E-996D-D17F36BBD4B9}"/>
              </a:ext>
            </a:extLst>
          </p:cNvPr>
          <p:cNvCxnSpPr>
            <a:stCxn id="154" idx="1"/>
            <a:endCxn id="154" idx="1"/>
          </p:cNvCxnSpPr>
          <p:nvPr/>
        </p:nvCxnSpPr>
        <p:spPr>
          <a:xfrm>
            <a:off x="2067479" y="2325163"/>
            <a:ext cx="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Gerader Verbinder 157">
            <a:extLst>
              <a:ext uri="{FF2B5EF4-FFF2-40B4-BE49-F238E27FC236}">
                <a16:creationId xmlns:a16="http://schemas.microsoft.com/office/drawing/2014/main" id="{A85FE0A9-AFE6-4332-8680-348CB2C298AB}"/>
              </a:ext>
            </a:extLst>
          </p:cNvPr>
          <p:cNvCxnSpPr>
            <a:cxnSpLocks/>
          </p:cNvCxnSpPr>
          <p:nvPr/>
        </p:nvCxnSpPr>
        <p:spPr>
          <a:xfrm>
            <a:off x="2044520" y="2004954"/>
            <a:ext cx="0" cy="32703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Gerader Verbinder 158">
            <a:extLst>
              <a:ext uri="{FF2B5EF4-FFF2-40B4-BE49-F238E27FC236}">
                <a16:creationId xmlns:a16="http://schemas.microsoft.com/office/drawing/2014/main" id="{692FD2DA-06AB-4F03-9BE4-4B483838BE25}"/>
              </a:ext>
            </a:extLst>
          </p:cNvPr>
          <p:cNvCxnSpPr/>
          <p:nvPr/>
        </p:nvCxnSpPr>
        <p:spPr>
          <a:xfrm>
            <a:off x="2044520" y="2330604"/>
            <a:ext cx="720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Gerader Verbinder 159">
            <a:extLst>
              <a:ext uri="{FF2B5EF4-FFF2-40B4-BE49-F238E27FC236}">
                <a16:creationId xmlns:a16="http://schemas.microsoft.com/office/drawing/2014/main" id="{B08C2A4E-0787-482E-BE04-569977C56ACE}"/>
              </a:ext>
            </a:extLst>
          </p:cNvPr>
          <p:cNvCxnSpPr>
            <a:cxnSpLocks/>
          </p:cNvCxnSpPr>
          <p:nvPr/>
        </p:nvCxnSpPr>
        <p:spPr>
          <a:xfrm>
            <a:off x="2067479" y="2535048"/>
            <a:ext cx="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Gerader Verbinder 160">
            <a:extLst>
              <a:ext uri="{FF2B5EF4-FFF2-40B4-BE49-F238E27FC236}">
                <a16:creationId xmlns:a16="http://schemas.microsoft.com/office/drawing/2014/main" id="{994A566B-AEDD-448B-B243-4E1C1780D449}"/>
              </a:ext>
            </a:extLst>
          </p:cNvPr>
          <p:cNvCxnSpPr>
            <a:cxnSpLocks/>
          </p:cNvCxnSpPr>
          <p:nvPr/>
        </p:nvCxnSpPr>
        <p:spPr>
          <a:xfrm flipV="1">
            <a:off x="2044519" y="2535016"/>
            <a:ext cx="0" cy="27053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Gerader Verbinder 161">
            <a:extLst>
              <a:ext uri="{FF2B5EF4-FFF2-40B4-BE49-F238E27FC236}">
                <a16:creationId xmlns:a16="http://schemas.microsoft.com/office/drawing/2014/main" id="{1E1C7E70-C413-46D7-984C-3DF796044746}"/>
              </a:ext>
            </a:extLst>
          </p:cNvPr>
          <p:cNvCxnSpPr>
            <a:cxnSpLocks/>
          </p:cNvCxnSpPr>
          <p:nvPr/>
        </p:nvCxnSpPr>
        <p:spPr>
          <a:xfrm>
            <a:off x="2044520" y="2540489"/>
            <a:ext cx="720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Gerader Verbinder 162">
            <a:extLst>
              <a:ext uri="{FF2B5EF4-FFF2-40B4-BE49-F238E27FC236}">
                <a16:creationId xmlns:a16="http://schemas.microsoft.com/office/drawing/2014/main" id="{0396DD20-2A75-434C-A211-098184F1489B}"/>
              </a:ext>
            </a:extLst>
          </p:cNvPr>
          <p:cNvCxnSpPr/>
          <p:nvPr/>
        </p:nvCxnSpPr>
        <p:spPr>
          <a:xfrm>
            <a:off x="2390912" y="2329687"/>
            <a:ext cx="720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Gerader Verbinder 163">
            <a:extLst>
              <a:ext uri="{FF2B5EF4-FFF2-40B4-BE49-F238E27FC236}">
                <a16:creationId xmlns:a16="http://schemas.microsoft.com/office/drawing/2014/main" id="{22E19820-4A54-4823-AAEE-D913D9511C3E}"/>
              </a:ext>
            </a:extLst>
          </p:cNvPr>
          <p:cNvCxnSpPr>
            <a:cxnSpLocks/>
          </p:cNvCxnSpPr>
          <p:nvPr/>
        </p:nvCxnSpPr>
        <p:spPr>
          <a:xfrm flipV="1">
            <a:off x="2462920" y="2331992"/>
            <a:ext cx="0" cy="219249"/>
          </a:xfrm>
          <a:prstGeom prst="line">
            <a:avLst/>
          </a:prstGeom>
          <a:ln w="952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65" name="Ellipse 164">
            <a:extLst>
              <a:ext uri="{FF2B5EF4-FFF2-40B4-BE49-F238E27FC236}">
                <a16:creationId xmlns:a16="http://schemas.microsoft.com/office/drawing/2014/main" id="{22604CEF-76A4-4C81-B017-9C3D6E102011}"/>
              </a:ext>
            </a:extLst>
          </p:cNvPr>
          <p:cNvSpPr/>
          <p:nvPr/>
        </p:nvSpPr>
        <p:spPr>
          <a:xfrm>
            <a:off x="2021660" y="1982682"/>
            <a:ext cx="45719" cy="45719"/>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grpSp>
        <p:nvGrpSpPr>
          <p:cNvPr id="167" name="Gruppieren 166">
            <a:extLst>
              <a:ext uri="{FF2B5EF4-FFF2-40B4-BE49-F238E27FC236}">
                <a16:creationId xmlns:a16="http://schemas.microsoft.com/office/drawing/2014/main" id="{2FE91726-C082-4C6E-846F-23BF78FBE1A6}"/>
              </a:ext>
            </a:extLst>
          </p:cNvPr>
          <p:cNvGrpSpPr/>
          <p:nvPr/>
        </p:nvGrpSpPr>
        <p:grpSpPr>
          <a:xfrm>
            <a:off x="2744669" y="2220341"/>
            <a:ext cx="397031" cy="405893"/>
            <a:chOff x="8920888" y="5171968"/>
            <a:chExt cx="397031" cy="405893"/>
          </a:xfrm>
        </p:grpSpPr>
        <p:sp>
          <p:nvSpPr>
            <p:cNvPr id="168" name="Rechteck 167">
              <a:extLst>
                <a:ext uri="{FF2B5EF4-FFF2-40B4-BE49-F238E27FC236}">
                  <a16:creationId xmlns:a16="http://schemas.microsoft.com/office/drawing/2014/main" id="{E8C33400-51A4-43D9-AF4F-AB9905E4EFD6}"/>
                </a:ext>
              </a:extLst>
            </p:cNvPr>
            <p:cNvSpPr/>
            <p:nvPr/>
          </p:nvSpPr>
          <p:spPr>
            <a:xfrm>
              <a:off x="8976320" y="5203958"/>
              <a:ext cx="266545" cy="345232"/>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169" name="Textfeld 168">
              <a:extLst>
                <a:ext uri="{FF2B5EF4-FFF2-40B4-BE49-F238E27FC236}">
                  <a16:creationId xmlns:a16="http://schemas.microsoft.com/office/drawing/2014/main" id="{191575D2-3CDE-4652-865E-C7DAFB977106}"/>
                </a:ext>
              </a:extLst>
            </p:cNvPr>
            <p:cNvSpPr txBox="1"/>
            <p:nvPr/>
          </p:nvSpPr>
          <p:spPr>
            <a:xfrm>
              <a:off x="8920888" y="5171968"/>
              <a:ext cx="253596" cy="215444"/>
            </a:xfrm>
            <a:prstGeom prst="rect">
              <a:avLst/>
            </a:prstGeom>
            <a:noFill/>
          </p:spPr>
          <p:txBody>
            <a:bodyPr wrap="none" rtlCol="0">
              <a:spAutoFit/>
            </a:bodyPr>
            <a:lstStyle/>
            <a:p>
              <a:r>
                <a:rPr lang="en-US" sz="800"/>
                <a:t>S</a:t>
              </a:r>
            </a:p>
          </p:txBody>
        </p:sp>
        <p:sp>
          <p:nvSpPr>
            <p:cNvPr id="170" name="Textfeld 169">
              <a:extLst>
                <a:ext uri="{FF2B5EF4-FFF2-40B4-BE49-F238E27FC236}">
                  <a16:creationId xmlns:a16="http://schemas.microsoft.com/office/drawing/2014/main" id="{59405139-8629-43CA-871F-8ADE007DCC62}"/>
                </a:ext>
              </a:extLst>
            </p:cNvPr>
            <p:cNvSpPr txBox="1"/>
            <p:nvPr/>
          </p:nvSpPr>
          <p:spPr>
            <a:xfrm>
              <a:off x="8920888" y="5362417"/>
              <a:ext cx="258404" cy="215444"/>
            </a:xfrm>
            <a:prstGeom prst="rect">
              <a:avLst/>
            </a:prstGeom>
            <a:noFill/>
          </p:spPr>
          <p:txBody>
            <a:bodyPr wrap="none" rtlCol="0">
              <a:spAutoFit/>
            </a:bodyPr>
            <a:lstStyle/>
            <a:p>
              <a:r>
                <a:rPr lang="en-US" sz="800"/>
                <a:t>R</a:t>
              </a:r>
            </a:p>
          </p:txBody>
        </p:sp>
        <p:sp>
          <p:nvSpPr>
            <p:cNvPr id="171" name="Textfeld 170">
              <a:extLst>
                <a:ext uri="{FF2B5EF4-FFF2-40B4-BE49-F238E27FC236}">
                  <a16:creationId xmlns:a16="http://schemas.microsoft.com/office/drawing/2014/main" id="{B3F9E192-34CD-43F7-AB82-A5D27820118F}"/>
                </a:ext>
              </a:extLst>
            </p:cNvPr>
            <p:cNvSpPr txBox="1"/>
            <p:nvPr/>
          </p:nvSpPr>
          <p:spPr>
            <a:xfrm>
              <a:off x="9053103" y="5171968"/>
              <a:ext cx="264816" cy="215444"/>
            </a:xfrm>
            <a:prstGeom prst="rect">
              <a:avLst/>
            </a:prstGeom>
            <a:noFill/>
          </p:spPr>
          <p:txBody>
            <a:bodyPr wrap="none" rtlCol="0">
              <a:spAutoFit/>
            </a:bodyPr>
            <a:lstStyle/>
            <a:p>
              <a:r>
                <a:rPr lang="en-US" sz="800"/>
                <a:t>Q</a:t>
              </a:r>
            </a:p>
          </p:txBody>
        </p:sp>
      </p:grpSp>
      <p:cxnSp>
        <p:nvCxnSpPr>
          <p:cNvPr id="172" name="Gerader Verbinder 171">
            <a:extLst>
              <a:ext uri="{FF2B5EF4-FFF2-40B4-BE49-F238E27FC236}">
                <a16:creationId xmlns:a16="http://schemas.microsoft.com/office/drawing/2014/main" id="{10E3CFEB-0270-407C-A8D4-5C588A66AAA1}"/>
              </a:ext>
            </a:extLst>
          </p:cNvPr>
          <p:cNvCxnSpPr>
            <a:stCxn id="169" idx="1"/>
            <a:endCxn id="169" idx="1"/>
          </p:cNvCxnSpPr>
          <p:nvPr/>
        </p:nvCxnSpPr>
        <p:spPr>
          <a:xfrm>
            <a:off x="2744669" y="2328063"/>
            <a:ext cx="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Gerader Verbinder 172">
            <a:extLst>
              <a:ext uri="{FF2B5EF4-FFF2-40B4-BE49-F238E27FC236}">
                <a16:creationId xmlns:a16="http://schemas.microsoft.com/office/drawing/2014/main" id="{53DFC8CE-6B06-49AA-B9E1-835D68BD24CD}"/>
              </a:ext>
            </a:extLst>
          </p:cNvPr>
          <p:cNvCxnSpPr>
            <a:cxnSpLocks/>
          </p:cNvCxnSpPr>
          <p:nvPr/>
        </p:nvCxnSpPr>
        <p:spPr>
          <a:xfrm>
            <a:off x="2721710" y="2007854"/>
            <a:ext cx="0" cy="32703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Gerader Verbinder 173">
            <a:extLst>
              <a:ext uri="{FF2B5EF4-FFF2-40B4-BE49-F238E27FC236}">
                <a16:creationId xmlns:a16="http://schemas.microsoft.com/office/drawing/2014/main" id="{7338BE9B-9FD1-4C04-BBFB-3072E9F8B6BB}"/>
              </a:ext>
            </a:extLst>
          </p:cNvPr>
          <p:cNvCxnSpPr/>
          <p:nvPr/>
        </p:nvCxnSpPr>
        <p:spPr>
          <a:xfrm>
            <a:off x="2721710" y="2333504"/>
            <a:ext cx="720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Gerader Verbinder 174">
            <a:extLst>
              <a:ext uri="{FF2B5EF4-FFF2-40B4-BE49-F238E27FC236}">
                <a16:creationId xmlns:a16="http://schemas.microsoft.com/office/drawing/2014/main" id="{01D26FD1-196F-448C-B8CE-16C07B91286D}"/>
              </a:ext>
            </a:extLst>
          </p:cNvPr>
          <p:cNvCxnSpPr>
            <a:cxnSpLocks/>
          </p:cNvCxnSpPr>
          <p:nvPr/>
        </p:nvCxnSpPr>
        <p:spPr>
          <a:xfrm>
            <a:off x="2744669" y="2537948"/>
            <a:ext cx="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Gerader Verbinder 175">
            <a:extLst>
              <a:ext uri="{FF2B5EF4-FFF2-40B4-BE49-F238E27FC236}">
                <a16:creationId xmlns:a16="http://schemas.microsoft.com/office/drawing/2014/main" id="{60A7437C-CAD7-4BA5-BB66-6EE7D5BD253C}"/>
              </a:ext>
            </a:extLst>
          </p:cNvPr>
          <p:cNvCxnSpPr>
            <a:cxnSpLocks/>
          </p:cNvCxnSpPr>
          <p:nvPr/>
        </p:nvCxnSpPr>
        <p:spPr>
          <a:xfrm flipV="1">
            <a:off x="2721710" y="2543389"/>
            <a:ext cx="0" cy="25543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Gerader Verbinder 176">
            <a:extLst>
              <a:ext uri="{FF2B5EF4-FFF2-40B4-BE49-F238E27FC236}">
                <a16:creationId xmlns:a16="http://schemas.microsoft.com/office/drawing/2014/main" id="{94E7D60F-4E3D-4D14-8981-606EA40A1955}"/>
              </a:ext>
            </a:extLst>
          </p:cNvPr>
          <p:cNvCxnSpPr>
            <a:cxnSpLocks/>
          </p:cNvCxnSpPr>
          <p:nvPr/>
        </p:nvCxnSpPr>
        <p:spPr>
          <a:xfrm>
            <a:off x="2721710" y="2543389"/>
            <a:ext cx="720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Gerader Verbinder 177">
            <a:extLst>
              <a:ext uri="{FF2B5EF4-FFF2-40B4-BE49-F238E27FC236}">
                <a16:creationId xmlns:a16="http://schemas.microsoft.com/office/drawing/2014/main" id="{3CCC7CA0-70FD-42F2-9B11-57C7862D2192}"/>
              </a:ext>
            </a:extLst>
          </p:cNvPr>
          <p:cNvCxnSpPr/>
          <p:nvPr/>
        </p:nvCxnSpPr>
        <p:spPr>
          <a:xfrm>
            <a:off x="3068102" y="2332587"/>
            <a:ext cx="720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Gerader Verbinder 178">
            <a:extLst>
              <a:ext uri="{FF2B5EF4-FFF2-40B4-BE49-F238E27FC236}">
                <a16:creationId xmlns:a16="http://schemas.microsoft.com/office/drawing/2014/main" id="{9F1469C1-D4F9-4C37-858D-86EFBCFB70A6}"/>
              </a:ext>
            </a:extLst>
          </p:cNvPr>
          <p:cNvCxnSpPr>
            <a:cxnSpLocks/>
          </p:cNvCxnSpPr>
          <p:nvPr/>
        </p:nvCxnSpPr>
        <p:spPr>
          <a:xfrm flipV="1">
            <a:off x="3140110" y="2334892"/>
            <a:ext cx="0" cy="216349"/>
          </a:xfrm>
          <a:prstGeom prst="line">
            <a:avLst/>
          </a:prstGeom>
          <a:ln w="952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80" name="Ellipse 179">
            <a:extLst>
              <a:ext uri="{FF2B5EF4-FFF2-40B4-BE49-F238E27FC236}">
                <a16:creationId xmlns:a16="http://schemas.microsoft.com/office/drawing/2014/main" id="{88C21EB7-D4AF-4C2E-AAF0-54B83D32C0D7}"/>
              </a:ext>
            </a:extLst>
          </p:cNvPr>
          <p:cNvSpPr/>
          <p:nvPr/>
        </p:nvSpPr>
        <p:spPr>
          <a:xfrm>
            <a:off x="2703758" y="1999455"/>
            <a:ext cx="45719" cy="45719"/>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182" name="Gleichschenkliges Dreieck 181">
            <a:extLst>
              <a:ext uri="{FF2B5EF4-FFF2-40B4-BE49-F238E27FC236}">
                <a16:creationId xmlns:a16="http://schemas.microsoft.com/office/drawing/2014/main" id="{8560F488-4D82-4641-83DD-59B56792963B}"/>
              </a:ext>
            </a:extLst>
          </p:cNvPr>
          <p:cNvSpPr/>
          <p:nvPr/>
        </p:nvSpPr>
        <p:spPr>
          <a:xfrm rot="5400000">
            <a:off x="3222425" y="1886691"/>
            <a:ext cx="290684" cy="256458"/>
          </a:xfrm>
          <a:prstGeom prst="triangl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cxnSp>
        <p:nvCxnSpPr>
          <p:cNvPr id="183" name="Gerader Verbinder 182">
            <a:extLst>
              <a:ext uri="{FF2B5EF4-FFF2-40B4-BE49-F238E27FC236}">
                <a16:creationId xmlns:a16="http://schemas.microsoft.com/office/drawing/2014/main" id="{D3C315C1-5BC8-46FE-8FE6-BC3BDCE800F6}"/>
              </a:ext>
            </a:extLst>
          </p:cNvPr>
          <p:cNvCxnSpPr>
            <a:cxnSpLocks/>
          </p:cNvCxnSpPr>
          <p:nvPr/>
        </p:nvCxnSpPr>
        <p:spPr>
          <a:xfrm>
            <a:off x="3495996" y="2012832"/>
            <a:ext cx="42387" cy="0"/>
          </a:xfrm>
          <a:prstGeom prst="line">
            <a:avLst/>
          </a:prstGeom>
          <a:ln w="952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84" name="Textfeld 183">
            <a:extLst>
              <a:ext uri="{FF2B5EF4-FFF2-40B4-BE49-F238E27FC236}">
                <a16:creationId xmlns:a16="http://schemas.microsoft.com/office/drawing/2014/main" id="{F8DA7B3F-E0BA-4637-BE05-05EB0D8C4A07}"/>
              </a:ext>
            </a:extLst>
          </p:cNvPr>
          <p:cNvSpPr txBox="1"/>
          <p:nvPr/>
        </p:nvSpPr>
        <p:spPr>
          <a:xfrm>
            <a:off x="3155787" y="1862101"/>
            <a:ext cx="324128" cy="261610"/>
          </a:xfrm>
          <a:prstGeom prst="rect">
            <a:avLst/>
          </a:prstGeom>
          <a:noFill/>
        </p:spPr>
        <p:txBody>
          <a:bodyPr wrap="none" rtlCol="0">
            <a:spAutoFit/>
          </a:bodyPr>
          <a:lstStyle/>
          <a:p>
            <a:r>
              <a:rPr lang="en-US" sz="1100"/>
              <a:t>T</a:t>
            </a:r>
            <a:r>
              <a:rPr lang="en-US" sz="1100" baseline="-25000"/>
              <a:t>0</a:t>
            </a:r>
          </a:p>
        </p:txBody>
      </p:sp>
      <p:grpSp>
        <p:nvGrpSpPr>
          <p:cNvPr id="187" name="Gruppieren 186">
            <a:extLst>
              <a:ext uri="{FF2B5EF4-FFF2-40B4-BE49-F238E27FC236}">
                <a16:creationId xmlns:a16="http://schemas.microsoft.com/office/drawing/2014/main" id="{B4091913-76A3-4261-BD70-58FBAB7C61CA}"/>
              </a:ext>
            </a:extLst>
          </p:cNvPr>
          <p:cNvGrpSpPr/>
          <p:nvPr/>
        </p:nvGrpSpPr>
        <p:grpSpPr>
          <a:xfrm>
            <a:off x="3579847" y="2222429"/>
            <a:ext cx="397031" cy="405893"/>
            <a:chOff x="8920888" y="5171968"/>
            <a:chExt cx="397031" cy="405893"/>
          </a:xfrm>
        </p:grpSpPr>
        <p:sp>
          <p:nvSpPr>
            <p:cNvPr id="188" name="Rechteck 187">
              <a:extLst>
                <a:ext uri="{FF2B5EF4-FFF2-40B4-BE49-F238E27FC236}">
                  <a16:creationId xmlns:a16="http://schemas.microsoft.com/office/drawing/2014/main" id="{69D211A6-4955-46C5-BEEB-8FCB2A5E300A}"/>
                </a:ext>
              </a:extLst>
            </p:cNvPr>
            <p:cNvSpPr/>
            <p:nvPr/>
          </p:nvSpPr>
          <p:spPr>
            <a:xfrm>
              <a:off x="8976320" y="5203958"/>
              <a:ext cx="266545" cy="345232"/>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189" name="Textfeld 188">
              <a:extLst>
                <a:ext uri="{FF2B5EF4-FFF2-40B4-BE49-F238E27FC236}">
                  <a16:creationId xmlns:a16="http://schemas.microsoft.com/office/drawing/2014/main" id="{014C855E-40D5-430D-8F18-C800383E46E3}"/>
                </a:ext>
              </a:extLst>
            </p:cNvPr>
            <p:cNvSpPr txBox="1"/>
            <p:nvPr/>
          </p:nvSpPr>
          <p:spPr>
            <a:xfrm>
              <a:off x="8920888" y="5171968"/>
              <a:ext cx="253596" cy="215444"/>
            </a:xfrm>
            <a:prstGeom prst="rect">
              <a:avLst/>
            </a:prstGeom>
            <a:noFill/>
          </p:spPr>
          <p:txBody>
            <a:bodyPr wrap="none" rtlCol="0">
              <a:spAutoFit/>
            </a:bodyPr>
            <a:lstStyle/>
            <a:p>
              <a:r>
                <a:rPr lang="en-US" sz="800"/>
                <a:t>S</a:t>
              </a:r>
            </a:p>
          </p:txBody>
        </p:sp>
        <p:sp>
          <p:nvSpPr>
            <p:cNvPr id="190" name="Textfeld 189">
              <a:extLst>
                <a:ext uri="{FF2B5EF4-FFF2-40B4-BE49-F238E27FC236}">
                  <a16:creationId xmlns:a16="http://schemas.microsoft.com/office/drawing/2014/main" id="{0567EC94-1216-4182-9988-96F7875A30AF}"/>
                </a:ext>
              </a:extLst>
            </p:cNvPr>
            <p:cNvSpPr txBox="1"/>
            <p:nvPr/>
          </p:nvSpPr>
          <p:spPr>
            <a:xfrm>
              <a:off x="8920888" y="5362417"/>
              <a:ext cx="258404" cy="215444"/>
            </a:xfrm>
            <a:prstGeom prst="rect">
              <a:avLst/>
            </a:prstGeom>
            <a:noFill/>
          </p:spPr>
          <p:txBody>
            <a:bodyPr wrap="none" rtlCol="0">
              <a:spAutoFit/>
            </a:bodyPr>
            <a:lstStyle/>
            <a:p>
              <a:r>
                <a:rPr lang="en-US" sz="800"/>
                <a:t>R</a:t>
              </a:r>
            </a:p>
          </p:txBody>
        </p:sp>
        <p:sp>
          <p:nvSpPr>
            <p:cNvPr id="191" name="Textfeld 190">
              <a:extLst>
                <a:ext uri="{FF2B5EF4-FFF2-40B4-BE49-F238E27FC236}">
                  <a16:creationId xmlns:a16="http://schemas.microsoft.com/office/drawing/2014/main" id="{BAEF790A-41C7-40FB-A93D-DDDADB8509EA}"/>
                </a:ext>
              </a:extLst>
            </p:cNvPr>
            <p:cNvSpPr txBox="1"/>
            <p:nvPr/>
          </p:nvSpPr>
          <p:spPr>
            <a:xfrm>
              <a:off x="9053103" y="5171968"/>
              <a:ext cx="264816" cy="215444"/>
            </a:xfrm>
            <a:prstGeom prst="rect">
              <a:avLst/>
            </a:prstGeom>
            <a:noFill/>
          </p:spPr>
          <p:txBody>
            <a:bodyPr wrap="none" rtlCol="0">
              <a:spAutoFit/>
            </a:bodyPr>
            <a:lstStyle/>
            <a:p>
              <a:r>
                <a:rPr lang="en-US" sz="800"/>
                <a:t>Q</a:t>
              </a:r>
            </a:p>
          </p:txBody>
        </p:sp>
      </p:grpSp>
      <p:cxnSp>
        <p:nvCxnSpPr>
          <p:cNvPr id="192" name="Gerader Verbinder 191">
            <a:extLst>
              <a:ext uri="{FF2B5EF4-FFF2-40B4-BE49-F238E27FC236}">
                <a16:creationId xmlns:a16="http://schemas.microsoft.com/office/drawing/2014/main" id="{D58C8D3A-4DAD-4031-8BDB-5DA2FEF40FE8}"/>
              </a:ext>
            </a:extLst>
          </p:cNvPr>
          <p:cNvCxnSpPr>
            <a:stCxn id="189" idx="1"/>
            <a:endCxn id="189" idx="1"/>
          </p:cNvCxnSpPr>
          <p:nvPr/>
        </p:nvCxnSpPr>
        <p:spPr>
          <a:xfrm>
            <a:off x="3579847" y="2330151"/>
            <a:ext cx="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Gerader Verbinder 192">
            <a:extLst>
              <a:ext uri="{FF2B5EF4-FFF2-40B4-BE49-F238E27FC236}">
                <a16:creationId xmlns:a16="http://schemas.microsoft.com/office/drawing/2014/main" id="{42744959-3636-4803-8581-526933877915}"/>
              </a:ext>
            </a:extLst>
          </p:cNvPr>
          <p:cNvCxnSpPr>
            <a:cxnSpLocks/>
          </p:cNvCxnSpPr>
          <p:nvPr/>
        </p:nvCxnSpPr>
        <p:spPr>
          <a:xfrm>
            <a:off x="3538383" y="2008554"/>
            <a:ext cx="0" cy="32703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Gerader Verbinder 193">
            <a:extLst>
              <a:ext uri="{FF2B5EF4-FFF2-40B4-BE49-F238E27FC236}">
                <a16:creationId xmlns:a16="http://schemas.microsoft.com/office/drawing/2014/main" id="{EED192B8-68F5-4ACB-ADB6-39BA8FA10F9B}"/>
              </a:ext>
            </a:extLst>
          </p:cNvPr>
          <p:cNvCxnSpPr>
            <a:cxnSpLocks/>
          </p:cNvCxnSpPr>
          <p:nvPr/>
        </p:nvCxnSpPr>
        <p:spPr>
          <a:xfrm>
            <a:off x="3538383" y="2335592"/>
            <a:ext cx="9051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5" name="Gerader Verbinder 194">
            <a:extLst>
              <a:ext uri="{FF2B5EF4-FFF2-40B4-BE49-F238E27FC236}">
                <a16:creationId xmlns:a16="http://schemas.microsoft.com/office/drawing/2014/main" id="{65D19200-99C1-481A-91AC-B0F7443358BA}"/>
              </a:ext>
            </a:extLst>
          </p:cNvPr>
          <p:cNvCxnSpPr>
            <a:cxnSpLocks/>
          </p:cNvCxnSpPr>
          <p:nvPr/>
        </p:nvCxnSpPr>
        <p:spPr>
          <a:xfrm>
            <a:off x="3579847" y="2540036"/>
            <a:ext cx="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Gerader Verbinder 195">
            <a:extLst>
              <a:ext uri="{FF2B5EF4-FFF2-40B4-BE49-F238E27FC236}">
                <a16:creationId xmlns:a16="http://schemas.microsoft.com/office/drawing/2014/main" id="{7023A22E-2FD1-4724-BD72-A63CDCC0F146}"/>
              </a:ext>
            </a:extLst>
          </p:cNvPr>
          <p:cNvCxnSpPr>
            <a:cxnSpLocks/>
          </p:cNvCxnSpPr>
          <p:nvPr/>
        </p:nvCxnSpPr>
        <p:spPr>
          <a:xfrm flipV="1">
            <a:off x="3556888" y="2545478"/>
            <a:ext cx="0" cy="2600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Gerader Verbinder 196">
            <a:extLst>
              <a:ext uri="{FF2B5EF4-FFF2-40B4-BE49-F238E27FC236}">
                <a16:creationId xmlns:a16="http://schemas.microsoft.com/office/drawing/2014/main" id="{ED18C074-3F25-4AE5-92BA-8C06278C17F6}"/>
              </a:ext>
            </a:extLst>
          </p:cNvPr>
          <p:cNvCxnSpPr>
            <a:cxnSpLocks/>
          </p:cNvCxnSpPr>
          <p:nvPr/>
        </p:nvCxnSpPr>
        <p:spPr>
          <a:xfrm>
            <a:off x="3556888" y="2545477"/>
            <a:ext cx="720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Gerader Verbinder 197">
            <a:extLst>
              <a:ext uri="{FF2B5EF4-FFF2-40B4-BE49-F238E27FC236}">
                <a16:creationId xmlns:a16="http://schemas.microsoft.com/office/drawing/2014/main" id="{82451E8B-1981-4442-9DAD-31A2B8813D9D}"/>
              </a:ext>
            </a:extLst>
          </p:cNvPr>
          <p:cNvCxnSpPr/>
          <p:nvPr/>
        </p:nvCxnSpPr>
        <p:spPr>
          <a:xfrm>
            <a:off x="3903280" y="2334675"/>
            <a:ext cx="720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Gerader Verbinder 198">
            <a:extLst>
              <a:ext uri="{FF2B5EF4-FFF2-40B4-BE49-F238E27FC236}">
                <a16:creationId xmlns:a16="http://schemas.microsoft.com/office/drawing/2014/main" id="{5B62BB99-CE6C-434F-AEE0-062F5ED5230F}"/>
              </a:ext>
            </a:extLst>
          </p:cNvPr>
          <p:cNvCxnSpPr>
            <a:cxnSpLocks/>
          </p:cNvCxnSpPr>
          <p:nvPr/>
        </p:nvCxnSpPr>
        <p:spPr>
          <a:xfrm flipV="1">
            <a:off x="3975288" y="2336981"/>
            <a:ext cx="0" cy="306294"/>
          </a:xfrm>
          <a:prstGeom prst="line">
            <a:avLst/>
          </a:prstGeom>
          <a:ln w="952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9" name="Gerader Verbinder 208">
            <a:extLst>
              <a:ext uri="{FF2B5EF4-FFF2-40B4-BE49-F238E27FC236}">
                <a16:creationId xmlns:a16="http://schemas.microsoft.com/office/drawing/2014/main" id="{48AF047E-7D10-463C-875E-D5F5C6230086}"/>
              </a:ext>
            </a:extLst>
          </p:cNvPr>
          <p:cNvCxnSpPr>
            <a:cxnSpLocks/>
          </p:cNvCxnSpPr>
          <p:nvPr/>
        </p:nvCxnSpPr>
        <p:spPr>
          <a:xfrm>
            <a:off x="3096327" y="2013131"/>
            <a:ext cx="14321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Gerader Verbinder 212">
            <a:extLst>
              <a:ext uri="{FF2B5EF4-FFF2-40B4-BE49-F238E27FC236}">
                <a16:creationId xmlns:a16="http://schemas.microsoft.com/office/drawing/2014/main" id="{848D8E18-DCD1-4A0A-AE05-77154F352E82}"/>
              </a:ext>
            </a:extLst>
          </p:cNvPr>
          <p:cNvCxnSpPr>
            <a:cxnSpLocks/>
          </p:cNvCxnSpPr>
          <p:nvPr/>
        </p:nvCxnSpPr>
        <p:spPr>
          <a:xfrm>
            <a:off x="431226" y="2105863"/>
            <a:ext cx="130482"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4" name="Gerader Verbinder 213">
            <a:extLst>
              <a:ext uri="{FF2B5EF4-FFF2-40B4-BE49-F238E27FC236}">
                <a16:creationId xmlns:a16="http://schemas.microsoft.com/office/drawing/2014/main" id="{75511ED9-DC36-47A5-874D-5D530E1298ED}"/>
              </a:ext>
            </a:extLst>
          </p:cNvPr>
          <p:cNvCxnSpPr>
            <a:cxnSpLocks/>
          </p:cNvCxnSpPr>
          <p:nvPr/>
        </p:nvCxnSpPr>
        <p:spPr>
          <a:xfrm>
            <a:off x="561708" y="1900413"/>
            <a:ext cx="0" cy="20545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7" name="Gerader Verbinder 216">
            <a:extLst>
              <a:ext uri="{FF2B5EF4-FFF2-40B4-BE49-F238E27FC236}">
                <a16:creationId xmlns:a16="http://schemas.microsoft.com/office/drawing/2014/main" id="{0BF67419-AB7A-41FA-9FDA-25DA8A1E1499}"/>
              </a:ext>
            </a:extLst>
          </p:cNvPr>
          <p:cNvCxnSpPr>
            <a:cxnSpLocks/>
          </p:cNvCxnSpPr>
          <p:nvPr/>
        </p:nvCxnSpPr>
        <p:spPr>
          <a:xfrm>
            <a:off x="561708" y="1908244"/>
            <a:ext cx="130482"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8" name="Gerader Verbinder 217">
            <a:extLst>
              <a:ext uri="{FF2B5EF4-FFF2-40B4-BE49-F238E27FC236}">
                <a16:creationId xmlns:a16="http://schemas.microsoft.com/office/drawing/2014/main" id="{67925C6C-A94B-4AA3-B05F-E64E162F43CF}"/>
              </a:ext>
            </a:extLst>
          </p:cNvPr>
          <p:cNvCxnSpPr>
            <a:cxnSpLocks/>
          </p:cNvCxnSpPr>
          <p:nvPr/>
        </p:nvCxnSpPr>
        <p:spPr>
          <a:xfrm>
            <a:off x="669707" y="2864602"/>
            <a:ext cx="130482"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9" name="Gerader Verbinder 218">
            <a:extLst>
              <a:ext uri="{FF2B5EF4-FFF2-40B4-BE49-F238E27FC236}">
                <a16:creationId xmlns:a16="http://schemas.microsoft.com/office/drawing/2014/main" id="{0B8FCAB0-E322-4131-B7A6-6C1C87DDD046}"/>
              </a:ext>
            </a:extLst>
          </p:cNvPr>
          <p:cNvCxnSpPr>
            <a:cxnSpLocks/>
          </p:cNvCxnSpPr>
          <p:nvPr/>
        </p:nvCxnSpPr>
        <p:spPr>
          <a:xfrm>
            <a:off x="800189" y="2659152"/>
            <a:ext cx="0" cy="20545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0" name="Gerader Verbinder 219">
            <a:extLst>
              <a:ext uri="{FF2B5EF4-FFF2-40B4-BE49-F238E27FC236}">
                <a16:creationId xmlns:a16="http://schemas.microsoft.com/office/drawing/2014/main" id="{8510C936-4001-4614-958F-94D1EA5F50D4}"/>
              </a:ext>
            </a:extLst>
          </p:cNvPr>
          <p:cNvCxnSpPr>
            <a:cxnSpLocks/>
          </p:cNvCxnSpPr>
          <p:nvPr/>
        </p:nvCxnSpPr>
        <p:spPr>
          <a:xfrm>
            <a:off x="800189" y="2666983"/>
            <a:ext cx="130482"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1" name="Gerade Verbindung mit Pfeil 220">
            <a:extLst>
              <a:ext uri="{FF2B5EF4-FFF2-40B4-BE49-F238E27FC236}">
                <a16:creationId xmlns:a16="http://schemas.microsoft.com/office/drawing/2014/main" id="{326EED41-CFDF-40A1-B007-BC6E68A0F098}"/>
              </a:ext>
            </a:extLst>
          </p:cNvPr>
          <p:cNvCxnSpPr>
            <a:cxnSpLocks/>
          </p:cNvCxnSpPr>
          <p:nvPr/>
        </p:nvCxnSpPr>
        <p:spPr>
          <a:xfrm flipV="1">
            <a:off x="561617" y="2035582"/>
            <a:ext cx="0" cy="726295"/>
          </a:xfrm>
          <a:prstGeom prst="straightConnector1">
            <a:avLst/>
          </a:prstGeom>
          <a:ln w="1270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2" name="Gerade Verbindung mit Pfeil 221">
            <a:extLst>
              <a:ext uri="{FF2B5EF4-FFF2-40B4-BE49-F238E27FC236}">
                <a16:creationId xmlns:a16="http://schemas.microsoft.com/office/drawing/2014/main" id="{47B9FD09-3207-4454-A758-60D9DC9B7119}"/>
              </a:ext>
            </a:extLst>
          </p:cNvPr>
          <p:cNvCxnSpPr>
            <a:cxnSpLocks/>
          </p:cNvCxnSpPr>
          <p:nvPr/>
        </p:nvCxnSpPr>
        <p:spPr>
          <a:xfrm flipV="1">
            <a:off x="800738" y="2012833"/>
            <a:ext cx="0" cy="749044"/>
          </a:xfrm>
          <a:prstGeom prst="straightConnector1">
            <a:avLst/>
          </a:prstGeom>
          <a:ln w="1270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23" name="Textfeld 222">
            <a:extLst>
              <a:ext uri="{FF2B5EF4-FFF2-40B4-BE49-F238E27FC236}">
                <a16:creationId xmlns:a16="http://schemas.microsoft.com/office/drawing/2014/main" id="{BCE5C128-8F2F-4BB6-8B24-30DD7450CD00}"/>
              </a:ext>
            </a:extLst>
          </p:cNvPr>
          <p:cNvSpPr txBox="1"/>
          <p:nvPr/>
        </p:nvSpPr>
        <p:spPr>
          <a:xfrm>
            <a:off x="771707" y="2195078"/>
            <a:ext cx="365806" cy="276999"/>
          </a:xfrm>
          <a:prstGeom prst="rect">
            <a:avLst/>
          </a:prstGeom>
          <a:noFill/>
        </p:spPr>
        <p:txBody>
          <a:bodyPr wrap="none" rtlCol="0">
            <a:spAutoFit/>
          </a:bodyPr>
          <a:lstStyle/>
          <a:p>
            <a:r>
              <a:rPr lang="en-US" sz="1200"/>
              <a:t>T</a:t>
            </a:r>
            <a:r>
              <a:rPr lang="en-US" sz="1200" baseline="-25000"/>
              <a:t>In</a:t>
            </a:r>
          </a:p>
        </p:txBody>
      </p:sp>
      <p:cxnSp>
        <p:nvCxnSpPr>
          <p:cNvPr id="224" name="Gerade Verbindung mit Pfeil 223">
            <a:extLst>
              <a:ext uri="{FF2B5EF4-FFF2-40B4-BE49-F238E27FC236}">
                <a16:creationId xmlns:a16="http://schemas.microsoft.com/office/drawing/2014/main" id="{FF8CEB3E-8A84-47F0-A706-EDFF435D2DE1}"/>
              </a:ext>
            </a:extLst>
          </p:cNvPr>
          <p:cNvCxnSpPr>
            <a:cxnSpLocks/>
          </p:cNvCxnSpPr>
          <p:nvPr/>
        </p:nvCxnSpPr>
        <p:spPr>
          <a:xfrm>
            <a:off x="561617" y="2324189"/>
            <a:ext cx="238572" cy="0"/>
          </a:xfrm>
          <a:prstGeom prst="straightConnector1">
            <a:avLst/>
          </a:prstGeom>
          <a:ln w="952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5" name="Textfeld 234">
            <a:extLst>
              <a:ext uri="{FF2B5EF4-FFF2-40B4-BE49-F238E27FC236}">
                <a16:creationId xmlns:a16="http://schemas.microsoft.com/office/drawing/2014/main" id="{6A4E1DD6-DE8F-4CD3-9DB9-D43BA92708E7}"/>
              </a:ext>
            </a:extLst>
          </p:cNvPr>
          <p:cNvSpPr txBox="1"/>
          <p:nvPr/>
        </p:nvSpPr>
        <p:spPr>
          <a:xfrm>
            <a:off x="113354" y="1846600"/>
            <a:ext cx="510076" cy="276999"/>
          </a:xfrm>
          <a:prstGeom prst="rect">
            <a:avLst/>
          </a:prstGeom>
          <a:noFill/>
        </p:spPr>
        <p:txBody>
          <a:bodyPr wrap="none" rtlCol="0">
            <a:spAutoFit/>
          </a:bodyPr>
          <a:lstStyle/>
          <a:p>
            <a:r>
              <a:rPr lang="en-US" sz="1200">
                <a:solidFill>
                  <a:srgbClr val="C00000"/>
                </a:solidFill>
              </a:rPr>
              <a:t>Start</a:t>
            </a:r>
          </a:p>
        </p:txBody>
      </p:sp>
      <p:sp>
        <p:nvSpPr>
          <p:cNvPr id="236" name="Textfeld 235">
            <a:extLst>
              <a:ext uri="{FF2B5EF4-FFF2-40B4-BE49-F238E27FC236}">
                <a16:creationId xmlns:a16="http://schemas.microsoft.com/office/drawing/2014/main" id="{62C8E07C-7B7B-47A9-A8C1-72F903B1341F}"/>
              </a:ext>
            </a:extLst>
          </p:cNvPr>
          <p:cNvSpPr txBox="1"/>
          <p:nvPr/>
        </p:nvSpPr>
        <p:spPr>
          <a:xfrm>
            <a:off x="114947" y="2602005"/>
            <a:ext cx="500458" cy="276999"/>
          </a:xfrm>
          <a:prstGeom prst="rect">
            <a:avLst/>
          </a:prstGeom>
          <a:noFill/>
        </p:spPr>
        <p:txBody>
          <a:bodyPr wrap="none" rtlCol="0">
            <a:spAutoFit/>
          </a:bodyPr>
          <a:lstStyle/>
          <a:p>
            <a:r>
              <a:rPr lang="en-US" sz="1200">
                <a:solidFill>
                  <a:srgbClr val="C00000"/>
                </a:solidFill>
              </a:rPr>
              <a:t>Stop</a:t>
            </a:r>
          </a:p>
        </p:txBody>
      </p:sp>
      <p:sp>
        <p:nvSpPr>
          <p:cNvPr id="5" name="Textfeld 4">
            <a:extLst>
              <a:ext uri="{FF2B5EF4-FFF2-40B4-BE49-F238E27FC236}">
                <a16:creationId xmlns:a16="http://schemas.microsoft.com/office/drawing/2014/main" id="{999F439B-A44C-48F5-B7FE-6F741848BA62}"/>
              </a:ext>
            </a:extLst>
          </p:cNvPr>
          <p:cNvSpPr txBox="1"/>
          <p:nvPr/>
        </p:nvSpPr>
        <p:spPr>
          <a:xfrm>
            <a:off x="945497" y="1196752"/>
            <a:ext cx="1858073" cy="338554"/>
          </a:xfrm>
          <a:prstGeom prst="rect">
            <a:avLst/>
          </a:prstGeom>
          <a:noFill/>
        </p:spPr>
        <p:txBody>
          <a:bodyPr wrap="none" rtlCol="0">
            <a:spAutoFit/>
          </a:bodyPr>
          <a:lstStyle/>
          <a:p>
            <a:r>
              <a:rPr lang="en-US" sz="1600">
                <a:solidFill>
                  <a:schemeClr val="accent2"/>
                </a:solidFill>
                <a:ea typeface="+mn-lt"/>
                <a:cs typeface="+mn-lt"/>
              </a:rPr>
              <a:t>Vernier delay lines</a:t>
            </a:r>
          </a:p>
        </p:txBody>
      </p:sp>
      <p:sp>
        <p:nvSpPr>
          <p:cNvPr id="7" name="Textfeld 6">
            <a:extLst>
              <a:ext uri="{FF2B5EF4-FFF2-40B4-BE49-F238E27FC236}">
                <a16:creationId xmlns:a16="http://schemas.microsoft.com/office/drawing/2014/main" id="{729544F3-2369-4104-AFB1-610E8C6CACD6}"/>
              </a:ext>
            </a:extLst>
          </p:cNvPr>
          <p:cNvSpPr txBox="1"/>
          <p:nvPr/>
        </p:nvSpPr>
        <p:spPr>
          <a:xfrm>
            <a:off x="4799856" y="1196752"/>
            <a:ext cx="2834941" cy="338554"/>
          </a:xfrm>
          <a:prstGeom prst="rect">
            <a:avLst/>
          </a:prstGeom>
          <a:noFill/>
        </p:spPr>
        <p:txBody>
          <a:bodyPr wrap="square" rtlCol="0">
            <a:spAutoFit/>
          </a:bodyPr>
          <a:lstStyle/>
          <a:p>
            <a:r>
              <a:rPr lang="en-US" sz="1600">
                <a:solidFill>
                  <a:schemeClr val="accent2"/>
                </a:solidFill>
                <a:ea typeface="+mn-lt"/>
                <a:cs typeface="+mn-lt"/>
              </a:rPr>
              <a:t>Successive-approximation</a:t>
            </a:r>
          </a:p>
        </p:txBody>
      </p:sp>
      <p:sp>
        <p:nvSpPr>
          <p:cNvPr id="8" name="Textfeld 7">
            <a:extLst>
              <a:ext uri="{FF2B5EF4-FFF2-40B4-BE49-F238E27FC236}">
                <a16:creationId xmlns:a16="http://schemas.microsoft.com/office/drawing/2014/main" id="{E1AE9136-EA6D-42CC-A4E3-FEAF5D39F6EC}"/>
              </a:ext>
            </a:extLst>
          </p:cNvPr>
          <p:cNvSpPr txBox="1"/>
          <p:nvPr/>
        </p:nvSpPr>
        <p:spPr>
          <a:xfrm>
            <a:off x="9264440" y="1198146"/>
            <a:ext cx="1584088" cy="338554"/>
          </a:xfrm>
          <a:prstGeom prst="rect">
            <a:avLst/>
          </a:prstGeom>
          <a:noFill/>
        </p:spPr>
        <p:txBody>
          <a:bodyPr wrap="none" rtlCol="0">
            <a:spAutoFit/>
          </a:bodyPr>
          <a:lstStyle/>
          <a:p>
            <a:r>
              <a:rPr lang="en-US" sz="1600">
                <a:solidFill>
                  <a:schemeClr val="accent2"/>
                </a:solidFill>
              </a:rPr>
              <a:t>Pulse-shrinking</a:t>
            </a:r>
          </a:p>
        </p:txBody>
      </p:sp>
      <p:sp>
        <p:nvSpPr>
          <p:cNvPr id="96" name="Gleichschenkliges Dreieck 95">
            <a:extLst>
              <a:ext uri="{FF2B5EF4-FFF2-40B4-BE49-F238E27FC236}">
                <a16:creationId xmlns:a16="http://schemas.microsoft.com/office/drawing/2014/main" id="{1FB8A072-D5CD-4843-99B8-31672D92B742}"/>
              </a:ext>
            </a:extLst>
          </p:cNvPr>
          <p:cNvSpPr/>
          <p:nvPr/>
        </p:nvSpPr>
        <p:spPr>
          <a:xfrm rot="5400000">
            <a:off x="1045839" y="2665204"/>
            <a:ext cx="290684" cy="256458"/>
          </a:xfrm>
          <a:prstGeom prst="triangl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97" name="Gleichschenkliges Dreieck 96">
            <a:extLst>
              <a:ext uri="{FF2B5EF4-FFF2-40B4-BE49-F238E27FC236}">
                <a16:creationId xmlns:a16="http://schemas.microsoft.com/office/drawing/2014/main" id="{B75A18D3-EB2A-4559-A9C7-A7363E4C1EBD}"/>
              </a:ext>
            </a:extLst>
          </p:cNvPr>
          <p:cNvSpPr/>
          <p:nvPr/>
        </p:nvSpPr>
        <p:spPr>
          <a:xfrm rot="5400000">
            <a:off x="1720299" y="2670593"/>
            <a:ext cx="290684" cy="256458"/>
          </a:xfrm>
          <a:prstGeom prst="triangl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98" name="Gleichschenkliges Dreieck 97">
            <a:extLst>
              <a:ext uri="{FF2B5EF4-FFF2-40B4-BE49-F238E27FC236}">
                <a16:creationId xmlns:a16="http://schemas.microsoft.com/office/drawing/2014/main" id="{A949699C-3EAD-424C-97AA-3BA0DA5E9744}"/>
              </a:ext>
            </a:extLst>
          </p:cNvPr>
          <p:cNvSpPr/>
          <p:nvPr/>
        </p:nvSpPr>
        <p:spPr>
          <a:xfrm rot="5400000">
            <a:off x="2394759" y="2675982"/>
            <a:ext cx="290684" cy="256458"/>
          </a:xfrm>
          <a:prstGeom prst="triangl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cxnSp>
        <p:nvCxnSpPr>
          <p:cNvPr id="99" name="Gerader Verbinder 98">
            <a:extLst>
              <a:ext uri="{FF2B5EF4-FFF2-40B4-BE49-F238E27FC236}">
                <a16:creationId xmlns:a16="http://schemas.microsoft.com/office/drawing/2014/main" id="{AE1DCDD2-3EBF-434D-BBF7-AAB11EAAAC6E}"/>
              </a:ext>
            </a:extLst>
          </p:cNvPr>
          <p:cNvCxnSpPr>
            <a:cxnSpLocks/>
            <a:stCxn id="96" idx="0"/>
            <a:endCxn id="97" idx="3"/>
          </p:cNvCxnSpPr>
          <p:nvPr/>
        </p:nvCxnSpPr>
        <p:spPr>
          <a:xfrm>
            <a:off x="1319410" y="2793433"/>
            <a:ext cx="418002" cy="538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Gerader Verbinder 99">
            <a:extLst>
              <a:ext uri="{FF2B5EF4-FFF2-40B4-BE49-F238E27FC236}">
                <a16:creationId xmlns:a16="http://schemas.microsoft.com/office/drawing/2014/main" id="{BA83324F-40D4-486C-A94F-6B60471217B8}"/>
              </a:ext>
            </a:extLst>
          </p:cNvPr>
          <p:cNvCxnSpPr>
            <a:cxnSpLocks/>
          </p:cNvCxnSpPr>
          <p:nvPr/>
        </p:nvCxnSpPr>
        <p:spPr>
          <a:xfrm>
            <a:off x="1993870" y="2798976"/>
            <a:ext cx="418002" cy="538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Gerader Verbinder 100">
            <a:extLst>
              <a:ext uri="{FF2B5EF4-FFF2-40B4-BE49-F238E27FC236}">
                <a16:creationId xmlns:a16="http://schemas.microsoft.com/office/drawing/2014/main" id="{2019425E-3B3D-4FE8-BD86-0EAE53E7092D}"/>
              </a:ext>
            </a:extLst>
          </p:cNvPr>
          <p:cNvCxnSpPr>
            <a:cxnSpLocks/>
          </p:cNvCxnSpPr>
          <p:nvPr/>
        </p:nvCxnSpPr>
        <p:spPr>
          <a:xfrm>
            <a:off x="2668330" y="2804519"/>
            <a:ext cx="428478" cy="1033"/>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2" name="Ellipse 101">
            <a:extLst>
              <a:ext uri="{FF2B5EF4-FFF2-40B4-BE49-F238E27FC236}">
                <a16:creationId xmlns:a16="http://schemas.microsoft.com/office/drawing/2014/main" id="{B48938D2-1867-4A8C-AC37-5AB76E23AF89}"/>
              </a:ext>
            </a:extLst>
          </p:cNvPr>
          <p:cNvSpPr/>
          <p:nvPr/>
        </p:nvSpPr>
        <p:spPr>
          <a:xfrm>
            <a:off x="1343901" y="2774061"/>
            <a:ext cx="45719" cy="45719"/>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cxnSp>
        <p:nvCxnSpPr>
          <p:cNvPr id="103" name="Gerader Verbinder 102">
            <a:extLst>
              <a:ext uri="{FF2B5EF4-FFF2-40B4-BE49-F238E27FC236}">
                <a16:creationId xmlns:a16="http://schemas.microsoft.com/office/drawing/2014/main" id="{9A238B07-EB24-470F-857E-91F2DB380FD2}"/>
              </a:ext>
            </a:extLst>
          </p:cNvPr>
          <p:cNvCxnSpPr>
            <a:cxnSpLocks/>
            <a:stCxn id="96" idx="3"/>
          </p:cNvCxnSpPr>
          <p:nvPr/>
        </p:nvCxnSpPr>
        <p:spPr>
          <a:xfrm flipH="1" flipV="1">
            <a:off x="908192" y="2792310"/>
            <a:ext cx="154760" cy="112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05" name="Textfeld 104">
            <a:extLst>
              <a:ext uri="{FF2B5EF4-FFF2-40B4-BE49-F238E27FC236}">
                <a16:creationId xmlns:a16="http://schemas.microsoft.com/office/drawing/2014/main" id="{D54B3ABD-1099-4C32-B6A7-73AFB353E42C}"/>
              </a:ext>
            </a:extLst>
          </p:cNvPr>
          <p:cNvSpPr txBox="1"/>
          <p:nvPr/>
        </p:nvSpPr>
        <p:spPr>
          <a:xfrm>
            <a:off x="984094" y="2643275"/>
            <a:ext cx="356188" cy="261610"/>
          </a:xfrm>
          <a:prstGeom prst="rect">
            <a:avLst/>
          </a:prstGeom>
          <a:noFill/>
        </p:spPr>
        <p:txBody>
          <a:bodyPr wrap="none" rtlCol="0">
            <a:spAutoFit/>
          </a:bodyPr>
          <a:lstStyle/>
          <a:p>
            <a:r>
              <a:rPr lang="en-US" sz="1100"/>
              <a:t>T‘</a:t>
            </a:r>
            <a:r>
              <a:rPr lang="en-US" sz="1100" baseline="-25000"/>
              <a:t>0</a:t>
            </a:r>
          </a:p>
        </p:txBody>
      </p:sp>
      <p:sp>
        <p:nvSpPr>
          <p:cNvPr id="106" name="Textfeld 105">
            <a:extLst>
              <a:ext uri="{FF2B5EF4-FFF2-40B4-BE49-F238E27FC236}">
                <a16:creationId xmlns:a16="http://schemas.microsoft.com/office/drawing/2014/main" id="{D0DB9570-64A7-48CC-A920-582D2580D642}"/>
              </a:ext>
            </a:extLst>
          </p:cNvPr>
          <p:cNvSpPr txBox="1"/>
          <p:nvPr/>
        </p:nvSpPr>
        <p:spPr>
          <a:xfrm>
            <a:off x="1661349" y="2645674"/>
            <a:ext cx="356188" cy="261610"/>
          </a:xfrm>
          <a:prstGeom prst="rect">
            <a:avLst/>
          </a:prstGeom>
          <a:noFill/>
        </p:spPr>
        <p:txBody>
          <a:bodyPr wrap="none" rtlCol="0">
            <a:spAutoFit/>
          </a:bodyPr>
          <a:lstStyle/>
          <a:p>
            <a:r>
              <a:rPr lang="en-US" sz="1100"/>
              <a:t>T‘</a:t>
            </a:r>
            <a:r>
              <a:rPr lang="en-US" sz="1100" baseline="-25000"/>
              <a:t>0</a:t>
            </a:r>
          </a:p>
        </p:txBody>
      </p:sp>
      <p:sp>
        <p:nvSpPr>
          <p:cNvPr id="107" name="Textfeld 106">
            <a:extLst>
              <a:ext uri="{FF2B5EF4-FFF2-40B4-BE49-F238E27FC236}">
                <a16:creationId xmlns:a16="http://schemas.microsoft.com/office/drawing/2014/main" id="{40B456F0-C31C-4A5B-8D3D-5280D3017FE1}"/>
              </a:ext>
            </a:extLst>
          </p:cNvPr>
          <p:cNvSpPr txBox="1"/>
          <p:nvPr/>
        </p:nvSpPr>
        <p:spPr>
          <a:xfrm>
            <a:off x="2338604" y="2648073"/>
            <a:ext cx="356188" cy="261610"/>
          </a:xfrm>
          <a:prstGeom prst="rect">
            <a:avLst/>
          </a:prstGeom>
          <a:noFill/>
        </p:spPr>
        <p:txBody>
          <a:bodyPr wrap="none" rtlCol="0">
            <a:spAutoFit/>
          </a:bodyPr>
          <a:lstStyle/>
          <a:p>
            <a:r>
              <a:rPr lang="en-US" sz="1100"/>
              <a:t>T‘</a:t>
            </a:r>
            <a:r>
              <a:rPr lang="en-US" sz="1100" baseline="-25000"/>
              <a:t>0</a:t>
            </a:r>
          </a:p>
        </p:txBody>
      </p:sp>
      <p:sp>
        <p:nvSpPr>
          <p:cNvPr id="108" name="Ellipse 107">
            <a:extLst>
              <a:ext uri="{FF2B5EF4-FFF2-40B4-BE49-F238E27FC236}">
                <a16:creationId xmlns:a16="http://schemas.microsoft.com/office/drawing/2014/main" id="{C356C2FD-A7F1-4011-B388-E90A113936A9}"/>
              </a:ext>
            </a:extLst>
          </p:cNvPr>
          <p:cNvSpPr/>
          <p:nvPr/>
        </p:nvSpPr>
        <p:spPr>
          <a:xfrm>
            <a:off x="2021419" y="2781443"/>
            <a:ext cx="45719" cy="45719"/>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109" name="Ellipse 108">
            <a:extLst>
              <a:ext uri="{FF2B5EF4-FFF2-40B4-BE49-F238E27FC236}">
                <a16:creationId xmlns:a16="http://schemas.microsoft.com/office/drawing/2014/main" id="{25A161FE-6794-4D19-BBC0-F0D2AF14251D}"/>
              </a:ext>
            </a:extLst>
          </p:cNvPr>
          <p:cNvSpPr/>
          <p:nvPr/>
        </p:nvSpPr>
        <p:spPr>
          <a:xfrm>
            <a:off x="2698411" y="2781443"/>
            <a:ext cx="45719" cy="45719"/>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110" name="Gleichschenkliges Dreieck 109">
            <a:extLst>
              <a:ext uri="{FF2B5EF4-FFF2-40B4-BE49-F238E27FC236}">
                <a16:creationId xmlns:a16="http://schemas.microsoft.com/office/drawing/2014/main" id="{A6EF323F-8497-404D-8360-44D751512440}"/>
              </a:ext>
            </a:extLst>
          </p:cNvPr>
          <p:cNvSpPr/>
          <p:nvPr/>
        </p:nvSpPr>
        <p:spPr>
          <a:xfrm rot="5400000">
            <a:off x="3229937" y="2678070"/>
            <a:ext cx="290684" cy="256458"/>
          </a:xfrm>
          <a:prstGeom prst="triangl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cxnSp>
        <p:nvCxnSpPr>
          <p:cNvPr id="111" name="Gerader Verbinder 110">
            <a:extLst>
              <a:ext uri="{FF2B5EF4-FFF2-40B4-BE49-F238E27FC236}">
                <a16:creationId xmlns:a16="http://schemas.microsoft.com/office/drawing/2014/main" id="{CECD6B84-9428-4B50-9DFF-1E9B8E7D0E60}"/>
              </a:ext>
            </a:extLst>
          </p:cNvPr>
          <p:cNvCxnSpPr>
            <a:cxnSpLocks/>
          </p:cNvCxnSpPr>
          <p:nvPr/>
        </p:nvCxnSpPr>
        <p:spPr>
          <a:xfrm>
            <a:off x="3503508" y="2804211"/>
            <a:ext cx="53380" cy="1341"/>
          </a:xfrm>
          <a:prstGeom prst="line">
            <a:avLst/>
          </a:prstGeom>
          <a:ln w="952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12" name="Textfeld 111">
            <a:extLst>
              <a:ext uri="{FF2B5EF4-FFF2-40B4-BE49-F238E27FC236}">
                <a16:creationId xmlns:a16="http://schemas.microsoft.com/office/drawing/2014/main" id="{739EED65-716B-43B8-AC8E-80B665273BFB}"/>
              </a:ext>
            </a:extLst>
          </p:cNvPr>
          <p:cNvSpPr txBox="1"/>
          <p:nvPr/>
        </p:nvSpPr>
        <p:spPr>
          <a:xfrm>
            <a:off x="3163299" y="2653480"/>
            <a:ext cx="356188" cy="261610"/>
          </a:xfrm>
          <a:prstGeom prst="rect">
            <a:avLst/>
          </a:prstGeom>
          <a:noFill/>
        </p:spPr>
        <p:txBody>
          <a:bodyPr wrap="none" rtlCol="0">
            <a:spAutoFit/>
          </a:bodyPr>
          <a:lstStyle/>
          <a:p>
            <a:r>
              <a:rPr lang="en-US" sz="1100"/>
              <a:t>T‘</a:t>
            </a:r>
            <a:r>
              <a:rPr lang="en-US" sz="1100" baseline="-25000"/>
              <a:t>0</a:t>
            </a:r>
          </a:p>
        </p:txBody>
      </p:sp>
      <p:cxnSp>
        <p:nvCxnSpPr>
          <p:cNvPr id="113" name="Gerader Verbinder 112">
            <a:extLst>
              <a:ext uri="{FF2B5EF4-FFF2-40B4-BE49-F238E27FC236}">
                <a16:creationId xmlns:a16="http://schemas.microsoft.com/office/drawing/2014/main" id="{B23ADDF9-31C9-4BC0-BD32-B72C0D71CEA2}"/>
              </a:ext>
            </a:extLst>
          </p:cNvPr>
          <p:cNvCxnSpPr>
            <a:cxnSpLocks/>
          </p:cNvCxnSpPr>
          <p:nvPr/>
        </p:nvCxnSpPr>
        <p:spPr>
          <a:xfrm>
            <a:off x="3103839" y="2804510"/>
            <a:ext cx="14321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2" name="Textfeld 31">
                <a:extLst>
                  <a:ext uri="{FF2B5EF4-FFF2-40B4-BE49-F238E27FC236}">
                    <a16:creationId xmlns:a16="http://schemas.microsoft.com/office/drawing/2014/main" id="{4AEDCF9E-AF97-4ED0-B782-3E635320B80B}"/>
                  </a:ext>
                </a:extLst>
              </p:cNvPr>
              <p:cNvSpPr txBox="1"/>
              <p:nvPr/>
            </p:nvSpPr>
            <p:spPr>
              <a:xfrm>
                <a:off x="1489358" y="3367192"/>
                <a:ext cx="1559209" cy="2706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𝑇</m:t>
                      </m:r>
                      <m:r>
                        <a:rPr lang="en-US" b="0" i="1" baseline="-25000" smtClean="0">
                          <a:latin typeface="Cambria Math" panose="02040503050406030204" pitchFamily="18" charset="0"/>
                          <a:ea typeface="Cambria Math" panose="02040503050406030204" pitchFamily="18" charset="0"/>
                        </a:rPr>
                        <m:t>0</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𝑇</m:t>
                      </m:r>
                      <m:r>
                        <a:rPr lang="en-US" b="0" i="1" baseline="-25000" smtClean="0">
                          <a:latin typeface="Cambria Math" panose="02040503050406030204" pitchFamily="18" charset="0"/>
                          <a:ea typeface="Cambria Math" panose="02040503050406030204" pitchFamily="18" charset="0"/>
                        </a:rPr>
                        <m:t>0</m:t>
                      </m:r>
                      <m:r>
                        <a:rPr lang="en-US" b="0" i="1" smtClean="0">
                          <a:latin typeface="Cambria Math" panose="02040503050406030204" pitchFamily="18" charset="0"/>
                          <a:ea typeface="Cambria Math" panose="02040503050406030204" pitchFamily="18" charset="0"/>
                        </a:rPr>
                        <m:t> −</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𝑇</m:t>
                          </m:r>
                        </m:e>
                        <m:sup>
                          <m:r>
                            <a:rPr lang="en-US" b="0" i="1" smtClean="0">
                              <a:latin typeface="Cambria Math" panose="02040503050406030204" pitchFamily="18" charset="0"/>
                              <a:ea typeface="Cambria Math" panose="02040503050406030204" pitchFamily="18" charset="0"/>
                            </a:rPr>
                            <m:t>′</m:t>
                          </m:r>
                        </m:sup>
                      </m:sSup>
                      <m:r>
                        <a:rPr lang="en-US" b="0" i="1" baseline="-25000" smtClean="0">
                          <a:latin typeface="Cambria Math" panose="02040503050406030204" pitchFamily="18" charset="0"/>
                          <a:ea typeface="Cambria Math" panose="02040503050406030204" pitchFamily="18" charset="0"/>
                        </a:rPr>
                        <m:t>0</m:t>
                      </m:r>
                    </m:oMath>
                  </m:oMathPara>
                </a14:m>
                <a:endParaRPr lang="en-US" baseline="-25000"/>
              </a:p>
            </p:txBody>
          </p:sp>
        </mc:Choice>
        <mc:Fallback>
          <p:sp>
            <p:nvSpPr>
              <p:cNvPr id="32" name="Textfeld 31">
                <a:extLst>
                  <a:ext uri="{FF2B5EF4-FFF2-40B4-BE49-F238E27FC236}">
                    <a16:creationId xmlns:a16="http://schemas.microsoft.com/office/drawing/2014/main" id="{4AEDCF9E-AF97-4ED0-B782-3E635320B80B}"/>
                  </a:ext>
                </a:extLst>
              </p:cNvPr>
              <p:cNvSpPr txBox="1">
                <a:spLocks noRot="1" noChangeAspect="1" noMove="1" noResize="1" noEditPoints="1" noAdjustHandles="1" noChangeArrowheads="1" noChangeShapeType="1" noTextEdit="1"/>
              </p:cNvSpPr>
              <p:nvPr/>
            </p:nvSpPr>
            <p:spPr>
              <a:xfrm>
                <a:off x="1489358" y="3367192"/>
                <a:ext cx="1559209" cy="270652"/>
              </a:xfrm>
              <a:prstGeom prst="rect">
                <a:avLst/>
              </a:prstGeom>
              <a:blipFill>
                <a:blip r:embed="rId3"/>
                <a:stretch>
                  <a:fillRect l="-3125" r="-1953" b="-17778"/>
                </a:stretch>
              </a:blipFill>
            </p:spPr>
            <p:txBody>
              <a:bodyPr/>
              <a:lstStyle/>
              <a:p>
                <a:r>
                  <a:rPr lang="en-US">
                    <a:noFill/>
                  </a:rPr>
                  <a:t> </a:t>
                </a:r>
              </a:p>
            </p:txBody>
          </p:sp>
        </mc:Fallback>
      </mc:AlternateContent>
      <p:sp>
        <p:nvSpPr>
          <p:cNvPr id="33" name="Textfeld 32">
            <a:extLst>
              <a:ext uri="{FF2B5EF4-FFF2-40B4-BE49-F238E27FC236}">
                <a16:creationId xmlns:a16="http://schemas.microsoft.com/office/drawing/2014/main" id="{D858688C-ECA2-406A-83CA-3501859C6FCC}"/>
              </a:ext>
            </a:extLst>
          </p:cNvPr>
          <p:cNvSpPr txBox="1"/>
          <p:nvPr/>
        </p:nvSpPr>
        <p:spPr>
          <a:xfrm>
            <a:off x="236736" y="3331300"/>
            <a:ext cx="1208985" cy="338554"/>
          </a:xfrm>
          <a:prstGeom prst="rect">
            <a:avLst/>
          </a:prstGeom>
          <a:noFill/>
        </p:spPr>
        <p:txBody>
          <a:bodyPr wrap="none" rtlCol="0">
            <a:spAutoFit/>
          </a:bodyPr>
          <a:lstStyle/>
          <a:p>
            <a:r>
              <a:rPr lang="en-US" sz="1600" i="1"/>
              <a:t>Resolution:</a:t>
            </a:r>
          </a:p>
        </p:txBody>
      </p:sp>
      <p:sp>
        <p:nvSpPr>
          <p:cNvPr id="133" name="Textfeld 132">
            <a:extLst>
              <a:ext uri="{FF2B5EF4-FFF2-40B4-BE49-F238E27FC236}">
                <a16:creationId xmlns:a16="http://schemas.microsoft.com/office/drawing/2014/main" id="{E3867668-F127-4347-AF8B-451AFBA33AC4}"/>
              </a:ext>
            </a:extLst>
          </p:cNvPr>
          <p:cNvSpPr txBox="1"/>
          <p:nvPr/>
        </p:nvSpPr>
        <p:spPr>
          <a:xfrm>
            <a:off x="240928" y="3899116"/>
            <a:ext cx="4002068" cy="1169551"/>
          </a:xfrm>
          <a:prstGeom prst="rect">
            <a:avLst/>
          </a:prstGeom>
          <a:noFill/>
        </p:spPr>
        <p:txBody>
          <a:bodyPr wrap="square" rtlCol="0">
            <a:spAutoFit/>
          </a:bodyPr>
          <a:lstStyle/>
          <a:p>
            <a:pPr marL="285750" indent="-285750">
              <a:buFont typeface="Arial" panose="020B0604020202020204" pitchFamily="34" charset="0"/>
              <a:buChar char="•"/>
            </a:pPr>
            <a:r>
              <a:rPr lang="en-US" sz="1400">
                <a:ea typeface="+mn-lt"/>
                <a:cs typeface="+mn-lt"/>
              </a:rPr>
              <a:t>use of differential delays of two delay lines with slightly different propagation latencies (T</a:t>
            </a:r>
            <a:r>
              <a:rPr lang="en-US" sz="1400" baseline="-25000">
                <a:ea typeface="+mn-lt"/>
                <a:cs typeface="+mn-lt"/>
              </a:rPr>
              <a:t>0</a:t>
            </a:r>
            <a:r>
              <a:rPr lang="en-US" sz="1400">
                <a:ea typeface="+mn-lt"/>
                <a:cs typeface="+mn-lt"/>
              </a:rPr>
              <a:t> and T’</a:t>
            </a:r>
            <a:r>
              <a:rPr lang="en-US" sz="1400" baseline="-25000">
                <a:ea typeface="+mn-lt"/>
                <a:cs typeface="+mn-lt"/>
              </a:rPr>
              <a:t>0</a:t>
            </a:r>
            <a:r>
              <a:rPr lang="en-US" sz="1400">
                <a:ea typeface="+mn-lt"/>
                <a:cs typeface="+mn-lt"/>
              </a:rPr>
              <a:t>)</a:t>
            </a:r>
          </a:p>
          <a:p>
            <a:pPr marL="285750" indent="-285750">
              <a:buFont typeface="Arial" panose="020B0604020202020204" pitchFamily="34" charset="0"/>
              <a:buChar char="•"/>
            </a:pPr>
            <a:r>
              <a:rPr lang="en-US" sz="1400">
                <a:ea typeface="+mn-lt"/>
                <a:cs typeface="+mn-lt"/>
              </a:rPr>
              <a:t>Better resolution than delay line, but increased number of delay components</a:t>
            </a:r>
          </a:p>
        </p:txBody>
      </p:sp>
      <p:sp>
        <p:nvSpPr>
          <p:cNvPr id="35" name="Rechteck 34">
            <a:extLst>
              <a:ext uri="{FF2B5EF4-FFF2-40B4-BE49-F238E27FC236}">
                <a16:creationId xmlns:a16="http://schemas.microsoft.com/office/drawing/2014/main" id="{955BE266-F982-47F4-A327-4D65E6304187}"/>
              </a:ext>
            </a:extLst>
          </p:cNvPr>
          <p:cNvSpPr/>
          <p:nvPr/>
        </p:nvSpPr>
        <p:spPr>
          <a:xfrm>
            <a:off x="4858079" y="1929358"/>
            <a:ext cx="380886" cy="247325"/>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36" name="Textfeld 35">
            <a:extLst>
              <a:ext uri="{FF2B5EF4-FFF2-40B4-BE49-F238E27FC236}">
                <a16:creationId xmlns:a16="http://schemas.microsoft.com/office/drawing/2014/main" id="{A851502A-154F-4DAD-9C5A-AEDF0013286C}"/>
              </a:ext>
            </a:extLst>
          </p:cNvPr>
          <p:cNvSpPr txBox="1"/>
          <p:nvPr/>
        </p:nvSpPr>
        <p:spPr>
          <a:xfrm>
            <a:off x="4858078" y="1887875"/>
            <a:ext cx="364202" cy="276999"/>
          </a:xfrm>
          <a:prstGeom prst="rect">
            <a:avLst/>
          </a:prstGeom>
          <a:noFill/>
        </p:spPr>
        <p:txBody>
          <a:bodyPr wrap="none" rtlCol="0">
            <a:spAutoFit/>
          </a:bodyPr>
          <a:lstStyle/>
          <a:p>
            <a:r>
              <a:rPr lang="en-US" sz="1200"/>
              <a:t>T</a:t>
            </a:r>
            <a:r>
              <a:rPr lang="en-US" sz="1200" baseline="-25000"/>
              <a:t>m</a:t>
            </a:r>
          </a:p>
        </p:txBody>
      </p:sp>
      <p:cxnSp>
        <p:nvCxnSpPr>
          <p:cNvPr id="38" name="Gerader Verbinder 37">
            <a:extLst>
              <a:ext uri="{FF2B5EF4-FFF2-40B4-BE49-F238E27FC236}">
                <a16:creationId xmlns:a16="http://schemas.microsoft.com/office/drawing/2014/main" id="{F7D68F63-FA97-4576-94F8-591086FC064A}"/>
              </a:ext>
            </a:extLst>
          </p:cNvPr>
          <p:cNvCxnSpPr/>
          <p:nvPr/>
        </p:nvCxnSpPr>
        <p:spPr>
          <a:xfrm>
            <a:off x="4897303" y="2134624"/>
            <a:ext cx="3070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r Verbinder 39">
            <a:extLst>
              <a:ext uri="{FF2B5EF4-FFF2-40B4-BE49-F238E27FC236}">
                <a16:creationId xmlns:a16="http://schemas.microsoft.com/office/drawing/2014/main" id="{9A5174EE-D8D4-4E46-B06C-FDC5D091E215}"/>
              </a:ext>
            </a:extLst>
          </p:cNvPr>
          <p:cNvCxnSpPr>
            <a:cxnSpLocks/>
          </p:cNvCxnSpPr>
          <p:nvPr/>
        </p:nvCxnSpPr>
        <p:spPr>
          <a:xfrm>
            <a:off x="4897303" y="2086106"/>
            <a:ext cx="0" cy="9205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Gerader Verbinder 141">
            <a:extLst>
              <a:ext uri="{FF2B5EF4-FFF2-40B4-BE49-F238E27FC236}">
                <a16:creationId xmlns:a16="http://schemas.microsoft.com/office/drawing/2014/main" id="{F7376108-7F57-4AED-B605-E85477AB72AD}"/>
              </a:ext>
            </a:extLst>
          </p:cNvPr>
          <p:cNvCxnSpPr>
            <a:cxnSpLocks/>
          </p:cNvCxnSpPr>
          <p:nvPr/>
        </p:nvCxnSpPr>
        <p:spPr>
          <a:xfrm>
            <a:off x="5204334" y="2086106"/>
            <a:ext cx="0" cy="9205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85" name="Rechteck 184">
            <a:extLst>
              <a:ext uri="{FF2B5EF4-FFF2-40B4-BE49-F238E27FC236}">
                <a16:creationId xmlns:a16="http://schemas.microsoft.com/office/drawing/2014/main" id="{0A4649DF-330D-4296-B313-2320F94B18D8}"/>
              </a:ext>
            </a:extLst>
          </p:cNvPr>
          <p:cNvSpPr/>
          <p:nvPr/>
        </p:nvSpPr>
        <p:spPr>
          <a:xfrm>
            <a:off x="5318313" y="1933229"/>
            <a:ext cx="849679" cy="247325"/>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186" name="Textfeld 185">
            <a:extLst>
              <a:ext uri="{FF2B5EF4-FFF2-40B4-BE49-F238E27FC236}">
                <a16:creationId xmlns:a16="http://schemas.microsoft.com/office/drawing/2014/main" id="{0BE0E8E8-0E79-4B47-B963-9DE557A13341}"/>
              </a:ext>
            </a:extLst>
          </p:cNvPr>
          <p:cNvSpPr txBox="1"/>
          <p:nvPr/>
        </p:nvSpPr>
        <p:spPr>
          <a:xfrm>
            <a:off x="5238965" y="1897465"/>
            <a:ext cx="973343" cy="276999"/>
          </a:xfrm>
          <a:prstGeom prst="rect">
            <a:avLst/>
          </a:prstGeom>
          <a:noFill/>
        </p:spPr>
        <p:txBody>
          <a:bodyPr wrap="none" rtlCol="0">
            <a:spAutoFit/>
          </a:bodyPr>
          <a:lstStyle/>
          <a:p>
            <a:r>
              <a:rPr lang="en-US" sz="1200"/>
              <a:t>T</a:t>
            </a:r>
            <a:r>
              <a:rPr lang="en-US" sz="1200" baseline="-25000"/>
              <a:t>Sn-2</a:t>
            </a:r>
            <a:r>
              <a:rPr lang="en-US" sz="1200"/>
              <a:t>=2</a:t>
            </a:r>
            <a:r>
              <a:rPr lang="en-US" sz="1200" baseline="30000"/>
              <a:t>n-2</a:t>
            </a:r>
            <a:r>
              <a:rPr lang="en-US" sz="1200"/>
              <a:t>T</a:t>
            </a:r>
            <a:r>
              <a:rPr lang="en-US" sz="1200" baseline="-25000"/>
              <a:t>0</a:t>
            </a:r>
          </a:p>
        </p:txBody>
      </p:sp>
      <p:cxnSp>
        <p:nvCxnSpPr>
          <p:cNvPr id="200" name="Gerader Verbinder 199">
            <a:extLst>
              <a:ext uri="{FF2B5EF4-FFF2-40B4-BE49-F238E27FC236}">
                <a16:creationId xmlns:a16="http://schemas.microsoft.com/office/drawing/2014/main" id="{034CD4A3-5ED4-4A11-BC20-04DFDDD15BF0}"/>
              </a:ext>
            </a:extLst>
          </p:cNvPr>
          <p:cNvCxnSpPr>
            <a:cxnSpLocks/>
          </p:cNvCxnSpPr>
          <p:nvPr/>
        </p:nvCxnSpPr>
        <p:spPr>
          <a:xfrm>
            <a:off x="5357538" y="2147396"/>
            <a:ext cx="747274"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 name="Gerader Verbinder 200">
            <a:extLst>
              <a:ext uri="{FF2B5EF4-FFF2-40B4-BE49-F238E27FC236}">
                <a16:creationId xmlns:a16="http://schemas.microsoft.com/office/drawing/2014/main" id="{23A1EBDB-9A39-4382-8FDA-0519A821C7EB}"/>
              </a:ext>
            </a:extLst>
          </p:cNvPr>
          <p:cNvCxnSpPr>
            <a:cxnSpLocks/>
          </p:cNvCxnSpPr>
          <p:nvPr/>
        </p:nvCxnSpPr>
        <p:spPr>
          <a:xfrm>
            <a:off x="5357538" y="2089977"/>
            <a:ext cx="0" cy="9205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3" name="Gerader Verbinder 202">
            <a:extLst>
              <a:ext uri="{FF2B5EF4-FFF2-40B4-BE49-F238E27FC236}">
                <a16:creationId xmlns:a16="http://schemas.microsoft.com/office/drawing/2014/main" id="{1836AF23-8860-4D7F-893D-92CB958FA5F9}"/>
              </a:ext>
            </a:extLst>
          </p:cNvPr>
          <p:cNvCxnSpPr>
            <a:cxnSpLocks/>
          </p:cNvCxnSpPr>
          <p:nvPr/>
        </p:nvCxnSpPr>
        <p:spPr>
          <a:xfrm>
            <a:off x="6109407" y="2089237"/>
            <a:ext cx="0" cy="9205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04" name="Rechteck 203">
            <a:extLst>
              <a:ext uri="{FF2B5EF4-FFF2-40B4-BE49-F238E27FC236}">
                <a16:creationId xmlns:a16="http://schemas.microsoft.com/office/drawing/2014/main" id="{246B59E7-CC7B-43A4-AC80-F39DEDF62509}"/>
              </a:ext>
            </a:extLst>
          </p:cNvPr>
          <p:cNvSpPr/>
          <p:nvPr/>
        </p:nvSpPr>
        <p:spPr>
          <a:xfrm>
            <a:off x="4858079" y="1630868"/>
            <a:ext cx="380886" cy="247325"/>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205" name="Textfeld 204">
            <a:extLst>
              <a:ext uri="{FF2B5EF4-FFF2-40B4-BE49-F238E27FC236}">
                <a16:creationId xmlns:a16="http://schemas.microsoft.com/office/drawing/2014/main" id="{50F0DE7E-951A-417E-A5AE-AA1EEBD54C29}"/>
              </a:ext>
            </a:extLst>
          </p:cNvPr>
          <p:cNvSpPr txBox="1"/>
          <p:nvPr/>
        </p:nvSpPr>
        <p:spPr>
          <a:xfrm>
            <a:off x="4858078" y="1589385"/>
            <a:ext cx="364202" cy="276999"/>
          </a:xfrm>
          <a:prstGeom prst="rect">
            <a:avLst/>
          </a:prstGeom>
          <a:noFill/>
        </p:spPr>
        <p:txBody>
          <a:bodyPr wrap="none" rtlCol="0">
            <a:spAutoFit/>
          </a:bodyPr>
          <a:lstStyle/>
          <a:p>
            <a:r>
              <a:rPr lang="en-US" sz="1200"/>
              <a:t>T</a:t>
            </a:r>
            <a:r>
              <a:rPr lang="en-US" sz="1200" baseline="-25000"/>
              <a:t>m</a:t>
            </a:r>
          </a:p>
        </p:txBody>
      </p:sp>
      <p:cxnSp>
        <p:nvCxnSpPr>
          <p:cNvPr id="207" name="Gerader Verbinder 206">
            <a:extLst>
              <a:ext uri="{FF2B5EF4-FFF2-40B4-BE49-F238E27FC236}">
                <a16:creationId xmlns:a16="http://schemas.microsoft.com/office/drawing/2014/main" id="{6F522BE3-0BA3-47EC-8723-F063F7F926E5}"/>
              </a:ext>
            </a:extLst>
          </p:cNvPr>
          <p:cNvCxnSpPr/>
          <p:nvPr/>
        </p:nvCxnSpPr>
        <p:spPr>
          <a:xfrm>
            <a:off x="4897303" y="1836134"/>
            <a:ext cx="3070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 name="Gerader Verbinder 207">
            <a:extLst>
              <a:ext uri="{FF2B5EF4-FFF2-40B4-BE49-F238E27FC236}">
                <a16:creationId xmlns:a16="http://schemas.microsoft.com/office/drawing/2014/main" id="{F5490C91-CAA4-4C8B-9487-6C0C3CE517A2}"/>
              </a:ext>
            </a:extLst>
          </p:cNvPr>
          <p:cNvCxnSpPr>
            <a:cxnSpLocks/>
          </p:cNvCxnSpPr>
          <p:nvPr/>
        </p:nvCxnSpPr>
        <p:spPr>
          <a:xfrm>
            <a:off x="4897303" y="1787616"/>
            <a:ext cx="0" cy="9205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Gerader Verbinder 209">
            <a:extLst>
              <a:ext uri="{FF2B5EF4-FFF2-40B4-BE49-F238E27FC236}">
                <a16:creationId xmlns:a16="http://schemas.microsoft.com/office/drawing/2014/main" id="{36EB32E9-9158-457C-9556-AC937EC48289}"/>
              </a:ext>
            </a:extLst>
          </p:cNvPr>
          <p:cNvCxnSpPr>
            <a:cxnSpLocks/>
          </p:cNvCxnSpPr>
          <p:nvPr/>
        </p:nvCxnSpPr>
        <p:spPr>
          <a:xfrm>
            <a:off x="5204334" y="1787616"/>
            <a:ext cx="0" cy="9205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Rechteck 54">
            <a:extLst>
              <a:ext uri="{FF2B5EF4-FFF2-40B4-BE49-F238E27FC236}">
                <a16:creationId xmlns:a16="http://schemas.microsoft.com/office/drawing/2014/main" id="{86ACA2A5-7F38-4E00-AF7B-89F5B95C9F6F}"/>
              </a:ext>
            </a:extLst>
          </p:cNvPr>
          <p:cNvSpPr/>
          <p:nvPr/>
        </p:nvSpPr>
        <p:spPr>
          <a:xfrm>
            <a:off x="6277393" y="1700512"/>
            <a:ext cx="323237" cy="405348"/>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cxnSp>
        <p:nvCxnSpPr>
          <p:cNvPr id="57" name="Gerader Verbinder 56">
            <a:extLst>
              <a:ext uri="{FF2B5EF4-FFF2-40B4-BE49-F238E27FC236}">
                <a16:creationId xmlns:a16="http://schemas.microsoft.com/office/drawing/2014/main" id="{A485FCBF-3255-4617-B584-847B5C1590A2}"/>
              </a:ext>
            </a:extLst>
          </p:cNvPr>
          <p:cNvCxnSpPr>
            <a:stCxn id="204" idx="3"/>
          </p:cNvCxnSpPr>
          <p:nvPr/>
        </p:nvCxnSpPr>
        <p:spPr>
          <a:xfrm flipV="1">
            <a:off x="5238965" y="1754530"/>
            <a:ext cx="1043005" cy="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Gerader Verbinder 60">
            <a:extLst>
              <a:ext uri="{FF2B5EF4-FFF2-40B4-BE49-F238E27FC236}">
                <a16:creationId xmlns:a16="http://schemas.microsoft.com/office/drawing/2014/main" id="{466CF172-31F3-49BD-99F0-B087605B98CD}"/>
              </a:ext>
            </a:extLst>
          </p:cNvPr>
          <p:cNvCxnSpPr/>
          <p:nvPr/>
        </p:nvCxnSpPr>
        <p:spPr>
          <a:xfrm>
            <a:off x="5233625" y="2057979"/>
            <a:ext cx="8468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Gerader Verbinder 210">
            <a:extLst>
              <a:ext uri="{FF2B5EF4-FFF2-40B4-BE49-F238E27FC236}">
                <a16:creationId xmlns:a16="http://schemas.microsoft.com/office/drawing/2014/main" id="{9A1F420B-D714-45C4-9365-61116D60D91F}"/>
              </a:ext>
            </a:extLst>
          </p:cNvPr>
          <p:cNvCxnSpPr>
            <a:cxnSpLocks/>
          </p:cNvCxnSpPr>
          <p:nvPr/>
        </p:nvCxnSpPr>
        <p:spPr>
          <a:xfrm>
            <a:off x="6168008" y="2047931"/>
            <a:ext cx="10938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Gerader Verbinder 65">
            <a:extLst>
              <a:ext uri="{FF2B5EF4-FFF2-40B4-BE49-F238E27FC236}">
                <a16:creationId xmlns:a16="http://schemas.microsoft.com/office/drawing/2014/main" id="{D6030092-E281-4F2B-82E7-39DE62CDAEF5}"/>
              </a:ext>
            </a:extLst>
          </p:cNvPr>
          <p:cNvCxnSpPr/>
          <p:nvPr/>
        </p:nvCxnSpPr>
        <p:spPr>
          <a:xfrm>
            <a:off x="6277393" y="1754530"/>
            <a:ext cx="72008" cy="0"/>
          </a:xfrm>
          <a:prstGeom prst="line">
            <a:avLst/>
          </a:prstGeom>
          <a:ln w="9525">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212" name="Gerader Verbinder 211">
            <a:extLst>
              <a:ext uri="{FF2B5EF4-FFF2-40B4-BE49-F238E27FC236}">
                <a16:creationId xmlns:a16="http://schemas.microsoft.com/office/drawing/2014/main" id="{C3009F62-F31E-43B2-B680-27719D66C98B}"/>
              </a:ext>
            </a:extLst>
          </p:cNvPr>
          <p:cNvCxnSpPr/>
          <p:nvPr/>
        </p:nvCxnSpPr>
        <p:spPr>
          <a:xfrm>
            <a:off x="6276856" y="2047931"/>
            <a:ext cx="72008" cy="0"/>
          </a:xfrm>
          <a:prstGeom prst="line">
            <a:avLst/>
          </a:prstGeom>
          <a:ln w="9525">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215" name="Gerader Verbinder 214">
            <a:extLst>
              <a:ext uri="{FF2B5EF4-FFF2-40B4-BE49-F238E27FC236}">
                <a16:creationId xmlns:a16="http://schemas.microsoft.com/office/drawing/2014/main" id="{BCDF7A7D-9DAD-44FF-8AAC-E91AC2FBAE37}"/>
              </a:ext>
            </a:extLst>
          </p:cNvPr>
          <p:cNvCxnSpPr>
            <a:cxnSpLocks/>
          </p:cNvCxnSpPr>
          <p:nvPr/>
        </p:nvCxnSpPr>
        <p:spPr>
          <a:xfrm flipH="1">
            <a:off x="6528048" y="1903915"/>
            <a:ext cx="72008" cy="0"/>
          </a:xfrm>
          <a:prstGeom prst="line">
            <a:avLst/>
          </a:prstGeom>
          <a:ln w="9525">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68" name="Gerader Verbinder 67">
            <a:extLst>
              <a:ext uri="{FF2B5EF4-FFF2-40B4-BE49-F238E27FC236}">
                <a16:creationId xmlns:a16="http://schemas.microsoft.com/office/drawing/2014/main" id="{D18680F4-F9A4-4AA2-9138-BF0BDCB85695}"/>
              </a:ext>
            </a:extLst>
          </p:cNvPr>
          <p:cNvCxnSpPr/>
          <p:nvPr/>
        </p:nvCxnSpPr>
        <p:spPr>
          <a:xfrm flipV="1">
            <a:off x="6326844" y="1922410"/>
            <a:ext cx="179184" cy="15389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26" name="Gruppieren 225">
            <a:extLst>
              <a:ext uri="{FF2B5EF4-FFF2-40B4-BE49-F238E27FC236}">
                <a16:creationId xmlns:a16="http://schemas.microsoft.com/office/drawing/2014/main" id="{EBE56476-5D21-4D86-BF0A-5CCF80CCE71C}"/>
              </a:ext>
            </a:extLst>
          </p:cNvPr>
          <p:cNvGrpSpPr/>
          <p:nvPr/>
        </p:nvGrpSpPr>
        <p:grpSpPr>
          <a:xfrm>
            <a:off x="4924875" y="2284300"/>
            <a:ext cx="404749" cy="406949"/>
            <a:chOff x="8920888" y="5171968"/>
            <a:chExt cx="404749" cy="406949"/>
          </a:xfrm>
        </p:grpSpPr>
        <p:sp>
          <p:nvSpPr>
            <p:cNvPr id="227" name="Rechteck 226">
              <a:extLst>
                <a:ext uri="{FF2B5EF4-FFF2-40B4-BE49-F238E27FC236}">
                  <a16:creationId xmlns:a16="http://schemas.microsoft.com/office/drawing/2014/main" id="{004079BB-AD8F-4475-8515-2D35DB962D58}"/>
                </a:ext>
              </a:extLst>
            </p:cNvPr>
            <p:cNvSpPr/>
            <p:nvPr/>
          </p:nvSpPr>
          <p:spPr>
            <a:xfrm>
              <a:off x="8976320" y="5203958"/>
              <a:ext cx="266545" cy="345232"/>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228" name="Textfeld 227">
              <a:extLst>
                <a:ext uri="{FF2B5EF4-FFF2-40B4-BE49-F238E27FC236}">
                  <a16:creationId xmlns:a16="http://schemas.microsoft.com/office/drawing/2014/main" id="{7E172B44-B414-42C9-8148-7BF79D03BF4A}"/>
                </a:ext>
              </a:extLst>
            </p:cNvPr>
            <p:cNvSpPr txBox="1"/>
            <p:nvPr/>
          </p:nvSpPr>
          <p:spPr>
            <a:xfrm>
              <a:off x="8920888" y="5171968"/>
              <a:ext cx="253596" cy="215444"/>
            </a:xfrm>
            <a:prstGeom prst="rect">
              <a:avLst/>
            </a:prstGeom>
            <a:noFill/>
          </p:spPr>
          <p:txBody>
            <a:bodyPr wrap="none" rtlCol="0">
              <a:spAutoFit/>
            </a:bodyPr>
            <a:lstStyle/>
            <a:p>
              <a:r>
                <a:rPr lang="en-US" sz="800"/>
                <a:t>S</a:t>
              </a:r>
            </a:p>
          </p:txBody>
        </p:sp>
        <p:sp>
          <p:nvSpPr>
            <p:cNvPr id="229" name="Textfeld 228">
              <a:extLst>
                <a:ext uri="{FF2B5EF4-FFF2-40B4-BE49-F238E27FC236}">
                  <a16:creationId xmlns:a16="http://schemas.microsoft.com/office/drawing/2014/main" id="{2AB066DD-4230-44F0-B17A-99ABC0ED814D}"/>
                </a:ext>
              </a:extLst>
            </p:cNvPr>
            <p:cNvSpPr txBox="1"/>
            <p:nvPr/>
          </p:nvSpPr>
          <p:spPr>
            <a:xfrm>
              <a:off x="8920888" y="5362417"/>
              <a:ext cx="258404" cy="215444"/>
            </a:xfrm>
            <a:prstGeom prst="rect">
              <a:avLst/>
            </a:prstGeom>
            <a:noFill/>
          </p:spPr>
          <p:txBody>
            <a:bodyPr wrap="none" rtlCol="0">
              <a:spAutoFit/>
            </a:bodyPr>
            <a:lstStyle/>
            <a:p>
              <a:r>
                <a:rPr lang="en-US" sz="800"/>
                <a:t>R</a:t>
              </a:r>
            </a:p>
          </p:txBody>
        </p:sp>
        <p:sp>
          <p:nvSpPr>
            <p:cNvPr id="230" name="Textfeld 229">
              <a:extLst>
                <a:ext uri="{FF2B5EF4-FFF2-40B4-BE49-F238E27FC236}">
                  <a16:creationId xmlns:a16="http://schemas.microsoft.com/office/drawing/2014/main" id="{3A4C4FA7-AA28-4523-BD5E-E4A0BDB3E087}"/>
                </a:ext>
              </a:extLst>
            </p:cNvPr>
            <p:cNvSpPr txBox="1"/>
            <p:nvPr/>
          </p:nvSpPr>
          <p:spPr>
            <a:xfrm>
              <a:off x="9053103" y="5171968"/>
              <a:ext cx="264816" cy="215444"/>
            </a:xfrm>
            <a:prstGeom prst="rect">
              <a:avLst/>
            </a:prstGeom>
            <a:noFill/>
          </p:spPr>
          <p:txBody>
            <a:bodyPr wrap="none" rtlCol="0">
              <a:spAutoFit/>
            </a:bodyPr>
            <a:lstStyle/>
            <a:p>
              <a:r>
                <a:rPr lang="en-US" sz="800"/>
                <a:t>Q</a:t>
              </a:r>
            </a:p>
          </p:txBody>
        </p:sp>
        <p:sp>
          <p:nvSpPr>
            <p:cNvPr id="269" name="Textfeld 268">
              <a:extLst>
                <a:ext uri="{FF2B5EF4-FFF2-40B4-BE49-F238E27FC236}">
                  <a16:creationId xmlns:a16="http://schemas.microsoft.com/office/drawing/2014/main" id="{6295F490-CA0E-4BA7-936D-CE9F9126BFE5}"/>
                </a:ext>
              </a:extLst>
            </p:cNvPr>
            <p:cNvSpPr txBox="1"/>
            <p:nvPr/>
          </p:nvSpPr>
          <p:spPr>
            <a:xfrm>
              <a:off x="9031967" y="5363473"/>
              <a:ext cx="293670" cy="215444"/>
            </a:xfrm>
            <a:prstGeom prst="rect">
              <a:avLst/>
            </a:prstGeom>
            <a:noFill/>
          </p:spPr>
          <p:txBody>
            <a:bodyPr wrap="none" rtlCol="0">
              <a:spAutoFit/>
            </a:bodyPr>
            <a:lstStyle/>
            <a:p>
              <a:r>
                <a:rPr lang="en-US" sz="800"/>
                <a:t>/Q</a:t>
              </a:r>
            </a:p>
          </p:txBody>
        </p:sp>
      </p:grpSp>
      <p:cxnSp>
        <p:nvCxnSpPr>
          <p:cNvPr id="231" name="Gerader Verbinder 230">
            <a:extLst>
              <a:ext uri="{FF2B5EF4-FFF2-40B4-BE49-F238E27FC236}">
                <a16:creationId xmlns:a16="http://schemas.microsoft.com/office/drawing/2014/main" id="{D95D02E0-5824-4670-AD36-3578B9C02CA8}"/>
              </a:ext>
            </a:extLst>
          </p:cNvPr>
          <p:cNvCxnSpPr>
            <a:cxnSpLocks/>
          </p:cNvCxnSpPr>
          <p:nvPr/>
        </p:nvCxnSpPr>
        <p:spPr>
          <a:xfrm>
            <a:off x="4655840" y="2057979"/>
            <a:ext cx="200952"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 name="Gerader Verbinder 231">
            <a:extLst>
              <a:ext uri="{FF2B5EF4-FFF2-40B4-BE49-F238E27FC236}">
                <a16:creationId xmlns:a16="http://schemas.microsoft.com/office/drawing/2014/main" id="{6F8FC230-3398-414A-89EA-15562787566D}"/>
              </a:ext>
            </a:extLst>
          </p:cNvPr>
          <p:cNvCxnSpPr/>
          <p:nvPr/>
        </p:nvCxnSpPr>
        <p:spPr>
          <a:xfrm>
            <a:off x="4772104" y="1759899"/>
            <a:ext cx="8468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3" name="Gerader Verbinder 232">
            <a:extLst>
              <a:ext uri="{FF2B5EF4-FFF2-40B4-BE49-F238E27FC236}">
                <a16:creationId xmlns:a16="http://schemas.microsoft.com/office/drawing/2014/main" id="{F9DC74E4-31D5-417E-B551-6AB0DDFD5FBB}"/>
              </a:ext>
            </a:extLst>
          </p:cNvPr>
          <p:cNvCxnSpPr>
            <a:cxnSpLocks/>
          </p:cNvCxnSpPr>
          <p:nvPr/>
        </p:nvCxnSpPr>
        <p:spPr>
          <a:xfrm>
            <a:off x="4772104" y="2387355"/>
            <a:ext cx="209568" cy="52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4" name="Gerader Verbinder 233">
            <a:extLst>
              <a:ext uri="{FF2B5EF4-FFF2-40B4-BE49-F238E27FC236}">
                <a16:creationId xmlns:a16="http://schemas.microsoft.com/office/drawing/2014/main" id="{2278EFB6-C849-4B6A-B2D1-F4702582DE2B}"/>
              </a:ext>
            </a:extLst>
          </p:cNvPr>
          <p:cNvCxnSpPr>
            <a:cxnSpLocks/>
          </p:cNvCxnSpPr>
          <p:nvPr/>
        </p:nvCxnSpPr>
        <p:spPr>
          <a:xfrm>
            <a:off x="4772105" y="1754530"/>
            <a:ext cx="2086" cy="63749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37" name="Ellipse 236">
            <a:extLst>
              <a:ext uri="{FF2B5EF4-FFF2-40B4-BE49-F238E27FC236}">
                <a16:creationId xmlns:a16="http://schemas.microsoft.com/office/drawing/2014/main" id="{78C18968-083C-4315-B55D-31EDDE20837F}"/>
              </a:ext>
            </a:extLst>
          </p:cNvPr>
          <p:cNvSpPr/>
          <p:nvPr/>
        </p:nvSpPr>
        <p:spPr>
          <a:xfrm>
            <a:off x="4745037" y="2035582"/>
            <a:ext cx="45719" cy="45719"/>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238" name="Rechteck 237">
            <a:extLst>
              <a:ext uri="{FF2B5EF4-FFF2-40B4-BE49-F238E27FC236}">
                <a16:creationId xmlns:a16="http://schemas.microsoft.com/office/drawing/2014/main" id="{5839ADE1-4C6E-4033-9D19-66E75A5DABDF}"/>
              </a:ext>
            </a:extLst>
          </p:cNvPr>
          <p:cNvSpPr/>
          <p:nvPr/>
        </p:nvSpPr>
        <p:spPr>
          <a:xfrm>
            <a:off x="4856130" y="3163408"/>
            <a:ext cx="380886" cy="247325"/>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239" name="Textfeld 238">
            <a:extLst>
              <a:ext uri="{FF2B5EF4-FFF2-40B4-BE49-F238E27FC236}">
                <a16:creationId xmlns:a16="http://schemas.microsoft.com/office/drawing/2014/main" id="{779C9F3A-442A-49DC-A5DA-B413C48B02AA}"/>
              </a:ext>
            </a:extLst>
          </p:cNvPr>
          <p:cNvSpPr txBox="1"/>
          <p:nvPr/>
        </p:nvSpPr>
        <p:spPr>
          <a:xfrm>
            <a:off x="4856129" y="3121925"/>
            <a:ext cx="364202" cy="276999"/>
          </a:xfrm>
          <a:prstGeom prst="rect">
            <a:avLst/>
          </a:prstGeom>
          <a:noFill/>
        </p:spPr>
        <p:txBody>
          <a:bodyPr wrap="none" rtlCol="0">
            <a:spAutoFit/>
          </a:bodyPr>
          <a:lstStyle/>
          <a:p>
            <a:r>
              <a:rPr lang="en-US" sz="1200"/>
              <a:t>T</a:t>
            </a:r>
            <a:r>
              <a:rPr lang="en-US" sz="1200" baseline="-25000"/>
              <a:t>m</a:t>
            </a:r>
          </a:p>
        </p:txBody>
      </p:sp>
      <p:cxnSp>
        <p:nvCxnSpPr>
          <p:cNvPr id="240" name="Gerader Verbinder 239">
            <a:extLst>
              <a:ext uri="{FF2B5EF4-FFF2-40B4-BE49-F238E27FC236}">
                <a16:creationId xmlns:a16="http://schemas.microsoft.com/office/drawing/2014/main" id="{4F778C05-7201-4917-88F7-008FC5AA58AA}"/>
              </a:ext>
            </a:extLst>
          </p:cNvPr>
          <p:cNvCxnSpPr/>
          <p:nvPr/>
        </p:nvCxnSpPr>
        <p:spPr>
          <a:xfrm>
            <a:off x="4895354" y="3368674"/>
            <a:ext cx="3070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1" name="Gerader Verbinder 240">
            <a:extLst>
              <a:ext uri="{FF2B5EF4-FFF2-40B4-BE49-F238E27FC236}">
                <a16:creationId xmlns:a16="http://schemas.microsoft.com/office/drawing/2014/main" id="{AB4BF07B-232A-4A2F-BD6F-8922B0E767B2}"/>
              </a:ext>
            </a:extLst>
          </p:cNvPr>
          <p:cNvCxnSpPr>
            <a:cxnSpLocks/>
          </p:cNvCxnSpPr>
          <p:nvPr/>
        </p:nvCxnSpPr>
        <p:spPr>
          <a:xfrm>
            <a:off x="4895354" y="3320156"/>
            <a:ext cx="0" cy="9205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2" name="Gerader Verbinder 241">
            <a:extLst>
              <a:ext uri="{FF2B5EF4-FFF2-40B4-BE49-F238E27FC236}">
                <a16:creationId xmlns:a16="http://schemas.microsoft.com/office/drawing/2014/main" id="{224FE2A6-E854-4530-B660-46DA7C547E61}"/>
              </a:ext>
            </a:extLst>
          </p:cNvPr>
          <p:cNvCxnSpPr>
            <a:cxnSpLocks/>
          </p:cNvCxnSpPr>
          <p:nvPr/>
        </p:nvCxnSpPr>
        <p:spPr>
          <a:xfrm>
            <a:off x="5202385" y="3320156"/>
            <a:ext cx="0" cy="9205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43" name="Rechteck 242">
            <a:extLst>
              <a:ext uri="{FF2B5EF4-FFF2-40B4-BE49-F238E27FC236}">
                <a16:creationId xmlns:a16="http://schemas.microsoft.com/office/drawing/2014/main" id="{C739D006-9998-434D-A476-C16ECCCBC618}"/>
              </a:ext>
            </a:extLst>
          </p:cNvPr>
          <p:cNvSpPr/>
          <p:nvPr/>
        </p:nvSpPr>
        <p:spPr>
          <a:xfrm>
            <a:off x="5316364" y="3167279"/>
            <a:ext cx="849679" cy="247325"/>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244" name="Textfeld 243">
            <a:extLst>
              <a:ext uri="{FF2B5EF4-FFF2-40B4-BE49-F238E27FC236}">
                <a16:creationId xmlns:a16="http://schemas.microsoft.com/office/drawing/2014/main" id="{4ACA06ED-258F-484A-9C67-C02AA278F608}"/>
              </a:ext>
            </a:extLst>
          </p:cNvPr>
          <p:cNvSpPr txBox="1"/>
          <p:nvPr/>
        </p:nvSpPr>
        <p:spPr>
          <a:xfrm>
            <a:off x="5237016" y="3131515"/>
            <a:ext cx="978153" cy="276999"/>
          </a:xfrm>
          <a:prstGeom prst="rect">
            <a:avLst/>
          </a:prstGeom>
          <a:noFill/>
        </p:spPr>
        <p:txBody>
          <a:bodyPr wrap="none" rtlCol="0">
            <a:spAutoFit/>
          </a:bodyPr>
          <a:lstStyle/>
          <a:p>
            <a:r>
              <a:rPr lang="en-US" sz="1200"/>
              <a:t>T</a:t>
            </a:r>
            <a:r>
              <a:rPr lang="en-US" sz="1200" baseline="-25000"/>
              <a:t>Rn-2</a:t>
            </a:r>
            <a:r>
              <a:rPr lang="en-US" sz="1200"/>
              <a:t>=2</a:t>
            </a:r>
            <a:r>
              <a:rPr lang="en-US" sz="1200" baseline="30000"/>
              <a:t>n-2</a:t>
            </a:r>
            <a:r>
              <a:rPr lang="en-US" sz="1200"/>
              <a:t>T</a:t>
            </a:r>
            <a:r>
              <a:rPr lang="en-US" sz="1200" baseline="-25000"/>
              <a:t>0</a:t>
            </a:r>
          </a:p>
        </p:txBody>
      </p:sp>
      <p:cxnSp>
        <p:nvCxnSpPr>
          <p:cNvPr id="245" name="Gerader Verbinder 244">
            <a:extLst>
              <a:ext uri="{FF2B5EF4-FFF2-40B4-BE49-F238E27FC236}">
                <a16:creationId xmlns:a16="http://schemas.microsoft.com/office/drawing/2014/main" id="{AA04E93B-C3B3-4F23-B7AE-E60644EED3DD}"/>
              </a:ext>
            </a:extLst>
          </p:cNvPr>
          <p:cNvCxnSpPr>
            <a:cxnSpLocks/>
          </p:cNvCxnSpPr>
          <p:nvPr/>
        </p:nvCxnSpPr>
        <p:spPr>
          <a:xfrm>
            <a:off x="5355589" y="3381446"/>
            <a:ext cx="747274"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6" name="Gerader Verbinder 245">
            <a:extLst>
              <a:ext uri="{FF2B5EF4-FFF2-40B4-BE49-F238E27FC236}">
                <a16:creationId xmlns:a16="http://schemas.microsoft.com/office/drawing/2014/main" id="{D1B618A2-74FE-4294-9129-E60F30E60A7E}"/>
              </a:ext>
            </a:extLst>
          </p:cNvPr>
          <p:cNvCxnSpPr>
            <a:cxnSpLocks/>
          </p:cNvCxnSpPr>
          <p:nvPr/>
        </p:nvCxnSpPr>
        <p:spPr>
          <a:xfrm>
            <a:off x="5355589" y="3324027"/>
            <a:ext cx="0" cy="9205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7" name="Gerader Verbinder 246">
            <a:extLst>
              <a:ext uri="{FF2B5EF4-FFF2-40B4-BE49-F238E27FC236}">
                <a16:creationId xmlns:a16="http://schemas.microsoft.com/office/drawing/2014/main" id="{9DEBB729-9FD4-4873-82FF-53F524ACB410}"/>
              </a:ext>
            </a:extLst>
          </p:cNvPr>
          <p:cNvCxnSpPr>
            <a:cxnSpLocks/>
          </p:cNvCxnSpPr>
          <p:nvPr/>
        </p:nvCxnSpPr>
        <p:spPr>
          <a:xfrm>
            <a:off x="6107458" y="3323287"/>
            <a:ext cx="0" cy="9205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48" name="Rechteck 247">
            <a:extLst>
              <a:ext uri="{FF2B5EF4-FFF2-40B4-BE49-F238E27FC236}">
                <a16:creationId xmlns:a16="http://schemas.microsoft.com/office/drawing/2014/main" id="{0839BF01-00AB-4ED0-AA7D-371D36D3D7C3}"/>
              </a:ext>
            </a:extLst>
          </p:cNvPr>
          <p:cNvSpPr/>
          <p:nvPr/>
        </p:nvSpPr>
        <p:spPr>
          <a:xfrm>
            <a:off x="4856130" y="2864918"/>
            <a:ext cx="380886" cy="247325"/>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249" name="Textfeld 248">
            <a:extLst>
              <a:ext uri="{FF2B5EF4-FFF2-40B4-BE49-F238E27FC236}">
                <a16:creationId xmlns:a16="http://schemas.microsoft.com/office/drawing/2014/main" id="{F1FE4827-41DD-452A-B7C5-FC9FEF450A5E}"/>
              </a:ext>
            </a:extLst>
          </p:cNvPr>
          <p:cNvSpPr txBox="1"/>
          <p:nvPr/>
        </p:nvSpPr>
        <p:spPr>
          <a:xfrm>
            <a:off x="4856129" y="2823435"/>
            <a:ext cx="364202" cy="276999"/>
          </a:xfrm>
          <a:prstGeom prst="rect">
            <a:avLst/>
          </a:prstGeom>
          <a:noFill/>
        </p:spPr>
        <p:txBody>
          <a:bodyPr wrap="none" rtlCol="0">
            <a:spAutoFit/>
          </a:bodyPr>
          <a:lstStyle/>
          <a:p>
            <a:r>
              <a:rPr lang="en-US" sz="1200"/>
              <a:t>T</a:t>
            </a:r>
            <a:r>
              <a:rPr lang="en-US" sz="1200" baseline="-25000"/>
              <a:t>m</a:t>
            </a:r>
          </a:p>
        </p:txBody>
      </p:sp>
      <p:cxnSp>
        <p:nvCxnSpPr>
          <p:cNvPr id="250" name="Gerader Verbinder 249">
            <a:extLst>
              <a:ext uri="{FF2B5EF4-FFF2-40B4-BE49-F238E27FC236}">
                <a16:creationId xmlns:a16="http://schemas.microsoft.com/office/drawing/2014/main" id="{2E4AA401-D543-4D94-ABBE-A03DE001A761}"/>
              </a:ext>
            </a:extLst>
          </p:cNvPr>
          <p:cNvCxnSpPr/>
          <p:nvPr/>
        </p:nvCxnSpPr>
        <p:spPr>
          <a:xfrm>
            <a:off x="4895354" y="3070184"/>
            <a:ext cx="3070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1" name="Gerader Verbinder 250">
            <a:extLst>
              <a:ext uri="{FF2B5EF4-FFF2-40B4-BE49-F238E27FC236}">
                <a16:creationId xmlns:a16="http://schemas.microsoft.com/office/drawing/2014/main" id="{5415644E-0659-4075-A742-4B77F41FED97}"/>
              </a:ext>
            </a:extLst>
          </p:cNvPr>
          <p:cNvCxnSpPr>
            <a:cxnSpLocks/>
          </p:cNvCxnSpPr>
          <p:nvPr/>
        </p:nvCxnSpPr>
        <p:spPr>
          <a:xfrm>
            <a:off x="4895354" y="3021666"/>
            <a:ext cx="0" cy="9205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2" name="Gerader Verbinder 251">
            <a:extLst>
              <a:ext uri="{FF2B5EF4-FFF2-40B4-BE49-F238E27FC236}">
                <a16:creationId xmlns:a16="http://schemas.microsoft.com/office/drawing/2014/main" id="{EA549BBC-9C2C-4B4C-9956-A184BF2304F4}"/>
              </a:ext>
            </a:extLst>
          </p:cNvPr>
          <p:cNvCxnSpPr>
            <a:cxnSpLocks/>
          </p:cNvCxnSpPr>
          <p:nvPr/>
        </p:nvCxnSpPr>
        <p:spPr>
          <a:xfrm>
            <a:off x="5202385" y="3021666"/>
            <a:ext cx="0" cy="9205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53" name="Rechteck 252">
            <a:extLst>
              <a:ext uri="{FF2B5EF4-FFF2-40B4-BE49-F238E27FC236}">
                <a16:creationId xmlns:a16="http://schemas.microsoft.com/office/drawing/2014/main" id="{ABC8E36A-9E1F-4059-AEDA-8306A9ACFFD2}"/>
              </a:ext>
            </a:extLst>
          </p:cNvPr>
          <p:cNvSpPr/>
          <p:nvPr/>
        </p:nvSpPr>
        <p:spPr>
          <a:xfrm>
            <a:off x="6275444" y="2934562"/>
            <a:ext cx="323237" cy="405348"/>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cxnSp>
        <p:nvCxnSpPr>
          <p:cNvPr id="254" name="Gerader Verbinder 253">
            <a:extLst>
              <a:ext uri="{FF2B5EF4-FFF2-40B4-BE49-F238E27FC236}">
                <a16:creationId xmlns:a16="http://schemas.microsoft.com/office/drawing/2014/main" id="{0C85D0C8-6CCB-4462-857F-436754F913BC}"/>
              </a:ext>
            </a:extLst>
          </p:cNvPr>
          <p:cNvCxnSpPr>
            <a:stCxn id="248" idx="3"/>
          </p:cNvCxnSpPr>
          <p:nvPr/>
        </p:nvCxnSpPr>
        <p:spPr>
          <a:xfrm flipV="1">
            <a:off x="5237016" y="2988580"/>
            <a:ext cx="1043005" cy="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5" name="Gerader Verbinder 254">
            <a:extLst>
              <a:ext uri="{FF2B5EF4-FFF2-40B4-BE49-F238E27FC236}">
                <a16:creationId xmlns:a16="http://schemas.microsoft.com/office/drawing/2014/main" id="{6231B85E-E9FF-44DE-B84A-12F38A532FC8}"/>
              </a:ext>
            </a:extLst>
          </p:cNvPr>
          <p:cNvCxnSpPr/>
          <p:nvPr/>
        </p:nvCxnSpPr>
        <p:spPr>
          <a:xfrm>
            <a:off x="5231676" y="3292029"/>
            <a:ext cx="8468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6" name="Gerader Verbinder 255">
            <a:extLst>
              <a:ext uri="{FF2B5EF4-FFF2-40B4-BE49-F238E27FC236}">
                <a16:creationId xmlns:a16="http://schemas.microsoft.com/office/drawing/2014/main" id="{14696255-C82C-4971-9F44-3F2FA191E90D}"/>
              </a:ext>
            </a:extLst>
          </p:cNvPr>
          <p:cNvCxnSpPr>
            <a:cxnSpLocks/>
          </p:cNvCxnSpPr>
          <p:nvPr/>
        </p:nvCxnSpPr>
        <p:spPr>
          <a:xfrm>
            <a:off x="6166059" y="3281981"/>
            <a:ext cx="10938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7" name="Gerader Verbinder 256">
            <a:extLst>
              <a:ext uri="{FF2B5EF4-FFF2-40B4-BE49-F238E27FC236}">
                <a16:creationId xmlns:a16="http://schemas.microsoft.com/office/drawing/2014/main" id="{DD3DC401-5A87-4668-B64A-B2CF9BEBAB72}"/>
              </a:ext>
            </a:extLst>
          </p:cNvPr>
          <p:cNvCxnSpPr/>
          <p:nvPr/>
        </p:nvCxnSpPr>
        <p:spPr>
          <a:xfrm>
            <a:off x="6275444" y="2988580"/>
            <a:ext cx="72008" cy="0"/>
          </a:xfrm>
          <a:prstGeom prst="line">
            <a:avLst/>
          </a:prstGeom>
          <a:ln w="9525">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258" name="Gerader Verbinder 257">
            <a:extLst>
              <a:ext uri="{FF2B5EF4-FFF2-40B4-BE49-F238E27FC236}">
                <a16:creationId xmlns:a16="http://schemas.microsoft.com/office/drawing/2014/main" id="{02375F51-633F-4CDB-AF1C-DE325E64A651}"/>
              </a:ext>
            </a:extLst>
          </p:cNvPr>
          <p:cNvCxnSpPr/>
          <p:nvPr/>
        </p:nvCxnSpPr>
        <p:spPr>
          <a:xfrm>
            <a:off x="6274907" y="3281981"/>
            <a:ext cx="72008" cy="0"/>
          </a:xfrm>
          <a:prstGeom prst="line">
            <a:avLst/>
          </a:prstGeom>
          <a:ln w="9525">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259" name="Gerader Verbinder 258">
            <a:extLst>
              <a:ext uri="{FF2B5EF4-FFF2-40B4-BE49-F238E27FC236}">
                <a16:creationId xmlns:a16="http://schemas.microsoft.com/office/drawing/2014/main" id="{CC26A1AC-8529-4787-AF76-5F13E3B6E4E6}"/>
              </a:ext>
            </a:extLst>
          </p:cNvPr>
          <p:cNvCxnSpPr>
            <a:cxnSpLocks/>
          </p:cNvCxnSpPr>
          <p:nvPr/>
        </p:nvCxnSpPr>
        <p:spPr>
          <a:xfrm flipH="1">
            <a:off x="6526099" y="3137965"/>
            <a:ext cx="72008" cy="0"/>
          </a:xfrm>
          <a:prstGeom prst="line">
            <a:avLst/>
          </a:prstGeom>
          <a:ln w="9525">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260" name="Gerader Verbinder 259">
            <a:extLst>
              <a:ext uri="{FF2B5EF4-FFF2-40B4-BE49-F238E27FC236}">
                <a16:creationId xmlns:a16="http://schemas.microsoft.com/office/drawing/2014/main" id="{21CF6D9B-4C14-4496-9611-1A7BCB84BB2E}"/>
              </a:ext>
            </a:extLst>
          </p:cNvPr>
          <p:cNvCxnSpPr/>
          <p:nvPr/>
        </p:nvCxnSpPr>
        <p:spPr>
          <a:xfrm flipV="1">
            <a:off x="6324895" y="3156460"/>
            <a:ext cx="179184" cy="15389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1" name="Gerader Verbinder 260">
            <a:extLst>
              <a:ext uri="{FF2B5EF4-FFF2-40B4-BE49-F238E27FC236}">
                <a16:creationId xmlns:a16="http://schemas.microsoft.com/office/drawing/2014/main" id="{9194028D-B75D-446C-8183-7644062F3EEC}"/>
              </a:ext>
            </a:extLst>
          </p:cNvPr>
          <p:cNvCxnSpPr>
            <a:cxnSpLocks/>
          </p:cNvCxnSpPr>
          <p:nvPr/>
        </p:nvCxnSpPr>
        <p:spPr>
          <a:xfrm>
            <a:off x="4655840" y="2992470"/>
            <a:ext cx="199003" cy="147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62" name="Ellipse 261">
            <a:extLst>
              <a:ext uri="{FF2B5EF4-FFF2-40B4-BE49-F238E27FC236}">
                <a16:creationId xmlns:a16="http://schemas.microsoft.com/office/drawing/2014/main" id="{6067B434-400B-47D6-A3D9-A34B12F88954}"/>
              </a:ext>
            </a:extLst>
          </p:cNvPr>
          <p:cNvSpPr/>
          <p:nvPr/>
        </p:nvSpPr>
        <p:spPr>
          <a:xfrm>
            <a:off x="4752105" y="2969611"/>
            <a:ext cx="45719" cy="45719"/>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cxnSp>
        <p:nvCxnSpPr>
          <p:cNvPr id="263" name="Gerader Verbinder 262">
            <a:extLst>
              <a:ext uri="{FF2B5EF4-FFF2-40B4-BE49-F238E27FC236}">
                <a16:creationId xmlns:a16="http://schemas.microsoft.com/office/drawing/2014/main" id="{1441EB4A-6974-4FBC-8DBA-41F5D1797F32}"/>
              </a:ext>
            </a:extLst>
          </p:cNvPr>
          <p:cNvCxnSpPr>
            <a:cxnSpLocks/>
          </p:cNvCxnSpPr>
          <p:nvPr/>
        </p:nvCxnSpPr>
        <p:spPr>
          <a:xfrm>
            <a:off x="4772105" y="2580191"/>
            <a:ext cx="0" cy="70179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4" name="Gerader Verbinder 263">
            <a:extLst>
              <a:ext uri="{FF2B5EF4-FFF2-40B4-BE49-F238E27FC236}">
                <a16:creationId xmlns:a16="http://schemas.microsoft.com/office/drawing/2014/main" id="{2EDCA7F0-A04B-4B9E-B9AA-2E74570D1E54}"/>
              </a:ext>
            </a:extLst>
          </p:cNvPr>
          <p:cNvCxnSpPr>
            <a:cxnSpLocks/>
          </p:cNvCxnSpPr>
          <p:nvPr/>
        </p:nvCxnSpPr>
        <p:spPr>
          <a:xfrm>
            <a:off x="4769605" y="2582020"/>
            <a:ext cx="209568" cy="52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5" name="Gerader Verbinder 264">
            <a:extLst>
              <a:ext uri="{FF2B5EF4-FFF2-40B4-BE49-F238E27FC236}">
                <a16:creationId xmlns:a16="http://schemas.microsoft.com/office/drawing/2014/main" id="{7A40C1C2-FDDB-4B9E-B020-B6FFE19EE451}"/>
              </a:ext>
            </a:extLst>
          </p:cNvPr>
          <p:cNvCxnSpPr/>
          <p:nvPr/>
        </p:nvCxnSpPr>
        <p:spPr>
          <a:xfrm>
            <a:off x="4773828" y="3278741"/>
            <a:ext cx="8468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66" name="Textfeld 265">
            <a:extLst>
              <a:ext uri="{FF2B5EF4-FFF2-40B4-BE49-F238E27FC236}">
                <a16:creationId xmlns:a16="http://schemas.microsoft.com/office/drawing/2014/main" id="{BEB77090-628F-4D5F-9B43-B46BAF0C96BA}"/>
              </a:ext>
            </a:extLst>
          </p:cNvPr>
          <p:cNvSpPr txBox="1"/>
          <p:nvPr/>
        </p:nvSpPr>
        <p:spPr>
          <a:xfrm>
            <a:off x="5415683" y="1484784"/>
            <a:ext cx="444352" cy="276999"/>
          </a:xfrm>
          <a:prstGeom prst="rect">
            <a:avLst/>
          </a:prstGeom>
          <a:noFill/>
        </p:spPr>
        <p:txBody>
          <a:bodyPr wrap="none" rtlCol="0">
            <a:spAutoFit/>
          </a:bodyPr>
          <a:lstStyle/>
          <a:p>
            <a:r>
              <a:rPr lang="en-US" sz="1200">
                <a:solidFill>
                  <a:schemeClr val="tx2"/>
                </a:solidFill>
              </a:rPr>
              <a:t>C</a:t>
            </a:r>
            <a:r>
              <a:rPr lang="en-US" sz="1200" baseline="-25000">
                <a:solidFill>
                  <a:schemeClr val="tx2"/>
                </a:solidFill>
              </a:rPr>
              <a:t>n-1</a:t>
            </a:r>
          </a:p>
        </p:txBody>
      </p:sp>
      <p:cxnSp>
        <p:nvCxnSpPr>
          <p:cNvPr id="267" name="Gerader Verbinder 266">
            <a:extLst>
              <a:ext uri="{FF2B5EF4-FFF2-40B4-BE49-F238E27FC236}">
                <a16:creationId xmlns:a16="http://schemas.microsoft.com/office/drawing/2014/main" id="{853C5B40-A5FE-473C-9C17-FCA5EDC125EB}"/>
              </a:ext>
            </a:extLst>
          </p:cNvPr>
          <p:cNvCxnSpPr>
            <a:cxnSpLocks/>
          </p:cNvCxnSpPr>
          <p:nvPr/>
        </p:nvCxnSpPr>
        <p:spPr>
          <a:xfrm flipV="1">
            <a:off x="5241429" y="2368768"/>
            <a:ext cx="1483743" cy="1063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8" name="Gerader Verbinder 267">
            <a:extLst>
              <a:ext uri="{FF2B5EF4-FFF2-40B4-BE49-F238E27FC236}">
                <a16:creationId xmlns:a16="http://schemas.microsoft.com/office/drawing/2014/main" id="{0DA33FC2-CB83-4D47-8C7F-EB725F84951A}"/>
              </a:ext>
            </a:extLst>
          </p:cNvPr>
          <p:cNvCxnSpPr>
            <a:cxnSpLocks/>
          </p:cNvCxnSpPr>
          <p:nvPr/>
        </p:nvCxnSpPr>
        <p:spPr>
          <a:xfrm flipV="1">
            <a:off x="5246852" y="2570555"/>
            <a:ext cx="1197899" cy="1098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70" name="Gerader Verbinder 269">
            <a:extLst>
              <a:ext uri="{FF2B5EF4-FFF2-40B4-BE49-F238E27FC236}">
                <a16:creationId xmlns:a16="http://schemas.microsoft.com/office/drawing/2014/main" id="{29C389E1-7512-4FAE-A7BD-E74836F8595F}"/>
              </a:ext>
            </a:extLst>
          </p:cNvPr>
          <p:cNvCxnSpPr>
            <a:cxnSpLocks/>
          </p:cNvCxnSpPr>
          <p:nvPr/>
        </p:nvCxnSpPr>
        <p:spPr>
          <a:xfrm flipV="1">
            <a:off x="6725172" y="2363990"/>
            <a:ext cx="0" cy="1196109"/>
          </a:xfrm>
          <a:prstGeom prst="line">
            <a:avLst/>
          </a:prstGeom>
          <a:ln w="952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1" name="Gerader Verbinder 270">
            <a:extLst>
              <a:ext uri="{FF2B5EF4-FFF2-40B4-BE49-F238E27FC236}">
                <a16:creationId xmlns:a16="http://schemas.microsoft.com/office/drawing/2014/main" id="{FC73E47C-46B3-4A66-95C3-FD4FDF64C2D2}"/>
              </a:ext>
            </a:extLst>
          </p:cNvPr>
          <p:cNvCxnSpPr>
            <a:cxnSpLocks/>
          </p:cNvCxnSpPr>
          <p:nvPr/>
        </p:nvCxnSpPr>
        <p:spPr>
          <a:xfrm flipV="1">
            <a:off x="6446860" y="2580191"/>
            <a:ext cx="0" cy="329858"/>
          </a:xfrm>
          <a:prstGeom prst="line">
            <a:avLst/>
          </a:prstGeom>
          <a:ln w="9525">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2" name="Gerader Verbinder 271">
            <a:extLst>
              <a:ext uri="{FF2B5EF4-FFF2-40B4-BE49-F238E27FC236}">
                <a16:creationId xmlns:a16="http://schemas.microsoft.com/office/drawing/2014/main" id="{A6849B04-143C-4747-A4E3-983A1D827572}"/>
              </a:ext>
            </a:extLst>
          </p:cNvPr>
          <p:cNvCxnSpPr>
            <a:cxnSpLocks/>
          </p:cNvCxnSpPr>
          <p:nvPr/>
        </p:nvCxnSpPr>
        <p:spPr>
          <a:xfrm>
            <a:off x="6456071" y="2114676"/>
            <a:ext cx="0" cy="259407"/>
          </a:xfrm>
          <a:prstGeom prst="line">
            <a:avLst/>
          </a:prstGeom>
          <a:ln w="9525">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73" name="Textfeld 272">
            <a:extLst>
              <a:ext uri="{FF2B5EF4-FFF2-40B4-BE49-F238E27FC236}">
                <a16:creationId xmlns:a16="http://schemas.microsoft.com/office/drawing/2014/main" id="{F34294AE-8A39-418F-BB0B-3FE3730D24D5}"/>
              </a:ext>
            </a:extLst>
          </p:cNvPr>
          <p:cNvSpPr txBox="1"/>
          <p:nvPr/>
        </p:nvSpPr>
        <p:spPr>
          <a:xfrm>
            <a:off x="6562103" y="3533543"/>
            <a:ext cx="418704" cy="276999"/>
          </a:xfrm>
          <a:prstGeom prst="rect">
            <a:avLst/>
          </a:prstGeom>
          <a:noFill/>
        </p:spPr>
        <p:txBody>
          <a:bodyPr wrap="none" rtlCol="0">
            <a:spAutoFit/>
          </a:bodyPr>
          <a:lstStyle/>
          <a:p>
            <a:r>
              <a:rPr lang="en-US" sz="1200"/>
              <a:t>b</a:t>
            </a:r>
            <a:r>
              <a:rPr lang="en-US" sz="1200" baseline="-25000"/>
              <a:t>n-1</a:t>
            </a:r>
          </a:p>
        </p:txBody>
      </p:sp>
      <p:sp>
        <p:nvSpPr>
          <p:cNvPr id="274" name="Rechteck 273">
            <a:extLst>
              <a:ext uri="{FF2B5EF4-FFF2-40B4-BE49-F238E27FC236}">
                <a16:creationId xmlns:a16="http://schemas.microsoft.com/office/drawing/2014/main" id="{4CA40EDC-DF44-43ED-812D-240AB0B2C05E}"/>
              </a:ext>
            </a:extLst>
          </p:cNvPr>
          <p:cNvSpPr/>
          <p:nvPr/>
        </p:nvSpPr>
        <p:spPr>
          <a:xfrm>
            <a:off x="6812055" y="1505705"/>
            <a:ext cx="320242" cy="1972034"/>
          </a:xfrm>
          <a:prstGeom prst="rect">
            <a:avLst/>
          </a:prstGeom>
          <a:solidFill>
            <a:schemeClr val="bg1"/>
          </a:solidFill>
          <a:ln w="9525">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275" name="Rechteck 274">
            <a:extLst>
              <a:ext uri="{FF2B5EF4-FFF2-40B4-BE49-F238E27FC236}">
                <a16:creationId xmlns:a16="http://schemas.microsoft.com/office/drawing/2014/main" id="{51D7C7C0-F9E1-40CB-BE1F-B27E22E9F31C}"/>
              </a:ext>
            </a:extLst>
          </p:cNvPr>
          <p:cNvSpPr/>
          <p:nvPr/>
        </p:nvSpPr>
        <p:spPr>
          <a:xfrm>
            <a:off x="7354854" y="1505705"/>
            <a:ext cx="321880" cy="1972034"/>
          </a:xfrm>
          <a:prstGeom prst="rect">
            <a:avLst/>
          </a:prstGeom>
          <a:solidFill>
            <a:schemeClr val="bg1"/>
          </a:solidFill>
          <a:ln w="9525">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276" name="Rechteck 275">
            <a:extLst>
              <a:ext uri="{FF2B5EF4-FFF2-40B4-BE49-F238E27FC236}">
                <a16:creationId xmlns:a16="http://schemas.microsoft.com/office/drawing/2014/main" id="{AEF7D94C-5F5F-477D-8BC2-464B981DD357}"/>
              </a:ext>
            </a:extLst>
          </p:cNvPr>
          <p:cNvSpPr/>
          <p:nvPr/>
        </p:nvSpPr>
        <p:spPr>
          <a:xfrm>
            <a:off x="7761710" y="1505705"/>
            <a:ext cx="482657" cy="1972034"/>
          </a:xfrm>
          <a:prstGeom prst="rect">
            <a:avLst/>
          </a:prstGeom>
          <a:solidFill>
            <a:schemeClr val="bg1"/>
          </a:solidFill>
          <a:ln w="9525">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277" name="Textfeld 276">
            <a:extLst>
              <a:ext uri="{FF2B5EF4-FFF2-40B4-BE49-F238E27FC236}">
                <a16:creationId xmlns:a16="http://schemas.microsoft.com/office/drawing/2014/main" id="{E21BDD28-1784-48DD-AA8C-C0C7EF637797}"/>
              </a:ext>
            </a:extLst>
          </p:cNvPr>
          <p:cNvSpPr txBox="1"/>
          <p:nvPr/>
        </p:nvSpPr>
        <p:spPr>
          <a:xfrm>
            <a:off x="6744072" y="1492368"/>
            <a:ext cx="444352" cy="276999"/>
          </a:xfrm>
          <a:prstGeom prst="rect">
            <a:avLst/>
          </a:prstGeom>
          <a:noFill/>
        </p:spPr>
        <p:txBody>
          <a:bodyPr wrap="none" rtlCol="0">
            <a:spAutoFit/>
          </a:bodyPr>
          <a:lstStyle/>
          <a:p>
            <a:r>
              <a:rPr lang="en-US" sz="1200">
                <a:solidFill>
                  <a:schemeClr val="tx2"/>
                </a:solidFill>
              </a:rPr>
              <a:t>C</a:t>
            </a:r>
            <a:r>
              <a:rPr lang="en-US" sz="1200" baseline="-25000">
                <a:solidFill>
                  <a:schemeClr val="tx2"/>
                </a:solidFill>
              </a:rPr>
              <a:t>n-2</a:t>
            </a:r>
          </a:p>
        </p:txBody>
      </p:sp>
      <p:sp>
        <p:nvSpPr>
          <p:cNvPr id="278" name="Textfeld 277">
            <a:extLst>
              <a:ext uri="{FF2B5EF4-FFF2-40B4-BE49-F238E27FC236}">
                <a16:creationId xmlns:a16="http://schemas.microsoft.com/office/drawing/2014/main" id="{3379E48E-234D-4D00-AE5E-69746BFEBE1F}"/>
              </a:ext>
            </a:extLst>
          </p:cNvPr>
          <p:cNvSpPr txBox="1"/>
          <p:nvPr/>
        </p:nvSpPr>
        <p:spPr>
          <a:xfrm>
            <a:off x="7332519" y="1505026"/>
            <a:ext cx="352982" cy="276999"/>
          </a:xfrm>
          <a:prstGeom prst="rect">
            <a:avLst/>
          </a:prstGeom>
          <a:noFill/>
        </p:spPr>
        <p:txBody>
          <a:bodyPr wrap="none" rtlCol="0">
            <a:spAutoFit/>
          </a:bodyPr>
          <a:lstStyle/>
          <a:p>
            <a:r>
              <a:rPr lang="en-US" sz="1200">
                <a:solidFill>
                  <a:schemeClr val="tx2"/>
                </a:solidFill>
              </a:rPr>
              <a:t>C</a:t>
            </a:r>
            <a:r>
              <a:rPr lang="en-US" sz="1200" baseline="-25000">
                <a:solidFill>
                  <a:schemeClr val="tx2"/>
                </a:solidFill>
              </a:rPr>
              <a:t>1</a:t>
            </a:r>
          </a:p>
        </p:txBody>
      </p:sp>
      <p:sp>
        <p:nvSpPr>
          <p:cNvPr id="279" name="Textfeld 278">
            <a:extLst>
              <a:ext uri="{FF2B5EF4-FFF2-40B4-BE49-F238E27FC236}">
                <a16:creationId xmlns:a16="http://schemas.microsoft.com/office/drawing/2014/main" id="{7917C37F-8184-49FA-B83D-9FDCD1336D0C}"/>
              </a:ext>
            </a:extLst>
          </p:cNvPr>
          <p:cNvSpPr txBox="1"/>
          <p:nvPr/>
        </p:nvSpPr>
        <p:spPr>
          <a:xfrm>
            <a:off x="7844606" y="1489408"/>
            <a:ext cx="352982" cy="276999"/>
          </a:xfrm>
          <a:prstGeom prst="rect">
            <a:avLst/>
          </a:prstGeom>
          <a:noFill/>
        </p:spPr>
        <p:txBody>
          <a:bodyPr wrap="none" rtlCol="0">
            <a:spAutoFit/>
          </a:bodyPr>
          <a:lstStyle/>
          <a:p>
            <a:r>
              <a:rPr lang="en-US" sz="1200">
                <a:solidFill>
                  <a:schemeClr val="tx2"/>
                </a:solidFill>
              </a:rPr>
              <a:t>C</a:t>
            </a:r>
            <a:r>
              <a:rPr lang="en-US" sz="1200" baseline="-25000">
                <a:solidFill>
                  <a:schemeClr val="tx2"/>
                </a:solidFill>
              </a:rPr>
              <a:t>0</a:t>
            </a:r>
          </a:p>
        </p:txBody>
      </p:sp>
      <p:cxnSp>
        <p:nvCxnSpPr>
          <p:cNvPr id="280" name="Gerader Verbinder 279">
            <a:extLst>
              <a:ext uri="{FF2B5EF4-FFF2-40B4-BE49-F238E27FC236}">
                <a16:creationId xmlns:a16="http://schemas.microsoft.com/office/drawing/2014/main" id="{F59B9A5B-80CE-4D49-85FE-7A0BF9C3E731}"/>
              </a:ext>
            </a:extLst>
          </p:cNvPr>
          <p:cNvCxnSpPr>
            <a:cxnSpLocks/>
          </p:cNvCxnSpPr>
          <p:nvPr/>
        </p:nvCxnSpPr>
        <p:spPr>
          <a:xfrm flipV="1">
            <a:off x="7175176" y="2368238"/>
            <a:ext cx="0" cy="1196109"/>
          </a:xfrm>
          <a:prstGeom prst="line">
            <a:avLst/>
          </a:prstGeom>
          <a:ln w="952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81" name="Textfeld 280">
            <a:extLst>
              <a:ext uri="{FF2B5EF4-FFF2-40B4-BE49-F238E27FC236}">
                <a16:creationId xmlns:a16="http://schemas.microsoft.com/office/drawing/2014/main" id="{17825699-ACA3-4582-B654-647F6622C77E}"/>
              </a:ext>
            </a:extLst>
          </p:cNvPr>
          <p:cNvSpPr txBox="1"/>
          <p:nvPr/>
        </p:nvSpPr>
        <p:spPr>
          <a:xfrm>
            <a:off x="7012107" y="3537791"/>
            <a:ext cx="418704" cy="276999"/>
          </a:xfrm>
          <a:prstGeom prst="rect">
            <a:avLst/>
          </a:prstGeom>
          <a:noFill/>
        </p:spPr>
        <p:txBody>
          <a:bodyPr wrap="none" rtlCol="0">
            <a:spAutoFit/>
          </a:bodyPr>
          <a:lstStyle/>
          <a:p>
            <a:r>
              <a:rPr lang="en-US" sz="1200"/>
              <a:t>b</a:t>
            </a:r>
            <a:r>
              <a:rPr lang="en-US" sz="1200" baseline="-25000"/>
              <a:t>n-2</a:t>
            </a:r>
          </a:p>
        </p:txBody>
      </p:sp>
      <p:cxnSp>
        <p:nvCxnSpPr>
          <p:cNvPr id="282" name="Gerader Verbinder 281">
            <a:extLst>
              <a:ext uri="{FF2B5EF4-FFF2-40B4-BE49-F238E27FC236}">
                <a16:creationId xmlns:a16="http://schemas.microsoft.com/office/drawing/2014/main" id="{0DDE8A31-F27C-4E35-9888-0BFB19464B10}"/>
              </a:ext>
            </a:extLst>
          </p:cNvPr>
          <p:cNvCxnSpPr>
            <a:cxnSpLocks/>
          </p:cNvCxnSpPr>
          <p:nvPr/>
        </p:nvCxnSpPr>
        <p:spPr>
          <a:xfrm>
            <a:off x="6593344" y="1903915"/>
            <a:ext cx="21871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3" name="Gerader Verbinder 282">
            <a:extLst>
              <a:ext uri="{FF2B5EF4-FFF2-40B4-BE49-F238E27FC236}">
                <a16:creationId xmlns:a16="http://schemas.microsoft.com/office/drawing/2014/main" id="{105CA760-9844-4383-85AA-442A6F131C92}"/>
              </a:ext>
            </a:extLst>
          </p:cNvPr>
          <p:cNvCxnSpPr>
            <a:cxnSpLocks/>
          </p:cNvCxnSpPr>
          <p:nvPr/>
        </p:nvCxnSpPr>
        <p:spPr>
          <a:xfrm>
            <a:off x="6595293" y="3133202"/>
            <a:ext cx="21871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4" name="Gerader Verbinder 283">
            <a:extLst>
              <a:ext uri="{FF2B5EF4-FFF2-40B4-BE49-F238E27FC236}">
                <a16:creationId xmlns:a16="http://schemas.microsoft.com/office/drawing/2014/main" id="{933C151C-6806-47A3-AA3C-BA7B3E4B858A}"/>
              </a:ext>
            </a:extLst>
          </p:cNvPr>
          <p:cNvCxnSpPr>
            <a:cxnSpLocks/>
          </p:cNvCxnSpPr>
          <p:nvPr/>
        </p:nvCxnSpPr>
        <p:spPr>
          <a:xfrm>
            <a:off x="7132297" y="2368303"/>
            <a:ext cx="42879"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5" name="Gerader Verbinder 284">
            <a:extLst>
              <a:ext uri="{FF2B5EF4-FFF2-40B4-BE49-F238E27FC236}">
                <a16:creationId xmlns:a16="http://schemas.microsoft.com/office/drawing/2014/main" id="{4747F82B-A92D-4074-9860-FDF8E20EEA84}"/>
              </a:ext>
            </a:extLst>
          </p:cNvPr>
          <p:cNvCxnSpPr>
            <a:cxnSpLocks/>
          </p:cNvCxnSpPr>
          <p:nvPr/>
        </p:nvCxnSpPr>
        <p:spPr>
          <a:xfrm>
            <a:off x="7132297" y="1909645"/>
            <a:ext cx="218711" cy="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6" name="Gerader Verbinder 285">
            <a:extLst>
              <a:ext uri="{FF2B5EF4-FFF2-40B4-BE49-F238E27FC236}">
                <a16:creationId xmlns:a16="http://schemas.microsoft.com/office/drawing/2014/main" id="{6D8E31C8-2E40-4B13-ACF3-838126789824}"/>
              </a:ext>
            </a:extLst>
          </p:cNvPr>
          <p:cNvCxnSpPr>
            <a:cxnSpLocks/>
          </p:cNvCxnSpPr>
          <p:nvPr/>
        </p:nvCxnSpPr>
        <p:spPr>
          <a:xfrm>
            <a:off x="7132297" y="3137965"/>
            <a:ext cx="218711" cy="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7" name="Gerader Verbinder 286">
            <a:extLst>
              <a:ext uri="{FF2B5EF4-FFF2-40B4-BE49-F238E27FC236}">
                <a16:creationId xmlns:a16="http://schemas.microsoft.com/office/drawing/2014/main" id="{2B66A33E-CD41-41FD-90C2-8A22C6C98B3E}"/>
              </a:ext>
            </a:extLst>
          </p:cNvPr>
          <p:cNvCxnSpPr>
            <a:cxnSpLocks/>
          </p:cNvCxnSpPr>
          <p:nvPr/>
        </p:nvCxnSpPr>
        <p:spPr>
          <a:xfrm flipV="1">
            <a:off x="7720434" y="2367733"/>
            <a:ext cx="0" cy="1196109"/>
          </a:xfrm>
          <a:prstGeom prst="line">
            <a:avLst/>
          </a:prstGeom>
          <a:ln w="952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8" name="Gerader Verbinder 287">
            <a:extLst>
              <a:ext uri="{FF2B5EF4-FFF2-40B4-BE49-F238E27FC236}">
                <a16:creationId xmlns:a16="http://schemas.microsoft.com/office/drawing/2014/main" id="{A6506D2E-5BE3-4E44-9FFA-A890565F36A8}"/>
              </a:ext>
            </a:extLst>
          </p:cNvPr>
          <p:cNvCxnSpPr>
            <a:cxnSpLocks/>
          </p:cNvCxnSpPr>
          <p:nvPr/>
        </p:nvCxnSpPr>
        <p:spPr>
          <a:xfrm>
            <a:off x="7677555" y="2367798"/>
            <a:ext cx="42879"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89" name="Textfeld 288">
            <a:extLst>
              <a:ext uri="{FF2B5EF4-FFF2-40B4-BE49-F238E27FC236}">
                <a16:creationId xmlns:a16="http://schemas.microsoft.com/office/drawing/2014/main" id="{31441FCF-2C0C-4F38-AF12-342D7CA611F8}"/>
              </a:ext>
            </a:extLst>
          </p:cNvPr>
          <p:cNvSpPr txBox="1"/>
          <p:nvPr/>
        </p:nvSpPr>
        <p:spPr>
          <a:xfrm>
            <a:off x="7562789" y="3537790"/>
            <a:ext cx="327334" cy="276999"/>
          </a:xfrm>
          <a:prstGeom prst="rect">
            <a:avLst/>
          </a:prstGeom>
          <a:noFill/>
        </p:spPr>
        <p:txBody>
          <a:bodyPr wrap="none" rtlCol="0">
            <a:spAutoFit/>
          </a:bodyPr>
          <a:lstStyle/>
          <a:p>
            <a:r>
              <a:rPr lang="en-US" sz="1200"/>
              <a:t>b</a:t>
            </a:r>
            <a:r>
              <a:rPr lang="en-US" sz="1200" baseline="-25000"/>
              <a:t>1</a:t>
            </a:r>
          </a:p>
        </p:txBody>
      </p:sp>
      <p:grpSp>
        <p:nvGrpSpPr>
          <p:cNvPr id="290" name="Gruppieren 289">
            <a:extLst>
              <a:ext uri="{FF2B5EF4-FFF2-40B4-BE49-F238E27FC236}">
                <a16:creationId xmlns:a16="http://schemas.microsoft.com/office/drawing/2014/main" id="{FC3406FD-D7E9-432A-BA35-E42BDF2A0B54}"/>
              </a:ext>
            </a:extLst>
          </p:cNvPr>
          <p:cNvGrpSpPr/>
          <p:nvPr/>
        </p:nvGrpSpPr>
        <p:grpSpPr>
          <a:xfrm>
            <a:off x="7839618" y="2284300"/>
            <a:ext cx="404749" cy="406949"/>
            <a:chOff x="8920888" y="5171968"/>
            <a:chExt cx="404749" cy="406949"/>
          </a:xfrm>
        </p:grpSpPr>
        <p:sp>
          <p:nvSpPr>
            <p:cNvPr id="291" name="Rechteck 290">
              <a:extLst>
                <a:ext uri="{FF2B5EF4-FFF2-40B4-BE49-F238E27FC236}">
                  <a16:creationId xmlns:a16="http://schemas.microsoft.com/office/drawing/2014/main" id="{18B5A4F7-3016-44F2-8A81-A0E531EC170A}"/>
                </a:ext>
              </a:extLst>
            </p:cNvPr>
            <p:cNvSpPr/>
            <p:nvPr/>
          </p:nvSpPr>
          <p:spPr>
            <a:xfrm>
              <a:off x="8976320" y="5203958"/>
              <a:ext cx="266545" cy="345232"/>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292" name="Textfeld 291">
              <a:extLst>
                <a:ext uri="{FF2B5EF4-FFF2-40B4-BE49-F238E27FC236}">
                  <a16:creationId xmlns:a16="http://schemas.microsoft.com/office/drawing/2014/main" id="{4FDF4D75-3DE8-4620-B9CC-FF15192425BD}"/>
                </a:ext>
              </a:extLst>
            </p:cNvPr>
            <p:cNvSpPr txBox="1"/>
            <p:nvPr/>
          </p:nvSpPr>
          <p:spPr>
            <a:xfrm>
              <a:off x="8920888" y="5171968"/>
              <a:ext cx="253596" cy="215444"/>
            </a:xfrm>
            <a:prstGeom prst="rect">
              <a:avLst/>
            </a:prstGeom>
            <a:noFill/>
          </p:spPr>
          <p:txBody>
            <a:bodyPr wrap="none" rtlCol="0">
              <a:spAutoFit/>
            </a:bodyPr>
            <a:lstStyle/>
            <a:p>
              <a:r>
                <a:rPr lang="en-US" sz="800"/>
                <a:t>S</a:t>
              </a:r>
            </a:p>
          </p:txBody>
        </p:sp>
        <p:sp>
          <p:nvSpPr>
            <p:cNvPr id="293" name="Textfeld 292">
              <a:extLst>
                <a:ext uri="{FF2B5EF4-FFF2-40B4-BE49-F238E27FC236}">
                  <a16:creationId xmlns:a16="http://schemas.microsoft.com/office/drawing/2014/main" id="{DC2ADE34-F1DF-4E63-9183-3E6716D2F95B}"/>
                </a:ext>
              </a:extLst>
            </p:cNvPr>
            <p:cNvSpPr txBox="1"/>
            <p:nvPr/>
          </p:nvSpPr>
          <p:spPr>
            <a:xfrm>
              <a:off x="8920888" y="5362417"/>
              <a:ext cx="258404" cy="215444"/>
            </a:xfrm>
            <a:prstGeom prst="rect">
              <a:avLst/>
            </a:prstGeom>
            <a:noFill/>
          </p:spPr>
          <p:txBody>
            <a:bodyPr wrap="none" rtlCol="0">
              <a:spAutoFit/>
            </a:bodyPr>
            <a:lstStyle/>
            <a:p>
              <a:r>
                <a:rPr lang="en-US" sz="800"/>
                <a:t>R</a:t>
              </a:r>
            </a:p>
          </p:txBody>
        </p:sp>
        <p:sp>
          <p:nvSpPr>
            <p:cNvPr id="294" name="Textfeld 293">
              <a:extLst>
                <a:ext uri="{FF2B5EF4-FFF2-40B4-BE49-F238E27FC236}">
                  <a16:creationId xmlns:a16="http://schemas.microsoft.com/office/drawing/2014/main" id="{EF664B2C-5861-4A2B-9A48-306535675FE1}"/>
                </a:ext>
              </a:extLst>
            </p:cNvPr>
            <p:cNvSpPr txBox="1"/>
            <p:nvPr/>
          </p:nvSpPr>
          <p:spPr>
            <a:xfrm>
              <a:off x="9053103" y="5171968"/>
              <a:ext cx="264816" cy="215444"/>
            </a:xfrm>
            <a:prstGeom prst="rect">
              <a:avLst/>
            </a:prstGeom>
            <a:noFill/>
          </p:spPr>
          <p:txBody>
            <a:bodyPr wrap="none" rtlCol="0">
              <a:spAutoFit/>
            </a:bodyPr>
            <a:lstStyle/>
            <a:p>
              <a:r>
                <a:rPr lang="en-US" sz="800"/>
                <a:t>Q</a:t>
              </a:r>
            </a:p>
          </p:txBody>
        </p:sp>
        <p:sp>
          <p:nvSpPr>
            <p:cNvPr id="295" name="Textfeld 294">
              <a:extLst>
                <a:ext uri="{FF2B5EF4-FFF2-40B4-BE49-F238E27FC236}">
                  <a16:creationId xmlns:a16="http://schemas.microsoft.com/office/drawing/2014/main" id="{FAF994DD-BAD2-4C76-B211-5C0F40B9250F}"/>
                </a:ext>
              </a:extLst>
            </p:cNvPr>
            <p:cNvSpPr txBox="1"/>
            <p:nvPr/>
          </p:nvSpPr>
          <p:spPr>
            <a:xfrm>
              <a:off x="9031967" y="5363473"/>
              <a:ext cx="293670" cy="215444"/>
            </a:xfrm>
            <a:prstGeom prst="rect">
              <a:avLst/>
            </a:prstGeom>
            <a:noFill/>
          </p:spPr>
          <p:txBody>
            <a:bodyPr wrap="none" rtlCol="0">
              <a:spAutoFit/>
            </a:bodyPr>
            <a:lstStyle/>
            <a:p>
              <a:r>
                <a:rPr lang="en-US" sz="800"/>
                <a:t>/Q</a:t>
              </a:r>
            </a:p>
          </p:txBody>
        </p:sp>
      </p:grpSp>
      <p:cxnSp>
        <p:nvCxnSpPr>
          <p:cNvPr id="296" name="Gerader Verbinder 295">
            <a:extLst>
              <a:ext uri="{FF2B5EF4-FFF2-40B4-BE49-F238E27FC236}">
                <a16:creationId xmlns:a16="http://schemas.microsoft.com/office/drawing/2014/main" id="{F588A51B-0594-4E10-8E99-893665247D0E}"/>
              </a:ext>
            </a:extLst>
          </p:cNvPr>
          <p:cNvCxnSpPr>
            <a:cxnSpLocks/>
          </p:cNvCxnSpPr>
          <p:nvPr/>
        </p:nvCxnSpPr>
        <p:spPr>
          <a:xfrm>
            <a:off x="7676734" y="1909645"/>
            <a:ext cx="14745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8" name="Gerader Verbinder 297">
            <a:extLst>
              <a:ext uri="{FF2B5EF4-FFF2-40B4-BE49-F238E27FC236}">
                <a16:creationId xmlns:a16="http://schemas.microsoft.com/office/drawing/2014/main" id="{7D023A75-196F-48DE-A843-D5F690356705}"/>
              </a:ext>
            </a:extLst>
          </p:cNvPr>
          <p:cNvCxnSpPr>
            <a:cxnSpLocks/>
          </p:cNvCxnSpPr>
          <p:nvPr/>
        </p:nvCxnSpPr>
        <p:spPr>
          <a:xfrm>
            <a:off x="7823057" y="2379765"/>
            <a:ext cx="670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9" name="Gerader Verbinder 298">
            <a:extLst>
              <a:ext uri="{FF2B5EF4-FFF2-40B4-BE49-F238E27FC236}">
                <a16:creationId xmlns:a16="http://schemas.microsoft.com/office/drawing/2014/main" id="{720EB7AC-4B0F-45C0-A021-3CC55BF049D4}"/>
              </a:ext>
            </a:extLst>
          </p:cNvPr>
          <p:cNvCxnSpPr>
            <a:cxnSpLocks/>
          </p:cNvCxnSpPr>
          <p:nvPr/>
        </p:nvCxnSpPr>
        <p:spPr>
          <a:xfrm>
            <a:off x="7826232" y="1913820"/>
            <a:ext cx="0" cy="47036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0" name="Gerader Verbinder 299">
            <a:extLst>
              <a:ext uri="{FF2B5EF4-FFF2-40B4-BE49-F238E27FC236}">
                <a16:creationId xmlns:a16="http://schemas.microsoft.com/office/drawing/2014/main" id="{B55E0299-5D1B-4E76-8880-2140838293B6}"/>
              </a:ext>
            </a:extLst>
          </p:cNvPr>
          <p:cNvCxnSpPr>
            <a:cxnSpLocks/>
          </p:cNvCxnSpPr>
          <p:nvPr/>
        </p:nvCxnSpPr>
        <p:spPr>
          <a:xfrm>
            <a:off x="7829134" y="2577387"/>
            <a:ext cx="670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1" name="Gerader Verbinder 300">
            <a:extLst>
              <a:ext uri="{FF2B5EF4-FFF2-40B4-BE49-F238E27FC236}">
                <a16:creationId xmlns:a16="http://schemas.microsoft.com/office/drawing/2014/main" id="{CF340085-6C8B-4A10-BFCA-B53C490DF843}"/>
              </a:ext>
            </a:extLst>
          </p:cNvPr>
          <p:cNvCxnSpPr>
            <a:cxnSpLocks/>
          </p:cNvCxnSpPr>
          <p:nvPr/>
        </p:nvCxnSpPr>
        <p:spPr>
          <a:xfrm>
            <a:off x="7827367" y="2576158"/>
            <a:ext cx="0" cy="55506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2" name="Gerader Verbinder 301">
            <a:extLst>
              <a:ext uri="{FF2B5EF4-FFF2-40B4-BE49-F238E27FC236}">
                <a16:creationId xmlns:a16="http://schemas.microsoft.com/office/drawing/2014/main" id="{49919525-4FFB-431F-86B9-33A73DEAAE36}"/>
              </a:ext>
            </a:extLst>
          </p:cNvPr>
          <p:cNvCxnSpPr>
            <a:cxnSpLocks/>
          </p:cNvCxnSpPr>
          <p:nvPr/>
        </p:nvCxnSpPr>
        <p:spPr>
          <a:xfrm>
            <a:off x="7679159" y="3131226"/>
            <a:ext cx="14745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3" name="Gerader Verbinder 302">
            <a:extLst>
              <a:ext uri="{FF2B5EF4-FFF2-40B4-BE49-F238E27FC236}">
                <a16:creationId xmlns:a16="http://schemas.microsoft.com/office/drawing/2014/main" id="{9721EFF6-CF7E-4633-8655-9D6ED4F2535A}"/>
              </a:ext>
            </a:extLst>
          </p:cNvPr>
          <p:cNvCxnSpPr>
            <a:cxnSpLocks/>
          </p:cNvCxnSpPr>
          <p:nvPr/>
        </p:nvCxnSpPr>
        <p:spPr>
          <a:xfrm flipV="1">
            <a:off x="8286700" y="2382025"/>
            <a:ext cx="0" cy="1196109"/>
          </a:xfrm>
          <a:prstGeom prst="line">
            <a:avLst/>
          </a:prstGeom>
          <a:ln w="952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05" name="Textfeld 304">
            <a:extLst>
              <a:ext uri="{FF2B5EF4-FFF2-40B4-BE49-F238E27FC236}">
                <a16:creationId xmlns:a16="http://schemas.microsoft.com/office/drawing/2014/main" id="{C4550772-C471-47BE-B402-EB2E60A06AB5}"/>
              </a:ext>
            </a:extLst>
          </p:cNvPr>
          <p:cNvSpPr txBox="1"/>
          <p:nvPr/>
        </p:nvSpPr>
        <p:spPr>
          <a:xfrm>
            <a:off x="8129055" y="3552082"/>
            <a:ext cx="327334" cy="276999"/>
          </a:xfrm>
          <a:prstGeom prst="rect">
            <a:avLst/>
          </a:prstGeom>
          <a:noFill/>
        </p:spPr>
        <p:txBody>
          <a:bodyPr wrap="none" rtlCol="0">
            <a:spAutoFit/>
          </a:bodyPr>
          <a:lstStyle/>
          <a:p>
            <a:r>
              <a:rPr lang="en-US" sz="1200"/>
              <a:t>b</a:t>
            </a:r>
            <a:r>
              <a:rPr lang="en-US" sz="1200" baseline="-25000"/>
              <a:t>0</a:t>
            </a:r>
          </a:p>
        </p:txBody>
      </p:sp>
      <p:cxnSp>
        <p:nvCxnSpPr>
          <p:cNvPr id="306" name="Gerader Verbinder 305">
            <a:extLst>
              <a:ext uri="{FF2B5EF4-FFF2-40B4-BE49-F238E27FC236}">
                <a16:creationId xmlns:a16="http://schemas.microsoft.com/office/drawing/2014/main" id="{956A300C-20FD-4832-BA45-7BDD1721662B}"/>
              </a:ext>
            </a:extLst>
          </p:cNvPr>
          <p:cNvCxnSpPr>
            <a:cxnSpLocks/>
          </p:cNvCxnSpPr>
          <p:nvPr/>
        </p:nvCxnSpPr>
        <p:spPr>
          <a:xfrm>
            <a:off x="8161595" y="2382025"/>
            <a:ext cx="12510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7" name="Gerader Verbinder 306">
            <a:extLst>
              <a:ext uri="{FF2B5EF4-FFF2-40B4-BE49-F238E27FC236}">
                <a16:creationId xmlns:a16="http://schemas.microsoft.com/office/drawing/2014/main" id="{82ECD87A-84F0-4EDA-B8A3-F7EDC271AEEA}"/>
              </a:ext>
            </a:extLst>
          </p:cNvPr>
          <p:cNvCxnSpPr>
            <a:cxnSpLocks/>
          </p:cNvCxnSpPr>
          <p:nvPr/>
        </p:nvCxnSpPr>
        <p:spPr>
          <a:xfrm>
            <a:off x="4233117" y="2163178"/>
            <a:ext cx="130482"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8" name="Gerader Verbinder 307">
            <a:extLst>
              <a:ext uri="{FF2B5EF4-FFF2-40B4-BE49-F238E27FC236}">
                <a16:creationId xmlns:a16="http://schemas.microsoft.com/office/drawing/2014/main" id="{760AA3C8-0B3C-4851-AE0A-52D3426ACED3}"/>
              </a:ext>
            </a:extLst>
          </p:cNvPr>
          <p:cNvCxnSpPr>
            <a:cxnSpLocks/>
          </p:cNvCxnSpPr>
          <p:nvPr/>
        </p:nvCxnSpPr>
        <p:spPr>
          <a:xfrm>
            <a:off x="4363599" y="1957728"/>
            <a:ext cx="0" cy="20545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9" name="Gerader Verbinder 308">
            <a:extLst>
              <a:ext uri="{FF2B5EF4-FFF2-40B4-BE49-F238E27FC236}">
                <a16:creationId xmlns:a16="http://schemas.microsoft.com/office/drawing/2014/main" id="{8789F3C3-0EE9-47BB-8A3F-1F964F35AD8C}"/>
              </a:ext>
            </a:extLst>
          </p:cNvPr>
          <p:cNvCxnSpPr>
            <a:cxnSpLocks/>
          </p:cNvCxnSpPr>
          <p:nvPr/>
        </p:nvCxnSpPr>
        <p:spPr>
          <a:xfrm>
            <a:off x="4363599" y="1965559"/>
            <a:ext cx="130482"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10" name="Gerader Verbinder 309">
            <a:extLst>
              <a:ext uri="{FF2B5EF4-FFF2-40B4-BE49-F238E27FC236}">
                <a16:creationId xmlns:a16="http://schemas.microsoft.com/office/drawing/2014/main" id="{085C15FE-031D-4257-A545-2990AD3505E4}"/>
              </a:ext>
            </a:extLst>
          </p:cNvPr>
          <p:cNvCxnSpPr>
            <a:cxnSpLocks/>
          </p:cNvCxnSpPr>
          <p:nvPr/>
        </p:nvCxnSpPr>
        <p:spPr>
          <a:xfrm>
            <a:off x="4471598" y="3054924"/>
            <a:ext cx="130482"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11" name="Gerader Verbinder 310">
            <a:extLst>
              <a:ext uri="{FF2B5EF4-FFF2-40B4-BE49-F238E27FC236}">
                <a16:creationId xmlns:a16="http://schemas.microsoft.com/office/drawing/2014/main" id="{B74932FF-5872-41FE-BFEB-283D116569A5}"/>
              </a:ext>
            </a:extLst>
          </p:cNvPr>
          <p:cNvCxnSpPr>
            <a:cxnSpLocks/>
          </p:cNvCxnSpPr>
          <p:nvPr/>
        </p:nvCxnSpPr>
        <p:spPr>
          <a:xfrm>
            <a:off x="4602080" y="2849474"/>
            <a:ext cx="0" cy="20545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12" name="Gerader Verbinder 311">
            <a:extLst>
              <a:ext uri="{FF2B5EF4-FFF2-40B4-BE49-F238E27FC236}">
                <a16:creationId xmlns:a16="http://schemas.microsoft.com/office/drawing/2014/main" id="{0F5750B5-16E0-4F4F-BBAB-F9A22EA1748A}"/>
              </a:ext>
            </a:extLst>
          </p:cNvPr>
          <p:cNvCxnSpPr>
            <a:cxnSpLocks/>
          </p:cNvCxnSpPr>
          <p:nvPr/>
        </p:nvCxnSpPr>
        <p:spPr>
          <a:xfrm>
            <a:off x="4602080" y="2857305"/>
            <a:ext cx="130482"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13" name="Gerade Verbindung mit Pfeil 312">
            <a:extLst>
              <a:ext uri="{FF2B5EF4-FFF2-40B4-BE49-F238E27FC236}">
                <a16:creationId xmlns:a16="http://schemas.microsoft.com/office/drawing/2014/main" id="{C2F6CA27-3C50-413E-A4C6-0A0F7FC8F321}"/>
              </a:ext>
            </a:extLst>
          </p:cNvPr>
          <p:cNvCxnSpPr>
            <a:cxnSpLocks/>
          </p:cNvCxnSpPr>
          <p:nvPr/>
        </p:nvCxnSpPr>
        <p:spPr>
          <a:xfrm flipV="1">
            <a:off x="4363508" y="1782025"/>
            <a:ext cx="0" cy="1451380"/>
          </a:xfrm>
          <a:prstGeom prst="straightConnector1">
            <a:avLst/>
          </a:prstGeom>
          <a:ln w="1270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4" name="Gerade Verbindung mit Pfeil 313">
            <a:extLst>
              <a:ext uri="{FF2B5EF4-FFF2-40B4-BE49-F238E27FC236}">
                <a16:creationId xmlns:a16="http://schemas.microsoft.com/office/drawing/2014/main" id="{6C9803C8-E952-4351-BA97-C93AD104EEE4}"/>
              </a:ext>
            </a:extLst>
          </p:cNvPr>
          <p:cNvCxnSpPr>
            <a:cxnSpLocks/>
          </p:cNvCxnSpPr>
          <p:nvPr/>
        </p:nvCxnSpPr>
        <p:spPr>
          <a:xfrm flipH="1" flipV="1">
            <a:off x="4595970" y="2060453"/>
            <a:ext cx="6110" cy="1172952"/>
          </a:xfrm>
          <a:prstGeom prst="straightConnector1">
            <a:avLst/>
          </a:prstGeom>
          <a:ln w="1270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15" name="Textfeld 314">
            <a:extLst>
              <a:ext uri="{FF2B5EF4-FFF2-40B4-BE49-F238E27FC236}">
                <a16:creationId xmlns:a16="http://schemas.microsoft.com/office/drawing/2014/main" id="{9613A0D1-ACD6-458A-BC31-A11A2D80B2FA}"/>
              </a:ext>
            </a:extLst>
          </p:cNvPr>
          <p:cNvSpPr txBox="1"/>
          <p:nvPr/>
        </p:nvSpPr>
        <p:spPr>
          <a:xfrm>
            <a:off x="4315480" y="3175736"/>
            <a:ext cx="365806" cy="276999"/>
          </a:xfrm>
          <a:prstGeom prst="rect">
            <a:avLst/>
          </a:prstGeom>
          <a:noFill/>
        </p:spPr>
        <p:txBody>
          <a:bodyPr wrap="none" rtlCol="0">
            <a:spAutoFit/>
          </a:bodyPr>
          <a:lstStyle/>
          <a:p>
            <a:r>
              <a:rPr lang="en-US" sz="1200"/>
              <a:t>T</a:t>
            </a:r>
            <a:r>
              <a:rPr lang="en-US" sz="1200" baseline="-25000"/>
              <a:t>In</a:t>
            </a:r>
          </a:p>
        </p:txBody>
      </p:sp>
      <p:cxnSp>
        <p:nvCxnSpPr>
          <p:cNvPr id="316" name="Gerade Verbindung mit Pfeil 315">
            <a:extLst>
              <a:ext uri="{FF2B5EF4-FFF2-40B4-BE49-F238E27FC236}">
                <a16:creationId xmlns:a16="http://schemas.microsoft.com/office/drawing/2014/main" id="{46733E7E-1C21-4DB6-8378-2C87AA05BF9B}"/>
              </a:ext>
            </a:extLst>
          </p:cNvPr>
          <p:cNvCxnSpPr>
            <a:cxnSpLocks/>
          </p:cNvCxnSpPr>
          <p:nvPr/>
        </p:nvCxnSpPr>
        <p:spPr>
          <a:xfrm>
            <a:off x="4374795" y="3174896"/>
            <a:ext cx="238572" cy="0"/>
          </a:xfrm>
          <a:prstGeom prst="straightConnector1">
            <a:avLst/>
          </a:prstGeom>
          <a:ln w="952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7" name="Textfeld 316">
            <a:extLst>
              <a:ext uri="{FF2B5EF4-FFF2-40B4-BE49-F238E27FC236}">
                <a16:creationId xmlns:a16="http://schemas.microsoft.com/office/drawing/2014/main" id="{360A0291-43D9-43DA-AE9E-920DBFE6B3F0}"/>
              </a:ext>
            </a:extLst>
          </p:cNvPr>
          <p:cNvSpPr txBox="1"/>
          <p:nvPr/>
        </p:nvSpPr>
        <p:spPr>
          <a:xfrm>
            <a:off x="3915245" y="1903915"/>
            <a:ext cx="510076" cy="276999"/>
          </a:xfrm>
          <a:prstGeom prst="rect">
            <a:avLst/>
          </a:prstGeom>
          <a:noFill/>
        </p:spPr>
        <p:txBody>
          <a:bodyPr wrap="none" rtlCol="0">
            <a:spAutoFit/>
          </a:bodyPr>
          <a:lstStyle/>
          <a:p>
            <a:r>
              <a:rPr lang="en-US" sz="1200">
                <a:solidFill>
                  <a:srgbClr val="C00000"/>
                </a:solidFill>
              </a:rPr>
              <a:t>Start</a:t>
            </a:r>
          </a:p>
        </p:txBody>
      </p:sp>
      <p:sp>
        <p:nvSpPr>
          <p:cNvPr id="318" name="Textfeld 317">
            <a:extLst>
              <a:ext uri="{FF2B5EF4-FFF2-40B4-BE49-F238E27FC236}">
                <a16:creationId xmlns:a16="http://schemas.microsoft.com/office/drawing/2014/main" id="{8727E5B2-215F-49F3-A537-2AFFE176B6B6}"/>
              </a:ext>
            </a:extLst>
          </p:cNvPr>
          <p:cNvSpPr txBox="1"/>
          <p:nvPr/>
        </p:nvSpPr>
        <p:spPr>
          <a:xfrm>
            <a:off x="3916838" y="2792327"/>
            <a:ext cx="500458" cy="276999"/>
          </a:xfrm>
          <a:prstGeom prst="rect">
            <a:avLst/>
          </a:prstGeom>
          <a:noFill/>
        </p:spPr>
        <p:txBody>
          <a:bodyPr wrap="none" rtlCol="0">
            <a:spAutoFit/>
          </a:bodyPr>
          <a:lstStyle/>
          <a:p>
            <a:r>
              <a:rPr lang="en-US" sz="1200">
                <a:solidFill>
                  <a:srgbClr val="C00000"/>
                </a:solidFill>
              </a:rPr>
              <a:t>Stop</a:t>
            </a:r>
          </a:p>
        </p:txBody>
      </p:sp>
      <p:sp>
        <p:nvSpPr>
          <p:cNvPr id="319" name="Textfeld 318">
            <a:extLst>
              <a:ext uri="{FF2B5EF4-FFF2-40B4-BE49-F238E27FC236}">
                <a16:creationId xmlns:a16="http://schemas.microsoft.com/office/drawing/2014/main" id="{3EF2CA66-DE45-4B35-B90E-C652D0033383}"/>
              </a:ext>
            </a:extLst>
          </p:cNvPr>
          <p:cNvSpPr txBox="1"/>
          <p:nvPr/>
        </p:nvSpPr>
        <p:spPr>
          <a:xfrm>
            <a:off x="4364322" y="5304684"/>
            <a:ext cx="4615482" cy="1600438"/>
          </a:xfrm>
          <a:prstGeom prst="rect">
            <a:avLst/>
          </a:prstGeom>
          <a:noFill/>
        </p:spPr>
        <p:txBody>
          <a:bodyPr wrap="square" rtlCol="0">
            <a:spAutoFit/>
          </a:bodyPr>
          <a:lstStyle/>
          <a:p>
            <a:pPr marL="285750" indent="-285750">
              <a:buFont typeface="Arial" panose="020B0604020202020204" pitchFamily="34" charset="0"/>
              <a:buChar char="•"/>
            </a:pPr>
            <a:r>
              <a:rPr lang="en-US" sz="1400">
                <a:ea typeface="+mn-lt"/>
                <a:cs typeface="+mn-lt"/>
              </a:rPr>
              <a:t>Binary-weighted latencies enables reduction of number of conversion steps</a:t>
            </a:r>
          </a:p>
          <a:p>
            <a:pPr marL="285750" indent="-285750">
              <a:buFont typeface="Arial" panose="020B0604020202020204" pitchFamily="34" charset="0"/>
              <a:buChar char="•"/>
            </a:pPr>
            <a:r>
              <a:rPr lang="en-US" sz="1400">
                <a:ea typeface="+mn-lt"/>
                <a:cs typeface="+mn-lt"/>
              </a:rPr>
              <a:t>Delaying 2 events by binary-scaled latencies, such that both events coincide in time at the end of conv.</a:t>
            </a:r>
          </a:p>
          <a:p>
            <a:pPr marL="285750" indent="-285750">
              <a:buFont typeface="Arial" panose="020B0604020202020204" pitchFamily="34" charset="0"/>
              <a:buChar char="•"/>
            </a:pPr>
            <a:r>
              <a:rPr lang="en-US" sz="1400">
                <a:ea typeface="+mn-lt"/>
                <a:cs typeface="+mn-lt"/>
              </a:rPr>
              <a:t>Feedforward SA-TDC shown</a:t>
            </a:r>
          </a:p>
          <a:p>
            <a:pPr marL="285750" indent="-285750">
              <a:buFont typeface="Arial" panose="020B0604020202020204" pitchFamily="34" charset="0"/>
              <a:buChar char="•"/>
            </a:pPr>
            <a:r>
              <a:rPr lang="en-US" sz="1400">
                <a:ea typeface="+mn-lt"/>
                <a:cs typeface="+mn-lt"/>
              </a:rPr>
              <a:t>sensitive to errors due to metastability of time comparator (RS-flipflop)</a:t>
            </a:r>
          </a:p>
        </p:txBody>
      </p:sp>
      <p:grpSp>
        <p:nvGrpSpPr>
          <p:cNvPr id="323" name="Gruppieren 322">
            <a:extLst>
              <a:ext uri="{FF2B5EF4-FFF2-40B4-BE49-F238E27FC236}">
                <a16:creationId xmlns:a16="http://schemas.microsoft.com/office/drawing/2014/main" id="{FBF39B17-DBE1-4477-885A-A74FABE168F4}"/>
              </a:ext>
            </a:extLst>
          </p:cNvPr>
          <p:cNvGrpSpPr/>
          <p:nvPr/>
        </p:nvGrpSpPr>
        <p:grpSpPr>
          <a:xfrm>
            <a:off x="9690629" y="2683925"/>
            <a:ext cx="397031" cy="405893"/>
            <a:chOff x="8920888" y="5171968"/>
            <a:chExt cx="397031" cy="405893"/>
          </a:xfrm>
        </p:grpSpPr>
        <p:sp>
          <p:nvSpPr>
            <p:cNvPr id="324" name="Rechteck 323">
              <a:extLst>
                <a:ext uri="{FF2B5EF4-FFF2-40B4-BE49-F238E27FC236}">
                  <a16:creationId xmlns:a16="http://schemas.microsoft.com/office/drawing/2014/main" id="{23465436-B6A3-4447-8664-A5A45100E2B7}"/>
                </a:ext>
              </a:extLst>
            </p:cNvPr>
            <p:cNvSpPr/>
            <p:nvPr/>
          </p:nvSpPr>
          <p:spPr>
            <a:xfrm>
              <a:off x="8976320" y="5203958"/>
              <a:ext cx="266545" cy="345232"/>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325" name="Textfeld 324">
              <a:extLst>
                <a:ext uri="{FF2B5EF4-FFF2-40B4-BE49-F238E27FC236}">
                  <a16:creationId xmlns:a16="http://schemas.microsoft.com/office/drawing/2014/main" id="{69D8D483-98D2-4D0F-AD11-E02D5CB35250}"/>
                </a:ext>
              </a:extLst>
            </p:cNvPr>
            <p:cNvSpPr txBox="1"/>
            <p:nvPr/>
          </p:nvSpPr>
          <p:spPr>
            <a:xfrm>
              <a:off x="8920888" y="5171968"/>
              <a:ext cx="253596" cy="215444"/>
            </a:xfrm>
            <a:prstGeom prst="rect">
              <a:avLst/>
            </a:prstGeom>
            <a:noFill/>
          </p:spPr>
          <p:txBody>
            <a:bodyPr wrap="none" rtlCol="0">
              <a:spAutoFit/>
            </a:bodyPr>
            <a:lstStyle/>
            <a:p>
              <a:r>
                <a:rPr lang="en-US" sz="800"/>
                <a:t>S</a:t>
              </a:r>
            </a:p>
          </p:txBody>
        </p:sp>
        <p:sp>
          <p:nvSpPr>
            <p:cNvPr id="326" name="Textfeld 325">
              <a:extLst>
                <a:ext uri="{FF2B5EF4-FFF2-40B4-BE49-F238E27FC236}">
                  <a16:creationId xmlns:a16="http://schemas.microsoft.com/office/drawing/2014/main" id="{2C1B083C-10B7-4582-91DC-88AD95BBA2C3}"/>
                </a:ext>
              </a:extLst>
            </p:cNvPr>
            <p:cNvSpPr txBox="1"/>
            <p:nvPr/>
          </p:nvSpPr>
          <p:spPr>
            <a:xfrm>
              <a:off x="8920888" y="5362417"/>
              <a:ext cx="258404" cy="215444"/>
            </a:xfrm>
            <a:prstGeom prst="rect">
              <a:avLst/>
            </a:prstGeom>
            <a:noFill/>
          </p:spPr>
          <p:txBody>
            <a:bodyPr wrap="none" rtlCol="0">
              <a:spAutoFit/>
            </a:bodyPr>
            <a:lstStyle/>
            <a:p>
              <a:r>
                <a:rPr lang="en-US" sz="800"/>
                <a:t>R</a:t>
              </a:r>
            </a:p>
          </p:txBody>
        </p:sp>
        <p:sp>
          <p:nvSpPr>
            <p:cNvPr id="327" name="Textfeld 326">
              <a:extLst>
                <a:ext uri="{FF2B5EF4-FFF2-40B4-BE49-F238E27FC236}">
                  <a16:creationId xmlns:a16="http://schemas.microsoft.com/office/drawing/2014/main" id="{578ED62E-971D-4F23-820C-B781EC8743FD}"/>
                </a:ext>
              </a:extLst>
            </p:cNvPr>
            <p:cNvSpPr txBox="1"/>
            <p:nvPr/>
          </p:nvSpPr>
          <p:spPr>
            <a:xfrm>
              <a:off x="9053103" y="5171968"/>
              <a:ext cx="264816" cy="215444"/>
            </a:xfrm>
            <a:prstGeom prst="rect">
              <a:avLst/>
            </a:prstGeom>
            <a:noFill/>
          </p:spPr>
          <p:txBody>
            <a:bodyPr wrap="none" rtlCol="0">
              <a:spAutoFit/>
            </a:bodyPr>
            <a:lstStyle/>
            <a:p>
              <a:r>
                <a:rPr lang="en-US" sz="800"/>
                <a:t>Q</a:t>
              </a:r>
            </a:p>
          </p:txBody>
        </p:sp>
      </p:grpSp>
      <p:cxnSp>
        <p:nvCxnSpPr>
          <p:cNvPr id="329" name="Gerader Verbinder 328">
            <a:extLst>
              <a:ext uri="{FF2B5EF4-FFF2-40B4-BE49-F238E27FC236}">
                <a16:creationId xmlns:a16="http://schemas.microsoft.com/office/drawing/2014/main" id="{7CB1718B-0CA2-48DF-AB22-799DACA4AA98}"/>
              </a:ext>
            </a:extLst>
          </p:cNvPr>
          <p:cNvCxnSpPr>
            <a:cxnSpLocks/>
          </p:cNvCxnSpPr>
          <p:nvPr/>
        </p:nvCxnSpPr>
        <p:spPr>
          <a:xfrm>
            <a:off x="10286698" y="2476981"/>
            <a:ext cx="418002" cy="538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1" name="Gerader Verbinder 330">
            <a:extLst>
              <a:ext uri="{FF2B5EF4-FFF2-40B4-BE49-F238E27FC236}">
                <a16:creationId xmlns:a16="http://schemas.microsoft.com/office/drawing/2014/main" id="{05133446-C839-44DF-9729-024B5E2310DA}"/>
              </a:ext>
            </a:extLst>
          </p:cNvPr>
          <p:cNvCxnSpPr>
            <a:stCxn id="325" idx="1"/>
            <a:endCxn id="325" idx="1"/>
          </p:cNvCxnSpPr>
          <p:nvPr/>
        </p:nvCxnSpPr>
        <p:spPr>
          <a:xfrm>
            <a:off x="9690629" y="2791647"/>
            <a:ext cx="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2" name="Gerader Verbinder 331">
            <a:extLst>
              <a:ext uri="{FF2B5EF4-FFF2-40B4-BE49-F238E27FC236}">
                <a16:creationId xmlns:a16="http://schemas.microsoft.com/office/drawing/2014/main" id="{98BD7BD4-DFCD-4101-A72B-72BFD99FB690}"/>
              </a:ext>
            </a:extLst>
          </p:cNvPr>
          <p:cNvCxnSpPr>
            <a:cxnSpLocks/>
          </p:cNvCxnSpPr>
          <p:nvPr/>
        </p:nvCxnSpPr>
        <p:spPr>
          <a:xfrm>
            <a:off x="9667670" y="2471438"/>
            <a:ext cx="0" cy="32703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3" name="Gerader Verbinder 332">
            <a:extLst>
              <a:ext uri="{FF2B5EF4-FFF2-40B4-BE49-F238E27FC236}">
                <a16:creationId xmlns:a16="http://schemas.microsoft.com/office/drawing/2014/main" id="{6DD82379-33D0-446B-BC8B-A426C4C45E03}"/>
              </a:ext>
            </a:extLst>
          </p:cNvPr>
          <p:cNvCxnSpPr/>
          <p:nvPr/>
        </p:nvCxnSpPr>
        <p:spPr>
          <a:xfrm>
            <a:off x="9667670" y="2797088"/>
            <a:ext cx="720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4" name="Gerader Verbinder 333">
            <a:extLst>
              <a:ext uri="{FF2B5EF4-FFF2-40B4-BE49-F238E27FC236}">
                <a16:creationId xmlns:a16="http://schemas.microsoft.com/office/drawing/2014/main" id="{71D45D25-E194-4B93-9B3C-60180817E75B}"/>
              </a:ext>
            </a:extLst>
          </p:cNvPr>
          <p:cNvCxnSpPr>
            <a:cxnSpLocks/>
          </p:cNvCxnSpPr>
          <p:nvPr/>
        </p:nvCxnSpPr>
        <p:spPr>
          <a:xfrm>
            <a:off x="9690629" y="3001532"/>
            <a:ext cx="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5" name="Gerader Verbinder 334">
            <a:extLst>
              <a:ext uri="{FF2B5EF4-FFF2-40B4-BE49-F238E27FC236}">
                <a16:creationId xmlns:a16="http://schemas.microsoft.com/office/drawing/2014/main" id="{FCC53926-E748-43A3-BD9F-E46B1934A0DF}"/>
              </a:ext>
            </a:extLst>
          </p:cNvPr>
          <p:cNvCxnSpPr>
            <a:cxnSpLocks/>
          </p:cNvCxnSpPr>
          <p:nvPr/>
        </p:nvCxnSpPr>
        <p:spPr>
          <a:xfrm flipV="1">
            <a:off x="9667670" y="3006973"/>
            <a:ext cx="0" cy="11741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6" name="Gerader Verbinder 335">
            <a:extLst>
              <a:ext uri="{FF2B5EF4-FFF2-40B4-BE49-F238E27FC236}">
                <a16:creationId xmlns:a16="http://schemas.microsoft.com/office/drawing/2014/main" id="{8100A859-1D5A-4CE4-A71E-22DB471CC48B}"/>
              </a:ext>
            </a:extLst>
          </p:cNvPr>
          <p:cNvCxnSpPr>
            <a:cxnSpLocks/>
          </p:cNvCxnSpPr>
          <p:nvPr/>
        </p:nvCxnSpPr>
        <p:spPr>
          <a:xfrm>
            <a:off x="9667670" y="3006973"/>
            <a:ext cx="720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7" name="Gerader Verbinder 336">
            <a:extLst>
              <a:ext uri="{FF2B5EF4-FFF2-40B4-BE49-F238E27FC236}">
                <a16:creationId xmlns:a16="http://schemas.microsoft.com/office/drawing/2014/main" id="{28FA4475-383E-461C-84C4-AF99986549D8}"/>
              </a:ext>
            </a:extLst>
          </p:cNvPr>
          <p:cNvCxnSpPr/>
          <p:nvPr/>
        </p:nvCxnSpPr>
        <p:spPr>
          <a:xfrm>
            <a:off x="10014062" y="2796171"/>
            <a:ext cx="720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8" name="Gerader Verbinder 337">
            <a:extLst>
              <a:ext uri="{FF2B5EF4-FFF2-40B4-BE49-F238E27FC236}">
                <a16:creationId xmlns:a16="http://schemas.microsoft.com/office/drawing/2014/main" id="{24E1D3AF-5569-48FC-8860-AC8FF4CBAAA6}"/>
              </a:ext>
            </a:extLst>
          </p:cNvPr>
          <p:cNvCxnSpPr>
            <a:cxnSpLocks/>
          </p:cNvCxnSpPr>
          <p:nvPr/>
        </p:nvCxnSpPr>
        <p:spPr>
          <a:xfrm flipV="1">
            <a:off x="10086070" y="2798476"/>
            <a:ext cx="0" cy="438498"/>
          </a:xfrm>
          <a:prstGeom prst="line">
            <a:avLst/>
          </a:prstGeom>
          <a:ln w="952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39" name="Ellipse 338">
            <a:extLst>
              <a:ext uri="{FF2B5EF4-FFF2-40B4-BE49-F238E27FC236}">
                <a16:creationId xmlns:a16="http://schemas.microsoft.com/office/drawing/2014/main" id="{896999A7-5A4E-4692-BE2A-885B1CC692B1}"/>
              </a:ext>
            </a:extLst>
          </p:cNvPr>
          <p:cNvSpPr/>
          <p:nvPr/>
        </p:nvSpPr>
        <p:spPr>
          <a:xfrm>
            <a:off x="9644810" y="2449166"/>
            <a:ext cx="45719" cy="45719"/>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cxnSp>
        <p:nvCxnSpPr>
          <p:cNvPr id="341" name="Gerader Verbinder 340">
            <a:extLst>
              <a:ext uri="{FF2B5EF4-FFF2-40B4-BE49-F238E27FC236}">
                <a16:creationId xmlns:a16="http://schemas.microsoft.com/office/drawing/2014/main" id="{46D5964A-CA35-4727-AE24-60FF35A912CA}"/>
              </a:ext>
            </a:extLst>
          </p:cNvPr>
          <p:cNvCxnSpPr>
            <a:cxnSpLocks/>
          </p:cNvCxnSpPr>
          <p:nvPr/>
        </p:nvCxnSpPr>
        <p:spPr>
          <a:xfrm flipH="1" flipV="1">
            <a:off x="9246321" y="3134485"/>
            <a:ext cx="1755418" cy="695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42" name="Ellipse 341">
            <a:extLst>
              <a:ext uri="{FF2B5EF4-FFF2-40B4-BE49-F238E27FC236}">
                <a16:creationId xmlns:a16="http://schemas.microsoft.com/office/drawing/2014/main" id="{73B3797F-54BB-4943-B29E-03BA37580602}"/>
              </a:ext>
            </a:extLst>
          </p:cNvPr>
          <p:cNvSpPr/>
          <p:nvPr/>
        </p:nvSpPr>
        <p:spPr>
          <a:xfrm>
            <a:off x="9647359" y="3112784"/>
            <a:ext cx="45719" cy="45719"/>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grpSp>
        <p:nvGrpSpPr>
          <p:cNvPr id="346" name="Gruppieren 345">
            <a:extLst>
              <a:ext uri="{FF2B5EF4-FFF2-40B4-BE49-F238E27FC236}">
                <a16:creationId xmlns:a16="http://schemas.microsoft.com/office/drawing/2014/main" id="{C7C10A68-0736-465A-95B4-6FD58EE1BCC1}"/>
              </a:ext>
            </a:extLst>
          </p:cNvPr>
          <p:cNvGrpSpPr/>
          <p:nvPr/>
        </p:nvGrpSpPr>
        <p:grpSpPr>
          <a:xfrm>
            <a:off x="10367819" y="2686825"/>
            <a:ext cx="397031" cy="405893"/>
            <a:chOff x="8920888" y="5171968"/>
            <a:chExt cx="397031" cy="405893"/>
          </a:xfrm>
        </p:grpSpPr>
        <p:sp>
          <p:nvSpPr>
            <p:cNvPr id="347" name="Rechteck 346">
              <a:extLst>
                <a:ext uri="{FF2B5EF4-FFF2-40B4-BE49-F238E27FC236}">
                  <a16:creationId xmlns:a16="http://schemas.microsoft.com/office/drawing/2014/main" id="{D1B30096-8A49-4748-B60C-DDA3201CF04B}"/>
                </a:ext>
              </a:extLst>
            </p:cNvPr>
            <p:cNvSpPr/>
            <p:nvPr/>
          </p:nvSpPr>
          <p:spPr>
            <a:xfrm>
              <a:off x="8976320" y="5203958"/>
              <a:ext cx="266545" cy="345232"/>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348" name="Textfeld 347">
              <a:extLst>
                <a:ext uri="{FF2B5EF4-FFF2-40B4-BE49-F238E27FC236}">
                  <a16:creationId xmlns:a16="http://schemas.microsoft.com/office/drawing/2014/main" id="{136CE01E-70D4-4590-AE25-B415DD3ABC27}"/>
                </a:ext>
              </a:extLst>
            </p:cNvPr>
            <p:cNvSpPr txBox="1"/>
            <p:nvPr/>
          </p:nvSpPr>
          <p:spPr>
            <a:xfrm>
              <a:off x="8920888" y="5171968"/>
              <a:ext cx="253596" cy="215444"/>
            </a:xfrm>
            <a:prstGeom prst="rect">
              <a:avLst/>
            </a:prstGeom>
            <a:noFill/>
          </p:spPr>
          <p:txBody>
            <a:bodyPr wrap="none" rtlCol="0">
              <a:spAutoFit/>
            </a:bodyPr>
            <a:lstStyle/>
            <a:p>
              <a:r>
                <a:rPr lang="en-US" sz="800"/>
                <a:t>S</a:t>
              </a:r>
            </a:p>
          </p:txBody>
        </p:sp>
        <p:sp>
          <p:nvSpPr>
            <p:cNvPr id="349" name="Textfeld 348">
              <a:extLst>
                <a:ext uri="{FF2B5EF4-FFF2-40B4-BE49-F238E27FC236}">
                  <a16:creationId xmlns:a16="http://schemas.microsoft.com/office/drawing/2014/main" id="{7542F988-3F3F-4569-91BC-5BC2B5EEE0BC}"/>
                </a:ext>
              </a:extLst>
            </p:cNvPr>
            <p:cNvSpPr txBox="1"/>
            <p:nvPr/>
          </p:nvSpPr>
          <p:spPr>
            <a:xfrm>
              <a:off x="8920888" y="5362417"/>
              <a:ext cx="258404" cy="215444"/>
            </a:xfrm>
            <a:prstGeom prst="rect">
              <a:avLst/>
            </a:prstGeom>
            <a:noFill/>
          </p:spPr>
          <p:txBody>
            <a:bodyPr wrap="none" rtlCol="0">
              <a:spAutoFit/>
            </a:bodyPr>
            <a:lstStyle/>
            <a:p>
              <a:r>
                <a:rPr lang="en-US" sz="800"/>
                <a:t>R</a:t>
              </a:r>
            </a:p>
          </p:txBody>
        </p:sp>
        <p:sp>
          <p:nvSpPr>
            <p:cNvPr id="350" name="Textfeld 349">
              <a:extLst>
                <a:ext uri="{FF2B5EF4-FFF2-40B4-BE49-F238E27FC236}">
                  <a16:creationId xmlns:a16="http://schemas.microsoft.com/office/drawing/2014/main" id="{C915C99F-CB27-4D54-8964-52BC6064C02D}"/>
                </a:ext>
              </a:extLst>
            </p:cNvPr>
            <p:cNvSpPr txBox="1"/>
            <p:nvPr/>
          </p:nvSpPr>
          <p:spPr>
            <a:xfrm>
              <a:off x="9053103" y="5171968"/>
              <a:ext cx="264816" cy="215444"/>
            </a:xfrm>
            <a:prstGeom prst="rect">
              <a:avLst/>
            </a:prstGeom>
            <a:noFill/>
          </p:spPr>
          <p:txBody>
            <a:bodyPr wrap="none" rtlCol="0">
              <a:spAutoFit/>
            </a:bodyPr>
            <a:lstStyle/>
            <a:p>
              <a:r>
                <a:rPr lang="en-US" sz="800"/>
                <a:t>Q</a:t>
              </a:r>
            </a:p>
          </p:txBody>
        </p:sp>
      </p:grpSp>
      <p:cxnSp>
        <p:nvCxnSpPr>
          <p:cNvPr id="351" name="Gerader Verbinder 350">
            <a:extLst>
              <a:ext uri="{FF2B5EF4-FFF2-40B4-BE49-F238E27FC236}">
                <a16:creationId xmlns:a16="http://schemas.microsoft.com/office/drawing/2014/main" id="{5168A79F-9DF1-4D15-AA10-AFBB4C188630}"/>
              </a:ext>
            </a:extLst>
          </p:cNvPr>
          <p:cNvCxnSpPr>
            <a:stCxn id="348" idx="1"/>
            <a:endCxn id="348" idx="1"/>
          </p:cNvCxnSpPr>
          <p:nvPr/>
        </p:nvCxnSpPr>
        <p:spPr>
          <a:xfrm>
            <a:off x="10367819" y="2794547"/>
            <a:ext cx="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2" name="Gerader Verbinder 351">
            <a:extLst>
              <a:ext uri="{FF2B5EF4-FFF2-40B4-BE49-F238E27FC236}">
                <a16:creationId xmlns:a16="http://schemas.microsoft.com/office/drawing/2014/main" id="{1090D937-475F-4E97-B633-FF45610E0285}"/>
              </a:ext>
            </a:extLst>
          </p:cNvPr>
          <p:cNvCxnSpPr>
            <a:cxnSpLocks/>
          </p:cNvCxnSpPr>
          <p:nvPr/>
        </p:nvCxnSpPr>
        <p:spPr>
          <a:xfrm>
            <a:off x="10344860" y="2474338"/>
            <a:ext cx="0" cy="32703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3" name="Gerader Verbinder 352">
            <a:extLst>
              <a:ext uri="{FF2B5EF4-FFF2-40B4-BE49-F238E27FC236}">
                <a16:creationId xmlns:a16="http://schemas.microsoft.com/office/drawing/2014/main" id="{B504FFF1-49DA-47E6-8BDA-19AECACC0404}"/>
              </a:ext>
            </a:extLst>
          </p:cNvPr>
          <p:cNvCxnSpPr/>
          <p:nvPr/>
        </p:nvCxnSpPr>
        <p:spPr>
          <a:xfrm>
            <a:off x="10344860" y="2799988"/>
            <a:ext cx="720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4" name="Gerader Verbinder 353">
            <a:extLst>
              <a:ext uri="{FF2B5EF4-FFF2-40B4-BE49-F238E27FC236}">
                <a16:creationId xmlns:a16="http://schemas.microsoft.com/office/drawing/2014/main" id="{83BC99FE-92F6-4BB4-9159-6CB759E47FCE}"/>
              </a:ext>
            </a:extLst>
          </p:cNvPr>
          <p:cNvCxnSpPr>
            <a:cxnSpLocks/>
          </p:cNvCxnSpPr>
          <p:nvPr/>
        </p:nvCxnSpPr>
        <p:spPr>
          <a:xfrm>
            <a:off x="10367819" y="3004432"/>
            <a:ext cx="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5" name="Gerader Verbinder 354">
            <a:extLst>
              <a:ext uri="{FF2B5EF4-FFF2-40B4-BE49-F238E27FC236}">
                <a16:creationId xmlns:a16="http://schemas.microsoft.com/office/drawing/2014/main" id="{23BFA49B-1B0E-4847-A65F-7E342EF9FAE0}"/>
              </a:ext>
            </a:extLst>
          </p:cNvPr>
          <p:cNvCxnSpPr>
            <a:cxnSpLocks/>
          </p:cNvCxnSpPr>
          <p:nvPr/>
        </p:nvCxnSpPr>
        <p:spPr>
          <a:xfrm flipV="1">
            <a:off x="10344860" y="3009873"/>
            <a:ext cx="0" cy="11741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6" name="Gerader Verbinder 355">
            <a:extLst>
              <a:ext uri="{FF2B5EF4-FFF2-40B4-BE49-F238E27FC236}">
                <a16:creationId xmlns:a16="http://schemas.microsoft.com/office/drawing/2014/main" id="{0D7ABEEA-3D9A-4268-933B-5E7C2790EB7A}"/>
              </a:ext>
            </a:extLst>
          </p:cNvPr>
          <p:cNvCxnSpPr>
            <a:cxnSpLocks/>
          </p:cNvCxnSpPr>
          <p:nvPr/>
        </p:nvCxnSpPr>
        <p:spPr>
          <a:xfrm>
            <a:off x="10344860" y="3009873"/>
            <a:ext cx="720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7" name="Gerader Verbinder 356">
            <a:extLst>
              <a:ext uri="{FF2B5EF4-FFF2-40B4-BE49-F238E27FC236}">
                <a16:creationId xmlns:a16="http://schemas.microsoft.com/office/drawing/2014/main" id="{1AC6C0C1-7CF6-4348-B430-0B3D585F0C22}"/>
              </a:ext>
            </a:extLst>
          </p:cNvPr>
          <p:cNvCxnSpPr/>
          <p:nvPr/>
        </p:nvCxnSpPr>
        <p:spPr>
          <a:xfrm>
            <a:off x="10691252" y="2799071"/>
            <a:ext cx="720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8" name="Gerader Verbinder 357">
            <a:extLst>
              <a:ext uri="{FF2B5EF4-FFF2-40B4-BE49-F238E27FC236}">
                <a16:creationId xmlns:a16="http://schemas.microsoft.com/office/drawing/2014/main" id="{C9A757D5-A5A6-4D61-853B-3C3C3542C21C}"/>
              </a:ext>
            </a:extLst>
          </p:cNvPr>
          <p:cNvCxnSpPr>
            <a:cxnSpLocks/>
          </p:cNvCxnSpPr>
          <p:nvPr/>
        </p:nvCxnSpPr>
        <p:spPr>
          <a:xfrm flipV="1">
            <a:off x="10763260" y="2801376"/>
            <a:ext cx="0" cy="438498"/>
          </a:xfrm>
          <a:prstGeom prst="line">
            <a:avLst/>
          </a:prstGeom>
          <a:ln w="952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59" name="Ellipse 358">
            <a:extLst>
              <a:ext uri="{FF2B5EF4-FFF2-40B4-BE49-F238E27FC236}">
                <a16:creationId xmlns:a16="http://schemas.microsoft.com/office/drawing/2014/main" id="{C2DCB386-2807-4A37-99B3-8E9D887EFDA8}"/>
              </a:ext>
            </a:extLst>
          </p:cNvPr>
          <p:cNvSpPr/>
          <p:nvPr/>
        </p:nvSpPr>
        <p:spPr>
          <a:xfrm>
            <a:off x="10322000" y="2452066"/>
            <a:ext cx="45719" cy="45719"/>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360" name="Ellipse 359">
            <a:extLst>
              <a:ext uri="{FF2B5EF4-FFF2-40B4-BE49-F238E27FC236}">
                <a16:creationId xmlns:a16="http://schemas.microsoft.com/office/drawing/2014/main" id="{6A5014B1-261C-43F0-BFA2-28F0E3B10B9D}"/>
              </a:ext>
            </a:extLst>
          </p:cNvPr>
          <p:cNvSpPr/>
          <p:nvPr/>
        </p:nvSpPr>
        <p:spPr>
          <a:xfrm>
            <a:off x="10324549" y="3115684"/>
            <a:ext cx="45719" cy="45719"/>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grpSp>
        <p:nvGrpSpPr>
          <p:cNvPr id="379" name="Gruppieren 378">
            <a:extLst>
              <a:ext uri="{FF2B5EF4-FFF2-40B4-BE49-F238E27FC236}">
                <a16:creationId xmlns:a16="http://schemas.microsoft.com/office/drawing/2014/main" id="{345BC263-9594-4545-93BB-3E4BE2185114}"/>
              </a:ext>
            </a:extLst>
          </p:cNvPr>
          <p:cNvGrpSpPr/>
          <p:nvPr/>
        </p:nvGrpSpPr>
        <p:grpSpPr>
          <a:xfrm>
            <a:off x="11538064" y="2691813"/>
            <a:ext cx="397031" cy="405893"/>
            <a:chOff x="8920888" y="5171968"/>
            <a:chExt cx="397031" cy="405893"/>
          </a:xfrm>
        </p:grpSpPr>
        <p:sp>
          <p:nvSpPr>
            <p:cNvPr id="380" name="Rechteck 379">
              <a:extLst>
                <a:ext uri="{FF2B5EF4-FFF2-40B4-BE49-F238E27FC236}">
                  <a16:creationId xmlns:a16="http://schemas.microsoft.com/office/drawing/2014/main" id="{259CD4FD-C7F3-4C15-A943-26CBD9B35D51}"/>
                </a:ext>
              </a:extLst>
            </p:cNvPr>
            <p:cNvSpPr/>
            <p:nvPr/>
          </p:nvSpPr>
          <p:spPr>
            <a:xfrm>
              <a:off x="8976320" y="5203958"/>
              <a:ext cx="266545" cy="345232"/>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381" name="Textfeld 380">
              <a:extLst>
                <a:ext uri="{FF2B5EF4-FFF2-40B4-BE49-F238E27FC236}">
                  <a16:creationId xmlns:a16="http://schemas.microsoft.com/office/drawing/2014/main" id="{B69A8FD9-1812-4310-98C3-394D1C4B2920}"/>
                </a:ext>
              </a:extLst>
            </p:cNvPr>
            <p:cNvSpPr txBox="1"/>
            <p:nvPr/>
          </p:nvSpPr>
          <p:spPr>
            <a:xfrm>
              <a:off x="8920888" y="5171968"/>
              <a:ext cx="253596" cy="215444"/>
            </a:xfrm>
            <a:prstGeom prst="rect">
              <a:avLst/>
            </a:prstGeom>
            <a:noFill/>
          </p:spPr>
          <p:txBody>
            <a:bodyPr wrap="none" rtlCol="0">
              <a:spAutoFit/>
            </a:bodyPr>
            <a:lstStyle/>
            <a:p>
              <a:r>
                <a:rPr lang="en-US" sz="800"/>
                <a:t>S</a:t>
              </a:r>
            </a:p>
          </p:txBody>
        </p:sp>
        <p:sp>
          <p:nvSpPr>
            <p:cNvPr id="382" name="Textfeld 381">
              <a:extLst>
                <a:ext uri="{FF2B5EF4-FFF2-40B4-BE49-F238E27FC236}">
                  <a16:creationId xmlns:a16="http://schemas.microsoft.com/office/drawing/2014/main" id="{54C85A49-3490-4037-A337-DEE90305A23A}"/>
                </a:ext>
              </a:extLst>
            </p:cNvPr>
            <p:cNvSpPr txBox="1"/>
            <p:nvPr/>
          </p:nvSpPr>
          <p:spPr>
            <a:xfrm>
              <a:off x="8920888" y="5362417"/>
              <a:ext cx="258404" cy="215444"/>
            </a:xfrm>
            <a:prstGeom prst="rect">
              <a:avLst/>
            </a:prstGeom>
            <a:noFill/>
          </p:spPr>
          <p:txBody>
            <a:bodyPr wrap="none" rtlCol="0">
              <a:spAutoFit/>
            </a:bodyPr>
            <a:lstStyle/>
            <a:p>
              <a:r>
                <a:rPr lang="en-US" sz="800"/>
                <a:t>R</a:t>
              </a:r>
            </a:p>
          </p:txBody>
        </p:sp>
        <p:sp>
          <p:nvSpPr>
            <p:cNvPr id="383" name="Textfeld 382">
              <a:extLst>
                <a:ext uri="{FF2B5EF4-FFF2-40B4-BE49-F238E27FC236}">
                  <a16:creationId xmlns:a16="http://schemas.microsoft.com/office/drawing/2014/main" id="{DD191B25-C725-4569-9787-BB8786A75184}"/>
                </a:ext>
              </a:extLst>
            </p:cNvPr>
            <p:cNvSpPr txBox="1"/>
            <p:nvPr/>
          </p:nvSpPr>
          <p:spPr>
            <a:xfrm>
              <a:off x="9053103" y="5171968"/>
              <a:ext cx="264816" cy="215444"/>
            </a:xfrm>
            <a:prstGeom prst="rect">
              <a:avLst/>
            </a:prstGeom>
            <a:noFill/>
          </p:spPr>
          <p:txBody>
            <a:bodyPr wrap="none" rtlCol="0">
              <a:spAutoFit/>
            </a:bodyPr>
            <a:lstStyle/>
            <a:p>
              <a:r>
                <a:rPr lang="en-US" sz="800"/>
                <a:t>Q</a:t>
              </a:r>
            </a:p>
          </p:txBody>
        </p:sp>
      </p:grpSp>
      <p:cxnSp>
        <p:nvCxnSpPr>
          <p:cNvPr id="384" name="Gerader Verbinder 383">
            <a:extLst>
              <a:ext uri="{FF2B5EF4-FFF2-40B4-BE49-F238E27FC236}">
                <a16:creationId xmlns:a16="http://schemas.microsoft.com/office/drawing/2014/main" id="{0EF781D5-52C5-47BA-AFDA-A2B4E899837B}"/>
              </a:ext>
            </a:extLst>
          </p:cNvPr>
          <p:cNvCxnSpPr>
            <a:stCxn id="381" idx="1"/>
            <a:endCxn id="381" idx="1"/>
          </p:cNvCxnSpPr>
          <p:nvPr/>
        </p:nvCxnSpPr>
        <p:spPr>
          <a:xfrm>
            <a:off x="11538064" y="2799535"/>
            <a:ext cx="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5" name="Gerader Verbinder 384">
            <a:extLst>
              <a:ext uri="{FF2B5EF4-FFF2-40B4-BE49-F238E27FC236}">
                <a16:creationId xmlns:a16="http://schemas.microsoft.com/office/drawing/2014/main" id="{217D3161-2FE3-43D2-A677-F26CF8B8FE70}"/>
              </a:ext>
            </a:extLst>
          </p:cNvPr>
          <p:cNvCxnSpPr>
            <a:cxnSpLocks/>
          </p:cNvCxnSpPr>
          <p:nvPr/>
        </p:nvCxnSpPr>
        <p:spPr>
          <a:xfrm>
            <a:off x="11496600" y="2477938"/>
            <a:ext cx="0" cy="32703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6" name="Gerader Verbinder 385">
            <a:extLst>
              <a:ext uri="{FF2B5EF4-FFF2-40B4-BE49-F238E27FC236}">
                <a16:creationId xmlns:a16="http://schemas.microsoft.com/office/drawing/2014/main" id="{07DDA19E-7819-401D-9FB3-4C0EAEA6D741}"/>
              </a:ext>
            </a:extLst>
          </p:cNvPr>
          <p:cNvCxnSpPr>
            <a:cxnSpLocks/>
          </p:cNvCxnSpPr>
          <p:nvPr/>
        </p:nvCxnSpPr>
        <p:spPr>
          <a:xfrm>
            <a:off x="11496600" y="2804976"/>
            <a:ext cx="9051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7" name="Gerader Verbinder 386">
            <a:extLst>
              <a:ext uri="{FF2B5EF4-FFF2-40B4-BE49-F238E27FC236}">
                <a16:creationId xmlns:a16="http://schemas.microsoft.com/office/drawing/2014/main" id="{9CF09117-F010-4434-8DD8-50136C943930}"/>
              </a:ext>
            </a:extLst>
          </p:cNvPr>
          <p:cNvCxnSpPr>
            <a:cxnSpLocks/>
          </p:cNvCxnSpPr>
          <p:nvPr/>
        </p:nvCxnSpPr>
        <p:spPr>
          <a:xfrm>
            <a:off x="11538064" y="3009420"/>
            <a:ext cx="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8" name="Gerader Verbinder 387">
            <a:extLst>
              <a:ext uri="{FF2B5EF4-FFF2-40B4-BE49-F238E27FC236}">
                <a16:creationId xmlns:a16="http://schemas.microsoft.com/office/drawing/2014/main" id="{F0CA4199-8F96-4BC7-A700-557ADB43A50C}"/>
              </a:ext>
            </a:extLst>
          </p:cNvPr>
          <p:cNvCxnSpPr>
            <a:cxnSpLocks/>
          </p:cNvCxnSpPr>
          <p:nvPr/>
        </p:nvCxnSpPr>
        <p:spPr>
          <a:xfrm flipV="1">
            <a:off x="11515105" y="3014861"/>
            <a:ext cx="0" cy="12737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9" name="Gerader Verbinder 388">
            <a:extLst>
              <a:ext uri="{FF2B5EF4-FFF2-40B4-BE49-F238E27FC236}">
                <a16:creationId xmlns:a16="http://schemas.microsoft.com/office/drawing/2014/main" id="{71FA748E-1B7E-4772-A22A-ECB536E6B8BF}"/>
              </a:ext>
            </a:extLst>
          </p:cNvPr>
          <p:cNvCxnSpPr>
            <a:cxnSpLocks/>
          </p:cNvCxnSpPr>
          <p:nvPr/>
        </p:nvCxnSpPr>
        <p:spPr>
          <a:xfrm>
            <a:off x="11515105" y="3014861"/>
            <a:ext cx="720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0" name="Gerader Verbinder 389">
            <a:extLst>
              <a:ext uri="{FF2B5EF4-FFF2-40B4-BE49-F238E27FC236}">
                <a16:creationId xmlns:a16="http://schemas.microsoft.com/office/drawing/2014/main" id="{166608DF-751E-43B3-8810-085349C5FB8E}"/>
              </a:ext>
            </a:extLst>
          </p:cNvPr>
          <p:cNvCxnSpPr/>
          <p:nvPr/>
        </p:nvCxnSpPr>
        <p:spPr>
          <a:xfrm>
            <a:off x="11861497" y="2804059"/>
            <a:ext cx="720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1" name="Gerader Verbinder 390">
            <a:extLst>
              <a:ext uri="{FF2B5EF4-FFF2-40B4-BE49-F238E27FC236}">
                <a16:creationId xmlns:a16="http://schemas.microsoft.com/office/drawing/2014/main" id="{BE7D16DC-CA1C-47FB-B12D-F5EA80440EED}"/>
              </a:ext>
            </a:extLst>
          </p:cNvPr>
          <p:cNvCxnSpPr>
            <a:cxnSpLocks/>
          </p:cNvCxnSpPr>
          <p:nvPr/>
        </p:nvCxnSpPr>
        <p:spPr>
          <a:xfrm flipV="1">
            <a:off x="11933505" y="2806364"/>
            <a:ext cx="0" cy="438498"/>
          </a:xfrm>
          <a:prstGeom prst="line">
            <a:avLst/>
          </a:prstGeom>
          <a:ln w="952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2" name="Gerader Verbinder 391">
            <a:extLst>
              <a:ext uri="{FF2B5EF4-FFF2-40B4-BE49-F238E27FC236}">
                <a16:creationId xmlns:a16="http://schemas.microsoft.com/office/drawing/2014/main" id="{F95B6E10-E1A2-4CAC-8A16-77B5CD70EC32}"/>
              </a:ext>
            </a:extLst>
          </p:cNvPr>
          <p:cNvCxnSpPr>
            <a:cxnSpLocks/>
          </p:cNvCxnSpPr>
          <p:nvPr/>
        </p:nvCxnSpPr>
        <p:spPr>
          <a:xfrm>
            <a:off x="11033663" y="3144315"/>
            <a:ext cx="390929" cy="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3" name="Gerader Verbinder 392">
            <a:extLst>
              <a:ext uri="{FF2B5EF4-FFF2-40B4-BE49-F238E27FC236}">
                <a16:creationId xmlns:a16="http://schemas.microsoft.com/office/drawing/2014/main" id="{16524067-0A58-4809-895A-D8A4D07D8ED2}"/>
              </a:ext>
            </a:extLst>
          </p:cNvPr>
          <p:cNvCxnSpPr>
            <a:cxnSpLocks/>
          </p:cNvCxnSpPr>
          <p:nvPr/>
        </p:nvCxnSpPr>
        <p:spPr>
          <a:xfrm>
            <a:off x="11424592" y="3142238"/>
            <a:ext cx="9051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5" name="Gerader Verbinder 394">
            <a:extLst>
              <a:ext uri="{FF2B5EF4-FFF2-40B4-BE49-F238E27FC236}">
                <a16:creationId xmlns:a16="http://schemas.microsoft.com/office/drawing/2014/main" id="{551EA16B-5DD1-46FF-9BE4-48BB1DD26FBA}"/>
              </a:ext>
            </a:extLst>
          </p:cNvPr>
          <p:cNvCxnSpPr>
            <a:cxnSpLocks/>
          </p:cNvCxnSpPr>
          <p:nvPr/>
        </p:nvCxnSpPr>
        <p:spPr>
          <a:xfrm>
            <a:off x="8660560" y="2577387"/>
            <a:ext cx="130482"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96" name="Gerader Verbinder 395">
            <a:extLst>
              <a:ext uri="{FF2B5EF4-FFF2-40B4-BE49-F238E27FC236}">
                <a16:creationId xmlns:a16="http://schemas.microsoft.com/office/drawing/2014/main" id="{E154429E-08EC-4B45-8C25-70AF29CDB04A}"/>
              </a:ext>
            </a:extLst>
          </p:cNvPr>
          <p:cNvCxnSpPr>
            <a:cxnSpLocks/>
          </p:cNvCxnSpPr>
          <p:nvPr/>
        </p:nvCxnSpPr>
        <p:spPr>
          <a:xfrm>
            <a:off x="8791042" y="2371937"/>
            <a:ext cx="0" cy="20545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97" name="Gerader Verbinder 396">
            <a:extLst>
              <a:ext uri="{FF2B5EF4-FFF2-40B4-BE49-F238E27FC236}">
                <a16:creationId xmlns:a16="http://schemas.microsoft.com/office/drawing/2014/main" id="{9A3FA65A-BBFD-4600-9D8F-B318C39C6A5B}"/>
              </a:ext>
            </a:extLst>
          </p:cNvPr>
          <p:cNvCxnSpPr>
            <a:cxnSpLocks/>
          </p:cNvCxnSpPr>
          <p:nvPr/>
        </p:nvCxnSpPr>
        <p:spPr>
          <a:xfrm>
            <a:off x="8791042" y="2370408"/>
            <a:ext cx="254355" cy="1528"/>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99" name="Gerader Verbinder 398">
            <a:extLst>
              <a:ext uri="{FF2B5EF4-FFF2-40B4-BE49-F238E27FC236}">
                <a16:creationId xmlns:a16="http://schemas.microsoft.com/office/drawing/2014/main" id="{9EA115E3-1AA2-44CF-9131-4F06951E0A18}"/>
              </a:ext>
            </a:extLst>
          </p:cNvPr>
          <p:cNvCxnSpPr>
            <a:cxnSpLocks/>
          </p:cNvCxnSpPr>
          <p:nvPr/>
        </p:nvCxnSpPr>
        <p:spPr>
          <a:xfrm>
            <a:off x="9036318" y="2380235"/>
            <a:ext cx="0" cy="20545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00" name="Gerader Verbinder 399">
            <a:extLst>
              <a:ext uri="{FF2B5EF4-FFF2-40B4-BE49-F238E27FC236}">
                <a16:creationId xmlns:a16="http://schemas.microsoft.com/office/drawing/2014/main" id="{9B8A8158-EA2D-4A51-8566-E7FF0CBAC66C}"/>
              </a:ext>
            </a:extLst>
          </p:cNvPr>
          <p:cNvCxnSpPr>
            <a:cxnSpLocks/>
          </p:cNvCxnSpPr>
          <p:nvPr/>
        </p:nvCxnSpPr>
        <p:spPr>
          <a:xfrm>
            <a:off x="9035894" y="2585685"/>
            <a:ext cx="130482"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403" name="Textfeld 402">
            <a:extLst>
              <a:ext uri="{FF2B5EF4-FFF2-40B4-BE49-F238E27FC236}">
                <a16:creationId xmlns:a16="http://schemas.microsoft.com/office/drawing/2014/main" id="{006DFEA8-A20D-4C98-B3CE-EAC71A3A5079}"/>
              </a:ext>
            </a:extLst>
          </p:cNvPr>
          <p:cNvSpPr txBox="1"/>
          <p:nvPr/>
        </p:nvSpPr>
        <p:spPr>
          <a:xfrm>
            <a:off x="8761970" y="2493681"/>
            <a:ext cx="365806" cy="276999"/>
          </a:xfrm>
          <a:prstGeom prst="rect">
            <a:avLst/>
          </a:prstGeom>
          <a:noFill/>
        </p:spPr>
        <p:txBody>
          <a:bodyPr wrap="none" rtlCol="0">
            <a:spAutoFit/>
          </a:bodyPr>
          <a:lstStyle/>
          <a:p>
            <a:r>
              <a:rPr lang="en-US" sz="1200"/>
              <a:t>T</a:t>
            </a:r>
            <a:r>
              <a:rPr lang="en-US" sz="1200" baseline="-25000"/>
              <a:t>In</a:t>
            </a:r>
          </a:p>
        </p:txBody>
      </p:sp>
      <p:cxnSp>
        <p:nvCxnSpPr>
          <p:cNvPr id="404" name="Gerade Verbindung mit Pfeil 403">
            <a:extLst>
              <a:ext uri="{FF2B5EF4-FFF2-40B4-BE49-F238E27FC236}">
                <a16:creationId xmlns:a16="http://schemas.microsoft.com/office/drawing/2014/main" id="{F9D0BB90-FB14-42EA-ADE3-11C190391E7A}"/>
              </a:ext>
            </a:extLst>
          </p:cNvPr>
          <p:cNvCxnSpPr>
            <a:cxnSpLocks/>
          </p:cNvCxnSpPr>
          <p:nvPr/>
        </p:nvCxnSpPr>
        <p:spPr>
          <a:xfrm>
            <a:off x="8785428" y="2510037"/>
            <a:ext cx="259969" cy="0"/>
          </a:xfrm>
          <a:prstGeom prst="straightConnector1">
            <a:avLst/>
          </a:prstGeom>
          <a:ln w="952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05" name="Textfeld 404">
            <a:extLst>
              <a:ext uri="{FF2B5EF4-FFF2-40B4-BE49-F238E27FC236}">
                <a16:creationId xmlns:a16="http://schemas.microsoft.com/office/drawing/2014/main" id="{F06BA560-F8A4-4215-8412-AE7E0FA8DE36}"/>
              </a:ext>
            </a:extLst>
          </p:cNvPr>
          <p:cNvSpPr txBox="1"/>
          <p:nvPr/>
        </p:nvSpPr>
        <p:spPr>
          <a:xfrm>
            <a:off x="8530725" y="2105276"/>
            <a:ext cx="869149" cy="276999"/>
          </a:xfrm>
          <a:prstGeom prst="rect">
            <a:avLst/>
          </a:prstGeom>
          <a:noFill/>
        </p:spPr>
        <p:txBody>
          <a:bodyPr wrap="none" rtlCol="0">
            <a:spAutoFit/>
          </a:bodyPr>
          <a:lstStyle/>
          <a:p>
            <a:r>
              <a:rPr lang="en-US" sz="1200">
                <a:solidFill>
                  <a:srgbClr val="C00000"/>
                </a:solidFill>
              </a:rPr>
              <a:t>Start/Stop</a:t>
            </a:r>
          </a:p>
        </p:txBody>
      </p:sp>
      <p:grpSp>
        <p:nvGrpSpPr>
          <p:cNvPr id="131" name="Gruppieren 130">
            <a:extLst>
              <a:ext uri="{FF2B5EF4-FFF2-40B4-BE49-F238E27FC236}">
                <a16:creationId xmlns:a16="http://schemas.microsoft.com/office/drawing/2014/main" id="{E3CA7FD6-FB27-4927-96CE-AF31385AD6CA}"/>
              </a:ext>
            </a:extLst>
          </p:cNvPr>
          <p:cNvGrpSpPr/>
          <p:nvPr/>
        </p:nvGrpSpPr>
        <p:grpSpPr>
          <a:xfrm>
            <a:off x="9439844" y="2405502"/>
            <a:ext cx="173355" cy="137887"/>
            <a:chOff x="9271378" y="2851619"/>
            <a:chExt cx="173355" cy="137887"/>
          </a:xfrm>
        </p:grpSpPr>
        <p:sp>
          <p:nvSpPr>
            <p:cNvPr id="320" name="Gleichschenkliges Dreieck 319">
              <a:extLst>
                <a:ext uri="{FF2B5EF4-FFF2-40B4-BE49-F238E27FC236}">
                  <a16:creationId xmlns:a16="http://schemas.microsoft.com/office/drawing/2014/main" id="{239A7719-68F8-425A-8E30-6E38B4955F21}"/>
                </a:ext>
              </a:extLst>
            </p:cNvPr>
            <p:cNvSpPr/>
            <p:nvPr/>
          </p:nvSpPr>
          <p:spPr>
            <a:xfrm rot="5400000">
              <a:off x="9275266" y="2847731"/>
              <a:ext cx="137887" cy="145663"/>
            </a:xfrm>
            <a:prstGeom prst="triangl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130" name="Ellipse 129">
              <a:extLst>
                <a:ext uri="{FF2B5EF4-FFF2-40B4-BE49-F238E27FC236}">
                  <a16:creationId xmlns:a16="http://schemas.microsoft.com/office/drawing/2014/main" id="{28E2DA3E-5591-4FFB-A732-88439827A961}"/>
                </a:ext>
              </a:extLst>
            </p:cNvPr>
            <p:cNvSpPr/>
            <p:nvPr/>
          </p:nvSpPr>
          <p:spPr>
            <a:xfrm>
              <a:off x="9399014" y="2894131"/>
              <a:ext cx="45719" cy="45719"/>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grpSp>
      <p:grpSp>
        <p:nvGrpSpPr>
          <p:cNvPr id="407" name="Gruppieren 406">
            <a:extLst>
              <a:ext uri="{FF2B5EF4-FFF2-40B4-BE49-F238E27FC236}">
                <a16:creationId xmlns:a16="http://schemas.microsoft.com/office/drawing/2014/main" id="{5D92D44B-0AB3-43A3-A315-D2B7DAF396CA}"/>
              </a:ext>
            </a:extLst>
          </p:cNvPr>
          <p:cNvGrpSpPr/>
          <p:nvPr/>
        </p:nvGrpSpPr>
        <p:grpSpPr>
          <a:xfrm>
            <a:off x="9210751" y="2405502"/>
            <a:ext cx="173355" cy="137887"/>
            <a:chOff x="9271378" y="2851619"/>
            <a:chExt cx="173355" cy="137887"/>
          </a:xfrm>
        </p:grpSpPr>
        <p:sp>
          <p:nvSpPr>
            <p:cNvPr id="408" name="Gleichschenkliges Dreieck 407">
              <a:extLst>
                <a:ext uri="{FF2B5EF4-FFF2-40B4-BE49-F238E27FC236}">
                  <a16:creationId xmlns:a16="http://schemas.microsoft.com/office/drawing/2014/main" id="{E75A9EBE-21CD-48C9-BB1B-2595739708EA}"/>
                </a:ext>
              </a:extLst>
            </p:cNvPr>
            <p:cNvSpPr/>
            <p:nvPr/>
          </p:nvSpPr>
          <p:spPr>
            <a:xfrm rot="5400000">
              <a:off x="9275266" y="2847731"/>
              <a:ext cx="137887" cy="145663"/>
            </a:xfrm>
            <a:prstGeom prst="triangl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409" name="Ellipse 408">
              <a:extLst>
                <a:ext uri="{FF2B5EF4-FFF2-40B4-BE49-F238E27FC236}">
                  <a16:creationId xmlns:a16="http://schemas.microsoft.com/office/drawing/2014/main" id="{964A5DA0-6BA2-4ED1-8E56-7F666F9E54C1}"/>
                </a:ext>
              </a:extLst>
            </p:cNvPr>
            <p:cNvSpPr/>
            <p:nvPr/>
          </p:nvSpPr>
          <p:spPr>
            <a:xfrm>
              <a:off x="9399014" y="2894131"/>
              <a:ext cx="45719" cy="45719"/>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grpSp>
      <p:cxnSp>
        <p:nvCxnSpPr>
          <p:cNvPr id="410" name="Gerader Verbinder 409">
            <a:extLst>
              <a:ext uri="{FF2B5EF4-FFF2-40B4-BE49-F238E27FC236}">
                <a16:creationId xmlns:a16="http://schemas.microsoft.com/office/drawing/2014/main" id="{7D8BFE9E-CF81-4357-8EE2-064B48DC7281}"/>
              </a:ext>
            </a:extLst>
          </p:cNvPr>
          <p:cNvCxnSpPr>
            <a:cxnSpLocks/>
          </p:cNvCxnSpPr>
          <p:nvPr/>
        </p:nvCxnSpPr>
        <p:spPr>
          <a:xfrm>
            <a:off x="9389157" y="2473962"/>
            <a:ext cx="4431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1" name="Gerader Verbinder 410">
            <a:extLst>
              <a:ext uri="{FF2B5EF4-FFF2-40B4-BE49-F238E27FC236}">
                <a16:creationId xmlns:a16="http://schemas.microsoft.com/office/drawing/2014/main" id="{B0BB931A-20F0-42AD-B904-72AC338AF09D}"/>
              </a:ext>
            </a:extLst>
          </p:cNvPr>
          <p:cNvCxnSpPr>
            <a:cxnSpLocks/>
          </p:cNvCxnSpPr>
          <p:nvPr/>
        </p:nvCxnSpPr>
        <p:spPr>
          <a:xfrm>
            <a:off x="9167078" y="2473629"/>
            <a:ext cx="4431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12" name="Gruppieren 411">
            <a:extLst>
              <a:ext uri="{FF2B5EF4-FFF2-40B4-BE49-F238E27FC236}">
                <a16:creationId xmlns:a16="http://schemas.microsoft.com/office/drawing/2014/main" id="{686CE755-DE38-45EB-8B6A-7AC69257739B}"/>
              </a:ext>
            </a:extLst>
          </p:cNvPr>
          <p:cNvGrpSpPr/>
          <p:nvPr/>
        </p:nvGrpSpPr>
        <p:grpSpPr>
          <a:xfrm>
            <a:off x="10113628" y="2407615"/>
            <a:ext cx="173355" cy="137887"/>
            <a:chOff x="9271378" y="2851619"/>
            <a:chExt cx="173355" cy="137887"/>
          </a:xfrm>
        </p:grpSpPr>
        <p:sp>
          <p:nvSpPr>
            <p:cNvPr id="413" name="Gleichschenkliges Dreieck 412">
              <a:extLst>
                <a:ext uri="{FF2B5EF4-FFF2-40B4-BE49-F238E27FC236}">
                  <a16:creationId xmlns:a16="http://schemas.microsoft.com/office/drawing/2014/main" id="{3978D161-5A66-419B-80F0-60DBFBDDF809}"/>
                </a:ext>
              </a:extLst>
            </p:cNvPr>
            <p:cNvSpPr/>
            <p:nvPr/>
          </p:nvSpPr>
          <p:spPr>
            <a:xfrm rot="5400000">
              <a:off x="9275266" y="2847731"/>
              <a:ext cx="137887" cy="145663"/>
            </a:xfrm>
            <a:prstGeom prst="triangl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414" name="Ellipse 413">
              <a:extLst>
                <a:ext uri="{FF2B5EF4-FFF2-40B4-BE49-F238E27FC236}">
                  <a16:creationId xmlns:a16="http://schemas.microsoft.com/office/drawing/2014/main" id="{0223C0A9-3A18-4CB1-B0BD-0CFBF16E01A9}"/>
                </a:ext>
              </a:extLst>
            </p:cNvPr>
            <p:cNvSpPr/>
            <p:nvPr/>
          </p:nvSpPr>
          <p:spPr>
            <a:xfrm>
              <a:off x="9399014" y="2894131"/>
              <a:ext cx="45719" cy="45719"/>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grpSp>
      <p:grpSp>
        <p:nvGrpSpPr>
          <p:cNvPr id="415" name="Gruppieren 414">
            <a:extLst>
              <a:ext uri="{FF2B5EF4-FFF2-40B4-BE49-F238E27FC236}">
                <a16:creationId xmlns:a16="http://schemas.microsoft.com/office/drawing/2014/main" id="{A762DD1C-6FE8-4CF8-9DF1-DBC7B33886CC}"/>
              </a:ext>
            </a:extLst>
          </p:cNvPr>
          <p:cNvGrpSpPr/>
          <p:nvPr/>
        </p:nvGrpSpPr>
        <p:grpSpPr>
          <a:xfrm>
            <a:off x="9884535" y="2407615"/>
            <a:ext cx="173355" cy="137887"/>
            <a:chOff x="9271378" y="2851619"/>
            <a:chExt cx="173355" cy="137887"/>
          </a:xfrm>
        </p:grpSpPr>
        <p:sp>
          <p:nvSpPr>
            <p:cNvPr id="416" name="Gleichschenkliges Dreieck 415">
              <a:extLst>
                <a:ext uri="{FF2B5EF4-FFF2-40B4-BE49-F238E27FC236}">
                  <a16:creationId xmlns:a16="http://schemas.microsoft.com/office/drawing/2014/main" id="{AE9C06FB-C50F-41EC-B3BF-5D6DCDD6CE11}"/>
                </a:ext>
              </a:extLst>
            </p:cNvPr>
            <p:cNvSpPr/>
            <p:nvPr/>
          </p:nvSpPr>
          <p:spPr>
            <a:xfrm rot="5400000">
              <a:off x="9275266" y="2847731"/>
              <a:ext cx="137887" cy="145663"/>
            </a:xfrm>
            <a:prstGeom prst="triangl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417" name="Ellipse 416">
              <a:extLst>
                <a:ext uri="{FF2B5EF4-FFF2-40B4-BE49-F238E27FC236}">
                  <a16:creationId xmlns:a16="http://schemas.microsoft.com/office/drawing/2014/main" id="{4459A745-A797-4192-8BBF-D26CCCE4C8C2}"/>
                </a:ext>
              </a:extLst>
            </p:cNvPr>
            <p:cNvSpPr/>
            <p:nvPr/>
          </p:nvSpPr>
          <p:spPr>
            <a:xfrm>
              <a:off x="9399014" y="2894131"/>
              <a:ext cx="45719" cy="45719"/>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grpSp>
      <p:cxnSp>
        <p:nvCxnSpPr>
          <p:cNvPr id="418" name="Gerader Verbinder 417">
            <a:extLst>
              <a:ext uri="{FF2B5EF4-FFF2-40B4-BE49-F238E27FC236}">
                <a16:creationId xmlns:a16="http://schemas.microsoft.com/office/drawing/2014/main" id="{889B823D-FF14-49A4-8E23-AB529BF2198A}"/>
              </a:ext>
            </a:extLst>
          </p:cNvPr>
          <p:cNvCxnSpPr>
            <a:cxnSpLocks/>
          </p:cNvCxnSpPr>
          <p:nvPr/>
        </p:nvCxnSpPr>
        <p:spPr>
          <a:xfrm>
            <a:off x="10062941" y="2476075"/>
            <a:ext cx="4431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9" name="Gerader Verbinder 418">
            <a:extLst>
              <a:ext uri="{FF2B5EF4-FFF2-40B4-BE49-F238E27FC236}">
                <a16:creationId xmlns:a16="http://schemas.microsoft.com/office/drawing/2014/main" id="{ABD698AF-3398-4851-A24F-267026D38E0E}"/>
              </a:ext>
            </a:extLst>
          </p:cNvPr>
          <p:cNvCxnSpPr>
            <a:cxnSpLocks/>
          </p:cNvCxnSpPr>
          <p:nvPr/>
        </p:nvCxnSpPr>
        <p:spPr>
          <a:xfrm>
            <a:off x="9610384" y="2471734"/>
            <a:ext cx="276018" cy="101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20" name="Gruppieren 419">
            <a:extLst>
              <a:ext uri="{FF2B5EF4-FFF2-40B4-BE49-F238E27FC236}">
                <a16:creationId xmlns:a16="http://schemas.microsoft.com/office/drawing/2014/main" id="{0220B893-CBE6-4C6E-B8FC-692800704707}"/>
              </a:ext>
            </a:extLst>
          </p:cNvPr>
          <p:cNvGrpSpPr/>
          <p:nvPr/>
        </p:nvGrpSpPr>
        <p:grpSpPr>
          <a:xfrm>
            <a:off x="11262756" y="2411860"/>
            <a:ext cx="173355" cy="137887"/>
            <a:chOff x="9271378" y="2851619"/>
            <a:chExt cx="173355" cy="137887"/>
          </a:xfrm>
        </p:grpSpPr>
        <p:sp>
          <p:nvSpPr>
            <p:cNvPr id="421" name="Gleichschenkliges Dreieck 420">
              <a:extLst>
                <a:ext uri="{FF2B5EF4-FFF2-40B4-BE49-F238E27FC236}">
                  <a16:creationId xmlns:a16="http://schemas.microsoft.com/office/drawing/2014/main" id="{2511F881-505F-4C08-BE5E-9E9E66D30A7E}"/>
                </a:ext>
              </a:extLst>
            </p:cNvPr>
            <p:cNvSpPr/>
            <p:nvPr/>
          </p:nvSpPr>
          <p:spPr>
            <a:xfrm rot="5400000">
              <a:off x="9275266" y="2847731"/>
              <a:ext cx="137887" cy="145663"/>
            </a:xfrm>
            <a:prstGeom prst="triangl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422" name="Ellipse 421">
              <a:extLst>
                <a:ext uri="{FF2B5EF4-FFF2-40B4-BE49-F238E27FC236}">
                  <a16:creationId xmlns:a16="http://schemas.microsoft.com/office/drawing/2014/main" id="{1D7A5F5C-6164-407B-A6A1-E55A50749DE8}"/>
                </a:ext>
              </a:extLst>
            </p:cNvPr>
            <p:cNvSpPr/>
            <p:nvPr/>
          </p:nvSpPr>
          <p:spPr>
            <a:xfrm>
              <a:off x="9399014" y="2894131"/>
              <a:ext cx="45719" cy="45719"/>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grpSp>
      <p:grpSp>
        <p:nvGrpSpPr>
          <p:cNvPr id="423" name="Gruppieren 422">
            <a:extLst>
              <a:ext uri="{FF2B5EF4-FFF2-40B4-BE49-F238E27FC236}">
                <a16:creationId xmlns:a16="http://schemas.microsoft.com/office/drawing/2014/main" id="{411DECB3-C4CA-48A1-B868-B6EA05EDE77C}"/>
              </a:ext>
            </a:extLst>
          </p:cNvPr>
          <p:cNvGrpSpPr/>
          <p:nvPr/>
        </p:nvGrpSpPr>
        <p:grpSpPr>
          <a:xfrm>
            <a:off x="11033663" y="2411860"/>
            <a:ext cx="173355" cy="137887"/>
            <a:chOff x="9271378" y="2851619"/>
            <a:chExt cx="173355" cy="137887"/>
          </a:xfrm>
        </p:grpSpPr>
        <p:sp>
          <p:nvSpPr>
            <p:cNvPr id="424" name="Gleichschenkliges Dreieck 423">
              <a:extLst>
                <a:ext uri="{FF2B5EF4-FFF2-40B4-BE49-F238E27FC236}">
                  <a16:creationId xmlns:a16="http://schemas.microsoft.com/office/drawing/2014/main" id="{FB2A5BBC-BE50-4FB4-B126-B9E11CC980B9}"/>
                </a:ext>
              </a:extLst>
            </p:cNvPr>
            <p:cNvSpPr/>
            <p:nvPr/>
          </p:nvSpPr>
          <p:spPr>
            <a:xfrm rot="5400000">
              <a:off x="9275266" y="2847731"/>
              <a:ext cx="137887" cy="145663"/>
            </a:xfrm>
            <a:prstGeom prst="triangl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425" name="Ellipse 424">
              <a:extLst>
                <a:ext uri="{FF2B5EF4-FFF2-40B4-BE49-F238E27FC236}">
                  <a16:creationId xmlns:a16="http://schemas.microsoft.com/office/drawing/2014/main" id="{003C8720-C26F-4142-8A2F-CA8D09B21F96}"/>
                </a:ext>
              </a:extLst>
            </p:cNvPr>
            <p:cNvSpPr/>
            <p:nvPr/>
          </p:nvSpPr>
          <p:spPr>
            <a:xfrm>
              <a:off x="9399014" y="2894131"/>
              <a:ext cx="45719" cy="45719"/>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grpSp>
      <p:cxnSp>
        <p:nvCxnSpPr>
          <p:cNvPr id="426" name="Gerader Verbinder 425">
            <a:extLst>
              <a:ext uri="{FF2B5EF4-FFF2-40B4-BE49-F238E27FC236}">
                <a16:creationId xmlns:a16="http://schemas.microsoft.com/office/drawing/2014/main" id="{F538A990-2F4F-48F6-A544-AAF9C067B9AF}"/>
              </a:ext>
            </a:extLst>
          </p:cNvPr>
          <p:cNvCxnSpPr>
            <a:cxnSpLocks/>
          </p:cNvCxnSpPr>
          <p:nvPr/>
        </p:nvCxnSpPr>
        <p:spPr>
          <a:xfrm>
            <a:off x="11212069" y="2480320"/>
            <a:ext cx="4431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7" name="Gerader Verbinder 426">
            <a:extLst>
              <a:ext uri="{FF2B5EF4-FFF2-40B4-BE49-F238E27FC236}">
                <a16:creationId xmlns:a16="http://schemas.microsoft.com/office/drawing/2014/main" id="{6232827D-11ED-4E54-823E-178EA195BF22}"/>
              </a:ext>
            </a:extLst>
          </p:cNvPr>
          <p:cNvCxnSpPr>
            <a:cxnSpLocks/>
          </p:cNvCxnSpPr>
          <p:nvPr/>
        </p:nvCxnSpPr>
        <p:spPr>
          <a:xfrm>
            <a:off x="10989990" y="2479987"/>
            <a:ext cx="4431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8" name="Gerader Verbinder 427">
            <a:extLst>
              <a:ext uri="{FF2B5EF4-FFF2-40B4-BE49-F238E27FC236}">
                <a16:creationId xmlns:a16="http://schemas.microsoft.com/office/drawing/2014/main" id="{D34A715B-B7DE-4922-BD4F-B944A9C09E7C}"/>
              </a:ext>
            </a:extLst>
          </p:cNvPr>
          <p:cNvCxnSpPr>
            <a:cxnSpLocks/>
          </p:cNvCxnSpPr>
          <p:nvPr/>
        </p:nvCxnSpPr>
        <p:spPr>
          <a:xfrm>
            <a:off x="10725436" y="2479769"/>
            <a:ext cx="246183" cy="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29" name="Gerader Verbinder 428">
            <a:extLst>
              <a:ext uri="{FF2B5EF4-FFF2-40B4-BE49-F238E27FC236}">
                <a16:creationId xmlns:a16="http://schemas.microsoft.com/office/drawing/2014/main" id="{138C8594-D6DA-401E-8177-D5D45E36146C}"/>
              </a:ext>
            </a:extLst>
          </p:cNvPr>
          <p:cNvCxnSpPr>
            <a:cxnSpLocks/>
          </p:cNvCxnSpPr>
          <p:nvPr/>
        </p:nvCxnSpPr>
        <p:spPr>
          <a:xfrm>
            <a:off x="11440392" y="2477938"/>
            <a:ext cx="562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31" name="Textfeld 430">
            <a:extLst>
              <a:ext uri="{FF2B5EF4-FFF2-40B4-BE49-F238E27FC236}">
                <a16:creationId xmlns:a16="http://schemas.microsoft.com/office/drawing/2014/main" id="{8F9ACBE9-3108-4008-9925-127C2F36E627}"/>
              </a:ext>
            </a:extLst>
          </p:cNvPr>
          <p:cNvSpPr txBox="1"/>
          <p:nvPr/>
        </p:nvSpPr>
        <p:spPr>
          <a:xfrm>
            <a:off x="9092099" y="2580046"/>
            <a:ext cx="492909" cy="230832"/>
          </a:xfrm>
          <a:prstGeom prst="rect">
            <a:avLst/>
          </a:prstGeom>
          <a:noFill/>
        </p:spPr>
        <p:txBody>
          <a:bodyPr wrap="square" rtlCol="0">
            <a:spAutoFit/>
          </a:bodyPr>
          <a:lstStyle/>
          <a:p>
            <a:r>
              <a:rPr lang="en-US" sz="900"/>
              <a:t>t</a:t>
            </a:r>
            <a:r>
              <a:rPr lang="en-US" sz="900" baseline="-25000"/>
              <a:t>r1</a:t>
            </a:r>
            <a:r>
              <a:rPr lang="en-US" sz="900"/>
              <a:t>, t</a:t>
            </a:r>
            <a:r>
              <a:rPr lang="en-US" sz="900" baseline="-25000"/>
              <a:t>f1</a:t>
            </a:r>
          </a:p>
        </p:txBody>
      </p:sp>
      <p:sp>
        <p:nvSpPr>
          <p:cNvPr id="432" name="Textfeld 431">
            <a:extLst>
              <a:ext uri="{FF2B5EF4-FFF2-40B4-BE49-F238E27FC236}">
                <a16:creationId xmlns:a16="http://schemas.microsoft.com/office/drawing/2014/main" id="{8309FD89-ECF5-4872-9C8C-557CEF1ED282}"/>
              </a:ext>
            </a:extLst>
          </p:cNvPr>
          <p:cNvSpPr txBox="1"/>
          <p:nvPr/>
        </p:nvSpPr>
        <p:spPr>
          <a:xfrm>
            <a:off x="9317197" y="2469622"/>
            <a:ext cx="452092" cy="230832"/>
          </a:xfrm>
          <a:prstGeom prst="rect">
            <a:avLst/>
          </a:prstGeom>
          <a:noFill/>
        </p:spPr>
        <p:txBody>
          <a:bodyPr wrap="square" rtlCol="0">
            <a:spAutoFit/>
          </a:bodyPr>
          <a:lstStyle/>
          <a:p>
            <a:r>
              <a:rPr lang="en-US" sz="900"/>
              <a:t>t</a:t>
            </a:r>
            <a:r>
              <a:rPr lang="en-US" sz="900" baseline="-25000"/>
              <a:t>r2</a:t>
            </a:r>
            <a:r>
              <a:rPr lang="en-US" sz="900"/>
              <a:t>, t</a:t>
            </a:r>
            <a:r>
              <a:rPr lang="en-US" sz="900" baseline="-25000"/>
              <a:t>f2</a:t>
            </a:r>
          </a:p>
        </p:txBody>
      </p:sp>
      <p:sp>
        <p:nvSpPr>
          <p:cNvPr id="433" name="Textfeld 432">
            <a:extLst>
              <a:ext uri="{FF2B5EF4-FFF2-40B4-BE49-F238E27FC236}">
                <a16:creationId xmlns:a16="http://schemas.microsoft.com/office/drawing/2014/main" id="{B53C53BE-A463-4689-A87E-306A3623F4BB}"/>
              </a:ext>
            </a:extLst>
          </p:cNvPr>
          <p:cNvSpPr txBox="1"/>
          <p:nvPr/>
        </p:nvSpPr>
        <p:spPr>
          <a:xfrm>
            <a:off x="9701186" y="2465690"/>
            <a:ext cx="492909" cy="230832"/>
          </a:xfrm>
          <a:prstGeom prst="rect">
            <a:avLst/>
          </a:prstGeom>
          <a:noFill/>
        </p:spPr>
        <p:txBody>
          <a:bodyPr wrap="square" rtlCol="0">
            <a:spAutoFit/>
          </a:bodyPr>
          <a:lstStyle/>
          <a:p>
            <a:r>
              <a:rPr lang="en-US" sz="900"/>
              <a:t>t</a:t>
            </a:r>
            <a:r>
              <a:rPr lang="en-US" sz="900" baseline="-25000"/>
              <a:t>r1</a:t>
            </a:r>
            <a:r>
              <a:rPr lang="en-US" sz="900"/>
              <a:t>, t</a:t>
            </a:r>
            <a:r>
              <a:rPr lang="en-US" sz="900" baseline="-25000"/>
              <a:t>f1</a:t>
            </a:r>
          </a:p>
        </p:txBody>
      </p:sp>
      <p:sp>
        <p:nvSpPr>
          <p:cNvPr id="434" name="Textfeld 433">
            <a:extLst>
              <a:ext uri="{FF2B5EF4-FFF2-40B4-BE49-F238E27FC236}">
                <a16:creationId xmlns:a16="http://schemas.microsoft.com/office/drawing/2014/main" id="{D156A9CE-20A9-4612-A197-2133F0CE43C2}"/>
              </a:ext>
            </a:extLst>
          </p:cNvPr>
          <p:cNvSpPr txBox="1"/>
          <p:nvPr/>
        </p:nvSpPr>
        <p:spPr>
          <a:xfrm>
            <a:off x="9988203" y="2460927"/>
            <a:ext cx="452092" cy="230832"/>
          </a:xfrm>
          <a:prstGeom prst="rect">
            <a:avLst/>
          </a:prstGeom>
          <a:noFill/>
        </p:spPr>
        <p:txBody>
          <a:bodyPr wrap="square" rtlCol="0">
            <a:spAutoFit/>
          </a:bodyPr>
          <a:lstStyle/>
          <a:p>
            <a:r>
              <a:rPr lang="en-US" sz="900"/>
              <a:t>t</a:t>
            </a:r>
            <a:r>
              <a:rPr lang="en-US" sz="900" baseline="-25000"/>
              <a:t>r2</a:t>
            </a:r>
            <a:r>
              <a:rPr lang="en-US" sz="900"/>
              <a:t>, t</a:t>
            </a:r>
            <a:r>
              <a:rPr lang="en-US" sz="900" baseline="-25000"/>
              <a:t>f2</a:t>
            </a:r>
          </a:p>
        </p:txBody>
      </p:sp>
      <p:sp>
        <p:nvSpPr>
          <p:cNvPr id="435" name="Textfeld 434">
            <a:extLst>
              <a:ext uri="{FF2B5EF4-FFF2-40B4-BE49-F238E27FC236}">
                <a16:creationId xmlns:a16="http://schemas.microsoft.com/office/drawing/2014/main" id="{90287943-2DFB-4434-990F-F23DC9630F7E}"/>
              </a:ext>
            </a:extLst>
          </p:cNvPr>
          <p:cNvSpPr txBox="1"/>
          <p:nvPr/>
        </p:nvSpPr>
        <p:spPr>
          <a:xfrm>
            <a:off x="10853777" y="2494315"/>
            <a:ext cx="492909" cy="230832"/>
          </a:xfrm>
          <a:prstGeom prst="rect">
            <a:avLst/>
          </a:prstGeom>
          <a:noFill/>
        </p:spPr>
        <p:txBody>
          <a:bodyPr wrap="square" rtlCol="0">
            <a:spAutoFit/>
          </a:bodyPr>
          <a:lstStyle/>
          <a:p>
            <a:r>
              <a:rPr lang="en-US" sz="900"/>
              <a:t>t</a:t>
            </a:r>
            <a:r>
              <a:rPr lang="en-US" sz="900" baseline="-25000"/>
              <a:t>r1</a:t>
            </a:r>
            <a:r>
              <a:rPr lang="en-US" sz="900"/>
              <a:t>, t</a:t>
            </a:r>
            <a:r>
              <a:rPr lang="en-US" sz="900" baseline="-25000"/>
              <a:t>f1</a:t>
            </a:r>
          </a:p>
        </p:txBody>
      </p:sp>
      <p:sp>
        <p:nvSpPr>
          <p:cNvPr id="436" name="Textfeld 435">
            <a:extLst>
              <a:ext uri="{FF2B5EF4-FFF2-40B4-BE49-F238E27FC236}">
                <a16:creationId xmlns:a16="http://schemas.microsoft.com/office/drawing/2014/main" id="{2215C24D-C944-4886-BE69-04E1E6D91163}"/>
              </a:ext>
            </a:extLst>
          </p:cNvPr>
          <p:cNvSpPr txBox="1"/>
          <p:nvPr/>
        </p:nvSpPr>
        <p:spPr>
          <a:xfrm>
            <a:off x="11140794" y="2489552"/>
            <a:ext cx="452092" cy="230832"/>
          </a:xfrm>
          <a:prstGeom prst="rect">
            <a:avLst/>
          </a:prstGeom>
          <a:noFill/>
        </p:spPr>
        <p:txBody>
          <a:bodyPr wrap="square" rtlCol="0">
            <a:spAutoFit/>
          </a:bodyPr>
          <a:lstStyle/>
          <a:p>
            <a:r>
              <a:rPr lang="en-US" sz="900"/>
              <a:t>t</a:t>
            </a:r>
            <a:r>
              <a:rPr lang="en-US" sz="900" baseline="-25000"/>
              <a:t>r2</a:t>
            </a:r>
            <a:r>
              <a:rPr lang="en-US" sz="900"/>
              <a:t>, t</a:t>
            </a:r>
            <a:r>
              <a:rPr lang="en-US" sz="900" baseline="-25000"/>
              <a:t>f2</a:t>
            </a:r>
          </a:p>
        </p:txBody>
      </p:sp>
      <p:cxnSp>
        <p:nvCxnSpPr>
          <p:cNvPr id="437" name="Gerader Verbinder 436">
            <a:extLst>
              <a:ext uri="{FF2B5EF4-FFF2-40B4-BE49-F238E27FC236}">
                <a16:creationId xmlns:a16="http://schemas.microsoft.com/office/drawing/2014/main" id="{B2BDD227-1419-49BD-8DED-4339060A64BC}"/>
              </a:ext>
            </a:extLst>
          </p:cNvPr>
          <p:cNvCxnSpPr>
            <a:cxnSpLocks/>
          </p:cNvCxnSpPr>
          <p:nvPr/>
        </p:nvCxnSpPr>
        <p:spPr>
          <a:xfrm flipV="1">
            <a:off x="9454673" y="2266961"/>
            <a:ext cx="212996" cy="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38" name="Gerader Verbinder 437">
            <a:extLst>
              <a:ext uri="{FF2B5EF4-FFF2-40B4-BE49-F238E27FC236}">
                <a16:creationId xmlns:a16="http://schemas.microsoft.com/office/drawing/2014/main" id="{BE2E1918-6B4A-43E5-A29F-5C7EDD848665}"/>
              </a:ext>
            </a:extLst>
          </p:cNvPr>
          <p:cNvCxnSpPr>
            <a:cxnSpLocks/>
          </p:cNvCxnSpPr>
          <p:nvPr/>
        </p:nvCxnSpPr>
        <p:spPr>
          <a:xfrm>
            <a:off x="9667822" y="2061510"/>
            <a:ext cx="0" cy="20545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39" name="Gerader Verbinder 438">
            <a:extLst>
              <a:ext uri="{FF2B5EF4-FFF2-40B4-BE49-F238E27FC236}">
                <a16:creationId xmlns:a16="http://schemas.microsoft.com/office/drawing/2014/main" id="{1487EC28-6428-4554-BE86-C22C0CB0D332}"/>
              </a:ext>
            </a:extLst>
          </p:cNvPr>
          <p:cNvCxnSpPr>
            <a:cxnSpLocks/>
          </p:cNvCxnSpPr>
          <p:nvPr/>
        </p:nvCxnSpPr>
        <p:spPr>
          <a:xfrm>
            <a:off x="9667669" y="2061509"/>
            <a:ext cx="17184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40" name="Gerader Verbinder 439">
            <a:extLst>
              <a:ext uri="{FF2B5EF4-FFF2-40B4-BE49-F238E27FC236}">
                <a16:creationId xmlns:a16="http://schemas.microsoft.com/office/drawing/2014/main" id="{FC5A058C-0D6F-468B-BC5E-03F0521BFCEE}"/>
              </a:ext>
            </a:extLst>
          </p:cNvPr>
          <p:cNvCxnSpPr>
            <a:cxnSpLocks/>
          </p:cNvCxnSpPr>
          <p:nvPr/>
        </p:nvCxnSpPr>
        <p:spPr>
          <a:xfrm>
            <a:off x="9830431" y="2069808"/>
            <a:ext cx="0" cy="20545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41" name="Gerader Verbinder 440">
            <a:extLst>
              <a:ext uri="{FF2B5EF4-FFF2-40B4-BE49-F238E27FC236}">
                <a16:creationId xmlns:a16="http://schemas.microsoft.com/office/drawing/2014/main" id="{06E11EC0-A7E2-429B-81CD-01EEF8872667}"/>
              </a:ext>
            </a:extLst>
          </p:cNvPr>
          <p:cNvCxnSpPr>
            <a:cxnSpLocks/>
          </p:cNvCxnSpPr>
          <p:nvPr/>
        </p:nvCxnSpPr>
        <p:spPr>
          <a:xfrm>
            <a:off x="9830007" y="2275258"/>
            <a:ext cx="130482"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43" name="Gerader Verbinder 442">
            <a:extLst>
              <a:ext uri="{FF2B5EF4-FFF2-40B4-BE49-F238E27FC236}">
                <a16:creationId xmlns:a16="http://schemas.microsoft.com/office/drawing/2014/main" id="{D3DAE636-06E2-4400-AD4A-2D3257702777}"/>
              </a:ext>
            </a:extLst>
          </p:cNvPr>
          <p:cNvCxnSpPr>
            <a:cxnSpLocks/>
          </p:cNvCxnSpPr>
          <p:nvPr/>
        </p:nvCxnSpPr>
        <p:spPr>
          <a:xfrm>
            <a:off x="9589009" y="2060282"/>
            <a:ext cx="78660" cy="0"/>
          </a:xfrm>
          <a:prstGeom prst="line">
            <a:avLst/>
          </a:prstGeom>
          <a:ln w="9525">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446" name="Gerader Verbinder 445">
            <a:extLst>
              <a:ext uri="{FF2B5EF4-FFF2-40B4-BE49-F238E27FC236}">
                <a16:creationId xmlns:a16="http://schemas.microsoft.com/office/drawing/2014/main" id="{AA38F65B-AF2B-4ABE-A3DE-1816203EA357}"/>
              </a:ext>
            </a:extLst>
          </p:cNvPr>
          <p:cNvCxnSpPr>
            <a:cxnSpLocks/>
          </p:cNvCxnSpPr>
          <p:nvPr/>
        </p:nvCxnSpPr>
        <p:spPr>
          <a:xfrm>
            <a:off x="9580962" y="2062220"/>
            <a:ext cx="0" cy="205450"/>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452" name="Textfeld 451">
            <a:extLst>
              <a:ext uri="{FF2B5EF4-FFF2-40B4-BE49-F238E27FC236}">
                <a16:creationId xmlns:a16="http://schemas.microsoft.com/office/drawing/2014/main" id="{E24E9995-3B1F-4088-9C9D-F4F6FF75BB15}"/>
              </a:ext>
            </a:extLst>
          </p:cNvPr>
          <p:cNvSpPr txBox="1"/>
          <p:nvPr/>
        </p:nvSpPr>
        <p:spPr>
          <a:xfrm>
            <a:off x="9449165" y="1800860"/>
            <a:ext cx="373820" cy="276999"/>
          </a:xfrm>
          <a:prstGeom prst="rect">
            <a:avLst/>
          </a:prstGeom>
          <a:noFill/>
        </p:spPr>
        <p:txBody>
          <a:bodyPr wrap="none" rtlCol="0">
            <a:spAutoFit/>
          </a:bodyPr>
          <a:lstStyle/>
          <a:p>
            <a:r>
              <a:rPr lang="en-US" sz="1200">
                <a:solidFill>
                  <a:schemeClr val="tx2"/>
                </a:solidFill>
              </a:rPr>
              <a:t>∆T</a:t>
            </a:r>
            <a:endParaRPr lang="en-US" sz="1200" baseline="-25000">
              <a:solidFill>
                <a:schemeClr val="tx2"/>
              </a:solidFill>
            </a:endParaRPr>
          </a:p>
        </p:txBody>
      </p:sp>
      <p:cxnSp>
        <p:nvCxnSpPr>
          <p:cNvPr id="458" name="Gerader Verbinder 457">
            <a:extLst>
              <a:ext uri="{FF2B5EF4-FFF2-40B4-BE49-F238E27FC236}">
                <a16:creationId xmlns:a16="http://schemas.microsoft.com/office/drawing/2014/main" id="{EE42F1FE-C881-472F-A923-9B0027044FCB}"/>
              </a:ext>
            </a:extLst>
          </p:cNvPr>
          <p:cNvCxnSpPr>
            <a:cxnSpLocks/>
          </p:cNvCxnSpPr>
          <p:nvPr/>
        </p:nvCxnSpPr>
        <p:spPr>
          <a:xfrm flipV="1">
            <a:off x="10126688" y="2262843"/>
            <a:ext cx="296563" cy="1295"/>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59" name="Gerader Verbinder 458">
            <a:extLst>
              <a:ext uri="{FF2B5EF4-FFF2-40B4-BE49-F238E27FC236}">
                <a16:creationId xmlns:a16="http://schemas.microsoft.com/office/drawing/2014/main" id="{5B1EA1BD-1B04-495B-BAB2-E5A2021F29A9}"/>
              </a:ext>
            </a:extLst>
          </p:cNvPr>
          <p:cNvCxnSpPr>
            <a:cxnSpLocks/>
          </p:cNvCxnSpPr>
          <p:nvPr/>
        </p:nvCxnSpPr>
        <p:spPr>
          <a:xfrm>
            <a:off x="10426006" y="2058685"/>
            <a:ext cx="0" cy="20545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60" name="Gerader Verbinder 459">
            <a:extLst>
              <a:ext uri="{FF2B5EF4-FFF2-40B4-BE49-F238E27FC236}">
                <a16:creationId xmlns:a16="http://schemas.microsoft.com/office/drawing/2014/main" id="{04E48AB8-128F-4775-9CCC-80E0C0D5EB91}"/>
              </a:ext>
            </a:extLst>
          </p:cNvPr>
          <p:cNvCxnSpPr>
            <a:cxnSpLocks/>
          </p:cNvCxnSpPr>
          <p:nvPr/>
        </p:nvCxnSpPr>
        <p:spPr>
          <a:xfrm>
            <a:off x="10423251" y="2058684"/>
            <a:ext cx="88274" cy="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61" name="Gerader Verbinder 460">
            <a:extLst>
              <a:ext uri="{FF2B5EF4-FFF2-40B4-BE49-F238E27FC236}">
                <a16:creationId xmlns:a16="http://schemas.microsoft.com/office/drawing/2014/main" id="{055FAB0B-EFFD-4E86-9FC5-8048ADFC7330}"/>
              </a:ext>
            </a:extLst>
          </p:cNvPr>
          <p:cNvCxnSpPr>
            <a:cxnSpLocks/>
          </p:cNvCxnSpPr>
          <p:nvPr/>
        </p:nvCxnSpPr>
        <p:spPr>
          <a:xfrm>
            <a:off x="10502446" y="2066983"/>
            <a:ext cx="0" cy="20545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62" name="Gerader Verbinder 461">
            <a:extLst>
              <a:ext uri="{FF2B5EF4-FFF2-40B4-BE49-F238E27FC236}">
                <a16:creationId xmlns:a16="http://schemas.microsoft.com/office/drawing/2014/main" id="{CA65B5EB-242F-460C-A9FD-9E9530DED5B1}"/>
              </a:ext>
            </a:extLst>
          </p:cNvPr>
          <p:cNvCxnSpPr>
            <a:cxnSpLocks/>
          </p:cNvCxnSpPr>
          <p:nvPr/>
        </p:nvCxnSpPr>
        <p:spPr>
          <a:xfrm>
            <a:off x="10502022" y="2272433"/>
            <a:ext cx="130482"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63" name="Gerader Verbinder 462">
            <a:extLst>
              <a:ext uri="{FF2B5EF4-FFF2-40B4-BE49-F238E27FC236}">
                <a16:creationId xmlns:a16="http://schemas.microsoft.com/office/drawing/2014/main" id="{52EB9ED6-5B76-4A5C-BF6C-FAFA62A439E4}"/>
              </a:ext>
            </a:extLst>
          </p:cNvPr>
          <p:cNvCxnSpPr>
            <a:cxnSpLocks/>
          </p:cNvCxnSpPr>
          <p:nvPr/>
        </p:nvCxnSpPr>
        <p:spPr>
          <a:xfrm>
            <a:off x="10261024" y="2057457"/>
            <a:ext cx="162227" cy="0"/>
          </a:xfrm>
          <a:prstGeom prst="line">
            <a:avLst/>
          </a:prstGeom>
          <a:ln w="9525">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464" name="Gerader Verbinder 463">
            <a:extLst>
              <a:ext uri="{FF2B5EF4-FFF2-40B4-BE49-F238E27FC236}">
                <a16:creationId xmlns:a16="http://schemas.microsoft.com/office/drawing/2014/main" id="{B8B4D81A-896D-46D6-9547-948E3463B138}"/>
              </a:ext>
            </a:extLst>
          </p:cNvPr>
          <p:cNvCxnSpPr>
            <a:cxnSpLocks/>
          </p:cNvCxnSpPr>
          <p:nvPr/>
        </p:nvCxnSpPr>
        <p:spPr>
          <a:xfrm>
            <a:off x="10252977" y="2059395"/>
            <a:ext cx="0" cy="205450"/>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469" name="Gerader Verbinder 468">
            <a:extLst>
              <a:ext uri="{FF2B5EF4-FFF2-40B4-BE49-F238E27FC236}">
                <a16:creationId xmlns:a16="http://schemas.microsoft.com/office/drawing/2014/main" id="{BBB1F329-BC16-4808-BF7A-852DAFE43DAC}"/>
              </a:ext>
            </a:extLst>
          </p:cNvPr>
          <p:cNvCxnSpPr>
            <a:cxnSpLocks/>
          </p:cNvCxnSpPr>
          <p:nvPr/>
        </p:nvCxnSpPr>
        <p:spPr>
          <a:xfrm flipV="1">
            <a:off x="10695981" y="2270480"/>
            <a:ext cx="296563" cy="1295"/>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70" name="Gerader Verbinder 469">
            <a:extLst>
              <a:ext uri="{FF2B5EF4-FFF2-40B4-BE49-F238E27FC236}">
                <a16:creationId xmlns:a16="http://schemas.microsoft.com/office/drawing/2014/main" id="{C1BC4013-77E3-402F-91CB-D9EDBF053652}"/>
              </a:ext>
            </a:extLst>
          </p:cNvPr>
          <p:cNvCxnSpPr>
            <a:cxnSpLocks/>
          </p:cNvCxnSpPr>
          <p:nvPr/>
        </p:nvCxnSpPr>
        <p:spPr>
          <a:xfrm>
            <a:off x="10992544" y="2066322"/>
            <a:ext cx="0" cy="20545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71" name="Gerader Verbinder 470">
            <a:extLst>
              <a:ext uri="{FF2B5EF4-FFF2-40B4-BE49-F238E27FC236}">
                <a16:creationId xmlns:a16="http://schemas.microsoft.com/office/drawing/2014/main" id="{48145F2B-6F8C-4FBC-88E4-42BA110781E8}"/>
              </a:ext>
            </a:extLst>
          </p:cNvPr>
          <p:cNvCxnSpPr>
            <a:cxnSpLocks/>
          </p:cNvCxnSpPr>
          <p:nvPr/>
        </p:nvCxnSpPr>
        <p:spPr>
          <a:xfrm>
            <a:off x="10989990" y="2066322"/>
            <a:ext cx="26525"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72" name="Gerader Verbinder 471">
            <a:extLst>
              <a:ext uri="{FF2B5EF4-FFF2-40B4-BE49-F238E27FC236}">
                <a16:creationId xmlns:a16="http://schemas.microsoft.com/office/drawing/2014/main" id="{2B1A753C-B871-4BD8-AFBC-155FA39DF55D}"/>
              </a:ext>
            </a:extLst>
          </p:cNvPr>
          <p:cNvCxnSpPr>
            <a:cxnSpLocks/>
          </p:cNvCxnSpPr>
          <p:nvPr/>
        </p:nvCxnSpPr>
        <p:spPr>
          <a:xfrm>
            <a:off x="11007436" y="2074620"/>
            <a:ext cx="0" cy="20545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73" name="Gerader Verbinder 472">
            <a:extLst>
              <a:ext uri="{FF2B5EF4-FFF2-40B4-BE49-F238E27FC236}">
                <a16:creationId xmlns:a16="http://schemas.microsoft.com/office/drawing/2014/main" id="{B2FBCCC2-1E89-474F-AA66-72D4D305D526}"/>
              </a:ext>
            </a:extLst>
          </p:cNvPr>
          <p:cNvCxnSpPr>
            <a:cxnSpLocks/>
          </p:cNvCxnSpPr>
          <p:nvPr/>
        </p:nvCxnSpPr>
        <p:spPr>
          <a:xfrm>
            <a:off x="11007012" y="2280070"/>
            <a:ext cx="130482"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74" name="Gerader Verbinder 473">
            <a:extLst>
              <a:ext uri="{FF2B5EF4-FFF2-40B4-BE49-F238E27FC236}">
                <a16:creationId xmlns:a16="http://schemas.microsoft.com/office/drawing/2014/main" id="{F540D26D-F763-4859-8F0C-DC5F8F4FD059}"/>
              </a:ext>
            </a:extLst>
          </p:cNvPr>
          <p:cNvCxnSpPr>
            <a:cxnSpLocks/>
          </p:cNvCxnSpPr>
          <p:nvPr/>
        </p:nvCxnSpPr>
        <p:spPr>
          <a:xfrm>
            <a:off x="10766014" y="2065094"/>
            <a:ext cx="223976" cy="1228"/>
          </a:xfrm>
          <a:prstGeom prst="line">
            <a:avLst/>
          </a:prstGeom>
          <a:ln w="9525">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475" name="Gerader Verbinder 474">
            <a:extLst>
              <a:ext uri="{FF2B5EF4-FFF2-40B4-BE49-F238E27FC236}">
                <a16:creationId xmlns:a16="http://schemas.microsoft.com/office/drawing/2014/main" id="{6FCBC33D-BC91-4D4C-8E01-99E223F35D0B}"/>
              </a:ext>
            </a:extLst>
          </p:cNvPr>
          <p:cNvCxnSpPr>
            <a:cxnSpLocks/>
          </p:cNvCxnSpPr>
          <p:nvPr/>
        </p:nvCxnSpPr>
        <p:spPr>
          <a:xfrm>
            <a:off x="10757967" y="2067032"/>
            <a:ext cx="0" cy="205450"/>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478" name="Textfeld 477">
            <a:extLst>
              <a:ext uri="{FF2B5EF4-FFF2-40B4-BE49-F238E27FC236}">
                <a16:creationId xmlns:a16="http://schemas.microsoft.com/office/drawing/2014/main" id="{E61EBD04-C9D4-43D5-8669-9BECCDC100F3}"/>
              </a:ext>
            </a:extLst>
          </p:cNvPr>
          <p:cNvSpPr txBox="1"/>
          <p:nvPr/>
        </p:nvSpPr>
        <p:spPr>
          <a:xfrm>
            <a:off x="10168930" y="1800859"/>
            <a:ext cx="458780" cy="276999"/>
          </a:xfrm>
          <a:prstGeom prst="rect">
            <a:avLst/>
          </a:prstGeom>
          <a:noFill/>
        </p:spPr>
        <p:txBody>
          <a:bodyPr wrap="none" rtlCol="0">
            <a:spAutoFit/>
          </a:bodyPr>
          <a:lstStyle/>
          <a:p>
            <a:r>
              <a:rPr lang="en-US" sz="1200">
                <a:solidFill>
                  <a:schemeClr val="tx2"/>
                </a:solidFill>
              </a:rPr>
              <a:t>2∆T</a:t>
            </a:r>
            <a:endParaRPr lang="en-US" sz="1200" baseline="-25000">
              <a:solidFill>
                <a:schemeClr val="tx2"/>
              </a:solidFill>
            </a:endParaRPr>
          </a:p>
        </p:txBody>
      </p:sp>
      <p:cxnSp>
        <p:nvCxnSpPr>
          <p:cNvPr id="480" name="Gerader Verbinder 479">
            <a:extLst>
              <a:ext uri="{FF2B5EF4-FFF2-40B4-BE49-F238E27FC236}">
                <a16:creationId xmlns:a16="http://schemas.microsoft.com/office/drawing/2014/main" id="{16A12DF6-5E8B-476F-80EC-05BE70AD7008}"/>
              </a:ext>
            </a:extLst>
          </p:cNvPr>
          <p:cNvCxnSpPr>
            <a:cxnSpLocks/>
          </p:cNvCxnSpPr>
          <p:nvPr/>
        </p:nvCxnSpPr>
        <p:spPr>
          <a:xfrm flipH="1">
            <a:off x="5354946" y="4011998"/>
            <a:ext cx="1537231" cy="0"/>
          </a:xfrm>
          <a:prstGeom prst="line">
            <a:avLst/>
          </a:prstGeom>
          <a:ln w="952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1" name="Gerader Verbinder 480">
            <a:extLst>
              <a:ext uri="{FF2B5EF4-FFF2-40B4-BE49-F238E27FC236}">
                <a16:creationId xmlns:a16="http://schemas.microsoft.com/office/drawing/2014/main" id="{E87354AE-256E-4AD0-B1DF-137AE06C1584}"/>
              </a:ext>
            </a:extLst>
          </p:cNvPr>
          <p:cNvCxnSpPr>
            <a:cxnSpLocks/>
          </p:cNvCxnSpPr>
          <p:nvPr/>
        </p:nvCxnSpPr>
        <p:spPr>
          <a:xfrm>
            <a:off x="5224495" y="4116929"/>
            <a:ext cx="130482"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82" name="Gerader Verbinder 481">
            <a:extLst>
              <a:ext uri="{FF2B5EF4-FFF2-40B4-BE49-F238E27FC236}">
                <a16:creationId xmlns:a16="http://schemas.microsoft.com/office/drawing/2014/main" id="{BABB97CA-111D-4505-A64E-1C53B3B3C93C}"/>
              </a:ext>
            </a:extLst>
          </p:cNvPr>
          <p:cNvCxnSpPr>
            <a:cxnSpLocks/>
          </p:cNvCxnSpPr>
          <p:nvPr/>
        </p:nvCxnSpPr>
        <p:spPr>
          <a:xfrm>
            <a:off x="5354977" y="3911479"/>
            <a:ext cx="0" cy="20545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83" name="Gerader Verbinder 482">
            <a:extLst>
              <a:ext uri="{FF2B5EF4-FFF2-40B4-BE49-F238E27FC236}">
                <a16:creationId xmlns:a16="http://schemas.microsoft.com/office/drawing/2014/main" id="{CBC03127-9F74-4548-85C2-731562A73CB9}"/>
              </a:ext>
            </a:extLst>
          </p:cNvPr>
          <p:cNvCxnSpPr>
            <a:cxnSpLocks/>
          </p:cNvCxnSpPr>
          <p:nvPr/>
        </p:nvCxnSpPr>
        <p:spPr>
          <a:xfrm>
            <a:off x="5354977" y="3919310"/>
            <a:ext cx="130482"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84" name="Gerader Verbinder 483">
            <a:extLst>
              <a:ext uri="{FF2B5EF4-FFF2-40B4-BE49-F238E27FC236}">
                <a16:creationId xmlns:a16="http://schemas.microsoft.com/office/drawing/2014/main" id="{3BD87AE2-C760-4F39-A96D-59BF6B9DB030}"/>
              </a:ext>
            </a:extLst>
          </p:cNvPr>
          <p:cNvCxnSpPr>
            <a:cxnSpLocks/>
          </p:cNvCxnSpPr>
          <p:nvPr/>
        </p:nvCxnSpPr>
        <p:spPr>
          <a:xfrm>
            <a:off x="5811942" y="4875668"/>
            <a:ext cx="130482"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85" name="Gerader Verbinder 484">
            <a:extLst>
              <a:ext uri="{FF2B5EF4-FFF2-40B4-BE49-F238E27FC236}">
                <a16:creationId xmlns:a16="http://schemas.microsoft.com/office/drawing/2014/main" id="{E593879E-9ECD-4294-AB86-4FE38FA5AF32}"/>
              </a:ext>
            </a:extLst>
          </p:cNvPr>
          <p:cNvCxnSpPr>
            <a:cxnSpLocks/>
          </p:cNvCxnSpPr>
          <p:nvPr/>
        </p:nvCxnSpPr>
        <p:spPr>
          <a:xfrm>
            <a:off x="5942424" y="4670218"/>
            <a:ext cx="0" cy="20545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86" name="Gerader Verbinder 485">
            <a:extLst>
              <a:ext uri="{FF2B5EF4-FFF2-40B4-BE49-F238E27FC236}">
                <a16:creationId xmlns:a16="http://schemas.microsoft.com/office/drawing/2014/main" id="{9EA8CF16-FE9B-4E55-9562-AD433C84D417}"/>
              </a:ext>
            </a:extLst>
          </p:cNvPr>
          <p:cNvCxnSpPr>
            <a:cxnSpLocks/>
          </p:cNvCxnSpPr>
          <p:nvPr/>
        </p:nvCxnSpPr>
        <p:spPr>
          <a:xfrm>
            <a:off x="5942424" y="4678049"/>
            <a:ext cx="130482"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87" name="Gerade Verbindung mit Pfeil 486">
            <a:extLst>
              <a:ext uri="{FF2B5EF4-FFF2-40B4-BE49-F238E27FC236}">
                <a16:creationId xmlns:a16="http://schemas.microsoft.com/office/drawing/2014/main" id="{E6D4415A-9EDE-4226-ACCE-48AB2A2C5B3D}"/>
              </a:ext>
            </a:extLst>
          </p:cNvPr>
          <p:cNvCxnSpPr>
            <a:cxnSpLocks/>
          </p:cNvCxnSpPr>
          <p:nvPr/>
        </p:nvCxnSpPr>
        <p:spPr>
          <a:xfrm flipV="1">
            <a:off x="5354886" y="4046648"/>
            <a:ext cx="0" cy="726295"/>
          </a:xfrm>
          <a:prstGeom prst="straightConnector1">
            <a:avLst/>
          </a:prstGeom>
          <a:ln w="1270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8" name="Gerade Verbindung mit Pfeil 487">
            <a:extLst>
              <a:ext uri="{FF2B5EF4-FFF2-40B4-BE49-F238E27FC236}">
                <a16:creationId xmlns:a16="http://schemas.microsoft.com/office/drawing/2014/main" id="{A7DA2448-FF68-43BA-94B3-930854E97D07}"/>
              </a:ext>
            </a:extLst>
          </p:cNvPr>
          <p:cNvCxnSpPr>
            <a:cxnSpLocks/>
          </p:cNvCxnSpPr>
          <p:nvPr/>
        </p:nvCxnSpPr>
        <p:spPr>
          <a:xfrm flipV="1">
            <a:off x="5943342" y="4208171"/>
            <a:ext cx="0" cy="564772"/>
          </a:xfrm>
          <a:prstGeom prst="straightConnector1">
            <a:avLst/>
          </a:prstGeom>
          <a:ln w="1270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89" name="Textfeld 488">
            <a:extLst>
              <a:ext uri="{FF2B5EF4-FFF2-40B4-BE49-F238E27FC236}">
                <a16:creationId xmlns:a16="http://schemas.microsoft.com/office/drawing/2014/main" id="{66D3E33D-E8A6-4AC3-A986-57D57B8DE710}"/>
              </a:ext>
            </a:extLst>
          </p:cNvPr>
          <p:cNvSpPr txBox="1"/>
          <p:nvPr/>
        </p:nvSpPr>
        <p:spPr>
          <a:xfrm>
            <a:off x="5486357" y="4345126"/>
            <a:ext cx="365806" cy="276999"/>
          </a:xfrm>
          <a:prstGeom prst="rect">
            <a:avLst/>
          </a:prstGeom>
          <a:noFill/>
        </p:spPr>
        <p:txBody>
          <a:bodyPr wrap="none" rtlCol="0">
            <a:spAutoFit/>
          </a:bodyPr>
          <a:lstStyle/>
          <a:p>
            <a:r>
              <a:rPr lang="en-US" sz="1200"/>
              <a:t>T</a:t>
            </a:r>
            <a:r>
              <a:rPr lang="en-US" sz="1200" baseline="-25000"/>
              <a:t>In</a:t>
            </a:r>
          </a:p>
        </p:txBody>
      </p:sp>
      <p:cxnSp>
        <p:nvCxnSpPr>
          <p:cNvPr id="490" name="Gerade Verbindung mit Pfeil 489">
            <a:extLst>
              <a:ext uri="{FF2B5EF4-FFF2-40B4-BE49-F238E27FC236}">
                <a16:creationId xmlns:a16="http://schemas.microsoft.com/office/drawing/2014/main" id="{E178C43C-FC3C-4200-AE3E-D0368B3B6022}"/>
              </a:ext>
            </a:extLst>
          </p:cNvPr>
          <p:cNvCxnSpPr>
            <a:cxnSpLocks/>
          </p:cNvCxnSpPr>
          <p:nvPr/>
        </p:nvCxnSpPr>
        <p:spPr>
          <a:xfrm>
            <a:off x="5354886" y="4335255"/>
            <a:ext cx="577411" cy="0"/>
          </a:xfrm>
          <a:prstGeom prst="straightConnector1">
            <a:avLst/>
          </a:prstGeom>
          <a:ln w="952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91" name="Textfeld 490">
            <a:extLst>
              <a:ext uri="{FF2B5EF4-FFF2-40B4-BE49-F238E27FC236}">
                <a16:creationId xmlns:a16="http://schemas.microsoft.com/office/drawing/2014/main" id="{644C6429-82C5-410C-B1B4-58295739C2DD}"/>
              </a:ext>
            </a:extLst>
          </p:cNvPr>
          <p:cNvSpPr txBox="1"/>
          <p:nvPr/>
        </p:nvSpPr>
        <p:spPr>
          <a:xfrm>
            <a:off x="4906623" y="3857666"/>
            <a:ext cx="510076" cy="276999"/>
          </a:xfrm>
          <a:prstGeom prst="rect">
            <a:avLst/>
          </a:prstGeom>
          <a:noFill/>
        </p:spPr>
        <p:txBody>
          <a:bodyPr wrap="none" rtlCol="0">
            <a:spAutoFit/>
          </a:bodyPr>
          <a:lstStyle/>
          <a:p>
            <a:r>
              <a:rPr lang="en-US" sz="1200">
                <a:solidFill>
                  <a:srgbClr val="C00000"/>
                </a:solidFill>
              </a:rPr>
              <a:t>Start</a:t>
            </a:r>
          </a:p>
        </p:txBody>
      </p:sp>
      <p:sp>
        <p:nvSpPr>
          <p:cNvPr id="492" name="Textfeld 491">
            <a:extLst>
              <a:ext uri="{FF2B5EF4-FFF2-40B4-BE49-F238E27FC236}">
                <a16:creationId xmlns:a16="http://schemas.microsoft.com/office/drawing/2014/main" id="{C7E7AFF9-BD96-4FB8-B4F0-C7BB4F1DCC25}"/>
              </a:ext>
            </a:extLst>
          </p:cNvPr>
          <p:cNvSpPr txBox="1"/>
          <p:nvPr/>
        </p:nvSpPr>
        <p:spPr>
          <a:xfrm>
            <a:off x="4908216" y="4613071"/>
            <a:ext cx="500458" cy="276999"/>
          </a:xfrm>
          <a:prstGeom prst="rect">
            <a:avLst/>
          </a:prstGeom>
          <a:noFill/>
        </p:spPr>
        <p:txBody>
          <a:bodyPr wrap="none" rtlCol="0">
            <a:spAutoFit/>
          </a:bodyPr>
          <a:lstStyle/>
          <a:p>
            <a:r>
              <a:rPr lang="en-US" sz="1200">
                <a:solidFill>
                  <a:srgbClr val="C00000"/>
                </a:solidFill>
              </a:rPr>
              <a:t>Stop</a:t>
            </a:r>
          </a:p>
        </p:txBody>
      </p:sp>
      <p:cxnSp>
        <p:nvCxnSpPr>
          <p:cNvPr id="493" name="Gerader Verbinder 492">
            <a:extLst>
              <a:ext uri="{FF2B5EF4-FFF2-40B4-BE49-F238E27FC236}">
                <a16:creationId xmlns:a16="http://schemas.microsoft.com/office/drawing/2014/main" id="{412AD7F2-F044-41A1-9D51-0B77E34B07C2}"/>
              </a:ext>
            </a:extLst>
          </p:cNvPr>
          <p:cNvCxnSpPr>
            <a:cxnSpLocks/>
          </p:cNvCxnSpPr>
          <p:nvPr/>
        </p:nvCxnSpPr>
        <p:spPr>
          <a:xfrm flipH="1" flipV="1">
            <a:off x="5932297" y="4755746"/>
            <a:ext cx="757296" cy="1"/>
          </a:xfrm>
          <a:prstGeom prst="line">
            <a:avLst/>
          </a:prstGeom>
          <a:ln w="952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9" name="Gerader Verbinder 498">
            <a:extLst>
              <a:ext uri="{FF2B5EF4-FFF2-40B4-BE49-F238E27FC236}">
                <a16:creationId xmlns:a16="http://schemas.microsoft.com/office/drawing/2014/main" id="{452CB332-9FBD-41A9-8385-1E2771339F4A}"/>
              </a:ext>
            </a:extLst>
          </p:cNvPr>
          <p:cNvCxnSpPr>
            <a:cxnSpLocks/>
          </p:cNvCxnSpPr>
          <p:nvPr/>
        </p:nvCxnSpPr>
        <p:spPr>
          <a:xfrm>
            <a:off x="6559111" y="4865079"/>
            <a:ext cx="130482"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00" name="Gerader Verbinder 499">
            <a:extLst>
              <a:ext uri="{FF2B5EF4-FFF2-40B4-BE49-F238E27FC236}">
                <a16:creationId xmlns:a16="http://schemas.microsoft.com/office/drawing/2014/main" id="{C14515BF-5FF9-439D-9676-C9EB83BDF79D}"/>
              </a:ext>
            </a:extLst>
          </p:cNvPr>
          <p:cNvCxnSpPr>
            <a:cxnSpLocks/>
          </p:cNvCxnSpPr>
          <p:nvPr/>
        </p:nvCxnSpPr>
        <p:spPr>
          <a:xfrm>
            <a:off x="6689593" y="4659629"/>
            <a:ext cx="0" cy="20545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01" name="Gerader Verbinder 500">
            <a:extLst>
              <a:ext uri="{FF2B5EF4-FFF2-40B4-BE49-F238E27FC236}">
                <a16:creationId xmlns:a16="http://schemas.microsoft.com/office/drawing/2014/main" id="{89895614-5731-4E4E-AB95-71E64AF64BD0}"/>
              </a:ext>
            </a:extLst>
          </p:cNvPr>
          <p:cNvCxnSpPr>
            <a:cxnSpLocks/>
          </p:cNvCxnSpPr>
          <p:nvPr/>
        </p:nvCxnSpPr>
        <p:spPr>
          <a:xfrm>
            <a:off x="6689593" y="4667460"/>
            <a:ext cx="130482"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02" name="Gerader Verbinder 501">
            <a:extLst>
              <a:ext uri="{FF2B5EF4-FFF2-40B4-BE49-F238E27FC236}">
                <a16:creationId xmlns:a16="http://schemas.microsoft.com/office/drawing/2014/main" id="{AA480F9C-C416-426C-85EF-96E5FE6C4F3D}"/>
              </a:ext>
            </a:extLst>
          </p:cNvPr>
          <p:cNvCxnSpPr>
            <a:cxnSpLocks/>
          </p:cNvCxnSpPr>
          <p:nvPr/>
        </p:nvCxnSpPr>
        <p:spPr>
          <a:xfrm>
            <a:off x="6765314" y="4122580"/>
            <a:ext cx="130482"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03" name="Gerader Verbinder 502">
            <a:extLst>
              <a:ext uri="{FF2B5EF4-FFF2-40B4-BE49-F238E27FC236}">
                <a16:creationId xmlns:a16="http://schemas.microsoft.com/office/drawing/2014/main" id="{E9AB530A-BCCA-4F64-B242-E91D5B63131D}"/>
              </a:ext>
            </a:extLst>
          </p:cNvPr>
          <p:cNvCxnSpPr>
            <a:cxnSpLocks/>
          </p:cNvCxnSpPr>
          <p:nvPr/>
        </p:nvCxnSpPr>
        <p:spPr>
          <a:xfrm>
            <a:off x="6895796" y="3917130"/>
            <a:ext cx="0" cy="20545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04" name="Gerader Verbinder 503">
            <a:extLst>
              <a:ext uri="{FF2B5EF4-FFF2-40B4-BE49-F238E27FC236}">
                <a16:creationId xmlns:a16="http://schemas.microsoft.com/office/drawing/2014/main" id="{54FEC24E-945A-4EFE-BBFE-74F21D19C20C}"/>
              </a:ext>
            </a:extLst>
          </p:cNvPr>
          <p:cNvCxnSpPr>
            <a:cxnSpLocks/>
          </p:cNvCxnSpPr>
          <p:nvPr/>
        </p:nvCxnSpPr>
        <p:spPr>
          <a:xfrm>
            <a:off x="6895796" y="3924961"/>
            <a:ext cx="130482"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05" name="Gerader Verbinder 504">
            <a:extLst>
              <a:ext uri="{FF2B5EF4-FFF2-40B4-BE49-F238E27FC236}">
                <a16:creationId xmlns:a16="http://schemas.microsoft.com/office/drawing/2014/main" id="{6BE9545F-474E-42CE-A4D2-AA8EC86D2442}"/>
              </a:ext>
            </a:extLst>
          </p:cNvPr>
          <p:cNvCxnSpPr>
            <a:cxnSpLocks/>
          </p:cNvCxnSpPr>
          <p:nvPr/>
        </p:nvCxnSpPr>
        <p:spPr>
          <a:xfrm flipH="1" flipV="1">
            <a:off x="6688139" y="4757024"/>
            <a:ext cx="348023" cy="1"/>
          </a:xfrm>
          <a:prstGeom prst="line">
            <a:avLst/>
          </a:prstGeom>
          <a:ln w="952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9" name="Gerader Verbinder 508">
            <a:extLst>
              <a:ext uri="{FF2B5EF4-FFF2-40B4-BE49-F238E27FC236}">
                <a16:creationId xmlns:a16="http://schemas.microsoft.com/office/drawing/2014/main" id="{40AA9F25-DC84-40F1-97A5-B6906A6C1304}"/>
              </a:ext>
            </a:extLst>
          </p:cNvPr>
          <p:cNvCxnSpPr>
            <a:cxnSpLocks/>
          </p:cNvCxnSpPr>
          <p:nvPr/>
        </p:nvCxnSpPr>
        <p:spPr>
          <a:xfrm flipH="1">
            <a:off x="6892177" y="4019855"/>
            <a:ext cx="193672" cy="0"/>
          </a:xfrm>
          <a:prstGeom prst="line">
            <a:avLst/>
          </a:prstGeom>
          <a:ln w="952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2" name="Gerader Verbinder 511">
            <a:extLst>
              <a:ext uri="{FF2B5EF4-FFF2-40B4-BE49-F238E27FC236}">
                <a16:creationId xmlns:a16="http://schemas.microsoft.com/office/drawing/2014/main" id="{35B0EEF9-5CD1-42CE-A80E-06AA8414CC7F}"/>
              </a:ext>
            </a:extLst>
          </p:cNvPr>
          <p:cNvCxnSpPr>
            <a:cxnSpLocks/>
          </p:cNvCxnSpPr>
          <p:nvPr/>
        </p:nvCxnSpPr>
        <p:spPr>
          <a:xfrm>
            <a:off x="6955814" y="4125589"/>
            <a:ext cx="130482"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13" name="Gerader Verbinder 512">
            <a:extLst>
              <a:ext uri="{FF2B5EF4-FFF2-40B4-BE49-F238E27FC236}">
                <a16:creationId xmlns:a16="http://schemas.microsoft.com/office/drawing/2014/main" id="{0E0933ED-73E5-4077-9407-2C83A5544C15}"/>
              </a:ext>
            </a:extLst>
          </p:cNvPr>
          <p:cNvCxnSpPr>
            <a:cxnSpLocks/>
          </p:cNvCxnSpPr>
          <p:nvPr/>
        </p:nvCxnSpPr>
        <p:spPr>
          <a:xfrm>
            <a:off x="7086296" y="3920139"/>
            <a:ext cx="0" cy="20545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14" name="Gerader Verbinder 513">
            <a:extLst>
              <a:ext uri="{FF2B5EF4-FFF2-40B4-BE49-F238E27FC236}">
                <a16:creationId xmlns:a16="http://schemas.microsoft.com/office/drawing/2014/main" id="{52DC82E3-4D8A-4AB1-9829-C2B6355DB2F1}"/>
              </a:ext>
            </a:extLst>
          </p:cNvPr>
          <p:cNvCxnSpPr>
            <a:cxnSpLocks/>
          </p:cNvCxnSpPr>
          <p:nvPr/>
        </p:nvCxnSpPr>
        <p:spPr>
          <a:xfrm>
            <a:off x="7086296" y="3927970"/>
            <a:ext cx="130482"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15" name="Gerader Verbinder 514">
            <a:extLst>
              <a:ext uri="{FF2B5EF4-FFF2-40B4-BE49-F238E27FC236}">
                <a16:creationId xmlns:a16="http://schemas.microsoft.com/office/drawing/2014/main" id="{C1223FFF-3517-4DBD-AE86-EEEA61F54030}"/>
              </a:ext>
            </a:extLst>
          </p:cNvPr>
          <p:cNvCxnSpPr>
            <a:cxnSpLocks/>
          </p:cNvCxnSpPr>
          <p:nvPr/>
        </p:nvCxnSpPr>
        <p:spPr>
          <a:xfrm>
            <a:off x="6900164" y="4856243"/>
            <a:ext cx="130482"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16" name="Gerader Verbinder 515">
            <a:extLst>
              <a:ext uri="{FF2B5EF4-FFF2-40B4-BE49-F238E27FC236}">
                <a16:creationId xmlns:a16="http://schemas.microsoft.com/office/drawing/2014/main" id="{C8ADB25D-0264-47DE-9E6D-431D1F1A0C7F}"/>
              </a:ext>
            </a:extLst>
          </p:cNvPr>
          <p:cNvCxnSpPr>
            <a:cxnSpLocks/>
          </p:cNvCxnSpPr>
          <p:nvPr/>
        </p:nvCxnSpPr>
        <p:spPr>
          <a:xfrm>
            <a:off x="7030646" y="4650793"/>
            <a:ext cx="0" cy="20545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17" name="Gerader Verbinder 516">
            <a:extLst>
              <a:ext uri="{FF2B5EF4-FFF2-40B4-BE49-F238E27FC236}">
                <a16:creationId xmlns:a16="http://schemas.microsoft.com/office/drawing/2014/main" id="{A486319B-8E59-440A-8BDD-87322EEB6FAA}"/>
              </a:ext>
            </a:extLst>
          </p:cNvPr>
          <p:cNvCxnSpPr>
            <a:cxnSpLocks/>
          </p:cNvCxnSpPr>
          <p:nvPr/>
        </p:nvCxnSpPr>
        <p:spPr>
          <a:xfrm>
            <a:off x="7030646" y="4658624"/>
            <a:ext cx="130482"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518" name="Textfeld 517">
            <a:extLst>
              <a:ext uri="{FF2B5EF4-FFF2-40B4-BE49-F238E27FC236}">
                <a16:creationId xmlns:a16="http://schemas.microsoft.com/office/drawing/2014/main" id="{8A6B3CF4-6327-45C0-AE5B-0ECE4117BA0C}"/>
              </a:ext>
            </a:extLst>
          </p:cNvPr>
          <p:cNvSpPr txBox="1"/>
          <p:nvPr/>
        </p:nvSpPr>
        <p:spPr>
          <a:xfrm>
            <a:off x="5979434" y="3753008"/>
            <a:ext cx="421910" cy="276999"/>
          </a:xfrm>
          <a:prstGeom prst="rect">
            <a:avLst/>
          </a:prstGeom>
          <a:noFill/>
        </p:spPr>
        <p:txBody>
          <a:bodyPr wrap="none" rtlCol="0">
            <a:spAutoFit/>
          </a:bodyPr>
          <a:lstStyle/>
          <a:p>
            <a:r>
              <a:rPr lang="en-US" sz="1200"/>
              <a:t>8T</a:t>
            </a:r>
            <a:r>
              <a:rPr lang="en-US" sz="1200" baseline="-25000"/>
              <a:t>0</a:t>
            </a:r>
          </a:p>
        </p:txBody>
      </p:sp>
      <p:sp>
        <p:nvSpPr>
          <p:cNvPr id="519" name="Textfeld 518">
            <a:extLst>
              <a:ext uri="{FF2B5EF4-FFF2-40B4-BE49-F238E27FC236}">
                <a16:creationId xmlns:a16="http://schemas.microsoft.com/office/drawing/2014/main" id="{9179A369-62CB-4A72-8FA9-4D84D6B01704}"/>
              </a:ext>
            </a:extLst>
          </p:cNvPr>
          <p:cNvSpPr txBox="1"/>
          <p:nvPr/>
        </p:nvSpPr>
        <p:spPr>
          <a:xfrm>
            <a:off x="6154582" y="4512643"/>
            <a:ext cx="421910" cy="276999"/>
          </a:xfrm>
          <a:prstGeom prst="rect">
            <a:avLst/>
          </a:prstGeom>
          <a:noFill/>
        </p:spPr>
        <p:txBody>
          <a:bodyPr wrap="none" rtlCol="0">
            <a:spAutoFit/>
          </a:bodyPr>
          <a:lstStyle/>
          <a:p>
            <a:r>
              <a:rPr lang="en-US" sz="1200"/>
              <a:t>4T</a:t>
            </a:r>
            <a:r>
              <a:rPr lang="en-US" sz="1200" baseline="-25000"/>
              <a:t>0</a:t>
            </a:r>
          </a:p>
        </p:txBody>
      </p:sp>
      <p:sp>
        <p:nvSpPr>
          <p:cNvPr id="520" name="Textfeld 519">
            <a:extLst>
              <a:ext uri="{FF2B5EF4-FFF2-40B4-BE49-F238E27FC236}">
                <a16:creationId xmlns:a16="http://schemas.microsoft.com/office/drawing/2014/main" id="{AAD7237F-978F-457E-970A-3DC380C2138A}"/>
              </a:ext>
            </a:extLst>
          </p:cNvPr>
          <p:cNvSpPr txBox="1"/>
          <p:nvPr/>
        </p:nvSpPr>
        <p:spPr>
          <a:xfrm>
            <a:off x="6646165" y="4445058"/>
            <a:ext cx="421910" cy="276999"/>
          </a:xfrm>
          <a:prstGeom prst="rect">
            <a:avLst/>
          </a:prstGeom>
          <a:noFill/>
        </p:spPr>
        <p:txBody>
          <a:bodyPr wrap="none" rtlCol="0">
            <a:spAutoFit/>
          </a:bodyPr>
          <a:lstStyle/>
          <a:p>
            <a:r>
              <a:rPr lang="en-US" sz="1200"/>
              <a:t>2T</a:t>
            </a:r>
            <a:r>
              <a:rPr lang="en-US" sz="1200" baseline="-25000"/>
              <a:t>0</a:t>
            </a:r>
          </a:p>
        </p:txBody>
      </p:sp>
      <p:sp>
        <p:nvSpPr>
          <p:cNvPr id="521" name="Textfeld 520">
            <a:extLst>
              <a:ext uri="{FF2B5EF4-FFF2-40B4-BE49-F238E27FC236}">
                <a16:creationId xmlns:a16="http://schemas.microsoft.com/office/drawing/2014/main" id="{7B20DA26-59EF-4876-8394-CD32574C1298}"/>
              </a:ext>
            </a:extLst>
          </p:cNvPr>
          <p:cNvSpPr txBox="1"/>
          <p:nvPr/>
        </p:nvSpPr>
        <p:spPr>
          <a:xfrm>
            <a:off x="6393214" y="3665887"/>
            <a:ext cx="336952" cy="276999"/>
          </a:xfrm>
          <a:prstGeom prst="rect">
            <a:avLst/>
          </a:prstGeom>
          <a:noFill/>
        </p:spPr>
        <p:txBody>
          <a:bodyPr wrap="none" rtlCol="0">
            <a:spAutoFit/>
          </a:bodyPr>
          <a:lstStyle/>
          <a:p>
            <a:r>
              <a:rPr lang="en-US" sz="1200"/>
              <a:t>T</a:t>
            </a:r>
            <a:r>
              <a:rPr lang="en-US" sz="1200" baseline="-25000"/>
              <a:t>0</a:t>
            </a:r>
          </a:p>
        </p:txBody>
      </p:sp>
      <p:cxnSp>
        <p:nvCxnSpPr>
          <p:cNvPr id="522" name="Gerade Verbindung mit Pfeil 521">
            <a:extLst>
              <a:ext uri="{FF2B5EF4-FFF2-40B4-BE49-F238E27FC236}">
                <a16:creationId xmlns:a16="http://schemas.microsoft.com/office/drawing/2014/main" id="{CB99633B-CD01-4821-9DB7-ECF4C5E81972}"/>
              </a:ext>
            </a:extLst>
          </p:cNvPr>
          <p:cNvCxnSpPr>
            <a:cxnSpLocks/>
          </p:cNvCxnSpPr>
          <p:nvPr/>
        </p:nvCxnSpPr>
        <p:spPr>
          <a:xfrm flipV="1">
            <a:off x="7085849" y="3996165"/>
            <a:ext cx="0" cy="564772"/>
          </a:xfrm>
          <a:prstGeom prst="straightConnector1">
            <a:avLst/>
          </a:prstGeom>
          <a:ln w="1270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23" name="Gerade Verbindung mit Pfeil 522">
            <a:extLst>
              <a:ext uri="{FF2B5EF4-FFF2-40B4-BE49-F238E27FC236}">
                <a16:creationId xmlns:a16="http://schemas.microsoft.com/office/drawing/2014/main" id="{9E78324D-6112-48C6-814B-8A9ED7F41A9C}"/>
              </a:ext>
            </a:extLst>
          </p:cNvPr>
          <p:cNvCxnSpPr>
            <a:cxnSpLocks/>
          </p:cNvCxnSpPr>
          <p:nvPr/>
        </p:nvCxnSpPr>
        <p:spPr>
          <a:xfrm flipV="1">
            <a:off x="7036162" y="4182755"/>
            <a:ext cx="0" cy="564772"/>
          </a:xfrm>
          <a:prstGeom prst="straightConnector1">
            <a:avLst/>
          </a:prstGeom>
          <a:ln w="1270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24" name="Textfeld 523">
            <a:extLst>
              <a:ext uri="{FF2B5EF4-FFF2-40B4-BE49-F238E27FC236}">
                <a16:creationId xmlns:a16="http://schemas.microsoft.com/office/drawing/2014/main" id="{CFC70F45-3E8A-45DB-9C12-48F9FBC787CB}"/>
              </a:ext>
            </a:extLst>
          </p:cNvPr>
          <p:cNvSpPr txBox="1"/>
          <p:nvPr/>
        </p:nvSpPr>
        <p:spPr>
          <a:xfrm>
            <a:off x="7119899" y="4193477"/>
            <a:ext cx="848309" cy="276999"/>
          </a:xfrm>
          <a:prstGeom prst="rect">
            <a:avLst/>
          </a:prstGeom>
          <a:noFill/>
        </p:spPr>
        <p:txBody>
          <a:bodyPr wrap="none" rtlCol="0">
            <a:spAutoFit/>
          </a:bodyPr>
          <a:lstStyle/>
          <a:p>
            <a:r>
              <a:rPr lang="en-US" sz="1200"/>
              <a:t>&lt;T</a:t>
            </a:r>
            <a:r>
              <a:rPr lang="en-US" sz="1200" baseline="-25000"/>
              <a:t>0 </a:t>
            </a:r>
            <a:r>
              <a:rPr lang="en-US" sz="1200"/>
              <a:t>(LSB)</a:t>
            </a:r>
          </a:p>
        </p:txBody>
      </p:sp>
      <p:sp>
        <p:nvSpPr>
          <p:cNvPr id="525" name="Textfeld 524">
            <a:extLst>
              <a:ext uri="{FF2B5EF4-FFF2-40B4-BE49-F238E27FC236}">
                <a16:creationId xmlns:a16="http://schemas.microsoft.com/office/drawing/2014/main" id="{76666C3E-08DB-470E-B72F-A409E3E8C859}"/>
              </a:ext>
            </a:extLst>
          </p:cNvPr>
          <p:cNvSpPr txBox="1"/>
          <p:nvPr/>
        </p:nvSpPr>
        <p:spPr>
          <a:xfrm>
            <a:off x="6748801" y="4877738"/>
            <a:ext cx="327334" cy="276999"/>
          </a:xfrm>
          <a:prstGeom prst="rect">
            <a:avLst/>
          </a:prstGeom>
          <a:noFill/>
        </p:spPr>
        <p:txBody>
          <a:bodyPr wrap="none" rtlCol="0">
            <a:spAutoFit/>
          </a:bodyPr>
          <a:lstStyle/>
          <a:p>
            <a:r>
              <a:rPr lang="en-US" sz="1200"/>
              <a:t>b</a:t>
            </a:r>
            <a:r>
              <a:rPr lang="en-US" sz="1200" baseline="-25000"/>
              <a:t>1</a:t>
            </a:r>
          </a:p>
        </p:txBody>
      </p:sp>
      <p:sp>
        <p:nvSpPr>
          <p:cNvPr id="526" name="Textfeld 525">
            <a:extLst>
              <a:ext uri="{FF2B5EF4-FFF2-40B4-BE49-F238E27FC236}">
                <a16:creationId xmlns:a16="http://schemas.microsoft.com/office/drawing/2014/main" id="{90C9E30B-518D-4ED2-8B38-10898AB5401E}"/>
              </a:ext>
            </a:extLst>
          </p:cNvPr>
          <p:cNvSpPr txBox="1"/>
          <p:nvPr/>
        </p:nvSpPr>
        <p:spPr>
          <a:xfrm>
            <a:off x="6949103" y="4872191"/>
            <a:ext cx="327334" cy="276999"/>
          </a:xfrm>
          <a:prstGeom prst="rect">
            <a:avLst/>
          </a:prstGeom>
          <a:noFill/>
        </p:spPr>
        <p:txBody>
          <a:bodyPr wrap="none" rtlCol="0">
            <a:spAutoFit/>
          </a:bodyPr>
          <a:lstStyle/>
          <a:p>
            <a:r>
              <a:rPr lang="en-US" sz="1200"/>
              <a:t>b</a:t>
            </a:r>
            <a:r>
              <a:rPr lang="en-US" sz="1200" baseline="-25000"/>
              <a:t>0</a:t>
            </a:r>
          </a:p>
        </p:txBody>
      </p:sp>
      <p:sp>
        <p:nvSpPr>
          <p:cNvPr id="527" name="Textfeld 526">
            <a:extLst>
              <a:ext uri="{FF2B5EF4-FFF2-40B4-BE49-F238E27FC236}">
                <a16:creationId xmlns:a16="http://schemas.microsoft.com/office/drawing/2014/main" id="{4D16E175-7595-434B-A5EA-5DEC7B68719D}"/>
              </a:ext>
            </a:extLst>
          </p:cNvPr>
          <p:cNvSpPr txBox="1"/>
          <p:nvPr/>
        </p:nvSpPr>
        <p:spPr>
          <a:xfrm>
            <a:off x="6532106" y="4866644"/>
            <a:ext cx="327334" cy="276999"/>
          </a:xfrm>
          <a:prstGeom prst="rect">
            <a:avLst/>
          </a:prstGeom>
          <a:noFill/>
        </p:spPr>
        <p:txBody>
          <a:bodyPr wrap="none" rtlCol="0">
            <a:spAutoFit/>
          </a:bodyPr>
          <a:lstStyle/>
          <a:p>
            <a:r>
              <a:rPr lang="en-US" sz="1200"/>
              <a:t>b</a:t>
            </a:r>
            <a:r>
              <a:rPr lang="en-US" sz="1200" baseline="-25000"/>
              <a:t>2</a:t>
            </a:r>
          </a:p>
        </p:txBody>
      </p:sp>
      <p:sp>
        <p:nvSpPr>
          <p:cNvPr id="528" name="Textfeld 527">
            <a:extLst>
              <a:ext uri="{FF2B5EF4-FFF2-40B4-BE49-F238E27FC236}">
                <a16:creationId xmlns:a16="http://schemas.microsoft.com/office/drawing/2014/main" id="{2DF47B61-2FE4-4BCF-99DF-8B42F910B87A}"/>
              </a:ext>
            </a:extLst>
          </p:cNvPr>
          <p:cNvSpPr txBox="1"/>
          <p:nvPr/>
        </p:nvSpPr>
        <p:spPr>
          <a:xfrm>
            <a:off x="5812026" y="4861097"/>
            <a:ext cx="327334" cy="276999"/>
          </a:xfrm>
          <a:prstGeom prst="rect">
            <a:avLst/>
          </a:prstGeom>
          <a:noFill/>
        </p:spPr>
        <p:txBody>
          <a:bodyPr wrap="none" rtlCol="0">
            <a:spAutoFit/>
          </a:bodyPr>
          <a:lstStyle/>
          <a:p>
            <a:r>
              <a:rPr lang="en-US" sz="1200"/>
              <a:t>b</a:t>
            </a:r>
            <a:r>
              <a:rPr lang="en-US" sz="1200" baseline="-25000"/>
              <a:t>3</a:t>
            </a:r>
          </a:p>
        </p:txBody>
      </p:sp>
      <p:sp>
        <p:nvSpPr>
          <p:cNvPr id="529" name="Textfeld 528">
            <a:extLst>
              <a:ext uri="{FF2B5EF4-FFF2-40B4-BE49-F238E27FC236}">
                <a16:creationId xmlns:a16="http://schemas.microsoft.com/office/drawing/2014/main" id="{3F9B6BEC-49C8-49AD-97F7-4F046DD8BD4E}"/>
              </a:ext>
            </a:extLst>
          </p:cNvPr>
          <p:cNvSpPr txBox="1"/>
          <p:nvPr/>
        </p:nvSpPr>
        <p:spPr>
          <a:xfrm>
            <a:off x="5235962" y="4855550"/>
            <a:ext cx="327334" cy="276999"/>
          </a:xfrm>
          <a:prstGeom prst="rect">
            <a:avLst/>
          </a:prstGeom>
          <a:noFill/>
        </p:spPr>
        <p:txBody>
          <a:bodyPr wrap="none" rtlCol="0">
            <a:spAutoFit/>
          </a:bodyPr>
          <a:lstStyle/>
          <a:p>
            <a:r>
              <a:rPr lang="en-US" sz="1200"/>
              <a:t>b</a:t>
            </a:r>
            <a:r>
              <a:rPr lang="en-US" sz="1200" baseline="-25000"/>
              <a:t>4</a:t>
            </a:r>
          </a:p>
        </p:txBody>
      </p:sp>
      <p:sp>
        <p:nvSpPr>
          <p:cNvPr id="530" name="Textfeld 529">
            <a:extLst>
              <a:ext uri="{FF2B5EF4-FFF2-40B4-BE49-F238E27FC236}">
                <a16:creationId xmlns:a16="http://schemas.microsoft.com/office/drawing/2014/main" id="{1A0BFD4B-0B70-4F33-9DCB-70EBAA7EABBF}"/>
              </a:ext>
            </a:extLst>
          </p:cNvPr>
          <p:cNvSpPr txBox="1"/>
          <p:nvPr/>
        </p:nvSpPr>
        <p:spPr>
          <a:xfrm>
            <a:off x="5231988" y="5115822"/>
            <a:ext cx="269626" cy="276999"/>
          </a:xfrm>
          <a:prstGeom prst="rect">
            <a:avLst/>
          </a:prstGeom>
          <a:noFill/>
        </p:spPr>
        <p:txBody>
          <a:bodyPr wrap="none" rtlCol="0">
            <a:spAutoFit/>
          </a:bodyPr>
          <a:lstStyle/>
          <a:p>
            <a:r>
              <a:rPr lang="en-US" sz="1200"/>
              <a:t>1</a:t>
            </a:r>
            <a:endParaRPr lang="en-US" sz="1200" baseline="-25000"/>
          </a:p>
        </p:txBody>
      </p:sp>
      <p:sp>
        <p:nvSpPr>
          <p:cNvPr id="531" name="Textfeld 530">
            <a:extLst>
              <a:ext uri="{FF2B5EF4-FFF2-40B4-BE49-F238E27FC236}">
                <a16:creationId xmlns:a16="http://schemas.microsoft.com/office/drawing/2014/main" id="{B2C07AC1-0BCD-4C7A-A42F-1A883D627111}"/>
              </a:ext>
            </a:extLst>
          </p:cNvPr>
          <p:cNvSpPr txBox="1"/>
          <p:nvPr/>
        </p:nvSpPr>
        <p:spPr>
          <a:xfrm>
            <a:off x="5811942" y="5115822"/>
            <a:ext cx="269626" cy="276999"/>
          </a:xfrm>
          <a:prstGeom prst="rect">
            <a:avLst/>
          </a:prstGeom>
          <a:noFill/>
        </p:spPr>
        <p:txBody>
          <a:bodyPr wrap="none" rtlCol="0">
            <a:spAutoFit/>
          </a:bodyPr>
          <a:lstStyle/>
          <a:p>
            <a:r>
              <a:rPr lang="en-US" sz="1200"/>
              <a:t>0</a:t>
            </a:r>
            <a:endParaRPr lang="en-US" sz="1200" baseline="-25000"/>
          </a:p>
        </p:txBody>
      </p:sp>
      <p:sp>
        <p:nvSpPr>
          <p:cNvPr id="532" name="Textfeld 531">
            <a:extLst>
              <a:ext uri="{FF2B5EF4-FFF2-40B4-BE49-F238E27FC236}">
                <a16:creationId xmlns:a16="http://schemas.microsoft.com/office/drawing/2014/main" id="{C3BE95F1-EB67-49FA-89AD-DF76DC752A7E}"/>
              </a:ext>
            </a:extLst>
          </p:cNvPr>
          <p:cNvSpPr txBox="1"/>
          <p:nvPr/>
        </p:nvSpPr>
        <p:spPr>
          <a:xfrm>
            <a:off x="6550512" y="5115822"/>
            <a:ext cx="269626" cy="276999"/>
          </a:xfrm>
          <a:prstGeom prst="rect">
            <a:avLst/>
          </a:prstGeom>
          <a:noFill/>
        </p:spPr>
        <p:txBody>
          <a:bodyPr wrap="none" rtlCol="0">
            <a:spAutoFit/>
          </a:bodyPr>
          <a:lstStyle/>
          <a:p>
            <a:r>
              <a:rPr lang="en-US" sz="1200"/>
              <a:t>0</a:t>
            </a:r>
            <a:endParaRPr lang="en-US" sz="1200" baseline="-25000"/>
          </a:p>
        </p:txBody>
      </p:sp>
      <p:sp>
        <p:nvSpPr>
          <p:cNvPr id="533" name="Textfeld 532">
            <a:extLst>
              <a:ext uri="{FF2B5EF4-FFF2-40B4-BE49-F238E27FC236}">
                <a16:creationId xmlns:a16="http://schemas.microsoft.com/office/drawing/2014/main" id="{D0CACD5C-E65C-40DF-9707-173179C4B510}"/>
              </a:ext>
            </a:extLst>
          </p:cNvPr>
          <p:cNvSpPr txBox="1"/>
          <p:nvPr/>
        </p:nvSpPr>
        <p:spPr>
          <a:xfrm>
            <a:off x="6760830" y="5115822"/>
            <a:ext cx="269626" cy="276999"/>
          </a:xfrm>
          <a:prstGeom prst="rect">
            <a:avLst/>
          </a:prstGeom>
          <a:noFill/>
        </p:spPr>
        <p:txBody>
          <a:bodyPr wrap="none" rtlCol="0">
            <a:spAutoFit/>
          </a:bodyPr>
          <a:lstStyle/>
          <a:p>
            <a:r>
              <a:rPr lang="en-US" sz="1200"/>
              <a:t>1</a:t>
            </a:r>
            <a:endParaRPr lang="en-US" sz="1200" baseline="-25000"/>
          </a:p>
        </p:txBody>
      </p:sp>
      <p:sp>
        <p:nvSpPr>
          <p:cNvPr id="534" name="Textfeld 533">
            <a:extLst>
              <a:ext uri="{FF2B5EF4-FFF2-40B4-BE49-F238E27FC236}">
                <a16:creationId xmlns:a16="http://schemas.microsoft.com/office/drawing/2014/main" id="{F382494F-244F-47D3-9FC6-4818D842186F}"/>
              </a:ext>
            </a:extLst>
          </p:cNvPr>
          <p:cNvSpPr txBox="1"/>
          <p:nvPr/>
        </p:nvSpPr>
        <p:spPr>
          <a:xfrm>
            <a:off x="6971148" y="5115822"/>
            <a:ext cx="269626" cy="276999"/>
          </a:xfrm>
          <a:prstGeom prst="rect">
            <a:avLst/>
          </a:prstGeom>
          <a:noFill/>
        </p:spPr>
        <p:txBody>
          <a:bodyPr wrap="none" rtlCol="0">
            <a:spAutoFit/>
          </a:bodyPr>
          <a:lstStyle/>
          <a:p>
            <a:r>
              <a:rPr lang="en-US" sz="1200"/>
              <a:t>0</a:t>
            </a:r>
            <a:endParaRPr lang="en-US" sz="1200" baseline="-25000"/>
          </a:p>
        </p:txBody>
      </p:sp>
      <p:sp>
        <p:nvSpPr>
          <p:cNvPr id="535" name="Textfeld 534">
            <a:extLst>
              <a:ext uri="{FF2B5EF4-FFF2-40B4-BE49-F238E27FC236}">
                <a16:creationId xmlns:a16="http://schemas.microsoft.com/office/drawing/2014/main" id="{09DBCC17-B24F-4EFE-8DE0-5CC96806FE85}"/>
              </a:ext>
            </a:extLst>
          </p:cNvPr>
          <p:cNvSpPr txBox="1"/>
          <p:nvPr/>
        </p:nvSpPr>
        <p:spPr>
          <a:xfrm>
            <a:off x="8828214" y="3743723"/>
            <a:ext cx="3251194" cy="1600438"/>
          </a:xfrm>
          <a:prstGeom prst="rect">
            <a:avLst/>
          </a:prstGeom>
          <a:noFill/>
        </p:spPr>
        <p:txBody>
          <a:bodyPr wrap="square" rtlCol="0">
            <a:spAutoFit/>
          </a:bodyPr>
          <a:lstStyle/>
          <a:p>
            <a:pPr marL="285750" indent="-285750">
              <a:buFont typeface="Arial" panose="020B0604020202020204" pitchFamily="34" charset="0"/>
              <a:buChar char="•"/>
            </a:pPr>
            <a:r>
              <a:rPr lang="en-US" sz="1400">
                <a:ea typeface="+mn-lt"/>
                <a:cs typeface="+mn-lt"/>
              </a:rPr>
              <a:t>achieving a sub-gate delay TDC resolution</a:t>
            </a:r>
          </a:p>
          <a:p>
            <a:pPr marL="285750" indent="-285750">
              <a:buFont typeface="Arial" panose="020B0604020202020204" pitchFamily="34" charset="0"/>
              <a:buChar char="•"/>
            </a:pPr>
            <a:r>
              <a:rPr lang="en-US" sz="1400">
                <a:ea typeface="+mn-lt"/>
                <a:cs typeface="+mn-lt"/>
              </a:rPr>
              <a:t>T</a:t>
            </a:r>
            <a:r>
              <a:rPr lang="en-US" sz="1400" baseline="-25000">
                <a:ea typeface="+mn-lt"/>
                <a:cs typeface="+mn-lt"/>
              </a:rPr>
              <a:t>In</a:t>
            </a:r>
            <a:r>
              <a:rPr lang="en-US" sz="1400">
                <a:ea typeface="+mn-lt"/>
                <a:cs typeface="+mn-lt"/>
              </a:rPr>
              <a:t> in the form of a pulse is gradually shrinked until it ceases to exist</a:t>
            </a:r>
          </a:p>
          <a:p>
            <a:pPr marL="285750" indent="-285750">
              <a:buFont typeface="Arial" panose="020B0604020202020204" pitchFamily="34" charset="0"/>
              <a:buChar char="•"/>
            </a:pPr>
            <a:r>
              <a:rPr lang="en-US" sz="1400">
                <a:ea typeface="+mn-lt"/>
                <a:cs typeface="+mn-lt"/>
              </a:rPr>
              <a:t>unit cells with the different rising (t</a:t>
            </a:r>
            <a:r>
              <a:rPr lang="en-US" sz="1400" baseline="-25000">
                <a:ea typeface="+mn-lt"/>
                <a:cs typeface="+mn-lt"/>
              </a:rPr>
              <a:t>r</a:t>
            </a:r>
            <a:r>
              <a:rPr lang="en-US" sz="1400">
                <a:ea typeface="+mn-lt"/>
                <a:cs typeface="+mn-lt"/>
              </a:rPr>
              <a:t>) and falling (t</a:t>
            </a:r>
            <a:r>
              <a:rPr lang="en-US" sz="1400" baseline="-25000">
                <a:ea typeface="+mn-lt"/>
                <a:cs typeface="+mn-lt"/>
              </a:rPr>
              <a:t>f</a:t>
            </a:r>
            <a:r>
              <a:rPr lang="en-US" sz="1400">
                <a:ea typeface="+mn-lt"/>
                <a:cs typeface="+mn-lt"/>
              </a:rPr>
              <a:t>) transition time</a:t>
            </a:r>
          </a:p>
        </p:txBody>
      </p:sp>
    </p:spTree>
    <p:extLst>
      <p:ext uri="{BB962C8B-B14F-4D97-AF65-F5344CB8AC3E}">
        <p14:creationId xmlns:p14="http://schemas.microsoft.com/office/powerpoint/2010/main" val="1678048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Introduction</a:t>
            </a:r>
          </a:p>
        </p:txBody>
      </p:sp>
      <p:sp>
        <p:nvSpPr>
          <p:cNvPr id="4" name="Textplatzhalter 3"/>
          <p:cNvSpPr>
            <a:spLocks noGrp="1"/>
          </p:cNvSpPr>
          <p:nvPr>
            <p:ph type="body" sz="quarter" idx="13"/>
          </p:nvPr>
        </p:nvSpPr>
        <p:spPr/>
        <p:txBody>
          <a:bodyPr/>
          <a:lstStyle/>
          <a:p>
            <a:r>
              <a:rPr lang="en-US"/>
              <a:t>TDC performance characterization – Nonlinearity</a:t>
            </a:r>
          </a:p>
        </p:txBody>
      </p:sp>
      <p:sp>
        <p:nvSpPr>
          <p:cNvPr id="3" name="Fußzeilenplatzhalter 2"/>
          <p:cNvSpPr>
            <a:spLocks noGrp="1"/>
          </p:cNvSpPr>
          <p:nvPr>
            <p:ph type="ftr" sz="quarter" idx="11"/>
          </p:nvPr>
        </p:nvSpPr>
        <p:spPr/>
        <p:txBody>
          <a:bodyPr/>
          <a:lstStyle/>
          <a:p>
            <a:r>
              <a:rPr lang="en-US"/>
              <a:t>| TDCs | Inge Diehl, Juli 2023</a:t>
            </a:r>
          </a:p>
        </p:txBody>
      </p:sp>
      <p:sp>
        <p:nvSpPr>
          <p:cNvPr id="22" name="CasellaDiTesto 1">
            <a:extLst>
              <a:ext uri="{FF2B5EF4-FFF2-40B4-BE49-F238E27FC236}">
                <a16:creationId xmlns:a16="http://schemas.microsoft.com/office/drawing/2014/main" id="{8458AA17-E668-4F10-A15F-E3382F6FF5BE}"/>
              </a:ext>
            </a:extLst>
          </p:cNvPr>
          <p:cNvSpPr txBox="1"/>
          <p:nvPr/>
        </p:nvSpPr>
        <p:spPr>
          <a:xfrm>
            <a:off x="574038" y="1471902"/>
            <a:ext cx="5250926" cy="1200842"/>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pPr>
            <a:r>
              <a:rPr lang="en-US">
                <a:solidFill>
                  <a:schemeClr val="accent2"/>
                </a:solidFill>
                <a:ea typeface="+mn-lt"/>
                <a:cs typeface="+mn-lt"/>
              </a:rPr>
              <a:t>DNL</a:t>
            </a:r>
          </a:p>
          <a:p>
            <a:pPr marL="285750" indent="-285750">
              <a:lnSpc>
                <a:spcPct val="150000"/>
              </a:lnSpc>
              <a:buFont typeface="Arial"/>
              <a:buChar char="•"/>
            </a:pPr>
            <a:r>
              <a:rPr lang="en-US" sz="1600">
                <a:ea typeface="+mn-lt"/>
                <a:cs typeface="+mn-lt"/>
              </a:rPr>
              <a:t>differential nonlinearity</a:t>
            </a:r>
          </a:p>
          <a:p>
            <a:pPr marL="285750" indent="-285750">
              <a:lnSpc>
                <a:spcPct val="150000"/>
              </a:lnSpc>
              <a:buFont typeface="Arial"/>
              <a:buChar char="•"/>
            </a:pPr>
            <a:r>
              <a:rPr lang="en-US" sz="1600">
                <a:ea typeface="+mn-lt"/>
                <a:cs typeface="+mn-lt"/>
              </a:rPr>
              <a:t>Deviation of the step width from the ideal value</a:t>
            </a:r>
          </a:p>
        </p:txBody>
      </p:sp>
      <p:pic>
        <p:nvPicPr>
          <p:cNvPr id="5" name="Grafik 4">
            <a:extLst>
              <a:ext uri="{FF2B5EF4-FFF2-40B4-BE49-F238E27FC236}">
                <a16:creationId xmlns:a16="http://schemas.microsoft.com/office/drawing/2014/main" id="{7413003A-C8C7-4ED3-8673-6895306CD9B2}"/>
              </a:ext>
            </a:extLst>
          </p:cNvPr>
          <p:cNvPicPr>
            <a:picLocks noChangeAspect="1"/>
          </p:cNvPicPr>
          <p:nvPr/>
        </p:nvPicPr>
        <p:blipFill>
          <a:blip r:embed="rId2"/>
          <a:stretch>
            <a:fillRect/>
          </a:stretch>
        </p:blipFill>
        <p:spPr>
          <a:xfrm>
            <a:off x="6384033" y="1472508"/>
            <a:ext cx="5399980" cy="5046710"/>
          </a:xfrm>
          <a:prstGeom prst="rect">
            <a:avLst/>
          </a:prstGeom>
        </p:spPr>
      </p:pic>
      <mc:AlternateContent xmlns:mc="http://schemas.openxmlformats.org/markup-compatibility/2006">
        <mc:Choice xmlns:a14="http://schemas.microsoft.com/office/drawing/2010/main" Requires="a14">
          <p:sp>
            <p:nvSpPr>
              <p:cNvPr id="6" name="Textfeld 5">
                <a:extLst>
                  <a:ext uri="{FF2B5EF4-FFF2-40B4-BE49-F238E27FC236}">
                    <a16:creationId xmlns:a16="http://schemas.microsoft.com/office/drawing/2014/main" id="{997A450F-AE9F-4F75-B87A-AE7D97C2ED3E}"/>
                  </a:ext>
                </a:extLst>
              </p:cNvPr>
              <p:cNvSpPr txBox="1"/>
              <p:nvPr/>
            </p:nvSpPr>
            <p:spPr>
              <a:xfrm>
                <a:off x="1199456" y="3713020"/>
                <a:ext cx="3600400" cy="38331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rPr>
                        <m:t>𝐷𝑁𝐿</m:t>
                      </m:r>
                      <m:d>
                        <m:dPr>
                          <m:ctrlPr>
                            <a:rPr lang="en-US" sz="2000" i="1" smtClean="0">
                              <a:latin typeface="Cambria Math" panose="02040503050406030204" pitchFamily="18" charset="0"/>
                            </a:rPr>
                          </m:ctrlPr>
                        </m:dPr>
                        <m:e>
                          <m:r>
                            <a:rPr lang="en-US" sz="2000" b="0" i="1" smtClean="0">
                              <a:latin typeface="Cambria Math" panose="02040503050406030204" pitchFamily="18" charset="0"/>
                            </a:rPr>
                            <m:t>𝑛</m:t>
                          </m:r>
                        </m:e>
                      </m:d>
                      <m:r>
                        <a:rPr lang="en-US" sz="2000" i="1" smtClean="0">
                          <a:latin typeface="Cambria Math" panose="02040503050406030204" pitchFamily="18" charset="0"/>
                        </a:rPr>
                        <m:t>=</m:t>
                      </m:r>
                      <m:box>
                        <m:boxPr>
                          <m:ctrlPr>
                            <a:rPr lang="en-US" sz="2000" i="1" smtClean="0">
                              <a:latin typeface="Cambria Math" panose="02040503050406030204" pitchFamily="18" charset="0"/>
                            </a:rPr>
                          </m:ctrlPr>
                        </m:boxPr>
                        <m:e>
                          <m:argPr>
                            <m:argSz m:val="-1"/>
                          </m:argPr>
                          <m:f>
                            <m:fPr>
                              <m:ctrlPr>
                                <a:rPr lang="en-US" sz="2000" i="1" smtClean="0">
                                  <a:latin typeface="Cambria Math" panose="02040503050406030204" pitchFamily="18" charset="0"/>
                                </a:rPr>
                              </m:ctrlPr>
                            </m:fPr>
                            <m:num>
                              <m:r>
                                <a:rPr lang="en-US" sz="2000" b="0" i="1" smtClean="0">
                                  <a:latin typeface="Cambria Math" panose="02040503050406030204" pitchFamily="18" charset="0"/>
                                </a:rPr>
                                <m:t>𝑤𝑖𝑑𝑡h</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𝑛</m:t>
                                  </m:r>
                                </m:e>
                              </m:d>
                              <m:r>
                                <a:rPr lang="en-US" sz="2000" b="0" i="1" smtClean="0">
                                  <a:latin typeface="Cambria Math" panose="02040503050406030204" pitchFamily="18" charset="0"/>
                                </a:rPr>
                                <m:t>−</m:t>
                              </m:r>
                              <m:r>
                                <a:rPr lang="en-US" sz="2000" b="0" i="1" smtClean="0">
                                  <a:latin typeface="Cambria Math" panose="02040503050406030204" pitchFamily="18" charset="0"/>
                                </a:rPr>
                                <m:t>𝑤𝑖𝑑𝑡h𝑖𝑑</m:t>
                              </m:r>
                              <m:r>
                                <a:rPr lang="en-US" sz="2000" b="0" i="1" baseline="-25000" smtClean="0">
                                  <a:latin typeface="Cambria Math" panose="02040503050406030204" pitchFamily="18" charset="0"/>
                                </a:rPr>
                                <m:t>𝑒𝑎𝑙</m:t>
                              </m:r>
                              <m:r>
                                <a:rPr lang="en-US" sz="2000" b="0" i="1" smtClean="0">
                                  <a:latin typeface="Cambria Math" panose="02040503050406030204" pitchFamily="18" charset="0"/>
                                </a:rPr>
                                <m:t> </m:t>
                              </m:r>
                            </m:num>
                            <m:den>
                              <m:r>
                                <a:rPr lang="en-US" sz="2000" b="0" i="1" smtClean="0">
                                  <a:latin typeface="Cambria Math" panose="02040503050406030204" pitchFamily="18" charset="0"/>
                                </a:rPr>
                                <m:t>𝑤𝑖𝑑𝑡h</m:t>
                              </m:r>
                              <m:r>
                                <a:rPr lang="en-US" sz="2000" b="0" i="1" baseline="-25000" smtClean="0">
                                  <a:latin typeface="Cambria Math" panose="02040503050406030204" pitchFamily="18" charset="0"/>
                                </a:rPr>
                                <m:t>𝑖𝑑𝑒𝑎𝑙</m:t>
                              </m:r>
                            </m:den>
                          </m:f>
                        </m:e>
                      </m:box>
                    </m:oMath>
                  </m:oMathPara>
                </a14:m>
                <a:endParaRPr lang="en-US" sz="2000"/>
              </a:p>
            </p:txBody>
          </p:sp>
        </mc:Choice>
        <mc:Fallback>
          <p:sp>
            <p:nvSpPr>
              <p:cNvPr id="6" name="Textfeld 5">
                <a:extLst>
                  <a:ext uri="{FF2B5EF4-FFF2-40B4-BE49-F238E27FC236}">
                    <a16:creationId xmlns:a16="http://schemas.microsoft.com/office/drawing/2014/main" id="{997A450F-AE9F-4F75-B87A-AE7D97C2ED3E}"/>
                  </a:ext>
                </a:extLst>
              </p:cNvPr>
              <p:cNvSpPr txBox="1">
                <a:spLocks noRot="1" noChangeAspect="1" noMove="1" noResize="1" noEditPoints="1" noAdjustHandles="1" noChangeArrowheads="1" noChangeShapeType="1" noTextEdit="1"/>
              </p:cNvSpPr>
              <p:nvPr/>
            </p:nvSpPr>
            <p:spPr>
              <a:xfrm>
                <a:off x="1199456" y="3713020"/>
                <a:ext cx="3600400" cy="383310"/>
              </a:xfrm>
              <a:prstGeom prst="rect">
                <a:avLst/>
              </a:prstGeom>
              <a:blipFill>
                <a:blip r:embed="rId3"/>
                <a:stretch>
                  <a:fillRect b="-25397"/>
                </a:stretch>
              </a:blipFill>
            </p:spPr>
            <p:txBody>
              <a:bodyPr/>
              <a:lstStyle/>
              <a:p>
                <a:r>
                  <a:rPr lang="en-US">
                    <a:noFill/>
                  </a:rPr>
                  <a:t> </a:t>
                </a:r>
              </a:p>
            </p:txBody>
          </p:sp>
        </mc:Fallback>
      </mc:AlternateContent>
      <p:sp>
        <p:nvSpPr>
          <p:cNvPr id="7" name="Textfeld 6">
            <a:extLst>
              <a:ext uri="{FF2B5EF4-FFF2-40B4-BE49-F238E27FC236}">
                <a16:creationId xmlns:a16="http://schemas.microsoft.com/office/drawing/2014/main" id="{99B3CF41-5EA5-4EC4-8F88-1CB72BDC11E4}"/>
              </a:ext>
            </a:extLst>
          </p:cNvPr>
          <p:cNvSpPr txBox="1"/>
          <p:nvPr/>
        </p:nvSpPr>
        <p:spPr>
          <a:xfrm>
            <a:off x="7896200" y="1457860"/>
            <a:ext cx="2610779" cy="338554"/>
          </a:xfrm>
          <a:prstGeom prst="rect">
            <a:avLst/>
          </a:prstGeom>
          <a:noFill/>
        </p:spPr>
        <p:txBody>
          <a:bodyPr wrap="none" rtlCol="0">
            <a:spAutoFit/>
          </a:bodyPr>
          <a:lstStyle/>
          <a:p>
            <a:r>
              <a:rPr lang="en-US" sz="1600" i="1">
                <a:solidFill>
                  <a:schemeClr val="tx2"/>
                </a:solidFill>
              </a:rPr>
              <a:t>Transfer function response</a:t>
            </a:r>
          </a:p>
        </p:txBody>
      </p:sp>
      <p:sp>
        <p:nvSpPr>
          <p:cNvPr id="16" name="Textfeld 15">
            <a:extLst>
              <a:ext uri="{FF2B5EF4-FFF2-40B4-BE49-F238E27FC236}">
                <a16:creationId xmlns:a16="http://schemas.microsoft.com/office/drawing/2014/main" id="{4F525A1D-3BBE-4DE2-BDCF-C93419ED50DC}"/>
              </a:ext>
            </a:extLst>
          </p:cNvPr>
          <p:cNvSpPr txBox="1"/>
          <p:nvPr/>
        </p:nvSpPr>
        <p:spPr>
          <a:xfrm>
            <a:off x="11156136" y="1872768"/>
            <a:ext cx="923651" cy="253916"/>
          </a:xfrm>
          <a:prstGeom prst="rect">
            <a:avLst/>
          </a:prstGeom>
          <a:noFill/>
        </p:spPr>
        <p:txBody>
          <a:bodyPr wrap="none" rtlCol="0">
            <a:spAutoFit/>
          </a:bodyPr>
          <a:lstStyle/>
          <a:p>
            <a:r>
              <a:rPr lang="en-US" sz="1050" b="1" i="1">
                <a:solidFill>
                  <a:srgbClr val="00B050"/>
                </a:solidFill>
              </a:rPr>
              <a:t>Ramp input</a:t>
            </a:r>
          </a:p>
        </p:txBody>
      </p:sp>
    </p:spTree>
    <p:extLst>
      <p:ext uri="{BB962C8B-B14F-4D97-AF65-F5344CB8AC3E}">
        <p14:creationId xmlns:p14="http://schemas.microsoft.com/office/powerpoint/2010/main" val="4185676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C9D38E4F-9174-4B6E-82F5-D79054A8BB9C}"/>
              </a:ext>
            </a:extLst>
          </p:cNvPr>
          <p:cNvPicPr>
            <a:picLocks noChangeAspect="1"/>
          </p:cNvPicPr>
          <p:nvPr/>
        </p:nvPicPr>
        <p:blipFill>
          <a:blip r:embed="rId2"/>
          <a:stretch>
            <a:fillRect/>
          </a:stretch>
        </p:blipFill>
        <p:spPr>
          <a:xfrm>
            <a:off x="5789965" y="1251375"/>
            <a:ext cx="6110840" cy="5188448"/>
          </a:xfrm>
          <a:prstGeom prst="rect">
            <a:avLst/>
          </a:prstGeom>
        </p:spPr>
      </p:pic>
      <p:sp>
        <p:nvSpPr>
          <p:cNvPr id="2" name="Titel 1"/>
          <p:cNvSpPr>
            <a:spLocks noGrp="1"/>
          </p:cNvSpPr>
          <p:nvPr>
            <p:ph type="title"/>
          </p:nvPr>
        </p:nvSpPr>
        <p:spPr/>
        <p:txBody>
          <a:bodyPr/>
          <a:lstStyle/>
          <a:p>
            <a:r>
              <a:rPr lang="en-US"/>
              <a:t>Introduction</a:t>
            </a:r>
          </a:p>
        </p:txBody>
      </p:sp>
      <p:sp>
        <p:nvSpPr>
          <p:cNvPr id="4" name="Textplatzhalter 3"/>
          <p:cNvSpPr>
            <a:spLocks noGrp="1"/>
          </p:cNvSpPr>
          <p:nvPr>
            <p:ph type="body" sz="quarter" idx="13"/>
          </p:nvPr>
        </p:nvSpPr>
        <p:spPr/>
        <p:txBody>
          <a:bodyPr/>
          <a:lstStyle/>
          <a:p>
            <a:r>
              <a:rPr lang="en-US"/>
              <a:t>TDC performance characterization – Nonlinearity</a:t>
            </a:r>
          </a:p>
        </p:txBody>
      </p:sp>
      <p:sp>
        <p:nvSpPr>
          <p:cNvPr id="3" name="Fußzeilenplatzhalter 2"/>
          <p:cNvSpPr>
            <a:spLocks noGrp="1"/>
          </p:cNvSpPr>
          <p:nvPr>
            <p:ph type="ftr" sz="quarter" idx="11"/>
          </p:nvPr>
        </p:nvSpPr>
        <p:spPr/>
        <p:txBody>
          <a:bodyPr/>
          <a:lstStyle/>
          <a:p>
            <a:r>
              <a:rPr lang="en-US"/>
              <a:t>| TDCs | Inge Diehl, Juli 2023</a:t>
            </a:r>
          </a:p>
        </p:txBody>
      </p:sp>
      <p:sp>
        <p:nvSpPr>
          <p:cNvPr id="9" name="CasellaDiTesto 1">
            <a:extLst>
              <a:ext uri="{FF2B5EF4-FFF2-40B4-BE49-F238E27FC236}">
                <a16:creationId xmlns:a16="http://schemas.microsoft.com/office/drawing/2014/main" id="{79BFF0CF-8078-4991-9F7D-1DE0E64C02E1}"/>
              </a:ext>
            </a:extLst>
          </p:cNvPr>
          <p:cNvSpPr txBox="1"/>
          <p:nvPr/>
        </p:nvSpPr>
        <p:spPr>
          <a:xfrm>
            <a:off x="407987" y="1336950"/>
            <a:ext cx="5250926" cy="1939505"/>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pPr>
            <a:r>
              <a:rPr lang="en-US">
                <a:solidFill>
                  <a:schemeClr val="accent2"/>
                </a:solidFill>
                <a:ea typeface="+mn-lt"/>
                <a:cs typeface="+mn-lt"/>
              </a:rPr>
              <a:t>INL</a:t>
            </a:r>
          </a:p>
          <a:p>
            <a:pPr marL="285750" indent="-285750">
              <a:lnSpc>
                <a:spcPct val="150000"/>
              </a:lnSpc>
              <a:buFont typeface="Arial"/>
              <a:buChar char="•"/>
            </a:pPr>
            <a:r>
              <a:rPr lang="en-US" sz="1600">
                <a:ea typeface="+mn-lt"/>
                <a:cs typeface="+mn-lt"/>
              </a:rPr>
              <a:t>integral nonlinearity</a:t>
            </a:r>
          </a:p>
          <a:p>
            <a:pPr marL="285750" indent="-285750">
              <a:lnSpc>
                <a:spcPct val="150000"/>
              </a:lnSpc>
              <a:buFont typeface="Arial"/>
              <a:buChar char="•"/>
            </a:pPr>
            <a:r>
              <a:rPr lang="en-US" sz="1600">
                <a:ea typeface="+mn-lt"/>
                <a:cs typeface="+mn-lt"/>
              </a:rPr>
              <a:t>Deviation from a linear fit or</a:t>
            </a:r>
          </a:p>
          <a:p>
            <a:pPr marL="285750" indent="-285750">
              <a:lnSpc>
                <a:spcPct val="150000"/>
              </a:lnSpc>
              <a:buFont typeface="Arial"/>
              <a:buChar char="•"/>
            </a:pPr>
            <a:r>
              <a:rPr lang="en-US" sz="1600">
                <a:ea typeface="+mn-lt"/>
                <a:cs typeface="+mn-lt"/>
              </a:rPr>
              <a:t>deviation of code transitions from their ideal values</a:t>
            </a:r>
          </a:p>
          <a:p>
            <a:pPr>
              <a:lnSpc>
                <a:spcPct val="150000"/>
              </a:lnSpc>
            </a:pPr>
            <a:r>
              <a:rPr lang="en-US" sz="1600">
                <a:ea typeface="+mn-lt"/>
                <a:cs typeface="+mn-lt"/>
              </a:rPr>
              <a:t>	→ cumulative sum of DNL</a:t>
            </a:r>
          </a:p>
        </p:txBody>
      </p:sp>
      <mc:AlternateContent xmlns:mc="http://schemas.openxmlformats.org/markup-compatibility/2006">
        <mc:Choice xmlns:a14="http://schemas.microsoft.com/office/drawing/2010/main" Requires="a14">
          <p:sp>
            <p:nvSpPr>
              <p:cNvPr id="11" name="Textfeld 10">
                <a:extLst>
                  <a:ext uri="{FF2B5EF4-FFF2-40B4-BE49-F238E27FC236}">
                    <a16:creationId xmlns:a16="http://schemas.microsoft.com/office/drawing/2014/main" id="{DCE0F261-8137-4F66-B65B-22D998EA9A4E}"/>
                  </a:ext>
                </a:extLst>
              </p:cNvPr>
              <p:cNvSpPr txBox="1"/>
              <p:nvPr/>
            </p:nvSpPr>
            <p:spPr>
              <a:xfrm>
                <a:off x="1631504" y="3734887"/>
                <a:ext cx="3096344"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00B050"/>
                          </a:solidFill>
                          <a:latin typeface="Cambria Math" panose="02040503050406030204" pitchFamily="18" charset="0"/>
                        </a:rPr>
                        <m:t>𝐼</m:t>
                      </m:r>
                      <m:r>
                        <a:rPr lang="en-US" sz="2000" i="1" smtClean="0">
                          <a:solidFill>
                            <a:srgbClr val="00B050"/>
                          </a:solidFill>
                          <a:latin typeface="Cambria Math" panose="02040503050406030204" pitchFamily="18" charset="0"/>
                        </a:rPr>
                        <m:t>𝑁𝐿</m:t>
                      </m:r>
                      <m:d>
                        <m:dPr>
                          <m:ctrlPr>
                            <a:rPr lang="en-US" sz="2000" i="1" smtClean="0">
                              <a:solidFill>
                                <a:srgbClr val="00B050"/>
                              </a:solidFill>
                              <a:latin typeface="Cambria Math" panose="02040503050406030204" pitchFamily="18" charset="0"/>
                            </a:rPr>
                          </m:ctrlPr>
                        </m:dPr>
                        <m:e>
                          <m:r>
                            <a:rPr lang="en-US" sz="2000" b="0" i="1" smtClean="0">
                              <a:solidFill>
                                <a:srgbClr val="00B050"/>
                              </a:solidFill>
                              <a:latin typeface="Cambria Math" panose="02040503050406030204" pitchFamily="18" charset="0"/>
                            </a:rPr>
                            <m:t>𝑡</m:t>
                          </m:r>
                        </m:e>
                      </m:d>
                      <m:r>
                        <a:rPr lang="en-US" sz="2000" i="1" smtClean="0">
                          <a:solidFill>
                            <a:srgbClr val="00B050"/>
                          </a:solidFill>
                          <a:latin typeface="Cambria Math" panose="02040503050406030204" pitchFamily="18" charset="0"/>
                        </a:rPr>
                        <m:t>=</m:t>
                      </m:r>
                      <m:r>
                        <a:rPr lang="en-US" sz="2000" b="0" i="1" smtClean="0">
                          <a:solidFill>
                            <a:srgbClr val="00B050"/>
                          </a:solidFill>
                          <a:latin typeface="Cambria Math" panose="02040503050406030204" pitchFamily="18" charset="0"/>
                        </a:rPr>
                        <m:t>𝑦</m:t>
                      </m:r>
                      <m:r>
                        <a:rPr lang="en-US" sz="2000" b="0" i="1" baseline="-25000" smtClean="0">
                          <a:solidFill>
                            <a:srgbClr val="00B050"/>
                          </a:solidFill>
                          <a:latin typeface="Cambria Math" panose="02040503050406030204" pitchFamily="18" charset="0"/>
                        </a:rPr>
                        <m:t>𝐿𝑖𝑛𝑒</m:t>
                      </m:r>
                      <m:r>
                        <a:rPr lang="en-US" sz="2000" b="0" i="1" smtClean="0">
                          <a:solidFill>
                            <a:srgbClr val="00B050"/>
                          </a:solidFill>
                          <a:latin typeface="Cambria Math" panose="02040503050406030204" pitchFamily="18" charset="0"/>
                        </a:rPr>
                        <m:t>(</m:t>
                      </m:r>
                      <m:r>
                        <a:rPr lang="en-US" sz="2000" b="0" i="1" smtClean="0">
                          <a:solidFill>
                            <a:srgbClr val="00B050"/>
                          </a:solidFill>
                          <a:latin typeface="Cambria Math" panose="02040503050406030204" pitchFamily="18" charset="0"/>
                        </a:rPr>
                        <m:t>𝑡</m:t>
                      </m:r>
                      <m:r>
                        <a:rPr lang="en-US" sz="2000" b="0" i="1" smtClean="0">
                          <a:solidFill>
                            <a:srgbClr val="00B050"/>
                          </a:solidFill>
                          <a:latin typeface="Cambria Math" panose="02040503050406030204" pitchFamily="18" charset="0"/>
                        </a:rPr>
                        <m:t>)−</m:t>
                      </m:r>
                      <m:r>
                        <a:rPr lang="en-US" sz="2000" b="0" i="1" smtClean="0">
                          <a:solidFill>
                            <a:srgbClr val="00B050"/>
                          </a:solidFill>
                          <a:latin typeface="Cambria Math" panose="02040503050406030204" pitchFamily="18" charset="0"/>
                        </a:rPr>
                        <m:t>𝑛</m:t>
                      </m:r>
                      <m:r>
                        <a:rPr lang="en-US" sz="2000" b="0" i="1" smtClean="0">
                          <a:solidFill>
                            <a:srgbClr val="00B050"/>
                          </a:solidFill>
                          <a:latin typeface="Cambria Math" panose="02040503050406030204" pitchFamily="18" charset="0"/>
                        </a:rPr>
                        <m:t>(</m:t>
                      </m:r>
                      <m:r>
                        <a:rPr lang="en-US" sz="2000" b="0" i="1" smtClean="0">
                          <a:solidFill>
                            <a:srgbClr val="00B050"/>
                          </a:solidFill>
                          <a:latin typeface="Cambria Math" panose="02040503050406030204" pitchFamily="18" charset="0"/>
                        </a:rPr>
                        <m:t>𝑡</m:t>
                      </m:r>
                      <m:r>
                        <a:rPr lang="en-US" sz="2000" b="0" i="1" smtClean="0">
                          <a:solidFill>
                            <a:srgbClr val="00B050"/>
                          </a:solidFill>
                          <a:latin typeface="Cambria Math" panose="02040503050406030204" pitchFamily="18" charset="0"/>
                        </a:rPr>
                        <m:t>)</m:t>
                      </m:r>
                    </m:oMath>
                  </m:oMathPara>
                </a14:m>
                <a:endParaRPr lang="en-US" sz="2000">
                  <a:solidFill>
                    <a:srgbClr val="00B050"/>
                  </a:solidFill>
                </a:endParaRPr>
              </a:p>
            </p:txBody>
          </p:sp>
        </mc:Choice>
        <mc:Fallback>
          <p:sp>
            <p:nvSpPr>
              <p:cNvPr id="11" name="Textfeld 10">
                <a:extLst>
                  <a:ext uri="{FF2B5EF4-FFF2-40B4-BE49-F238E27FC236}">
                    <a16:creationId xmlns:a16="http://schemas.microsoft.com/office/drawing/2014/main" id="{DCE0F261-8137-4F66-B65B-22D998EA9A4E}"/>
                  </a:ext>
                </a:extLst>
              </p:cNvPr>
              <p:cNvSpPr txBox="1">
                <a:spLocks noRot="1" noChangeAspect="1" noMove="1" noResize="1" noEditPoints="1" noAdjustHandles="1" noChangeArrowheads="1" noChangeShapeType="1" noTextEdit="1"/>
              </p:cNvSpPr>
              <p:nvPr/>
            </p:nvSpPr>
            <p:spPr>
              <a:xfrm>
                <a:off x="1631504" y="3734887"/>
                <a:ext cx="3096344" cy="307777"/>
              </a:xfrm>
              <a:prstGeom prst="rect">
                <a:avLst/>
              </a:prstGeom>
              <a:blipFill>
                <a:blip r:embed="rId3"/>
                <a:stretch>
                  <a:fillRect b="-40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Textfeld 13">
                <a:extLst>
                  <a:ext uri="{FF2B5EF4-FFF2-40B4-BE49-F238E27FC236}">
                    <a16:creationId xmlns:a16="http://schemas.microsoft.com/office/drawing/2014/main" id="{1C151319-35F6-4DBF-A58B-EFF1A2B9C075}"/>
                  </a:ext>
                </a:extLst>
              </p:cNvPr>
              <p:cNvSpPr txBox="1"/>
              <p:nvPr/>
            </p:nvSpPr>
            <p:spPr>
              <a:xfrm>
                <a:off x="1631504" y="4303410"/>
                <a:ext cx="3096344" cy="38331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chemeClr val="accent3"/>
                          </a:solidFill>
                          <a:latin typeface="Cambria Math" panose="02040503050406030204" pitchFamily="18" charset="0"/>
                        </a:rPr>
                        <m:t>𝐼</m:t>
                      </m:r>
                      <m:r>
                        <a:rPr lang="en-US" sz="2000" i="1" smtClean="0">
                          <a:solidFill>
                            <a:schemeClr val="accent3"/>
                          </a:solidFill>
                          <a:latin typeface="Cambria Math" panose="02040503050406030204" pitchFamily="18" charset="0"/>
                        </a:rPr>
                        <m:t>𝑁𝐿</m:t>
                      </m:r>
                      <m:d>
                        <m:dPr>
                          <m:ctrlPr>
                            <a:rPr lang="en-US" sz="2000" i="1" smtClean="0">
                              <a:solidFill>
                                <a:schemeClr val="accent3"/>
                              </a:solidFill>
                              <a:latin typeface="Cambria Math" panose="02040503050406030204" pitchFamily="18" charset="0"/>
                            </a:rPr>
                          </m:ctrlPr>
                        </m:dPr>
                        <m:e>
                          <m:r>
                            <a:rPr lang="en-US" sz="2000" b="0" i="1" smtClean="0">
                              <a:solidFill>
                                <a:schemeClr val="accent3"/>
                              </a:solidFill>
                              <a:latin typeface="Cambria Math" panose="02040503050406030204" pitchFamily="18" charset="0"/>
                            </a:rPr>
                            <m:t>𝑛</m:t>
                          </m:r>
                        </m:e>
                      </m:d>
                      <m:r>
                        <a:rPr lang="en-US" sz="2000" i="1" smtClean="0">
                          <a:solidFill>
                            <a:schemeClr val="accent3"/>
                          </a:solidFill>
                          <a:latin typeface="Cambria Math" panose="02040503050406030204" pitchFamily="18" charset="0"/>
                        </a:rPr>
                        <m:t>=</m:t>
                      </m:r>
                      <m:box>
                        <m:boxPr>
                          <m:ctrlPr>
                            <a:rPr lang="en-US" sz="2000" i="1" smtClean="0">
                              <a:solidFill>
                                <a:schemeClr val="accent3"/>
                              </a:solidFill>
                              <a:latin typeface="Cambria Math" panose="02040503050406030204" pitchFamily="18" charset="0"/>
                            </a:rPr>
                          </m:ctrlPr>
                        </m:boxPr>
                        <m:e>
                          <m:argPr>
                            <m:argSz m:val="-1"/>
                          </m:argPr>
                          <m:f>
                            <m:fPr>
                              <m:ctrlPr>
                                <a:rPr lang="en-US" sz="2000" i="1" smtClean="0">
                                  <a:solidFill>
                                    <a:schemeClr val="accent3"/>
                                  </a:solidFill>
                                  <a:latin typeface="Cambria Math" panose="02040503050406030204" pitchFamily="18" charset="0"/>
                                </a:rPr>
                              </m:ctrlPr>
                            </m:fPr>
                            <m:num>
                              <m:r>
                                <a:rPr lang="en-US" sz="2000" b="0" i="1" smtClean="0">
                                  <a:solidFill>
                                    <a:schemeClr val="accent3"/>
                                  </a:solidFill>
                                  <a:latin typeface="Cambria Math" panose="02040503050406030204" pitchFamily="18" charset="0"/>
                                </a:rPr>
                                <m:t>𝑇</m:t>
                              </m:r>
                              <m:r>
                                <a:rPr lang="en-US" sz="2000" b="0" i="1" baseline="-25000" smtClean="0">
                                  <a:solidFill>
                                    <a:schemeClr val="accent3"/>
                                  </a:solidFill>
                                  <a:latin typeface="Cambria Math" panose="02040503050406030204" pitchFamily="18" charset="0"/>
                                </a:rPr>
                                <m:t>𝑎</m:t>
                              </m:r>
                              <m:d>
                                <m:dPr>
                                  <m:ctrlPr>
                                    <a:rPr lang="en-US" sz="2000" b="0" i="1" smtClean="0">
                                      <a:solidFill>
                                        <a:schemeClr val="accent3"/>
                                      </a:solidFill>
                                      <a:latin typeface="Cambria Math" panose="02040503050406030204" pitchFamily="18" charset="0"/>
                                    </a:rPr>
                                  </m:ctrlPr>
                                </m:dPr>
                                <m:e>
                                  <m:r>
                                    <a:rPr lang="en-US" sz="2000" b="0" i="1" smtClean="0">
                                      <a:solidFill>
                                        <a:schemeClr val="accent3"/>
                                      </a:solidFill>
                                      <a:latin typeface="Cambria Math" panose="02040503050406030204" pitchFamily="18" charset="0"/>
                                    </a:rPr>
                                    <m:t>𝑛</m:t>
                                  </m:r>
                                </m:e>
                              </m:d>
                              <m:r>
                                <a:rPr lang="en-US" sz="2000" b="0" i="1" smtClean="0">
                                  <a:solidFill>
                                    <a:schemeClr val="accent3"/>
                                  </a:solidFill>
                                  <a:latin typeface="Cambria Math" panose="02040503050406030204" pitchFamily="18" charset="0"/>
                                </a:rPr>
                                <m:t>−</m:t>
                              </m:r>
                              <m:r>
                                <a:rPr lang="en-US" sz="2000" b="0" i="1" smtClean="0">
                                  <a:solidFill>
                                    <a:schemeClr val="accent3"/>
                                  </a:solidFill>
                                  <a:latin typeface="Cambria Math" panose="02040503050406030204" pitchFamily="18" charset="0"/>
                                </a:rPr>
                                <m:t>𝑇𝑖𝑑𝑒𝑎</m:t>
                              </m:r>
                              <m:r>
                                <a:rPr lang="en-US" sz="2000" b="0" i="1" baseline="-25000" smtClean="0">
                                  <a:solidFill>
                                    <a:schemeClr val="accent3"/>
                                  </a:solidFill>
                                  <a:latin typeface="Cambria Math" panose="02040503050406030204" pitchFamily="18" charset="0"/>
                                </a:rPr>
                                <m:t>𝑙</m:t>
                              </m:r>
                              <m:r>
                                <a:rPr lang="en-US" sz="2000" b="0" i="1" smtClean="0">
                                  <a:solidFill>
                                    <a:schemeClr val="accent3"/>
                                  </a:solidFill>
                                  <a:latin typeface="Cambria Math" panose="02040503050406030204" pitchFamily="18" charset="0"/>
                                </a:rPr>
                                <m:t>(</m:t>
                              </m:r>
                              <m:r>
                                <a:rPr lang="en-US" sz="2000" b="0" i="1" smtClean="0">
                                  <a:solidFill>
                                    <a:schemeClr val="accent3"/>
                                  </a:solidFill>
                                  <a:latin typeface="Cambria Math" panose="02040503050406030204" pitchFamily="18" charset="0"/>
                                </a:rPr>
                                <m:t>𝑛</m:t>
                              </m:r>
                              <m:r>
                                <a:rPr lang="en-US" sz="2000" b="0" i="1" smtClean="0">
                                  <a:solidFill>
                                    <a:schemeClr val="accent3"/>
                                  </a:solidFill>
                                  <a:latin typeface="Cambria Math" panose="02040503050406030204" pitchFamily="18" charset="0"/>
                                </a:rPr>
                                <m:t>) </m:t>
                              </m:r>
                            </m:num>
                            <m:den>
                              <m:r>
                                <a:rPr lang="en-US" sz="2000" b="0" i="1" smtClean="0">
                                  <a:solidFill>
                                    <a:schemeClr val="accent3"/>
                                  </a:solidFill>
                                  <a:latin typeface="Cambria Math" panose="02040503050406030204" pitchFamily="18" charset="0"/>
                                </a:rPr>
                                <m:t>𝑤𝑖𝑑𝑡h</m:t>
                              </m:r>
                              <m:r>
                                <a:rPr lang="en-US" sz="2000" b="0" i="1" baseline="-25000" smtClean="0">
                                  <a:solidFill>
                                    <a:schemeClr val="accent3"/>
                                  </a:solidFill>
                                  <a:latin typeface="Cambria Math" panose="02040503050406030204" pitchFamily="18" charset="0"/>
                                </a:rPr>
                                <m:t>𝑖𝑑𝑒𝑎𝑙</m:t>
                              </m:r>
                            </m:den>
                          </m:f>
                        </m:e>
                      </m:box>
                    </m:oMath>
                  </m:oMathPara>
                </a14:m>
                <a:endParaRPr lang="en-US" sz="2000">
                  <a:solidFill>
                    <a:schemeClr val="accent3"/>
                  </a:solidFill>
                </a:endParaRPr>
              </a:p>
            </p:txBody>
          </p:sp>
        </mc:Choice>
        <mc:Fallback>
          <p:sp>
            <p:nvSpPr>
              <p:cNvPr id="14" name="Textfeld 13">
                <a:extLst>
                  <a:ext uri="{FF2B5EF4-FFF2-40B4-BE49-F238E27FC236}">
                    <a16:creationId xmlns:a16="http://schemas.microsoft.com/office/drawing/2014/main" id="{1C151319-35F6-4DBF-A58B-EFF1A2B9C075}"/>
                  </a:ext>
                </a:extLst>
              </p:cNvPr>
              <p:cNvSpPr txBox="1">
                <a:spLocks noRot="1" noChangeAspect="1" noMove="1" noResize="1" noEditPoints="1" noAdjustHandles="1" noChangeArrowheads="1" noChangeShapeType="1" noTextEdit="1"/>
              </p:cNvSpPr>
              <p:nvPr/>
            </p:nvSpPr>
            <p:spPr>
              <a:xfrm>
                <a:off x="1631504" y="4303410"/>
                <a:ext cx="3096344" cy="383310"/>
              </a:xfrm>
              <a:prstGeom prst="rect">
                <a:avLst/>
              </a:prstGeom>
              <a:blipFill>
                <a:blip r:embed="rId4"/>
                <a:stretch>
                  <a:fillRect t="-3175" b="-2381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Textfeld 14">
                <a:extLst>
                  <a:ext uri="{FF2B5EF4-FFF2-40B4-BE49-F238E27FC236}">
                    <a16:creationId xmlns:a16="http://schemas.microsoft.com/office/drawing/2014/main" id="{11DB0C9C-C56D-44AA-B6F6-EA7B2DE745CB}"/>
                  </a:ext>
                </a:extLst>
              </p:cNvPr>
              <p:cNvSpPr txBox="1"/>
              <p:nvPr/>
            </p:nvSpPr>
            <p:spPr>
              <a:xfrm>
                <a:off x="1631504" y="4947467"/>
                <a:ext cx="2893284" cy="86998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𝐼</m:t>
                      </m:r>
                      <m:r>
                        <a:rPr lang="en-US" sz="2000" i="1" smtClean="0">
                          <a:latin typeface="Cambria Math" panose="02040503050406030204" pitchFamily="18" charset="0"/>
                        </a:rPr>
                        <m:t>𝑁𝐿</m:t>
                      </m:r>
                      <m:d>
                        <m:dPr>
                          <m:ctrlPr>
                            <a:rPr lang="en-US" sz="2000" i="1" smtClean="0">
                              <a:latin typeface="Cambria Math" panose="02040503050406030204" pitchFamily="18" charset="0"/>
                            </a:rPr>
                          </m:ctrlPr>
                        </m:dPr>
                        <m:e>
                          <m:r>
                            <a:rPr lang="en-US" sz="2000" b="0" i="1" smtClean="0">
                              <a:latin typeface="Cambria Math" panose="02040503050406030204" pitchFamily="18" charset="0"/>
                            </a:rPr>
                            <m:t>𝑛</m:t>
                          </m:r>
                        </m:e>
                      </m:d>
                      <m:r>
                        <a:rPr lang="en-US" sz="2000" i="1" smtClean="0">
                          <a:latin typeface="Cambria Math" panose="02040503050406030204" pitchFamily="18" charset="0"/>
                        </a:rPr>
                        <m:t>=</m:t>
                      </m:r>
                      <m:nary>
                        <m:naryPr>
                          <m:chr m:val="∑"/>
                          <m:ctrlPr>
                            <a:rPr lang="en-US" sz="2000" i="1" smtClean="0">
                              <a:latin typeface="Cambria Math" panose="02040503050406030204" pitchFamily="18" charset="0"/>
                            </a:rPr>
                          </m:ctrlPr>
                        </m:naryPr>
                        <m:sub>
                          <m:r>
                            <m:rPr>
                              <m:brk m:alnAt="23"/>
                            </m:rPr>
                            <a:rPr lang="en-US" sz="2000" b="0" i="1" smtClean="0">
                              <a:latin typeface="Cambria Math" panose="02040503050406030204" pitchFamily="18" charset="0"/>
                            </a:rPr>
                            <m:t>𝑖</m:t>
                          </m:r>
                          <m:r>
                            <a:rPr lang="en-US" sz="2000" b="0" i="1" smtClean="0">
                              <a:latin typeface="Cambria Math" panose="02040503050406030204" pitchFamily="18" charset="0"/>
                            </a:rPr>
                            <m:t>=1</m:t>
                          </m:r>
                        </m:sub>
                        <m:sup>
                          <m:r>
                            <a:rPr lang="en-US" sz="2000" b="0" i="1" smtClean="0">
                              <a:latin typeface="Cambria Math" panose="02040503050406030204" pitchFamily="18" charset="0"/>
                            </a:rPr>
                            <m:t>𝑛</m:t>
                          </m:r>
                          <m:r>
                            <a:rPr lang="en-US" sz="2000" b="0" i="1" smtClean="0">
                              <a:latin typeface="Cambria Math" panose="02040503050406030204" pitchFamily="18" charset="0"/>
                            </a:rPr>
                            <m:t>−1</m:t>
                          </m:r>
                        </m:sup>
                        <m:e>
                          <m:r>
                            <a:rPr lang="en-US" sz="2000" b="0" i="1" smtClean="0">
                              <a:latin typeface="Cambria Math" panose="02040503050406030204" pitchFamily="18" charset="0"/>
                            </a:rPr>
                            <m:t>𝐷𝑁𝐿</m:t>
                          </m:r>
                          <m:r>
                            <a:rPr lang="en-US" sz="2000" b="0" i="1" smtClean="0">
                              <a:latin typeface="Cambria Math" panose="02040503050406030204" pitchFamily="18" charset="0"/>
                            </a:rPr>
                            <m:t>(</m:t>
                          </m:r>
                          <m:r>
                            <a:rPr lang="en-US" sz="2000" b="0" i="1" smtClean="0">
                              <a:latin typeface="Cambria Math" panose="02040503050406030204" pitchFamily="18" charset="0"/>
                            </a:rPr>
                            <m:t>𝑖</m:t>
                          </m:r>
                          <m:r>
                            <a:rPr lang="en-US" sz="2000" b="0" i="1" smtClean="0">
                              <a:latin typeface="Cambria Math" panose="02040503050406030204" pitchFamily="18" charset="0"/>
                            </a:rPr>
                            <m:t>)</m:t>
                          </m:r>
                        </m:e>
                      </m:nary>
                    </m:oMath>
                  </m:oMathPara>
                </a14:m>
                <a:endParaRPr lang="en-US" sz="2000"/>
              </a:p>
            </p:txBody>
          </p:sp>
        </mc:Choice>
        <mc:Fallback>
          <p:sp>
            <p:nvSpPr>
              <p:cNvPr id="15" name="Textfeld 14">
                <a:extLst>
                  <a:ext uri="{FF2B5EF4-FFF2-40B4-BE49-F238E27FC236}">
                    <a16:creationId xmlns:a16="http://schemas.microsoft.com/office/drawing/2014/main" id="{11DB0C9C-C56D-44AA-B6F6-EA7B2DE745CB}"/>
                  </a:ext>
                </a:extLst>
              </p:cNvPr>
              <p:cNvSpPr txBox="1">
                <a:spLocks noRot="1" noChangeAspect="1" noMove="1" noResize="1" noEditPoints="1" noAdjustHandles="1" noChangeArrowheads="1" noChangeShapeType="1" noTextEdit="1"/>
              </p:cNvSpPr>
              <p:nvPr/>
            </p:nvSpPr>
            <p:spPr>
              <a:xfrm>
                <a:off x="1631504" y="4947467"/>
                <a:ext cx="2893284" cy="869982"/>
              </a:xfrm>
              <a:prstGeom prst="rect">
                <a:avLst/>
              </a:prstGeom>
              <a:blipFill>
                <a:blip r:embed="rId5"/>
                <a:stretch>
                  <a:fillRect/>
                </a:stretch>
              </a:blipFill>
            </p:spPr>
            <p:txBody>
              <a:bodyPr/>
              <a:lstStyle/>
              <a:p>
                <a:r>
                  <a:rPr lang="en-US">
                    <a:noFill/>
                  </a:rPr>
                  <a:t> </a:t>
                </a:r>
              </a:p>
            </p:txBody>
          </p:sp>
        </mc:Fallback>
      </mc:AlternateContent>
      <p:cxnSp>
        <p:nvCxnSpPr>
          <p:cNvPr id="16" name="Gerade Verbindung mit Pfeil 15">
            <a:extLst>
              <a:ext uri="{FF2B5EF4-FFF2-40B4-BE49-F238E27FC236}">
                <a16:creationId xmlns:a16="http://schemas.microsoft.com/office/drawing/2014/main" id="{A6907BB0-8107-4608-AADD-09922F603B4D}"/>
              </a:ext>
            </a:extLst>
          </p:cNvPr>
          <p:cNvCxnSpPr>
            <a:cxnSpLocks/>
          </p:cNvCxnSpPr>
          <p:nvPr/>
        </p:nvCxnSpPr>
        <p:spPr>
          <a:xfrm>
            <a:off x="6712050" y="5712065"/>
            <a:ext cx="0" cy="216024"/>
          </a:xfrm>
          <a:prstGeom prst="straightConnector1">
            <a:avLst/>
          </a:prstGeom>
          <a:ln w="9525">
            <a:solidFill>
              <a:srgbClr val="00B05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Textfeld 17">
            <a:extLst>
              <a:ext uri="{FF2B5EF4-FFF2-40B4-BE49-F238E27FC236}">
                <a16:creationId xmlns:a16="http://schemas.microsoft.com/office/drawing/2014/main" id="{EE52E782-53E2-40C2-8C6B-387F1BDDC99D}"/>
              </a:ext>
            </a:extLst>
          </p:cNvPr>
          <p:cNvSpPr txBox="1"/>
          <p:nvPr/>
        </p:nvSpPr>
        <p:spPr>
          <a:xfrm>
            <a:off x="6686296" y="5712065"/>
            <a:ext cx="1047082" cy="253916"/>
          </a:xfrm>
          <a:prstGeom prst="rect">
            <a:avLst/>
          </a:prstGeom>
          <a:noFill/>
        </p:spPr>
        <p:txBody>
          <a:bodyPr wrap="none" rtlCol="0">
            <a:spAutoFit/>
          </a:bodyPr>
          <a:lstStyle/>
          <a:p>
            <a:r>
              <a:rPr lang="en-US" sz="1050" b="1" i="1">
                <a:solidFill>
                  <a:srgbClr val="00B050"/>
                </a:solidFill>
              </a:rPr>
              <a:t>INL = 0.4 LSB</a:t>
            </a:r>
          </a:p>
        </p:txBody>
      </p:sp>
      <p:cxnSp>
        <p:nvCxnSpPr>
          <p:cNvPr id="20" name="Gerade Verbindung mit Pfeil 19">
            <a:extLst>
              <a:ext uri="{FF2B5EF4-FFF2-40B4-BE49-F238E27FC236}">
                <a16:creationId xmlns:a16="http://schemas.microsoft.com/office/drawing/2014/main" id="{22F8F92B-5186-4331-BC06-FA6432306A18}"/>
              </a:ext>
            </a:extLst>
          </p:cNvPr>
          <p:cNvCxnSpPr>
            <a:cxnSpLocks/>
          </p:cNvCxnSpPr>
          <p:nvPr/>
        </p:nvCxnSpPr>
        <p:spPr>
          <a:xfrm>
            <a:off x="9163880" y="2752464"/>
            <a:ext cx="0" cy="496940"/>
          </a:xfrm>
          <a:prstGeom prst="straightConnector1">
            <a:avLst/>
          </a:prstGeom>
          <a:ln w="9525">
            <a:solidFill>
              <a:srgbClr val="00B05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 name="Textfeld 20">
            <a:extLst>
              <a:ext uri="{FF2B5EF4-FFF2-40B4-BE49-F238E27FC236}">
                <a16:creationId xmlns:a16="http://schemas.microsoft.com/office/drawing/2014/main" id="{76BE7C62-34F8-446F-9ED5-EB1FBFDE5357}"/>
              </a:ext>
            </a:extLst>
          </p:cNvPr>
          <p:cNvSpPr txBox="1"/>
          <p:nvPr/>
        </p:nvSpPr>
        <p:spPr>
          <a:xfrm>
            <a:off x="7988795" y="2821110"/>
            <a:ext cx="1091966" cy="253916"/>
          </a:xfrm>
          <a:prstGeom prst="rect">
            <a:avLst/>
          </a:prstGeom>
          <a:noFill/>
        </p:spPr>
        <p:txBody>
          <a:bodyPr wrap="none" rtlCol="0">
            <a:spAutoFit/>
          </a:bodyPr>
          <a:lstStyle/>
          <a:p>
            <a:r>
              <a:rPr lang="en-US" sz="1050" b="1" i="1">
                <a:solidFill>
                  <a:srgbClr val="00B050"/>
                </a:solidFill>
              </a:rPr>
              <a:t>INL = -0.9 LSB</a:t>
            </a:r>
          </a:p>
        </p:txBody>
      </p:sp>
      <p:sp>
        <p:nvSpPr>
          <p:cNvPr id="23" name="Textfeld 22">
            <a:extLst>
              <a:ext uri="{FF2B5EF4-FFF2-40B4-BE49-F238E27FC236}">
                <a16:creationId xmlns:a16="http://schemas.microsoft.com/office/drawing/2014/main" id="{3420AA94-A2B3-48FC-9CFB-9E426B175E5E}"/>
              </a:ext>
            </a:extLst>
          </p:cNvPr>
          <p:cNvSpPr txBox="1"/>
          <p:nvPr/>
        </p:nvSpPr>
        <p:spPr>
          <a:xfrm>
            <a:off x="7392144" y="1285046"/>
            <a:ext cx="2610779" cy="338554"/>
          </a:xfrm>
          <a:prstGeom prst="rect">
            <a:avLst/>
          </a:prstGeom>
          <a:noFill/>
        </p:spPr>
        <p:txBody>
          <a:bodyPr wrap="none" rtlCol="0">
            <a:spAutoFit/>
          </a:bodyPr>
          <a:lstStyle/>
          <a:p>
            <a:r>
              <a:rPr lang="en-US" sz="1600" i="1">
                <a:solidFill>
                  <a:schemeClr val="tx2"/>
                </a:solidFill>
              </a:rPr>
              <a:t>Transfer function response</a:t>
            </a:r>
          </a:p>
        </p:txBody>
      </p:sp>
      <p:sp>
        <p:nvSpPr>
          <p:cNvPr id="25" name="Textfeld 24">
            <a:extLst>
              <a:ext uri="{FF2B5EF4-FFF2-40B4-BE49-F238E27FC236}">
                <a16:creationId xmlns:a16="http://schemas.microsoft.com/office/drawing/2014/main" id="{1C77D95A-7FB2-4BA7-98EB-A84ADDAB6132}"/>
              </a:ext>
            </a:extLst>
          </p:cNvPr>
          <p:cNvSpPr txBox="1"/>
          <p:nvPr/>
        </p:nvSpPr>
        <p:spPr>
          <a:xfrm>
            <a:off x="10031646" y="2501958"/>
            <a:ext cx="934871" cy="253916"/>
          </a:xfrm>
          <a:prstGeom prst="rect">
            <a:avLst/>
          </a:prstGeom>
          <a:noFill/>
        </p:spPr>
        <p:txBody>
          <a:bodyPr wrap="none" rtlCol="0">
            <a:spAutoFit/>
          </a:bodyPr>
          <a:lstStyle/>
          <a:p>
            <a:r>
              <a:rPr lang="en-US" sz="1050" b="1" i="1">
                <a:solidFill>
                  <a:srgbClr val="00B050"/>
                </a:solidFill>
              </a:rPr>
              <a:t>INL = 0 LSB</a:t>
            </a:r>
          </a:p>
        </p:txBody>
      </p:sp>
      <p:cxnSp>
        <p:nvCxnSpPr>
          <p:cNvPr id="27" name="Gerade Verbindung mit Pfeil 26">
            <a:extLst>
              <a:ext uri="{FF2B5EF4-FFF2-40B4-BE49-F238E27FC236}">
                <a16:creationId xmlns:a16="http://schemas.microsoft.com/office/drawing/2014/main" id="{82B31CD1-6CB9-4333-BC59-B1556440F8B7}"/>
              </a:ext>
            </a:extLst>
          </p:cNvPr>
          <p:cNvCxnSpPr>
            <a:cxnSpLocks/>
          </p:cNvCxnSpPr>
          <p:nvPr/>
        </p:nvCxnSpPr>
        <p:spPr>
          <a:xfrm flipH="1" flipV="1">
            <a:off x="9943339" y="2501958"/>
            <a:ext cx="162508" cy="112075"/>
          </a:xfrm>
          <a:prstGeom prst="straightConnector1">
            <a:avLst/>
          </a:prstGeom>
          <a:ln w="952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9" name="Textfeld 28">
            <a:extLst>
              <a:ext uri="{FF2B5EF4-FFF2-40B4-BE49-F238E27FC236}">
                <a16:creationId xmlns:a16="http://schemas.microsoft.com/office/drawing/2014/main" id="{2795513F-6E68-4D44-B9C0-918EA8BF8C62}"/>
              </a:ext>
            </a:extLst>
          </p:cNvPr>
          <p:cNvSpPr txBox="1"/>
          <p:nvPr/>
        </p:nvSpPr>
        <p:spPr>
          <a:xfrm>
            <a:off x="10733521" y="1564060"/>
            <a:ext cx="923651" cy="253916"/>
          </a:xfrm>
          <a:prstGeom prst="rect">
            <a:avLst/>
          </a:prstGeom>
          <a:noFill/>
        </p:spPr>
        <p:txBody>
          <a:bodyPr wrap="none" rtlCol="0">
            <a:spAutoFit/>
          </a:bodyPr>
          <a:lstStyle/>
          <a:p>
            <a:r>
              <a:rPr lang="en-US" sz="1050" b="1" i="1">
                <a:solidFill>
                  <a:srgbClr val="00B050"/>
                </a:solidFill>
              </a:rPr>
              <a:t>Ramp input</a:t>
            </a:r>
          </a:p>
        </p:txBody>
      </p:sp>
    </p:spTree>
    <p:extLst>
      <p:ext uri="{BB962C8B-B14F-4D97-AF65-F5344CB8AC3E}">
        <p14:creationId xmlns:p14="http://schemas.microsoft.com/office/powerpoint/2010/main" val="1128345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Design in 130-nm CMOS Process from Global Foundry</a:t>
            </a:r>
          </a:p>
        </p:txBody>
      </p:sp>
      <p:sp>
        <p:nvSpPr>
          <p:cNvPr id="4" name="Textplatzhalter 3"/>
          <p:cNvSpPr>
            <a:spLocks noGrp="1"/>
          </p:cNvSpPr>
          <p:nvPr>
            <p:ph type="body" sz="quarter" idx="13"/>
          </p:nvPr>
        </p:nvSpPr>
        <p:spPr/>
        <p:txBody>
          <a:bodyPr/>
          <a:lstStyle/>
          <a:p>
            <a:r>
              <a:rPr lang="en-US"/>
              <a:t>Combination of delay-line locked loop TDC and counter TDC</a:t>
            </a:r>
          </a:p>
        </p:txBody>
      </p:sp>
      <p:sp>
        <p:nvSpPr>
          <p:cNvPr id="3" name="Fußzeilenplatzhalter 2"/>
          <p:cNvSpPr>
            <a:spLocks noGrp="1"/>
          </p:cNvSpPr>
          <p:nvPr>
            <p:ph type="ftr" sz="quarter" idx="11"/>
          </p:nvPr>
        </p:nvSpPr>
        <p:spPr/>
        <p:txBody>
          <a:bodyPr/>
          <a:lstStyle/>
          <a:p>
            <a:r>
              <a:rPr lang="en-US"/>
              <a:t>| TDCs | Inge Diehl, Juli 2023</a:t>
            </a:r>
          </a:p>
        </p:txBody>
      </p:sp>
      <p:pic>
        <p:nvPicPr>
          <p:cNvPr id="6" name="Grafik 5">
            <a:extLst>
              <a:ext uri="{FF2B5EF4-FFF2-40B4-BE49-F238E27FC236}">
                <a16:creationId xmlns:a16="http://schemas.microsoft.com/office/drawing/2014/main" id="{BD6C3EC9-BE32-40FE-9567-7767706FAC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6" y="3181157"/>
            <a:ext cx="5583947" cy="2170180"/>
          </a:xfrm>
          <a:prstGeom prst="rect">
            <a:avLst/>
          </a:prstGeom>
        </p:spPr>
      </p:pic>
      <p:sp>
        <p:nvSpPr>
          <p:cNvPr id="10" name="CasellaDiTesto 1">
            <a:extLst>
              <a:ext uri="{FF2B5EF4-FFF2-40B4-BE49-F238E27FC236}">
                <a16:creationId xmlns:a16="http://schemas.microsoft.com/office/drawing/2014/main" id="{F59DFDCC-F206-45AB-9A1D-1FD9E67BEC75}"/>
              </a:ext>
            </a:extLst>
          </p:cNvPr>
          <p:cNvSpPr txBox="1"/>
          <p:nvPr/>
        </p:nvSpPr>
        <p:spPr>
          <a:xfrm>
            <a:off x="407986" y="1336950"/>
            <a:ext cx="9648454" cy="1524007"/>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indent="-285750">
              <a:lnSpc>
                <a:spcPct val="150000"/>
              </a:lnSpc>
              <a:buFont typeface="Arial"/>
              <a:buChar char="•"/>
            </a:pPr>
            <a:r>
              <a:rPr lang="en-US" sz="1600">
                <a:ea typeface="+mn-lt"/>
                <a:cs typeface="+mn-lt"/>
              </a:rPr>
              <a:t>Multi-level TDC</a:t>
            </a:r>
          </a:p>
          <a:p>
            <a:pPr marL="742950" lvl="1" indent="-285750">
              <a:lnSpc>
                <a:spcPct val="150000"/>
              </a:lnSpc>
              <a:buFont typeface="Arial"/>
              <a:buChar char="•"/>
            </a:pPr>
            <a:r>
              <a:rPr lang="en-US" sz="1600">
                <a:ea typeface="+mn-lt"/>
                <a:cs typeface="+mn-lt"/>
              </a:rPr>
              <a:t>5-bit fine and 7-bit coarse TDC</a:t>
            </a:r>
          </a:p>
          <a:p>
            <a:pPr marL="742950" lvl="1" indent="-285750">
              <a:lnSpc>
                <a:spcPct val="150000"/>
              </a:lnSpc>
              <a:buFont typeface="Arial"/>
              <a:buChar char="•"/>
            </a:pPr>
            <a:r>
              <a:rPr lang="en-US" sz="1600">
                <a:ea typeface="+mn-lt"/>
                <a:cs typeface="+mn-lt"/>
              </a:rPr>
              <a:t>DLL as fine TDC: 32 elements delayline in a loop, locked to a reference clock</a:t>
            </a:r>
          </a:p>
          <a:p>
            <a:pPr marL="742950" lvl="1" indent="-285750">
              <a:lnSpc>
                <a:spcPct val="150000"/>
              </a:lnSpc>
              <a:buFont typeface="Arial"/>
              <a:buChar char="•"/>
            </a:pPr>
            <a:r>
              <a:rPr lang="en-US" sz="1600">
                <a:ea typeface="+mn-lt"/>
                <a:cs typeface="+mn-lt"/>
              </a:rPr>
              <a:t>Ripple Counter as coarse TDC: increments after each DLL cycle</a:t>
            </a:r>
          </a:p>
        </p:txBody>
      </p:sp>
      <p:sp>
        <p:nvSpPr>
          <p:cNvPr id="12" name="CasellaDiTesto 1">
            <a:extLst>
              <a:ext uri="{FF2B5EF4-FFF2-40B4-BE49-F238E27FC236}">
                <a16:creationId xmlns:a16="http://schemas.microsoft.com/office/drawing/2014/main" id="{4376F725-2EE4-4D8D-9644-12AB0DB938EC}"/>
              </a:ext>
            </a:extLst>
          </p:cNvPr>
          <p:cNvSpPr txBox="1"/>
          <p:nvPr/>
        </p:nvSpPr>
        <p:spPr>
          <a:xfrm>
            <a:off x="8410044" y="1936344"/>
            <a:ext cx="3888432" cy="1200842"/>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pPr>
            <a:r>
              <a:rPr lang="en-US">
                <a:solidFill>
                  <a:schemeClr val="accent2"/>
                </a:solidFill>
                <a:ea typeface="+mn-lt"/>
                <a:cs typeface="+mn-lt"/>
              </a:rPr>
              <a:t>Encoder</a:t>
            </a:r>
          </a:p>
          <a:p>
            <a:pPr marL="285750" indent="-285750">
              <a:lnSpc>
                <a:spcPct val="150000"/>
              </a:lnSpc>
              <a:buFont typeface="Arial"/>
              <a:buChar char="•"/>
            </a:pPr>
            <a:r>
              <a:rPr lang="en-US" sz="1600">
                <a:ea typeface="+mn-lt"/>
                <a:cs typeface="+mn-lt"/>
              </a:rPr>
              <a:t>DLL output is in thermometer code</a:t>
            </a:r>
          </a:p>
          <a:p>
            <a:pPr marL="285750" indent="-285750">
              <a:lnSpc>
                <a:spcPct val="150000"/>
              </a:lnSpc>
              <a:buFont typeface="Arial"/>
              <a:buChar char="•"/>
            </a:pPr>
            <a:r>
              <a:rPr lang="en-US" sz="1600">
                <a:ea typeface="+mn-lt"/>
                <a:cs typeface="+mn-lt"/>
              </a:rPr>
              <a:t>Encoder output in binary code</a:t>
            </a:r>
          </a:p>
        </p:txBody>
      </p:sp>
      <p:pic>
        <p:nvPicPr>
          <p:cNvPr id="14" name="Grafik 13">
            <a:extLst>
              <a:ext uri="{FF2B5EF4-FFF2-40B4-BE49-F238E27FC236}">
                <a16:creationId xmlns:a16="http://schemas.microsoft.com/office/drawing/2014/main" id="{B69CED6A-02D6-457E-9127-F36CCED890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8076" y="3212976"/>
            <a:ext cx="2837694" cy="978410"/>
          </a:xfrm>
          <a:prstGeom prst="rect">
            <a:avLst/>
          </a:prstGeom>
        </p:spPr>
      </p:pic>
      <p:pic>
        <p:nvPicPr>
          <p:cNvPr id="16" name="Grafik 15">
            <a:extLst>
              <a:ext uri="{FF2B5EF4-FFF2-40B4-BE49-F238E27FC236}">
                <a16:creationId xmlns:a16="http://schemas.microsoft.com/office/drawing/2014/main" id="{AB1FDECF-A2C5-4EFE-ACC8-53A4647FF0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47967" y="5580607"/>
            <a:ext cx="435865" cy="584697"/>
          </a:xfrm>
          <a:prstGeom prst="rect">
            <a:avLst/>
          </a:prstGeom>
        </p:spPr>
      </p:pic>
      <p:cxnSp>
        <p:nvCxnSpPr>
          <p:cNvPr id="17" name="Gerader Verbinder 16">
            <a:extLst>
              <a:ext uri="{FF2B5EF4-FFF2-40B4-BE49-F238E27FC236}">
                <a16:creationId xmlns:a16="http://schemas.microsoft.com/office/drawing/2014/main" id="{A6FB1736-4518-4D3B-97D4-B347EDCFC984}"/>
              </a:ext>
            </a:extLst>
          </p:cNvPr>
          <p:cNvCxnSpPr>
            <a:cxnSpLocks/>
          </p:cNvCxnSpPr>
          <p:nvPr/>
        </p:nvCxnSpPr>
        <p:spPr>
          <a:xfrm flipH="1" flipV="1">
            <a:off x="3727107" y="5733260"/>
            <a:ext cx="154760" cy="112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2E1CDB1C-23A6-48F1-A408-A5DDA50583FF}"/>
              </a:ext>
            </a:extLst>
          </p:cNvPr>
          <p:cNvCxnSpPr>
            <a:cxnSpLocks/>
          </p:cNvCxnSpPr>
          <p:nvPr/>
        </p:nvCxnSpPr>
        <p:spPr>
          <a:xfrm>
            <a:off x="1625484" y="5717458"/>
            <a:ext cx="130482"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4A6BE563-42AA-43E3-84B0-CA7F6189FBC1}"/>
              </a:ext>
            </a:extLst>
          </p:cNvPr>
          <p:cNvCxnSpPr>
            <a:cxnSpLocks/>
          </p:cNvCxnSpPr>
          <p:nvPr/>
        </p:nvCxnSpPr>
        <p:spPr>
          <a:xfrm>
            <a:off x="1755966" y="5512008"/>
            <a:ext cx="0" cy="20545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77B64C8D-A4E6-4F8B-BF12-7249F690377D}"/>
              </a:ext>
            </a:extLst>
          </p:cNvPr>
          <p:cNvCxnSpPr>
            <a:cxnSpLocks/>
          </p:cNvCxnSpPr>
          <p:nvPr/>
        </p:nvCxnSpPr>
        <p:spPr>
          <a:xfrm>
            <a:off x="1755966" y="5519839"/>
            <a:ext cx="22625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BEBF68AE-221C-43BB-BBAC-1B8899F3FC77}"/>
              </a:ext>
            </a:extLst>
          </p:cNvPr>
          <p:cNvCxnSpPr>
            <a:cxnSpLocks/>
          </p:cNvCxnSpPr>
          <p:nvPr/>
        </p:nvCxnSpPr>
        <p:spPr>
          <a:xfrm>
            <a:off x="1721253" y="6064090"/>
            <a:ext cx="130482"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1B66AAFB-63D0-4FCB-9FB6-B304DCDF08CC}"/>
              </a:ext>
            </a:extLst>
          </p:cNvPr>
          <p:cNvCxnSpPr>
            <a:cxnSpLocks/>
          </p:cNvCxnSpPr>
          <p:nvPr/>
        </p:nvCxnSpPr>
        <p:spPr>
          <a:xfrm>
            <a:off x="1851735" y="5863403"/>
            <a:ext cx="0" cy="20545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Gerader Verbinder 22">
            <a:extLst>
              <a:ext uri="{FF2B5EF4-FFF2-40B4-BE49-F238E27FC236}">
                <a16:creationId xmlns:a16="http://schemas.microsoft.com/office/drawing/2014/main" id="{4D84D83A-1033-40DA-96A5-463A7148FDD7}"/>
              </a:ext>
            </a:extLst>
          </p:cNvPr>
          <p:cNvCxnSpPr>
            <a:cxnSpLocks/>
          </p:cNvCxnSpPr>
          <p:nvPr/>
        </p:nvCxnSpPr>
        <p:spPr>
          <a:xfrm>
            <a:off x="1851735" y="5866471"/>
            <a:ext cx="130482"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27" name="Textfeld 26">
            <a:extLst>
              <a:ext uri="{FF2B5EF4-FFF2-40B4-BE49-F238E27FC236}">
                <a16:creationId xmlns:a16="http://schemas.microsoft.com/office/drawing/2014/main" id="{75F6B1ED-2966-414B-979C-617894406FB7}"/>
              </a:ext>
            </a:extLst>
          </p:cNvPr>
          <p:cNvSpPr txBox="1"/>
          <p:nvPr/>
        </p:nvSpPr>
        <p:spPr>
          <a:xfrm>
            <a:off x="1274225" y="5476476"/>
            <a:ext cx="364202" cy="276999"/>
          </a:xfrm>
          <a:prstGeom prst="rect">
            <a:avLst/>
          </a:prstGeom>
          <a:noFill/>
        </p:spPr>
        <p:txBody>
          <a:bodyPr wrap="none" rtlCol="0">
            <a:spAutoFit/>
          </a:bodyPr>
          <a:lstStyle/>
          <a:p>
            <a:r>
              <a:rPr lang="en-US" sz="1200">
                <a:solidFill>
                  <a:srgbClr val="C00000"/>
                </a:solidFill>
              </a:rPr>
              <a:t>ref</a:t>
            </a:r>
          </a:p>
        </p:txBody>
      </p:sp>
      <p:sp>
        <p:nvSpPr>
          <p:cNvPr id="28" name="Textfeld 27">
            <a:extLst>
              <a:ext uri="{FF2B5EF4-FFF2-40B4-BE49-F238E27FC236}">
                <a16:creationId xmlns:a16="http://schemas.microsoft.com/office/drawing/2014/main" id="{8EA36C31-9F0D-4353-A258-0CC1854F90A4}"/>
              </a:ext>
            </a:extLst>
          </p:cNvPr>
          <p:cNvSpPr txBox="1"/>
          <p:nvPr/>
        </p:nvSpPr>
        <p:spPr>
          <a:xfrm>
            <a:off x="1271464" y="5802297"/>
            <a:ext cx="388248" cy="276999"/>
          </a:xfrm>
          <a:prstGeom prst="rect">
            <a:avLst/>
          </a:prstGeom>
          <a:noFill/>
        </p:spPr>
        <p:txBody>
          <a:bodyPr wrap="none" rtlCol="0">
            <a:spAutoFit/>
          </a:bodyPr>
          <a:lstStyle/>
          <a:p>
            <a:r>
              <a:rPr lang="en-US" sz="1200">
                <a:solidFill>
                  <a:srgbClr val="C00000"/>
                </a:solidFill>
              </a:rPr>
              <a:t>del</a:t>
            </a:r>
          </a:p>
        </p:txBody>
      </p:sp>
      <p:cxnSp>
        <p:nvCxnSpPr>
          <p:cNvPr id="29" name="Gerader Verbinder 28">
            <a:extLst>
              <a:ext uri="{FF2B5EF4-FFF2-40B4-BE49-F238E27FC236}">
                <a16:creationId xmlns:a16="http://schemas.microsoft.com/office/drawing/2014/main" id="{6AA8BF7C-AF1C-4B09-901B-FDD5C4CBFAC2}"/>
              </a:ext>
            </a:extLst>
          </p:cNvPr>
          <p:cNvCxnSpPr>
            <a:cxnSpLocks/>
          </p:cNvCxnSpPr>
          <p:nvPr/>
        </p:nvCxnSpPr>
        <p:spPr>
          <a:xfrm flipH="1">
            <a:off x="3727107" y="5952043"/>
            <a:ext cx="360314" cy="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mit Pfeil 32">
            <a:extLst>
              <a:ext uri="{FF2B5EF4-FFF2-40B4-BE49-F238E27FC236}">
                <a16:creationId xmlns:a16="http://schemas.microsoft.com/office/drawing/2014/main" id="{1C2D38C5-270B-4B40-B3F9-3EBAC2F503F9}"/>
              </a:ext>
            </a:extLst>
          </p:cNvPr>
          <p:cNvCxnSpPr>
            <a:cxnSpLocks/>
          </p:cNvCxnSpPr>
          <p:nvPr/>
        </p:nvCxnSpPr>
        <p:spPr>
          <a:xfrm flipV="1">
            <a:off x="3881867" y="5535641"/>
            <a:ext cx="0" cy="197916"/>
          </a:xfrm>
          <a:prstGeom prst="straightConnector1">
            <a:avLst/>
          </a:prstGeom>
          <a:ln w="1270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Gerade Verbindung mit Pfeil 35">
            <a:extLst>
              <a:ext uri="{FF2B5EF4-FFF2-40B4-BE49-F238E27FC236}">
                <a16:creationId xmlns:a16="http://schemas.microsoft.com/office/drawing/2014/main" id="{F9B6A38C-ED43-4229-B9D2-C92CBAD48E9A}"/>
              </a:ext>
            </a:extLst>
          </p:cNvPr>
          <p:cNvCxnSpPr>
            <a:cxnSpLocks/>
          </p:cNvCxnSpPr>
          <p:nvPr/>
        </p:nvCxnSpPr>
        <p:spPr>
          <a:xfrm flipV="1">
            <a:off x="3932662" y="5535641"/>
            <a:ext cx="0" cy="197916"/>
          </a:xfrm>
          <a:prstGeom prst="straightConnector1">
            <a:avLst/>
          </a:prstGeom>
          <a:ln w="1270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Gerader Verbinder 36">
            <a:extLst>
              <a:ext uri="{FF2B5EF4-FFF2-40B4-BE49-F238E27FC236}">
                <a16:creationId xmlns:a16="http://schemas.microsoft.com/office/drawing/2014/main" id="{C410EE80-0EA0-4573-A3D1-96B75B406D76}"/>
              </a:ext>
            </a:extLst>
          </p:cNvPr>
          <p:cNvCxnSpPr>
            <a:cxnSpLocks/>
          </p:cNvCxnSpPr>
          <p:nvPr/>
        </p:nvCxnSpPr>
        <p:spPr>
          <a:xfrm flipH="1" flipV="1">
            <a:off x="3932661" y="5731432"/>
            <a:ext cx="154760" cy="112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r Verbinder 37">
            <a:extLst>
              <a:ext uri="{FF2B5EF4-FFF2-40B4-BE49-F238E27FC236}">
                <a16:creationId xmlns:a16="http://schemas.microsoft.com/office/drawing/2014/main" id="{7BBB841C-17E1-4C80-8887-D73A6CF1948C}"/>
              </a:ext>
            </a:extLst>
          </p:cNvPr>
          <p:cNvCxnSpPr>
            <a:cxnSpLocks/>
          </p:cNvCxnSpPr>
          <p:nvPr/>
        </p:nvCxnSpPr>
        <p:spPr>
          <a:xfrm flipH="1">
            <a:off x="3881867" y="5540406"/>
            <a:ext cx="50794"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feld 42">
            <a:extLst>
              <a:ext uri="{FF2B5EF4-FFF2-40B4-BE49-F238E27FC236}">
                <a16:creationId xmlns:a16="http://schemas.microsoft.com/office/drawing/2014/main" id="{29E9C09E-F64E-43FA-B766-64747CB897D0}"/>
              </a:ext>
            </a:extLst>
          </p:cNvPr>
          <p:cNvSpPr txBox="1"/>
          <p:nvPr/>
        </p:nvSpPr>
        <p:spPr>
          <a:xfrm>
            <a:off x="3585710" y="5476476"/>
            <a:ext cx="354584" cy="276999"/>
          </a:xfrm>
          <a:prstGeom prst="rect">
            <a:avLst/>
          </a:prstGeom>
          <a:noFill/>
        </p:spPr>
        <p:txBody>
          <a:bodyPr wrap="none" rtlCol="0">
            <a:spAutoFit/>
          </a:bodyPr>
          <a:lstStyle/>
          <a:p>
            <a:r>
              <a:rPr lang="en-US" sz="1200"/>
              <a:t>up</a:t>
            </a:r>
          </a:p>
        </p:txBody>
      </p:sp>
      <p:sp>
        <p:nvSpPr>
          <p:cNvPr id="44" name="Textfeld 43">
            <a:extLst>
              <a:ext uri="{FF2B5EF4-FFF2-40B4-BE49-F238E27FC236}">
                <a16:creationId xmlns:a16="http://schemas.microsoft.com/office/drawing/2014/main" id="{0D8C71F6-D5AB-4BF1-AA18-6F232DC83EB5}"/>
              </a:ext>
            </a:extLst>
          </p:cNvPr>
          <p:cNvSpPr txBox="1"/>
          <p:nvPr/>
        </p:nvSpPr>
        <p:spPr>
          <a:xfrm>
            <a:off x="3545964" y="5734457"/>
            <a:ext cx="550151" cy="276999"/>
          </a:xfrm>
          <a:prstGeom prst="rect">
            <a:avLst/>
          </a:prstGeom>
          <a:noFill/>
        </p:spPr>
        <p:txBody>
          <a:bodyPr wrap="none" rtlCol="0">
            <a:spAutoFit/>
          </a:bodyPr>
          <a:lstStyle/>
          <a:p>
            <a:r>
              <a:rPr lang="en-US" sz="1200"/>
              <a:t>down</a:t>
            </a:r>
          </a:p>
        </p:txBody>
      </p:sp>
      <p:sp>
        <p:nvSpPr>
          <p:cNvPr id="46" name="Textfeld 45">
            <a:extLst>
              <a:ext uri="{FF2B5EF4-FFF2-40B4-BE49-F238E27FC236}">
                <a16:creationId xmlns:a16="http://schemas.microsoft.com/office/drawing/2014/main" id="{EA98195B-0A30-4111-95D3-DD38BA0A93B9}"/>
              </a:ext>
            </a:extLst>
          </p:cNvPr>
          <p:cNvSpPr txBox="1"/>
          <p:nvPr/>
        </p:nvSpPr>
        <p:spPr>
          <a:xfrm>
            <a:off x="2107551" y="5559020"/>
            <a:ext cx="1394934" cy="461665"/>
          </a:xfrm>
          <a:prstGeom prst="rect">
            <a:avLst/>
          </a:prstGeom>
          <a:noFill/>
          <a:ln>
            <a:solidFill>
              <a:schemeClr val="tx2"/>
            </a:solidFill>
          </a:ln>
        </p:spPr>
        <p:txBody>
          <a:bodyPr wrap="none" rtlCol="0">
            <a:spAutoFit/>
          </a:bodyPr>
          <a:lstStyle/>
          <a:p>
            <a:r>
              <a:rPr lang="en-US" sz="1200">
                <a:solidFill>
                  <a:schemeClr val="tx2"/>
                </a:solidFill>
              </a:rPr>
              <a:t>Phase-Frequency</a:t>
            </a:r>
          </a:p>
          <a:p>
            <a:r>
              <a:rPr lang="en-US" sz="1200">
                <a:solidFill>
                  <a:schemeClr val="tx2"/>
                </a:solidFill>
              </a:rPr>
              <a:t>Detection</a:t>
            </a:r>
          </a:p>
        </p:txBody>
      </p:sp>
      <p:pic>
        <p:nvPicPr>
          <p:cNvPr id="31" name="Grafik 30">
            <a:extLst>
              <a:ext uri="{FF2B5EF4-FFF2-40B4-BE49-F238E27FC236}">
                <a16:creationId xmlns:a16="http://schemas.microsoft.com/office/drawing/2014/main" id="{748939B8-622F-469C-87EE-0C523BC7A500}"/>
              </a:ext>
            </a:extLst>
          </p:cNvPr>
          <p:cNvPicPr>
            <a:picLocks noChangeAspect="1"/>
          </p:cNvPicPr>
          <p:nvPr/>
        </p:nvPicPr>
        <p:blipFill rotWithShape="1">
          <a:blip r:embed="rId6">
            <a:extLst>
              <a:ext uri="{28A0092B-C50C-407E-A947-70E740481C1C}">
                <a14:useLocalDpi xmlns:a14="http://schemas.microsoft.com/office/drawing/2010/main" val="0"/>
              </a:ext>
            </a:extLst>
          </a:blip>
          <a:srcRect l="10145" t="32150" r="42309" b="46850"/>
          <a:stretch/>
        </p:blipFill>
        <p:spPr>
          <a:xfrm>
            <a:off x="6313095" y="5260267"/>
            <a:ext cx="4896544" cy="1440160"/>
          </a:xfrm>
          <a:prstGeom prst="rect">
            <a:avLst/>
          </a:prstGeom>
          <a:solidFill>
            <a:schemeClr val="accent1">
              <a:lumMod val="20000"/>
              <a:lumOff val="80000"/>
            </a:schemeClr>
          </a:solidFill>
        </p:spPr>
      </p:pic>
      <p:pic>
        <p:nvPicPr>
          <p:cNvPr id="32" name="Grafik 31">
            <a:extLst>
              <a:ext uri="{FF2B5EF4-FFF2-40B4-BE49-F238E27FC236}">
                <a16:creationId xmlns:a16="http://schemas.microsoft.com/office/drawing/2014/main" id="{CE56E1A9-4776-475C-9F36-18198EE1367E}"/>
              </a:ext>
            </a:extLst>
          </p:cNvPr>
          <p:cNvPicPr>
            <a:picLocks noChangeAspect="1"/>
          </p:cNvPicPr>
          <p:nvPr/>
        </p:nvPicPr>
        <p:blipFill rotWithShape="1">
          <a:blip r:embed="rId6">
            <a:extLst>
              <a:ext uri="{28A0092B-C50C-407E-A947-70E740481C1C}">
                <a14:useLocalDpi xmlns:a14="http://schemas.microsoft.com/office/drawing/2010/main" val="0"/>
              </a:ext>
            </a:extLst>
          </a:blip>
          <a:srcRect l="10145" t="12211" r="42309" b="81500"/>
          <a:stretch/>
        </p:blipFill>
        <p:spPr>
          <a:xfrm>
            <a:off x="6313095" y="4828983"/>
            <a:ext cx="4896544" cy="431284"/>
          </a:xfrm>
          <a:prstGeom prst="rect">
            <a:avLst/>
          </a:prstGeom>
          <a:solidFill>
            <a:schemeClr val="accent1">
              <a:lumMod val="20000"/>
              <a:lumOff val="80000"/>
            </a:schemeClr>
          </a:solidFill>
        </p:spPr>
      </p:pic>
      <p:sp>
        <p:nvSpPr>
          <p:cNvPr id="35" name="Textfeld 34">
            <a:extLst>
              <a:ext uri="{FF2B5EF4-FFF2-40B4-BE49-F238E27FC236}">
                <a16:creationId xmlns:a16="http://schemas.microsoft.com/office/drawing/2014/main" id="{136EB7EC-A3A6-4E4A-8121-88AE2114B2AF}"/>
              </a:ext>
            </a:extLst>
          </p:cNvPr>
          <p:cNvSpPr txBox="1"/>
          <p:nvPr/>
        </p:nvSpPr>
        <p:spPr>
          <a:xfrm>
            <a:off x="11168346" y="4916054"/>
            <a:ext cx="567784" cy="276999"/>
          </a:xfrm>
          <a:prstGeom prst="rect">
            <a:avLst/>
          </a:prstGeom>
          <a:noFill/>
        </p:spPr>
        <p:txBody>
          <a:bodyPr wrap="none" rtlCol="0">
            <a:spAutoFit/>
          </a:bodyPr>
          <a:lstStyle/>
          <a:p>
            <a:r>
              <a:rPr lang="en-US" sz="1200">
                <a:solidFill>
                  <a:schemeClr val="accent2"/>
                </a:solidFill>
              </a:rPr>
              <a:t>Clock</a:t>
            </a:r>
          </a:p>
        </p:txBody>
      </p:sp>
      <p:sp>
        <p:nvSpPr>
          <p:cNvPr id="39" name="Textfeld 38">
            <a:extLst>
              <a:ext uri="{FF2B5EF4-FFF2-40B4-BE49-F238E27FC236}">
                <a16:creationId xmlns:a16="http://schemas.microsoft.com/office/drawing/2014/main" id="{4B2ACA75-F4FF-4436-8180-1D12A7CE8E24}"/>
              </a:ext>
            </a:extLst>
          </p:cNvPr>
          <p:cNvSpPr txBox="1"/>
          <p:nvPr/>
        </p:nvSpPr>
        <p:spPr>
          <a:xfrm>
            <a:off x="11168346" y="5351337"/>
            <a:ext cx="1013419" cy="276999"/>
          </a:xfrm>
          <a:prstGeom prst="rect">
            <a:avLst/>
          </a:prstGeom>
          <a:noFill/>
        </p:spPr>
        <p:txBody>
          <a:bodyPr wrap="none" rtlCol="0">
            <a:spAutoFit/>
          </a:bodyPr>
          <a:lstStyle/>
          <a:p>
            <a:r>
              <a:rPr lang="en-US" sz="1200">
                <a:solidFill>
                  <a:schemeClr val="accent2"/>
                </a:solidFill>
              </a:rPr>
              <a:t>Frame reset</a:t>
            </a:r>
          </a:p>
        </p:txBody>
      </p:sp>
    </p:spTree>
    <p:extLst>
      <p:ext uri="{BB962C8B-B14F-4D97-AF65-F5344CB8AC3E}">
        <p14:creationId xmlns:p14="http://schemas.microsoft.com/office/powerpoint/2010/main" val="2771185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Design in 130-nm CMOS Process from Global Foundry</a:t>
            </a:r>
          </a:p>
        </p:txBody>
      </p:sp>
      <p:sp>
        <p:nvSpPr>
          <p:cNvPr id="4" name="Textplatzhalter 3"/>
          <p:cNvSpPr>
            <a:spLocks noGrp="1"/>
          </p:cNvSpPr>
          <p:nvPr>
            <p:ph type="body" sz="quarter" idx="13"/>
          </p:nvPr>
        </p:nvSpPr>
        <p:spPr/>
        <p:txBody>
          <a:bodyPr/>
          <a:lstStyle/>
          <a:p>
            <a:r>
              <a:rPr lang="en-US" dirty="0"/>
              <a:t>Output</a:t>
            </a:r>
          </a:p>
        </p:txBody>
      </p:sp>
      <p:sp>
        <p:nvSpPr>
          <p:cNvPr id="3" name="Fußzeilenplatzhalter 2"/>
          <p:cNvSpPr>
            <a:spLocks noGrp="1"/>
          </p:cNvSpPr>
          <p:nvPr>
            <p:ph type="ftr" sz="quarter" idx="11"/>
          </p:nvPr>
        </p:nvSpPr>
        <p:spPr/>
        <p:txBody>
          <a:bodyPr/>
          <a:lstStyle/>
          <a:p>
            <a:r>
              <a:rPr lang="de-DE" dirty="0"/>
              <a:t>| TDCs | Inge Diehl, Juli 2023</a:t>
            </a:r>
            <a:endParaRPr lang="en-US" dirty="0"/>
          </a:p>
        </p:txBody>
      </p:sp>
      <p:pic>
        <p:nvPicPr>
          <p:cNvPr id="7" name="Grafik 6">
            <a:extLst>
              <a:ext uri="{FF2B5EF4-FFF2-40B4-BE49-F238E27FC236}">
                <a16:creationId xmlns:a16="http://schemas.microsoft.com/office/drawing/2014/main" id="{67353F01-29C2-432B-8F02-FF3A689E852D}"/>
              </a:ext>
            </a:extLst>
          </p:cNvPr>
          <p:cNvPicPr>
            <a:picLocks noChangeAspect="1"/>
          </p:cNvPicPr>
          <p:nvPr/>
        </p:nvPicPr>
        <p:blipFill rotWithShape="1">
          <a:blip r:embed="rId3">
            <a:extLst>
              <a:ext uri="{28A0092B-C50C-407E-A947-70E740481C1C}">
                <a14:useLocalDpi xmlns:a14="http://schemas.microsoft.com/office/drawing/2010/main" val="0"/>
              </a:ext>
            </a:extLst>
          </a:blip>
          <a:srcRect l="7671" t="6544" r="7806" b="6759"/>
          <a:stretch/>
        </p:blipFill>
        <p:spPr>
          <a:xfrm>
            <a:off x="92432" y="1268760"/>
            <a:ext cx="5112568" cy="3933056"/>
          </a:xfrm>
          <a:prstGeom prst="rect">
            <a:avLst/>
          </a:prstGeom>
        </p:spPr>
      </p:pic>
      <p:pic>
        <p:nvPicPr>
          <p:cNvPr id="9" name="Grafik 8">
            <a:extLst>
              <a:ext uri="{FF2B5EF4-FFF2-40B4-BE49-F238E27FC236}">
                <a16:creationId xmlns:a16="http://schemas.microsoft.com/office/drawing/2014/main" id="{C78EAC0E-6FF0-4180-8A21-22B49049ED25}"/>
              </a:ext>
            </a:extLst>
          </p:cNvPr>
          <p:cNvPicPr>
            <a:picLocks noChangeAspect="1"/>
          </p:cNvPicPr>
          <p:nvPr/>
        </p:nvPicPr>
        <p:blipFill rotWithShape="1">
          <a:blip r:embed="rId4">
            <a:extLst>
              <a:ext uri="{28A0092B-C50C-407E-A947-70E740481C1C}">
                <a14:useLocalDpi xmlns:a14="http://schemas.microsoft.com/office/drawing/2010/main" val="0"/>
              </a:ext>
            </a:extLst>
          </a:blip>
          <a:srcRect l="9295" t="6422" r="8984" b="6410"/>
          <a:stretch/>
        </p:blipFill>
        <p:spPr>
          <a:xfrm>
            <a:off x="3620824" y="2617699"/>
            <a:ext cx="2607422" cy="2085937"/>
          </a:xfrm>
          <a:prstGeom prst="rect">
            <a:avLst/>
          </a:prstGeom>
        </p:spPr>
      </p:pic>
      <p:sp>
        <p:nvSpPr>
          <p:cNvPr id="15" name="Rechteck 14">
            <a:extLst>
              <a:ext uri="{FF2B5EF4-FFF2-40B4-BE49-F238E27FC236}">
                <a16:creationId xmlns:a16="http://schemas.microsoft.com/office/drawing/2014/main" id="{C39D531C-D6AC-4722-86F7-181F3A3428F5}"/>
              </a:ext>
            </a:extLst>
          </p:cNvPr>
          <p:cNvSpPr/>
          <p:nvPr/>
        </p:nvSpPr>
        <p:spPr>
          <a:xfrm>
            <a:off x="2957512" y="2875796"/>
            <a:ext cx="72008" cy="7200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err="1">
              <a:solidFill>
                <a:schemeClr val="tx1"/>
              </a:solidFill>
            </a:endParaRPr>
          </a:p>
        </p:txBody>
      </p:sp>
      <p:cxnSp>
        <p:nvCxnSpPr>
          <p:cNvPr id="25" name="Gerader Verbinder 24">
            <a:extLst>
              <a:ext uri="{FF2B5EF4-FFF2-40B4-BE49-F238E27FC236}">
                <a16:creationId xmlns:a16="http://schemas.microsoft.com/office/drawing/2014/main" id="{B510BA1F-A482-47C6-9A87-9CF8861A70CB}"/>
              </a:ext>
            </a:extLst>
          </p:cNvPr>
          <p:cNvCxnSpPr>
            <a:cxnSpLocks/>
          </p:cNvCxnSpPr>
          <p:nvPr/>
        </p:nvCxnSpPr>
        <p:spPr>
          <a:xfrm>
            <a:off x="2962275" y="2948949"/>
            <a:ext cx="740083" cy="1605891"/>
          </a:xfrm>
          <a:prstGeom prst="line">
            <a:avLst/>
          </a:prstGeom>
          <a:ln w="9525">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30" name="Gerader Verbinder 29">
            <a:extLst>
              <a:ext uri="{FF2B5EF4-FFF2-40B4-BE49-F238E27FC236}">
                <a16:creationId xmlns:a16="http://schemas.microsoft.com/office/drawing/2014/main" id="{9B07153F-DDE8-43F9-B49B-2DCF46019C88}"/>
              </a:ext>
            </a:extLst>
          </p:cNvPr>
          <p:cNvCxnSpPr>
            <a:cxnSpLocks/>
          </p:cNvCxnSpPr>
          <p:nvPr/>
        </p:nvCxnSpPr>
        <p:spPr>
          <a:xfrm flipV="1">
            <a:off x="3029520" y="2636912"/>
            <a:ext cx="672838" cy="238885"/>
          </a:xfrm>
          <a:prstGeom prst="line">
            <a:avLst/>
          </a:prstGeom>
          <a:ln w="9525">
            <a:solidFill>
              <a:schemeClr val="tx2"/>
            </a:solidFill>
            <a:prstDash val="dash"/>
          </a:ln>
        </p:spPr>
        <p:style>
          <a:lnRef idx="1">
            <a:schemeClr val="accent1"/>
          </a:lnRef>
          <a:fillRef idx="0">
            <a:schemeClr val="accent1"/>
          </a:fillRef>
          <a:effectRef idx="0">
            <a:schemeClr val="accent1"/>
          </a:effectRef>
          <a:fontRef idx="minor">
            <a:schemeClr val="tx1"/>
          </a:fontRef>
        </p:style>
      </p:cxnSp>
      <p:pic>
        <p:nvPicPr>
          <p:cNvPr id="35" name="Grafik 34">
            <a:extLst>
              <a:ext uri="{FF2B5EF4-FFF2-40B4-BE49-F238E27FC236}">
                <a16:creationId xmlns:a16="http://schemas.microsoft.com/office/drawing/2014/main" id="{045A5B69-FC1A-4C51-96C2-D2449CCCB2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15243" y="1163858"/>
            <a:ext cx="5288291" cy="2724918"/>
          </a:xfrm>
          <a:prstGeom prst="rect">
            <a:avLst/>
          </a:prstGeom>
        </p:spPr>
      </p:pic>
      <p:cxnSp>
        <p:nvCxnSpPr>
          <p:cNvPr id="42" name="Gerade Verbindung mit Pfeil 41">
            <a:extLst>
              <a:ext uri="{FF2B5EF4-FFF2-40B4-BE49-F238E27FC236}">
                <a16:creationId xmlns:a16="http://schemas.microsoft.com/office/drawing/2014/main" id="{68F64DA7-8177-4D1B-A7AA-756C5C1BBAE1}"/>
              </a:ext>
            </a:extLst>
          </p:cNvPr>
          <p:cNvCxnSpPr>
            <a:cxnSpLocks/>
          </p:cNvCxnSpPr>
          <p:nvPr/>
        </p:nvCxnSpPr>
        <p:spPr bwMode="auto">
          <a:xfrm flipH="1" flipV="1">
            <a:off x="10344472" y="1703594"/>
            <a:ext cx="335248" cy="144436"/>
          </a:xfrm>
          <a:prstGeom prst="straightConnector1">
            <a:avLst/>
          </a:prstGeom>
          <a:solidFill>
            <a:schemeClr val="accent1"/>
          </a:solidFill>
          <a:ln w="19050" cap="flat" cmpd="sng" algn="ctr">
            <a:solidFill>
              <a:srgbClr val="FF3333"/>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 name="Text Box 271">
            <a:extLst>
              <a:ext uri="{FF2B5EF4-FFF2-40B4-BE49-F238E27FC236}">
                <a16:creationId xmlns:a16="http://schemas.microsoft.com/office/drawing/2014/main" id="{348F161F-BAE2-4F52-B16E-1F4C09B6C3C7}"/>
              </a:ext>
            </a:extLst>
          </p:cNvPr>
          <p:cNvSpPr txBox="1">
            <a:spLocks noChangeArrowheads="1"/>
          </p:cNvSpPr>
          <p:nvPr/>
        </p:nvSpPr>
        <p:spPr bwMode="auto">
          <a:xfrm>
            <a:off x="10618408" y="1520577"/>
            <a:ext cx="1542851" cy="646331"/>
          </a:xfrm>
          <a:prstGeom prst="rect">
            <a:avLst/>
          </a:prstGeom>
          <a:noFill/>
          <a:ln>
            <a:noFill/>
          </a:ln>
          <a:effectLst/>
          <a:extLst/>
        </p:spPr>
        <p:txBody>
          <a:bodyPr wrap="square">
            <a:spAutoFit/>
          </a:bodyPr>
          <a:lstStyle/>
          <a:p>
            <a:pPr algn="ctr"/>
            <a:r>
              <a:rPr lang="en-US" sz="1200" dirty="0">
                <a:solidFill>
                  <a:srgbClr val="FF3333"/>
                </a:solidFill>
                <a:cs typeface="Times New Roman" pitchFamily="18" charset="0"/>
              </a:rPr>
              <a:t>20-ps time conflict, caused by registers setup/hold time</a:t>
            </a:r>
          </a:p>
        </p:txBody>
      </p:sp>
      <p:pic>
        <p:nvPicPr>
          <p:cNvPr id="47" name="Grafik 46">
            <a:extLst>
              <a:ext uri="{FF2B5EF4-FFF2-40B4-BE49-F238E27FC236}">
                <a16:creationId xmlns:a16="http://schemas.microsoft.com/office/drawing/2014/main" id="{60F0DA67-9C03-4471-9DAA-6DF284A125C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9135" t="26693" r="8940" b="50800"/>
          <a:stretch/>
        </p:blipFill>
        <p:spPr>
          <a:xfrm>
            <a:off x="6428238" y="5656756"/>
            <a:ext cx="5694011" cy="868588"/>
          </a:xfrm>
          <a:prstGeom prst="rect">
            <a:avLst/>
          </a:prstGeom>
        </p:spPr>
      </p:pic>
      <p:pic>
        <p:nvPicPr>
          <p:cNvPr id="48" name="Grafik 47">
            <a:extLst>
              <a:ext uri="{FF2B5EF4-FFF2-40B4-BE49-F238E27FC236}">
                <a16:creationId xmlns:a16="http://schemas.microsoft.com/office/drawing/2014/main" id="{97B1A262-95C6-4160-9048-7E1B48537C9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600" t="49200" r="8940" b="7282"/>
          <a:stretch/>
        </p:blipFill>
        <p:spPr>
          <a:xfrm>
            <a:off x="6384032" y="3983606"/>
            <a:ext cx="5715536" cy="1654748"/>
          </a:xfrm>
          <a:prstGeom prst="rect">
            <a:avLst/>
          </a:prstGeom>
        </p:spPr>
      </p:pic>
      <p:sp>
        <p:nvSpPr>
          <p:cNvPr id="49" name="Text Box 271">
            <a:extLst>
              <a:ext uri="{FF2B5EF4-FFF2-40B4-BE49-F238E27FC236}">
                <a16:creationId xmlns:a16="http://schemas.microsoft.com/office/drawing/2014/main" id="{53BE6A64-09BF-45F9-A260-81EC6320E3E6}"/>
              </a:ext>
            </a:extLst>
          </p:cNvPr>
          <p:cNvSpPr txBox="1">
            <a:spLocks noChangeArrowheads="1"/>
          </p:cNvSpPr>
          <p:nvPr/>
        </p:nvSpPr>
        <p:spPr bwMode="auto">
          <a:xfrm>
            <a:off x="3989354" y="2813166"/>
            <a:ext cx="1287653" cy="461665"/>
          </a:xfrm>
          <a:prstGeom prst="rect">
            <a:avLst/>
          </a:prstGeom>
          <a:noFill/>
          <a:ln>
            <a:noFill/>
          </a:ln>
          <a:effectLst/>
          <a:extLst/>
        </p:spPr>
        <p:txBody>
          <a:bodyPr wrap="square">
            <a:spAutoFit/>
          </a:bodyPr>
          <a:lstStyle/>
          <a:p>
            <a:pPr algn="ctr"/>
            <a:r>
              <a:rPr lang="en-US" sz="1200" dirty="0">
                <a:solidFill>
                  <a:srgbClr val="FF3333"/>
                </a:solidFill>
                <a:cs typeface="Times New Roman" pitchFamily="18" charset="0"/>
              </a:rPr>
              <a:t>20-ps long spike of 32 bins</a:t>
            </a:r>
          </a:p>
        </p:txBody>
      </p:sp>
      <p:sp>
        <p:nvSpPr>
          <p:cNvPr id="50" name="Inhaltsplatzhalter 2">
            <a:extLst>
              <a:ext uri="{FF2B5EF4-FFF2-40B4-BE49-F238E27FC236}">
                <a16:creationId xmlns:a16="http://schemas.microsoft.com/office/drawing/2014/main" id="{FF23BA12-BB57-4790-9EBC-2FF78C4DD9FC}"/>
              </a:ext>
            </a:extLst>
          </p:cNvPr>
          <p:cNvSpPr txBox="1">
            <a:spLocks/>
          </p:cNvSpPr>
          <p:nvPr/>
        </p:nvSpPr>
        <p:spPr bwMode="auto">
          <a:xfrm>
            <a:off x="797526" y="5302780"/>
            <a:ext cx="5430720" cy="1129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65113" indent="-265113" algn="l" rtl="0" eaLnBrk="1" fontAlgn="base" hangingPunct="1">
              <a:spcBef>
                <a:spcPct val="0"/>
              </a:spcBef>
              <a:spcAft>
                <a:spcPct val="50000"/>
              </a:spcAft>
              <a:buClr>
                <a:srgbClr val="F28E00"/>
              </a:buClr>
              <a:buFont typeface="Arial Black" pitchFamily="34" charset="0"/>
              <a:buChar char="&gt;"/>
              <a:defRPr sz="2000">
                <a:solidFill>
                  <a:schemeClr val="tx1"/>
                </a:solidFill>
                <a:latin typeface="+mn-lt"/>
                <a:ea typeface="+mn-ea"/>
                <a:cs typeface="+mn-cs"/>
              </a:defRPr>
            </a:lvl1pPr>
            <a:lvl2pPr marL="628650" indent="-184150" algn="l" rtl="0" eaLnBrk="1" fontAlgn="base" hangingPunct="1">
              <a:spcBef>
                <a:spcPct val="0"/>
              </a:spcBef>
              <a:spcAft>
                <a:spcPct val="50000"/>
              </a:spcAft>
              <a:buClr>
                <a:schemeClr val="bg2"/>
              </a:buClr>
              <a:buFont typeface="Wingdings" pitchFamily="2" charset="2"/>
              <a:buChar char="§"/>
              <a:defRPr sz="1600">
                <a:solidFill>
                  <a:schemeClr val="tx1"/>
                </a:solidFill>
                <a:latin typeface="+mn-lt"/>
              </a:defRPr>
            </a:lvl2pPr>
            <a:lvl3pPr marL="1236663" indent="-228600" algn="l" rtl="0" eaLnBrk="1" fontAlgn="base" hangingPunct="1">
              <a:spcBef>
                <a:spcPct val="0"/>
              </a:spcBef>
              <a:spcAft>
                <a:spcPct val="0"/>
              </a:spcAft>
              <a:buClr>
                <a:srgbClr val="FF9900"/>
              </a:buClr>
              <a:buFont typeface="Arial Black" pitchFamily="34" charset="0"/>
              <a:defRPr sz="1200">
                <a:solidFill>
                  <a:schemeClr val="tx1"/>
                </a:solidFill>
                <a:latin typeface="+mn-lt"/>
              </a:defRPr>
            </a:lvl3pPr>
            <a:lvl4pPr marL="1644650" indent="-228600" algn="l" rtl="0" eaLnBrk="1" fontAlgn="base" hangingPunct="1">
              <a:spcBef>
                <a:spcPct val="0"/>
              </a:spcBef>
              <a:spcAft>
                <a:spcPct val="0"/>
              </a:spcAft>
              <a:buFont typeface="Wingdings" pitchFamily="2" charset="2"/>
              <a:buChar char="§"/>
              <a:defRPr sz="1400">
                <a:solidFill>
                  <a:schemeClr val="tx1"/>
                </a:solidFill>
                <a:latin typeface="+mn-lt"/>
              </a:defRPr>
            </a:lvl4pPr>
            <a:lvl5pPr marL="2057400" indent="-228600" algn="l" rtl="0" eaLnBrk="1" fontAlgn="base" hangingPunct="1">
              <a:spcBef>
                <a:spcPct val="20000"/>
              </a:spcBef>
              <a:spcAft>
                <a:spcPct val="0"/>
              </a:spcAft>
              <a:defRPr sz="2000">
                <a:solidFill>
                  <a:schemeClr val="tx1"/>
                </a:solidFill>
                <a:latin typeface="+mn-lt"/>
              </a:defRPr>
            </a:lvl5pPr>
            <a:lvl6pPr marL="2514600" indent="-228600" algn="l" rtl="0" eaLnBrk="1" fontAlgn="base" hangingPunct="1">
              <a:spcBef>
                <a:spcPct val="20000"/>
              </a:spcBef>
              <a:spcAft>
                <a:spcPct val="0"/>
              </a:spcAft>
              <a:defRPr sz="2000">
                <a:solidFill>
                  <a:schemeClr val="tx1"/>
                </a:solidFill>
                <a:latin typeface="+mn-lt"/>
              </a:defRPr>
            </a:lvl6pPr>
            <a:lvl7pPr marL="2971800" indent="-228600" algn="l" rtl="0" eaLnBrk="1" fontAlgn="base" hangingPunct="1">
              <a:spcBef>
                <a:spcPct val="20000"/>
              </a:spcBef>
              <a:spcAft>
                <a:spcPct val="0"/>
              </a:spcAft>
              <a:defRPr sz="2000">
                <a:solidFill>
                  <a:schemeClr val="tx1"/>
                </a:solidFill>
                <a:latin typeface="+mn-lt"/>
              </a:defRPr>
            </a:lvl7pPr>
            <a:lvl8pPr marL="3429000" indent="-228600" algn="l" rtl="0" eaLnBrk="1" fontAlgn="base" hangingPunct="1">
              <a:spcBef>
                <a:spcPct val="20000"/>
              </a:spcBef>
              <a:spcAft>
                <a:spcPct val="0"/>
              </a:spcAft>
              <a:defRPr sz="2000">
                <a:solidFill>
                  <a:schemeClr val="tx1"/>
                </a:solidFill>
                <a:latin typeface="+mn-lt"/>
              </a:defRPr>
            </a:lvl8pPr>
            <a:lvl9pPr marL="3886200" indent="-228600" algn="l" rtl="0" eaLnBrk="1" fontAlgn="base" hangingPunct="1">
              <a:spcBef>
                <a:spcPct val="20000"/>
              </a:spcBef>
              <a:spcAft>
                <a:spcPct val="0"/>
              </a:spcAft>
              <a:defRPr sz="2000">
                <a:solidFill>
                  <a:schemeClr val="tx1"/>
                </a:solidFill>
                <a:latin typeface="+mn-lt"/>
              </a:defRPr>
            </a:lvl9pPr>
          </a:lstStyle>
          <a:p>
            <a:pPr marL="342900" lvl="2" indent="-342900">
              <a:spcAft>
                <a:spcPct val="50000"/>
              </a:spcAft>
              <a:buClr>
                <a:srgbClr val="F28E00"/>
              </a:buClr>
              <a:buFont typeface="Arial" panose="020B0604020202020204" pitchFamily="34" charset="0"/>
              <a:buChar char="•"/>
            </a:pPr>
            <a:r>
              <a:rPr lang="en-US" kern="0" dirty="0">
                <a:solidFill>
                  <a:srgbClr val="000000"/>
                </a:solidFill>
                <a:cs typeface="Times New Roman" pitchFamily="18" charset="0"/>
              </a:rPr>
              <a:t>TDC is designed for target frequency 408 MHz</a:t>
            </a:r>
          </a:p>
          <a:p>
            <a:pPr marL="342900" lvl="2" indent="-342900">
              <a:spcAft>
                <a:spcPct val="50000"/>
              </a:spcAft>
              <a:buClr>
                <a:srgbClr val="F28E00"/>
              </a:buClr>
              <a:buFont typeface="Arial" panose="020B0604020202020204" pitchFamily="34" charset="0"/>
              <a:buChar char="•"/>
            </a:pPr>
            <a:r>
              <a:rPr lang="en-US" dirty="0">
                <a:solidFill>
                  <a:srgbClr val="000000"/>
                </a:solidFill>
                <a:cs typeface="Times New Roman" pitchFamily="18" charset="0"/>
              </a:rPr>
              <a:t>small bug, caused by registers setup/hold-time</a:t>
            </a:r>
          </a:p>
          <a:p>
            <a:pPr marL="342900" lvl="2" indent="-342900">
              <a:spcAft>
                <a:spcPct val="50000"/>
              </a:spcAft>
              <a:buClr>
                <a:srgbClr val="F28E00"/>
              </a:buClr>
              <a:buFont typeface="Arial" panose="020B0604020202020204" pitchFamily="34" charset="0"/>
              <a:buChar char="•"/>
            </a:pPr>
            <a:r>
              <a:rPr lang="en-US" kern="0" dirty="0">
                <a:solidFill>
                  <a:srgbClr val="000000"/>
                </a:solidFill>
                <a:cs typeface="Times New Roman" pitchFamily="18" charset="0"/>
              </a:rPr>
              <a:t>mean bin width (77.2 </a:t>
            </a:r>
            <a:r>
              <a:rPr lang="en-US" kern="0" dirty="0" err="1">
                <a:solidFill>
                  <a:srgbClr val="000000"/>
                </a:solidFill>
                <a:cs typeface="Times New Roman" pitchFamily="18" charset="0"/>
              </a:rPr>
              <a:t>ps</a:t>
            </a:r>
            <a:r>
              <a:rPr lang="en-US" kern="0" dirty="0">
                <a:solidFill>
                  <a:srgbClr val="000000"/>
                </a:solidFill>
                <a:cs typeface="Times New Roman" pitchFamily="18" charset="0"/>
              </a:rPr>
              <a:t>) is in good agreement with ideal value (76.6 </a:t>
            </a:r>
            <a:r>
              <a:rPr lang="en-US" kern="0" dirty="0" err="1">
                <a:solidFill>
                  <a:srgbClr val="000000"/>
                </a:solidFill>
                <a:cs typeface="Times New Roman" pitchFamily="18" charset="0"/>
              </a:rPr>
              <a:t>ps</a:t>
            </a:r>
            <a:r>
              <a:rPr lang="en-US" kern="0" dirty="0">
                <a:solidFill>
                  <a:srgbClr val="000000"/>
                </a:solidFill>
                <a:cs typeface="Times New Roman" pitchFamily="18" charset="0"/>
              </a:rPr>
              <a:t>)</a:t>
            </a:r>
          </a:p>
          <a:p>
            <a:pPr marL="342900" lvl="2" indent="-342900">
              <a:spcAft>
                <a:spcPct val="50000"/>
              </a:spcAft>
              <a:buClr>
                <a:srgbClr val="F28E00"/>
              </a:buClr>
              <a:buFont typeface="Arial" panose="020B0604020202020204" pitchFamily="34" charset="0"/>
              <a:buChar char="•"/>
            </a:pPr>
            <a:r>
              <a:rPr lang="en-US" kern="0" dirty="0">
                <a:solidFill>
                  <a:srgbClr val="000000"/>
                </a:solidFill>
                <a:cs typeface="Times New Roman" pitchFamily="18" charset="0"/>
              </a:rPr>
              <a:t>upper limit ≤450 MHz</a:t>
            </a:r>
          </a:p>
        </p:txBody>
      </p:sp>
      <p:sp>
        <p:nvSpPr>
          <p:cNvPr id="51" name="Text Box 271">
            <a:extLst>
              <a:ext uri="{FF2B5EF4-FFF2-40B4-BE49-F238E27FC236}">
                <a16:creationId xmlns:a16="http://schemas.microsoft.com/office/drawing/2014/main" id="{4F0837C6-28FB-4CEF-BA27-85C2C9F71437}"/>
              </a:ext>
            </a:extLst>
          </p:cNvPr>
          <p:cNvSpPr txBox="1">
            <a:spLocks noChangeArrowheads="1"/>
          </p:cNvSpPr>
          <p:nvPr/>
        </p:nvSpPr>
        <p:spPr bwMode="auto">
          <a:xfrm>
            <a:off x="9732404" y="2171855"/>
            <a:ext cx="1224136" cy="276999"/>
          </a:xfrm>
          <a:prstGeom prst="rect">
            <a:avLst/>
          </a:prstGeom>
          <a:noFill/>
          <a:ln>
            <a:noFill/>
          </a:ln>
          <a:effectLst/>
          <a:extLst/>
        </p:spPr>
        <p:txBody>
          <a:bodyPr wrap="square">
            <a:spAutoFit/>
          </a:bodyPr>
          <a:lstStyle/>
          <a:p>
            <a:pPr algn="ctr"/>
            <a:r>
              <a:rPr lang="en-US" sz="1200" dirty="0">
                <a:solidFill>
                  <a:srgbClr val="FF3333"/>
                </a:solidFill>
                <a:cs typeface="Times New Roman" pitchFamily="18" charset="0"/>
              </a:rPr>
              <a:t>+1</a:t>
            </a:r>
          </a:p>
        </p:txBody>
      </p:sp>
      <p:cxnSp>
        <p:nvCxnSpPr>
          <p:cNvPr id="54" name="Gerade Verbindung mit Pfeil 53">
            <a:extLst>
              <a:ext uri="{FF2B5EF4-FFF2-40B4-BE49-F238E27FC236}">
                <a16:creationId xmlns:a16="http://schemas.microsoft.com/office/drawing/2014/main" id="{02F2E76B-69F8-4483-8A8C-B2045DDD85A2}"/>
              </a:ext>
            </a:extLst>
          </p:cNvPr>
          <p:cNvCxnSpPr>
            <a:cxnSpLocks/>
          </p:cNvCxnSpPr>
          <p:nvPr/>
        </p:nvCxnSpPr>
        <p:spPr bwMode="auto">
          <a:xfrm>
            <a:off x="6888088" y="1646325"/>
            <a:ext cx="300837" cy="114538"/>
          </a:xfrm>
          <a:prstGeom prst="straightConnector1">
            <a:avLst/>
          </a:prstGeom>
          <a:solidFill>
            <a:schemeClr val="accent1"/>
          </a:solidFill>
          <a:ln w="19050" cap="flat" cmpd="sng" algn="ctr">
            <a:solidFill>
              <a:srgbClr val="FF3333"/>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6" name="Text Box 271">
            <a:extLst>
              <a:ext uri="{FF2B5EF4-FFF2-40B4-BE49-F238E27FC236}">
                <a16:creationId xmlns:a16="http://schemas.microsoft.com/office/drawing/2014/main" id="{CA0A85E1-44CB-4D8E-AC3A-ACA3AA8E17E7}"/>
              </a:ext>
            </a:extLst>
          </p:cNvPr>
          <p:cNvSpPr txBox="1">
            <a:spLocks noChangeArrowheads="1"/>
          </p:cNvSpPr>
          <p:nvPr/>
        </p:nvSpPr>
        <p:spPr bwMode="auto">
          <a:xfrm>
            <a:off x="5705374" y="1345548"/>
            <a:ext cx="1287653" cy="461665"/>
          </a:xfrm>
          <a:prstGeom prst="rect">
            <a:avLst/>
          </a:prstGeom>
          <a:noFill/>
          <a:ln>
            <a:noFill/>
          </a:ln>
          <a:effectLst/>
          <a:extLst/>
        </p:spPr>
        <p:txBody>
          <a:bodyPr wrap="square">
            <a:spAutoFit/>
          </a:bodyPr>
          <a:lstStyle/>
          <a:p>
            <a:pPr algn="ctr"/>
            <a:r>
              <a:rPr lang="en-US" sz="1200" dirty="0">
                <a:solidFill>
                  <a:srgbClr val="FF3333"/>
                </a:solidFill>
                <a:cs typeface="Times New Roman" pitchFamily="18" charset="0"/>
              </a:rPr>
              <a:t>Solution: include delay</a:t>
            </a:r>
          </a:p>
        </p:txBody>
      </p:sp>
    </p:spTree>
    <p:extLst>
      <p:ext uri="{BB962C8B-B14F-4D97-AF65-F5344CB8AC3E}">
        <p14:creationId xmlns:p14="http://schemas.microsoft.com/office/powerpoint/2010/main" val="2108225137"/>
      </p:ext>
    </p:extLst>
  </p:cSld>
  <p:clrMapOvr>
    <a:masterClrMapping/>
  </p:clrMapOvr>
</p:sld>
</file>

<file path=ppt/theme/theme1.xml><?xml version="1.0" encoding="utf-8"?>
<a:theme xmlns:a="http://schemas.openxmlformats.org/drawingml/2006/main" name="DESY">
  <a:themeElements>
    <a:clrScheme name="Benutzerdefiniert 30">
      <a:dk1>
        <a:sysClr val="windowText" lastClr="000000"/>
      </a:dk1>
      <a:lt1>
        <a:sysClr val="window" lastClr="FFFFFF"/>
      </a:lt1>
      <a:dk2>
        <a:srgbClr val="898D8D"/>
      </a:dk2>
      <a:lt2>
        <a:srgbClr val="B2B4B2"/>
      </a:lt2>
      <a:accent1>
        <a:srgbClr val="007BC8"/>
      </a:accent1>
      <a:accent2>
        <a:srgbClr val="EB6E0F"/>
      </a:accent2>
      <a:accent3>
        <a:srgbClr val="004B7D"/>
      </a:accent3>
      <a:accent4>
        <a:srgbClr val="898D8D"/>
      </a:accent4>
      <a:accent5>
        <a:srgbClr val="B2B4B2"/>
      </a:accent5>
      <a:accent6>
        <a:srgbClr val="375E77"/>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9525">
          <a:solidFill>
            <a:schemeClr val="tx1"/>
          </a:solidFill>
        </a:ln>
      </a:spPr>
      <a:bodyPr rtlCol="0" anchor="ctr"/>
      <a:lstStyle>
        <a:defPPr algn="ctr">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1600" dirty="0" err="1" smtClean="0"/>
        </a:defPPr>
      </a:lstStyle>
    </a:txDef>
  </a:objectDefaults>
  <a:extraClrSchemeLst/>
  <a:custClrLst>
    <a:custClr>
      <a:srgbClr val="8B6EC9"/>
    </a:custClr>
    <a:custClr>
      <a:srgbClr val="E35D50"/>
    </a:custClr>
    <a:custClr>
      <a:srgbClr val="5BC5F1"/>
    </a:custClr>
    <a:custClr>
      <a:srgbClr val="00AA92"/>
    </a:custClr>
  </a:custClrLst>
  <a:extLst>
    <a:ext uri="{05A4C25C-085E-4340-85A3-A5531E510DB2}">
      <thm15:themeFamily xmlns:thm15="http://schemas.microsoft.com/office/thememl/2012/main" name="DESY_PowerPoint_16x9_en_2022" id="{17417353-F29F-0A4B-83F7-29687F17E628}" vid="{93F30902-AA21-1949-BB7A-58A21D924294}"/>
    </a:ext>
  </a:extLst>
</a:theme>
</file>

<file path=ppt/theme/theme2.xml><?xml version="1.0" encoding="utf-8"?>
<a:theme xmlns:a="http://schemas.openxmlformats.org/drawingml/2006/main" name="Office">
  <a:themeElements>
    <a:clrScheme name="Benutzerdefiniert 30">
      <a:dk1>
        <a:sysClr val="windowText" lastClr="000000"/>
      </a:dk1>
      <a:lt1>
        <a:sysClr val="window" lastClr="FFFFFF"/>
      </a:lt1>
      <a:dk2>
        <a:srgbClr val="898D8D"/>
      </a:dk2>
      <a:lt2>
        <a:srgbClr val="B2B4B2"/>
      </a:lt2>
      <a:accent1>
        <a:srgbClr val="007BC8"/>
      </a:accent1>
      <a:accent2>
        <a:srgbClr val="EB6E0F"/>
      </a:accent2>
      <a:accent3>
        <a:srgbClr val="004B7D"/>
      </a:accent3>
      <a:accent4>
        <a:srgbClr val="898D8D"/>
      </a:accent4>
      <a:accent5>
        <a:srgbClr val="B2B4B2"/>
      </a:accent5>
      <a:accent6>
        <a:srgbClr val="375E77"/>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Benutzerdefiniert 30">
      <a:dk1>
        <a:sysClr val="windowText" lastClr="000000"/>
      </a:dk1>
      <a:lt1>
        <a:sysClr val="window" lastClr="FFFFFF"/>
      </a:lt1>
      <a:dk2>
        <a:srgbClr val="898D8D"/>
      </a:dk2>
      <a:lt2>
        <a:srgbClr val="B2B4B2"/>
      </a:lt2>
      <a:accent1>
        <a:srgbClr val="007BC8"/>
      </a:accent1>
      <a:accent2>
        <a:srgbClr val="EB6E0F"/>
      </a:accent2>
      <a:accent3>
        <a:srgbClr val="004B7D"/>
      </a:accent3>
      <a:accent4>
        <a:srgbClr val="898D8D"/>
      </a:accent4>
      <a:accent5>
        <a:srgbClr val="B2B4B2"/>
      </a:accent5>
      <a:accent6>
        <a:srgbClr val="375E77"/>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DESY_PowerPoint_16x9_en_2022</Template>
  <TotalTime>0</TotalTime>
  <Words>1253</Words>
  <Application>Microsoft Office PowerPoint</Application>
  <PresentationFormat>Breitbild</PresentationFormat>
  <Paragraphs>332</Paragraphs>
  <Slides>14</Slides>
  <Notes>8</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14</vt:i4>
      </vt:variant>
    </vt:vector>
  </HeadingPairs>
  <TitlesOfParts>
    <vt:vector size="18" baseType="lpstr">
      <vt:lpstr>Arial</vt:lpstr>
      <vt:lpstr>Cambria Math</vt:lpstr>
      <vt:lpstr>Times New Roman</vt:lpstr>
      <vt:lpstr>DESY</vt:lpstr>
      <vt:lpstr>Time-to-digital converter (TDC) in CMOS technology – overview and design example</vt:lpstr>
      <vt:lpstr>Introduction</vt:lpstr>
      <vt:lpstr>Introduction</vt:lpstr>
      <vt:lpstr>Introduction</vt:lpstr>
      <vt:lpstr>Introduction</vt:lpstr>
      <vt:lpstr>Introduction</vt:lpstr>
      <vt:lpstr>Introduction</vt:lpstr>
      <vt:lpstr>Design in 130-nm CMOS Process from Global Foundry</vt:lpstr>
      <vt:lpstr>Design in 130-nm CMOS Process from Global Foundry</vt:lpstr>
      <vt:lpstr>Design in 150-nm CMOS Process from LFoundry</vt:lpstr>
      <vt:lpstr>Design in 150-nm CMOS Process from LFoundry</vt:lpstr>
      <vt:lpstr>Design in 150-nm CMOS Process from LFoundry</vt:lpstr>
      <vt:lpstr>Design in 150-nm CMOS Process from LFoundry</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Diehl, Inge</dc:creator>
  <cp:lastModifiedBy>Diehl, Inge</cp:lastModifiedBy>
  <cp:revision>352</cp:revision>
  <cp:lastPrinted>2023-02-08T08:42:06Z</cp:lastPrinted>
  <dcterms:created xsi:type="dcterms:W3CDTF">2022-09-14T13:59:46Z</dcterms:created>
  <dcterms:modified xsi:type="dcterms:W3CDTF">2023-07-18T12:15:37Z</dcterms:modified>
</cp:coreProperties>
</file>