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257" r:id="rId2"/>
    <p:sldId id="266" r:id="rId3"/>
    <p:sldId id="277" r:id="rId4"/>
    <p:sldId id="276" r:id="rId5"/>
    <p:sldId id="278" r:id="rId6"/>
    <p:sldId id="270" r:id="rId7"/>
    <p:sldId id="261" r:id="rId8"/>
    <p:sldId id="262" r:id="rId9"/>
    <p:sldId id="263" r:id="rId10"/>
    <p:sldId id="27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5AA0"/>
    <a:srgbClr val="F0781E"/>
    <a:srgbClr val="005A9A"/>
    <a:srgbClr val="E6007E"/>
    <a:srgbClr val="F5B891"/>
    <a:srgbClr val="7EABCB"/>
    <a:srgbClr val="EE7326"/>
    <a:srgbClr val="C6C6C6"/>
    <a:srgbClr val="F18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020" autoAdjust="0"/>
  </p:normalViewPr>
  <p:slideViewPr>
    <p:cSldViewPr snapToGrid="0">
      <p:cViewPr varScale="1">
        <p:scale>
          <a:sx n="105" d="100"/>
          <a:sy n="105" d="100"/>
        </p:scale>
        <p:origin x="6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B56A-BD67-4CEB-9E59-5B3B38DB9011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3DEF-1916-4A4B-BD23-D9E031A78E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noProof="0" dirty="0" smtClean="0"/>
              <a:t>on</a:t>
            </a:r>
            <a:r>
              <a:rPr lang="en-US" dirty="0" smtClean="0"/>
              <a:t> symbol to add image</a:t>
            </a:r>
            <a:endParaRPr lang="en-US" dirty="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9680649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1"/>
            <a:ext cx="9716929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CEE3A98-068D-4F83-BAF7-A1459AC44B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37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6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6DFD911-BDFF-4B4E-9EE8-EEE8D2248B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9600975" cy="182563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Edit Text Master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74ABC08-796A-4D1B-8742-045256055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05" y="5819413"/>
            <a:ext cx="609868" cy="60754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0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 smtClean="0"/>
              <a:t>partner logo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Edit Text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noProof="0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3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Edit Text Master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BBD6BF-7910-48C7-BC5B-D3F3BACCD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142CDC-0FF1-4F93-A609-E3A4A263AB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44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6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578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en-US" noProof="0" dirty="0" smtClean="0"/>
              <a:t>Edit Text Master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master format</a:t>
            </a:r>
            <a:endParaRPr lang="en-US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image</a:t>
            </a:r>
            <a:endParaRPr lang="en-US" noProof="0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6BB26055-2A6A-48FB-BDD8-76CA4A52F2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C7C8351-B0D1-4526-99A8-C5A15539A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partner logo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8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 smtClean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 smtClean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 smtClean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 smtClean="0">
                  <a:solidFill>
                    <a:srgbClr val="333333"/>
                  </a:solidFill>
                </a:rPr>
              </a:br>
              <a:r>
                <a:rPr lang="en-US" sz="1000" noProof="0" dirty="0" smtClean="0">
                  <a:solidFill>
                    <a:srgbClr val="333333"/>
                  </a:solidFill>
                </a:rPr>
                <a:t>home // paragraph // list level</a:t>
              </a:r>
              <a:endParaRPr lang="en-US" sz="1000" noProof="0" dirty="0">
                <a:solidFill>
                  <a:srgbClr val="333333"/>
                </a:solidFill>
              </a:endParaRP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0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Increase 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 smtClean="0">
                    <a:solidFill>
                      <a:srgbClr val="333333"/>
                    </a:solidFill>
                  </a:rPr>
                  <a:t>list level</a:t>
                </a:r>
                <a:endParaRPr lang="en-US" sz="1000" noProof="0" dirty="0">
                  <a:solidFill>
                    <a:srgbClr val="33333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71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edit title master format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05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8AF54A38-1FF2-41DE-9690-0F803BF9E05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67" y="6343460"/>
            <a:ext cx="816866" cy="29565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title master format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Edit text master format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10.01.2023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5" y="6308727"/>
            <a:ext cx="452966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Data management activities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menu: View // Guides // click guides checkbox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baseline="0" noProof="0" dirty="0" smtClean="0">
                  <a:solidFill>
                    <a:schemeClr val="tx1"/>
                  </a:solidFill>
                  <a:latin typeface="+mn-lt"/>
                </a:rPr>
                <a:t>Set footer per slide or for all/some via menu: Insert // text // Header &amp; Footer</a:t>
              </a:r>
              <a:endParaRPr lang="en-US" sz="1000" b="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98" r:id="rId5"/>
    <p:sldLayoutId id="2147483699" r:id="rId6"/>
    <p:sldLayoutId id="214748370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04" userDrawn="1">
          <p15:clr>
            <a:srgbClr val="F26B43"/>
          </p15:clr>
        </p15:guide>
        <p15:guide id="2" pos="7424" userDrawn="1">
          <p15:clr>
            <a:srgbClr val="F26B43"/>
          </p15:clr>
        </p15:guide>
        <p15:guide id="3" pos="427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1.png"/><Relationship Id="rId3" Type="http://schemas.openxmlformats.org/officeDocument/2006/relationships/hyperlink" Target="https://helmholtz-metadaten.de/de/inf-projects/helpmi-helmholtz-laser-plasma-metadata-initiative" TargetMode="External"/><Relationship Id="rId7" Type="http://schemas.openxmlformats.org/officeDocument/2006/relationships/hyperlink" Target="https://www.nexusformat.org/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hyperlink" Target="https://www.openpmd.org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asymapmaker.com/map/ICUIL_World_Map_v3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56" y="0"/>
            <a:ext cx="9082568" cy="60668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  Laser-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Acceleration</a:t>
            </a:r>
            <a:r>
              <a:rPr lang="de-DE" dirty="0" smtClean="0"/>
              <a:t> in DMA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Institute of Radiation Physics· Laser-Particle Acceleration · Dr. Hans-Peter </a:t>
            </a:r>
            <a:r>
              <a:rPr lang="en-US" dirty="0" err="1"/>
              <a:t>Schlenvoigt</a:t>
            </a:r>
            <a:r>
              <a:rPr lang="en-US" dirty="0"/>
              <a:t> · </a:t>
            </a:r>
            <a:r>
              <a:rPr lang="en-US" dirty="0" smtClean="0"/>
              <a:t>hp.schlenvoigt@hzdr.de </a:t>
            </a:r>
            <a:r>
              <a:rPr lang="en-US" dirty="0"/>
              <a:t>· www.hzdr.de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45DA2F2-8E41-492E-9B39-6679603A4A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9D95505-9D89-494E-B7AC-CA07D6C9E2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355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phic 21"/>
          <p:cNvPicPr/>
          <p:nvPr/>
        </p:nvPicPr>
        <p:blipFill>
          <a:blip r:embed="rId2"/>
          <a:stretch/>
        </p:blipFill>
        <p:spPr>
          <a:xfrm>
            <a:off x="1571969" y="4463790"/>
            <a:ext cx="722146" cy="270615"/>
          </a:xfrm>
          <a:prstGeom prst="rect">
            <a:avLst/>
          </a:prstGeom>
          <a:ln w="0">
            <a:noFill/>
          </a:ln>
        </p:spPr>
      </p:pic>
      <p:cxnSp>
        <p:nvCxnSpPr>
          <p:cNvPr id="11" name="Gerade Verbindung mit Pfeil 45"/>
          <p:cNvCxnSpPr/>
          <p:nvPr/>
        </p:nvCxnSpPr>
        <p:spPr>
          <a:xfrm rot="10800000" flipV="1">
            <a:off x="5433030" y="5071075"/>
            <a:ext cx="2387233" cy="351536"/>
          </a:xfrm>
          <a:prstGeom prst="curvedConnector3">
            <a:avLst>
              <a:gd name="adj1" fmla="val 11696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bgerundetes Rechteck 11"/>
          <p:cNvSpPr/>
          <p:nvPr/>
        </p:nvSpPr>
        <p:spPr>
          <a:xfrm>
            <a:off x="3522429" y="2016493"/>
            <a:ext cx="1412884" cy="3143904"/>
          </a:xfrm>
          <a:prstGeom prst="roundRect">
            <a:avLst/>
          </a:prstGeom>
          <a:noFill/>
          <a:ln w="254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smtClean="0"/>
          </a:p>
          <a:p>
            <a:pPr algn="ctr"/>
            <a:r>
              <a:rPr lang="de-DE" dirty="0" smtClean="0"/>
              <a:t>Tools </a:t>
            </a:r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r>
              <a:rPr lang="de-DE" dirty="0" err="1" smtClean="0"/>
              <a:t>and</a:t>
            </a:r>
            <a:endParaRPr lang="de-DE" dirty="0" smtClean="0"/>
          </a:p>
          <a:p>
            <a:pPr algn="ctr"/>
            <a:r>
              <a:rPr lang="de-DE" dirty="0" smtClean="0"/>
              <a:t> </a:t>
            </a:r>
            <a:r>
              <a:rPr lang="de-DE" dirty="0" err="1" smtClean="0"/>
              <a:t>automation</a:t>
            </a:r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13" name="Grafik 1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81" y="3914787"/>
            <a:ext cx="1531342" cy="1173614"/>
          </a:xfrm>
          <a:prstGeom prst="rect">
            <a:avLst/>
          </a:prstGeom>
        </p:spPr>
      </p:pic>
      <p:pic>
        <p:nvPicPr>
          <p:cNvPr id="14" name="Grafik 1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61" y="4676734"/>
            <a:ext cx="895504" cy="471632"/>
          </a:xfrm>
          <a:prstGeom prst="rect">
            <a:avLst/>
          </a:prstGeom>
        </p:spPr>
      </p:pic>
      <p:pic>
        <p:nvPicPr>
          <p:cNvPr id="15" name="Grafik 1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18" y="4704800"/>
            <a:ext cx="415500" cy="4155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8636" y="2719745"/>
            <a:ext cx="2083539" cy="70666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88" y="2043120"/>
            <a:ext cx="907232" cy="275329"/>
          </a:xfrm>
          <a:prstGeom prst="rect">
            <a:avLst/>
          </a:prstGeom>
        </p:spPr>
      </p:pic>
      <p:pic>
        <p:nvPicPr>
          <p:cNvPr id="18" name="Picture 193" descr="Logo&#10;&#10;Description automatically generated"/>
          <p:cNvPicPr/>
          <p:nvPr/>
        </p:nvPicPr>
        <p:blipFill>
          <a:blip r:embed="rId11"/>
          <a:stretch/>
        </p:blipFill>
        <p:spPr>
          <a:xfrm>
            <a:off x="3562494" y="4319916"/>
            <a:ext cx="1336990" cy="674554"/>
          </a:xfrm>
          <a:prstGeom prst="rect">
            <a:avLst/>
          </a:prstGeom>
          <a:ln w="0">
            <a:noFill/>
          </a:ln>
        </p:spPr>
      </p:pic>
      <p:sp>
        <p:nvSpPr>
          <p:cNvPr id="19" name="Abgerundetes Rechteck 18"/>
          <p:cNvSpPr/>
          <p:nvPr/>
        </p:nvSpPr>
        <p:spPr>
          <a:xfrm>
            <a:off x="3012762" y="2780899"/>
            <a:ext cx="1472811" cy="5299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Experiments</a:t>
            </a:r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1172784" y="2780899"/>
            <a:ext cx="1472811" cy="5299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Simulations</a:t>
            </a:r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2170546" y="2106347"/>
            <a:ext cx="1472811" cy="529949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Data</a:t>
            </a:r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2136876" y="3426412"/>
            <a:ext cx="1472811" cy="529949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Metadata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 rot="16200000">
            <a:off x="4545240" y="2599832"/>
            <a:ext cx="1879054" cy="89208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Electronic Lab </a:t>
            </a:r>
            <a:r>
              <a:rPr lang="de-DE" dirty="0" err="1" smtClean="0"/>
              <a:t>Documentation</a:t>
            </a:r>
            <a:endParaRPr lang="de-DE" dirty="0"/>
          </a:p>
        </p:txBody>
      </p:sp>
      <p:sp>
        <p:nvSpPr>
          <p:cNvPr id="24" name="Abgerundetes Rechteck 23"/>
          <p:cNvSpPr/>
          <p:nvPr/>
        </p:nvSpPr>
        <p:spPr>
          <a:xfrm>
            <a:off x="7820263" y="3410523"/>
            <a:ext cx="1724393" cy="619803"/>
          </a:xfrm>
          <a:prstGeom prst="roundRect">
            <a:avLst/>
          </a:prstGeom>
          <a:gradFill>
            <a:gsLst>
              <a:gs pos="0">
                <a:srgbClr val="FF0000">
                  <a:lumMod val="96000"/>
                  <a:lumOff val="4000"/>
                </a:srgbClr>
              </a:gs>
              <a:gs pos="50000">
                <a:srgbClr val="FF0000"/>
              </a:gs>
              <a:gs pos="100000">
                <a:srgbClr val="FF0000">
                  <a:lumMod val="96000"/>
                </a:srgb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catalogue</a:t>
            </a:r>
            <a:endParaRPr lang="de-DE" dirty="0"/>
          </a:p>
        </p:txBody>
      </p:sp>
      <p:sp>
        <p:nvSpPr>
          <p:cNvPr id="25" name="Abgerundetes Rechteck 24"/>
          <p:cNvSpPr/>
          <p:nvPr/>
        </p:nvSpPr>
        <p:spPr>
          <a:xfrm>
            <a:off x="7820262" y="2076414"/>
            <a:ext cx="1724394" cy="619803"/>
          </a:xfrm>
          <a:prstGeom prst="roundRect">
            <a:avLst/>
          </a:prstGeom>
          <a:gradFill>
            <a:gsLst>
              <a:gs pos="0">
                <a:srgbClr val="FF0000">
                  <a:lumMod val="96000"/>
                  <a:lumOff val="4000"/>
                </a:srgbClr>
              </a:gs>
              <a:gs pos="50000">
                <a:srgbClr val="FF0000"/>
              </a:gs>
              <a:gs pos="100000">
                <a:srgbClr val="FF0000">
                  <a:lumMod val="96000"/>
                </a:srgb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Data </a:t>
            </a:r>
            <a:r>
              <a:rPr lang="de-DE" dirty="0" err="1" smtClean="0"/>
              <a:t>repository</a:t>
            </a:r>
            <a:endParaRPr lang="de-DE" dirty="0"/>
          </a:p>
        </p:txBody>
      </p:sp>
      <p:sp>
        <p:nvSpPr>
          <p:cNvPr id="26" name="Pfeil nach rechts 25"/>
          <p:cNvSpPr/>
          <p:nvPr/>
        </p:nvSpPr>
        <p:spPr>
          <a:xfrm>
            <a:off x="3797684" y="2296258"/>
            <a:ext cx="865493" cy="150125"/>
          </a:xfrm>
          <a:prstGeom prst="rightArrow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rechts 26"/>
          <p:cNvSpPr/>
          <p:nvPr/>
        </p:nvSpPr>
        <p:spPr>
          <a:xfrm>
            <a:off x="3766113" y="3645364"/>
            <a:ext cx="865493" cy="150125"/>
          </a:xfrm>
          <a:prstGeom prst="rightArrow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>
            <a:off x="6160759" y="2296258"/>
            <a:ext cx="1379142" cy="150125"/>
          </a:xfrm>
          <a:prstGeom prst="rightArrow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rechts 28"/>
          <p:cNvSpPr/>
          <p:nvPr/>
        </p:nvSpPr>
        <p:spPr>
          <a:xfrm>
            <a:off x="6137074" y="3645364"/>
            <a:ext cx="1371255" cy="150125"/>
          </a:xfrm>
          <a:prstGeom prst="rightArrow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Abgerundetes Rechteck 29"/>
          <p:cNvSpPr/>
          <p:nvPr/>
        </p:nvSpPr>
        <p:spPr>
          <a:xfrm>
            <a:off x="6020044" y="2016493"/>
            <a:ext cx="1589354" cy="3143903"/>
          </a:xfrm>
          <a:prstGeom prst="roundRect">
            <a:avLst/>
          </a:prstGeom>
          <a:noFill/>
          <a:ln w="254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Domain-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endParaRPr lang="de-DE" dirty="0" smtClean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5729718" y="3985400"/>
            <a:ext cx="643786" cy="6661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 flipV="1">
            <a:off x="7322024" y="3985400"/>
            <a:ext cx="578547" cy="7712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D:\talks\gordonbell2013\videos\hzdr_bussmann_logos_and_team\hzdr_bussmann_logos\hzdr_bussmann_picongpu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36" y="4623718"/>
            <a:ext cx="1320376" cy="577664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Gerade Verbindung mit Pfeil 33"/>
          <p:cNvCxnSpPr/>
          <p:nvPr/>
        </p:nvCxnSpPr>
        <p:spPr>
          <a:xfrm flipH="1" flipV="1">
            <a:off x="1826004" y="3568548"/>
            <a:ext cx="310872" cy="8952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45"/>
          <p:cNvCxnSpPr/>
          <p:nvPr/>
        </p:nvCxnSpPr>
        <p:spPr>
          <a:xfrm>
            <a:off x="3082157" y="4887268"/>
            <a:ext cx="2357894" cy="535344"/>
          </a:xfrm>
          <a:prstGeom prst="curvedConnector3">
            <a:avLst>
              <a:gd name="adj1" fmla="val 17008"/>
            </a:avLst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4" descr="Logo, company name&#10;&#10;Description automatically generated"/>
          <p:cNvPicPr/>
          <p:nvPr/>
        </p:nvPicPr>
        <p:blipFill>
          <a:blip r:embed="rId13"/>
          <a:srcRect t="26153" b="27759"/>
          <a:stretch/>
        </p:blipFill>
        <p:spPr>
          <a:xfrm>
            <a:off x="2198678" y="4046032"/>
            <a:ext cx="750462" cy="34571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144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Laser-Particle acceleration: Mainly ARD ST4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8500" y="1535723"/>
            <a:ext cx="11206987" cy="4641240"/>
          </a:xfrm>
        </p:spPr>
        <p:txBody>
          <a:bodyPr/>
          <a:lstStyle/>
          <a:p>
            <a:pPr lvl="2"/>
            <a:r>
              <a:rPr lang="en-US" dirty="0" smtClean="0"/>
              <a:t>DESY, GSI, HI Jena, HZDR in HGF, + HHU, LMU, MBI, U Hamburg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HGF partners in MT-ARD-ST4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Research purpose</a:t>
            </a:r>
          </a:p>
          <a:p>
            <a:pPr lvl="3"/>
            <a:r>
              <a:rPr lang="en-US" dirty="0" smtClean="0"/>
              <a:t>Exploring particle acceleration in laser-driven plasma</a:t>
            </a:r>
          </a:p>
          <a:p>
            <a:pPr lvl="4"/>
            <a:r>
              <a:rPr lang="en-US" dirty="0" smtClean="0"/>
              <a:t>On fundamental level (regimes) and towards applications (control, stability, </a:t>
            </a:r>
            <a:r>
              <a:rPr lang="en-US" dirty="0" err="1" smtClean="0"/>
              <a:t>scalings</a:t>
            </a:r>
            <a:r>
              <a:rPr lang="en-US" dirty="0" smtClean="0"/>
              <a:t>, efficiency)</a:t>
            </a:r>
          </a:p>
          <a:p>
            <a:pPr lvl="3"/>
            <a:r>
              <a:rPr lang="en-US" dirty="0" smtClean="0"/>
              <a:t>Exploiting unique properties of primary and secondary radiation</a:t>
            </a:r>
          </a:p>
          <a:p>
            <a:pPr lvl="4"/>
            <a:r>
              <a:rPr lang="en-US" dirty="0" smtClean="0"/>
              <a:t>Ultra-short duration/high peak .., inherent synchronization, relatively compact</a:t>
            </a:r>
          </a:p>
          <a:p>
            <a:pPr lvl="4"/>
            <a:r>
              <a:rPr lang="en-US" dirty="0" smtClean="0"/>
              <a:t>Electron acceleration: </a:t>
            </a:r>
            <a:r>
              <a:rPr lang="en-US" dirty="0" err="1" smtClean="0"/>
              <a:t>betatron</a:t>
            </a:r>
            <a:r>
              <a:rPr lang="en-US" dirty="0" smtClean="0"/>
              <a:t> sources, FEL drivers, plasma acceleration drivers</a:t>
            </a:r>
          </a:p>
          <a:p>
            <a:pPr lvl="4"/>
            <a:r>
              <a:rPr lang="en-US" dirty="0" smtClean="0"/>
              <a:t>Ion acceleration: WDM, radiobiology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Part of a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global community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72" y="2116098"/>
            <a:ext cx="1604848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Data </a:t>
            </a:r>
            <a:r>
              <a:rPr lang="de-DE" dirty="0" err="1" smtClean="0"/>
              <a:t>aspects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Experimental </a:t>
            </a:r>
            <a:r>
              <a:rPr lang="de-DE" dirty="0" err="1" smtClean="0"/>
              <a:t>facilities</a:t>
            </a:r>
            <a:endParaRPr lang="de-DE" dirty="0" smtClean="0"/>
          </a:p>
          <a:p>
            <a:pPr lvl="2"/>
            <a:r>
              <a:rPr lang="de-DE" dirty="0" err="1" smtClean="0"/>
              <a:t>Older</a:t>
            </a:r>
            <a:r>
              <a:rPr lang="de-DE" dirty="0" smtClean="0"/>
              <a:t> </a:t>
            </a:r>
            <a:r>
              <a:rPr lang="de-DE" dirty="0" err="1" smtClean="0"/>
              <a:t>facilites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organically</a:t>
            </a:r>
            <a:r>
              <a:rPr lang="de-DE" dirty="0" smtClean="0"/>
              <a:t> </a:t>
            </a:r>
            <a:r>
              <a:rPr lang="de-DE" dirty="0" err="1" smtClean="0"/>
              <a:t>grown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overarching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acquisition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(</a:t>
            </a:r>
            <a:r>
              <a:rPr lang="de-DE" dirty="0" err="1" smtClean="0"/>
              <a:t>thousand</a:t>
            </a:r>
            <a:r>
              <a:rPr lang="de-DE" dirty="0" smtClean="0"/>
              <a:t> </a:t>
            </a:r>
            <a:r>
              <a:rPr lang="de-DE" dirty="0" err="1" smtClean="0"/>
              <a:t>islands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 smtClean="0"/>
              <a:t>Newer</a:t>
            </a:r>
            <a:r>
              <a:rPr lang="de-DE" dirty="0" smtClean="0"/>
              <a:t> </a:t>
            </a:r>
            <a:r>
              <a:rPr lang="de-DE" dirty="0" err="1" smtClean="0"/>
              <a:t>facilites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, </a:t>
            </a:r>
            <a:r>
              <a:rPr lang="de-DE" dirty="0" err="1" smtClean="0"/>
              <a:t>extended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DAQ</a:t>
            </a:r>
          </a:p>
          <a:p>
            <a:pPr lvl="2"/>
            <a:r>
              <a:rPr lang="de-DE" dirty="0" smtClean="0"/>
              <a:t>10s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diagnostics</a:t>
            </a:r>
            <a:r>
              <a:rPr lang="de-DE" dirty="0" smtClean="0"/>
              <a:t> (~</a:t>
            </a:r>
            <a:r>
              <a:rPr lang="de-DE" dirty="0" err="1" smtClean="0"/>
              <a:t>Mpx</a:t>
            </a:r>
            <a:r>
              <a:rPr lang="de-DE" dirty="0" smtClean="0"/>
              <a:t>): 100 MB/</a:t>
            </a:r>
            <a:r>
              <a:rPr lang="de-DE" dirty="0" err="1" smtClean="0"/>
              <a:t>shot</a:t>
            </a:r>
            <a:endParaRPr lang="de-DE" dirty="0" smtClean="0"/>
          </a:p>
          <a:p>
            <a:pPr lvl="2"/>
            <a:r>
              <a:rPr lang="de-DE" dirty="0"/>
              <a:t>(10s-)100s-10.000s </a:t>
            </a:r>
            <a:r>
              <a:rPr lang="de-DE" dirty="0" err="1"/>
              <a:t>shots</a:t>
            </a:r>
            <a:r>
              <a:rPr lang="de-DE" dirty="0"/>
              <a:t> per </a:t>
            </a:r>
            <a:r>
              <a:rPr lang="de-DE" dirty="0" err="1" smtClean="0"/>
              <a:t>day</a:t>
            </a:r>
            <a:r>
              <a:rPr lang="de-DE" dirty="0" smtClean="0"/>
              <a:t>;</a:t>
            </a:r>
            <a:r>
              <a:rPr lang="de-DE" dirty="0"/>
              <a:t> </a:t>
            </a:r>
            <a:r>
              <a:rPr lang="de-DE" dirty="0" smtClean="0"/>
              <a:t>on </a:t>
            </a:r>
            <a:r>
              <a:rPr lang="de-DE" dirty="0" err="1"/>
              <a:t>demand</a:t>
            </a:r>
            <a:r>
              <a:rPr lang="de-DE" dirty="0"/>
              <a:t> .. 10 </a:t>
            </a:r>
            <a:r>
              <a:rPr lang="de-DE" dirty="0" smtClean="0"/>
              <a:t>Hz ; 2 </a:t>
            </a:r>
            <a:r>
              <a:rPr lang="de-DE" dirty="0" err="1" smtClean="0"/>
              <a:t>weeks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per </a:t>
            </a:r>
            <a:r>
              <a:rPr lang="de-DE" dirty="0" err="1" smtClean="0"/>
              <a:t>month</a:t>
            </a:r>
            <a:r>
              <a:rPr lang="de-DE" dirty="0" smtClean="0"/>
              <a:t>; 100 </a:t>
            </a:r>
            <a:r>
              <a:rPr lang="de-DE" dirty="0" err="1" smtClean="0"/>
              <a:t>days</a:t>
            </a:r>
            <a:r>
              <a:rPr lang="de-DE" dirty="0" smtClean="0"/>
              <a:t>/</a:t>
            </a:r>
            <a:r>
              <a:rPr lang="de-DE" dirty="0" err="1" smtClean="0"/>
              <a:t>year</a:t>
            </a:r>
            <a:endParaRPr lang="de-DE" dirty="0"/>
          </a:p>
          <a:p>
            <a:pPr lvl="3"/>
            <a:r>
              <a:rPr lang="de-DE" dirty="0" smtClean="0"/>
              <a:t>10 GB – 1TB per </a:t>
            </a:r>
            <a:r>
              <a:rPr lang="de-DE" dirty="0" err="1" smtClean="0"/>
              <a:t>day</a:t>
            </a:r>
            <a:r>
              <a:rPr lang="de-DE" dirty="0" smtClean="0"/>
              <a:t>, 1TB – 100 TB per </a:t>
            </a:r>
            <a:r>
              <a:rPr lang="de-DE" dirty="0" err="1" smtClean="0"/>
              <a:t>year</a:t>
            </a:r>
            <a:r>
              <a:rPr lang="de-DE" dirty="0" smtClean="0"/>
              <a:t>;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 GB per </a:t>
            </a:r>
            <a:r>
              <a:rPr lang="de-DE" dirty="0" err="1" smtClean="0"/>
              <a:t>second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Simulations</a:t>
            </a:r>
            <a:endParaRPr lang="de-DE" dirty="0" smtClean="0"/>
          </a:p>
          <a:p>
            <a:pPr lvl="2"/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HPC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constraints</a:t>
            </a:r>
            <a:r>
              <a:rPr lang="de-DE" dirty="0" smtClean="0"/>
              <a:t>,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scheduling</a:t>
            </a:r>
            <a:r>
              <a:rPr lang="de-DE" dirty="0" smtClean="0"/>
              <a:t>, fast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</a:p>
          <a:p>
            <a:pPr lvl="2"/>
            <a:r>
              <a:rPr lang="de-DE" dirty="0" err="1" smtClean="0"/>
              <a:t>Easily</a:t>
            </a:r>
            <a:r>
              <a:rPr lang="de-DE" dirty="0" smtClean="0"/>
              <a:t> 10 - 100s TB </a:t>
            </a:r>
            <a:r>
              <a:rPr lang="de-DE" dirty="0" err="1" smtClean="0"/>
              <a:t>raw</a:t>
            </a:r>
            <a:r>
              <a:rPr lang="de-DE" dirty="0" smtClean="0"/>
              <a:t> per </a:t>
            </a:r>
            <a:r>
              <a:rPr lang="de-DE" dirty="0" err="1" smtClean="0"/>
              <a:t>simulation</a:t>
            </a:r>
            <a:r>
              <a:rPr lang="de-DE" dirty="0" smtClean="0"/>
              <a:t>, </a:t>
            </a:r>
            <a:r>
              <a:rPr lang="de-DE" dirty="0" err="1" smtClean="0"/>
              <a:t>swift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endParaRPr lang="de-DE" dirty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Source </a:t>
            </a:r>
            <a:r>
              <a:rPr lang="de-DE" dirty="0" err="1" smtClean="0"/>
              <a:t>rates</a:t>
            </a:r>
            <a:r>
              <a:rPr lang="de-DE" dirty="0" smtClean="0"/>
              <a:t>, </a:t>
            </a:r>
            <a:r>
              <a:rPr lang="de-DE" dirty="0" err="1" smtClean="0"/>
              <a:t>averages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7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Data </a:t>
            </a:r>
            <a:r>
              <a:rPr lang="de-DE" dirty="0" err="1" smtClean="0"/>
              <a:t>aspects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842019" y="1965960"/>
            <a:ext cx="823249" cy="4297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Laser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398809" y="1970532"/>
            <a:ext cx="1691640" cy="4297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Experiment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5823990" y="1965960"/>
            <a:ext cx="1691640" cy="4297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/>
                </a:solidFill>
              </a:rPr>
              <a:t>Simulation</a:t>
            </a:r>
            <a:endParaRPr lang="de-DE" dirty="0" smtClean="0">
              <a:solidFill>
                <a:schemeClr val="tx2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734056" y="2180844"/>
            <a:ext cx="646465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178327" y="2180844"/>
            <a:ext cx="558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5178327" y="2395728"/>
            <a:ext cx="5585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bgerundetes Rechteck 21"/>
          <p:cNvSpPr/>
          <p:nvPr/>
        </p:nvSpPr>
        <p:spPr>
          <a:xfrm>
            <a:off x="8323179" y="1965960"/>
            <a:ext cx="1691640" cy="42976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Publication</a:t>
            </a:r>
            <a:endParaRPr lang="de-DE" dirty="0" smtClean="0">
              <a:solidFill>
                <a:schemeClr val="bg1"/>
              </a:solidFill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7589520" y="2180844"/>
            <a:ext cx="649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bgerundetes Rechteck 24"/>
          <p:cNvSpPr/>
          <p:nvPr/>
        </p:nvSpPr>
        <p:spPr>
          <a:xfrm>
            <a:off x="2235210" y="2838773"/>
            <a:ext cx="5083107" cy="4297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2"/>
                </a:solidFill>
              </a:rPr>
              <a:t>Methods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1244814" y="4595626"/>
            <a:ext cx="8770005" cy="429768"/>
          </a:xfrm>
          <a:prstGeom prst="round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Global </a:t>
            </a:r>
            <a:r>
              <a:rPr lang="de-DE" dirty="0" err="1" smtClean="0">
                <a:solidFill>
                  <a:schemeClr val="bg1"/>
                </a:solidFill>
              </a:rPr>
              <a:t>community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27" name="Pfeil nach oben und unten 26"/>
          <p:cNvSpPr/>
          <p:nvPr/>
        </p:nvSpPr>
        <p:spPr>
          <a:xfrm>
            <a:off x="8775807" y="2663573"/>
            <a:ext cx="786384" cy="1664208"/>
          </a:xfrm>
          <a:prstGeom prst="up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smtClean="0">
              <a:solidFill>
                <a:schemeClr val="bg1"/>
              </a:solidFill>
            </a:endParaRPr>
          </a:p>
        </p:txBody>
      </p:sp>
      <p:sp>
        <p:nvSpPr>
          <p:cNvPr id="28" name="Pfeil nach oben und unten 27"/>
          <p:cNvSpPr/>
          <p:nvPr/>
        </p:nvSpPr>
        <p:spPr>
          <a:xfrm>
            <a:off x="4244629" y="3386713"/>
            <a:ext cx="786384" cy="1046988"/>
          </a:xfrm>
          <a:prstGeom prst="up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smtClean="0">
              <a:solidFill>
                <a:schemeClr val="bg1"/>
              </a:solidFill>
            </a:endParaRPr>
          </a:p>
        </p:txBody>
      </p:sp>
      <p:sp>
        <p:nvSpPr>
          <p:cNvPr id="29" name="Pfeil nach oben und unten 28"/>
          <p:cNvSpPr/>
          <p:nvPr/>
        </p:nvSpPr>
        <p:spPr>
          <a:xfrm>
            <a:off x="6242051" y="2591189"/>
            <a:ext cx="786384" cy="1664208"/>
          </a:xfrm>
          <a:prstGeom prst="up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smtClean="0">
              <a:solidFill>
                <a:schemeClr val="bg1"/>
              </a:solidFill>
            </a:endParaRPr>
          </a:p>
        </p:txBody>
      </p:sp>
      <p:sp>
        <p:nvSpPr>
          <p:cNvPr id="30" name="Pfeil nach oben und unten 29"/>
          <p:cNvSpPr/>
          <p:nvPr/>
        </p:nvSpPr>
        <p:spPr>
          <a:xfrm>
            <a:off x="3561555" y="2647954"/>
            <a:ext cx="786384" cy="1664208"/>
          </a:xfrm>
          <a:prstGeom prst="upDownArrow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 smtClean="0">
              <a:solidFill>
                <a:schemeClr val="bg1"/>
              </a:solidFill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14" y="3019791"/>
            <a:ext cx="1251444" cy="659094"/>
          </a:xfrm>
          <a:prstGeom prst="rect">
            <a:avLst/>
          </a:prstGeom>
        </p:spPr>
      </p:pic>
      <p:pic>
        <p:nvPicPr>
          <p:cNvPr id="32" name="Picture 44" descr="Logo, company name&#10;&#10;Description automatically generated"/>
          <p:cNvPicPr/>
          <p:nvPr/>
        </p:nvPicPr>
        <p:blipFill>
          <a:blip r:embed="rId3"/>
          <a:srcRect t="26153" b="27759"/>
          <a:stretch/>
        </p:blipFill>
        <p:spPr>
          <a:xfrm>
            <a:off x="5263675" y="3102978"/>
            <a:ext cx="1168208" cy="538153"/>
          </a:xfrm>
          <a:prstGeom prst="rect">
            <a:avLst/>
          </a:prstGeom>
          <a:ln w="0">
            <a:noFill/>
          </a:ln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9" y="2735957"/>
            <a:ext cx="2191428" cy="16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Recap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200000"/>
              </a:lnSpc>
            </a:pP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suggestion</a:t>
            </a:r>
            <a:r>
              <a:rPr lang="de-DE" dirty="0" smtClean="0"/>
              <a:t>/</a:t>
            </a:r>
            <a:r>
              <a:rPr lang="de-DE" dirty="0" err="1" smtClean="0"/>
              <a:t>solution</a:t>
            </a:r>
            <a:r>
              <a:rPr lang="de-DE" dirty="0" smtClean="0"/>
              <a:t> must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global </a:t>
            </a:r>
            <a:r>
              <a:rPr lang="de-DE" dirty="0" err="1" smtClean="0"/>
              <a:t>community</a:t>
            </a:r>
            <a:r>
              <a:rPr lang="de-DE" dirty="0" smtClean="0"/>
              <a:t>, not </a:t>
            </a:r>
            <a:r>
              <a:rPr lang="de-DE" dirty="0" err="1" smtClean="0"/>
              <a:t>only</a:t>
            </a:r>
            <a:r>
              <a:rPr lang="de-DE" dirty="0" smtClean="0"/>
              <a:t> HGF</a:t>
            </a:r>
          </a:p>
          <a:p>
            <a:pPr lvl="2">
              <a:lnSpc>
                <a:spcPct val="200000"/>
              </a:lnSpc>
            </a:pPr>
            <a:r>
              <a:rPr lang="de-DE" dirty="0" smtClean="0"/>
              <a:t>Experimental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poorly</a:t>
            </a:r>
            <a:r>
              <a:rPr lang="de-DE" dirty="0" smtClean="0"/>
              <a:t> </a:t>
            </a:r>
            <a:r>
              <a:rPr lang="de-DE" dirty="0" err="1" smtClean="0"/>
              <a:t>organized</a:t>
            </a:r>
            <a:r>
              <a:rPr lang="de-DE" dirty="0" smtClean="0"/>
              <a:t>, </a:t>
            </a:r>
            <a:r>
              <a:rPr lang="de-DE" dirty="0" err="1" smtClean="0"/>
              <a:t>maily</a:t>
            </a:r>
            <a:r>
              <a:rPr lang="de-DE" dirty="0" smtClean="0"/>
              <a:t> human-</a:t>
            </a:r>
            <a:r>
              <a:rPr lang="de-DE" dirty="0" err="1" smtClean="0"/>
              <a:t>readable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Big Data, </a:t>
            </a:r>
            <a:r>
              <a:rPr lang="de-DE" dirty="0" err="1" smtClean="0"/>
              <a:t>hence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AI</a:t>
            </a:r>
          </a:p>
          <a:p>
            <a:pPr lvl="2">
              <a:lnSpc>
                <a:spcPct val="200000"/>
              </a:lnSpc>
            </a:pPr>
            <a:r>
              <a:rPr lang="de-DE" dirty="0" smtClean="0"/>
              <a:t>Simulation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r>
              <a:rPr lang="de-DE" dirty="0" smtClean="0"/>
              <a:t>, not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supports</a:t>
            </a:r>
            <a:r>
              <a:rPr lang="de-DE" dirty="0" smtClean="0"/>
              <a:t> all </a:t>
            </a:r>
            <a:r>
              <a:rPr lang="de-DE" dirty="0" err="1" smtClean="0"/>
              <a:t>formats</a:t>
            </a:r>
            <a:endParaRPr lang="de-DE" dirty="0" smtClean="0"/>
          </a:p>
          <a:p>
            <a:pPr lvl="2">
              <a:lnSpc>
                <a:spcPct val="200000"/>
              </a:lnSpc>
            </a:pPr>
            <a:r>
              <a:rPr lang="de-DE" dirty="0" smtClean="0"/>
              <a:t>Data </a:t>
            </a:r>
            <a:r>
              <a:rPr lang="de-DE" dirty="0" err="1" smtClean="0"/>
              <a:t>standards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/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domain</a:t>
            </a:r>
            <a:endParaRPr lang="de-DE" dirty="0" smtClean="0"/>
          </a:p>
          <a:p>
            <a:pPr lvl="2">
              <a:lnSpc>
                <a:spcPct val="200000"/>
              </a:lnSpc>
            </a:pPr>
            <a:r>
              <a:rPr lang="de-DE" dirty="0" smtClean="0"/>
              <a:t>Domain-</a:t>
            </a:r>
            <a:r>
              <a:rPr lang="de-DE" dirty="0" err="1" smtClean="0"/>
              <a:t>specific</a:t>
            </a:r>
            <a:r>
              <a:rPr lang="de-DE" dirty="0" smtClean="0"/>
              <a:t> (?) </a:t>
            </a:r>
            <a:r>
              <a:rPr lang="de-DE" dirty="0" err="1" smtClean="0"/>
              <a:t>indices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publications</a:t>
            </a:r>
            <a:r>
              <a:rPr lang="de-DE" dirty="0" smtClean="0"/>
              <a:t>, like in </a:t>
            </a:r>
            <a:r>
              <a:rPr lang="de-DE" dirty="0" err="1" smtClean="0"/>
              <a:t>Astronomy</a:t>
            </a:r>
            <a:endParaRPr lang="de-DE" dirty="0" smtClean="0"/>
          </a:p>
          <a:p>
            <a:pPr lvl="2">
              <a:lnSpc>
                <a:spcPct val="200000"/>
              </a:lnSpc>
            </a:pPr>
            <a:r>
              <a:rPr lang="de-DE" dirty="0" smtClean="0"/>
              <a:t>Large </a:t>
            </a:r>
            <a:r>
              <a:rPr lang="de-DE" dirty="0" err="1" smtClean="0"/>
              <a:t>data</a:t>
            </a:r>
            <a:r>
              <a:rPr lang="de-DE" dirty="0" smtClean="0"/>
              <a:t>: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capabilities</a:t>
            </a:r>
            <a:r>
              <a:rPr lang="de-DE" dirty="0" smtClean="0"/>
              <a:t>?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policies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5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60" y="1936799"/>
            <a:ext cx="4242445" cy="325139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HELPMI organization and main goals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8501" y="1535723"/>
            <a:ext cx="9689083" cy="4641240"/>
          </a:xfrm>
        </p:spPr>
        <p:txBody>
          <a:bodyPr/>
          <a:lstStyle/>
          <a:p>
            <a:pPr lvl="2"/>
            <a:r>
              <a:rPr lang="en-US" dirty="0" smtClean="0"/>
              <a:t>HI Jena, GSI and HZDR (improved upon previous call’s proposal)</a:t>
            </a:r>
          </a:p>
          <a:p>
            <a:pPr lvl="2"/>
            <a:r>
              <a:rPr lang="en-US" dirty="0"/>
              <a:t>EUR 200k additional funding from IVF for 24 </a:t>
            </a:r>
            <a:r>
              <a:rPr lang="en-US" dirty="0" smtClean="0"/>
              <a:t>months, starting April 2023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Develop vocabulary for laser-plasma experimental data</a:t>
            </a:r>
          </a:p>
          <a:p>
            <a:pPr lvl="2"/>
            <a:r>
              <a:rPr lang="en-US" dirty="0" smtClean="0"/>
              <a:t>Adopt </a:t>
            </a:r>
            <a:r>
              <a:rPr lang="en-US" dirty="0" err="1" smtClean="0"/>
              <a:t>NeXus</a:t>
            </a:r>
            <a:r>
              <a:rPr lang="en-US" dirty="0" smtClean="0"/>
              <a:t> format (from </a:t>
            </a:r>
            <a:r>
              <a:rPr lang="en-US" dirty="0" err="1" smtClean="0"/>
              <a:t>PaN</a:t>
            </a:r>
            <a:r>
              <a:rPr lang="en-US" dirty="0" smtClean="0"/>
              <a:t>  experimental community)</a:t>
            </a:r>
          </a:p>
          <a:p>
            <a:pPr lvl="2"/>
            <a:r>
              <a:rPr lang="en-US" dirty="0" smtClean="0"/>
              <a:t>Apply to </a:t>
            </a:r>
            <a:r>
              <a:rPr lang="en-US" dirty="0" err="1" smtClean="0"/>
              <a:t>openPMD</a:t>
            </a:r>
            <a:r>
              <a:rPr lang="en-US" dirty="0" smtClean="0"/>
              <a:t> format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Data format is hierarchy of keys and values (N-dim)</a:t>
            </a:r>
          </a:p>
          <a:p>
            <a:pPr lvl="3"/>
            <a:r>
              <a:rPr lang="en-US" dirty="0" smtClean="0"/>
              <a:t>Vocabulary is independent/generic list of keys (and attributes), but</a:t>
            </a:r>
          </a:p>
          <a:p>
            <a:pPr lvl="3"/>
            <a:r>
              <a:rPr lang="en-US" dirty="0" smtClean="0"/>
              <a:t>Community-defined meaning of keys</a:t>
            </a:r>
          </a:p>
          <a:p>
            <a:pPr lvl="2"/>
            <a:r>
              <a:rPr lang="en-US" dirty="0" smtClean="0"/>
              <a:t>Human- and Machine-readable implementation, extensible for future developments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54" y="3230527"/>
            <a:ext cx="1716028" cy="9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47" y="2533410"/>
            <a:ext cx="3074738" cy="23564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projects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DAPHNE4NFDI</a:t>
            </a:r>
          </a:p>
          <a:p>
            <a:pPr lvl="2"/>
            <a:r>
              <a:rPr lang="en-US" dirty="0" smtClean="0"/>
              <a:t>Data from Photon and Neutron Experiments</a:t>
            </a:r>
          </a:p>
          <a:p>
            <a:pPr lvl="2"/>
            <a:r>
              <a:rPr lang="en-US" dirty="0" smtClean="0"/>
              <a:t>+1 staff, otherwise Th. Kluge, HPS, …</a:t>
            </a:r>
          </a:p>
          <a:p>
            <a:pPr lvl="2"/>
            <a:r>
              <a:rPr lang="en-US" dirty="0" smtClean="0"/>
              <a:t>Context: XFEL and ion experimental data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HMC call (Helmholtz Metadata Collaboration) 2022: HELPMI</a:t>
            </a:r>
          </a:p>
          <a:p>
            <a:pPr lvl="2"/>
            <a:r>
              <a:rPr lang="en-US" dirty="0" smtClean="0"/>
              <a:t>HI Jena, GSI and HZDR</a:t>
            </a:r>
          </a:p>
          <a:p>
            <a:pPr lvl="2"/>
            <a:r>
              <a:rPr lang="en-US" dirty="0" smtClean="0"/>
              <a:t>Generate vocabulary of laser-plasma experimental data</a:t>
            </a:r>
          </a:p>
          <a:p>
            <a:pPr lvl="2"/>
            <a:r>
              <a:rPr lang="en-US" dirty="0" smtClean="0"/>
              <a:t>Adopt </a:t>
            </a:r>
            <a:r>
              <a:rPr lang="en-US" dirty="0" err="1" smtClean="0"/>
              <a:t>NeXus</a:t>
            </a:r>
            <a:r>
              <a:rPr lang="en-US" dirty="0" smtClean="0"/>
              <a:t> format (from </a:t>
            </a:r>
            <a:r>
              <a:rPr lang="en-US" dirty="0" err="1" smtClean="0"/>
              <a:t>PaN</a:t>
            </a:r>
            <a:r>
              <a:rPr lang="en-US" dirty="0" smtClean="0"/>
              <a:t>  experimental community)</a:t>
            </a:r>
          </a:p>
          <a:p>
            <a:pPr lvl="2"/>
            <a:r>
              <a:rPr lang="en-US" dirty="0" smtClean="0"/>
              <a:t>Apply to </a:t>
            </a:r>
            <a:r>
              <a:rPr lang="en-US" dirty="0" err="1" smtClean="0"/>
              <a:t>openPMD</a:t>
            </a:r>
            <a:endParaRPr lang="en-US" dirty="0" smtClean="0"/>
          </a:p>
          <a:p>
            <a:pPr lvl="3"/>
            <a:r>
              <a:rPr lang="en-US" dirty="0" smtClean="0"/>
              <a:t>Some work under the hood needed</a:t>
            </a:r>
          </a:p>
          <a:p>
            <a:pPr lvl="2"/>
            <a:r>
              <a:rPr lang="en-US" dirty="0" smtClean="0"/>
              <a:t>Some parallel developments at LBNL and LMU in terms of experimental data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openPMD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23" y="1403959"/>
            <a:ext cx="1460430" cy="88204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74" y="4561023"/>
            <a:ext cx="1716028" cy="9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HZDR Campus strategy</a:t>
            </a:r>
            <a:endParaRPr lang="en-US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2" y="902083"/>
            <a:ext cx="11594098" cy="5101403"/>
          </a:xfr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34" y="1304855"/>
            <a:ext cx="8393502" cy="5304491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FWKT schemas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10.01.2023</a:t>
            </a:r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Data management activities</a:t>
            </a:r>
            <a:endParaRPr lang="en-US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Analyze workflow, dataflow,… to design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ppt_template_16_9_ENGLISH [Schreibgeschützt]" id="{A75F216D-604B-4334-A705-DFD6AC6CCF0E}" vid="{50E1EB8E-AF0C-4F1A-9165-2F218B6110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HZDR_ppt_template_16_9_ENGLISH</Template>
  <TotalTime>0</TotalTime>
  <Words>559</Words>
  <Application>Microsoft Office PowerPoint</Application>
  <PresentationFormat>Breitbild</PresentationFormat>
  <Paragraphs>115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HZDR_Office_Design</vt:lpstr>
      <vt:lpstr>   Laser-Particle Acceleration in DMA</vt:lpstr>
      <vt:lpstr>Laser-Particle acceleration: Mainly ARD ST4</vt:lpstr>
      <vt:lpstr>Data aspects</vt:lpstr>
      <vt:lpstr>Data aspects</vt:lpstr>
      <vt:lpstr>Recap and discussion points</vt:lpstr>
      <vt:lpstr>HELPMI organization and main goals</vt:lpstr>
      <vt:lpstr>External projects</vt:lpstr>
      <vt:lpstr>HZDR Campus strategy</vt:lpstr>
      <vt:lpstr>FWKT schemas</vt:lpstr>
      <vt:lpstr>PowerPoint-Präsentation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Schlenvoigt, Dr. Hans-Peter (FWKT) - 5955</dc:creator>
  <cp:lastModifiedBy>Schlenvoigt, Dr. Hans-Peter (FWKT) - 5955</cp:lastModifiedBy>
  <cp:revision>134</cp:revision>
  <dcterms:created xsi:type="dcterms:W3CDTF">2021-02-23T13:43:05Z</dcterms:created>
  <dcterms:modified xsi:type="dcterms:W3CDTF">2023-11-09T08:05:56Z</dcterms:modified>
</cp:coreProperties>
</file>