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9"/>
  </p:notesMasterIdLst>
  <p:handoutMasterIdLst>
    <p:handoutMasterId r:id="rId50"/>
  </p:handoutMasterIdLst>
  <p:sldIdLst>
    <p:sldId id="461" r:id="rId2"/>
    <p:sldId id="740" r:id="rId3"/>
    <p:sldId id="733" r:id="rId4"/>
    <p:sldId id="734" r:id="rId5"/>
    <p:sldId id="731" r:id="rId6"/>
    <p:sldId id="732" r:id="rId7"/>
    <p:sldId id="741" r:id="rId8"/>
    <p:sldId id="753" r:id="rId9"/>
    <p:sldId id="754" r:id="rId10"/>
    <p:sldId id="758" r:id="rId11"/>
    <p:sldId id="540" r:id="rId12"/>
    <p:sldId id="743" r:id="rId13"/>
    <p:sldId id="784" r:id="rId14"/>
    <p:sldId id="755" r:id="rId15"/>
    <p:sldId id="756" r:id="rId16"/>
    <p:sldId id="773" r:id="rId17"/>
    <p:sldId id="774" r:id="rId18"/>
    <p:sldId id="775" r:id="rId19"/>
    <p:sldId id="776" r:id="rId20"/>
    <p:sldId id="777" r:id="rId21"/>
    <p:sldId id="780" r:id="rId22"/>
    <p:sldId id="783" r:id="rId23"/>
    <p:sldId id="762" r:id="rId24"/>
    <p:sldId id="779" r:id="rId25"/>
    <p:sldId id="778" r:id="rId26"/>
    <p:sldId id="757" r:id="rId27"/>
    <p:sldId id="769" r:id="rId28"/>
    <p:sldId id="771" r:id="rId29"/>
    <p:sldId id="770" r:id="rId30"/>
    <p:sldId id="759" r:id="rId31"/>
    <p:sldId id="781" r:id="rId32"/>
    <p:sldId id="782" r:id="rId33"/>
    <p:sldId id="737" r:id="rId34"/>
    <p:sldId id="738" r:id="rId35"/>
    <p:sldId id="739" r:id="rId36"/>
    <p:sldId id="745" r:id="rId37"/>
    <p:sldId id="747" r:id="rId38"/>
    <p:sldId id="749" r:id="rId39"/>
    <p:sldId id="746" r:id="rId40"/>
    <p:sldId id="768" r:id="rId41"/>
    <p:sldId id="766" r:id="rId42"/>
    <p:sldId id="752" r:id="rId43"/>
    <p:sldId id="772" r:id="rId44"/>
    <p:sldId id="355" r:id="rId45"/>
    <p:sldId id="361" r:id="rId46"/>
    <p:sldId id="371" r:id="rId47"/>
    <p:sldId id="675" r:id="rId48"/>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A82B"/>
    <a:srgbClr val="008000"/>
    <a:srgbClr val="FF9797"/>
    <a:srgbClr val="FFE1E1"/>
    <a:srgbClr val="9A9A9A"/>
    <a:srgbClr val="8C564B"/>
    <a:srgbClr val="956359"/>
    <a:srgbClr val="007BC8"/>
    <a:srgbClr val="925F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33" autoAdjust="0"/>
  </p:normalViewPr>
  <p:slideViewPr>
    <p:cSldViewPr showGuides="1">
      <p:cViewPr varScale="1">
        <p:scale>
          <a:sx n="81" d="100"/>
          <a:sy n="81" d="100"/>
        </p:scale>
        <p:origin x="67" y="211"/>
      </p:cViewPr>
      <p:guideLst>
        <p:guide orient="horz" pos="913"/>
        <p:guide pos="25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1469" y="-2021"/>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8427" cy="513508"/>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sz="quarter" idx="1"/>
          </p:nvPr>
        </p:nvSpPr>
        <p:spPr>
          <a:xfrm>
            <a:off x="4023993" y="0"/>
            <a:ext cx="3078427" cy="513508"/>
          </a:xfrm>
          <a:prstGeom prst="rect">
            <a:avLst/>
          </a:prstGeom>
        </p:spPr>
        <p:txBody>
          <a:bodyPr vert="horz" lIns="99075" tIns="49538" rIns="99075" bIns="49538" rtlCol="0"/>
          <a:lstStyle>
            <a:lvl1pPr algn="r">
              <a:defRPr sz="1300"/>
            </a:lvl1pPr>
          </a:lstStyle>
          <a:p>
            <a:fld id="{FC75E6C4-5F43-4FF9-96D4-21B8157BE639}" type="datetimeFigureOut">
              <a:rPr lang="de-DE" smtClean="0"/>
              <a:t>22.08.2023</a:t>
            </a:fld>
            <a:endParaRPr lang="de-DE"/>
          </a:p>
        </p:txBody>
      </p:sp>
      <p:sp>
        <p:nvSpPr>
          <p:cNvPr id="4" name="Fußzeilenplatzhalter 3"/>
          <p:cNvSpPr>
            <a:spLocks noGrp="1"/>
          </p:cNvSpPr>
          <p:nvPr>
            <p:ph type="ftr" sz="quarter" idx="2"/>
          </p:nvPr>
        </p:nvSpPr>
        <p:spPr>
          <a:xfrm>
            <a:off x="1" y="9721109"/>
            <a:ext cx="3078427" cy="513507"/>
          </a:xfrm>
          <a:prstGeom prst="rect">
            <a:avLst/>
          </a:prstGeom>
        </p:spPr>
        <p:txBody>
          <a:bodyPr vert="horz" lIns="99075" tIns="49538" rIns="99075" bIns="49538" rtlCol="0" anchor="b"/>
          <a:lstStyle>
            <a:lvl1pPr algn="l">
              <a:defRPr sz="1300"/>
            </a:lvl1pPr>
          </a:lstStyle>
          <a:p>
            <a:endParaRPr lang="de-DE"/>
          </a:p>
        </p:txBody>
      </p:sp>
      <p:sp>
        <p:nvSpPr>
          <p:cNvPr id="5" name="Foliennummernplatzhalter 4"/>
          <p:cNvSpPr>
            <a:spLocks noGrp="1"/>
          </p:cNvSpPr>
          <p:nvPr>
            <p:ph type="sldNum" sz="quarter" idx="3"/>
          </p:nvPr>
        </p:nvSpPr>
        <p:spPr>
          <a:xfrm>
            <a:off x="4023993" y="9721109"/>
            <a:ext cx="3078427" cy="513507"/>
          </a:xfrm>
          <a:prstGeom prst="rect">
            <a:avLst/>
          </a:prstGeom>
        </p:spPr>
        <p:txBody>
          <a:bodyPr vert="horz" lIns="99075" tIns="49538" rIns="99075" bIns="49538" rtlCol="0" anchor="b"/>
          <a:lstStyle>
            <a:lvl1pPr algn="r">
              <a:defRPr sz="1300"/>
            </a:lvl1pPr>
          </a:lstStyle>
          <a:p>
            <a:fld id="{53E8B182-0F75-451D-B88B-ABD1C205B431}" type="slidenum">
              <a:rPr lang="de-DE" smtClean="0"/>
              <a:t>‹#›</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8427" cy="513508"/>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3993" y="0"/>
            <a:ext cx="3078427" cy="513508"/>
          </a:xfrm>
          <a:prstGeom prst="rect">
            <a:avLst/>
          </a:prstGeom>
        </p:spPr>
        <p:txBody>
          <a:bodyPr vert="horz" lIns="99075" tIns="49538" rIns="99075" bIns="49538" rtlCol="0"/>
          <a:lstStyle>
            <a:lvl1pPr algn="r">
              <a:defRPr sz="1300"/>
            </a:lvl1pPr>
          </a:lstStyle>
          <a:p>
            <a:fld id="{801BD367-6A7A-405A-BFB1-15817186491F}" type="datetimeFigureOut">
              <a:rPr lang="de-DE" smtClean="0"/>
              <a:t>22.08.2023</a:t>
            </a:fld>
            <a:endParaRPr lang="de-DE"/>
          </a:p>
        </p:txBody>
      </p:sp>
      <p:sp>
        <p:nvSpPr>
          <p:cNvPr id="4" name="Folienbildplatzhalt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925408"/>
            <a:ext cx="5683250" cy="4624704"/>
          </a:xfrm>
          <a:prstGeom prst="rect">
            <a:avLst/>
          </a:prstGeom>
        </p:spPr>
        <p:txBody>
          <a:bodyPr vert="horz" lIns="99075" tIns="49538" rIns="99075" bIns="49538"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721109"/>
            <a:ext cx="3078427" cy="513507"/>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3993" y="9721109"/>
            <a:ext cx="3078427" cy="513507"/>
          </a:xfrm>
          <a:prstGeom prst="rect">
            <a:avLst/>
          </a:prstGeom>
        </p:spPr>
        <p:txBody>
          <a:bodyPr vert="horz" lIns="99075" tIns="49538" rIns="99075" bIns="49538" rtlCol="0" anchor="b"/>
          <a:lstStyle>
            <a:lvl1pPr algn="r">
              <a:defRPr sz="1300"/>
            </a:lvl1pPr>
          </a:lstStyle>
          <a:p>
            <a:fld id="{BE7B5255-5329-45F9-87F3-A2F9FB4734DF}" type="slidenum">
              <a:rPr lang="de-DE" smtClean="0"/>
              <a:t>‹#›</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200" dirty="0"/>
              <a:t>Introduce myself if necessary</a:t>
            </a:r>
          </a:p>
        </p:txBody>
      </p:sp>
      <p:sp>
        <p:nvSpPr>
          <p:cNvPr id="4" name="Slide Number Placeholder 3"/>
          <p:cNvSpPr>
            <a:spLocks noGrp="1"/>
          </p:cNvSpPr>
          <p:nvPr>
            <p:ph type="sldNum" sz="quarter" idx="10"/>
          </p:nvPr>
        </p:nvSpPr>
        <p:spPr/>
        <p:txBody>
          <a:bodyPr/>
          <a:lstStyle/>
          <a:p>
            <a:fld id="{BE7B5255-5329-45F9-87F3-A2F9FB4734DF}" type="slidenum">
              <a:rPr lang="de-DE" smtClean="0"/>
              <a:t>1</a:t>
            </a:fld>
            <a:endParaRPr lang="de-DE"/>
          </a:p>
        </p:txBody>
      </p:sp>
    </p:spTree>
    <p:extLst>
      <p:ext uri="{BB962C8B-B14F-4D97-AF65-F5344CB8AC3E}">
        <p14:creationId xmlns:p14="http://schemas.microsoft.com/office/powerpoint/2010/main" val="54804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I went to DESY to learn how to do proper science and get money for living in Ukraine</a:t>
            </a:r>
          </a:p>
          <a:p>
            <a:endParaRPr lang="en-US" dirty="0"/>
          </a:p>
        </p:txBody>
      </p:sp>
      <p:sp>
        <p:nvSpPr>
          <p:cNvPr id="4" name="Slide Number Placeholder 3"/>
          <p:cNvSpPr>
            <a:spLocks noGrp="1"/>
          </p:cNvSpPr>
          <p:nvPr>
            <p:ph type="sldNum" sz="quarter" idx="5"/>
          </p:nvPr>
        </p:nvSpPr>
        <p:spPr/>
        <p:txBody>
          <a:bodyPr/>
          <a:lstStyle/>
          <a:p>
            <a:fld id="{BE7B5255-5329-45F9-87F3-A2F9FB4734DF}" type="slidenum">
              <a:rPr lang="de-DE" smtClean="0"/>
              <a:t>21</a:t>
            </a:fld>
            <a:endParaRPr lang="de-DE"/>
          </a:p>
        </p:txBody>
      </p:sp>
    </p:spTree>
    <p:extLst>
      <p:ext uri="{BB962C8B-B14F-4D97-AF65-F5344CB8AC3E}">
        <p14:creationId xmlns:p14="http://schemas.microsoft.com/office/powerpoint/2010/main" val="327666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I went to DESY to learn how to do proper science and get money for living in Ukraine</a:t>
            </a:r>
          </a:p>
          <a:p>
            <a:endParaRPr lang="en-US" dirty="0"/>
          </a:p>
        </p:txBody>
      </p:sp>
      <p:sp>
        <p:nvSpPr>
          <p:cNvPr id="4" name="Slide Number Placeholder 3"/>
          <p:cNvSpPr>
            <a:spLocks noGrp="1"/>
          </p:cNvSpPr>
          <p:nvPr>
            <p:ph type="sldNum" sz="quarter" idx="5"/>
          </p:nvPr>
        </p:nvSpPr>
        <p:spPr/>
        <p:txBody>
          <a:bodyPr/>
          <a:lstStyle/>
          <a:p>
            <a:fld id="{BE7B5255-5329-45F9-87F3-A2F9FB4734DF}" type="slidenum">
              <a:rPr lang="de-DE" smtClean="0"/>
              <a:t>22</a:t>
            </a:fld>
            <a:endParaRPr lang="de-DE"/>
          </a:p>
        </p:txBody>
      </p:sp>
    </p:spTree>
    <p:extLst>
      <p:ext uri="{BB962C8B-B14F-4D97-AF65-F5344CB8AC3E}">
        <p14:creationId xmlns:p14="http://schemas.microsoft.com/office/powerpoint/2010/main" val="17865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must combine </a:t>
            </a:r>
          </a:p>
          <a:p>
            <a:r>
              <a:rPr lang="en-US" sz="1200" kern="1200" dirty="0">
                <a:solidFill>
                  <a:schemeClr val="tx1"/>
                </a:solidFill>
                <a:effectLst/>
                <a:latin typeface="+mn-lt"/>
                <a:ea typeface="+mn-ea"/>
                <a:cs typeface="+mn-cs"/>
              </a:rPr>
              <a:t>My main task is improved</a:t>
            </a:r>
          </a:p>
          <a:p>
            <a:r>
              <a:rPr lang="en-US" sz="1200" kern="1200" dirty="0">
                <a:solidFill>
                  <a:schemeClr val="tx1"/>
                </a:solidFill>
                <a:effectLst/>
                <a:latin typeface="+mn-lt"/>
                <a:ea typeface="+mn-ea"/>
                <a:cs typeface="+mn-cs"/>
              </a:rPr>
              <a:t>For example, I can provide </a:t>
            </a:r>
          </a:p>
          <a:p>
            <a:r>
              <a:rPr lang="en-US" sz="1200" kern="1200" dirty="0">
                <a:solidFill>
                  <a:schemeClr val="tx1"/>
                </a:solidFill>
                <a:effectLst/>
                <a:latin typeface="+mn-lt"/>
                <a:ea typeface="+mn-ea"/>
                <a:cs typeface="+mn-cs"/>
              </a:rPr>
              <a:t>Furthermore, propagation code </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I hope I answer for Pau's favorite question</a:t>
            </a:r>
            <a:endParaRPr lang="en-US" dirty="0"/>
          </a:p>
        </p:txBody>
      </p:sp>
      <p:sp>
        <p:nvSpPr>
          <p:cNvPr id="4" name="Slide Number Placeholder 3"/>
          <p:cNvSpPr>
            <a:spLocks noGrp="1"/>
          </p:cNvSpPr>
          <p:nvPr>
            <p:ph type="sldNum" sz="quarter" idx="10"/>
          </p:nvPr>
        </p:nvSpPr>
        <p:spPr/>
        <p:txBody>
          <a:bodyPr/>
          <a:lstStyle/>
          <a:p>
            <a:fld id="{BE7B5255-5329-45F9-87F3-A2F9FB4734DF}" type="slidenum">
              <a:rPr lang="de-DE" smtClean="0"/>
              <a:t>44</a:t>
            </a:fld>
            <a:endParaRPr lang="de-DE"/>
          </a:p>
        </p:txBody>
      </p:sp>
    </p:spTree>
    <p:extLst>
      <p:ext uri="{BB962C8B-B14F-4D97-AF65-F5344CB8AC3E}">
        <p14:creationId xmlns:p14="http://schemas.microsoft.com/office/powerpoint/2010/main" val="281907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like to think of </a:t>
            </a:r>
          </a:p>
          <a:p>
            <a:r>
              <a:rPr lang="en-US" sz="1200" kern="1200" dirty="0">
                <a:solidFill>
                  <a:schemeClr val="tx1"/>
                </a:solidFill>
                <a:effectLst/>
                <a:latin typeface="+mn-lt"/>
                <a:ea typeface="+mn-ea"/>
                <a:cs typeface="+mn-cs"/>
              </a:rPr>
              <a:t>The code contains more </a:t>
            </a:r>
          </a:p>
          <a:p>
            <a:r>
              <a:rPr lang="en-US" sz="1200" kern="1200" dirty="0">
                <a:solidFill>
                  <a:schemeClr val="tx1"/>
                </a:solidFill>
                <a:effectLst/>
                <a:latin typeface="+mn-lt"/>
                <a:ea typeface="+mn-ea"/>
                <a:cs typeface="+mn-cs"/>
              </a:rPr>
              <a:t>I was thinking about </a:t>
            </a:r>
            <a:endParaRPr lang="en-US" dirty="0"/>
          </a:p>
          <a:p>
            <a:endParaRPr lang="en-US" dirty="0"/>
          </a:p>
        </p:txBody>
      </p:sp>
      <p:sp>
        <p:nvSpPr>
          <p:cNvPr id="4" name="Slide Number Placeholder 3"/>
          <p:cNvSpPr>
            <a:spLocks noGrp="1"/>
          </p:cNvSpPr>
          <p:nvPr>
            <p:ph type="sldNum" sz="quarter" idx="10"/>
          </p:nvPr>
        </p:nvSpPr>
        <p:spPr/>
        <p:txBody>
          <a:bodyPr/>
          <a:lstStyle/>
          <a:p>
            <a:fld id="{BE7B5255-5329-45F9-87F3-A2F9FB4734DF}" type="slidenum">
              <a:rPr lang="de-DE" smtClean="0"/>
              <a:t>45</a:t>
            </a:fld>
            <a:endParaRPr lang="de-DE"/>
          </a:p>
        </p:txBody>
      </p:sp>
    </p:spTree>
    <p:extLst>
      <p:ext uri="{BB962C8B-B14F-4D97-AF65-F5344CB8AC3E}">
        <p14:creationId xmlns:p14="http://schemas.microsoft.com/office/powerpoint/2010/main" val="342773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Where she was </a:t>
            </a:r>
          </a:p>
        </p:txBody>
      </p:sp>
      <p:sp>
        <p:nvSpPr>
          <p:cNvPr id="4" name="Slide Number Placeholder 3"/>
          <p:cNvSpPr>
            <a:spLocks noGrp="1"/>
          </p:cNvSpPr>
          <p:nvPr>
            <p:ph type="sldNum" sz="quarter" idx="10"/>
          </p:nvPr>
        </p:nvSpPr>
        <p:spPr/>
        <p:txBody>
          <a:bodyPr/>
          <a:lstStyle/>
          <a:p>
            <a:fld id="{BE7B5255-5329-45F9-87F3-A2F9FB4734DF}" type="slidenum">
              <a:rPr lang="de-DE" smtClean="0"/>
              <a:t>46</a:t>
            </a:fld>
            <a:endParaRPr lang="de-DE"/>
          </a:p>
        </p:txBody>
      </p:sp>
    </p:spTree>
    <p:extLst>
      <p:ext uri="{BB962C8B-B14F-4D97-AF65-F5344CB8AC3E}">
        <p14:creationId xmlns:p14="http://schemas.microsoft.com/office/powerpoint/2010/main" val="108514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Different modular</a:t>
            </a:r>
          </a:p>
          <a:p>
            <a:pPr marL="0" indent="0">
              <a:buNone/>
            </a:pPr>
            <a:r>
              <a:rPr lang="en-US" dirty="0"/>
              <a:t>3 different air shower</a:t>
            </a:r>
          </a:p>
          <a:p>
            <a:pPr marL="0" indent="0">
              <a:buNone/>
            </a:pPr>
            <a:r>
              <a:rPr lang="en-US" dirty="0"/>
              <a:t>Different air shower model predict very different results((((</a:t>
            </a:r>
          </a:p>
          <a:p>
            <a:pPr marL="0" indent="0">
              <a:buNone/>
            </a:pPr>
            <a:endParaRPr lang="en-US" dirty="0"/>
          </a:p>
        </p:txBody>
      </p:sp>
      <p:sp>
        <p:nvSpPr>
          <p:cNvPr id="4" name="Slide Number Placeholder 3"/>
          <p:cNvSpPr>
            <a:spLocks noGrp="1"/>
          </p:cNvSpPr>
          <p:nvPr>
            <p:ph type="sldNum" sz="quarter" idx="10"/>
          </p:nvPr>
        </p:nvSpPr>
        <p:spPr/>
        <p:txBody>
          <a:bodyPr/>
          <a:lstStyle/>
          <a:p>
            <a:fld id="{BE7B5255-5329-45F9-87F3-A2F9FB4734DF}" type="slidenum">
              <a:rPr lang="de-DE" smtClean="0"/>
              <a:t>47</a:t>
            </a:fld>
            <a:endParaRPr lang="de-DE"/>
          </a:p>
        </p:txBody>
      </p:sp>
    </p:spTree>
    <p:extLst>
      <p:ext uri="{BB962C8B-B14F-4D97-AF65-F5344CB8AC3E}">
        <p14:creationId xmlns:p14="http://schemas.microsoft.com/office/powerpoint/2010/main" val="1094632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en-US" noProof="0"/>
              <a:t>Edit Master text styles</a:t>
            </a:r>
          </a:p>
        </p:txBody>
      </p:sp>
      <p:pic>
        <p:nvPicPr>
          <p:cNvPr id="8" name="Grafik 7" descr="Logo Helmholtz">
            <a:extLst>
              <a:ext uri="{FF2B5EF4-FFF2-40B4-BE49-F238E27FC236}">
                <a16:creationId xmlns:a16="http://schemas.microsoft.com/office/drawing/2014/main" id="{68086B43-9215-4588-8439-4D7C07453A0C}"/>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pic>
        <p:nvPicPr>
          <p:cNvPr id="9" name="Grafik 8" descr="Logo DES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5310" y="5585299"/>
            <a:ext cx="899498" cy="900000"/>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9" y="1406427"/>
            <a:ext cx="370840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9" y="3963533"/>
            <a:ext cx="370840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4" name="Footer Placeholder 3"/>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pPr>
            <a:r>
              <a:rPr lang="de-DE" dirty="0"/>
              <a:t>Deutsches Elektronen-</a:t>
            </a:r>
          </a:p>
          <a:p>
            <a:pPr>
              <a:lnSpc>
                <a:spcPct val="120000"/>
              </a:lnSpc>
              <a:tabLst/>
            </a:pPr>
            <a:r>
              <a:rPr lang="de-DE" dirty="0"/>
              <a:t>Synchrotron DESY</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en-US"/>
              <a:t>Edit Master text styles</a:t>
            </a:r>
          </a:p>
        </p:txBody>
      </p:sp>
    </p:spTree>
    <p:extLst>
      <p:ext uri="{BB962C8B-B14F-4D97-AF65-F5344CB8AC3E}">
        <p14:creationId xmlns:p14="http://schemas.microsoft.com/office/powerpoint/2010/main" val="325307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en-US" noProof="0"/>
              <a:t>Click icon to add picture</a:t>
            </a:r>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en-US" noProof="0"/>
              <a:t>Edit Master text styles</a:t>
            </a:r>
          </a:p>
        </p:txBody>
      </p:sp>
      <p:pic>
        <p:nvPicPr>
          <p:cNvPr id="10" name="Grafik 9" descr="Logo DESY">
            <a:extLst>
              <a:ext uri="{FF2B5EF4-FFF2-40B4-BE49-F238E27FC236}">
                <a16:creationId xmlns:a16="http://schemas.microsoft.com/office/drawing/2014/main" id="{338F9ECC-B605-4D88-9A7C-3D46425084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5310" y="5585299"/>
            <a:ext cx="899498" cy="900000"/>
          </a:xfrm>
          <a:prstGeom prst="rect">
            <a:avLst/>
          </a:prstGeom>
        </p:spPr>
      </p:pic>
      <p:pic>
        <p:nvPicPr>
          <p:cNvPr id="11" name="Grafik 10" descr="Logo Helmholtz">
            <a:extLst>
              <a:ext uri="{FF2B5EF4-FFF2-40B4-BE49-F238E27FC236}">
                <a16:creationId xmlns:a16="http://schemas.microsoft.com/office/drawing/2014/main" id="{E1F0CB03-64D6-4EAD-B501-8CD3255D9F9B}"/>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3" name="Content Placeholder 2"/>
          <p:cNvSpPr>
            <a:spLocks noGrp="1"/>
          </p:cNvSpPr>
          <p:nvPr>
            <p:ph idx="1"/>
          </p:nvPr>
        </p:nvSpPr>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3" name="Content Placeholder 2"/>
          <p:cNvSpPr>
            <a:spLocks noGrp="1"/>
          </p:cNvSpPr>
          <p:nvPr>
            <p:ph idx="1"/>
          </p:nvPr>
        </p:nvSpPr>
        <p:spPr>
          <a:xfrm>
            <a:off x="407988" y="1406427"/>
            <a:ext cx="5616575" cy="5010249"/>
          </a:xfrm>
        </p:spPr>
        <p:txBody>
          <a:bodyPr/>
          <a:lstStyle/>
          <a:p>
            <a:pPr lvl="0"/>
            <a:r>
              <a:rPr lang="en-US" noProof="0"/>
              <a:t>Edit Master text styles</a:t>
            </a:r>
          </a:p>
        </p:txBody>
      </p:sp>
      <p:sp>
        <p:nvSpPr>
          <p:cNvPr id="6" name="Content Placeholder 2"/>
          <p:cNvSpPr>
            <a:spLocks noGrp="1"/>
          </p:cNvSpPr>
          <p:nvPr>
            <p:ph idx="14"/>
          </p:nvPr>
        </p:nvSpPr>
        <p:spPr>
          <a:xfrm>
            <a:off x="6167439" y="1406427"/>
            <a:ext cx="5616574"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3" name="Content Placeholder 2"/>
          <p:cNvSpPr>
            <a:spLocks noGrp="1"/>
          </p:cNvSpPr>
          <p:nvPr>
            <p:ph idx="1"/>
          </p:nvPr>
        </p:nvSpPr>
        <p:spPr>
          <a:xfrm>
            <a:off x="407989" y="1406427"/>
            <a:ext cx="3708400" cy="5010249"/>
          </a:xfrm>
        </p:spPr>
        <p:txBody>
          <a:bodyPr/>
          <a:lstStyle/>
          <a:p>
            <a:pPr lvl="0"/>
            <a:r>
              <a:rPr lang="en-US" noProof="0"/>
              <a:t>Edit Master text styles</a:t>
            </a:r>
          </a:p>
        </p:txBody>
      </p:sp>
      <p:sp>
        <p:nvSpPr>
          <p:cNvPr id="6" name="Content Placeholder 2"/>
          <p:cNvSpPr>
            <a:spLocks noGrp="1"/>
          </p:cNvSpPr>
          <p:nvPr>
            <p:ph idx="14"/>
          </p:nvPr>
        </p:nvSpPr>
        <p:spPr>
          <a:xfrm>
            <a:off x="4259263" y="1406427"/>
            <a:ext cx="3673475" cy="5010249"/>
          </a:xfrm>
        </p:spPr>
        <p:txBody>
          <a:bodyPr/>
          <a:lstStyle/>
          <a:p>
            <a:pPr lvl="0"/>
            <a:r>
              <a:rPr lang="en-US" noProof="0"/>
              <a:t>Edit Master text styles</a:t>
            </a:r>
          </a:p>
        </p:txBody>
      </p:sp>
      <p:sp>
        <p:nvSpPr>
          <p:cNvPr id="7" name="Content Placeholder 2"/>
          <p:cNvSpPr>
            <a:spLocks noGrp="1"/>
          </p:cNvSpPr>
          <p:nvPr>
            <p:ph idx="15"/>
          </p:nvPr>
        </p:nvSpPr>
        <p:spPr>
          <a:xfrm>
            <a:off x="8075612" y="1406427"/>
            <a:ext cx="3708399"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5" name="Footer Placeholder 4"/>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4" name="Textfeld 3">
            <a:extLst>
              <a:ext uri="{FF2B5EF4-FFF2-40B4-BE49-F238E27FC236}">
                <a16:creationId xmlns:a16="http://schemas.microsoft.com/office/drawing/2014/main" id="{A2648930-2178-4877-B88B-682D2D03C299}"/>
              </a:ext>
            </a:extLst>
          </p:cNvPr>
          <p:cNvSpPr txBox="1"/>
          <p:nvPr userDrawn="1"/>
        </p:nvSpPr>
        <p:spPr>
          <a:xfrm>
            <a:off x="403112" y="6580800"/>
            <a:ext cx="436304" cy="186841"/>
          </a:xfrm>
          <a:prstGeom prst="rect">
            <a:avLst/>
          </a:prstGeom>
        </p:spPr>
        <p:txBody>
          <a:bodyPr vert="horz" lIns="0" tIns="0" rIns="0" bIns="0" rtlCol="0" anchor="t" anchorCtr="0">
            <a:noAutofit/>
          </a:bodyPr>
          <a:lstStyle>
            <a:defPPr>
              <a:defRPr lang="en-US"/>
            </a:defPPr>
            <a:lvl1pPr>
              <a:defRPr sz="1000"/>
            </a:lvl1pPr>
          </a:lstStyle>
          <a:p>
            <a:pPr lvl="0"/>
            <a:r>
              <a:rPr lang="de-DE" b="1" dirty="0">
                <a:solidFill>
                  <a:schemeClr val="accent1"/>
                </a:solidFill>
              </a:rPr>
              <a:t>DESY</a:t>
            </a:r>
            <a:r>
              <a:rPr lang="de-DE" b="1" dirty="0">
                <a:solidFill>
                  <a:schemeClr val="accent2"/>
                </a:solidFill>
              </a:rPr>
              <a:t>.</a:t>
            </a:r>
          </a:p>
        </p:txBody>
      </p:sp>
      <p:sp>
        <p:nvSpPr>
          <p:cNvPr id="5" name="Footer Placeholder 4"/>
          <p:cNvSpPr>
            <a:spLocks noGrp="1"/>
          </p:cNvSpPr>
          <p:nvPr>
            <p:ph type="ftr" sz="quarter" idx="3"/>
          </p:nvPr>
        </p:nvSpPr>
        <p:spPr>
          <a:xfrm>
            <a:off x="839416" y="6580800"/>
            <a:ext cx="9901099"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a:t>22.08.2023 | I had zero ideas for a title| Plotko Pavlo | pavlo.plotko@desy.de | plotkopavlo.com</a:t>
            </a:r>
            <a:endParaRPr lang="en-US" dirty="0"/>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a:t>
            </a:fld>
            <a:endParaRPr lang="en-US" sz="1000" b="1" noProof="0" dirty="0"/>
          </a:p>
        </p:txBody>
      </p:sp>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43sjym5ZS68" TargetMode="External"/><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Кирпичная труба изнутри выглядит как необъяснимое космическое явление. ">
            <a:extLst>
              <a:ext uri="{FF2B5EF4-FFF2-40B4-BE49-F238E27FC236}">
                <a16:creationId xmlns:a16="http://schemas.microsoft.com/office/drawing/2014/main" id="{FFBDB950-7F4B-4412-8E07-5E379F6BC4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6209"/>
          <a:stretch/>
        </p:blipFill>
        <p:spPr bwMode="auto">
          <a:xfrm>
            <a:off x="0" y="0"/>
            <a:ext cx="12192000" cy="350100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135AAE0-2A99-4C26-90D0-141692EBB8E6}"/>
              </a:ext>
            </a:extLst>
          </p:cNvPr>
          <p:cNvSpPr/>
          <p:nvPr/>
        </p:nvSpPr>
        <p:spPr>
          <a:xfrm>
            <a:off x="0" y="-1"/>
            <a:ext cx="12192000" cy="3501007"/>
          </a:xfrm>
          <a:prstGeom prst="rect">
            <a:avLst/>
          </a:prstGeom>
          <a:solidFill>
            <a:schemeClr val="bg1">
              <a:alpha val="63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5" name="TextBox 4">
            <a:extLst>
              <a:ext uri="{FF2B5EF4-FFF2-40B4-BE49-F238E27FC236}">
                <a16:creationId xmlns:a16="http://schemas.microsoft.com/office/drawing/2014/main" id="{21DDEF2A-ECE4-4424-8968-DC9B056B0870}"/>
              </a:ext>
            </a:extLst>
          </p:cNvPr>
          <p:cNvSpPr txBox="1"/>
          <p:nvPr/>
        </p:nvSpPr>
        <p:spPr>
          <a:xfrm>
            <a:off x="11784013" y="-40639"/>
            <a:ext cx="500458" cy="215444"/>
          </a:xfrm>
          <a:prstGeom prst="rect">
            <a:avLst/>
          </a:prstGeom>
          <a:noFill/>
        </p:spPr>
        <p:txBody>
          <a:bodyPr wrap="none" rtlCol="0">
            <a:spAutoFit/>
          </a:bodyPr>
          <a:lstStyle/>
          <a:p>
            <a:r>
              <a:rPr lang="en-US" sz="800" dirty="0" err="1">
                <a:solidFill>
                  <a:schemeClr val="bg1"/>
                </a:solidFill>
              </a:rPr>
              <a:t>Pikabu</a:t>
            </a:r>
            <a:endParaRPr lang="en-US" sz="800" dirty="0">
              <a:solidFill>
                <a:schemeClr val="bg1"/>
              </a:solidFill>
            </a:endParaRPr>
          </a:p>
        </p:txBody>
      </p:sp>
      <p:sp>
        <p:nvSpPr>
          <p:cNvPr id="2" name="Titel 1"/>
          <p:cNvSpPr>
            <a:spLocks noGrp="1"/>
          </p:cNvSpPr>
          <p:nvPr>
            <p:ph type="ctrTitle"/>
          </p:nvPr>
        </p:nvSpPr>
        <p:spPr>
          <a:xfrm>
            <a:off x="407988" y="349610"/>
            <a:ext cx="11376025" cy="2791357"/>
          </a:xfrm>
        </p:spPr>
        <p:txBody>
          <a:bodyPr/>
          <a:lstStyle/>
          <a:p>
            <a:r>
              <a:rPr lang="en-US" sz="4800" dirty="0">
                <a:ln>
                  <a:solidFill>
                    <a:schemeClr val="bg1"/>
                  </a:solidFill>
                </a:ln>
              </a:rPr>
              <a:t>I had zero ideas for a title</a:t>
            </a:r>
          </a:p>
        </p:txBody>
      </p:sp>
      <p:sp>
        <p:nvSpPr>
          <p:cNvPr id="4" name="Textplatzhalter 3"/>
          <p:cNvSpPr>
            <a:spLocks noGrp="1"/>
          </p:cNvSpPr>
          <p:nvPr>
            <p:ph type="body" sz="quarter" idx="10"/>
          </p:nvPr>
        </p:nvSpPr>
        <p:spPr>
          <a:xfrm>
            <a:off x="414396" y="4096779"/>
            <a:ext cx="7891404" cy="1398803"/>
          </a:xfrm>
        </p:spPr>
        <p:txBody>
          <a:bodyPr/>
          <a:lstStyle/>
          <a:p>
            <a:r>
              <a:rPr lang="en-US" sz="2400" dirty="0" err="1"/>
              <a:t>Pavlo</a:t>
            </a:r>
            <a:r>
              <a:rPr lang="en-US" sz="2400" dirty="0"/>
              <a:t> </a:t>
            </a:r>
            <a:r>
              <a:rPr lang="en-US" sz="2400" dirty="0" err="1"/>
              <a:t>Plotko</a:t>
            </a:r>
            <a:endParaRPr lang="en-US" sz="2400" dirty="0"/>
          </a:p>
          <a:p>
            <a:endParaRPr lang="en-US" sz="2400" dirty="0"/>
          </a:p>
          <a:p>
            <a:r>
              <a:rPr lang="en-US" sz="2400" dirty="0"/>
              <a:t>22.08.2023</a:t>
            </a:r>
          </a:p>
          <a:p>
            <a:r>
              <a:rPr lang="en-US" sz="2000" dirty="0"/>
              <a:t>plotkopavlo.com</a:t>
            </a:r>
          </a:p>
          <a:p>
            <a:r>
              <a:rPr lang="en-US" sz="2000" dirty="0"/>
              <a:t>pavlo.plotko@desy.de </a:t>
            </a:r>
          </a:p>
        </p:txBody>
      </p:sp>
      <p:pic>
        <p:nvPicPr>
          <p:cNvPr id="78850" name="Picture 2" descr="https://syncandshare.desy.de/index.php/apps/files_sharing/publicpreview/krcLcdNiD2zwYB3?fileId=267438451&amp;file=/Media/MS_logo%20vector%20negativ%2030_1_19.png&amp;x=1920&amp;y=1200&amp;a=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5891" y="2920127"/>
            <a:ext cx="3481725" cy="863131"/>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Dove Ukrainian Flag Symbol of Peace and Solidarity Silhouette Icon. Blue,  Yellow Dove with Olive Emblem Pictogram. Pigeon Love, Freedom, No War Sign.  Ukraine Patriotic Bird Icon. Vector Illustration. 7233646 Vector Art">
            <a:extLst>
              <a:ext uri="{FF2B5EF4-FFF2-40B4-BE49-F238E27FC236}">
                <a16:creationId xmlns:a16="http://schemas.microsoft.com/office/drawing/2014/main" id="{FDF99253-8514-4E11-9F56-2C62C3490C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000"/>
          <a:stretch/>
        </p:blipFill>
        <p:spPr bwMode="auto">
          <a:xfrm>
            <a:off x="9525000" y="5303982"/>
            <a:ext cx="12954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08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CF038-8B8C-4159-BB00-F992719684B7}"/>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00DE80DF-E841-42C5-8DC0-6F38C103BC66}"/>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E54E520E-7473-4BC1-9FBC-C86C7C5098E2}"/>
              </a:ext>
            </a:extLst>
          </p:cNvPr>
          <p:cNvSpPr>
            <a:spLocks noGrp="1"/>
          </p:cNvSpPr>
          <p:nvPr>
            <p:ph idx="1"/>
          </p:nvPr>
        </p:nvSpPr>
        <p:spPr>
          <a:xfrm>
            <a:off x="407987" y="1406427"/>
            <a:ext cx="11376025" cy="5010249"/>
          </a:xfrm>
        </p:spPr>
        <p:txBody>
          <a:bodyPr/>
          <a:lstStyle/>
          <a:p>
            <a:r>
              <a:rPr lang="en-US" sz="2000" dirty="0">
                <a:solidFill>
                  <a:schemeClr val="bg2"/>
                </a:solidFill>
              </a:rPr>
              <a:t>I was playing computer games when I was 5 (2003)</a:t>
            </a:r>
          </a:p>
          <a:p>
            <a:r>
              <a:rPr lang="en-US" sz="2000" dirty="0">
                <a:solidFill>
                  <a:schemeClr val="bg2"/>
                </a:solidFill>
              </a:rPr>
              <a:t>I wrote my first program when I was 7 and I have been learning programing since then</a:t>
            </a:r>
            <a:endParaRPr lang="ru-RU" sz="2000" dirty="0">
              <a:solidFill>
                <a:schemeClr val="bg2"/>
              </a:solidFill>
            </a:endParaRPr>
          </a:p>
          <a:p>
            <a:r>
              <a:rPr lang="en-US" sz="2000" dirty="0">
                <a:solidFill>
                  <a:schemeClr val="bg2"/>
                </a:solidFill>
              </a:rPr>
              <a:t>I wrote my fist web site when I was 11 </a:t>
            </a:r>
          </a:p>
          <a:p>
            <a:r>
              <a:rPr lang="en-US" sz="2000" dirty="0"/>
              <a:t>I diced then I want to do physics/math/astronomy after 9th grade (I was ~ 15)</a:t>
            </a:r>
          </a:p>
          <a:p>
            <a:pPr lvl="1"/>
            <a:r>
              <a:rPr lang="en-US" sz="2000" dirty="0"/>
              <a:t>I was too old to do math and physics.</a:t>
            </a:r>
          </a:p>
        </p:txBody>
      </p:sp>
      <p:sp>
        <p:nvSpPr>
          <p:cNvPr id="5" name="Footer Placeholder 4">
            <a:extLst>
              <a:ext uri="{FF2B5EF4-FFF2-40B4-BE49-F238E27FC236}">
                <a16:creationId xmlns:a16="http://schemas.microsoft.com/office/drawing/2014/main" id="{2E191148-BB2E-4196-8B84-4FF91BACCACE}"/>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129251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8414-2B88-41C2-B8AE-168BCE78F90F}"/>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ABAA9215-1710-4F59-9F83-01127250DA31}"/>
              </a:ext>
            </a:extLst>
          </p:cNvPr>
          <p:cNvSpPr>
            <a:spLocks noGrp="1"/>
          </p:cNvSpPr>
          <p:nvPr>
            <p:ph type="body" sz="quarter" idx="13"/>
          </p:nvPr>
        </p:nvSpPr>
        <p:spPr/>
        <p:txBody>
          <a:bodyPr/>
          <a:lstStyle/>
          <a:p>
            <a:r>
              <a:rPr lang="en-US" dirty="0"/>
              <a:t>Summer 2012 (or 2011) </a:t>
            </a:r>
          </a:p>
          <a:p>
            <a:endParaRPr lang="en-US" dirty="0"/>
          </a:p>
        </p:txBody>
      </p:sp>
      <p:sp>
        <p:nvSpPr>
          <p:cNvPr id="4" name="Content Placeholder 3">
            <a:extLst>
              <a:ext uri="{FF2B5EF4-FFF2-40B4-BE49-F238E27FC236}">
                <a16:creationId xmlns:a16="http://schemas.microsoft.com/office/drawing/2014/main" id="{5DEEDC49-5804-4256-8CD8-33CE8B41B715}"/>
              </a:ext>
            </a:extLst>
          </p:cNvPr>
          <p:cNvSpPr>
            <a:spLocks noGrp="1"/>
          </p:cNvSpPr>
          <p:nvPr>
            <p:ph idx="1"/>
          </p:nvPr>
        </p:nvSpPr>
        <p:spPr>
          <a:xfrm>
            <a:off x="429693" y="1386837"/>
            <a:ext cx="6199707" cy="3166140"/>
          </a:xfrm>
        </p:spPr>
        <p:txBody>
          <a:bodyPr/>
          <a:lstStyle/>
          <a:p>
            <a:pPr marL="0" indent="0">
              <a:buNone/>
            </a:pPr>
            <a:r>
              <a:rPr lang="en-US" sz="2000" dirty="0"/>
              <a:t>Our journey to meet fist my supervisor</a:t>
            </a:r>
            <a:r>
              <a:rPr lang="ru-RU" sz="2000" dirty="0"/>
              <a:t>:</a:t>
            </a:r>
          </a:p>
          <a:p>
            <a:r>
              <a:rPr lang="en-US" sz="2000" dirty="0"/>
              <a:t>“Easy” to get to the observatory </a:t>
            </a:r>
          </a:p>
          <a:p>
            <a:r>
              <a:rPr lang="en-US" sz="2000" dirty="0"/>
              <a:t>1 hour by a bus, 5 min walking</a:t>
            </a:r>
          </a:p>
          <a:p>
            <a:endParaRPr lang="en-US" sz="2000" dirty="0"/>
          </a:p>
          <a:p>
            <a:pPr marL="0" indent="0">
              <a:buNone/>
            </a:pPr>
            <a:r>
              <a:rPr lang="en-US" sz="2000" dirty="0"/>
              <a:t>Reality:</a:t>
            </a:r>
          </a:p>
          <a:p>
            <a:r>
              <a:rPr lang="en-US" sz="2000" dirty="0"/>
              <a:t>2 buses, 30 min walking (4 hours in general)</a:t>
            </a:r>
          </a:p>
          <a:p>
            <a:r>
              <a:rPr lang="en-US" sz="2000" dirty="0"/>
              <a:t>No google maps </a:t>
            </a:r>
          </a:p>
          <a:p>
            <a:pPr marL="0" indent="0">
              <a:buNone/>
            </a:pPr>
            <a:endParaRPr lang="en-US" sz="2000" dirty="0"/>
          </a:p>
          <a:p>
            <a:pPr marL="0" indent="0">
              <a:buNone/>
            </a:pPr>
            <a:r>
              <a:rPr lang="en-US" sz="2000" dirty="0"/>
              <a:t>Conclusion:</a:t>
            </a:r>
            <a:br>
              <a:rPr lang="en-US" sz="2000" dirty="0"/>
            </a:br>
            <a:r>
              <a:rPr lang="en-US" sz="2000" dirty="0"/>
              <a:t>when someone says, “It is very simple”</a:t>
            </a:r>
            <a:endParaRPr lang="ru-RU" sz="2000" dirty="0"/>
          </a:p>
          <a:p>
            <a:pPr marL="0" indent="0">
              <a:buNone/>
            </a:pPr>
            <a:r>
              <a:rPr lang="ru-RU" sz="2000" dirty="0"/>
              <a:t>-</a:t>
            </a:r>
            <a:r>
              <a:rPr lang="en-US" sz="2000" dirty="0"/>
              <a:t>&gt; means that is not simple at all</a:t>
            </a:r>
          </a:p>
          <a:p>
            <a:pPr marL="0" indent="0">
              <a:buNone/>
            </a:pPr>
            <a:endParaRPr lang="ru-RU" sz="2000" dirty="0"/>
          </a:p>
          <a:p>
            <a:pPr marL="0" indent="0">
              <a:buNone/>
            </a:pPr>
            <a:endParaRPr lang="en-US" sz="2000" dirty="0"/>
          </a:p>
          <a:p>
            <a:pPr marL="0" indent="0">
              <a:buNone/>
            </a:pPr>
            <a:endParaRPr lang="en-US" sz="2000" dirty="0"/>
          </a:p>
        </p:txBody>
      </p:sp>
      <p:sp>
        <p:nvSpPr>
          <p:cNvPr id="5" name="Footer Placeholder 4">
            <a:extLst>
              <a:ext uri="{FF2B5EF4-FFF2-40B4-BE49-F238E27FC236}">
                <a16:creationId xmlns:a16="http://schemas.microsoft.com/office/drawing/2014/main" id="{A4157676-65FF-4DCE-B237-6ADC98A4D23F}"/>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6" name="Picture 5">
            <a:extLst>
              <a:ext uri="{FF2B5EF4-FFF2-40B4-BE49-F238E27FC236}">
                <a16:creationId xmlns:a16="http://schemas.microsoft.com/office/drawing/2014/main" id="{11F18E22-EF51-4562-AC40-8D18E26382A9}"/>
              </a:ext>
            </a:extLst>
          </p:cNvPr>
          <p:cNvPicPr>
            <a:picLocks noChangeAspect="1"/>
          </p:cNvPicPr>
          <p:nvPr/>
        </p:nvPicPr>
        <p:blipFill>
          <a:blip r:embed="rId2"/>
          <a:stretch>
            <a:fillRect/>
          </a:stretch>
        </p:blipFill>
        <p:spPr>
          <a:xfrm>
            <a:off x="7543800" y="2828532"/>
            <a:ext cx="3657600" cy="3898192"/>
          </a:xfrm>
          <a:prstGeom prst="rect">
            <a:avLst/>
          </a:prstGeom>
        </p:spPr>
      </p:pic>
      <p:sp>
        <p:nvSpPr>
          <p:cNvPr id="7" name="Content Placeholder 3">
            <a:extLst>
              <a:ext uri="{FF2B5EF4-FFF2-40B4-BE49-F238E27FC236}">
                <a16:creationId xmlns:a16="http://schemas.microsoft.com/office/drawing/2014/main" id="{71D82440-CFF2-4B52-AAF3-866ED5865F32}"/>
              </a:ext>
            </a:extLst>
          </p:cNvPr>
          <p:cNvSpPr txBox="1">
            <a:spLocks/>
          </p:cNvSpPr>
          <p:nvPr/>
        </p:nvSpPr>
        <p:spPr>
          <a:xfrm>
            <a:off x="419533" y="4322204"/>
            <a:ext cx="5562600" cy="1156860"/>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8" name="Content Placeholder 3">
            <a:extLst>
              <a:ext uri="{FF2B5EF4-FFF2-40B4-BE49-F238E27FC236}">
                <a16:creationId xmlns:a16="http://schemas.microsoft.com/office/drawing/2014/main" id="{D35A5D3E-54CB-409C-BC47-0B60BC01FAA8}"/>
              </a:ext>
            </a:extLst>
          </p:cNvPr>
          <p:cNvSpPr txBox="1">
            <a:spLocks/>
          </p:cNvSpPr>
          <p:nvPr/>
        </p:nvSpPr>
        <p:spPr>
          <a:xfrm>
            <a:off x="407988" y="5000355"/>
            <a:ext cx="4940351" cy="1308715"/>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p>
        </p:txBody>
      </p:sp>
      <p:pic>
        <p:nvPicPr>
          <p:cNvPr id="11" name="Picture 3">
            <a:extLst>
              <a:ext uri="{FF2B5EF4-FFF2-40B4-BE49-F238E27FC236}">
                <a16:creationId xmlns:a16="http://schemas.microsoft.com/office/drawing/2014/main" id="{852FA9B5-576A-4B37-BC76-F98C2910A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07221"/>
            <a:ext cx="3886200" cy="259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9548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AD6C-1AB2-440C-98A5-C223C325124B}"/>
              </a:ext>
            </a:extLst>
          </p:cNvPr>
          <p:cNvSpPr>
            <a:spLocks noGrp="1"/>
          </p:cNvSpPr>
          <p:nvPr>
            <p:ph type="title"/>
          </p:nvPr>
        </p:nvSpPr>
        <p:spPr/>
        <p:txBody>
          <a:bodyPr/>
          <a:lstStyle/>
          <a:p>
            <a:r>
              <a:rPr lang="en-US" dirty="0"/>
              <a:t>PHOTOMETRY OF ASTEROID 4 VESTA</a:t>
            </a:r>
          </a:p>
        </p:txBody>
      </p:sp>
      <p:sp>
        <p:nvSpPr>
          <p:cNvPr id="3" name="Text Placeholder 2">
            <a:extLst>
              <a:ext uri="{FF2B5EF4-FFF2-40B4-BE49-F238E27FC236}">
                <a16:creationId xmlns:a16="http://schemas.microsoft.com/office/drawing/2014/main" id="{94AECF32-DA48-4305-96CA-081FBDBFB4F4}"/>
              </a:ext>
            </a:extLst>
          </p:cNvPr>
          <p:cNvSpPr>
            <a:spLocks noGrp="1"/>
          </p:cNvSpPr>
          <p:nvPr>
            <p:ph type="body" sz="quarter" idx="13"/>
          </p:nvPr>
        </p:nvSpPr>
        <p:spPr/>
        <p:txBody>
          <a:bodyPr/>
          <a:lstStyle/>
          <a:p>
            <a:endParaRPr lang="en-US"/>
          </a:p>
        </p:txBody>
      </p:sp>
      <p:pic>
        <p:nvPicPr>
          <p:cNvPr id="18" name="Content Placeholder 17">
            <a:extLst>
              <a:ext uri="{FF2B5EF4-FFF2-40B4-BE49-F238E27FC236}">
                <a16:creationId xmlns:a16="http://schemas.microsoft.com/office/drawing/2014/main" id="{B803291E-0F4A-4563-A2A8-4732AD94D3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9800" y="3136089"/>
            <a:ext cx="4978470" cy="3275078"/>
          </a:xfrm>
        </p:spPr>
      </p:pic>
      <p:sp>
        <p:nvSpPr>
          <p:cNvPr id="5" name="Footer Placeholder 4">
            <a:extLst>
              <a:ext uri="{FF2B5EF4-FFF2-40B4-BE49-F238E27FC236}">
                <a16:creationId xmlns:a16="http://schemas.microsoft.com/office/drawing/2014/main" id="{2336E664-3229-4076-B7BC-FE3A21A68B38}"/>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9" name="Picture 6" descr="Веста полной mosaic.jpg">
            <a:extLst>
              <a:ext uri="{FF2B5EF4-FFF2-40B4-BE49-F238E27FC236}">
                <a16:creationId xmlns:a16="http://schemas.microsoft.com/office/drawing/2014/main" id="{B8AA813C-F852-46F3-B322-DB9148585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03" t="4437" r="6174" b="3877"/>
          <a:stretch>
            <a:fillRect/>
          </a:stretch>
        </p:blipFill>
        <p:spPr bwMode="auto">
          <a:xfrm>
            <a:off x="9674822" y="90359"/>
            <a:ext cx="2131386" cy="180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7E8C124E-7448-433D-9B3E-A15243C096A0}"/>
              </a:ext>
            </a:extLst>
          </p:cNvPr>
          <p:cNvGrpSpPr/>
          <p:nvPr/>
        </p:nvGrpSpPr>
        <p:grpSpPr>
          <a:xfrm>
            <a:off x="385792" y="766099"/>
            <a:ext cx="4491056" cy="6001542"/>
            <a:chOff x="7422880" y="446196"/>
            <a:chExt cx="4361132" cy="5970480"/>
          </a:xfrm>
        </p:grpSpPr>
        <p:grpSp>
          <p:nvGrpSpPr>
            <p:cNvPr id="15" name="Group 14">
              <a:extLst>
                <a:ext uri="{FF2B5EF4-FFF2-40B4-BE49-F238E27FC236}">
                  <a16:creationId xmlns:a16="http://schemas.microsoft.com/office/drawing/2014/main" id="{385BBB36-E0BA-4496-A4EF-74AEAA6BBB3E}"/>
                </a:ext>
              </a:extLst>
            </p:cNvPr>
            <p:cNvGrpSpPr/>
            <p:nvPr/>
          </p:nvGrpSpPr>
          <p:grpSpPr>
            <a:xfrm>
              <a:off x="7422880" y="446196"/>
              <a:ext cx="4361132" cy="5970480"/>
              <a:chOff x="7422880" y="446196"/>
              <a:chExt cx="4361132" cy="5970480"/>
            </a:xfrm>
          </p:grpSpPr>
          <p:pic>
            <p:nvPicPr>
              <p:cNvPr id="8" name="Picture 2">
                <a:extLst>
                  <a:ext uri="{FF2B5EF4-FFF2-40B4-BE49-F238E27FC236}">
                    <a16:creationId xmlns:a16="http://schemas.microsoft.com/office/drawing/2014/main" id="{1B0F77E1-117F-439D-85B7-287799949D61}"/>
                  </a:ext>
                </a:extLst>
              </p:cNvPr>
              <p:cNvPicPr>
                <a:picLocks noChangeAspect="1" noChangeArrowheads="1"/>
              </p:cNvPicPr>
              <p:nvPr/>
            </p:nvPicPr>
            <p:blipFill>
              <a:blip r:embed="rId4"/>
              <a:srcRect/>
              <a:stretch>
                <a:fillRect/>
              </a:stretch>
            </p:blipFill>
            <p:spPr bwMode="auto">
              <a:xfrm>
                <a:off x="7422880" y="446196"/>
                <a:ext cx="4361132" cy="5970480"/>
              </a:xfrm>
              <a:prstGeom prst="rect">
                <a:avLst/>
              </a:prstGeom>
              <a:solidFill>
                <a:schemeClr val="accent5"/>
              </a:solidFill>
              <a:ln w="9525">
                <a:solidFill>
                  <a:schemeClr val="accent1"/>
                </a:solidFill>
                <a:miter lim="800000"/>
                <a:headEnd/>
                <a:tailEnd/>
              </a:ln>
              <a:effectLst/>
            </p:spPr>
          </p:pic>
          <p:sp>
            <p:nvSpPr>
              <p:cNvPr id="10" name="TextBox 9">
                <a:extLst>
                  <a:ext uri="{FF2B5EF4-FFF2-40B4-BE49-F238E27FC236}">
                    <a16:creationId xmlns:a16="http://schemas.microsoft.com/office/drawing/2014/main" id="{F71A9B52-344B-4A97-BD1B-7ACB58B9F989}"/>
                  </a:ext>
                </a:extLst>
              </p:cNvPr>
              <p:cNvSpPr txBox="1"/>
              <p:nvPr/>
            </p:nvSpPr>
            <p:spPr>
              <a:xfrm>
                <a:off x="10820400" y="3121230"/>
                <a:ext cx="526106" cy="338554"/>
              </a:xfrm>
              <a:prstGeom prst="rect">
                <a:avLst/>
              </a:prstGeom>
              <a:noFill/>
            </p:spPr>
            <p:txBody>
              <a:bodyPr wrap="none" rtlCol="0">
                <a:spAutoFit/>
              </a:bodyPr>
              <a:lstStyle/>
              <a:p>
                <a:r>
                  <a:rPr lang="en-US" sz="1600" dirty="0"/>
                  <a:t>B-V</a:t>
                </a:r>
              </a:p>
            </p:txBody>
          </p:sp>
          <p:sp>
            <p:nvSpPr>
              <p:cNvPr id="11" name="TextBox 10">
                <a:extLst>
                  <a:ext uri="{FF2B5EF4-FFF2-40B4-BE49-F238E27FC236}">
                    <a16:creationId xmlns:a16="http://schemas.microsoft.com/office/drawing/2014/main" id="{564BA80B-0489-44E0-95E4-78C62591E52E}"/>
                  </a:ext>
                </a:extLst>
              </p:cNvPr>
              <p:cNvSpPr txBox="1"/>
              <p:nvPr/>
            </p:nvSpPr>
            <p:spPr>
              <a:xfrm>
                <a:off x="10820400" y="3962400"/>
                <a:ext cx="525978" cy="338554"/>
              </a:xfrm>
              <a:prstGeom prst="rect">
                <a:avLst/>
              </a:prstGeom>
              <a:noFill/>
            </p:spPr>
            <p:txBody>
              <a:bodyPr wrap="none" rtlCol="0">
                <a:spAutoFit/>
              </a:bodyPr>
              <a:lstStyle/>
              <a:p>
                <a:r>
                  <a:rPr lang="en-US" sz="1600" dirty="0"/>
                  <a:t>V-R</a:t>
                </a:r>
              </a:p>
            </p:txBody>
          </p:sp>
          <p:sp>
            <p:nvSpPr>
              <p:cNvPr id="13" name="TextBox 12">
                <a:extLst>
                  <a:ext uri="{FF2B5EF4-FFF2-40B4-BE49-F238E27FC236}">
                    <a16:creationId xmlns:a16="http://schemas.microsoft.com/office/drawing/2014/main" id="{76E3EECB-B72E-4885-9A8F-AD072F8A98D4}"/>
                  </a:ext>
                </a:extLst>
              </p:cNvPr>
              <p:cNvSpPr txBox="1"/>
              <p:nvPr/>
            </p:nvSpPr>
            <p:spPr>
              <a:xfrm>
                <a:off x="10820400" y="4906672"/>
                <a:ext cx="458780" cy="338554"/>
              </a:xfrm>
              <a:prstGeom prst="rect">
                <a:avLst/>
              </a:prstGeom>
              <a:noFill/>
            </p:spPr>
            <p:txBody>
              <a:bodyPr wrap="none" rtlCol="0">
                <a:spAutoFit/>
              </a:bodyPr>
              <a:lstStyle/>
              <a:p>
                <a:r>
                  <a:rPr lang="en-US" sz="1600" dirty="0"/>
                  <a:t>R-I</a:t>
                </a:r>
              </a:p>
            </p:txBody>
          </p:sp>
        </p:grpSp>
        <p:sp>
          <p:nvSpPr>
            <p:cNvPr id="14" name="TextBox 13">
              <a:extLst>
                <a:ext uri="{FF2B5EF4-FFF2-40B4-BE49-F238E27FC236}">
                  <a16:creationId xmlns:a16="http://schemas.microsoft.com/office/drawing/2014/main" id="{18FBC1BE-0CA4-478C-A160-247D106D38CE}"/>
                </a:ext>
              </a:extLst>
            </p:cNvPr>
            <p:cNvSpPr txBox="1"/>
            <p:nvPr/>
          </p:nvSpPr>
          <p:spPr>
            <a:xfrm>
              <a:off x="10889329" y="1067873"/>
              <a:ext cx="320922" cy="338554"/>
            </a:xfrm>
            <a:prstGeom prst="rect">
              <a:avLst/>
            </a:prstGeom>
            <a:noFill/>
          </p:spPr>
          <p:txBody>
            <a:bodyPr wrap="none" rtlCol="0">
              <a:spAutoFit/>
            </a:bodyPr>
            <a:lstStyle/>
            <a:p>
              <a:r>
                <a:rPr lang="en-US" sz="1600" dirty="0"/>
                <a:t>B</a:t>
              </a:r>
            </a:p>
          </p:txBody>
        </p:sp>
      </p:grpSp>
      <p:sp>
        <p:nvSpPr>
          <p:cNvPr id="19" name="Rectangle 18">
            <a:extLst>
              <a:ext uri="{FF2B5EF4-FFF2-40B4-BE49-F238E27FC236}">
                <a16:creationId xmlns:a16="http://schemas.microsoft.com/office/drawing/2014/main" id="{D43CAA91-714F-4359-9578-398EFC805689}"/>
              </a:ext>
            </a:extLst>
          </p:cNvPr>
          <p:cNvSpPr/>
          <p:nvPr/>
        </p:nvSpPr>
        <p:spPr>
          <a:xfrm>
            <a:off x="6324600" y="2416880"/>
            <a:ext cx="4495800" cy="646331"/>
          </a:xfrm>
          <a:prstGeom prst="rect">
            <a:avLst/>
          </a:prstGeom>
        </p:spPr>
        <p:txBody>
          <a:bodyPr wrap="square">
            <a:spAutoFit/>
          </a:bodyPr>
          <a:lstStyle/>
          <a:p>
            <a:pPr algn="ctr"/>
            <a:r>
              <a:rPr lang="en-US" dirty="0"/>
              <a:t>Young Scientists’ Conference on Astronomy and Space Physics in Ukraine</a:t>
            </a:r>
          </a:p>
        </p:txBody>
      </p:sp>
      <p:pic>
        <p:nvPicPr>
          <p:cNvPr id="17" name="Picture 16">
            <a:extLst>
              <a:ext uri="{FF2B5EF4-FFF2-40B4-BE49-F238E27FC236}">
                <a16:creationId xmlns:a16="http://schemas.microsoft.com/office/drawing/2014/main" id="{781B0134-4340-47A7-A90B-AFECA7FEA1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3136089"/>
            <a:ext cx="999678" cy="999678"/>
          </a:xfrm>
          <a:prstGeom prst="rect">
            <a:avLst/>
          </a:prstGeom>
        </p:spPr>
      </p:pic>
    </p:spTree>
    <p:extLst>
      <p:ext uri="{BB962C8B-B14F-4D97-AF65-F5344CB8AC3E}">
        <p14:creationId xmlns:p14="http://schemas.microsoft.com/office/powerpoint/2010/main" val="1270805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CADE-487E-47C1-B730-0BE4A354B918}"/>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8A37EDCE-CE21-4815-A11A-68D2578F6AB9}"/>
              </a:ext>
            </a:extLst>
          </p:cNvPr>
          <p:cNvSpPr>
            <a:spLocks noGrp="1"/>
          </p:cNvSpPr>
          <p:nvPr>
            <p:ph type="body" sz="quarter" idx="13"/>
          </p:nvPr>
        </p:nvSpPr>
        <p:spPr/>
        <p:txBody>
          <a:bodyPr/>
          <a:lstStyle/>
          <a:p>
            <a:r>
              <a:rPr lang="en-US" dirty="0"/>
              <a:t>Bachelor and Master in Ukraine </a:t>
            </a:r>
          </a:p>
        </p:txBody>
      </p:sp>
      <p:sp>
        <p:nvSpPr>
          <p:cNvPr id="5" name="Footer Placeholder 4">
            <a:extLst>
              <a:ext uri="{FF2B5EF4-FFF2-40B4-BE49-F238E27FC236}">
                <a16:creationId xmlns:a16="http://schemas.microsoft.com/office/drawing/2014/main" id="{6E434AF5-B20E-45EC-982A-75B2F721571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5122" name="Picture 2" descr="Why Hard Work Might Not Pay Off (and What Will)">
            <a:extLst>
              <a:ext uri="{FF2B5EF4-FFF2-40B4-BE49-F238E27FC236}">
                <a16:creationId xmlns:a16="http://schemas.microsoft.com/office/drawing/2014/main" id="{BC20575F-CE13-4CF2-A13A-54D978BE3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8" y="2087074"/>
            <a:ext cx="5220676" cy="34831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challenges of working in a team | Startups Magazine">
            <a:extLst>
              <a:ext uri="{FF2B5EF4-FFF2-40B4-BE49-F238E27FC236}">
                <a16:creationId xmlns:a16="http://schemas.microsoft.com/office/drawing/2014/main" id="{BD027F40-CA3D-4B5A-872D-6BA45453E23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75218" y="2115609"/>
            <a:ext cx="5905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Cross 5">
            <a:extLst>
              <a:ext uri="{FF2B5EF4-FFF2-40B4-BE49-F238E27FC236}">
                <a16:creationId xmlns:a16="http://schemas.microsoft.com/office/drawing/2014/main" id="{CAA86748-254C-4CF0-80F2-3975F0305829}"/>
              </a:ext>
            </a:extLst>
          </p:cNvPr>
          <p:cNvSpPr/>
          <p:nvPr/>
        </p:nvSpPr>
        <p:spPr>
          <a:xfrm rot="18900000">
            <a:off x="6858539" y="1600878"/>
            <a:ext cx="4418384" cy="4418384"/>
          </a:xfrm>
          <a:prstGeom prst="plus">
            <a:avLst>
              <a:gd name="adj" fmla="val 46532"/>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pic>
        <p:nvPicPr>
          <p:cNvPr id="9" name="Picture 2" descr="Taras Shevchenko National University of Kyiv">
            <a:extLst>
              <a:ext uri="{FF2B5EF4-FFF2-40B4-BE49-F238E27FC236}">
                <a16:creationId xmlns:a16="http://schemas.microsoft.com/office/drawing/2014/main" id="{C390D062-6FD1-46E2-9F99-F07CB8CE4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7036" y="90359"/>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F694CB15-9F12-4E5D-BBF3-C9B8DBDC2AEA}"/>
              </a:ext>
            </a:extLst>
          </p:cNvPr>
          <p:cNvSpPr txBox="1">
            <a:spLocks/>
          </p:cNvSpPr>
          <p:nvPr/>
        </p:nvSpPr>
        <p:spPr>
          <a:xfrm>
            <a:off x="407988" y="5849973"/>
            <a:ext cx="4773613" cy="451098"/>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0">
              <a:buNone/>
            </a:pPr>
            <a:r>
              <a:rPr lang="en-US" sz="2000" dirty="0"/>
              <a:t>Without any breaks </a:t>
            </a:r>
          </a:p>
        </p:txBody>
      </p:sp>
    </p:spTree>
    <p:extLst>
      <p:ext uri="{BB962C8B-B14F-4D97-AF65-F5344CB8AC3E}">
        <p14:creationId xmlns:p14="http://schemas.microsoft.com/office/powerpoint/2010/main" val="2413301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7F5D-C584-4333-9037-785A87DBE64E}"/>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62AB1265-AB28-4DA9-9882-48EF758E0F38}"/>
              </a:ext>
            </a:extLst>
          </p:cNvPr>
          <p:cNvSpPr>
            <a:spLocks noGrp="1"/>
          </p:cNvSpPr>
          <p:nvPr>
            <p:ph type="body" sz="quarter" idx="13"/>
          </p:nvPr>
        </p:nvSpPr>
        <p:spPr/>
        <p:txBody>
          <a:bodyPr/>
          <a:lstStyle/>
          <a:p>
            <a:r>
              <a:rPr lang="en-US"/>
              <a:t>Bachelor degree, Astrophysics</a:t>
            </a:r>
            <a:endParaRPr lang="en-US" dirty="0"/>
          </a:p>
        </p:txBody>
      </p:sp>
      <p:sp>
        <p:nvSpPr>
          <p:cNvPr id="4" name="Content Placeholder 3">
            <a:extLst>
              <a:ext uri="{FF2B5EF4-FFF2-40B4-BE49-F238E27FC236}">
                <a16:creationId xmlns:a16="http://schemas.microsoft.com/office/drawing/2014/main" id="{93CDADFD-B05E-4E9E-BF05-CC35B11457EA}"/>
              </a:ext>
            </a:extLst>
          </p:cNvPr>
          <p:cNvSpPr>
            <a:spLocks noGrp="1"/>
          </p:cNvSpPr>
          <p:nvPr>
            <p:ph idx="1"/>
          </p:nvPr>
        </p:nvSpPr>
        <p:spPr>
          <a:xfrm>
            <a:off x="407987" y="1406427"/>
            <a:ext cx="4773613" cy="5010249"/>
          </a:xfrm>
        </p:spPr>
        <p:txBody>
          <a:bodyPr/>
          <a:lstStyle/>
          <a:p>
            <a:pPr lvl="1"/>
            <a:r>
              <a:rPr lang="en-US" sz="2000" dirty="0"/>
              <a:t>Spherical Astronomy</a:t>
            </a:r>
          </a:p>
          <a:p>
            <a:pPr lvl="1"/>
            <a:r>
              <a:rPr lang="en-US" sz="2000" dirty="0"/>
              <a:t>General Astronomy</a:t>
            </a:r>
          </a:p>
          <a:p>
            <a:pPr lvl="1"/>
            <a:r>
              <a:rPr lang="en-US" sz="2000" dirty="0"/>
              <a:t>General Astrophysics</a:t>
            </a:r>
          </a:p>
          <a:p>
            <a:pPr lvl="1"/>
            <a:r>
              <a:rPr lang="en-US" sz="2000" dirty="0"/>
              <a:t>Stellar Astronomy</a:t>
            </a:r>
          </a:p>
          <a:p>
            <a:pPr lvl="1"/>
            <a:r>
              <a:rPr lang="en-US" sz="2000" dirty="0"/>
              <a:t>Astronomy Workshop</a:t>
            </a:r>
          </a:p>
          <a:p>
            <a:pPr lvl="1"/>
            <a:r>
              <a:rPr lang="en-US" sz="2000" dirty="0"/>
              <a:t>General Astrometry</a:t>
            </a:r>
          </a:p>
          <a:p>
            <a:pPr lvl="1"/>
            <a:r>
              <a:rPr lang="en-US" sz="2000" dirty="0"/>
              <a:t>Observational Astrophysics</a:t>
            </a:r>
          </a:p>
          <a:p>
            <a:pPr lvl="1"/>
            <a:r>
              <a:rPr lang="en-US" sz="2000" dirty="0"/>
              <a:t>Background of the Cosmology</a:t>
            </a:r>
          </a:p>
          <a:p>
            <a:pPr lvl="1"/>
            <a:r>
              <a:rPr lang="en-US" sz="2000" dirty="0"/>
              <a:t>The planets</a:t>
            </a:r>
          </a:p>
          <a:p>
            <a:pPr lvl="1"/>
            <a:r>
              <a:rPr lang="en-US" sz="2000" dirty="0"/>
              <a:t>Astrophysical practice</a:t>
            </a:r>
          </a:p>
        </p:txBody>
      </p:sp>
      <p:sp>
        <p:nvSpPr>
          <p:cNvPr id="5" name="Footer Placeholder 4">
            <a:extLst>
              <a:ext uri="{FF2B5EF4-FFF2-40B4-BE49-F238E27FC236}">
                <a16:creationId xmlns:a16="http://schemas.microsoft.com/office/drawing/2014/main" id="{947F4DEE-5F36-4C14-8608-8B0302F475B9}"/>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7" name="Content Placeholder 3">
            <a:extLst>
              <a:ext uri="{FF2B5EF4-FFF2-40B4-BE49-F238E27FC236}">
                <a16:creationId xmlns:a16="http://schemas.microsoft.com/office/drawing/2014/main" id="{8D4A7003-4677-49BD-9AED-CB62F90FA6A8}"/>
              </a:ext>
            </a:extLst>
          </p:cNvPr>
          <p:cNvSpPr txBox="1">
            <a:spLocks/>
          </p:cNvSpPr>
          <p:nvPr/>
        </p:nvSpPr>
        <p:spPr>
          <a:xfrm>
            <a:off x="7010399" y="1406427"/>
            <a:ext cx="4773613" cy="5010249"/>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Solar physics</a:t>
            </a:r>
          </a:p>
          <a:p>
            <a:pPr lvl="1"/>
            <a:r>
              <a:rPr lang="en-US" sz="2000" dirty="0"/>
              <a:t>Theoretical Astrophysics</a:t>
            </a:r>
          </a:p>
          <a:p>
            <a:pPr lvl="1"/>
            <a:r>
              <a:rPr lang="en-US" sz="2000" dirty="0"/>
              <a:t>Space Geophysics</a:t>
            </a:r>
          </a:p>
          <a:p>
            <a:pPr lvl="1"/>
            <a:r>
              <a:rPr lang="en-US" sz="2000" dirty="0"/>
              <a:t>Comets Physics and Chemistry</a:t>
            </a:r>
          </a:p>
          <a:p>
            <a:pPr lvl="1"/>
            <a:r>
              <a:rPr lang="en-US" sz="2000" dirty="0"/>
              <a:t>Orbit determination</a:t>
            </a:r>
          </a:p>
          <a:p>
            <a:pPr lvl="1"/>
            <a:r>
              <a:rPr lang="en-US" sz="2000" dirty="0" err="1"/>
              <a:t>Radioastronomy</a:t>
            </a:r>
            <a:endParaRPr lang="en-US" sz="2000" dirty="0"/>
          </a:p>
          <a:p>
            <a:pPr lvl="1"/>
            <a:r>
              <a:rPr lang="en-US" sz="2000" dirty="0"/>
              <a:t>Celestial Mechanics</a:t>
            </a:r>
          </a:p>
          <a:p>
            <a:pPr lvl="1"/>
            <a:r>
              <a:rPr lang="en-US" sz="2000" dirty="0"/>
              <a:t>Plasma Physics Basic for Astronomy</a:t>
            </a:r>
          </a:p>
          <a:p>
            <a:pPr lvl="1"/>
            <a:r>
              <a:rPr lang="en-US" sz="2000" dirty="0"/>
              <a:t>Extragalactic Astronomy</a:t>
            </a:r>
          </a:p>
          <a:p>
            <a:pPr lvl="1"/>
            <a:endParaRPr lang="en-US" sz="2000" dirty="0"/>
          </a:p>
          <a:p>
            <a:pPr lvl="1"/>
            <a:endParaRPr lang="en-US" sz="2000" dirty="0"/>
          </a:p>
          <a:p>
            <a:pPr lvl="1"/>
            <a:endParaRPr lang="en-US" sz="2000" dirty="0"/>
          </a:p>
          <a:p>
            <a:pPr>
              <a:buFont typeface="+mj-lt"/>
              <a:buAutoNum type="arabicPeriod"/>
            </a:pPr>
            <a:endParaRPr lang="en-US" sz="2400" dirty="0"/>
          </a:p>
        </p:txBody>
      </p:sp>
      <p:pic>
        <p:nvPicPr>
          <p:cNvPr id="3074" name="Picture 2" descr="Quantum Mechanics: Non-Relativistic Theory : Landau, L. D., Lifshitz, E.  M.: Amazon.de: Bücher">
            <a:extLst>
              <a:ext uri="{FF2B5EF4-FFF2-40B4-BE49-F238E27FC236}">
                <a16:creationId xmlns:a16="http://schemas.microsoft.com/office/drawing/2014/main" id="{0BD733E3-8EFD-472F-A81C-590FACD94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41063"/>
            <a:ext cx="252342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54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7F5D-C584-4333-9037-785A87DBE64E}"/>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62AB1265-AB28-4DA9-9882-48EF758E0F38}"/>
              </a:ext>
            </a:extLst>
          </p:cNvPr>
          <p:cNvSpPr>
            <a:spLocks noGrp="1"/>
          </p:cNvSpPr>
          <p:nvPr>
            <p:ph type="body" sz="quarter" idx="13"/>
          </p:nvPr>
        </p:nvSpPr>
        <p:spPr/>
        <p:txBody>
          <a:bodyPr/>
          <a:lstStyle/>
          <a:p>
            <a:r>
              <a:rPr lang="en-US" dirty="0"/>
              <a:t>Master degree, Astrophysics</a:t>
            </a:r>
          </a:p>
        </p:txBody>
      </p:sp>
      <p:sp>
        <p:nvSpPr>
          <p:cNvPr id="4" name="Content Placeholder 3">
            <a:extLst>
              <a:ext uri="{FF2B5EF4-FFF2-40B4-BE49-F238E27FC236}">
                <a16:creationId xmlns:a16="http://schemas.microsoft.com/office/drawing/2014/main" id="{93CDADFD-B05E-4E9E-BF05-CC35B11457EA}"/>
              </a:ext>
            </a:extLst>
          </p:cNvPr>
          <p:cNvSpPr>
            <a:spLocks noGrp="1"/>
          </p:cNvSpPr>
          <p:nvPr>
            <p:ph idx="1"/>
          </p:nvPr>
        </p:nvSpPr>
        <p:spPr>
          <a:xfrm>
            <a:off x="407987" y="1406427"/>
            <a:ext cx="4773613" cy="5010249"/>
          </a:xfrm>
        </p:spPr>
        <p:txBody>
          <a:bodyPr/>
          <a:lstStyle/>
          <a:p>
            <a:pPr lvl="1"/>
            <a:r>
              <a:rPr lang="en-US" sz="2000" dirty="0"/>
              <a:t>Astronomical Catalogues</a:t>
            </a:r>
          </a:p>
          <a:p>
            <a:pPr lvl="1"/>
            <a:r>
              <a:rPr lang="en-US" sz="2000" dirty="0"/>
              <a:t>Astrophysics</a:t>
            </a:r>
          </a:p>
          <a:p>
            <a:pPr lvl="1"/>
            <a:r>
              <a:rPr lang="en-US" sz="2000" dirty="0"/>
              <a:t>High energy Astrophysics</a:t>
            </a:r>
          </a:p>
          <a:p>
            <a:pPr lvl="1"/>
            <a:r>
              <a:rPr lang="en-US" sz="2000" dirty="0"/>
              <a:t>Astrophysical practice</a:t>
            </a:r>
          </a:p>
          <a:p>
            <a:pPr lvl="1"/>
            <a:r>
              <a:rPr lang="en-US" sz="2000" dirty="0"/>
              <a:t>Structure and Evolution of Stars</a:t>
            </a:r>
          </a:p>
          <a:p>
            <a:pPr lvl="1"/>
            <a:r>
              <a:rPr lang="en-US" sz="2000" dirty="0"/>
              <a:t>Galaxies</a:t>
            </a:r>
          </a:p>
          <a:p>
            <a:pPr lvl="1"/>
            <a:r>
              <a:rPr lang="en-US" sz="2000" dirty="0"/>
              <a:t>Heliosphere</a:t>
            </a:r>
          </a:p>
          <a:p>
            <a:pPr lvl="1"/>
            <a:r>
              <a:rPr lang="en-US" sz="2000" dirty="0"/>
              <a:t>Geodynamics</a:t>
            </a:r>
          </a:p>
          <a:p>
            <a:pPr lvl="1"/>
            <a:r>
              <a:rPr lang="en-US" sz="2000" dirty="0"/>
              <a:t>Space Geodynamics </a:t>
            </a:r>
          </a:p>
          <a:p>
            <a:pPr lvl="1"/>
            <a:r>
              <a:rPr lang="en-US" sz="2000" dirty="0"/>
              <a:t>Cosmology</a:t>
            </a:r>
          </a:p>
          <a:p>
            <a:pPr lvl="1"/>
            <a:r>
              <a:rPr lang="en-US" sz="2000" dirty="0"/>
              <a:t>Methods of Astrophysics</a:t>
            </a:r>
          </a:p>
          <a:p>
            <a:pPr lvl="1"/>
            <a:r>
              <a:rPr lang="en-US" sz="2000" dirty="0"/>
              <a:t>Non-stationary Objects</a:t>
            </a:r>
          </a:p>
        </p:txBody>
      </p:sp>
      <p:sp>
        <p:nvSpPr>
          <p:cNvPr id="5" name="Footer Placeholder 4">
            <a:extLst>
              <a:ext uri="{FF2B5EF4-FFF2-40B4-BE49-F238E27FC236}">
                <a16:creationId xmlns:a16="http://schemas.microsoft.com/office/drawing/2014/main" id="{947F4DEE-5F36-4C14-8608-8B0302F475B9}"/>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7" name="Content Placeholder 3">
            <a:extLst>
              <a:ext uri="{FF2B5EF4-FFF2-40B4-BE49-F238E27FC236}">
                <a16:creationId xmlns:a16="http://schemas.microsoft.com/office/drawing/2014/main" id="{8D4A7003-4677-49BD-9AED-CB62F90FA6A8}"/>
              </a:ext>
            </a:extLst>
          </p:cNvPr>
          <p:cNvSpPr txBox="1">
            <a:spLocks/>
          </p:cNvSpPr>
          <p:nvPr/>
        </p:nvSpPr>
        <p:spPr>
          <a:xfrm>
            <a:off x="7010399" y="1406427"/>
            <a:ext cx="4773613" cy="5010249"/>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Background of the Cosmology </a:t>
            </a:r>
          </a:p>
          <a:p>
            <a:pPr lvl="1"/>
            <a:r>
              <a:rPr lang="en-US" sz="2000" dirty="0"/>
              <a:t>Comparative planetology</a:t>
            </a:r>
          </a:p>
          <a:p>
            <a:pPr lvl="1"/>
            <a:r>
              <a:rPr lang="en-US" sz="2000" dirty="0"/>
              <a:t>Early Universe</a:t>
            </a:r>
          </a:p>
          <a:p>
            <a:pPr lvl="1"/>
            <a:r>
              <a:rPr lang="en-US" sz="2000" dirty="0"/>
              <a:t>Special computational technologies in astrophysics</a:t>
            </a:r>
          </a:p>
          <a:p>
            <a:pPr lvl="1"/>
            <a:r>
              <a:rPr lang="en-US" sz="2000" dirty="0"/>
              <a:t>Observational background of the cosmology </a:t>
            </a:r>
          </a:p>
          <a:p>
            <a:pPr lvl="1"/>
            <a:r>
              <a:rPr lang="en-US" sz="2000" dirty="0"/>
              <a:t>Modern Computational Technologies in Astrophysics</a:t>
            </a:r>
          </a:p>
          <a:p>
            <a:pPr lvl="1"/>
            <a:r>
              <a:rPr lang="en-US" sz="2000" dirty="0"/>
              <a:t>Modern astrophysics problems</a:t>
            </a:r>
          </a:p>
          <a:p>
            <a:pPr lvl="1"/>
            <a:r>
              <a:rPr lang="en-US" sz="2000" dirty="0"/>
              <a:t>Physics of interstellar medium </a:t>
            </a:r>
          </a:p>
          <a:p>
            <a:pPr lvl="1"/>
            <a:r>
              <a:rPr lang="en-US" sz="2000" dirty="0"/>
              <a:t>Nuclear astrophysics </a:t>
            </a:r>
          </a:p>
          <a:p>
            <a:pPr lvl="1"/>
            <a:endParaRPr lang="en-US" sz="2000" dirty="0"/>
          </a:p>
          <a:p>
            <a:pPr lvl="1"/>
            <a:endParaRPr lang="en-US" sz="2000" dirty="0"/>
          </a:p>
          <a:p>
            <a:pPr lvl="1"/>
            <a:endParaRPr lang="en-US" sz="2000" dirty="0"/>
          </a:p>
          <a:p>
            <a:pPr>
              <a:buFont typeface="+mj-lt"/>
              <a:buAutoNum type="arabicPeriod"/>
            </a:pPr>
            <a:endParaRPr lang="en-US" sz="2400" dirty="0"/>
          </a:p>
        </p:txBody>
      </p:sp>
    </p:spTree>
    <p:extLst>
      <p:ext uri="{BB962C8B-B14F-4D97-AF65-F5344CB8AC3E}">
        <p14:creationId xmlns:p14="http://schemas.microsoft.com/office/powerpoint/2010/main" val="125470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CADE-487E-47C1-B730-0BE4A354B918}"/>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8A37EDCE-CE21-4815-A11A-68D2578F6AB9}"/>
              </a:ext>
            </a:extLst>
          </p:cNvPr>
          <p:cNvSpPr>
            <a:spLocks noGrp="1"/>
          </p:cNvSpPr>
          <p:nvPr>
            <p:ph type="body" sz="quarter" idx="13"/>
          </p:nvPr>
        </p:nvSpPr>
        <p:spPr/>
        <p:txBody>
          <a:bodyPr/>
          <a:lstStyle/>
          <a:p>
            <a:r>
              <a:rPr lang="en-US" dirty="0"/>
              <a:t>Bachelor and Master </a:t>
            </a:r>
          </a:p>
        </p:txBody>
      </p:sp>
      <p:sp>
        <p:nvSpPr>
          <p:cNvPr id="4" name="Content Placeholder 3">
            <a:extLst>
              <a:ext uri="{FF2B5EF4-FFF2-40B4-BE49-F238E27FC236}">
                <a16:creationId xmlns:a16="http://schemas.microsoft.com/office/drawing/2014/main" id="{15C8E1F4-DE64-40F9-AA64-8A7BA5DBBDAC}"/>
              </a:ext>
            </a:extLst>
          </p:cNvPr>
          <p:cNvSpPr>
            <a:spLocks noGrp="1"/>
          </p:cNvSpPr>
          <p:nvPr>
            <p:ph idx="1"/>
          </p:nvPr>
        </p:nvSpPr>
        <p:spPr/>
        <p:txBody>
          <a:bodyPr/>
          <a:lstStyle/>
          <a:p>
            <a:r>
              <a:rPr lang="en-US" sz="2400" dirty="0"/>
              <a:t>My English was (is) terrible</a:t>
            </a:r>
          </a:p>
        </p:txBody>
      </p:sp>
      <p:sp>
        <p:nvSpPr>
          <p:cNvPr id="5" name="Footer Placeholder 4">
            <a:extLst>
              <a:ext uri="{FF2B5EF4-FFF2-40B4-BE49-F238E27FC236}">
                <a16:creationId xmlns:a16="http://schemas.microsoft.com/office/drawing/2014/main" id="{6E434AF5-B20E-45EC-982A-75B2F721571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7" name="Picture 2" descr="Sorry for my bad English : r/memes">
            <a:extLst>
              <a:ext uri="{FF2B5EF4-FFF2-40B4-BE49-F238E27FC236}">
                <a16:creationId xmlns:a16="http://schemas.microsoft.com/office/drawing/2014/main" id="{626C96F1-8972-4B44-95E5-4BDFFF039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72210"/>
            <a:ext cx="4926012" cy="608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720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CADE-487E-47C1-B730-0BE4A354B918}"/>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8A37EDCE-CE21-4815-A11A-68D2578F6AB9}"/>
              </a:ext>
            </a:extLst>
          </p:cNvPr>
          <p:cNvSpPr>
            <a:spLocks noGrp="1"/>
          </p:cNvSpPr>
          <p:nvPr>
            <p:ph type="body" sz="quarter" idx="13"/>
          </p:nvPr>
        </p:nvSpPr>
        <p:spPr/>
        <p:txBody>
          <a:bodyPr/>
          <a:lstStyle/>
          <a:p>
            <a:r>
              <a:rPr lang="en-US" dirty="0"/>
              <a:t>Bachelor and Master </a:t>
            </a:r>
          </a:p>
        </p:txBody>
      </p:sp>
      <p:sp>
        <p:nvSpPr>
          <p:cNvPr id="4" name="Content Placeholder 3">
            <a:extLst>
              <a:ext uri="{FF2B5EF4-FFF2-40B4-BE49-F238E27FC236}">
                <a16:creationId xmlns:a16="http://schemas.microsoft.com/office/drawing/2014/main" id="{15C8E1F4-DE64-40F9-AA64-8A7BA5DBBDAC}"/>
              </a:ext>
            </a:extLst>
          </p:cNvPr>
          <p:cNvSpPr>
            <a:spLocks noGrp="1"/>
          </p:cNvSpPr>
          <p:nvPr>
            <p:ph idx="1"/>
          </p:nvPr>
        </p:nvSpPr>
        <p:spPr/>
        <p:txBody>
          <a:bodyPr/>
          <a:lstStyle/>
          <a:p>
            <a:r>
              <a:rPr lang="en-US" sz="2400" dirty="0">
                <a:solidFill>
                  <a:schemeClr val="bg2"/>
                </a:solidFill>
              </a:rPr>
              <a:t>My English was (is) terrible – </a:t>
            </a:r>
            <a:r>
              <a:rPr lang="en-US" sz="2400" dirty="0"/>
              <a:t>I had (have) to spend a lot of time to learn English. I thought that I’m not good for English</a:t>
            </a:r>
          </a:p>
          <a:p>
            <a:r>
              <a:rPr lang="en-US" sz="2400" dirty="0"/>
              <a:t>My </a:t>
            </a:r>
            <a:r>
              <a:rPr lang="en-US" sz="2400" dirty="0" err="1"/>
              <a:t>uni</a:t>
            </a:r>
            <a:r>
              <a:rPr lang="en-US" sz="2400" dirty="0"/>
              <a:t> doesn’t really have soft skill courses</a:t>
            </a:r>
          </a:p>
        </p:txBody>
      </p:sp>
      <p:sp>
        <p:nvSpPr>
          <p:cNvPr id="5" name="Footer Placeholder 4">
            <a:extLst>
              <a:ext uri="{FF2B5EF4-FFF2-40B4-BE49-F238E27FC236}">
                <a16:creationId xmlns:a16="http://schemas.microsoft.com/office/drawing/2014/main" id="{6E434AF5-B20E-45EC-982A-75B2F721571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859850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CADE-487E-47C1-B730-0BE4A354B918}"/>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8A37EDCE-CE21-4815-A11A-68D2578F6AB9}"/>
              </a:ext>
            </a:extLst>
          </p:cNvPr>
          <p:cNvSpPr>
            <a:spLocks noGrp="1"/>
          </p:cNvSpPr>
          <p:nvPr>
            <p:ph type="body" sz="quarter" idx="13"/>
          </p:nvPr>
        </p:nvSpPr>
        <p:spPr/>
        <p:txBody>
          <a:bodyPr/>
          <a:lstStyle/>
          <a:p>
            <a:r>
              <a:rPr lang="en-US" dirty="0"/>
              <a:t>Bachelor and Master </a:t>
            </a:r>
          </a:p>
        </p:txBody>
      </p:sp>
      <p:sp>
        <p:nvSpPr>
          <p:cNvPr id="4" name="Content Placeholder 3">
            <a:extLst>
              <a:ext uri="{FF2B5EF4-FFF2-40B4-BE49-F238E27FC236}">
                <a16:creationId xmlns:a16="http://schemas.microsoft.com/office/drawing/2014/main" id="{15C8E1F4-DE64-40F9-AA64-8A7BA5DBBDAC}"/>
              </a:ext>
            </a:extLst>
          </p:cNvPr>
          <p:cNvSpPr>
            <a:spLocks noGrp="1"/>
          </p:cNvSpPr>
          <p:nvPr>
            <p:ph idx="1"/>
          </p:nvPr>
        </p:nvSpPr>
        <p:spPr/>
        <p:txBody>
          <a:bodyPr/>
          <a:lstStyle/>
          <a:p>
            <a:r>
              <a:rPr lang="en-US" sz="2400" dirty="0">
                <a:solidFill>
                  <a:schemeClr val="bg2"/>
                </a:solidFill>
              </a:rPr>
              <a:t>My English was (is) terrible – I had (have) to spend a lot of time to learn English. I thought that I’m not good for English</a:t>
            </a:r>
          </a:p>
          <a:p>
            <a:r>
              <a:rPr lang="en-US" sz="2400" dirty="0">
                <a:solidFill>
                  <a:schemeClr val="bg2"/>
                </a:solidFill>
              </a:rPr>
              <a:t>My </a:t>
            </a:r>
            <a:r>
              <a:rPr lang="en-US" sz="2400" dirty="0" err="1">
                <a:solidFill>
                  <a:schemeClr val="bg2"/>
                </a:solidFill>
              </a:rPr>
              <a:t>uni</a:t>
            </a:r>
            <a:r>
              <a:rPr lang="en-US" sz="2400" dirty="0">
                <a:solidFill>
                  <a:schemeClr val="bg2"/>
                </a:solidFill>
              </a:rPr>
              <a:t> doesn’t really have soft skill courses </a:t>
            </a:r>
            <a:r>
              <a:rPr lang="en-US" sz="2400" dirty="0"/>
              <a:t>– I organized conferences, volunteer at events, was a judge etc. </a:t>
            </a:r>
          </a:p>
          <a:p>
            <a:r>
              <a:rPr lang="en-US" sz="2400" dirty="0"/>
              <a:t>I was afraid of talking to people</a:t>
            </a:r>
          </a:p>
        </p:txBody>
      </p:sp>
      <p:sp>
        <p:nvSpPr>
          <p:cNvPr id="5" name="Footer Placeholder 4">
            <a:extLst>
              <a:ext uri="{FF2B5EF4-FFF2-40B4-BE49-F238E27FC236}">
                <a16:creationId xmlns:a16="http://schemas.microsoft.com/office/drawing/2014/main" id="{6E434AF5-B20E-45EC-982A-75B2F721571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6" name="Content Placeholder 17">
            <a:extLst>
              <a:ext uri="{FF2B5EF4-FFF2-40B4-BE49-F238E27FC236}">
                <a16:creationId xmlns:a16="http://schemas.microsoft.com/office/drawing/2014/main" id="{3C57C54A-2DA2-4901-8863-3F439E391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05722"/>
            <a:ext cx="4978470" cy="3275078"/>
          </a:xfrm>
          <a:prstGeom prst="rect">
            <a:avLst/>
          </a:prstGeom>
        </p:spPr>
      </p:pic>
      <p:sp>
        <p:nvSpPr>
          <p:cNvPr id="7" name="Rectangle 6">
            <a:extLst>
              <a:ext uri="{FF2B5EF4-FFF2-40B4-BE49-F238E27FC236}">
                <a16:creationId xmlns:a16="http://schemas.microsoft.com/office/drawing/2014/main" id="{A57A2977-D9BE-4E94-A414-FF277C8E434F}"/>
              </a:ext>
            </a:extLst>
          </p:cNvPr>
          <p:cNvSpPr/>
          <p:nvPr/>
        </p:nvSpPr>
        <p:spPr>
          <a:xfrm>
            <a:off x="7010400" y="2642890"/>
            <a:ext cx="4495800" cy="646331"/>
          </a:xfrm>
          <a:prstGeom prst="rect">
            <a:avLst/>
          </a:prstGeom>
        </p:spPr>
        <p:txBody>
          <a:bodyPr wrap="square">
            <a:spAutoFit/>
          </a:bodyPr>
          <a:lstStyle/>
          <a:p>
            <a:pPr algn="ctr"/>
            <a:r>
              <a:rPr lang="en-US" dirty="0"/>
              <a:t>Young Scientists’ Conference on Astronomy and Space Physics in Ukraine</a:t>
            </a:r>
          </a:p>
        </p:txBody>
      </p:sp>
      <p:pic>
        <p:nvPicPr>
          <p:cNvPr id="8" name="Picture 7">
            <a:extLst>
              <a:ext uri="{FF2B5EF4-FFF2-40B4-BE49-F238E27FC236}">
                <a16:creationId xmlns:a16="http://schemas.microsoft.com/office/drawing/2014/main" id="{29E335A0-1332-424F-911E-3FB8D7887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713" y="3338723"/>
            <a:ext cx="999678" cy="999678"/>
          </a:xfrm>
          <a:prstGeom prst="rect">
            <a:avLst/>
          </a:prstGeom>
        </p:spPr>
      </p:pic>
      <p:pic>
        <p:nvPicPr>
          <p:cNvPr id="10242" name="Picture 2" descr="NASA's 10th Space Apps Challenge Increases Global Participation | NASA">
            <a:extLst>
              <a:ext uri="{FF2B5EF4-FFF2-40B4-BE49-F238E27FC236}">
                <a16:creationId xmlns:a16="http://schemas.microsoft.com/office/drawing/2014/main" id="{9D2C1EBD-6433-4B00-8BAB-03E5E2354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419600"/>
            <a:ext cx="1217612" cy="122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24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CADE-487E-47C1-B730-0BE4A354B918}"/>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8A37EDCE-CE21-4815-A11A-68D2578F6AB9}"/>
              </a:ext>
            </a:extLst>
          </p:cNvPr>
          <p:cNvSpPr>
            <a:spLocks noGrp="1"/>
          </p:cNvSpPr>
          <p:nvPr>
            <p:ph type="body" sz="quarter" idx="13"/>
          </p:nvPr>
        </p:nvSpPr>
        <p:spPr/>
        <p:txBody>
          <a:bodyPr/>
          <a:lstStyle/>
          <a:p>
            <a:r>
              <a:rPr lang="en-US" dirty="0"/>
              <a:t>Bachelor and Master </a:t>
            </a:r>
          </a:p>
        </p:txBody>
      </p:sp>
      <p:sp>
        <p:nvSpPr>
          <p:cNvPr id="4" name="Content Placeholder 3">
            <a:extLst>
              <a:ext uri="{FF2B5EF4-FFF2-40B4-BE49-F238E27FC236}">
                <a16:creationId xmlns:a16="http://schemas.microsoft.com/office/drawing/2014/main" id="{15C8E1F4-DE64-40F9-AA64-8A7BA5DBBDAC}"/>
              </a:ext>
            </a:extLst>
          </p:cNvPr>
          <p:cNvSpPr>
            <a:spLocks noGrp="1"/>
          </p:cNvSpPr>
          <p:nvPr>
            <p:ph idx="1"/>
          </p:nvPr>
        </p:nvSpPr>
        <p:spPr/>
        <p:txBody>
          <a:bodyPr/>
          <a:lstStyle/>
          <a:p>
            <a:r>
              <a:rPr lang="en-US" sz="2400" dirty="0">
                <a:solidFill>
                  <a:schemeClr val="bg2"/>
                </a:solidFill>
              </a:rPr>
              <a:t>My English was (is) terrible – I had (have) to spend a lot of time to learn English. I thought that I’m not good for English</a:t>
            </a:r>
          </a:p>
          <a:p>
            <a:r>
              <a:rPr lang="en-US" sz="2400" dirty="0">
                <a:solidFill>
                  <a:schemeClr val="bg2"/>
                </a:solidFill>
              </a:rPr>
              <a:t>My </a:t>
            </a:r>
            <a:r>
              <a:rPr lang="en-US" sz="2400" dirty="0" err="1">
                <a:solidFill>
                  <a:schemeClr val="bg2"/>
                </a:solidFill>
              </a:rPr>
              <a:t>uni</a:t>
            </a:r>
            <a:r>
              <a:rPr lang="en-US" sz="2400" dirty="0">
                <a:solidFill>
                  <a:schemeClr val="bg2"/>
                </a:solidFill>
              </a:rPr>
              <a:t> doesn’t really have soft skill courses – I organized conferences, volunteer at events, was a judge etc. </a:t>
            </a:r>
          </a:p>
          <a:p>
            <a:r>
              <a:rPr lang="en-US" sz="2400" dirty="0">
                <a:solidFill>
                  <a:schemeClr val="bg2"/>
                </a:solidFill>
              </a:rPr>
              <a:t>I was afraid of talking to people </a:t>
            </a:r>
            <a:r>
              <a:rPr lang="en-US" sz="2400" dirty="0"/>
              <a:t>– I spent my time going to coffee shops to talk to different </a:t>
            </a:r>
            <a:r>
              <a:rPr lang="en-US" sz="2400" dirty="0" err="1"/>
              <a:t>pll</a:t>
            </a:r>
            <a:r>
              <a:rPr lang="en-US" sz="2400" dirty="0"/>
              <a:t>.</a:t>
            </a:r>
          </a:p>
          <a:p>
            <a:r>
              <a:rPr lang="en-US" sz="2400" dirty="0"/>
              <a:t>I didn’t knot how to make not a boring presentation</a:t>
            </a:r>
          </a:p>
        </p:txBody>
      </p:sp>
      <p:sp>
        <p:nvSpPr>
          <p:cNvPr id="5" name="Footer Placeholder 4">
            <a:extLst>
              <a:ext uri="{FF2B5EF4-FFF2-40B4-BE49-F238E27FC236}">
                <a16:creationId xmlns:a16="http://schemas.microsoft.com/office/drawing/2014/main" id="{6E434AF5-B20E-45EC-982A-75B2F721571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8194" name="Picture 2" descr="Foster Coffee Company on Growing Their Business With Social Media">
            <a:extLst>
              <a:ext uri="{FF2B5EF4-FFF2-40B4-BE49-F238E27FC236}">
                <a16:creationId xmlns:a16="http://schemas.microsoft.com/office/drawing/2014/main" id="{9AC3885F-05BE-4557-9A5D-CB5F7B906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2400"/>
            <a:ext cx="4697114" cy="31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9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3B2D-BCFE-4D38-B897-7CFBA58E5686}"/>
              </a:ext>
            </a:extLst>
          </p:cNvPr>
          <p:cNvSpPr>
            <a:spLocks noGrp="1"/>
          </p:cNvSpPr>
          <p:nvPr>
            <p:ph type="title"/>
          </p:nvPr>
        </p:nvSpPr>
        <p:spPr/>
        <p:txBody>
          <a:bodyPr/>
          <a:lstStyle/>
          <a:p>
            <a:r>
              <a:rPr lang="en-US" dirty="0"/>
              <a:t>Purposes </a:t>
            </a:r>
          </a:p>
        </p:txBody>
      </p:sp>
      <p:sp>
        <p:nvSpPr>
          <p:cNvPr id="3" name="Text Placeholder 2">
            <a:extLst>
              <a:ext uri="{FF2B5EF4-FFF2-40B4-BE49-F238E27FC236}">
                <a16:creationId xmlns:a16="http://schemas.microsoft.com/office/drawing/2014/main" id="{6ABD12C2-2473-404D-BF37-7FA6D604627C}"/>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0B3EF6DA-CA8C-4EE1-8268-72CBBE6C7157}"/>
              </a:ext>
            </a:extLst>
          </p:cNvPr>
          <p:cNvSpPr>
            <a:spLocks noGrp="1"/>
          </p:cNvSpPr>
          <p:nvPr>
            <p:ph idx="1"/>
          </p:nvPr>
        </p:nvSpPr>
        <p:spPr/>
        <p:txBody>
          <a:bodyPr/>
          <a:lstStyle/>
          <a:p>
            <a:r>
              <a:rPr lang="en-US" sz="2800" dirty="0"/>
              <a:t>You will learn something from my experiences </a:t>
            </a:r>
            <a:endParaRPr lang="ru-RU" sz="2800" dirty="0"/>
          </a:p>
          <a:p>
            <a:r>
              <a:rPr lang="en-US" sz="2800" dirty="0"/>
              <a:t>I will share information, I wish I'd known earlier</a:t>
            </a:r>
          </a:p>
          <a:p>
            <a:r>
              <a:rPr lang="en-US" sz="2800" dirty="0"/>
              <a:t>Break</a:t>
            </a:r>
          </a:p>
          <a:p>
            <a:r>
              <a:rPr lang="en-US" sz="2800" dirty="0"/>
              <a:t>Useful frameworks, which can be used during the summer school</a:t>
            </a:r>
            <a:endParaRPr lang="uk-UA" sz="2800" dirty="0"/>
          </a:p>
        </p:txBody>
      </p:sp>
      <p:sp>
        <p:nvSpPr>
          <p:cNvPr id="5" name="Footer Placeholder 4">
            <a:extLst>
              <a:ext uri="{FF2B5EF4-FFF2-40B4-BE49-F238E27FC236}">
                <a16:creationId xmlns:a16="http://schemas.microsoft.com/office/drawing/2014/main" id="{EE52A14A-F53A-4320-B9DE-06116F928EF3}"/>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51362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CADE-487E-47C1-B730-0BE4A354B918}"/>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8A37EDCE-CE21-4815-A11A-68D2578F6AB9}"/>
              </a:ext>
            </a:extLst>
          </p:cNvPr>
          <p:cNvSpPr>
            <a:spLocks noGrp="1"/>
          </p:cNvSpPr>
          <p:nvPr>
            <p:ph type="body" sz="quarter" idx="13"/>
          </p:nvPr>
        </p:nvSpPr>
        <p:spPr/>
        <p:txBody>
          <a:bodyPr/>
          <a:lstStyle/>
          <a:p>
            <a:r>
              <a:rPr lang="en-US" dirty="0"/>
              <a:t>Bachelor and Master </a:t>
            </a:r>
          </a:p>
        </p:txBody>
      </p:sp>
      <p:sp>
        <p:nvSpPr>
          <p:cNvPr id="4" name="Content Placeholder 3">
            <a:extLst>
              <a:ext uri="{FF2B5EF4-FFF2-40B4-BE49-F238E27FC236}">
                <a16:creationId xmlns:a16="http://schemas.microsoft.com/office/drawing/2014/main" id="{15C8E1F4-DE64-40F9-AA64-8A7BA5DBBDAC}"/>
              </a:ext>
            </a:extLst>
          </p:cNvPr>
          <p:cNvSpPr>
            <a:spLocks noGrp="1"/>
          </p:cNvSpPr>
          <p:nvPr>
            <p:ph idx="1"/>
          </p:nvPr>
        </p:nvSpPr>
        <p:spPr/>
        <p:txBody>
          <a:bodyPr/>
          <a:lstStyle/>
          <a:p>
            <a:r>
              <a:rPr lang="en-US" sz="2400" dirty="0">
                <a:solidFill>
                  <a:schemeClr val="bg2"/>
                </a:solidFill>
              </a:rPr>
              <a:t>My English was (is) terrible – I had (have) to spend a lot of time to learn English. I thought that I’m not good for English</a:t>
            </a:r>
          </a:p>
          <a:p>
            <a:r>
              <a:rPr lang="en-US" sz="2400" dirty="0">
                <a:solidFill>
                  <a:schemeClr val="bg2"/>
                </a:solidFill>
              </a:rPr>
              <a:t>My </a:t>
            </a:r>
            <a:r>
              <a:rPr lang="en-US" sz="2400" dirty="0" err="1">
                <a:solidFill>
                  <a:schemeClr val="bg2"/>
                </a:solidFill>
              </a:rPr>
              <a:t>uni</a:t>
            </a:r>
            <a:r>
              <a:rPr lang="en-US" sz="2400" dirty="0">
                <a:solidFill>
                  <a:schemeClr val="bg2"/>
                </a:solidFill>
              </a:rPr>
              <a:t> doesn’t really have soft skill courses – I organized conferences, volunteer at events, was a judge etc. </a:t>
            </a:r>
          </a:p>
          <a:p>
            <a:r>
              <a:rPr lang="en-US" sz="2400" dirty="0">
                <a:solidFill>
                  <a:schemeClr val="bg2"/>
                </a:solidFill>
              </a:rPr>
              <a:t>I was afraid of talking to people – I spent my time going to coffee shops to talk to different </a:t>
            </a:r>
            <a:r>
              <a:rPr lang="en-US" sz="2400" dirty="0" err="1">
                <a:solidFill>
                  <a:schemeClr val="bg2"/>
                </a:solidFill>
              </a:rPr>
              <a:t>pll</a:t>
            </a:r>
            <a:r>
              <a:rPr lang="en-US" sz="2400" dirty="0">
                <a:solidFill>
                  <a:schemeClr val="bg2"/>
                </a:solidFill>
              </a:rPr>
              <a:t>.</a:t>
            </a:r>
          </a:p>
          <a:p>
            <a:r>
              <a:rPr lang="en-US" sz="2400" dirty="0">
                <a:solidFill>
                  <a:schemeClr val="bg2"/>
                </a:solidFill>
              </a:rPr>
              <a:t>I didn’t knot how to make not a boring presentation – </a:t>
            </a:r>
            <a:r>
              <a:rPr lang="en-US" sz="2400" dirty="0"/>
              <a:t>I spent hours watching good presentations and reading/watching how to make them  </a:t>
            </a:r>
          </a:p>
          <a:p>
            <a:r>
              <a:rPr lang="en-US" sz="2400" dirty="0"/>
              <a:t>I almost left science 3 times. I needed money to live</a:t>
            </a:r>
          </a:p>
        </p:txBody>
      </p:sp>
      <p:sp>
        <p:nvSpPr>
          <p:cNvPr id="5" name="Footer Placeholder 4">
            <a:extLst>
              <a:ext uri="{FF2B5EF4-FFF2-40B4-BE49-F238E27FC236}">
                <a16:creationId xmlns:a16="http://schemas.microsoft.com/office/drawing/2014/main" id="{6E434AF5-B20E-45EC-982A-75B2F721571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6" name="Picture 5">
            <a:extLst>
              <a:ext uri="{FF2B5EF4-FFF2-40B4-BE49-F238E27FC236}">
                <a16:creationId xmlns:a16="http://schemas.microsoft.com/office/drawing/2014/main" id="{E3634888-5BDD-43C4-A367-8B04F8C05548}"/>
              </a:ext>
            </a:extLst>
          </p:cNvPr>
          <p:cNvPicPr>
            <a:picLocks noChangeAspect="1"/>
          </p:cNvPicPr>
          <p:nvPr/>
        </p:nvPicPr>
        <p:blipFill>
          <a:blip r:embed="rId2"/>
          <a:stretch>
            <a:fillRect/>
          </a:stretch>
        </p:blipFill>
        <p:spPr>
          <a:xfrm>
            <a:off x="387205" y="1220115"/>
            <a:ext cx="7571072" cy="1041890"/>
          </a:xfrm>
          <a:prstGeom prst="rect">
            <a:avLst/>
          </a:prstGeom>
        </p:spPr>
      </p:pic>
      <p:pic>
        <p:nvPicPr>
          <p:cNvPr id="7" name="Picture 6">
            <a:extLst>
              <a:ext uri="{FF2B5EF4-FFF2-40B4-BE49-F238E27FC236}">
                <a16:creationId xmlns:a16="http://schemas.microsoft.com/office/drawing/2014/main" id="{EFC6A867-308F-4980-95B3-ED16A415D4AD}"/>
              </a:ext>
            </a:extLst>
          </p:cNvPr>
          <p:cNvPicPr>
            <a:picLocks noChangeAspect="1"/>
          </p:cNvPicPr>
          <p:nvPr/>
        </p:nvPicPr>
        <p:blipFill>
          <a:blip r:embed="rId3"/>
          <a:stretch>
            <a:fillRect/>
          </a:stretch>
        </p:blipFill>
        <p:spPr>
          <a:xfrm>
            <a:off x="387205" y="2315386"/>
            <a:ext cx="7199608" cy="1933228"/>
          </a:xfrm>
          <a:prstGeom prst="rect">
            <a:avLst/>
          </a:prstGeom>
        </p:spPr>
      </p:pic>
    </p:spTree>
    <p:extLst>
      <p:ext uri="{BB962C8B-B14F-4D97-AF65-F5344CB8AC3E}">
        <p14:creationId xmlns:p14="http://schemas.microsoft.com/office/powerpoint/2010/main" val="3275836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CADE-487E-47C1-B730-0BE4A354B918}"/>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8A37EDCE-CE21-4815-A11A-68D2578F6AB9}"/>
              </a:ext>
            </a:extLst>
          </p:cNvPr>
          <p:cNvSpPr>
            <a:spLocks noGrp="1"/>
          </p:cNvSpPr>
          <p:nvPr>
            <p:ph type="body" sz="quarter" idx="13"/>
          </p:nvPr>
        </p:nvSpPr>
        <p:spPr/>
        <p:txBody>
          <a:bodyPr/>
          <a:lstStyle/>
          <a:p>
            <a:r>
              <a:rPr lang="en-US" dirty="0"/>
              <a:t>How I got a </a:t>
            </a:r>
            <a:r>
              <a:rPr lang="en-US" dirty="0" err="1"/>
              <a:t>phd</a:t>
            </a:r>
            <a:r>
              <a:rPr lang="en-US" dirty="0"/>
              <a:t> position</a:t>
            </a:r>
          </a:p>
        </p:txBody>
      </p:sp>
      <p:sp>
        <p:nvSpPr>
          <p:cNvPr id="4" name="Content Placeholder 3">
            <a:extLst>
              <a:ext uri="{FF2B5EF4-FFF2-40B4-BE49-F238E27FC236}">
                <a16:creationId xmlns:a16="http://schemas.microsoft.com/office/drawing/2014/main" id="{15C8E1F4-DE64-40F9-AA64-8A7BA5DBBDAC}"/>
              </a:ext>
            </a:extLst>
          </p:cNvPr>
          <p:cNvSpPr>
            <a:spLocks noGrp="1"/>
          </p:cNvSpPr>
          <p:nvPr>
            <p:ph idx="1"/>
          </p:nvPr>
        </p:nvSpPr>
        <p:spPr/>
        <p:txBody>
          <a:bodyPr/>
          <a:lstStyle/>
          <a:p>
            <a:r>
              <a:rPr lang="en-US" sz="2400" dirty="0"/>
              <a:t>Master project with a postdoc from DESY (a former student of my supervisor in Ukraine).</a:t>
            </a:r>
          </a:p>
          <a:p>
            <a:endParaRPr lang="en-US" sz="2400" dirty="0"/>
          </a:p>
          <a:p>
            <a:endParaRPr lang="en-US" sz="2400" dirty="0"/>
          </a:p>
        </p:txBody>
      </p:sp>
      <p:sp>
        <p:nvSpPr>
          <p:cNvPr id="5" name="Footer Placeholder 4">
            <a:extLst>
              <a:ext uri="{FF2B5EF4-FFF2-40B4-BE49-F238E27FC236}">
                <a16:creationId xmlns:a16="http://schemas.microsoft.com/office/drawing/2014/main" id="{6E434AF5-B20E-45EC-982A-75B2F721571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1026" name="Picture 2" descr="https://indico.desy.de/indico/event/23091/picture/10.jpg">
            <a:extLst>
              <a:ext uri="{FF2B5EF4-FFF2-40B4-BE49-F238E27FC236}">
                <a16:creationId xmlns:a16="http://schemas.microsoft.com/office/drawing/2014/main" id="{ADE4F8C9-6337-4975-AFC1-88DB28A63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02115"/>
            <a:ext cx="6191250"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472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CADE-487E-47C1-B730-0BE4A354B918}"/>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8A37EDCE-CE21-4815-A11A-68D2578F6AB9}"/>
              </a:ext>
            </a:extLst>
          </p:cNvPr>
          <p:cNvSpPr>
            <a:spLocks noGrp="1"/>
          </p:cNvSpPr>
          <p:nvPr>
            <p:ph type="body" sz="quarter" idx="13"/>
          </p:nvPr>
        </p:nvSpPr>
        <p:spPr/>
        <p:txBody>
          <a:bodyPr/>
          <a:lstStyle/>
          <a:p>
            <a:r>
              <a:rPr lang="en-US" dirty="0"/>
              <a:t>How I got a </a:t>
            </a:r>
            <a:r>
              <a:rPr lang="en-US" dirty="0" err="1"/>
              <a:t>phd</a:t>
            </a:r>
            <a:r>
              <a:rPr lang="en-US" dirty="0"/>
              <a:t> position</a:t>
            </a:r>
          </a:p>
        </p:txBody>
      </p:sp>
      <p:sp>
        <p:nvSpPr>
          <p:cNvPr id="4" name="Content Placeholder 3">
            <a:extLst>
              <a:ext uri="{FF2B5EF4-FFF2-40B4-BE49-F238E27FC236}">
                <a16:creationId xmlns:a16="http://schemas.microsoft.com/office/drawing/2014/main" id="{15C8E1F4-DE64-40F9-AA64-8A7BA5DBBDAC}"/>
              </a:ext>
            </a:extLst>
          </p:cNvPr>
          <p:cNvSpPr>
            <a:spLocks noGrp="1"/>
          </p:cNvSpPr>
          <p:nvPr>
            <p:ph idx="1"/>
          </p:nvPr>
        </p:nvSpPr>
        <p:spPr/>
        <p:txBody>
          <a:bodyPr/>
          <a:lstStyle/>
          <a:p>
            <a:r>
              <a:rPr lang="en-US" sz="2400" dirty="0">
                <a:solidFill>
                  <a:schemeClr val="bg2"/>
                </a:solidFill>
              </a:rPr>
              <a:t>Master project with a postdoc from DESY( a former student of my supervisor in Ukraine).</a:t>
            </a:r>
          </a:p>
          <a:p>
            <a:r>
              <a:rPr lang="en-US" sz="2400" dirty="0"/>
              <a:t>A position was opened during my visit to DESY, since the candidate refused the position last year.</a:t>
            </a:r>
            <a:r>
              <a:rPr lang="ru-RU" sz="2400" dirty="0"/>
              <a:t> </a:t>
            </a:r>
          </a:p>
          <a:p>
            <a:r>
              <a:rPr lang="en-US" sz="2400" dirty="0"/>
              <a:t>I got an offer before I could apply for others positions. </a:t>
            </a:r>
          </a:p>
          <a:p>
            <a:r>
              <a:rPr lang="en-US" sz="2400" dirty="0"/>
              <a:t>I moved to Germany on 1.09.2023 </a:t>
            </a:r>
          </a:p>
          <a:p>
            <a:endParaRPr lang="en-US" sz="2400" dirty="0"/>
          </a:p>
          <a:p>
            <a:endParaRPr lang="en-US" sz="2400" dirty="0"/>
          </a:p>
        </p:txBody>
      </p:sp>
      <p:sp>
        <p:nvSpPr>
          <p:cNvPr id="5" name="Footer Placeholder 4">
            <a:extLst>
              <a:ext uri="{FF2B5EF4-FFF2-40B4-BE49-F238E27FC236}">
                <a16:creationId xmlns:a16="http://schemas.microsoft.com/office/drawing/2014/main" id="{6E434AF5-B20E-45EC-982A-75B2F721571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2050" name="Picture 2" descr="https://www.multimessenger-school.de/sites/sites_custom/site_multimessenger-school/content/e83711/e84356/MS_Plakat_pic_598x846px.jpg">
            <a:extLst>
              <a:ext uri="{FF2B5EF4-FFF2-40B4-BE49-F238E27FC236}">
                <a16:creationId xmlns:a16="http://schemas.microsoft.com/office/drawing/2014/main" id="{A8BE732D-29D3-4861-8440-F5E04F3F5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2397997"/>
            <a:ext cx="3095625" cy="437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752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3974-013E-4657-9E9F-42CD8AC4D265}"/>
              </a:ext>
            </a:extLst>
          </p:cNvPr>
          <p:cNvSpPr>
            <a:spLocks noGrp="1"/>
          </p:cNvSpPr>
          <p:nvPr>
            <p:ph type="title"/>
          </p:nvPr>
        </p:nvSpPr>
        <p:spPr/>
        <p:txBody>
          <a:bodyPr/>
          <a:lstStyle/>
          <a:p>
            <a:r>
              <a:rPr lang="en-US" dirty="0"/>
              <a:t>What is </a:t>
            </a:r>
            <a:r>
              <a:rPr lang="en-US" dirty="0" err="1"/>
              <a:t>phd</a:t>
            </a:r>
            <a:r>
              <a:rPr lang="en-US" dirty="0"/>
              <a:t> about</a:t>
            </a:r>
          </a:p>
        </p:txBody>
      </p:sp>
      <p:sp>
        <p:nvSpPr>
          <p:cNvPr id="3" name="Text Placeholder 2">
            <a:extLst>
              <a:ext uri="{FF2B5EF4-FFF2-40B4-BE49-F238E27FC236}">
                <a16:creationId xmlns:a16="http://schemas.microsoft.com/office/drawing/2014/main" id="{D9C5BA77-7E42-400E-B854-0009F86B380F}"/>
              </a:ext>
            </a:extLst>
          </p:cNvPr>
          <p:cNvSpPr>
            <a:spLocks noGrp="1"/>
          </p:cNvSpPr>
          <p:nvPr>
            <p:ph type="body" sz="quarter" idx="13"/>
          </p:nvPr>
        </p:nvSpPr>
        <p:spPr/>
        <p:txBody>
          <a:bodyPr/>
          <a:lstStyle/>
          <a:p>
            <a:endParaRPr lang="en-US" dirty="0"/>
          </a:p>
        </p:txBody>
      </p:sp>
      <p:sp>
        <p:nvSpPr>
          <p:cNvPr id="4" name="Content Placeholder 3">
            <a:extLst>
              <a:ext uri="{FF2B5EF4-FFF2-40B4-BE49-F238E27FC236}">
                <a16:creationId xmlns:a16="http://schemas.microsoft.com/office/drawing/2014/main" id="{950D48DD-10FB-4805-9716-C37F35535CF8}"/>
              </a:ext>
            </a:extLst>
          </p:cNvPr>
          <p:cNvSpPr>
            <a:spLocks noGrp="1"/>
          </p:cNvSpPr>
          <p:nvPr>
            <p:ph idx="1"/>
          </p:nvPr>
        </p:nvSpPr>
        <p:spPr>
          <a:xfrm>
            <a:off x="407987" y="1406427"/>
            <a:ext cx="5078413" cy="5010249"/>
          </a:xfrm>
        </p:spPr>
        <p:txBody>
          <a:bodyPr/>
          <a:lstStyle/>
          <a:p>
            <a:pPr marL="0" indent="0">
              <a:buNone/>
            </a:pPr>
            <a:r>
              <a:rPr lang="en-US" sz="2400" dirty="0"/>
              <a:t>Hard skills </a:t>
            </a:r>
          </a:p>
          <a:p>
            <a:pPr lvl="1"/>
            <a:r>
              <a:rPr lang="en-US" sz="2200" dirty="0"/>
              <a:t>Become an expert on a topic</a:t>
            </a:r>
          </a:p>
          <a:p>
            <a:pPr lvl="1"/>
            <a:r>
              <a:rPr lang="en-US" sz="2200" dirty="0"/>
              <a:t>Understand what method you use</a:t>
            </a:r>
          </a:p>
          <a:p>
            <a:pPr lvl="1"/>
            <a:r>
              <a:rPr lang="en-US" sz="2200" dirty="0"/>
              <a:t>Understand physics behind results  </a:t>
            </a:r>
            <a:endParaRPr lang="en-US" sz="2400" dirty="0"/>
          </a:p>
          <a:p>
            <a:pPr marL="0" indent="0">
              <a:buNone/>
            </a:pPr>
            <a:r>
              <a:rPr lang="en-US" sz="2400" dirty="0"/>
              <a:t>Soft skills </a:t>
            </a:r>
          </a:p>
          <a:p>
            <a:pPr lvl="1"/>
            <a:r>
              <a:rPr lang="en-US" sz="2200" dirty="0"/>
              <a:t>Manage a project</a:t>
            </a:r>
          </a:p>
          <a:p>
            <a:pPr lvl="1"/>
            <a:r>
              <a:rPr lang="en-US" sz="2200" dirty="0"/>
              <a:t>Work in a team</a:t>
            </a:r>
          </a:p>
          <a:p>
            <a:pPr lvl="1"/>
            <a:r>
              <a:rPr lang="en-US" sz="2200" dirty="0"/>
              <a:t>Lead students </a:t>
            </a:r>
          </a:p>
          <a:p>
            <a:pPr lvl="1"/>
            <a:r>
              <a:rPr lang="en-US" sz="2200" dirty="0"/>
              <a:t>To be leaded by a supervisor</a:t>
            </a:r>
          </a:p>
          <a:p>
            <a:endParaRPr lang="en-US" dirty="0"/>
          </a:p>
        </p:txBody>
      </p:sp>
      <p:sp>
        <p:nvSpPr>
          <p:cNvPr id="5" name="Footer Placeholder 4">
            <a:extLst>
              <a:ext uri="{FF2B5EF4-FFF2-40B4-BE49-F238E27FC236}">
                <a16:creationId xmlns:a16="http://schemas.microsoft.com/office/drawing/2014/main" id="{7DE4881D-5EF0-47F9-8408-8134A8256D2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6" name="Rectangle 5">
            <a:extLst>
              <a:ext uri="{FF2B5EF4-FFF2-40B4-BE49-F238E27FC236}">
                <a16:creationId xmlns:a16="http://schemas.microsoft.com/office/drawing/2014/main" id="{B171DE6D-953E-4D2A-A865-C5CB606605DF}"/>
              </a:ext>
            </a:extLst>
          </p:cNvPr>
          <p:cNvSpPr/>
          <p:nvPr/>
        </p:nvSpPr>
        <p:spPr>
          <a:xfrm>
            <a:off x="6400800" y="1406427"/>
            <a:ext cx="5383212" cy="4093428"/>
          </a:xfrm>
          <a:prstGeom prst="rect">
            <a:avLst/>
          </a:prstGeom>
        </p:spPr>
        <p:txBody>
          <a:bodyPr wrap="square">
            <a:spAutoFit/>
          </a:bodyPr>
          <a:lstStyle/>
          <a:p>
            <a:r>
              <a:rPr lang="en-US" sz="2400" dirty="0"/>
              <a:t>Networking</a:t>
            </a:r>
          </a:p>
          <a:p>
            <a:pPr marL="800100" lvl="1" indent="-342900">
              <a:buFont typeface="Arial" panose="020B0604020202020204" pitchFamily="34" charset="0"/>
              <a:buChar char="•"/>
            </a:pPr>
            <a:r>
              <a:rPr lang="en-US" sz="2200" dirty="0"/>
              <a:t>Know ppl in your </a:t>
            </a:r>
            <a:r>
              <a:rPr lang="en-US" sz="2200" dirty="0" err="1"/>
              <a:t>uni</a:t>
            </a:r>
            <a:endParaRPr lang="en-US" sz="2200" dirty="0"/>
          </a:p>
          <a:p>
            <a:pPr marL="800100" lvl="1" indent="-342900">
              <a:buFont typeface="Arial" panose="020B0604020202020204" pitchFamily="34" charset="0"/>
              <a:buChar char="•"/>
            </a:pPr>
            <a:r>
              <a:rPr lang="en-US" sz="2200" dirty="0"/>
              <a:t>Know ppl in you collaboration  </a:t>
            </a:r>
          </a:p>
          <a:p>
            <a:pPr marL="800100" lvl="1" indent="-342900">
              <a:buFont typeface="Arial" panose="020B0604020202020204" pitchFamily="34" charset="0"/>
              <a:buChar char="•"/>
            </a:pPr>
            <a:r>
              <a:rPr lang="en-US" sz="2200" dirty="0"/>
              <a:t>Know ppl in you research filed</a:t>
            </a:r>
          </a:p>
          <a:p>
            <a:pPr lvl="1"/>
            <a:endParaRPr lang="en-US" sz="2200" dirty="0"/>
          </a:p>
          <a:p>
            <a:r>
              <a:rPr lang="en-US" sz="2200" dirty="0"/>
              <a:t>You</a:t>
            </a:r>
          </a:p>
          <a:p>
            <a:pPr marL="800100" lvl="1" indent="-342900">
              <a:buFont typeface="Arial" panose="020B0604020202020204" pitchFamily="34" charset="0"/>
              <a:buChar char="•"/>
            </a:pPr>
            <a:r>
              <a:rPr lang="en-US" sz="2200" dirty="0"/>
              <a:t>Develop yourself</a:t>
            </a:r>
          </a:p>
          <a:p>
            <a:pPr marL="800100" lvl="1" indent="-342900">
              <a:buFont typeface="Arial" panose="020B0604020202020204" pitchFamily="34" charset="0"/>
              <a:buChar char="•"/>
            </a:pPr>
            <a:r>
              <a:rPr lang="en-US" sz="2200" dirty="0"/>
              <a:t>Enjoy your time</a:t>
            </a:r>
          </a:p>
          <a:p>
            <a:pPr marL="800100" lvl="1" indent="-342900">
              <a:buFont typeface="Arial" panose="020B0604020202020204" pitchFamily="34" charset="0"/>
              <a:buChar char="•"/>
            </a:pPr>
            <a:r>
              <a:rPr lang="en-US" sz="2200" dirty="0"/>
              <a:t>Hobby </a:t>
            </a:r>
          </a:p>
          <a:p>
            <a:pPr marL="800100" lvl="1" indent="-342900">
              <a:buFont typeface="Arial" panose="020B0604020202020204" pitchFamily="34" charset="0"/>
              <a:buChar char="•"/>
            </a:pPr>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923216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3974-013E-4657-9E9F-42CD8AC4D265}"/>
              </a:ext>
            </a:extLst>
          </p:cNvPr>
          <p:cNvSpPr>
            <a:spLocks noGrp="1"/>
          </p:cNvSpPr>
          <p:nvPr>
            <p:ph type="title"/>
          </p:nvPr>
        </p:nvSpPr>
        <p:spPr/>
        <p:txBody>
          <a:bodyPr/>
          <a:lstStyle/>
          <a:p>
            <a:r>
              <a:rPr lang="en-US" dirty="0"/>
              <a:t>What is </a:t>
            </a:r>
            <a:r>
              <a:rPr lang="en-US" dirty="0" err="1"/>
              <a:t>phd</a:t>
            </a:r>
            <a:r>
              <a:rPr lang="en-US" dirty="0"/>
              <a:t> about</a:t>
            </a:r>
          </a:p>
        </p:txBody>
      </p:sp>
      <p:sp>
        <p:nvSpPr>
          <p:cNvPr id="3" name="Text Placeholder 2">
            <a:extLst>
              <a:ext uri="{FF2B5EF4-FFF2-40B4-BE49-F238E27FC236}">
                <a16:creationId xmlns:a16="http://schemas.microsoft.com/office/drawing/2014/main" id="{D9C5BA77-7E42-400E-B854-0009F86B380F}"/>
              </a:ext>
            </a:extLst>
          </p:cNvPr>
          <p:cNvSpPr>
            <a:spLocks noGrp="1"/>
          </p:cNvSpPr>
          <p:nvPr>
            <p:ph type="body" sz="quarter" idx="13"/>
          </p:nvPr>
        </p:nvSpPr>
        <p:spPr/>
        <p:txBody>
          <a:bodyPr/>
          <a:lstStyle/>
          <a:p>
            <a:endParaRPr lang="en-US" dirty="0"/>
          </a:p>
        </p:txBody>
      </p:sp>
      <p:sp>
        <p:nvSpPr>
          <p:cNvPr id="4" name="Content Placeholder 3">
            <a:extLst>
              <a:ext uri="{FF2B5EF4-FFF2-40B4-BE49-F238E27FC236}">
                <a16:creationId xmlns:a16="http://schemas.microsoft.com/office/drawing/2014/main" id="{950D48DD-10FB-4805-9716-C37F35535CF8}"/>
              </a:ext>
            </a:extLst>
          </p:cNvPr>
          <p:cNvSpPr>
            <a:spLocks noGrp="1"/>
          </p:cNvSpPr>
          <p:nvPr>
            <p:ph idx="1"/>
          </p:nvPr>
        </p:nvSpPr>
        <p:spPr>
          <a:xfrm>
            <a:off x="407987" y="1406427"/>
            <a:ext cx="5078413" cy="5010249"/>
          </a:xfrm>
        </p:spPr>
        <p:txBody>
          <a:bodyPr/>
          <a:lstStyle/>
          <a:p>
            <a:pPr marL="0" indent="0">
              <a:buNone/>
            </a:pPr>
            <a:r>
              <a:rPr lang="en-US" sz="2400" dirty="0"/>
              <a:t>Hard skills </a:t>
            </a:r>
          </a:p>
          <a:p>
            <a:pPr lvl="1"/>
            <a:r>
              <a:rPr lang="en-US" sz="2200" dirty="0"/>
              <a:t>Become an expert on a topic</a:t>
            </a:r>
          </a:p>
          <a:p>
            <a:pPr lvl="1"/>
            <a:r>
              <a:rPr lang="en-US" sz="2200" dirty="0"/>
              <a:t>Understand what method you use</a:t>
            </a:r>
          </a:p>
          <a:p>
            <a:pPr lvl="1"/>
            <a:r>
              <a:rPr lang="en-US" sz="2200" dirty="0"/>
              <a:t>Understand physics behind results  </a:t>
            </a:r>
            <a:endParaRPr lang="en-US" sz="2400" dirty="0"/>
          </a:p>
          <a:p>
            <a:pPr marL="0" indent="0">
              <a:buNone/>
            </a:pPr>
            <a:r>
              <a:rPr lang="en-US" sz="2400" dirty="0"/>
              <a:t>Soft skills </a:t>
            </a:r>
          </a:p>
          <a:p>
            <a:pPr lvl="1"/>
            <a:r>
              <a:rPr lang="en-US" sz="2200" dirty="0"/>
              <a:t>Manage a project</a:t>
            </a:r>
          </a:p>
          <a:p>
            <a:pPr lvl="1"/>
            <a:r>
              <a:rPr lang="en-US" sz="2200" dirty="0"/>
              <a:t>Work in a team</a:t>
            </a:r>
          </a:p>
          <a:p>
            <a:pPr lvl="1"/>
            <a:r>
              <a:rPr lang="en-US" sz="2200" dirty="0"/>
              <a:t>Lead students </a:t>
            </a:r>
          </a:p>
          <a:p>
            <a:pPr lvl="1"/>
            <a:r>
              <a:rPr lang="en-US" sz="2200" dirty="0"/>
              <a:t>To be leaded by a supervisor</a:t>
            </a:r>
          </a:p>
          <a:p>
            <a:endParaRPr lang="en-US" dirty="0"/>
          </a:p>
        </p:txBody>
      </p:sp>
      <p:sp>
        <p:nvSpPr>
          <p:cNvPr id="5" name="Footer Placeholder 4">
            <a:extLst>
              <a:ext uri="{FF2B5EF4-FFF2-40B4-BE49-F238E27FC236}">
                <a16:creationId xmlns:a16="http://schemas.microsoft.com/office/drawing/2014/main" id="{7DE4881D-5EF0-47F9-8408-8134A8256D2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6" name="Rectangle 5">
            <a:extLst>
              <a:ext uri="{FF2B5EF4-FFF2-40B4-BE49-F238E27FC236}">
                <a16:creationId xmlns:a16="http://schemas.microsoft.com/office/drawing/2014/main" id="{B171DE6D-953E-4D2A-A865-C5CB606605DF}"/>
              </a:ext>
            </a:extLst>
          </p:cNvPr>
          <p:cNvSpPr/>
          <p:nvPr/>
        </p:nvSpPr>
        <p:spPr>
          <a:xfrm>
            <a:off x="6400800" y="1406427"/>
            <a:ext cx="5383212" cy="4093428"/>
          </a:xfrm>
          <a:prstGeom prst="rect">
            <a:avLst/>
          </a:prstGeom>
        </p:spPr>
        <p:txBody>
          <a:bodyPr wrap="square">
            <a:spAutoFit/>
          </a:bodyPr>
          <a:lstStyle/>
          <a:p>
            <a:r>
              <a:rPr lang="en-US" sz="2400" dirty="0"/>
              <a:t>Networking</a:t>
            </a:r>
          </a:p>
          <a:p>
            <a:pPr marL="800100" lvl="1" indent="-342900">
              <a:buFont typeface="Arial" panose="020B0604020202020204" pitchFamily="34" charset="0"/>
              <a:buChar char="•"/>
            </a:pPr>
            <a:r>
              <a:rPr lang="en-US" sz="2200" dirty="0"/>
              <a:t>Know ppl in your </a:t>
            </a:r>
            <a:r>
              <a:rPr lang="en-US" sz="2200" dirty="0" err="1"/>
              <a:t>uni</a:t>
            </a:r>
            <a:endParaRPr lang="en-US" sz="2200" dirty="0"/>
          </a:p>
          <a:p>
            <a:pPr marL="800100" lvl="1" indent="-342900">
              <a:buFont typeface="Arial" panose="020B0604020202020204" pitchFamily="34" charset="0"/>
              <a:buChar char="•"/>
            </a:pPr>
            <a:r>
              <a:rPr lang="en-US" sz="2200" dirty="0"/>
              <a:t>Know ppl in you collaboration  </a:t>
            </a:r>
          </a:p>
          <a:p>
            <a:pPr marL="800100" lvl="1" indent="-342900">
              <a:buFont typeface="Arial" panose="020B0604020202020204" pitchFamily="34" charset="0"/>
              <a:buChar char="•"/>
            </a:pPr>
            <a:r>
              <a:rPr lang="en-US" sz="2200" dirty="0"/>
              <a:t>Know ppl in you research filed</a:t>
            </a:r>
          </a:p>
          <a:p>
            <a:pPr lvl="1"/>
            <a:endParaRPr lang="en-US" sz="2200" dirty="0"/>
          </a:p>
          <a:p>
            <a:r>
              <a:rPr lang="en-US" sz="2200" dirty="0"/>
              <a:t>You</a:t>
            </a:r>
          </a:p>
          <a:p>
            <a:pPr marL="800100" lvl="1" indent="-342900">
              <a:buFont typeface="Arial" panose="020B0604020202020204" pitchFamily="34" charset="0"/>
              <a:buChar char="•"/>
            </a:pPr>
            <a:r>
              <a:rPr lang="en-US" sz="2200" dirty="0"/>
              <a:t>Develop yourself</a:t>
            </a:r>
          </a:p>
          <a:p>
            <a:pPr marL="800100" lvl="1" indent="-342900">
              <a:buFont typeface="Arial" panose="020B0604020202020204" pitchFamily="34" charset="0"/>
              <a:buChar char="•"/>
            </a:pPr>
            <a:r>
              <a:rPr lang="en-US" sz="2200" dirty="0"/>
              <a:t>Enjoy your time</a:t>
            </a:r>
          </a:p>
          <a:p>
            <a:pPr marL="800100" lvl="1" indent="-342900">
              <a:buFont typeface="Arial" panose="020B0604020202020204" pitchFamily="34" charset="0"/>
              <a:buChar char="•"/>
            </a:pPr>
            <a:r>
              <a:rPr lang="en-US" sz="2200" dirty="0"/>
              <a:t>Hobby </a:t>
            </a:r>
          </a:p>
          <a:p>
            <a:pPr marL="800100" lvl="1" indent="-342900">
              <a:buFont typeface="Arial" panose="020B0604020202020204" pitchFamily="34" charset="0"/>
              <a:buChar char="•"/>
            </a:pPr>
            <a:endParaRPr lang="en-US" sz="2000" dirty="0"/>
          </a:p>
          <a:p>
            <a:pPr lvl="1"/>
            <a:endParaRPr lang="en-US" sz="2000" dirty="0"/>
          </a:p>
          <a:p>
            <a:pPr lvl="1"/>
            <a:endParaRPr lang="en-US" sz="2000" dirty="0"/>
          </a:p>
        </p:txBody>
      </p:sp>
      <p:sp>
        <p:nvSpPr>
          <p:cNvPr id="7" name="TextBox 6">
            <a:extLst>
              <a:ext uri="{FF2B5EF4-FFF2-40B4-BE49-F238E27FC236}">
                <a16:creationId xmlns:a16="http://schemas.microsoft.com/office/drawing/2014/main" id="{6422D2A3-D435-46E6-B00B-76BBAFD3EB7B}"/>
              </a:ext>
            </a:extLst>
          </p:cNvPr>
          <p:cNvSpPr txBox="1"/>
          <p:nvPr/>
        </p:nvSpPr>
        <p:spPr>
          <a:xfrm>
            <a:off x="6132653" y="4840171"/>
            <a:ext cx="5715000" cy="461665"/>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Be lucky</a:t>
            </a:r>
          </a:p>
        </p:txBody>
      </p:sp>
    </p:spTree>
    <p:extLst>
      <p:ext uri="{BB962C8B-B14F-4D97-AF65-F5344CB8AC3E}">
        <p14:creationId xmlns:p14="http://schemas.microsoft.com/office/powerpoint/2010/main" val="2609547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3974-013E-4657-9E9F-42CD8AC4D265}"/>
              </a:ext>
            </a:extLst>
          </p:cNvPr>
          <p:cNvSpPr>
            <a:spLocks noGrp="1"/>
          </p:cNvSpPr>
          <p:nvPr>
            <p:ph type="title"/>
          </p:nvPr>
        </p:nvSpPr>
        <p:spPr/>
        <p:txBody>
          <a:bodyPr/>
          <a:lstStyle/>
          <a:p>
            <a:r>
              <a:rPr lang="en-US" dirty="0"/>
              <a:t>What is </a:t>
            </a:r>
            <a:r>
              <a:rPr lang="en-US" dirty="0" err="1"/>
              <a:t>phd</a:t>
            </a:r>
            <a:r>
              <a:rPr lang="en-US" dirty="0"/>
              <a:t> about</a:t>
            </a:r>
          </a:p>
        </p:txBody>
      </p:sp>
      <p:sp>
        <p:nvSpPr>
          <p:cNvPr id="3" name="Text Placeholder 2">
            <a:extLst>
              <a:ext uri="{FF2B5EF4-FFF2-40B4-BE49-F238E27FC236}">
                <a16:creationId xmlns:a16="http://schemas.microsoft.com/office/drawing/2014/main" id="{D9C5BA77-7E42-400E-B854-0009F86B380F}"/>
              </a:ext>
            </a:extLst>
          </p:cNvPr>
          <p:cNvSpPr>
            <a:spLocks noGrp="1"/>
          </p:cNvSpPr>
          <p:nvPr>
            <p:ph type="body" sz="quarter" idx="13"/>
          </p:nvPr>
        </p:nvSpPr>
        <p:spPr/>
        <p:txBody>
          <a:bodyPr/>
          <a:lstStyle/>
          <a:p>
            <a:endParaRPr lang="en-US" dirty="0"/>
          </a:p>
        </p:txBody>
      </p:sp>
      <p:sp>
        <p:nvSpPr>
          <p:cNvPr id="4" name="Content Placeholder 3">
            <a:extLst>
              <a:ext uri="{FF2B5EF4-FFF2-40B4-BE49-F238E27FC236}">
                <a16:creationId xmlns:a16="http://schemas.microsoft.com/office/drawing/2014/main" id="{950D48DD-10FB-4805-9716-C37F35535CF8}"/>
              </a:ext>
            </a:extLst>
          </p:cNvPr>
          <p:cNvSpPr>
            <a:spLocks noGrp="1"/>
          </p:cNvSpPr>
          <p:nvPr>
            <p:ph idx="1"/>
          </p:nvPr>
        </p:nvSpPr>
        <p:spPr>
          <a:xfrm>
            <a:off x="407987" y="1406427"/>
            <a:ext cx="5078413" cy="5010249"/>
          </a:xfrm>
        </p:spPr>
        <p:txBody>
          <a:bodyPr/>
          <a:lstStyle/>
          <a:p>
            <a:pPr marL="0" indent="0">
              <a:buNone/>
            </a:pPr>
            <a:r>
              <a:rPr lang="en-US" sz="2400" dirty="0"/>
              <a:t>Hard skills </a:t>
            </a:r>
          </a:p>
          <a:p>
            <a:pPr lvl="1"/>
            <a:r>
              <a:rPr lang="en-US" sz="2200" dirty="0"/>
              <a:t>Become an expert on a topic</a:t>
            </a:r>
          </a:p>
          <a:p>
            <a:pPr lvl="1"/>
            <a:r>
              <a:rPr lang="en-US" sz="2200" dirty="0"/>
              <a:t>Understand what method you use</a:t>
            </a:r>
          </a:p>
          <a:p>
            <a:pPr lvl="1"/>
            <a:r>
              <a:rPr lang="en-US" sz="2200" dirty="0"/>
              <a:t>Understand physics behind results  </a:t>
            </a:r>
            <a:endParaRPr lang="en-US" sz="2400" dirty="0"/>
          </a:p>
          <a:p>
            <a:pPr marL="0" indent="0">
              <a:buNone/>
            </a:pPr>
            <a:r>
              <a:rPr lang="en-US" sz="2400" dirty="0"/>
              <a:t>Soft skills </a:t>
            </a:r>
          </a:p>
          <a:p>
            <a:pPr lvl="1"/>
            <a:r>
              <a:rPr lang="en-US" sz="2200" dirty="0"/>
              <a:t>Manage a project</a:t>
            </a:r>
          </a:p>
          <a:p>
            <a:pPr lvl="1"/>
            <a:r>
              <a:rPr lang="en-US" sz="2200" dirty="0"/>
              <a:t>Work in a team</a:t>
            </a:r>
          </a:p>
          <a:p>
            <a:pPr lvl="1"/>
            <a:r>
              <a:rPr lang="en-US" sz="2200" dirty="0"/>
              <a:t>Lead students </a:t>
            </a:r>
          </a:p>
          <a:p>
            <a:pPr lvl="1"/>
            <a:r>
              <a:rPr lang="en-US" sz="2200" dirty="0"/>
              <a:t>To be leaded by a supervisor</a:t>
            </a:r>
          </a:p>
          <a:p>
            <a:endParaRPr lang="en-US" dirty="0"/>
          </a:p>
        </p:txBody>
      </p:sp>
      <p:sp>
        <p:nvSpPr>
          <p:cNvPr id="5" name="Footer Placeholder 4">
            <a:extLst>
              <a:ext uri="{FF2B5EF4-FFF2-40B4-BE49-F238E27FC236}">
                <a16:creationId xmlns:a16="http://schemas.microsoft.com/office/drawing/2014/main" id="{7DE4881D-5EF0-47F9-8408-8134A8256D2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6" name="Rectangle 5">
            <a:extLst>
              <a:ext uri="{FF2B5EF4-FFF2-40B4-BE49-F238E27FC236}">
                <a16:creationId xmlns:a16="http://schemas.microsoft.com/office/drawing/2014/main" id="{B171DE6D-953E-4D2A-A865-C5CB606605DF}"/>
              </a:ext>
            </a:extLst>
          </p:cNvPr>
          <p:cNvSpPr/>
          <p:nvPr/>
        </p:nvSpPr>
        <p:spPr>
          <a:xfrm>
            <a:off x="6400800" y="1406427"/>
            <a:ext cx="5383212" cy="4093428"/>
          </a:xfrm>
          <a:prstGeom prst="rect">
            <a:avLst/>
          </a:prstGeom>
        </p:spPr>
        <p:txBody>
          <a:bodyPr wrap="square">
            <a:spAutoFit/>
          </a:bodyPr>
          <a:lstStyle/>
          <a:p>
            <a:r>
              <a:rPr lang="en-US" sz="2400" dirty="0"/>
              <a:t>Networking</a:t>
            </a:r>
          </a:p>
          <a:p>
            <a:pPr marL="800100" lvl="1" indent="-342900">
              <a:buFont typeface="Arial" panose="020B0604020202020204" pitchFamily="34" charset="0"/>
              <a:buChar char="•"/>
            </a:pPr>
            <a:r>
              <a:rPr lang="en-US" sz="2200" dirty="0"/>
              <a:t>Know ppl in your </a:t>
            </a:r>
            <a:r>
              <a:rPr lang="en-US" sz="2200" dirty="0" err="1"/>
              <a:t>uni</a:t>
            </a:r>
            <a:endParaRPr lang="en-US" sz="2200" dirty="0"/>
          </a:p>
          <a:p>
            <a:pPr marL="800100" lvl="1" indent="-342900">
              <a:buFont typeface="Arial" panose="020B0604020202020204" pitchFamily="34" charset="0"/>
              <a:buChar char="•"/>
            </a:pPr>
            <a:r>
              <a:rPr lang="en-US" sz="2200" dirty="0"/>
              <a:t>Know ppl in you collaboration  </a:t>
            </a:r>
          </a:p>
          <a:p>
            <a:pPr marL="800100" lvl="1" indent="-342900">
              <a:buFont typeface="Arial" panose="020B0604020202020204" pitchFamily="34" charset="0"/>
              <a:buChar char="•"/>
            </a:pPr>
            <a:r>
              <a:rPr lang="en-US" sz="2200" dirty="0"/>
              <a:t>Know ppl in you research filed</a:t>
            </a:r>
          </a:p>
          <a:p>
            <a:pPr lvl="1"/>
            <a:endParaRPr lang="en-US" sz="2200" dirty="0"/>
          </a:p>
          <a:p>
            <a:r>
              <a:rPr lang="en-US" sz="2200" dirty="0"/>
              <a:t>You</a:t>
            </a:r>
          </a:p>
          <a:p>
            <a:pPr marL="800100" lvl="1" indent="-342900">
              <a:buFont typeface="Arial" panose="020B0604020202020204" pitchFamily="34" charset="0"/>
              <a:buChar char="•"/>
            </a:pPr>
            <a:r>
              <a:rPr lang="en-US" sz="2200" dirty="0"/>
              <a:t>Develop yourself</a:t>
            </a:r>
          </a:p>
          <a:p>
            <a:pPr marL="800100" lvl="1" indent="-342900">
              <a:buFont typeface="Arial" panose="020B0604020202020204" pitchFamily="34" charset="0"/>
              <a:buChar char="•"/>
            </a:pPr>
            <a:r>
              <a:rPr lang="en-US" sz="2200" dirty="0"/>
              <a:t>Enjoy your time</a:t>
            </a:r>
          </a:p>
          <a:p>
            <a:pPr marL="800100" lvl="1" indent="-342900">
              <a:buFont typeface="Arial" panose="020B0604020202020204" pitchFamily="34" charset="0"/>
              <a:buChar char="•"/>
            </a:pPr>
            <a:r>
              <a:rPr lang="en-US" sz="2200" dirty="0"/>
              <a:t>Hobby </a:t>
            </a:r>
          </a:p>
          <a:p>
            <a:pPr marL="800100" lvl="1" indent="-342900">
              <a:buFont typeface="Arial" panose="020B0604020202020204" pitchFamily="34" charset="0"/>
              <a:buChar char="•"/>
            </a:pPr>
            <a:endParaRPr lang="en-US" sz="2000" dirty="0"/>
          </a:p>
          <a:p>
            <a:pPr lvl="1"/>
            <a:endParaRPr lang="en-US" sz="2000" dirty="0"/>
          </a:p>
          <a:p>
            <a:pPr lvl="1"/>
            <a:endParaRPr lang="en-US" sz="2000" dirty="0"/>
          </a:p>
        </p:txBody>
      </p:sp>
      <p:sp>
        <p:nvSpPr>
          <p:cNvPr id="7" name="TextBox 6">
            <a:extLst>
              <a:ext uri="{FF2B5EF4-FFF2-40B4-BE49-F238E27FC236}">
                <a16:creationId xmlns:a16="http://schemas.microsoft.com/office/drawing/2014/main" id="{EE948FE7-C482-4AF1-976A-56FAC95ED220}"/>
              </a:ext>
            </a:extLst>
          </p:cNvPr>
          <p:cNvSpPr txBox="1"/>
          <p:nvPr/>
        </p:nvSpPr>
        <p:spPr>
          <a:xfrm>
            <a:off x="6132653" y="4840171"/>
            <a:ext cx="5715000" cy="1200329"/>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Be prepared</a:t>
            </a:r>
            <a:r>
              <a:rPr lang="ru-RU" sz="2400" dirty="0"/>
              <a:t> </a:t>
            </a:r>
            <a:r>
              <a:rPr lang="en-US" sz="2400" dirty="0"/>
              <a:t>and ready when you find yourself in the right place at the right time</a:t>
            </a:r>
          </a:p>
        </p:txBody>
      </p:sp>
    </p:spTree>
    <p:extLst>
      <p:ext uri="{BB962C8B-B14F-4D97-AF65-F5344CB8AC3E}">
        <p14:creationId xmlns:p14="http://schemas.microsoft.com/office/powerpoint/2010/main" val="3909898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9D49-B6F5-4213-B1DC-015DE4B0A674}"/>
              </a:ext>
            </a:extLst>
          </p:cNvPr>
          <p:cNvSpPr>
            <a:spLocks noGrp="1"/>
          </p:cNvSpPr>
          <p:nvPr>
            <p:ph type="title"/>
          </p:nvPr>
        </p:nvSpPr>
        <p:spPr/>
        <p:txBody>
          <a:bodyPr/>
          <a:lstStyle/>
          <a:p>
            <a:r>
              <a:rPr lang="en-US" sz="3200" dirty="0"/>
              <a:t>I wish I'd known earlier</a:t>
            </a:r>
            <a:endParaRPr lang="en-US" dirty="0"/>
          </a:p>
        </p:txBody>
      </p:sp>
      <p:sp>
        <p:nvSpPr>
          <p:cNvPr id="3" name="Text Placeholder 2">
            <a:extLst>
              <a:ext uri="{FF2B5EF4-FFF2-40B4-BE49-F238E27FC236}">
                <a16:creationId xmlns:a16="http://schemas.microsoft.com/office/drawing/2014/main" id="{0A37BCAD-0325-452B-8A94-14333EEDB7CF}"/>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5A82C94A-5669-40CA-B7C4-7422B5CFBCB5}"/>
              </a:ext>
            </a:extLst>
          </p:cNvPr>
          <p:cNvSpPr>
            <a:spLocks noGrp="1"/>
          </p:cNvSpPr>
          <p:nvPr>
            <p:ph idx="1"/>
          </p:nvPr>
        </p:nvSpPr>
        <p:spPr/>
        <p:txBody>
          <a:bodyPr/>
          <a:lstStyle/>
          <a:p>
            <a:pPr marL="0" indent="0">
              <a:buNone/>
            </a:pPr>
            <a:r>
              <a:rPr lang="en-US" sz="2200" dirty="0"/>
              <a:t>A group and a supervisor as important as a topic</a:t>
            </a:r>
          </a:p>
        </p:txBody>
      </p:sp>
      <p:sp>
        <p:nvSpPr>
          <p:cNvPr id="5" name="Footer Placeholder 4">
            <a:extLst>
              <a:ext uri="{FF2B5EF4-FFF2-40B4-BE49-F238E27FC236}">
                <a16:creationId xmlns:a16="http://schemas.microsoft.com/office/drawing/2014/main" id="{793A2EAE-CE0E-4075-A18B-375B6E6A27C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496486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9D49-B6F5-4213-B1DC-015DE4B0A674}"/>
              </a:ext>
            </a:extLst>
          </p:cNvPr>
          <p:cNvSpPr>
            <a:spLocks noGrp="1"/>
          </p:cNvSpPr>
          <p:nvPr>
            <p:ph type="title"/>
          </p:nvPr>
        </p:nvSpPr>
        <p:spPr/>
        <p:txBody>
          <a:bodyPr/>
          <a:lstStyle/>
          <a:p>
            <a:r>
              <a:rPr lang="en-US" sz="3200" dirty="0"/>
              <a:t>I wish I'd known earlier</a:t>
            </a:r>
            <a:endParaRPr lang="en-US" dirty="0"/>
          </a:p>
        </p:txBody>
      </p:sp>
      <p:sp>
        <p:nvSpPr>
          <p:cNvPr id="3" name="Text Placeholder 2">
            <a:extLst>
              <a:ext uri="{FF2B5EF4-FFF2-40B4-BE49-F238E27FC236}">
                <a16:creationId xmlns:a16="http://schemas.microsoft.com/office/drawing/2014/main" id="{0A37BCAD-0325-452B-8A94-14333EEDB7CF}"/>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5A82C94A-5669-40CA-B7C4-7422B5CFBCB5}"/>
              </a:ext>
            </a:extLst>
          </p:cNvPr>
          <p:cNvSpPr>
            <a:spLocks noGrp="1"/>
          </p:cNvSpPr>
          <p:nvPr>
            <p:ph idx="1"/>
          </p:nvPr>
        </p:nvSpPr>
        <p:spPr/>
        <p:txBody>
          <a:bodyPr/>
          <a:lstStyle/>
          <a:p>
            <a:pPr marL="0" indent="0">
              <a:buNone/>
            </a:pPr>
            <a:r>
              <a:rPr lang="en-US" sz="2200" dirty="0">
                <a:solidFill>
                  <a:schemeClr val="bg2"/>
                </a:solidFill>
              </a:rPr>
              <a:t>A group and a supervisor as important as a topic</a:t>
            </a:r>
          </a:p>
          <a:p>
            <a:pPr marL="0" indent="0">
              <a:buNone/>
            </a:pPr>
            <a:r>
              <a:rPr lang="en-US" sz="2200" dirty="0"/>
              <a:t>Do a research on a group and a supervisor. </a:t>
            </a:r>
          </a:p>
          <a:p>
            <a:pPr lvl="1"/>
            <a:r>
              <a:rPr lang="en-US" sz="2000" dirty="0"/>
              <a:t>Ask current/former employ. Look what and how they say. What they don’t say</a:t>
            </a:r>
          </a:p>
          <a:p>
            <a:pPr lvl="1"/>
            <a:r>
              <a:rPr lang="en-US" sz="2000" dirty="0"/>
              <a:t>As a female student, check if a supervisor isn’t an asshole. If you know how to deal with it, then fine.</a:t>
            </a:r>
          </a:p>
          <a:p>
            <a:pPr lvl="1"/>
            <a:r>
              <a:rPr lang="en-US" sz="2000" dirty="0"/>
              <a:t>Good scientist != good supervisor or group leader</a:t>
            </a:r>
          </a:p>
        </p:txBody>
      </p:sp>
      <p:sp>
        <p:nvSpPr>
          <p:cNvPr id="5" name="Footer Placeholder 4">
            <a:extLst>
              <a:ext uri="{FF2B5EF4-FFF2-40B4-BE49-F238E27FC236}">
                <a16:creationId xmlns:a16="http://schemas.microsoft.com/office/drawing/2014/main" id="{793A2EAE-CE0E-4075-A18B-375B6E6A27C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2047672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9D49-B6F5-4213-B1DC-015DE4B0A674}"/>
              </a:ext>
            </a:extLst>
          </p:cNvPr>
          <p:cNvSpPr>
            <a:spLocks noGrp="1"/>
          </p:cNvSpPr>
          <p:nvPr>
            <p:ph type="title"/>
          </p:nvPr>
        </p:nvSpPr>
        <p:spPr/>
        <p:txBody>
          <a:bodyPr/>
          <a:lstStyle/>
          <a:p>
            <a:r>
              <a:rPr lang="en-US" sz="3200" dirty="0"/>
              <a:t>I wish I'd known earlier</a:t>
            </a:r>
            <a:endParaRPr lang="en-US" dirty="0"/>
          </a:p>
        </p:txBody>
      </p:sp>
      <p:sp>
        <p:nvSpPr>
          <p:cNvPr id="3" name="Text Placeholder 2">
            <a:extLst>
              <a:ext uri="{FF2B5EF4-FFF2-40B4-BE49-F238E27FC236}">
                <a16:creationId xmlns:a16="http://schemas.microsoft.com/office/drawing/2014/main" id="{0A37BCAD-0325-452B-8A94-14333EEDB7CF}"/>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5A82C94A-5669-40CA-B7C4-7422B5CFBCB5}"/>
              </a:ext>
            </a:extLst>
          </p:cNvPr>
          <p:cNvSpPr>
            <a:spLocks noGrp="1"/>
          </p:cNvSpPr>
          <p:nvPr>
            <p:ph idx="1"/>
          </p:nvPr>
        </p:nvSpPr>
        <p:spPr/>
        <p:txBody>
          <a:bodyPr/>
          <a:lstStyle/>
          <a:p>
            <a:pPr marL="0" indent="0">
              <a:buNone/>
            </a:pPr>
            <a:r>
              <a:rPr lang="en-US" sz="2200" dirty="0">
                <a:solidFill>
                  <a:schemeClr val="bg2"/>
                </a:solidFill>
              </a:rPr>
              <a:t>A group and a supervisor as important as a topic</a:t>
            </a:r>
          </a:p>
          <a:p>
            <a:pPr marL="0" indent="0">
              <a:buNone/>
            </a:pPr>
            <a:r>
              <a:rPr lang="en-US" sz="2200" dirty="0">
                <a:solidFill>
                  <a:schemeClr val="bg2"/>
                </a:solidFill>
              </a:rPr>
              <a:t>Do a research on a group and a supervisor. </a:t>
            </a:r>
          </a:p>
          <a:p>
            <a:pPr lvl="1"/>
            <a:r>
              <a:rPr lang="en-US" sz="2000" dirty="0">
                <a:solidFill>
                  <a:schemeClr val="bg2"/>
                </a:solidFill>
              </a:rPr>
              <a:t>Ask current/former employ. Look what and how they say. What they don’t say</a:t>
            </a:r>
          </a:p>
          <a:p>
            <a:pPr lvl="1"/>
            <a:r>
              <a:rPr lang="en-US" sz="2000" dirty="0">
                <a:solidFill>
                  <a:schemeClr val="bg2"/>
                </a:solidFill>
              </a:rPr>
              <a:t>As a female student, check if a supervisor isn’t an asshole. If you know how to deal with it, then fine.</a:t>
            </a:r>
          </a:p>
          <a:p>
            <a:pPr lvl="1"/>
            <a:r>
              <a:rPr lang="en-US" sz="2000" dirty="0">
                <a:solidFill>
                  <a:schemeClr val="bg2"/>
                </a:solidFill>
              </a:rPr>
              <a:t>Good scientist != good supervisor or group leader</a:t>
            </a:r>
          </a:p>
          <a:p>
            <a:pPr marL="0" indent="0">
              <a:buNone/>
            </a:pPr>
            <a:r>
              <a:rPr lang="en-US" sz="2200" dirty="0"/>
              <a:t>Make sure that you and your supervisor have the same understanding what </a:t>
            </a:r>
            <a:r>
              <a:rPr lang="en-US" sz="2200" dirty="0" err="1"/>
              <a:t>phd</a:t>
            </a:r>
            <a:r>
              <a:rPr lang="en-US" sz="2200" dirty="0"/>
              <a:t> is.</a:t>
            </a:r>
          </a:p>
        </p:txBody>
      </p:sp>
      <p:sp>
        <p:nvSpPr>
          <p:cNvPr id="5" name="Footer Placeholder 4">
            <a:extLst>
              <a:ext uri="{FF2B5EF4-FFF2-40B4-BE49-F238E27FC236}">
                <a16:creationId xmlns:a16="http://schemas.microsoft.com/office/drawing/2014/main" id="{793A2EAE-CE0E-4075-A18B-375B6E6A27C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665795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9D49-B6F5-4213-B1DC-015DE4B0A674}"/>
              </a:ext>
            </a:extLst>
          </p:cNvPr>
          <p:cNvSpPr>
            <a:spLocks noGrp="1"/>
          </p:cNvSpPr>
          <p:nvPr>
            <p:ph type="title"/>
          </p:nvPr>
        </p:nvSpPr>
        <p:spPr/>
        <p:txBody>
          <a:bodyPr/>
          <a:lstStyle/>
          <a:p>
            <a:r>
              <a:rPr lang="en-US" sz="3200" dirty="0"/>
              <a:t>I wish I'd known earlier</a:t>
            </a:r>
            <a:endParaRPr lang="en-US" dirty="0"/>
          </a:p>
        </p:txBody>
      </p:sp>
      <p:sp>
        <p:nvSpPr>
          <p:cNvPr id="3" name="Text Placeholder 2">
            <a:extLst>
              <a:ext uri="{FF2B5EF4-FFF2-40B4-BE49-F238E27FC236}">
                <a16:creationId xmlns:a16="http://schemas.microsoft.com/office/drawing/2014/main" id="{0A37BCAD-0325-452B-8A94-14333EEDB7CF}"/>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5A82C94A-5669-40CA-B7C4-7422B5CFBCB5}"/>
              </a:ext>
            </a:extLst>
          </p:cNvPr>
          <p:cNvSpPr>
            <a:spLocks noGrp="1"/>
          </p:cNvSpPr>
          <p:nvPr>
            <p:ph idx="1"/>
          </p:nvPr>
        </p:nvSpPr>
        <p:spPr/>
        <p:txBody>
          <a:bodyPr/>
          <a:lstStyle/>
          <a:p>
            <a:pPr marL="0" indent="0">
              <a:buNone/>
            </a:pPr>
            <a:r>
              <a:rPr lang="en-US" sz="2200" dirty="0">
                <a:solidFill>
                  <a:schemeClr val="bg2"/>
                </a:solidFill>
              </a:rPr>
              <a:t>A group and a supervisor as important as a topic</a:t>
            </a:r>
          </a:p>
          <a:p>
            <a:pPr marL="0" indent="0">
              <a:buNone/>
            </a:pPr>
            <a:r>
              <a:rPr lang="en-US" sz="2200" dirty="0">
                <a:solidFill>
                  <a:schemeClr val="bg2"/>
                </a:solidFill>
              </a:rPr>
              <a:t>Do a research on a group and a supervisor. </a:t>
            </a:r>
          </a:p>
          <a:p>
            <a:pPr lvl="1"/>
            <a:r>
              <a:rPr lang="en-US" sz="2000" dirty="0">
                <a:solidFill>
                  <a:schemeClr val="bg2"/>
                </a:solidFill>
              </a:rPr>
              <a:t>Ask current/former employ. Look what and how they say. What they don’t say</a:t>
            </a:r>
          </a:p>
          <a:p>
            <a:pPr lvl="1"/>
            <a:r>
              <a:rPr lang="en-US" sz="2000" dirty="0">
                <a:solidFill>
                  <a:schemeClr val="bg2"/>
                </a:solidFill>
              </a:rPr>
              <a:t>As a female student, check if a supervisor isn’t an asshole. If you know how to deal with it, then fine.</a:t>
            </a:r>
          </a:p>
          <a:p>
            <a:pPr lvl="1"/>
            <a:r>
              <a:rPr lang="en-US" sz="2000" dirty="0">
                <a:solidFill>
                  <a:schemeClr val="bg2"/>
                </a:solidFill>
              </a:rPr>
              <a:t>Good scientist != good supervisor or group leader</a:t>
            </a:r>
          </a:p>
          <a:p>
            <a:pPr marL="0" indent="0">
              <a:buNone/>
            </a:pPr>
            <a:r>
              <a:rPr lang="en-US" sz="2200" dirty="0">
                <a:solidFill>
                  <a:schemeClr val="bg2"/>
                </a:solidFill>
              </a:rPr>
              <a:t>Make sure that you and your supervisor have the same understanding what </a:t>
            </a:r>
            <a:r>
              <a:rPr lang="en-US" sz="2200" dirty="0" err="1">
                <a:solidFill>
                  <a:schemeClr val="bg2"/>
                </a:solidFill>
              </a:rPr>
              <a:t>phd</a:t>
            </a:r>
            <a:r>
              <a:rPr lang="en-US" sz="2200" dirty="0">
                <a:solidFill>
                  <a:schemeClr val="bg2"/>
                </a:solidFill>
              </a:rPr>
              <a:t> is</a:t>
            </a:r>
          </a:p>
          <a:p>
            <a:pPr marL="0" indent="0">
              <a:buNone/>
            </a:pPr>
            <a:r>
              <a:rPr lang="en-US" sz="2200" dirty="0"/>
              <a:t>Write down everything what you do</a:t>
            </a:r>
          </a:p>
          <a:p>
            <a:pPr lvl="1"/>
            <a:r>
              <a:rPr lang="en-US" sz="2000" dirty="0"/>
              <a:t>Microsoft Note </a:t>
            </a:r>
          </a:p>
          <a:p>
            <a:pPr lvl="1"/>
            <a:r>
              <a:rPr lang="en-US" sz="2000" dirty="0"/>
              <a:t>Trello or other task manager</a:t>
            </a:r>
          </a:p>
          <a:p>
            <a:pPr lvl="1"/>
            <a:r>
              <a:rPr lang="en-US" sz="2000" dirty="0"/>
              <a:t>Small weekly reports (plots and text) </a:t>
            </a:r>
          </a:p>
        </p:txBody>
      </p:sp>
      <p:sp>
        <p:nvSpPr>
          <p:cNvPr id="5" name="Footer Placeholder 4">
            <a:extLst>
              <a:ext uri="{FF2B5EF4-FFF2-40B4-BE49-F238E27FC236}">
                <a16:creationId xmlns:a16="http://schemas.microsoft.com/office/drawing/2014/main" id="{793A2EAE-CE0E-4075-A18B-375B6E6A27C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2141534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8A3DDDE-7D4E-449F-834E-1C42D89232BA}"/>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6" name="Picture 2" descr="https://i2.wp.com/geargods.net/wp-content/uploads/2023/06/WWDC-2023.png?fit=1300%2C732&amp;ssl=1">
            <a:extLst>
              <a:ext uri="{FF2B5EF4-FFF2-40B4-BE49-F238E27FC236}">
                <a16:creationId xmlns:a16="http://schemas.microsoft.com/office/drawing/2014/main" id="{DF9541C0-599E-4710-A046-EC4E0B627F2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5241"/>
          <a:stretch/>
        </p:blipFill>
        <p:spPr bwMode="auto">
          <a:xfrm>
            <a:off x="5236708" y="685800"/>
            <a:ext cx="6879508" cy="5181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F34AFA49-E234-41FD-8C3C-3D0AF47C5CB2}"/>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0239E520-1999-4063-A2C6-ED6F5006210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70987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9D49-B6F5-4213-B1DC-015DE4B0A674}"/>
              </a:ext>
            </a:extLst>
          </p:cNvPr>
          <p:cNvSpPr>
            <a:spLocks noGrp="1"/>
          </p:cNvSpPr>
          <p:nvPr>
            <p:ph type="title"/>
          </p:nvPr>
        </p:nvSpPr>
        <p:spPr/>
        <p:txBody>
          <a:bodyPr/>
          <a:lstStyle/>
          <a:p>
            <a:r>
              <a:rPr lang="en-US" sz="3200" dirty="0"/>
              <a:t>I wish I'd known earlier</a:t>
            </a:r>
            <a:endParaRPr lang="en-US" dirty="0"/>
          </a:p>
        </p:txBody>
      </p:sp>
      <p:sp>
        <p:nvSpPr>
          <p:cNvPr id="3" name="Text Placeholder 2">
            <a:extLst>
              <a:ext uri="{FF2B5EF4-FFF2-40B4-BE49-F238E27FC236}">
                <a16:creationId xmlns:a16="http://schemas.microsoft.com/office/drawing/2014/main" id="{0A37BCAD-0325-452B-8A94-14333EEDB7CF}"/>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5A82C94A-5669-40CA-B7C4-7422B5CFBCB5}"/>
              </a:ext>
            </a:extLst>
          </p:cNvPr>
          <p:cNvSpPr>
            <a:spLocks noGrp="1"/>
          </p:cNvSpPr>
          <p:nvPr>
            <p:ph idx="1"/>
          </p:nvPr>
        </p:nvSpPr>
        <p:spPr/>
        <p:txBody>
          <a:bodyPr/>
          <a:lstStyle/>
          <a:p>
            <a:pPr marL="0" indent="0">
              <a:buNone/>
            </a:pPr>
            <a:r>
              <a:rPr lang="en-US" sz="2200" dirty="0"/>
              <a:t>Long-distance relational is difficult.</a:t>
            </a:r>
          </a:p>
          <a:p>
            <a:pPr marL="0" indent="0">
              <a:buNone/>
            </a:pPr>
            <a:endParaRPr lang="en-US" sz="2200" dirty="0"/>
          </a:p>
        </p:txBody>
      </p:sp>
      <p:sp>
        <p:nvSpPr>
          <p:cNvPr id="5" name="Footer Placeholder 4">
            <a:extLst>
              <a:ext uri="{FF2B5EF4-FFF2-40B4-BE49-F238E27FC236}">
                <a16:creationId xmlns:a16="http://schemas.microsoft.com/office/drawing/2014/main" id="{793A2EAE-CE0E-4075-A18B-375B6E6A27C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1307126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9D49-B6F5-4213-B1DC-015DE4B0A674}"/>
              </a:ext>
            </a:extLst>
          </p:cNvPr>
          <p:cNvSpPr>
            <a:spLocks noGrp="1"/>
          </p:cNvSpPr>
          <p:nvPr>
            <p:ph type="title"/>
          </p:nvPr>
        </p:nvSpPr>
        <p:spPr/>
        <p:txBody>
          <a:bodyPr/>
          <a:lstStyle/>
          <a:p>
            <a:r>
              <a:rPr lang="en-US" sz="3200" dirty="0"/>
              <a:t>I wish I'd known earlier</a:t>
            </a:r>
            <a:endParaRPr lang="en-US" dirty="0"/>
          </a:p>
        </p:txBody>
      </p:sp>
      <p:sp>
        <p:nvSpPr>
          <p:cNvPr id="3" name="Text Placeholder 2">
            <a:extLst>
              <a:ext uri="{FF2B5EF4-FFF2-40B4-BE49-F238E27FC236}">
                <a16:creationId xmlns:a16="http://schemas.microsoft.com/office/drawing/2014/main" id="{0A37BCAD-0325-452B-8A94-14333EEDB7CF}"/>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5A82C94A-5669-40CA-B7C4-7422B5CFBCB5}"/>
              </a:ext>
            </a:extLst>
          </p:cNvPr>
          <p:cNvSpPr>
            <a:spLocks noGrp="1"/>
          </p:cNvSpPr>
          <p:nvPr>
            <p:ph idx="1"/>
          </p:nvPr>
        </p:nvSpPr>
        <p:spPr/>
        <p:txBody>
          <a:bodyPr/>
          <a:lstStyle/>
          <a:p>
            <a:pPr marL="0" indent="0">
              <a:buNone/>
            </a:pPr>
            <a:r>
              <a:rPr lang="en-US" sz="2200" dirty="0"/>
              <a:t>Long-distance relational is difficult.</a:t>
            </a:r>
          </a:p>
          <a:p>
            <a:pPr marL="0" indent="0">
              <a:buNone/>
            </a:pPr>
            <a:r>
              <a:rPr lang="en-US" sz="2200" dirty="0"/>
              <a:t>Scientist are not software developers </a:t>
            </a:r>
          </a:p>
          <a:p>
            <a:pPr>
              <a:spcBef>
                <a:spcPts val="1200"/>
              </a:spcBef>
              <a:spcAft>
                <a:spcPts val="600"/>
              </a:spcAft>
            </a:pPr>
            <a:r>
              <a:rPr lang="en-US" sz="2000" dirty="0"/>
              <a:t>Collaboration member to new PhD student: “The </a:t>
            </a:r>
            <a:r>
              <a:rPr lang="en-US" sz="2000" dirty="0">
                <a:solidFill>
                  <a:schemeClr val="accent1"/>
                </a:solidFill>
              </a:rPr>
              <a:t>software</a:t>
            </a:r>
            <a:r>
              <a:rPr lang="en-US" sz="2000" dirty="0"/>
              <a:t> is super </a:t>
            </a:r>
            <a:r>
              <a:rPr lang="en-US" sz="2000" dirty="0">
                <a:solidFill>
                  <a:schemeClr val="accent1"/>
                </a:solidFill>
              </a:rPr>
              <a:t>easy to install</a:t>
            </a:r>
            <a:r>
              <a:rPr lang="en-US" sz="2000" dirty="0"/>
              <a:t>, you only need to </a:t>
            </a:r>
            <a:r>
              <a:rPr lang="en-US" sz="2000" dirty="0">
                <a:solidFill>
                  <a:schemeClr val="accent1"/>
                </a:solidFill>
              </a:rPr>
              <a:t>follow</a:t>
            </a:r>
            <a:r>
              <a:rPr lang="en-US" sz="2000" dirty="0"/>
              <a:t> this </a:t>
            </a:r>
            <a:r>
              <a:rPr lang="en-US" sz="2000" dirty="0">
                <a:solidFill>
                  <a:schemeClr val="accent1"/>
                </a:solidFill>
              </a:rPr>
              <a:t>10 page manual </a:t>
            </a:r>
            <a:r>
              <a:rPr lang="en-US" sz="2000" dirty="0"/>
              <a:t>and run an obscurely old version of an operating system and it will work out of the box.”</a:t>
            </a:r>
            <a:r>
              <a:rPr lang="ru-RU" sz="2000" dirty="0"/>
              <a:t> </a:t>
            </a:r>
            <a:r>
              <a:rPr lang="en-US" sz="2000" dirty="0"/>
              <a:t>	</a:t>
            </a:r>
          </a:p>
          <a:p>
            <a:endParaRPr lang="en-US" sz="2000" dirty="0"/>
          </a:p>
          <a:p>
            <a:r>
              <a:rPr lang="en-US" sz="2000" dirty="0"/>
              <a:t>Senior PhD student to young PhD student: “I did the </a:t>
            </a:r>
            <a:r>
              <a:rPr lang="en-US" sz="2000" dirty="0">
                <a:solidFill>
                  <a:schemeClr val="accent1"/>
                </a:solidFill>
              </a:rPr>
              <a:t>analysis</a:t>
            </a:r>
            <a:r>
              <a:rPr lang="en-US" sz="2000" dirty="0"/>
              <a:t> with this random </a:t>
            </a:r>
            <a:r>
              <a:rPr lang="en-US" sz="2000" dirty="0">
                <a:solidFill>
                  <a:schemeClr val="accent1"/>
                </a:solidFill>
              </a:rPr>
              <a:t>set</a:t>
            </a:r>
            <a:r>
              <a:rPr lang="en-US" sz="2000" dirty="0"/>
              <a:t> of scripts that I </a:t>
            </a:r>
            <a:r>
              <a:rPr lang="en-US" sz="2000" dirty="0">
                <a:solidFill>
                  <a:schemeClr val="accent1"/>
                </a:solidFill>
              </a:rPr>
              <a:t>dumped</a:t>
            </a:r>
            <a:r>
              <a:rPr lang="en-US" sz="2000" dirty="0"/>
              <a:t> </a:t>
            </a:r>
            <a:r>
              <a:rPr lang="en-US" sz="2000" dirty="0">
                <a:solidFill>
                  <a:schemeClr val="accent1"/>
                </a:solidFill>
              </a:rPr>
              <a:t>without documentation </a:t>
            </a:r>
            <a:r>
              <a:rPr lang="en-US" sz="2000" dirty="0"/>
              <a:t>on this cluster. You can </a:t>
            </a:r>
            <a:r>
              <a:rPr lang="en-US" sz="2000" dirty="0">
                <a:solidFill>
                  <a:schemeClr val="accent1"/>
                </a:solidFill>
              </a:rPr>
              <a:t>probably understand </a:t>
            </a:r>
            <a:r>
              <a:rPr lang="en-US" sz="2000" dirty="0"/>
              <a:t>what they do.”</a:t>
            </a:r>
          </a:p>
          <a:p>
            <a:pPr marL="0" indent="0">
              <a:buNone/>
            </a:pPr>
            <a:r>
              <a:rPr lang="en-US" sz="2200" dirty="0"/>
              <a:t> </a:t>
            </a:r>
          </a:p>
          <a:p>
            <a:pPr marL="0" indent="0">
              <a:buNone/>
            </a:pPr>
            <a:endParaRPr lang="en-US" sz="2200" dirty="0"/>
          </a:p>
        </p:txBody>
      </p:sp>
      <p:sp>
        <p:nvSpPr>
          <p:cNvPr id="5" name="Footer Placeholder 4">
            <a:extLst>
              <a:ext uri="{FF2B5EF4-FFF2-40B4-BE49-F238E27FC236}">
                <a16:creationId xmlns:a16="http://schemas.microsoft.com/office/drawing/2014/main" id="{793A2EAE-CE0E-4075-A18B-375B6E6A27C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1365491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9D49-B6F5-4213-B1DC-015DE4B0A674}"/>
              </a:ext>
            </a:extLst>
          </p:cNvPr>
          <p:cNvSpPr>
            <a:spLocks noGrp="1"/>
          </p:cNvSpPr>
          <p:nvPr>
            <p:ph type="title"/>
          </p:nvPr>
        </p:nvSpPr>
        <p:spPr/>
        <p:txBody>
          <a:bodyPr/>
          <a:lstStyle/>
          <a:p>
            <a:r>
              <a:rPr lang="en-US" sz="3200" dirty="0"/>
              <a:t>I wish I'd known earlier</a:t>
            </a:r>
            <a:endParaRPr lang="en-US" dirty="0"/>
          </a:p>
        </p:txBody>
      </p:sp>
      <p:sp>
        <p:nvSpPr>
          <p:cNvPr id="3" name="Text Placeholder 2">
            <a:extLst>
              <a:ext uri="{FF2B5EF4-FFF2-40B4-BE49-F238E27FC236}">
                <a16:creationId xmlns:a16="http://schemas.microsoft.com/office/drawing/2014/main" id="{0A37BCAD-0325-452B-8A94-14333EEDB7CF}"/>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5A82C94A-5669-40CA-B7C4-7422B5CFBCB5}"/>
              </a:ext>
            </a:extLst>
          </p:cNvPr>
          <p:cNvSpPr>
            <a:spLocks noGrp="1"/>
          </p:cNvSpPr>
          <p:nvPr>
            <p:ph idx="1"/>
          </p:nvPr>
        </p:nvSpPr>
        <p:spPr/>
        <p:txBody>
          <a:bodyPr/>
          <a:lstStyle/>
          <a:p>
            <a:pPr marL="0" indent="0">
              <a:buNone/>
            </a:pPr>
            <a:r>
              <a:rPr lang="en-US" sz="2200" dirty="0"/>
              <a:t>Long-distance relational is difficult.</a:t>
            </a:r>
          </a:p>
          <a:p>
            <a:pPr marL="0" indent="0">
              <a:buNone/>
            </a:pPr>
            <a:r>
              <a:rPr lang="en-US" sz="2200" dirty="0"/>
              <a:t>Scientist are not software developers  </a:t>
            </a:r>
          </a:p>
          <a:p>
            <a:pPr marL="0" indent="0">
              <a:buNone/>
            </a:pPr>
            <a:r>
              <a:rPr lang="en-US" sz="2200" dirty="0"/>
              <a:t>Soft-skills as important as hard skills.</a:t>
            </a:r>
          </a:p>
          <a:p>
            <a:pPr marL="0" indent="0">
              <a:buNone/>
            </a:pPr>
            <a:r>
              <a:rPr lang="en-US" sz="2200" dirty="0"/>
              <a:t>There is actually theory behind soft-skills and leadership</a:t>
            </a:r>
          </a:p>
          <a:p>
            <a:pPr marL="0" indent="0">
              <a:buNone/>
            </a:pPr>
            <a:r>
              <a:rPr lang="en-US" dirty="0"/>
              <a:t>A tough childhood makes good observers and good decision-makers as well</a:t>
            </a:r>
            <a:r>
              <a:rPr lang="en-US" sz="2400" dirty="0"/>
              <a:t>. </a:t>
            </a:r>
            <a:r>
              <a:rPr lang="en-US" dirty="0"/>
              <a:t>Having gone through suffering, one can understand the pain and the circumstances that have caused it.</a:t>
            </a:r>
            <a:br>
              <a:rPr lang="en-US" sz="2400" dirty="0"/>
            </a:br>
            <a:endParaRPr lang="en-US" sz="2200" dirty="0"/>
          </a:p>
        </p:txBody>
      </p:sp>
      <p:sp>
        <p:nvSpPr>
          <p:cNvPr id="5" name="Footer Placeholder 4">
            <a:extLst>
              <a:ext uri="{FF2B5EF4-FFF2-40B4-BE49-F238E27FC236}">
                <a16:creationId xmlns:a16="http://schemas.microsoft.com/office/drawing/2014/main" id="{793A2EAE-CE0E-4075-A18B-375B6E6A27C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6146" name="Picture 2" descr="Empowering young people to ask for help | Kids Helpline">
            <a:extLst>
              <a:ext uri="{FF2B5EF4-FFF2-40B4-BE49-F238E27FC236}">
                <a16:creationId xmlns:a16="http://schemas.microsoft.com/office/drawing/2014/main" id="{571085C2-EC86-4841-B7B4-B5C142F4E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06523"/>
            <a:ext cx="4400550" cy="341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58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5026-DDD3-41C6-AB0C-0AE03D4B317D}"/>
              </a:ext>
            </a:extLst>
          </p:cNvPr>
          <p:cNvSpPr>
            <a:spLocks noGrp="1"/>
          </p:cNvSpPr>
          <p:nvPr>
            <p:ph type="ctrTitle"/>
          </p:nvPr>
        </p:nvSpPr>
        <p:spPr/>
        <p:txBody>
          <a:bodyPr/>
          <a:lstStyle/>
          <a:p>
            <a:r>
              <a:rPr lang="en-US" dirty="0"/>
              <a:t>Soft skills</a:t>
            </a:r>
            <a:br>
              <a:rPr lang="en-US" dirty="0"/>
            </a:br>
            <a:r>
              <a:rPr lang="en-US" sz="4800" dirty="0"/>
              <a:t>as important as hard skills</a:t>
            </a:r>
            <a:br>
              <a:rPr lang="en-US" dirty="0"/>
            </a:br>
            <a:endParaRPr lang="en-US" dirty="0"/>
          </a:p>
        </p:txBody>
      </p:sp>
    </p:spTree>
    <p:extLst>
      <p:ext uri="{BB962C8B-B14F-4D97-AF65-F5344CB8AC3E}">
        <p14:creationId xmlns:p14="http://schemas.microsoft.com/office/powerpoint/2010/main" val="3070101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0856-8CCB-4143-829C-942A1A9F5992}"/>
              </a:ext>
            </a:extLst>
          </p:cNvPr>
          <p:cNvSpPr>
            <a:spLocks noGrp="1"/>
          </p:cNvSpPr>
          <p:nvPr>
            <p:ph type="title"/>
          </p:nvPr>
        </p:nvSpPr>
        <p:spPr/>
        <p:txBody>
          <a:bodyPr/>
          <a:lstStyle/>
          <a:p>
            <a:r>
              <a:rPr lang="en-US" dirty="0"/>
              <a:t>Feedback</a:t>
            </a:r>
          </a:p>
        </p:txBody>
      </p:sp>
      <p:sp>
        <p:nvSpPr>
          <p:cNvPr id="3" name="Text Placeholder 2">
            <a:extLst>
              <a:ext uri="{FF2B5EF4-FFF2-40B4-BE49-F238E27FC236}">
                <a16:creationId xmlns:a16="http://schemas.microsoft.com/office/drawing/2014/main" id="{E76847DB-948F-47B4-96CC-17723FE38A6D}"/>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AC27D49E-6CB4-42C1-8511-2ACF9E408B0B}"/>
              </a:ext>
            </a:extLst>
          </p:cNvPr>
          <p:cNvSpPr>
            <a:spLocks noGrp="1"/>
          </p:cNvSpPr>
          <p:nvPr>
            <p:ph idx="1"/>
          </p:nvPr>
        </p:nvSpPr>
        <p:spPr/>
        <p:txBody>
          <a:bodyPr/>
          <a:lstStyle/>
          <a:p>
            <a:pPr marL="0" indent="0">
              <a:buNone/>
            </a:pPr>
            <a:r>
              <a:rPr lang="en-US" sz="2000" dirty="0"/>
              <a:t> So, how do I give feedback? (PARC) </a:t>
            </a:r>
          </a:p>
          <a:p>
            <a:pPr marL="266700" lvl="1" indent="0">
              <a:buNone/>
            </a:pPr>
            <a:r>
              <a:rPr lang="en-US" sz="1800" b="1" dirty="0"/>
              <a:t>P</a:t>
            </a:r>
            <a:r>
              <a:rPr lang="en-US" sz="1800" dirty="0"/>
              <a:t>ermission – “can I offer you some feedback?” </a:t>
            </a:r>
          </a:p>
          <a:p>
            <a:pPr marL="266700" lvl="1" indent="0">
              <a:buNone/>
            </a:pPr>
            <a:r>
              <a:rPr lang="en-US" sz="1800" b="1" dirty="0"/>
              <a:t>A</a:t>
            </a:r>
            <a:r>
              <a:rPr lang="en-US" sz="1800" dirty="0"/>
              <a:t>ction – “when you said / did….” </a:t>
            </a:r>
          </a:p>
          <a:p>
            <a:pPr marL="266700" lvl="1" indent="0">
              <a:buNone/>
            </a:pPr>
            <a:r>
              <a:rPr lang="en-US" sz="1800" b="1" dirty="0"/>
              <a:t>R</a:t>
            </a:r>
            <a:r>
              <a:rPr lang="en-US" sz="1800" dirty="0"/>
              <a:t>eaction – “I thought…..I felt…” </a:t>
            </a:r>
          </a:p>
          <a:p>
            <a:pPr marL="266700" lvl="1" indent="0">
              <a:buNone/>
            </a:pPr>
            <a:r>
              <a:rPr lang="en-US" sz="1800" b="1" dirty="0"/>
              <a:t>C</a:t>
            </a:r>
            <a:r>
              <a:rPr lang="en-US" sz="1800" dirty="0"/>
              <a:t>onsequences – “as a result I felt…..” </a:t>
            </a:r>
          </a:p>
          <a:p>
            <a:endParaRPr lang="en-US" sz="2000" dirty="0"/>
          </a:p>
          <a:p>
            <a:pPr marL="0" indent="0">
              <a:buNone/>
            </a:pPr>
            <a:r>
              <a:rPr lang="en-US" sz="2000" dirty="0"/>
              <a:t>How can you get the feedback you want? – Ask for it. </a:t>
            </a:r>
          </a:p>
          <a:p>
            <a:pPr marL="552450" lvl="1" indent="-285750"/>
            <a:r>
              <a:rPr lang="en-US" sz="1800" dirty="0"/>
              <a:t>Receive it with good grace (otherwise you may not receive it again!) </a:t>
            </a:r>
          </a:p>
          <a:p>
            <a:pPr marL="552450" lvl="1" indent="-285750"/>
            <a:r>
              <a:rPr lang="en-US" sz="1800" dirty="0"/>
              <a:t>Think about how you might effect change as a result, so that others </a:t>
            </a:r>
            <a:r>
              <a:rPr lang="en-US" sz="1800" dirty="0" err="1"/>
              <a:t>recognise</a:t>
            </a:r>
            <a:r>
              <a:rPr lang="en-US" sz="1800" dirty="0"/>
              <a:t> that you are listening and taking notice. </a:t>
            </a:r>
          </a:p>
          <a:p>
            <a:pPr marL="0" indent="0">
              <a:buNone/>
            </a:pPr>
            <a:r>
              <a:rPr lang="en-US" sz="2000" b="1" dirty="0"/>
              <a:t>Some Guidelines for Feedback </a:t>
            </a:r>
            <a:endParaRPr lang="en-US" sz="2000" dirty="0"/>
          </a:p>
          <a:p>
            <a:endParaRPr lang="en-US" sz="2000" dirty="0"/>
          </a:p>
          <a:p>
            <a:endParaRPr lang="en-US" sz="2000" dirty="0"/>
          </a:p>
        </p:txBody>
      </p:sp>
      <p:sp>
        <p:nvSpPr>
          <p:cNvPr id="5" name="Footer Placeholder 4">
            <a:extLst>
              <a:ext uri="{FF2B5EF4-FFF2-40B4-BE49-F238E27FC236}">
                <a16:creationId xmlns:a16="http://schemas.microsoft.com/office/drawing/2014/main" id="{A8696888-48D1-4292-9917-54B271E7E77B}"/>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456483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AD675-2202-4BCD-B7CA-5B362AB1FB16}"/>
              </a:ext>
            </a:extLst>
          </p:cNvPr>
          <p:cNvSpPr>
            <a:spLocks noGrp="1"/>
          </p:cNvSpPr>
          <p:nvPr>
            <p:ph type="title"/>
          </p:nvPr>
        </p:nvSpPr>
        <p:spPr/>
        <p:txBody>
          <a:bodyPr/>
          <a:lstStyle/>
          <a:p>
            <a:r>
              <a:rPr lang="en-US" dirty="0"/>
              <a:t>Project Planning </a:t>
            </a:r>
          </a:p>
        </p:txBody>
      </p:sp>
      <p:sp>
        <p:nvSpPr>
          <p:cNvPr id="3" name="Text Placeholder 2">
            <a:extLst>
              <a:ext uri="{FF2B5EF4-FFF2-40B4-BE49-F238E27FC236}">
                <a16:creationId xmlns:a16="http://schemas.microsoft.com/office/drawing/2014/main" id="{020311D0-F2E3-48D8-BFA4-A3FB5D49E809}"/>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3B1B79F3-D086-4D5E-8F6C-AFEA7EB39F54}"/>
              </a:ext>
            </a:extLst>
          </p:cNvPr>
          <p:cNvSpPr>
            <a:spLocks noGrp="1"/>
          </p:cNvSpPr>
          <p:nvPr>
            <p:ph idx="1"/>
          </p:nvPr>
        </p:nvSpPr>
        <p:spPr/>
        <p:txBody>
          <a:bodyPr/>
          <a:lstStyle/>
          <a:p>
            <a:pPr marL="0" indent="0">
              <a:buNone/>
            </a:pPr>
            <a:r>
              <a:rPr lang="en-US" sz="2000" dirty="0"/>
              <a:t>Many people find that project planning is a chore and underestimate the importance of developing this essential skill. </a:t>
            </a:r>
          </a:p>
          <a:p>
            <a:pPr marL="0" indent="0">
              <a:buNone/>
            </a:pPr>
            <a:endParaRPr lang="en-US" sz="2000" dirty="0"/>
          </a:p>
        </p:txBody>
      </p:sp>
      <p:sp>
        <p:nvSpPr>
          <p:cNvPr id="5" name="Footer Placeholder 4">
            <a:extLst>
              <a:ext uri="{FF2B5EF4-FFF2-40B4-BE49-F238E27FC236}">
                <a16:creationId xmlns:a16="http://schemas.microsoft.com/office/drawing/2014/main" id="{6E5205CB-0577-433E-90C0-B6A496C92364}"/>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6" name="Picture 5">
            <a:extLst>
              <a:ext uri="{FF2B5EF4-FFF2-40B4-BE49-F238E27FC236}">
                <a16:creationId xmlns:a16="http://schemas.microsoft.com/office/drawing/2014/main" id="{ACF95A85-3E38-42FA-8468-A399529577F3}"/>
              </a:ext>
            </a:extLst>
          </p:cNvPr>
          <p:cNvPicPr>
            <a:picLocks noChangeAspect="1"/>
          </p:cNvPicPr>
          <p:nvPr/>
        </p:nvPicPr>
        <p:blipFill>
          <a:blip r:embed="rId2"/>
          <a:stretch>
            <a:fillRect/>
          </a:stretch>
        </p:blipFill>
        <p:spPr>
          <a:xfrm>
            <a:off x="2514600" y="2169340"/>
            <a:ext cx="6715818" cy="4247336"/>
          </a:xfrm>
          <a:prstGeom prst="rect">
            <a:avLst/>
          </a:prstGeom>
        </p:spPr>
      </p:pic>
    </p:spTree>
    <p:extLst>
      <p:ext uri="{BB962C8B-B14F-4D97-AF65-F5344CB8AC3E}">
        <p14:creationId xmlns:p14="http://schemas.microsoft.com/office/powerpoint/2010/main" val="2108605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E9385-D67E-40D4-896D-A452477066A9}"/>
              </a:ext>
            </a:extLst>
          </p:cNvPr>
          <p:cNvSpPr>
            <a:spLocks noGrp="1"/>
          </p:cNvSpPr>
          <p:nvPr>
            <p:ph type="title"/>
          </p:nvPr>
        </p:nvSpPr>
        <p:spPr/>
        <p:txBody>
          <a:bodyPr/>
          <a:lstStyle/>
          <a:p>
            <a:r>
              <a:rPr lang="en-US" dirty="0"/>
              <a:t>CV</a:t>
            </a:r>
          </a:p>
        </p:txBody>
      </p:sp>
      <p:sp>
        <p:nvSpPr>
          <p:cNvPr id="3" name="Text Placeholder 2">
            <a:extLst>
              <a:ext uri="{FF2B5EF4-FFF2-40B4-BE49-F238E27FC236}">
                <a16:creationId xmlns:a16="http://schemas.microsoft.com/office/drawing/2014/main" id="{8A830E7E-F588-4F70-A4C1-C61D038875F8}"/>
              </a:ext>
            </a:extLst>
          </p:cNvPr>
          <p:cNvSpPr>
            <a:spLocks noGrp="1"/>
          </p:cNvSpPr>
          <p:nvPr>
            <p:ph type="body" sz="quarter" idx="13"/>
          </p:nvPr>
        </p:nvSpPr>
        <p:spPr/>
        <p:txBody>
          <a:bodyPr/>
          <a:lstStyle/>
          <a:p>
            <a:r>
              <a:rPr lang="en-US" dirty="0"/>
              <a:t>Do you research</a:t>
            </a:r>
          </a:p>
        </p:txBody>
      </p:sp>
      <p:sp>
        <p:nvSpPr>
          <p:cNvPr id="4" name="Content Placeholder 3">
            <a:extLst>
              <a:ext uri="{FF2B5EF4-FFF2-40B4-BE49-F238E27FC236}">
                <a16:creationId xmlns:a16="http://schemas.microsoft.com/office/drawing/2014/main" id="{E102ED22-D513-4C9D-BDD4-68DB7DDB02C5}"/>
              </a:ext>
            </a:extLst>
          </p:cNvPr>
          <p:cNvSpPr>
            <a:spLocks noGrp="1"/>
          </p:cNvSpPr>
          <p:nvPr>
            <p:ph idx="1"/>
          </p:nvPr>
        </p:nvSpPr>
        <p:spPr/>
        <p:txBody>
          <a:bodyPr/>
          <a:lstStyle/>
          <a:p>
            <a:r>
              <a:rPr lang="en-US" sz="2400" dirty="0"/>
              <a:t>Different organizations/industries/ careers require different CVs – two pages, academic papers etc.</a:t>
            </a:r>
          </a:p>
          <a:p>
            <a:r>
              <a:rPr lang="en-US" sz="2400" dirty="0"/>
              <a:t>Different countries require different format of CV:</a:t>
            </a:r>
          </a:p>
          <a:p>
            <a:pPr lvl="1"/>
            <a:r>
              <a:rPr lang="en-US" sz="2000" dirty="0"/>
              <a:t>Germany – Personal details, Education, Employment history, Extracurricular activates</a:t>
            </a:r>
          </a:p>
          <a:p>
            <a:pPr lvl="1"/>
            <a:r>
              <a:rPr lang="en-US" sz="2000" dirty="0"/>
              <a:t>USA – Personal details, Work experience, Achievements, Education, Awards…</a:t>
            </a:r>
          </a:p>
          <a:p>
            <a:pPr lvl="1"/>
            <a:r>
              <a:rPr lang="en-US" sz="2000" dirty="0"/>
              <a:t>UK – Personal details, Education, Work Experience, Extracurricular activates</a:t>
            </a:r>
          </a:p>
          <a:p>
            <a:pPr marL="361950" lvl="1" indent="0">
              <a:buNone/>
            </a:pPr>
            <a:endParaRPr lang="en-US" sz="2000" dirty="0"/>
          </a:p>
          <a:p>
            <a:r>
              <a:rPr lang="en-US" sz="2400" dirty="0"/>
              <a:t>Bullet points and evidence – not lots of text</a:t>
            </a:r>
          </a:p>
          <a:p>
            <a:r>
              <a:rPr lang="en-US" sz="2400" dirty="0"/>
              <a:t>Decisions made in 30 seconds or by reading one third of the document. (the same for cover letters)</a:t>
            </a:r>
          </a:p>
        </p:txBody>
      </p:sp>
      <p:sp>
        <p:nvSpPr>
          <p:cNvPr id="5" name="Footer Placeholder 4">
            <a:extLst>
              <a:ext uri="{FF2B5EF4-FFF2-40B4-BE49-F238E27FC236}">
                <a16:creationId xmlns:a16="http://schemas.microsoft.com/office/drawing/2014/main" id="{580CD9E5-6C5E-45A5-948C-28E8C34A3A9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2172626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E9385-D67E-40D4-896D-A452477066A9}"/>
              </a:ext>
            </a:extLst>
          </p:cNvPr>
          <p:cNvSpPr>
            <a:spLocks noGrp="1"/>
          </p:cNvSpPr>
          <p:nvPr>
            <p:ph type="title"/>
          </p:nvPr>
        </p:nvSpPr>
        <p:spPr/>
        <p:txBody>
          <a:bodyPr/>
          <a:lstStyle/>
          <a:p>
            <a:r>
              <a:rPr lang="en-US" dirty="0"/>
              <a:t>CV</a:t>
            </a:r>
          </a:p>
        </p:txBody>
      </p:sp>
      <p:sp>
        <p:nvSpPr>
          <p:cNvPr id="3" name="Text Placeholder 2">
            <a:extLst>
              <a:ext uri="{FF2B5EF4-FFF2-40B4-BE49-F238E27FC236}">
                <a16:creationId xmlns:a16="http://schemas.microsoft.com/office/drawing/2014/main" id="{8A830E7E-F588-4F70-A4C1-C61D038875F8}"/>
              </a:ext>
            </a:extLst>
          </p:cNvPr>
          <p:cNvSpPr>
            <a:spLocks noGrp="1"/>
          </p:cNvSpPr>
          <p:nvPr>
            <p:ph type="body" sz="quarter" idx="13"/>
          </p:nvPr>
        </p:nvSpPr>
        <p:spPr/>
        <p:txBody>
          <a:bodyPr/>
          <a:lstStyle/>
          <a:p>
            <a:r>
              <a:rPr lang="en-US" dirty="0"/>
              <a:t>Do you research</a:t>
            </a:r>
          </a:p>
        </p:txBody>
      </p:sp>
      <p:sp>
        <p:nvSpPr>
          <p:cNvPr id="4" name="Content Placeholder 3">
            <a:extLst>
              <a:ext uri="{FF2B5EF4-FFF2-40B4-BE49-F238E27FC236}">
                <a16:creationId xmlns:a16="http://schemas.microsoft.com/office/drawing/2014/main" id="{E102ED22-D513-4C9D-BDD4-68DB7DDB02C5}"/>
              </a:ext>
            </a:extLst>
          </p:cNvPr>
          <p:cNvSpPr>
            <a:spLocks noGrp="1"/>
          </p:cNvSpPr>
          <p:nvPr>
            <p:ph idx="1"/>
          </p:nvPr>
        </p:nvSpPr>
        <p:spPr/>
        <p:txBody>
          <a:bodyPr/>
          <a:lstStyle/>
          <a:p>
            <a:r>
              <a:rPr lang="en-US" sz="2400" dirty="0"/>
              <a:t>Photo or not?</a:t>
            </a:r>
          </a:p>
          <a:p>
            <a:pPr lvl="1"/>
            <a:r>
              <a:rPr lang="en-US" sz="2200" dirty="0"/>
              <a:t>Germany – Yes?</a:t>
            </a:r>
          </a:p>
          <a:p>
            <a:pPr lvl="1"/>
            <a:r>
              <a:rPr lang="en-US" sz="2200" dirty="0"/>
              <a:t>USA – No</a:t>
            </a:r>
          </a:p>
          <a:p>
            <a:pPr lvl="1"/>
            <a:r>
              <a:rPr lang="en-US" sz="2200" dirty="0"/>
              <a:t>UK – No</a:t>
            </a:r>
          </a:p>
          <a:p>
            <a:pPr marL="361950" lvl="1" indent="0">
              <a:buNone/>
            </a:pPr>
            <a:endParaRPr lang="en-US" sz="2200" dirty="0"/>
          </a:p>
          <a:p>
            <a:r>
              <a:rPr lang="en-US" sz="2400" dirty="0"/>
              <a:t>Evidence of when you have actually done it</a:t>
            </a:r>
          </a:p>
          <a:p>
            <a:pPr lvl="1"/>
            <a:r>
              <a:rPr lang="en-US" sz="2200" dirty="0"/>
              <a:t>Situation</a:t>
            </a:r>
          </a:p>
          <a:p>
            <a:pPr lvl="1"/>
            <a:r>
              <a:rPr lang="en-US" sz="2200" dirty="0"/>
              <a:t>Task</a:t>
            </a:r>
          </a:p>
          <a:p>
            <a:pPr lvl="1"/>
            <a:r>
              <a:rPr lang="en-US" sz="2200" dirty="0"/>
              <a:t>Action</a:t>
            </a:r>
          </a:p>
          <a:p>
            <a:pPr lvl="1"/>
            <a:r>
              <a:rPr lang="en-US" sz="2200" dirty="0"/>
              <a:t>Result</a:t>
            </a:r>
          </a:p>
          <a:p>
            <a:r>
              <a:rPr lang="en-US" sz="2400" dirty="0"/>
              <a:t>What, How, When, Where, Why, Quantify, Context</a:t>
            </a:r>
          </a:p>
        </p:txBody>
      </p:sp>
      <p:sp>
        <p:nvSpPr>
          <p:cNvPr id="5" name="Footer Placeholder 4">
            <a:extLst>
              <a:ext uri="{FF2B5EF4-FFF2-40B4-BE49-F238E27FC236}">
                <a16:creationId xmlns:a16="http://schemas.microsoft.com/office/drawing/2014/main" id="{580CD9E5-6C5E-45A5-948C-28E8C34A3A96}"/>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2546161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F4D8-E7AF-4D62-B65F-6F5CA6E331A1}"/>
              </a:ext>
            </a:extLst>
          </p:cNvPr>
          <p:cNvSpPr>
            <a:spLocks noGrp="1"/>
          </p:cNvSpPr>
          <p:nvPr>
            <p:ph type="title"/>
          </p:nvPr>
        </p:nvSpPr>
        <p:spPr/>
        <p:txBody>
          <a:bodyPr/>
          <a:lstStyle/>
          <a:p>
            <a:r>
              <a:rPr lang="en-US" dirty="0"/>
              <a:t>Evidence</a:t>
            </a:r>
          </a:p>
        </p:txBody>
      </p:sp>
      <p:sp>
        <p:nvSpPr>
          <p:cNvPr id="3" name="Text Placeholder 2">
            <a:extLst>
              <a:ext uri="{FF2B5EF4-FFF2-40B4-BE49-F238E27FC236}">
                <a16:creationId xmlns:a16="http://schemas.microsoft.com/office/drawing/2014/main" id="{93211CAD-6390-42D6-8F24-091CF3B3CA18}"/>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22943F24-4853-4597-9969-6CEAE7135585}"/>
              </a:ext>
            </a:extLst>
          </p:cNvPr>
          <p:cNvSpPr>
            <a:spLocks noGrp="1"/>
          </p:cNvSpPr>
          <p:nvPr>
            <p:ph idx="1"/>
          </p:nvPr>
        </p:nvSpPr>
        <p:spPr/>
        <p:txBody>
          <a:bodyPr/>
          <a:lstStyle/>
          <a:p>
            <a:r>
              <a:rPr lang="en-US" sz="2400" dirty="0"/>
              <a:t>I waitressed at Henley Regatta </a:t>
            </a:r>
          </a:p>
        </p:txBody>
      </p:sp>
      <p:sp>
        <p:nvSpPr>
          <p:cNvPr id="5" name="Footer Placeholder 4">
            <a:extLst>
              <a:ext uri="{FF2B5EF4-FFF2-40B4-BE49-F238E27FC236}">
                <a16:creationId xmlns:a16="http://schemas.microsoft.com/office/drawing/2014/main" id="{8E97F5CF-2E53-47DA-974A-85AEAA8906E5}"/>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2965659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F4D8-E7AF-4D62-B65F-6F5CA6E331A1}"/>
              </a:ext>
            </a:extLst>
          </p:cNvPr>
          <p:cNvSpPr>
            <a:spLocks noGrp="1"/>
          </p:cNvSpPr>
          <p:nvPr>
            <p:ph type="title"/>
          </p:nvPr>
        </p:nvSpPr>
        <p:spPr/>
        <p:txBody>
          <a:bodyPr/>
          <a:lstStyle/>
          <a:p>
            <a:r>
              <a:rPr lang="en-US" dirty="0"/>
              <a:t>Evidence</a:t>
            </a:r>
          </a:p>
        </p:txBody>
      </p:sp>
      <p:sp>
        <p:nvSpPr>
          <p:cNvPr id="3" name="Text Placeholder 2">
            <a:extLst>
              <a:ext uri="{FF2B5EF4-FFF2-40B4-BE49-F238E27FC236}">
                <a16:creationId xmlns:a16="http://schemas.microsoft.com/office/drawing/2014/main" id="{93211CAD-6390-42D6-8F24-091CF3B3CA18}"/>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22943F24-4853-4597-9969-6CEAE7135585}"/>
              </a:ext>
            </a:extLst>
          </p:cNvPr>
          <p:cNvSpPr>
            <a:spLocks noGrp="1"/>
          </p:cNvSpPr>
          <p:nvPr>
            <p:ph idx="1"/>
          </p:nvPr>
        </p:nvSpPr>
        <p:spPr/>
        <p:txBody>
          <a:bodyPr/>
          <a:lstStyle/>
          <a:p>
            <a:r>
              <a:rPr lang="en-US" sz="2400" dirty="0"/>
              <a:t>I waitressed at Henley Regatta</a:t>
            </a:r>
          </a:p>
          <a:p>
            <a:r>
              <a:rPr lang="en-US" sz="2400" dirty="0"/>
              <a:t>Waitress at Henley Regatta for the organization of a team of 20 waiting staff, delivering 150 covers a night and managing all bills in line with Managers Targets</a:t>
            </a:r>
          </a:p>
          <a:p>
            <a:pPr marL="0" indent="0">
              <a:buNone/>
            </a:pPr>
            <a:r>
              <a:rPr lang="en-US" sz="2400" dirty="0"/>
              <a:t> </a:t>
            </a:r>
          </a:p>
        </p:txBody>
      </p:sp>
      <p:sp>
        <p:nvSpPr>
          <p:cNvPr id="5" name="Footer Placeholder 4">
            <a:extLst>
              <a:ext uri="{FF2B5EF4-FFF2-40B4-BE49-F238E27FC236}">
                <a16:creationId xmlns:a16="http://schemas.microsoft.com/office/drawing/2014/main" id="{8E97F5CF-2E53-47DA-974A-85AEAA8906E5}"/>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155199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3BCE1-E056-453C-AA74-3CAEB915958E}"/>
              </a:ext>
            </a:extLst>
          </p:cNvPr>
          <p:cNvSpPr>
            <a:spLocks noGrp="1"/>
          </p:cNvSpPr>
          <p:nvPr>
            <p:ph type="title"/>
          </p:nvPr>
        </p:nvSpPr>
        <p:spPr>
          <a:xfrm>
            <a:off x="375661" y="914400"/>
            <a:ext cx="4561175" cy="451098"/>
          </a:xfrm>
        </p:spPr>
        <p:txBody>
          <a:bodyPr/>
          <a:lstStyle/>
          <a:p>
            <a:pPr algn="ctr"/>
            <a:r>
              <a:rPr lang="en-US" b="0" dirty="0"/>
              <a:t>Craig Federighi</a:t>
            </a:r>
            <a:endParaRPr lang="en-US" dirty="0"/>
          </a:p>
        </p:txBody>
      </p:sp>
      <p:sp>
        <p:nvSpPr>
          <p:cNvPr id="3" name="Text Placeholder 2">
            <a:extLst>
              <a:ext uri="{FF2B5EF4-FFF2-40B4-BE49-F238E27FC236}">
                <a16:creationId xmlns:a16="http://schemas.microsoft.com/office/drawing/2014/main" id="{7666418D-D373-4371-B31D-7CD9E39ECB27}"/>
              </a:ext>
            </a:extLst>
          </p:cNvPr>
          <p:cNvSpPr>
            <a:spLocks noGrp="1"/>
          </p:cNvSpPr>
          <p:nvPr>
            <p:ph type="body" sz="quarter" idx="13"/>
          </p:nvPr>
        </p:nvSpPr>
        <p:spPr>
          <a:xfrm>
            <a:off x="1053378" y="1600200"/>
            <a:ext cx="3205739" cy="379252"/>
          </a:xfrm>
        </p:spPr>
        <p:txBody>
          <a:bodyPr/>
          <a:lstStyle/>
          <a:p>
            <a:pPr algn="ctr"/>
            <a:r>
              <a:rPr lang="en-US" sz="2000" b="0" dirty="0"/>
              <a:t>Senior vice president of Software Engineering</a:t>
            </a:r>
            <a:endParaRPr lang="en-US" sz="2000" dirty="0"/>
          </a:p>
        </p:txBody>
      </p:sp>
      <p:sp>
        <p:nvSpPr>
          <p:cNvPr id="5" name="Footer Placeholder 4">
            <a:extLst>
              <a:ext uri="{FF2B5EF4-FFF2-40B4-BE49-F238E27FC236}">
                <a16:creationId xmlns:a16="http://schemas.microsoft.com/office/drawing/2014/main" id="{D8A3DDDE-7D4E-449F-834E-1C42D89232BA}"/>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6" name="Picture 2" descr="https://i2.wp.com/geargods.net/wp-content/uploads/2023/06/WWDC-2023.png?fit=1300%2C732&amp;ssl=1">
            <a:extLst>
              <a:ext uri="{FF2B5EF4-FFF2-40B4-BE49-F238E27FC236}">
                <a16:creationId xmlns:a16="http://schemas.microsoft.com/office/drawing/2014/main" id="{DF9541C0-599E-4710-A046-EC4E0B627F2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5241"/>
          <a:stretch/>
        </p:blipFill>
        <p:spPr bwMode="auto">
          <a:xfrm>
            <a:off x="5236708" y="685800"/>
            <a:ext cx="6879508" cy="5181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B3D67D-1917-4C3C-A438-E2A9572D7C59}"/>
              </a:ext>
            </a:extLst>
          </p:cNvPr>
          <p:cNvSpPr/>
          <p:nvPr/>
        </p:nvSpPr>
        <p:spPr>
          <a:xfrm>
            <a:off x="375661" y="2941904"/>
            <a:ext cx="4561175" cy="2308324"/>
          </a:xfrm>
          <a:prstGeom prst="rect">
            <a:avLst/>
          </a:prstGeom>
        </p:spPr>
        <p:txBody>
          <a:bodyPr wrap="square">
            <a:spAutoFit/>
          </a:bodyPr>
          <a:lstStyle/>
          <a:p>
            <a:r>
              <a:rPr lang="en-US" b="1" dirty="0">
                <a:solidFill>
                  <a:srgbClr val="0F0F0F"/>
                </a:solidFill>
                <a:latin typeface="YouTube Sans"/>
              </a:rPr>
              <a:t>View from the Top: Craig Federighi</a:t>
            </a:r>
          </a:p>
          <a:p>
            <a:endParaRPr lang="en-US" b="1" dirty="0">
              <a:solidFill>
                <a:srgbClr val="0F0F0F"/>
              </a:solidFill>
              <a:latin typeface="YouTube Sans"/>
            </a:endParaRPr>
          </a:p>
          <a:p>
            <a:r>
              <a:rPr lang="en-US" dirty="0"/>
              <a:t>This View from the Top conversation with Dean </a:t>
            </a:r>
            <a:r>
              <a:rPr lang="en-US" dirty="0" err="1"/>
              <a:t>Tsu</a:t>
            </a:r>
            <a:r>
              <a:rPr lang="en-US" dirty="0"/>
              <a:t>-Jae King Liu was delivered Nov. 21, 2019, in </a:t>
            </a:r>
            <a:r>
              <a:rPr lang="en-US" dirty="0" err="1"/>
              <a:t>Banatao</a:t>
            </a:r>
            <a:r>
              <a:rPr lang="en-US" dirty="0"/>
              <a:t> Auditorium at UC Berkeley</a:t>
            </a:r>
          </a:p>
          <a:p>
            <a:endParaRPr lang="en-US" b="1" i="0" dirty="0">
              <a:solidFill>
                <a:srgbClr val="0F0F0F"/>
              </a:solidFill>
              <a:effectLst/>
              <a:latin typeface="YouTube Sans"/>
            </a:endParaRPr>
          </a:p>
          <a:p>
            <a:r>
              <a:rPr lang="en-US" dirty="0">
                <a:solidFill>
                  <a:srgbClr val="0F0F0F"/>
                </a:solidFill>
                <a:latin typeface="YouTube Sans"/>
                <a:hlinkClick r:id="rId3"/>
              </a:rPr>
              <a:t>https://youtu.be/43sjym5ZS68</a:t>
            </a:r>
            <a:endParaRPr lang="en-US" i="0" dirty="0">
              <a:solidFill>
                <a:srgbClr val="0F0F0F"/>
              </a:solidFill>
              <a:effectLst/>
              <a:latin typeface="YouTube Sans"/>
            </a:endParaRPr>
          </a:p>
        </p:txBody>
      </p:sp>
    </p:spTree>
    <p:extLst>
      <p:ext uri="{BB962C8B-B14F-4D97-AF65-F5344CB8AC3E}">
        <p14:creationId xmlns:p14="http://schemas.microsoft.com/office/powerpoint/2010/main" val="2600282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F4D8-E7AF-4D62-B65F-6F5CA6E331A1}"/>
              </a:ext>
            </a:extLst>
          </p:cNvPr>
          <p:cNvSpPr>
            <a:spLocks noGrp="1"/>
          </p:cNvSpPr>
          <p:nvPr>
            <p:ph type="title"/>
          </p:nvPr>
        </p:nvSpPr>
        <p:spPr/>
        <p:txBody>
          <a:bodyPr/>
          <a:lstStyle/>
          <a:p>
            <a:r>
              <a:rPr lang="en-US" dirty="0"/>
              <a:t>Evidence</a:t>
            </a:r>
          </a:p>
        </p:txBody>
      </p:sp>
      <p:sp>
        <p:nvSpPr>
          <p:cNvPr id="3" name="Text Placeholder 2">
            <a:extLst>
              <a:ext uri="{FF2B5EF4-FFF2-40B4-BE49-F238E27FC236}">
                <a16:creationId xmlns:a16="http://schemas.microsoft.com/office/drawing/2014/main" id="{93211CAD-6390-42D6-8F24-091CF3B3CA18}"/>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22943F24-4853-4597-9969-6CEAE7135585}"/>
              </a:ext>
            </a:extLst>
          </p:cNvPr>
          <p:cNvSpPr>
            <a:spLocks noGrp="1"/>
          </p:cNvSpPr>
          <p:nvPr>
            <p:ph idx="1"/>
          </p:nvPr>
        </p:nvSpPr>
        <p:spPr>
          <a:xfrm>
            <a:off x="407987" y="1406427"/>
            <a:ext cx="11376025" cy="5010249"/>
          </a:xfrm>
        </p:spPr>
        <p:txBody>
          <a:bodyPr/>
          <a:lstStyle/>
          <a:p>
            <a:r>
              <a:rPr lang="en-US" sz="2400" dirty="0"/>
              <a:t>Secretary of Local Organizing Committee of Young Scientists’ Conference on Astronomy and Space Physics in Ukraine</a:t>
            </a:r>
          </a:p>
        </p:txBody>
      </p:sp>
      <p:sp>
        <p:nvSpPr>
          <p:cNvPr id="5" name="Footer Placeholder 4">
            <a:extLst>
              <a:ext uri="{FF2B5EF4-FFF2-40B4-BE49-F238E27FC236}">
                <a16:creationId xmlns:a16="http://schemas.microsoft.com/office/drawing/2014/main" id="{8E97F5CF-2E53-47DA-974A-85AEAA8906E5}"/>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4101015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F4D8-E7AF-4D62-B65F-6F5CA6E331A1}"/>
              </a:ext>
            </a:extLst>
          </p:cNvPr>
          <p:cNvSpPr>
            <a:spLocks noGrp="1"/>
          </p:cNvSpPr>
          <p:nvPr>
            <p:ph type="title"/>
          </p:nvPr>
        </p:nvSpPr>
        <p:spPr/>
        <p:txBody>
          <a:bodyPr/>
          <a:lstStyle/>
          <a:p>
            <a:r>
              <a:rPr lang="en-US" dirty="0"/>
              <a:t>Evidence</a:t>
            </a:r>
          </a:p>
        </p:txBody>
      </p:sp>
      <p:sp>
        <p:nvSpPr>
          <p:cNvPr id="3" name="Text Placeholder 2">
            <a:extLst>
              <a:ext uri="{FF2B5EF4-FFF2-40B4-BE49-F238E27FC236}">
                <a16:creationId xmlns:a16="http://schemas.microsoft.com/office/drawing/2014/main" id="{93211CAD-6390-42D6-8F24-091CF3B3CA18}"/>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22943F24-4853-4597-9969-6CEAE7135585}"/>
              </a:ext>
            </a:extLst>
          </p:cNvPr>
          <p:cNvSpPr>
            <a:spLocks noGrp="1"/>
          </p:cNvSpPr>
          <p:nvPr>
            <p:ph idx="1"/>
          </p:nvPr>
        </p:nvSpPr>
        <p:spPr>
          <a:xfrm>
            <a:off x="407987" y="1406427"/>
            <a:ext cx="11376025" cy="5010249"/>
          </a:xfrm>
        </p:spPr>
        <p:txBody>
          <a:bodyPr/>
          <a:lstStyle/>
          <a:p>
            <a:r>
              <a:rPr lang="en-US" sz="2400" dirty="0"/>
              <a:t>Secretary of Local Organizing Committee of Young Scientists’ Conference on Astronomy and Space Physics in Ukraine</a:t>
            </a:r>
          </a:p>
          <a:p>
            <a:r>
              <a:rPr lang="en-US" sz="2400" dirty="0"/>
              <a:t>Secretary of Local Organizing Committee, which consists 15 student, of international Astronomy and Space Physics Conference in Ukraine. The typical number of participants are 40-70. My duties were to deal with all bureaucracy; communicate with the participants and university; assign responsibilities for the LOC</a:t>
            </a:r>
          </a:p>
        </p:txBody>
      </p:sp>
      <p:sp>
        <p:nvSpPr>
          <p:cNvPr id="5" name="Footer Placeholder 4">
            <a:extLst>
              <a:ext uri="{FF2B5EF4-FFF2-40B4-BE49-F238E27FC236}">
                <a16:creationId xmlns:a16="http://schemas.microsoft.com/office/drawing/2014/main" id="{8E97F5CF-2E53-47DA-974A-85AEAA8906E5}"/>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118043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0A32-12A3-4C35-A99C-591B50283906}"/>
              </a:ext>
            </a:extLst>
          </p:cNvPr>
          <p:cNvSpPr>
            <a:spLocks noGrp="1"/>
          </p:cNvSpPr>
          <p:nvPr>
            <p:ph type="title"/>
          </p:nvPr>
        </p:nvSpPr>
        <p:spPr/>
        <p:txBody>
          <a:bodyPr/>
          <a:lstStyle/>
          <a:p>
            <a:r>
              <a:rPr lang="en-US" dirty="0"/>
              <a:t>Evidence</a:t>
            </a:r>
          </a:p>
        </p:txBody>
      </p:sp>
      <p:sp>
        <p:nvSpPr>
          <p:cNvPr id="3" name="Text Placeholder 2">
            <a:extLst>
              <a:ext uri="{FF2B5EF4-FFF2-40B4-BE49-F238E27FC236}">
                <a16:creationId xmlns:a16="http://schemas.microsoft.com/office/drawing/2014/main" id="{5E5D5D49-9275-4208-9ECE-1176AFD3E101}"/>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B2C3DCB6-0F1C-4D5E-BE9F-183D40C065C0}"/>
              </a:ext>
            </a:extLst>
          </p:cNvPr>
          <p:cNvSpPr>
            <a:spLocks noGrp="1"/>
          </p:cNvSpPr>
          <p:nvPr>
            <p:ph idx="1"/>
          </p:nvPr>
        </p:nvSpPr>
        <p:spPr/>
        <p:txBody>
          <a:bodyPr/>
          <a:lstStyle/>
          <a:p>
            <a:pPr marL="0" indent="0">
              <a:buNone/>
            </a:pPr>
            <a:r>
              <a:rPr lang="en-US" b="1" dirty="0"/>
              <a:t>DESY Summer Student </a:t>
            </a:r>
            <a:r>
              <a:rPr lang="en-US" b="1" dirty="0" err="1"/>
              <a:t>Programme</a:t>
            </a:r>
            <a:r>
              <a:rPr lang="en-US" b="1" dirty="0"/>
              <a:t> 2019</a:t>
            </a:r>
          </a:p>
          <a:p>
            <a:pPr marL="0" indent="0">
              <a:buNone/>
            </a:pPr>
            <a:r>
              <a:rPr lang="en-US" b="1" i="1" dirty="0"/>
              <a:t>DESY </a:t>
            </a:r>
            <a:r>
              <a:rPr lang="en-US" b="1" i="1" dirty="0" err="1"/>
              <a:t>Zeuthen</a:t>
            </a:r>
            <a:r>
              <a:rPr lang="en-US" b="1" i="1" dirty="0"/>
              <a:t> </a:t>
            </a:r>
            <a:r>
              <a:rPr lang="en-US" dirty="0"/>
              <a:t>[17/07/2019 – 05/09/2019]</a:t>
            </a:r>
          </a:p>
          <a:p>
            <a:pPr marL="0" indent="0">
              <a:buNone/>
            </a:pPr>
            <a:r>
              <a:rPr lang="en-US" b="1" dirty="0"/>
              <a:t>Topic:</a:t>
            </a:r>
            <a:r>
              <a:rPr lang="en-US" dirty="0"/>
              <a:t> Acceleration and non-thermal emission of cosmic rays in Supernova remnants</a:t>
            </a:r>
          </a:p>
          <a:p>
            <a:pPr marL="0" indent="0">
              <a:buNone/>
            </a:pPr>
            <a:r>
              <a:rPr lang="en-US" b="1" dirty="0"/>
              <a:t>Supervisors: </a:t>
            </a:r>
            <a:r>
              <a:rPr lang="en-US" dirty="0" err="1"/>
              <a:t>Iurii</a:t>
            </a:r>
            <a:r>
              <a:rPr lang="en-US" dirty="0"/>
              <a:t> </a:t>
            </a:r>
            <a:r>
              <a:rPr lang="en-US" dirty="0" err="1"/>
              <a:t>Sushch</a:t>
            </a:r>
            <a:endParaRPr lang="en-US" dirty="0"/>
          </a:p>
          <a:p>
            <a:pPr marL="0" indent="0">
              <a:buNone/>
            </a:pPr>
            <a:r>
              <a:rPr lang="en-US" i="1" dirty="0" err="1"/>
              <a:t>Zeuthen</a:t>
            </a:r>
            <a:r>
              <a:rPr lang="en-US" i="1" dirty="0"/>
              <a:t>, Germany</a:t>
            </a:r>
            <a:endParaRPr lang="en-US" dirty="0"/>
          </a:p>
          <a:p>
            <a:endParaRPr lang="en-US" b="1" dirty="0"/>
          </a:p>
          <a:p>
            <a:endParaRPr lang="en-US" dirty="0"/>
          </a:p>
        </p:txBody>
      </p:sp>
      <p:sp>
        <p:nvSpPr>
          <p:cNvPr id="5" name="Footer Placeholder 4">
            <a:extLst>
              <a:ext uri="{FF2B5EF4-FFF2-40B4-BE49-F238E27FC236}">
                <a16:creationId xmlns:a16="http://schemas.microsoft.com/office/drawing/2014/main" id="{0C0A6C58-5218-49DE-9402-DA13B29FDF0F}"/>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3867002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0A04-B620-4963-9CF3-891C79E1B04C}"/>
              </a:ext>
            </a:extLst>
          </p:cNvPr>
          <p:cNvSpPr>
            <a:spLocks noGrp="1"/>
          </p:cNvSpPr>
          <p:nvPr>
            <p:ph type="title"/>
          </p:nvPr>
        </p:nvSpPr>
        <p:spPr/>
        <p:txBody>
          <a:bodyPr/>
          <a:lstStyle/>
          <a:p>
            <a:r>
              <a:rPr lang="en-US" dirty="0"/>
              <a:t>Supervisor</a:t>
            </a:r>
          </a:p>
        </p:txBody>
      </p:sp>
      <p:sp>
        <p:nvSpPr>
          <p:cNvPr id="3" name="Text Placeholder 2">
            <a:extLst>
              <a:ext uri="{FF2B5EF4-FFF2-40B4-BE49-F238E27FC236}">
                <a16:creationId xmlns:a16="http://schemas.microsoft.com/office/drawing/2014/main" id="{FBDD3A85-C657-4BBB-91C2-4D586006D3B9}"/>
              </a:ext>
            </a:extLst>
          </p:cNvPr>
          <p:cNvSpPr>
            <a:spLocks noGrp="1"/>
          </p:cNvSpPr>
          <p:nvPr>
            <p:ph type="body" sz="quarter" idx="13"/>
          </p:nvPr>
        </p:nvSpPr>
        <p:spPr/>
        <p:txBody>
          <a:bodyPr/>
          <a:lstStyle/>
          <a:p>
            <a:endParaRPr lang="en-US"/>
          </a:p>
        </p:txBody>
      </p:sp>
      <p:pic>
        <p:nvPicPr>
          <p:cNvPr id="6" name="Content Placeholder 5">
            <a:extLst>
              <a:ext uri="{FF2B5EF4-FFF2-40B4-BE49-F238E27FC236}">
                <a16:creationId xmlns:a16="http://schemas.microsoft.com/office/drawing/2014/main" id="{32D2887B-A979-46D5-B068-24113BC6345A}"/>
              </a:ext>
            </a:extLst>
          </p:cNvPr>
          <p:cNvPicPr>
            <a:picLocks noGrp="1" noChangeAspect="1"/>
          </p:cNvPicPr>
          <p:nvPr>
            <p:ph idx="1"/>
          </p:nvPr>
        </p:nvPicPr>
        <p:blipFill>
          <a:blip r:embed="rId2"/>
          <a:stretch>
            <a:fillRect/>
          </a:stretch>
        </p:blipFill>
        <p:spPr>
          <a:xfrm>
            <a:off x="2076124" y="1410709"/>
            <a:ext cx="8039752" cy="5010150"/>
          </a:xfrm>
          <a:prstGeom prst="rect">
            <a:avLst/>
          </a:prstGeom>
        </p:spPr>
      </p:pic>
      <p:sp>
        <p:nvSpPr>
          <p:cNvPr id="5" name="Footer Placeholder 4">
            <a:extLst>
              <a:ext uri="{FF2B5EF4-FFF2-40B4-BE49-F238E27FC236}">
                <a16:creationId xmlns:a16="http://schemas.microsoft.com/office/drawing/2014/main" id="{A3B8342C-6274-4E0F-824A-211078E15250}"/>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Tree>
    <p:extLst>
      <p:ext uri="{BB962C8B-B14F-4D97-AF65-F5344CB8AC3E}">
        <p14:creationId xmlns:p14="http://schemas.microsoft.com/office/powerpoint/2010/main" val="2518880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UHECR nuclei</a:t>
            </a:r>
            <a:endParaRPr lang="en-US" dirty="0"/>
          </a:p>
        </p:txBody>
      </p:sp>
      <p:sp>
        <p:nvSpPr>
          <p:cNvPr id="4" name="Footer Placeholder 3"/>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5" name="Text Placeholder 4"/>
          <p:cNvSpPr>
            <a:spLocks noGrp="1"/>
          </p:cNvSpPr>
          <p:nvPr>
            <p:ph type="body" sz="quarter" idx="13"/>
          </p:nvPr>
        </p:nvSpPr>
        <p:spPr/>
        <p:txBody>
          <a:bodyPr/>
          <a:lstStyle/>
          <a:p>
            <a:r>
              <a:rPr lang="en-US" dirty="0"/>
              <a:t>Motivation </a:t>
            </a:r>
          </a:p>
        </p:txBody>
      </p:sp>
      <p:sp>
        <p:nvSpPr>
          <p:cNvPr id="6" name="TextBox 5"/>
          <p:cNvSpPr txBox="1"/>
          <p:nvPr/>
        </p:nvSpPr>
        <p:spPr>
          <a:xfrm>
            <a:off x="1763460" y="5861338"/>
            <a:ext cx="8208912" cy="707886"/>
          </a:xfrm>
          <a:prstGeom prst="rect">
            <a:avLst/>
          </a:prstGeom>
          <a:noFill/>
        </p:spPr>
        <p:txBody>
          <a:bodyPr wrap="square" rtlCol="0">
            <a:spAutoFit/>
          </a:bodyPr>
          <a:lstStyle/>
          <a:p>
            <a:pPr algn="ctr"/>
            <a:r>
              <a:rPr lang="en-US" sz="2000" dirty="0"/>
              <a:t>Need propagation simulations (from source to observer)</a:t>
            </a:r>
          </a:p>
          <a:p>
            <a:pPr algn="ctr"/>
            <a:r>
              <a:rPr lang="en-US" sz="2000" dirty="0"/>
              <a:t>to connect </a:t>
            </a:r>
            <a:r>
              <a:rPr lang="en-US" sz="2000" u="sng" dirty="0">
                <a:solidFill>
                  <a:schemeClr val="accent1"/>
                </a:solidFill>
              </a:rPr>
              <a:t>measurements</a:t>
            </a:r>
            <a:r>
              <a:rPr lang="en-US" sz="2000" dirty="0">
                <a:solidFill>
                  <a:srgbClr val="C00000"/>
                </a:solidFill>
              </a:rPr>
              <a:t> </a:t>
            </a:r>
            <a:r>
              <a:rPr lang="en-US" sz="2000" dirty="0"/>
              <a:t>and </a:t>
            </a:r>
            <a:r>
              <a:rPr lang="en-US" sz="2000" u="sng" dirty="0">
                <a:solidFill>
                  <a:schemeClr val="accent2"/>
                </a:solidFill>
              </a:rPr>
              <a:t>theory</a:t>
            </a:r>
            <a:r>
              <a:rPr lang="en-US" sz="2000" dirty="0">
                <a:solidFill>
                  <a:schemeClr val="accent2"/>
                </a:solidFill>
              </a:rPr>
              <a:t> </a:t>
            </a:r>
          </a:p>
        </p:txBody>
      </p:sp>
      <p:pic>
        <p:nvPicPr>
          <p:cNvPr id="58370" name="Picture 2" descr="https://cdn.vox-cdn.com/thumbor/sg7JkSVZqON4oeLv6HpUrPHK-tg=/0x0:3000x1368/1200x800/filters:focal(1124x470:1604x950)/cdn.vox-cdn.com/uploads/chorus_image/image/56792915/pierre4HR.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8288" y="1466516"/>
            <a:ext cx="2851766" cy="19011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704040" y="3367693"/>
            <a:ext cx="2520280" cy="461665"/>
          </a:xfrm>
          <a:prstGeom prst="rect">
            <a:avLst/>
          </a:prstGeom>
          <a:noFill/>
        </p:spPr>
        <p:txBody>
          <a:bodyPr wrap="square" rtlCol="0">
            <a:spAutoFit/>
          </a:bodyPr>
          <a:lstStyle/>
          <a:p>
            <a:r>
              <a:rPr lang="en-US" sz="1200" dirty="0">
                <a:solidFill>
                  <a:schemeClr val="bg1">
                    <a:lumMod val="50000"/>
                  </a:schemeClr>
                </a:solidFill>
              </a:rPr>
              <a:t>Image by A. </a:t>
            </a:r>
            <a:r>
              <a:rPr lang="en-US" sz="1200" dirty="0" err="1">
                <a:solidFill>
                  <a:schemeClr val="bg1">
                    <a:lumMod val="50000"/>
                  </a:schemeClr>
                </a:solidFill>
              </a:rPr>
              <a:t>Chantelauze</a:t>
            </a:r>
            <a:r>
              <a:rPr lang="en-US" sz="1200" dirty="0">
                <a:solidFill>
                  <a:schemeClr val="bg1">
                    <a:lumMod val="50000"/>
                  </a:schemeClr>
                </a:solidFill>
              </a:rPr>
              <a:t>, S. </a:t>
            </a:r>
            <a:r>
              <a:rPr lang="en-US" sz="1200" dirty="0" err="1">
                <a:solidFill>
                  <a:schemeClr val="bg1">
                    <a:lumMod val="50000"/>
                  </a:schemeClr>
                </a:solidFill>
              </a:rPr>
              <a:t>Staffi</a:t>
            </a:r>
            <a:r>
              <a:rPr lang="en-US" sz="1200" dirty="0">
                <a:solidFill>
                  <a:schemeClr val="bg1">
                    <a:lumMod val="50000"/>
                  </a:schemeClr>
                </a:solidFill>
              </a:rPr>
              <a:t>, and L. Bret</a:t>
            </a:r>
          </a:p>
        </p:txBody>
      </p:sp>
      <p:pic>
        <p:nvPicPr>
          <p:cNvPr id="58372" name="Picture 4" descr="https://scitechdaily.com/images/Death-of-St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196" y="2830226"/>
            <a:ext cx="1872208" cy="1536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8374" name="Picture 6" descr="illustration of gamma-ray bur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5488" y="1412776"/>
            <a:ext cx="2376264" cy="1435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8376" name="Picture 8" descr="Artist's representation of a tidal disruption event (a star being torn apart by a black hole). Credit: NASA / CXC / M. Wei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6048" y="4289070"/>
            <a:ext cx="2664296" cy="16537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8378" name="Picture 10" descr="An artist's concept of the central region of an active galax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88" y="1468080"/>
            <a:ext cx="2857500" cy="1609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8380" name="Picture 12" descr="Neutron stars could be our GPS for deep space trave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988" y="4761588"/>
            <a:ext cx="2388619" cy="1176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Left-Right Arrow 7"/>
          <p:cNvSpPr/>
          <p:nvPr/>
        </p:nvSpPr>
        <p:spPr>
          <a:xfrm>
            <a:off x="6141397" y="3176864"/>
            <a:ext cx="1927996" cy="768299"/>
          </a:xfrm>
          <a:prstGeom prst="leftRightArrow">
            <a:avLst>
              <a:gd name="adj1" fmla="val 50000"/>
              <a:gd name="adj2" fmla="val 3909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My project</a:t>
            </a:r>
          </a:p>
        </p:txBody>
      </p:sp>
      <p:pic>
        <p:nvPicPr>
          <p:cNvPr id="58382" name="Picture 14" descr="White Dwarfs Can Mimic Black Holes, Astronomers Claim | Astronomy |  Sci-News.com"/>
          <p:cNvPicPr>
            <a:picLocks noChangeAspect="1" noChangeArrowheads="1"/>
          </p:cNvPicPr>
          <p:nvPr/>
        </p:nvPicPr>
        <p:blipFill rotWithShape="1">
          <a:blip r:embed="rId9">
            <a:extLst>
              <a:ext uri="{28A0092B-C50C-407E-A947-70E740481C1C}">
                <a14:useLocalDpi xmlns:a14="http://schemas.microsoft.com/office/drawing/2010/main" val="0"/>
              </a:ext>
            </a:extLst>
          </a:blip>
          <a:srcRect r="50000"/>
          <a:stretch/>
        </p:blipFill>
        <p:spPr bwMode="auto">
          <a:xfrm>
            <a:off x="376106" y="2942899"/>
            <a:ext cx="1943784" cy="20045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319890" y="3176864"/>
            <a:ext cx="1779670" cy="1080120"/>
          </a:xfrm>
          <a:prstGeom prst="round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chemeClr val="accent2"/>
                </a:solidFill>
              </a:rPr>
              <a:t>Cosmic ray accelerators</a:t>
            </a:r>
          </a:p>
        </p:txBody>
      </p:sp>
      <p:sp>
        <p:nvSpPr>
          <p:cNvPr id="21" name="Rounded Rectangle 20"/>
          <p:cNvSpPr/>
          <p:nvPr/>
        </p:nvSpPr>
        <p:spPr>
          <a:xfrm>
            <a:off x="8069393" y="332656"/>
            <a:ext cx="3808974" cy="10801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chemeClr val="accent1"/>
                </a:solidFill>
              </a:rPr>
              <a:t>Spectrum and composition</a:t>
            </a:r>
          </a:p>
        </p:txBody>
      </p:sp>
      <p:sp>
        <p:nvSpPr>
          <p:cNvPr id="17" name="TextBox 16"/>
          <p:cNvSpPr txBox="1"/>
          <p:nvPr/>
        </p:nvSpPr>
        <p:spPr>
          <a:xfrm>
            <a:off x="407988" y="5938282"/>
            <a:ext cx="663715" cy="276999"/>
          </a:xfrm>
          <a:prstGeom prst="rect">
            <a:avLst/>
          </a:prstGeom>
          <a:noFill/>
        </p:spPr>
        <p:txBody>
          <a:bodyPr wrap="square" rtlCol="0">
            <a:spAutoFit/>
          </a:bodyPr>
          <a:lstStyle/>
          <a:p>
            <a:r>
              <a:rPr lang="en-US" sz="1200" dirty="0">
                <a:solidFill>
                  <a:schemeClr val="bg1">
                    <a:lumMod val="50000"/>
                  </a:schemeClr>
                </a:solidFill>
              </a:rPr>
              <a:t>NASA</a:t>
            </a:r>
          </a:p>
        </p:txBody>
      </p:sp>
      <p:pic>
        <p:nvPicPr>
          <p:cNvPr id="81922" name="Picture 2" descr="https://astroparticle-physics.desy.de/sites/sites_desyportals/site_astroparticle-physics/content/e81695/e103005/e103254/neutrino_astronomy_440px_e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39420" y="3829358"/>
            <a:ext cx="2800634" cy="210047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642585" y="5874831"/>
            <a:ext cx="809928" cy="276999"/>
          </a:xfrm>
          <a:prstGeom prst="rect">
            <a:avLst/>
          </a:prstGeom>
          <a:noFill/>
        </p:spPr>
        <p:txBody>
          <a:bodyPr wrap="square" rtlCol="0">
            <a:spAutoFit/>
          </a:bodyPr>
          <a:lstStyle/>
          <a:p>
            <a:r>
              <a:rPr lang="en-US" sz="1200" dirty="0">
                <a:solidFill>
                  <a:schemeClr val="bg1">
                    <a:lumMod val="50000"/>
                  </a:schemeClr>
                </a:solidFill>
              </a:rPr>
              <a:t>Ice cube</a:t>
            </a:r>
          </a:p>
        </p:txBody>
      </p:sp>
    </p:spTree>
    <p:extLst>
      <p:ext uri="{BB962C8B-B14F-4D97-AF65-F5344CB8AC3E}">
        <p14:creationId xmlns:p14="http://schemas.microsoft.com/office/powerpoint/2010/main" val="3420060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349611"/>
            <a:ext cx="4391868" cy="451098"/>
          </a:xfrm>
        </p:spPr>
        <p:txBody>
          <a:bodyPr/>
          <a:lstStyle/>
          <a:p>
            <a:r>
              <a:rPr lang="en-US" dirty="0" err="1"/>
              <a:t>PriNCe</a:t>
            </a:r>
            <a:endParaRPr lang="en-US" dirty="0"/>
          </a:p>
        </p:txBody>
      </p:sp>
      <p:sp>
        <p:nvSpPr>
          <p:cNvPr id="4" name="Footer Placeholder 3"/>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5" name="Text Placeholder 4"/>
          <p:cNvSpPr>
            <a:spLocks noGrp="1"/>
          </p:cNvSpPr>
          <p:nvPr>
            <p:ph type="body" sz="quarter" idx="13"/>
          </p:nvPr>
        </p:nvSpPr>
        <p:spPr>
          <a:xfrm>
            <a:off x="407988" y="817500"/>
            <a:ext cx="4463876" cy="379252"/>
          </a:xfrm>
        </p:spPr>
        <p:txBody>
          <a:bodyPr/>
          <a:lstStyle/>
          <a:p>
            <a:r>
              <a:rPr lang="en-GB" u="sng" dirty="0"/>
              <a:t>Pr</a:t>
            </a:r>
            <a:r>
              <a:rPr lang="en-GB" dirty="0"/>
              <a:t>opagation </a:t>
            </a:r>
            <a:r>
              <a:rPr lang="en-GB" u="sng" dirty="0"/>
              <a:t>i</a:t>
            </a:r>
            <a:r>
              <a:rPr lang="en-GB" dirty="0"/>
              <a:t>ncluding </a:t>
            </a:r>
            <a:r>
              <a:rPr lang="en-GB" u="sng" dirty="0"/>
              <a:t>N</a:t>
            </a:r>
            <a:r>
              <a:rPr lang="en-GB" dirty="0"/>
              <a:t>uclear </a:t>
            </a:r>
            <a:r>
              <a:rPr lang="en-GB" u="sng" dirty="0"/>
              <a:t>C</a:t>
            </a:r>
            <a:r>
              <a:rPr lang="en-GB" dirty="0"/>
              <a:t>ascad</a:t>
            </a:r>
            <a:r>
              <a:rPr lang="en-GB" u="sng" dirty="0"/>
              <a:t>e</a:t>
            </a:r>
            <a:endParaRPr lang="en-GB" dirty="0"/>
          </a:p>
          <a:p>
            <a:endParaRPr lang="en-US" dirty="0"/>
          </a:p>
        </p:txBody>
      </p:sp>
      <p:sp>
        <p:nvSpPr>
          <p:cNvPr id="12" name="Inhaltsplatzhalter 2"/>
          <p:cNvSpPr>
            <a:spLocks noGrp="1"/>
          </p:cNvSpPr>
          <p:nvPr>
            <p:ph idx="1"/>
          </p:nvPr>
        </p:nvSpPr>
        <p:spPr bwMode="auto">
          <a:xfrm>
            <a:off x="407368" y="1390801"/>
            <a:ext cx="4967932" cy="5010249"/>
          </a:xfrm>
        </p:spPr>
        <p:txBody>
          <a:bodyPr/>
          <a:lstStyle/>
          <a:p>
            <a:pPr>
              <a:defRPr/>
            </a:pPr>
            <a:endParaRPr lang="en-GB" sz="1800" dirty="0"/>
          </a:p>
          <a:p>
            <a:pPr>
              <a:defRPr/>
            </a:pPr>
            <a:r>
              <a:rPr lang="en-GB" sz="1800" dirty="0"/>
              <a:t>Written in pure </a:t>
            </a:r>
            <a:r>
              <a:rPr lang="en-GB" sz="1800" dirty="0">
                <a:solidFill>
                  <a:schemeClr val="accent1"/>
                </a:solidFill>
              </a:rPr>
              <a:t>Python </a:t>
            </a:r>
            <a:br>
              <a:rPr lang="en-GB" sz="1800" dirty="0">
                <a:solidFill>
                  <a:schemeClr val="accent1"/>
                </a:solidFill>
              </a:rPr>
            </a:br>
            <a:r>
              <a:rPr lang="en-GB" sz="1800" dirty="0"/>
              <a:t>using </a:t>
            </a:r>
            <a:r>
              <a:rPr lang="en-GB" sz="1800" dirty="0" err="1">
                <a:solidFill>
                  <a:schemeClr val="accent1"/>
                </a:solidFill>
              </a:rPr>
              <a:t>Numpy</a:t>
            </a:r>
            <a:r>
              <a:rPr lang="en-GB" sz="1800" dirty="0"/>
              <a:t> and </a:t>
            </a:r>
            <a:r>
              <a:rPr lang="en-GB" sz="1800" dirty="0" err="1">
                <a:solidFill>
                  <a:schemeClr val="accent1"/>
                </a:solidFill>
              </a:rPr>
              <a:t>Scipy</a:t>
            </a:r>
            <a:endParaRPr lang="en-GB" sz="1800" dirty="0">
              <a:solidFill>
                <a:schemeClr val="accent1"/>
              </a:solidFill>
            </a:endParaRPr>
          </a:p>
          <a:p>
            <a:pPr>
              <a:defRPr/>
            </a:pPr>
            <a:r>
              <a:rPr lang="en-US" dirty="0"/>
              <a:t>Directly </a:t>
            </a:r>
            <a:r>
              <a:rPr lang="en-US" dirty="0">
                <a:solidFill>
                  <a:schemeClr val="accent1"/>
                </a:solidFill>
              </a:rPr>
              <a:t>solve the transport equation</a:t>
            </a:r>
            <a:endParaRPr lang="en-GB" sz="1800" dirty="0">
              <a:solidFill>
                <a:schemeClr val="accent1"/>
              </a:solidFill>
            </a:endParaRPr>
          </a:p>
          <a:p>
            <a:pPr>
              <a:defRPr/>
            </a:pPr>
            <a:r>
              <a:rPr lang="en-GB" sz="1800" dirty="0"/>
              <a:t>Large speed boost from </a:t>
            </a:r>
            <a:br>
              <a:rPr lang="en-GB" sz="1800" dirty="0"/>
            </a:br>
            <a:r>
              <a:rPr lang="en-GB" sz="1800" dirty="0">
                <a:solidFill>
                  <a:schemeClr val="accent1"/>
                </a:solidFill>
              </a:rPr>
              <a:t>sparse matrix algorithms</a:t>
            </a:r>
          </a:p>
          <a:p>
            <a:pPr>
              <a:defRPr/>
            </a:pPr>
            <a:r>
              <a:rPr lang="en-GB" dirty="0">
                <a:solidFill>
                  <a:schemeClr val="accent1"/>
                </a:solidFill>
              </a:rPr>
              <a:t>Public available Analysis tools </a:t>
            </a:r>
            <a:r>
              <a:rPr lang="en-GB" dirty="0"/>
              <a:t>for parameters scan </a:t>
            </a:r>
          </a:p>
          <a:p>
            <a:pPr>
              <a:defRPr/>
            </a:pPr>
            <a:r>
              <a:rPr lang="en-US" dirty="0"/>
              <a:t>was developed by Jonas </a:t>
            </a:r>
            <a:r>
              <a:rPr lang="en-US" dirty="0" err="1"/>
              <a:t>Heinze</a:t>
            </a:r>
            <a:r>
              <a:rPr lang="en-US" dirty="0"/>
              <a:t> and Anatoli </a:t>
            </a:r>
            <a:r>
              <a:rPr lang="en-US" dirty="0" err="1"/>
              <a:t>Fedynitch</a:t>
            </a:r>
            <a:r>
              <a:rPr lang="en-US" dirty="0"/>
              <a:t> at DESY</a:t>
            </a:r>
            <a:endParaRPr dirty="0"/>
          </a:p>
          <a:p>
            <a:pPr marL="0" indent="0">
              <a:buNone/>
              <a:defRPr/>
            </a:pPr>
            <a:endParaRPr lang="en-GB" sz="1800" dirty="0"/>
          </a:p>
        </p:txBody>
      </p:sp>
      <p:grpSp>
        <p:nvGrpSpPr>
          <p:cNvPr id="9" name="Group 8"/>
          <p:cNvGrpSpPr/>
          <p:nvPr/>
        </p:nvGrpSpPr>
        <p:grpSpPr>
          <a:xfrm>
            <a:off x="6593180" y="749597"/>
            <a:ext cx="4968552" cy="4320480"/>
            <a:chOff x="329930" y="915472"/>
            <a:chExt cx="6120680" cy="5594302"/>
          </a:xfrm>
        </p:grpSpPr>
        <p:grpSp>
          <p:nvGrpSpPr>
            <p:cNvPr id="10" name="Group 9"/>
            <p:cNvGrpSpPr/>
            <p:nvPr/>
          </p:nvGrpSpPr>
          <p:grpSpPr>
            <a:xfrm>
              <a:off x="329930" y="915472"/>
              <a:ext cx="6120680" cy="5594302"/>
              <a:chOff x="2855640" y="964104"/>
              <a:chExt cx="6120680" cy="5594302"/>
            </a:xfrm>
          </p:grpSpPr>
          <p:pic>
            <p:nvPicPr>
              <p:cNvPr id="13" name="Picture 4" descr="Brickfinder - LEGO Classic (11717) Box First 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40" y="964104"/>
                <a:ext cx="6120680" cy="55943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21240656">
                <a:off x="4257030" y="1842183"/>
                <a:ext cx="2165771" cy="646331"/>
              </a:xfrm>
              <a:prstGeom prst="rect">
                <a:avLst/>
              </a:prstGeom>
              <a:solidFill>
                <a:srgbClr val="41B8CC"/>
              </a:solidFill>
            </p:spPr>
            <p:txBody>
              <a:bodyPr wrap="square" rtlCol="0">
                <a:spAutoFit/>
              </a:bodyPr>
              <a:lstStyle/>
              <a:p>
                <a:r>
                  <a:rPr lang="en-US" sz="3600" b="1" dirty="0" err="1">
                    <a:solidFill>
                      <a:schemeClr val="tx1">
                        <a:lumMod val="65000"/>
                        <a:lumOff val="35000"/>
                      </a:schemeClr>
                    </a:solidFill>
                  </a:rPr>
                  <a:t>PriNCe</a:t>
                </a:r>
                <a:endParaRPr lang="en-US" sz="3600" b="1" dirty="0">
                  <a:solidFill>
                    <a:schemeClr val="tx1">
                      <a:lumMod val="65000"/>
                      <a:lumOff val="35000"/>
                    </a:schemeClr>
                  </a:solidFill>
                </a:endParaRPr>
              </a:p>
            </p:txBody>
          </p:sp>
          <p:sp>
            <p:nvSpPr>
              <p:cNvPr id="15" name="TextBox 14"/>
              <p:cNvSpPr txBox="1"/>
              <p:nvPr/>
            </p:nvSpPr>
            <p:spPr>
              <a:xfrm rot="21240656">
                <a:off x="3394118" y="2651402"/>
                <a:ext cx="1764000" cy="648000"/>
              </a:xfrm>
              <a:prstGeom prst="rect">
                <a:avLst/>
              </a:prstGeom>
              <a:solidFill>
                <a:srgbClr val="41B8CC"/>
              </a:solidFill>
            </p:spPr>
            <p:txBody>
              <a:bodyPr wrap="square" rtlCol="0">
                <a:spAutoFit/>
              </a:bodyPr>
              <a:lstStyle/>
              <a:p>
                <a:pPr>
                  <a:spcBef>
                    <a:spcPts val="1200"/>
                  </a:spcBef>
                  <a:spcAft>
                    <a:spcPts val="600"/>
                  </a:spcAft>
                </a:pPr>
                <a:r>
                  <a:rPr lang="en-US" sz="2400" b="1" dirty="0"/>
                  <a:t>Master+</a:t>
                </a:r>
              </a:p>
            </p:txBody>
          </p:sp>
          <p:sp>
            <p:nvSpPr>
              <p:cNvPr id="16" name="TextBox 15"/>
              <p:cNvSpPr txBox="1"/>
              <p:nvPr/>
            </p:nvSpPr>
            <p:spPr>
              <a:xfrm rot="21240656">
                <a:off x="6656757" y="1432458"/>
                <a:ext cx="2168468" cy="1446550"/>
              </a:xfrm>
              <a:prstGeom prst="rect">
                <a:avLst/>
              </a:prstGeom>
              <a:solidFill>
                <a:srgbClr val="41B8CC"/>
              </a:solidFill>
            </p:spPr>
            <p:txBody>
              <a:bodyPr wrap="square" rtlCol="0">
                <a:spAutoFit/>
              </a:bodyPr>
              <a:lstStyle/>
              <a:p>
                <a:pPr algn="ctr"/>
                <a:r>
                  <a:rPr lang="en-US" sz="2400" b="1" dirty="0" err="1"/>
                  <a:t>PriNCe</a:t>
                </a:r>
                <a:r>
                  <a:rPr lang="en-US" sz="2400" b="1" dirty="0"/>
                  <a:t> </a:t>
                </a:r>
                <a:r>
                  <a:rPr lang="en-US" sz="2400" b="1" dirty="0" err="1"/>
                  <a:t>Analisys</a:t>
                </a:r>
                <a:r>
                  <a:rPr lang="en-US" sz="2400" b="1" dirty="0"/>
                  <a:t> Tools</a:t>
                </a:r>
              </a:p>
              <a:p>
                <a:endParaRPr lang="en-US" sz="1600" b="1" dirty="0"/>
              </a:p>
            </p:txBody>
          </p:sp>
        </p:grpSp>
        <p:sp>
          <p:nvSpPr>
            <p:cNvPr id="11" name="Plus 10"/>
            <p:cNvSpPr/>
            <p:nvPr/>
          </p:nvSpPr>
          <p:spPr>
            <a:xfrm rot="21201513">
              <a:off x="3757039" y="1825733"/>
              <a:ext cx="616257" cy="562732"/>
            </a:xfrm>
            <a:prstGeom prst="mathPlus">
              <a:avLst>
                <a:gd name="adj1" fmla="val 9410"/>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sp>
        <p:nvSpPr>
          <p:cNvPr id="17" name="TextBox 16"/>
          <p:cNvSpPr txBox="1"/>
          <p:nvPr/>
        </p:nvSpPr>
        <p:spPr>
          <a:xfrm>
            <a:off x="6393418" y="5292645"/>
            <a:ext cx="5519935" cy="461665"/>
          </a:xfrm>
          <a:prstGeom prst="rect">
            <a:avLst/>
          </a:prstGeom>
          <a:noFill/>
        </p:spPr>
        <p:txBody>
          <a:bodyPr wrap="square" rtlCol="0">
            <a:spAutoFit/>
          </a:bodyPr>
          <a:lstStyle/>
          <a:p>
            <a:r>
              <a:rPr lang="en-US" sz="2400" dirty="0"/>
              <a:t>&gt;</a:t>
            </a:r>
            <a:r>
              <a:rPr lang="ru-RU" sz="2400" dirty="0"/>
              <a:t>28 </a:t>
            </a:r>
            <a:r>
              <a:rPr lang="en-US" sz="2400" dirty="0"/>
              <a:t>models → &gt;200 different</a:t>
            </a:r>
            <a:r>
              <a:rPr lang="ru-RU" sz="2400" dirty="0"/>
              <a:t> </a:t>
            </a:r>
            <a:r>
              <a:rPr lang="en-US" sz="2400" dirty="0"/>
              <a:t>scenarios</a:t>
            </a:r>
          </a:p>
        </p:txBody>
      </p:sp>
      <p:sp>
        <p:nvSpPr>
          <p:cNvPr id="18" name="TextBox 17"/>
          <p:cNvSpPr txBox="1"/>
          <p:nvPr/>
        </p:nvSpPr>
        <p:spPr>
          <a:xfrm>
            <a:off x="10737223" y="4702377"/>
            <a:ext cx="755335" cy="338554"/>
          </a:xfrm>
          <a:prstGeom prst="rect">
            <a:avLst/>
          </a:prstGeom>
          <a:noFill/>
        </p:spPr>
        <p:txBody>
          <a:bodyPr wrap="none" rtlCol="0">
            <a:spAutoFit/>
          </a:bodyPr>
          <a:lstStyle/>
          <a:p>
            <a:r>
              <a:rPr lang="en-US" sz="1600" dirty="0">
                <a:solidFill>
                  <a:schemeClr val="bg1">
                    <a:lumMod val="50000"/>
                  </a:schemeClr>
                </a:solidFill>
              </a:rPr>
              <a:t>LEGO</a:t>
            </a:r>
          </a:p>
        </p:txBody>
      </p:sp>
    </p:spTree>
    <p:extLst>
      <p:ext uri="{BB962C8B-B14F-4D97-AF65-F5344CB8AC3E}">
        <p14:creationId xmlns:p14="http://schemas.microsoft.com/office/powerpoint/2010/main" val="225593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a:spcBef>
                <a:spcPts val="1200"/>
              </a:spcBef>
              <a:spcAft>
                <a:spcPts val="600"/>
              </a:spcAft>
            </a:pPr>
            <a:r>
              <a:rPr lang="en-US" dirty="0"/>
              <a:t>Collaboration member to new PhD student: “The </a:t>
            </a:r>
            <a:r>
              <a:rPr lang="en-US" dirty="0">
                <a:solidFill>
                  <a:schemeClr val="accent1"/>
                </a:solidFill>
              </a:rPr>
              <a:t>software</a:t>
            </a:r>
            <a:r>
              <a:rPr lang="en-US" dirty="0"/>
              <a:t> is super </a:t>
            </a:r>
            <a:r>
              <a:rPr lang="en-US" dirty="0">
                <a:solidFill>
                  <a:schemeClr val="accent1"/>
                </a:solidFill>
              </a:rPr>
              <a:t>easy to install</a:t>
            </a:r>
            <a:r>
              <a:rPr lang="en-US" dirty="0"/>
              <a:t>, you only need to </a:t>
            </a:r>
            <a:r>
              <a:rPr lang="en-US" dirty="0">
                <a:solidFill>
                  <a:schemeClr val="accent1"/>
                </a:solidFill>
              </a:rPr>
              <a:t>follow</a:t>
            </a:r>
            <a:r>
              <a:rPr lang="en-US" dirty="0"/>
              <a:t> this </a:t>
            </a:r>
            <a:r>
              <a:rPr lang="en-US" dirty="0">
                <a:solidFill>
                  <a:schemeClr val="accent1"/>
                </a:solidFill>
              </a:rPr>
              <a:t>10 page manual </a:t>
            </a:r>
            <a:r>
              <a:rPr lang="en-US" dirty="0"/>
              <a:t>and run an obscurely old version of an operating system and it will work out of the box.”</a:t>
            </a:r>
            <a:r>
              <a:rPr lang="ru-RU" dirty="0"/>
              <a:t> </a:t>
            </a:r>
            <a:r>
              <a:rPr lang="en-US" dirty="0"/>
              <a:t>	</a:t>
            </a:r>
          </a:p>
          <a:p>
            <a:pPr marL="0" indent="0">
              <a:spcBef>
                <a:spcPts val="600"/>
              </a:spcBef>
              <a:spcAft>
                <a:spcPts val="3600"/>
              </a:spcAft>
              <a:buNone/>
            </a:pPr>
            <a:r>
              <a:rPr lang="en-US" dirty="0">
                <a:solidFill>
                  <a:schemeClr val="accent2"/>
                </a:solidFill>
              </a:rPr>
              <a:t>	Install:</a:t>
            </a:r>
            <a:r>
              <a:rPr lang="ru-RU" dirty="0">
                <a:solidFill>
                  <a:schemeClr val="accent2"/>
                </a:solidFill>
              </a:rPr>
              <a:t> </a:t>
            </a:r>
            <a:r>
              <a:rPr lang="en-US" b="1" dirty="0"/>
              <a:t>pip</a:t>
            </a:r>
            <a:r>
              <a:rPr lang="en-US" dirty="0"/>
              <a:t> install prince-</a:t>
            </a:r>
            <a:r>
              <a:rPr lang="en-US" dirty="0" err="1"/>
              <a:t>cr</a:t>
            </a:r>
            <a:r>
              <a:rPr lang="en-US" dirty="0"/>
              <a:t> prince-analysis-tools</a:t>
            </a:r>
          </a:p>
          <a:p>
            <a:r>
              <a:rPr lang="en-US" dirty="0"/>
              <a:t>Senior PhD student to young PhD student: “I did the </a:t>
            </a:r>
            <a:r>
              <a:rPr lang="en-US" dirty="0">
                <a:solidFill>
                  <a:schemeClr val="accent1"/>
                </a:solidFill>
              </a:rPr>
              <a:t>analysis</a:t>
            </a:r>
            <a:r>
              <a:rPr lang="en-US" dirty="0"/>
              <a:t> with this random </a:t>
            </a:r>
            <a:r>
              <a:rPr lang="en-US" dirty="0">
                <a:solidFill>
                  <a:schemeClr val="accent1"/>
                </a:solidFill>
              </a:rPr>
              <a:t>set</a:t>
            </a:r>
            <a:r>
              <a:rPr lang="en-US" dirty="0"/>
              <a:t> of scripts that I </a:t>
            </a:r>
            <a:r>
              <a:rPr lang="en-US" dirty="0">
                <a:solidFill>
                  <a:schemeClr val="accent1"/>
                </a:solidFill>
              </a:rPr>
              <a:t>dumped</a:t>
            </a:r>
            <a:r>
              <a:rPr lang="en-US" dirty="0"/>
              <a:t> </a:t>
            </a:r>
            <a:r>
              <a:rPr lang="en-US" dirty="0">
                <a:solidFill>
                  <a:schemeClr val="accent1"/>
                </a:solidFill>
              </a:rPr>
              <a:t>without documentation </a:t>
            </a:r>
            <a:r>
              <a:rPr lang="en-US" dirty="0"/>
              <a:t>on this cluster. You can </a:t>
            </a:r>
            <a:r>
              <a:rPr lang="en-US" dirty="0">
                <a:solidFill>
                  <a:schemeClr val="accent1"/>
                </a:solidFill>
              </a:rPr>
              <a:t>probably understand </a:t>
            </a:r>
            <a:r>
              <a:rPr lang="en-US" dirty="0"/>
              <a:t>what they do.”</a:t>
            </a:r>
          </a:p>
          <a:p>
            <a:pPr marL="0" indent="0">
              <a:buNone/>
            </a:pPr>
            <a:r>
              <a:rPr lang="en-US" dirty="0"/>
              <a:t>	 </a:t>
            </a:r>
            <a:r>
              <a:rPr lang="en-US" dirty="0">
                <a:solidFill>
                  <a:schemeClr val="accent2"/>
                </a:solidFill>
              </a:rPr>
              <a:t>Simple examples and tutorial</a:t>
            </a:r>
            <a:r>
              <a:rPr lang="ru-RU" dirty="0">
                <a:solidFill>
                  <a:schemeClr val="accent2"/>
                </a:solidFill>
              </a:rPr>
              <a:t>:</a:t>
            </a:r>
            <a:r>
              <a:rPr lang="en-US" dirty="0">
                <a:solidFill>
                  <a:schemeClr val="accent2"/>
                </a:solidFill>
              </a:rPr>
              <a:t> </a:t>
            </a:r>
          </a:p>
          <a:p>
            <a:pPr marL="0" indent="0">
              <a:buNone/>
            </a:pPr>
            <a:r>
              <a:rPr lang="en-US" dirty="0">
                <a:solidFill>
                  <a:schemeClr val="accent2"/>
                </a:solidFill>
              </a:rPr>
              <a:t>		</a:t>
            </a:r>
            <a:r>
              <a:rPr lang="en-US" b="1" dirty="0" err="1"/>
              <a:t>git</a:t>
            </a:r>
            <a:r>
              <a:rPr lang="en-US" dirty="0"/>
              <a:t> clone </a:t>
            </a:r>
            <a:r>
              <a:rPr lang="en-US" dirty="0" err="1"/>
              <a:t>git@github.com:joheinze</a:t>
            </a:r>
            <a:r>
              <a:rPr lang="en-US" dirty="0"/>
              <a:t>/</a:t>
            </a:r>
            <a:r>
              <a:rPr lang="en-US" dirty="0" err="1"/>
              <a:t>PriNCe-examples.git</a:t>
            </a:r>
            <a:endParaRPr lang="en-US" dirty="0"/>
          </a:p>
          <a:p>
            <a:pPr marL="0" indent="0">
              <a:buNone/>
            </a:pPr>
            <a:r>
              <a:rPr lang="en-US" dirty="0"/>
              <a:t>		</a:t>
            </a:r>
            <a:r>
              <a:rPr lang="en-US" b="1" dirty="0" err="1"/>
              <a:t>git</a:t>
            </a:r>
            <a:r>
              <a:rPr lang="en-US" dirty="0"/>
              <a:t> clone </a:t>
            </a:r>
            <a:r>
              <a:rPr lang="en-US" dirty="0" err="1"/>
              <a:t>git@github.com:joheinze</a:t>
            </a:r>
            <a:r>
              <a:rPr lang="en-US" dirty="0"/>
              <a:t>/</a:t>
            </a:r>
            <a:r>
              <a:rPr lang="en-US" dirty="0" err="1"/>
              <a:t>PriNCe</a:t>
            </a:r>
            <a:r>
              <a:rPr lang="en-US" dirty="0"/>
              <a:t>-analysis-tools</a:t>
            </a:r>
          </a:p>
          <a:p>
            <a:pPr marL="0" indent="0">
              <a:buNone/>
            </a:pPr>
            <a:r>
              <a:rPr lang="en-US" dirty="0"/>
              <a:t> 	</a:t>
            </a:r>
            <a:r>
              <a:rPr lang="en-US" dirty="0">
                <a:solidFill>
                  <a:schemeClr val="accent2"/>
                </a:solidFill>
              </a:rPr>
              <a:t>Documentation:</a:t>
            </a:r>
          </a:p>
          <a:p>
            <a:pPr marL="0" indent="0">
              <a:buNone/>
            </a:pPr>
            <a:r>
              <a:rPr lang="en-US" dirty="0">
                <a:solidFill>
                  <a:schemeClr val="accent2"/>
                </a:solidFill>
              </a:rPr>
              <a:t>		</a:t>
            </a:r>
            <a:r>
              <a:rPr lang="en-US" dirty="0"/>
              <a:t>prince.readthedocs.io/</a:t>
            </a:r>
            <a:r>
              <a:rPr lang="en-US" dirty="0">
                <a:solidFill>
                  <a:schemeClr val="accent2"/>
                </a:solidFill>
              </a:rPr>
              <a:t>					from Anna </a:t>
            </a:r>
            <a:r>
              <a:rPr lang="en-US" dirty="0" err="1">
                <a:solidFill>
                  <a:schemeClr val="accent2"/>
                </a:solidFill>
              </a:rPr>
              <a:t>Nelles</a:t>
            </a:r>
            <a:endParaRPr lang="en-US" dirty="0">
              <a:solidFill>
                <a:schemeClr val="accent2"/>
              </a:solidFill>
            </a:endParaRPr>
          </a:p>
          <a:p>
            <a:pPr marL="0" indent="0">
              <a:buNone/>
            </a:pPr>
            <a:endParaRPr lang="en-US" dirty="0"/>
          </a:p>
        </p:txBody>
      </p:sp>
      <p:sp>
        <p:nvSpPr>
          <p:cNvPr id="2" name="Title 1"/>
          <p:cNvSpPr>
            <a:spLocks noGrp="1"/>
          </p:cNvSpPr>
          <p:nvPr>
            <p:ph type="title"/>
          </p:nvPr>
        </p:nvSpPr>
        <p:spPr/>
        <p:txBody>
          <a:bodyPr/>
          <a:lstStyle/>
          <a:p>
            <a:r>
              <a:rPr lang="en-US" dirty="0" err="1"/>
              <a:t>PriNCe</a:t>
            </a:r>
            <a:endParaRPr lang="en-US" dirty="0"/>
          </a:p>
        </p:txBody>
      </p:sp>
      <p:sp>
        <p:nvSpPr>
          <p:cNvPr id="4" name="Footer Placeholder 3"/>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5" name="Text Placeholder 4"/>
          <p:cNvSpPr>
            <a:spLocks noGrp="1"/>
          </p:cNvSpPr>
          <p:nvPr>
            <p:ph type="body" sz="quarter" idx="13"/>
          </p:nvPr>
        </p:nvSpPr>
        <p:spPr/>
        <p:txBody>
          <a:bodyPr/>
          <a:lstStyle/>
          <a:p>
            <a:r>
              <a:rPr lang="en-GB" u="sng" dirty="0"/>
              <a:t>Pr</a:t>
            </a:r>
            <a:r>
              <a:rPr lang="en-GB" dirty="0"/>
              <a:t>opagation </a:t>
            </a:r>
            <a:r>
              <a:rPr lang="en-GB" u="sng" dirty="0"/>
              <a:t>i</a:t>
            </a:r>
            <a:r>
              <a:rPr lang="en-GB" dirty="0"/>
              <a:t>ncluding </a:t>
            </a:r>
            <a:r>
              <a:rPr lang="en-GB" u="sng" dirty="0"/>
              <a:t>N</a:t>
            </a:r>
            <a:r>
              <a:rPr lang="en-GB" dirty="0"/>
              <a:t>uclear </a:t>
            </a:r>
            <a:r>
              <a:rPr lang="en-GB" u="sng" dirty="0"/>
              <a:t>C</a:t>
            </a:r>
            <a:r>
              <a:rPr lang="en-GB" dirty="0"/>
              <a:t>ascad</a:t>
            </a:r>
            <a:r>
              <a:rPr lang="en-GB" u="sng" dirty="0"/>
              <a:t>e</a:t>
            </a:r>
            <a:endParaRPr lang="en-GB" dirty="0"/>
          </a:p>
          <a:p>
            <a:endParaRPr lang="en-US" dirty="0"/>
          </a:p>
        </p:txBody>
      </p:sp>
      <p:sp>
        <p:nvSpPr>
          <p:cNvPr id="10" name="TextBox 9"/>
          <p:cNvSpPr txBox="1"/>
          <p:nvPr/>
        </p:nvSpPr>
        <p:spPr>
          <a:xfrm>
            <a:off x="7752183" y="5805264"/>
            <a:ext cx="3312367" cy="738664"/>
          </a:xfrm>
          <a:prstGeom prst="rect">
            <a:avLst/>
          </a:prstGeom>
          <a:noFill/>
        </p:spPr>
        <p:txBody>
          <a:bodyPr wrap="square" rtlCol="0">
            <a:spAutoFit/>
          </a:bodyPr>
          <a:lstStyle/>
          <a:p>
            <a:r>
              <a:rPr lang="en-US" sz="1400" dirty="0"/>
              <a:t>Software for Large </a:t>
            </a:r>
            <a:r>
              <a:rPr lang="en-US" sz="1400" dirty="0" err="1"/>
              <a:t>Astroparticle</a:t>
            </a:r>
            <a:r>
              <a:rPr lang="en-US" sz="1400" dirty="0"/>
              <a:t> Physics Projects - The Example of Radio Detection of Neutrinos</a:t>
            </a:r>
          </a:p>
        </p:txBody>
      </p:sp>
      <p:sp>
        <p:nvSpPr>
          <p:cNvPr id="3" name="Rectangle 2"/>
          <p:cNvSpPr/>
          <p:nvPr/>
        </p:nvSpPr>
        <p:spPr>
          <a:xfrm>
            <a:off x="695400" y="2060848"/>
            <a:ext cx="5184576" cy="57606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3" name="Rectangle 12"/>
          <p:cNvSpPr/>
          <p:nvPr/>
        </p:nvSpPr>
        <p:spPr>
          <a:xfrm>
            <a:off x="767408" y="3573016"/>
            <a:ext cx="6760368" cy="136815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9" name="Rectangle 18"/>
          <p:cNvSpPr/>
          <p:nvPr/>
        </p:nvSpPr>
        <p:spPr>
          <a:xfrm>
            <a:off x="767408" y="5013176"/>
            <a:ext cx="6760368" cy="86409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Tree>
    <p:extLst>
      <p:ext uri="{BB962C8B-B14F-4D97-AF65-F5344CB8AC3E}">
        <p14:creationId xmlns:p14="http://schemas.microsoft.com/office/powerpoint/2010/main" val="380544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hap-astroparticle.org/img/cosmic-rays_web-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0" y="-74690"/>
            <a:ext cx="12340741" cy="69326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a:lstStyle/>
          <a:p>
            <a:r>
              <a:rPr lang="en-GB" u="sng" dirty="0"/>
              <a:t>Pr</a:t>
            </a:r>
            <a:r>
              <a:rPr lang="en-GB" dirty="0"/>
              <a:t>opagation </a:t>
            </a:r>
            <a:r>
              <a:rPr lang="en-GB" u="sng" dirty="0"/>
              <a:t>i</a:t>
            </a:r>
            <a:r>
              <a:rPr lang="en-GB" dirty="0"/>
              <a:t>ncluding </a:t>
            </a:r>
            <a:r>
              <a:rPr lang="en-GB" u="sng" dirty="0"/>
              <a:t>N</a:t>
            </a:r>
            <a:r>
              <a:rPr lang="en-GB" dirty="0"/>
              <a:t>uclear </a:t>
            </a:r>
            <a:r>
              <a:rPr lang="en-GB" u="sng" dirty="0"/>
              <a:t>C</a:t>
            </a:r>
            <a:r>
              <a:rPr lang="en-GB" dirty="0"/>
              <a:t>ascad</a:t>
            </a:r>
            <a:r>
              <a:rPr lang="en-GB" u="sng" dirty="0"/>
              <a:t>e</a:t>
            </a:r>
            <a:endParaRPr lang="en-GB" dirty="0"/>
          </a:p>
        </p:txBody>
      </p:sp>
      <p:sp>
        <p:nvSpPr>
          <p:cNvPr id="4" name="Footer Placeholder 3"/>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6" name="AutoShape 2" descr="data:image/png;base64,iVBORw0KGgoAAAANSUhEUgAABQIAAALUCAYAAABQGU99AAAgAElEQVR4Xuy9CbBeZ3km+Jx9+///rlotW7ssWbItWbK8b8Q2CZ1gTNizGLrITFWquyduoIrqorpqYrO6qzIhSQ+piQ2poWcGY0LTJEACjAkGGy+yLGuXJUvWrrv869nXqec998rCYwypboR10XFdy7669/znfOf7vvN9z/ssCi4eF1vgYgtcbIGLLXCxBS62wMUWuNgCF1vgYgtcbIGLLXCxBS62wMUWuNgCF1vgYgvM+RZQeIc/fPwLVRIeRZJPIAym0O+00Z3qoDsRIpws0Z3IMDWtYrJboO0PEKcxVBTQVRWOqqKhGTB1B2qRoUQJRVPgOhaaDQuqnsE0AVXNwQ/TFA2mrsCwAVV3AEVBluaIgxx5DPhpgiIpkWdAruooNANpUcKoSqiODcUwkKQZun0fZQHANqAZBkxDh2VqsEwTKjLoqiafpas6TMuF5rQQRQXKCuCFFGWBrExgWiY0rYLtuXCbTdgNG81GA8NDDcyfPw+KpqLX66DXmUK/20OcBCiKSRhaAMcwoKo6oKlQywqGbqAoCnS7kyjDCKphw/E8qLqKjPflx4hStsPMdRkmHMuG1bBgaEChAklRIS4K5FUKFAZQlqiSAnmYIQszKKWGM6fbiFMgLjUEWYUgyhGVOqIwRprnUHUFtqFB0SqMDw0DKGCqCkxTh2bwswzYLRdDQ0PSNlB0WKoFwzQQDkIYqoGG48LUNWRZxl9HHqUo0gJlqSBXFKQA+kGIIApQqSW8hovhkVEMNxy4lgO1UqFUJXRTgcrPVEvEWYAoDZDlBTRNR6vVhOMaUHUNaVogjmP57Iz9qFShqao8T6vRgq7obAqUYL9RYZsGDGgI8xKqwnszYOhsxBJZrECByq6FqixRpgVyP0cSBAjDBMEgQuwHKOMIWRTC8hwURYI8i5GXObIyQ5rF8Ks+sjIElAK6qaJhGXAUFUPNFhzPgeOaGGp5UF0XaZwgDgdIswyZoiLPS8T9ABOnJjDRHqAdpOjGGcIsgZ8AKG0ZM2zzEgUyhKhQAVUO29TRcj3oRYZFQ000Wi1klYleP0G310MZlbDLAp5qwlZtWIYLzx5FUamoigRg3/RyjI87GBsbQ5VX6PYGODPVxanpDk51O0jLEkmVI4aCWNWRqyoMTUNWqKjKDEWZolRKGI6BljuMqtSQZArKXIGWaSjiAlGZS9uwgxRVgQI5DKWEapowDLY/x1iBoixlTBZ5iaLiAGTf0GQMWqYFPq2qKGXsFCilf6qaCsuyoBs6H6KM5STPUKYliryQtlIVFUVW1D+vqzKupQ01wNBMlIoOXVGgVewXbOcSWQrpe6alw3Z1GI6OwfQU4pifnEE1Ad3UeYkwYSDPCqQVr7uEUmbyXPnXjsmpi9cBND0XK1etRhpn8EMfQRjIOOp3fBSqgrzkLSj12KkKlGop46MqU6i8Vt1CCU3u37I1pHmGKImhqxVMt4mGYyJLEkRJKp+f5Tm0qkSpKJxtZULjGDCkZTnJ8vp5vhJJEkFFjkrlldZHpVRQS1WuQ6nkFSAH//vstcmdnfO9UpXf+x99Ds4tF4+LLfDLaAHODzI82OerSr5mD8dxsGzpMtx40424/sbrsWfXHnz7O9/GkSNHEEfxL+NyfiXntG0b42PjcFxH3q/dQRdhGMLUTSyetxir163Gxqs3YuGChTh+4ji+/e1vY8/ePT/VVr+SC/8lfyjXGWPzxrBhwwZcdeVVcGwHx04ew4njJ3DjjTdi3RXr8OKuF/HPP/xn7Ni+A2EQ/pKv6PyevjXUwuo1q7H5ms1Yu3at9I0zp89genoacRgjyzOEUYgzE2fkq9/tI4qi83uR5/HTbMfG5esuxzvveSfyLMeJkyekLdIkhcF1vqbKWlje7VGILM7QGXSkzaJg7rbLuY9A0zSMjo1i/ZXrsWXzFniuhwMvHcBz257D0aNHkcYpKtlgzY1jfHwcV264Etdccw0WLFqAnbt2ytfxY8fh93xZKzUaDaxcuVJ+ZuXylTh5/CQefuRhDAaDudEI59xFs9HEpqs24aMf/yheOvgSnnryKex8Yac8+yRLUFYl+L5he7B/rFi1Qt4jX/4/v4xDBw/Va/ML6GBfX7VmFa6+8mqsWbUGBw8cRK/Xw7z582QMjM0fw8fu/xiOHz+OvMixdOlSvO0334bfued38JX/+yvYtn0bjh0/hkF/IG3DfcWSS5bglptuwZo1azDwB3jxxRfxxA+fQBAEb+qWWbpsKa67/jpZK0xOTWLv3r1YfMlirF2zFq7jyvrp0a8+ik6nI/s6HirxIdvB8uXLcdMtN0m7TU1O4fDLh2FpFj7xv34C25/fjkf+5hE8+9yz0kZv9mNsdAxrL1+LLddskft6bsdz2Ld/H2655RZcf931Mjc88MAD6Pk9VEUFjhniLHyH8Ht+368xFW5TFU32uCPzRnDnbXfiyquvRJzEePLHT+IfvvUP56spZIUs/3r6R1+u0ugoguw0wnAa/c4ZdCYm0J2M0JvI0Zko0J4o0e5k6MUR0jyFTmBJATxVgaMa0AiIVdxy5gICNFwLTdeAZibQDEBXy3oaUHQBmDQlg25YAvgkSY4oyhBHEEAoT3IURYVCUVCoGlToKFUdmuMK6BbGEaa7PRQVBICyG55MQJau1I1cJjA0XQAAbm41zYBuNRHmghTIUaoVFK2AZhA8VOG4NtxWS8BAwzbg2hbGx8agqARRJuH327LRT/MEutqDrgZQFd6XjrwqBcioCiBLMgSDAfIwBnRLgCx2AhAECENkWQFdN+C6DRimLWBVY8iCauaoFBUZ26MEkortUELPS5Rsj6hAzjbyBzg96SMpNRSaibRU0A8LhKWDJApR5Bk0tYRDMNB2YBsESlWYBLFsG6bholJVmI4lbWcZpgB9yCromg5FUeCaLlzHga4pUMoScZijIjiZ50jLCrmiISwz9ANf+oJpmxgaGcJIaxgjjgWbD1wA1wqapsAxLd4+8ipBGPuIolAAGsNxYNk2VM1AnhdI4kTAGk4gUFSYmgnX9WC3WkCpI88SFKUC3TBgmQaQAXGay+KDIAX3fbqgQdoMcFgiTwsUBFLjHGpeSXvHUYJBz0fQG6AMQpRZhDJPUBFmFMAkR1iECJUUaREBSg7D1GFYFjwVaLRcWLYFz3MxMm8YTssT8DwNIyRJiiiNEccJwl4Av+tjqt3HZC9ELy4QVAnSgqCmAcP0YJo2iiJHUYXIyhiqVsJ1TLQcF06pYqzVFOCRa/DJdoDA78u9uFDg6haaZhMNewiGOYQiy5GXHG8pXC9Ho6nAsV0kcYwgSNHpx5jqBWj3uwjAz1TAJWyiKig5Jg2CR0CRZcjLDCBg79oYbbRQFBrirEIaA2WkCBhJ4E9AQJ4LuQCaJXLYOkG4HKVSQFUV6PJWqPsPwUpOO0rB1lahKgSj6jFZEdjiV1lKX3RtG7qmCXho8toqpR4HWS6Il2qoUBOC+/wfBeC5QCDPhu0RXNNRphWqpAIyTeYeVdc5Tcm45q9oWoGqjBHEscw5ms6xoQkAWRG4JLBc5vKi51jQdcDiv9g+ZSZz3fDoMNZdvg6DQYjp9jR6/ba85NMgBSyPQwtZUSIvSrm3s0dZwhCw20BO4E7mBhVFmclGjEUIt9GCa2vI0xQBweY0FzBUY3urKnK+dMsCmqoJSK7znmXsEV4F0jyUgg2fj1rDhDLG+HOcq/k9LtD4jyZnzetzyNnYzPWczu/xSfOs/Oe155g97+w5+Ofswu/cc8yel+cgeHyBrQ3P18v54uf8MltABeaNzcPmTZtxzaZr4Hketu/cjmeefganT59GmrLMNTcOvksFyFA5ClUpPLmei9HxUay4dAVWrFiBhZcslPlt//79+NEPf4QjrxyZs0Ag5x2u2VrNloCA3NCNjI1gempagL+gH+Duu+/Gxo0bsXvPbjz+xONzEggcGRnBhis31Ju7qzZKca036EnfZ+GQ76luv4tTJ0/hyOEjOHzkMCYmJ5AkyU+/w+bGMBFQi5vc973/ffLe4oY1CiNZB3C86LouBYKpqSkcP3kcR48dFQCg2+kiS7M50gpvfBucR1g8uf2O27Hk0iUCiuzZvQd79+zFiVMn6nXZHDqGW8MyP65Zv0ZAHn/gY3JiUvrALNDHjT5BwgXzF8ga7NDLh/CP3/nHOQmaE/TkGPn4f/i4gB9P/fgpvPjCi3j5yMtSxObBffjq1atx/fXXY+0Va2XN/6WHvyTvlgsB6Dm3+7ZaLQG7Lrv0MiyevxgvH35Z1sArV63E1mu3YvHixfiT+/9Eike8/1UrV+Gd974T977rXvzZQ3+G555/TvoLCwcExziHsABz1513ybojiAPsfHEnvvvd70rfejMf8+fPx+VrL8fSy5bKWD914hSuuOIKbN6yGRwnu3ftxmOPPYbpzvTZvsBCrGmYmL9oPtauWytzLN+zbJPFixbj05/5tICljzz8CLZv2y4knDf7wT6xZMkSrFyxEnyH7tq5CycnTuId97wDd9xxh/SFTz7wSXT6HZQF94u6fHEzxj0d37Ozex4WVligXbxgMW6+6WZcfvnlQiR58idP4vvf+/75aopXgcDnnvxyFcYnEKSnEREI7BIInETnTIjORIr+VI72mRyddoqASAAASzNhqhUcRYE1s8GUzbwO2C6BLgOupcDUCUzo0FROFARsVLABwOq8pqAsVKRpKSBbHANpKKQomTQILcjWXrUA04JquygVFYMgwFRnGppuCqusOTQsL2tuacNggMjvwtQNWfhyQaMI8tpEVNafSwiCJCHdUGBaGizbFIaXS1CRYKOhQdc1tBoNqGqJMO4jjX2AD1GrYGghVIQoy1yYhwKQxTGiIEYSkNGYIU8qFGXNSCJTTZGNfr3B8GwbLbLxHFuuxWrp0Cz+l4YsVxFnJaI0FUAUWY4yLoQNyHOHfoB2J0RBBqblIKtU9IIMCWy5jqosoFYZTIKBlitACu/Ndl2YlgNDqVmLmmFCNw0B+/holBIwdR1NpyEovnRePqOsQBAm0DUVpVIhIxCoEqzMMYh8gQsazQbGxkYw7A3DswBVaHvEXbjo1mAbCiqV95bA9/sIfB+KUkIzTZimC1UlEFgKGi5MLIvtb8IkkGq5MG0PeQ4B2QQkMgwYhokqLpAkhbQrmVZsY4KHfCETXCKIQ3CFX0qm1MCi5whY25nqojMxjSQYAEFfzqGoZC8STSyRlyH8KkXCDkkghMxRx4WrApZLEE9Do+lh3uKFaI200J06iYTAaBIL0BmHIQa9AP1+gompHibbPQzICNTYNibSiuOArEsXRU6giUBkAsMiEKihYZtoaDrGhsbRtJvwezkmJ/uI2A+LHFapwzFMYW56Tgua0QDSApWaw7Ar2C7gOIBl6Oh2++h3Q/T6KbpBhn4UI0GCtCLgXCLhJEXwVSMAT1JlPfagadA1C55Zs0aLXEGRqChSUmpnqVxkuBXIFYJ8OYoygaVpSMkZJdPWNKBVBLcIBNZMPjkKjmsNGkG2KkOlVVAIgvGvua7mmDV0GCwE8LmamsBQeVwIs5AsUtsxACkaYIZ1NwMEGja80SYUskujClnAMUSgy4LVtFBppRQM2A8IkbnDPHeKlGONY4OgsqKRiChglQDEnC55bVUuICWBYwKBZCEPDTWwcNEiWfz1+334QV8AbwLQMJpIKjIthZYkwGlNa63PpyncqGvS1uyndfuUMo453izbhWvrwiiOkxRpzv7M369fmpwnBcRTahagVhJwL1GRQS3nqp/Ta0E8AnX83usBgeeCeALYkf39OkDgf+85eN4ZvPF8vfQufs6vewsogOu6uPSyS3HTDTdhxfIVOPLyEezYvQOHDhxCr987W9Gea03FRTkX4EtXLJWN7fLLlmPevHny3iMbcMeOHXhxx4uy0J9LzJ6zz1FeOSqaThOXXnqpbFYXX7pYWAwv7XsJO/fthKmYuPcd92Lz5s3CjPzhEz/E89uff9MzNv6lfZVsl6s3XY1bbrxFNvcEvSanJ+EHfr1ZYRGJ66osR3uqLQygl15+CRNnJs4yGv6ln/lm/nkWA1gY+NCHPwSv4aHdbqPb7gpTksVxHgTT2R4E/44cPYJ9e/cJ44cM2zl/KBD2yvrL1+Nd736XrJMJBu3euRuHDx1Gp/sqE2iutAVBLc6PZEOtXrUa4/PHQSY510RpkULn/o4FY1Sy7jt27BgO7D8gbCmOnbl2cIyQIXn/x+4XFuDzzzwvQNahI4dk/uC+a3h4WNjUnFsJbIRxiL/+wl/LWPmpIvgF0DimacreluCP53iYak/J/bFIRCUB2X3/7v5/h1PHTwnos2b1Grz3ve/Fu97zLvzHT/xHPLvtWXTaHWEVCxBIdaJp4jff9pu44cYbpOiyc8dOYX+92RmkBPHIhmsONeV9GfgBbrjhBtx0800YHRl9XSCQ44R9grjK+LxxmT9DP5Si47q16/C5hz6H7du34+GHH8bz256/INZdVJCyiDg8Mixq0tPHTotC9gO/9wHcdfddAgQ++KcPivKCfeKNDhZleZ4VS1fgms3XYP74fGFbPrv9WTz7k2fP1wh5FQh86okvVGE6gSiZRBx1MOhPoTM5jfbJAdoTEfx2hu5UiV43R5JkQut0dFPkrDYAgzIzys3UHLqjwW5asByCgDkctQZuFDKEMLPRlRergZzSOkoECxVZUiChdLavwdDsemNMVlxRIFMdWA0HpONESY5Ot492rwuLjKjRMYyOjAk7iz8f9roY9Kagyma4qiV9mi5AYJwrUFgZ10kFqhV0Dc+CRuYcpZ42ZcIqCr2WSZomwRo+j1wAALXKYVgKDJVsoEikpNyIFwTuBgP02z7CASlTRCYMIQ1xY66pisilORGqpoaWZ6M10oBD6bShQPMMaaO8qBDFBcIgRRJFyCmD5F45AeKAIFoIkhWCno/KcKDZHgpFh0+5K5lxlEEKeCNNBYfMPteB6zVgWp7whYo0Rx4G0E1PgDqNFXJQVss2AppWQ174XDBzQZhFuQA4TsMTGSPBuHiG1UTWmG5ZaLSaGB1uYWRoBLpJkIWgGmYAYLZ1Bh2qSE4GPQIlAwF+yAakPJaiRjIliZgTtNQNAiQ6FI0AqgGlsqTqWhdeC6hkKpKBGpVIogxpGgt4ReanadgiLya7kLJg4TqVgFEZcFwPhmEjjxIE3QEG3R76vTbUOECV88Vdg1GlyWecw89CRJEvDC3VMmB6HiyyKW0Tuq3A8SyMjI2h1fKQRwSLWVEPkaUxEgK27QCT0yFOTnQx2ekhjFMklk7KmkireV+G4gqTlm2t6yVsI4Vtl3BcFa6lYcHwIphaA4PpFJ2JPpIsglHVOJJjanA9G5brwlAox9Z4ahiOAsvT4Thk6paYOt1FZ7KP3iDFIAIGCaGtCGGeCNuN0teQ8uSKsmJLGHMZxw7Zl6UBrbCg6xaUkkw4QTLrMSF/FqgIIBIMZIenNFktUSi5LBbNWTYs+zL7v0rQSkHFOYNnIHhYZSg5UPQKZVXAIGNSoXxYgS5WAob0J84gZCtU5AgbJlzLRp5lMv4oWab8lot2VdNgjbSEpZxHQBYQ8WTvt2B47FcKipIAYoZKyeEMGRgasUUaHA4GiHo+cqq0Z4o3il4XBtg/IlYreN0KYUmCbSyKAKZryP9zrGR5iiKvN1GF6iHOyNwj+7HmxkltQ6mltsJk5RhUamYxAXLOjpwriiKFqlqwbQKPhSwuuaAQxh8vpyTrkkxIQnKKAJTs7Bnl8CwIcKwodTGEMm8eIsNmC7LPkbE5wwiUv3uNNLiWqtePmVLiWWnwLCOQjGued/acr3eO2c/kz4kcelZyPMMqvAgEnq/3/cXP4dxA+45FixdhzeVrsH7Devn/p3/yNA4cOCBSQFEUzNGDm5DlK5dj3bp1AoASFGQBle9KspvI2mA7HDt1TIqOF9rG7ec9NgKeZPJfuvhSXL3xaqxdv1Y2JQQz9u7aixOnTwi74T3vfg+2bNkiG/ofP/FjPLf9uTkHBFLBwfu/YfMNWLV6lWxYubmfmJ6Q/sBNG+WyixYtEnlTe7qN3bt3Y/uL22UzN9eY3AQ5Nm3ZhD/+4z8WKf2ZM2dEzvjKkVcE+KPyhSDA/HnzhdlCqTj7h7B+Jid/Xte74P+e/cFreiIN/cP7/lCUD08+9aQwYk4cPSHS0HOtFy74GxZlSc3gumzxZTJnrlyzEgsXLpTnL7Y5pSFrI4LntJQgKCbg8IljQsqYawcloGtXr8V9f3SfMIM5Pvbv2Y+DBw9ianpK9uOXLLkEV19ztTDFli5Zisn2JP7yr/5SWKMXYnGJ+2AqpQQFyHNcdslluG7rdbjp1puELUhG4CwQePmay/H+970f7/nAe/CRj34ETz/zNHqdnhT4Zw+Cgf/qt/8VbrntFiHk7Hh+B/7+H/4e/UH/Td1dxGZN16HRLiylYizHW+54C2677TaMjI5g7+69tTSYBYGzJJH6lnjPBL2EglWWAqaz+PTZhz6LHS/suKCkwRzvBDfZFuwbtIXgvotz4t1vvbsGAh94EF2/K9Lgn/WeFOWl68palJYUlIpXWVXPI3t24tBLh85Xf3gVCPze9x6synyAIJlGHgXwBx10pifRPT3AmdMBwl4Bv1sh6lcoMnUGCNRF7mtzcaXqqDQFhgVoLmB79OAqoasJPAEBRekpMjZ2kloKrkIxTKiUreg20qjC5MlTyHqaMMAMuyEEmjiLxd9PcR0BIdvTXUxOteFHsSCu8xctwbx5Y/BcV4AGv9dGkYYIB6TsE5DSoVgWNN1BGEWwGh4sj3JUwDQUAQDpk2fZtcdcRXYacriGgUovBJSyDE3AQ274VaOARc+tlHLCAGkWCVOHIGZ/KkTQS2SjrxQqDAIfJVFxfaaamMBwTFgEeVo2PAKmng6j0ZCHzgqBP4gQDhKoWYlBkECFg7KiLCGD78fISgVxLwJFtMKS1E0kaY5Of4CqzGE7HtxmQ4DRVnMI4/PmCesuyxQBGEM/QjToodEYhkb5sKrDIRhHUFArhBlI30KyBemVJ6wmWFINIzLS63YRpKmAOV6jAa/lCeLfaHgYGm+h4VjoRwMZ9CLrJN1XA8o0Qco26rYRRF1ZkNveEEy9WeOmWQ1aNEY8+d0siuT5V6qONFVQJqWAUySukUZEGWeVaMjjAAlZYlku/Uw3HQGDyDDlwoSAIkEWGXitYSRdH1k0I3/Jcwx6A2RhB6qSoaxyYVIRFFWoe69SAS2jNAHIQnQMkQfbfIaeJSw1gt+eQ08/S/pdlgXCiuNi+fTpNqYmAxw/08Vk1xf/x9wi0Gggo3FcpkKDDdNpwIAFpUpgqyksO4VOaa9lYag1BlNtChDYnRjUktScfpQVTBtwGw48t0HXSeiKAc0mA9SE17CgW7oAV53THQS9FLSyGcQVBmGJuCSoSOlzgrhIEJUJ/DKD0xwGbeOynGOdbFEVZkGQSyB/PtWZCYoAViqcXZEFk6FGKmiZQVFrf0Gyf2UwlDkqGALK25YFS9NREFAmyF+GMBVDPOwyhZYDVLUSiDVQ5jXoSOC3IKJXGSJ55cuIjFZCeySV8cVEUIovK7IHNd1ALiC3gSrWgFSDzt+FVb+YbB3usAXDLuGHHQEzL122AI6tod+pfX+kqOCH0HQbqqGLjFitKoQE+TK2P2sVZDQTWA9B0qSqE3hVUVW5+FySppgqlngrkulbVYS8aw9DSvLZ11joKInscU6khYHGcaBIUSDOY2HiCVmTfqlV7WtK0ioPjg8SKwUXnPE+5TkIRioVz0NmawGDgGiZy/jiwfOIF2eZSZvNSoM5TtIyrdueQCSR0JmDbNq8or9p/c9rzyGjkj4oqi7n5Z+vshU1+R7Py9+rHTxpgzB3QZfz9Ra/+Dm/WAtwTiEjbmxkDCvWrBBZC/+fzJ6dO3fi6PGjUmSYawDHua1Dad+ChQuEDbdgwQI0qaagL7JtSwGRXkbc3B04dECkP2QyzKWDQChBnquuvgrX3XCdvGf2H9iPF154AcdeOSYsB0r83v3ed+PaLdfiwN4D+P4T35+T0mBuQhYuXijM2Plj89HtdnHy5EmRPVLKxrHRaDVkg0IPRbbLwX0H8dh/e0xAwwtxU/9GfZmyx63Xb8Uf/c9/hJHmCF4++DK2bduGnbt34pVXXpF9C0FA+ioSOB0dGsWp06fwrW99SySDc/3g2OGcwXFx73vuxdHDR/H4//u4gMPTE9Oy3rnQPOB+3jOzXVvuedXyVVi3fh0WLVgkAABBMLKAuGYjO8hyLASDAC8fehnbdm6TosJcspeYbScSRC655BK87bfeJnJoKSAdOy73Tckni2rLViwTr7Mr1l8h0skjh47gr/7yr4Rdfe568ue1/Zv178ne2nrdVtx4y4249JJLhRFIX0jOD/TL+70P/B5+9wO/i4/c/xE89ZOn0OvWXnGzB985b/+dt+O222+TouOuHbvwjb//hjBKL7TjN97yG7jj9jswOjqKXbt24e++9nfCmmRx7WcdLChwzUEg8D899J/wwvMviKcm59oLdT9AYsm//tC/xlvvfqsUVD/1wKfQ7rV/diFVofrSlHZbunIp1l+xHsNjw5g4PiHFJTJsyUY/T8erQOA/fvt/qfxwgCrtI4wGQlPtTvcxfSZA0qkw6GYYdBOkAYEiSiwZ4JHBMTS4li5SRq9pQrEAIe6R0KfXm2XKfwmgEWDivpJksoyslIqAmIXG0Ahctyl+Wof3HsH09ABawc2vhco0oXkumsPjIq2cmh6g244wGESIkhBNp4XWgnGMjg3Bs+k3WCAOehgMphHR+y1X5TyUJgdlKnJgglZk/vHaFEtBa7hFSBI2w0ZsevURqCDIMMO6oY+gXgcYkMxlOSaK3EcaD5DQLzEczLD1fEQ9ynmp/FRhwhKDf7UkW6dm6qBMqbCE6TEAowZsKFXFzMeFSYYkLMQHLYlTDDoJ4ryCVnXdsBkAACAASURBVBkiBwwJyqkm+tMDxJQIkmlIxpXhAkUqIKZiqnBdC6PDwxiZPx9Xrd0oiuZOu4fJiQ76vUgqN5ZZyXM0DcpvLQG/+uEAelWKB5p4H2YF/IimtxZc1xTpLYNb6P/WtCworoWxsXG0Gi4MU8HovDEBekJ6PqZkFOQSYMDdVZIzpKOLfntKJLRkeLaGxyVQBTnlpmSUFTBtAwnvpaAEWxdpaplptQx5xkyU4AVReS4+zAKIohQZvQBzniMXCbCoJykTlqCIGYUk+yNJa2Q50o8wSYT5UCUJsorgFRmqBCoyof0qSibsKvpWkq0oGBh9Ah0LbsOCxbAJSlq1BA3XROJTlt6XvtnvTmPQT9APK0xMR+IRGBU5TNciLiUegbUpfYmF8y9lZ4SShdC1HJaZw7JyWK6N8WZTeGe9Tg6/Q2Yq0Z8ESOmDqYlstOlSIjwiGze35aI12hL/R4ItA99H3EnR6STwgxwRAeac1zWoZcFkwWUh/CQkaY7qYpHca4opTECzrMEzozLlOnKhonHEZDApxQf7HQEg6sszwKpgOkCcZGIeXYOAQEZJnuGh2aTsXEEcROKfSGZoVlGiqwpoT6iJk2T9zOreo2qFPNNaTlwRj6wZcRmgpDXDjZUayjQoM2dYDBeuBM05drRCE9B1dqDNu2wcY4uHkeURDu1/CdB8jI4PSVBHlkXi19Hv9eU6JEyDTS6SW+LBFYI4hUnJsqbVLL4iJSYPi/NiSQCPsuGUyD4S9sWc6KYFXe6h3lw3GqZ496VJAY77s8cMyMdFJu+LEmuCh5w32Y6zICB/noVGhXOrALfnooHsVqQzcr6gP2lat9vsekQKFYq0vQCQdd7IDBg5M1Zez9e5JkWeZQmePcc55z0re549bz386+fFZzojib7IBDxPr/mLHyOAD9kd3JhcvupyLFu2TOZJVm/37d6HM6fOwE/9N6zgzpVmZDWerHuy2m3TFjDwsiWXidE924ceP1ycExwj02WuHFysU9p09fqrsf7q9SL346J7+wvbRd5JuRPnpwXzFuC973mvSHV27d2FJ554QoBA3/fnFOOJwC/XfQTAODeT7UIAkFLYGXcKYT7NXzgft958K+76jbuw96W9+NIjXxIfzdeyPi70fiJA4LVb8eH/6cNiGUJ2F9l+u/fthj/tI6kSDDeHsWrFKly18aqzfk5f+cpXhAU21w9u3letWoVNmzfhtptuw679u/CDJ34gdgrtyfacvH0ynQiEb7xyozzvdqct/qlk/HWmOzJuxkfGJTyAMlFhF+/bjW9+45tzUi7OAjxtkHi/UhxYsEDW5fSsHqR1OIpjOlI0IJNYMzWcPHYSn/+Lz2Pvvr1zoo/QL5C+qrOMwI/f/3EpIvLZUxr8vve+D+/9wHvx0Y98VOYPFlg4n8we3FNQGnzzzTfLnPvMC8/ge9/+3pveI/D1Hh6BwFtvu1XWDfv27MNXHv2KMALfSElwLhD46Yc+LR6TDAt55tlnLtj+wTHw+/f9Pu56ay0NfuBPH0A/7P/MwjJJVyPDI7LuInDOsZKEiTBrD750UPxpaT1wno5XgcCvPfqBilWOJBmgSMlIq2WN/akEg+kEcWQg9gtUcQ69qpCSyVEZMDQVo00bY8O2eJKJlZiFmhlI2ZlSwqSPFw96j80AgVqlYJByM1zr7127JYEUBw8cQhkaMnAKaCh1HQUTgd1xmVA6vQBRlIuMuMoyYfrRm2tktCkgXlFW8LtTkt7aafdBtScDSRTLhOmYcn2UUepk+KmlgD12ywaqTO7Fsh0Ylicb69lDoyxOK0Tq2GSCrUVZYYQ0IRDoC5A06A4kdZSMRQIHLpN4+SAjIOe9CLGmZkYSAKB02hsyYdiKsA9niEokoCEIEvT6EZKgQr+boGTSADf5JRk2BOJS9PsVYspv6fNnEXVV5XmkSg5LV4UN2BgZwSWXLMHK1etQFYrIG3rdvvgOmmZTwAuu+GzDksmbwBvBoSonwMTEVzLxiCVwF5+KvJo6aYYjMMxCoX9CqylAKtuekmqm77aaDWRJLIETZDqRxUfgigvpPIoQ9NvioWZ5TVhuC5ZlC5OTn0M/QTKSKpGo6rBNF7pqwvczXoLIM0TiSNBH1eEZnjDaGAhBf8EsI4OqBrMMAojljOccQQnerl5jSGbFEIlCQl0SSoT7A/GJZJ9IErL6CNgqQmcmuy9NKaHl7ysw3QYsV4PXsOGwHbQMpl6JFD7u9xD1O9Iv6Bc53fERZhpOTwWY7kUCbEOeFxCmGaIwEaxmyBtCw2nKuVxXha4zfc1Hk+1jW7KR9dsxwnadhp2mfQEEWYFrui6GPEeCJcho8Rg00mR4DtFlApsGpqdShL0SQZhjkGcYVAyAGUjwTVDUXxHTjPnACVbpBK0sAbONgucxpQAg6dFMv53hBhKkoq8hVP4eNfBs/UTGWcxgHT4Iyq0lGIbtq9ZJ24oi4RxVyOCUtGb4iW+ohqrQBfzi5FoQQCP4xtOagJmTi1unYpNTxrFlahYynoPMNkNHSVl/bgiLlAw0gnUiZ47reYiwpj1mwRv1hM14evKUXLPtKhgfZkKzg1zN0e/04beZTD6DwKni3IeBz7AgwTdrP0NKY8tUAF5FzE3rBOVMqmKmgNpkFRKx4wuSWde8P4/zIhmBlGlntaci75kswJpZNwO26madok0LAl5KpcIj4Chtz4apw21KzssEJNlus55GPH9Jv1CCopkwAtlyZPbx58TnhmzuipJsBpcQhCcc/P8/aAdx9hxkLM4A7nIOpfbJmT0Hx/AsI5Bn4rM5e20z7XOeXnIXP+bXtAXYz6UgpGQ1oDE+XzZr9MUja7rX7mHfgX210TltSQje/xocs35nYqGgqhgbHsO8RfPE++mKdVfAsAzseHYHvvO978iifq4c7AM0+L75tptx8/U3y5xHPy8+/27QPbtoJ+Bx8y03C+uLTJenn3paNimvHH1lzsmD2Qdm+8OsDQTbRdizqinvQUql737L3Xj3e94tARl/9r/9mfhJzlUg8L4/uE/8nbY9v00M7OmNyL0R24UsyWXLl+GG62/AlRuvFLuZR/72Eex4ccdcGSY/8z642SeL55abb5GN645dO/Dk009KAij3P3PxYEACQx1uuvEmzFs4T8BhSjkZniNzI4HAsXGsXL1SmJJkDh46fAj/+X//zxckw+vnPkPW4Q0VbJf1a9djzYo1kjZPyTgL72RBsvjPcUIyAkk3k6cn8fDfPIy9+/deEB5wP68NyAgkEHjDzTeITPjf3P9vhBEoHoGr1uDdv/tu/Pa7fhsPPfiQAIG0VOD8QaCQ6xHiEHfefSe2bt0qyeO0pfjWP33rTe8R+LOAwLfc/hZJEqeq4utf+7pIwf8ljEC2ET0CX9z+4vkEv37eY/6X/b0GfPhDHxZGIIuKn37w05juTr8uIMo+4A17Iitn8MrC8YXi0Xzw8EGxWJg8MynpwufxeBUI/PJf31X5TAPLY5GVxUEGvx2hPR0g7hmIGRAQ18ERqsKADF02utz+0VtrbJ4Hz6UENxVwQjXpC0hT/TowglACWWncOIsMNK1JTVyQU9KrazYiP0f7VAdBqKDMeWYVlakh1zX0mXh6qoN+QFCNbliaABKUpjKxs9ViqpciPhWDfg/JYIBBp48oraAS6KIXn2ti/vgwNEuFojGVtIJqaWh4DfEvZPiE5dgSAkG4KEspCzQE4CJcJxmnalHLGosYSRIgjmv2UMyQkDgV5h/ZdkweNfISYZShiOs0YYIfhqbAbjUwPNKAPayi0ukjlglwys+MQ15/hH6P7LkMRVDWbKGCfmm6AFyUl7IdCIRomgXFsAQASeV5lLCsOhWw0Wqh0RrFpUtXQqv0s6EZoig2bWS8XpWgUy31pP9YvzeQ+6VYkCCFsDcJqhm6TOJMN202GDxiSpqs49kiRRYmFpmOVkOeqU5PsrySAAeCfAxwKQICdQGCsCeVZ7I0G15TZOFQGOxCll8pzAx2DiYeu14TUEz4vbS2aVRrT7UaXFBg65qkSWdJjjxNJDG5FF85A1ESCZAk6kZBUCh7zODqOmzVZBAwgkGIzvQ0ijiGPPYSiJIYYdyTFxuBHUo3k4JAcCF922ra8FpDsOjrSD8+nVL5TADvoDuJsDuFLAkxCAP0/Ri0fjgzHaEb51CYFO2ZwoBjAiwl4EgVNBsN2JYmEmP6+jHNuihC2K6GhtuQCSWYThC0EwFgKpFrZ2jaNoabDAsxa0ZXziAaA5atixcmQWnTbqA3nWLQS+EnFfoF4OehCHqDjAnHCcKsBgNjDkwy1xQPmkpWoAGzoLdkDQLWLDWm09J9LgP5hGK+p9aBIdJGWomoqBN/xMuOwLgA6LxGSmRLZJTD8mRMqlYpcTbqxOy0Eq9IAlwKQ4XqPCHxYmDb8wVDP0OS2/h3XJzz70p6EpItSLdLgwE0Jogl5wnlgDWoKf9NtS47j85QmArQC2Qa7yGAZWloDjkyNply3e9NY3pigDhN6tAbmkKXFaJBLAA8/Qhrv76i9veTe66ltAr9UhmsU1BqrkN3PPFGiOkRmRdwTR1JRhNyYtp1KAn7tkXZs2WLZDuJmfbL86g1E7bGRGdY1Rz7tTefyO4VMlbrz1I4wdL3gD9NgJ3BOewzKtOZ6woHxxA9/3he2QgK6bGSv+d1nGUJyg/PBP+Uylk/w586x2vOS8CY5xDgeLagIhL/me8JMfH16Ibn8dV38aPmdguIbWbNCh4aGhIQcPHCxSLt4/e6vS4OHz6MV469Iv/NItRc87eafcCSekrrDruBkKzvMDnr8SNToakLC27D1Ruw5dotWLJoiRhVf+O/fUN8wObKwXQ++ny9/bffLrJgBjtNnJqQ5FO+U/kPizSapWH9uvXSDlzUP/PcM3j8B4+LFxqLqXPlIAjMsUBvPG7cgzAQFtOst5mwaFVdzPLJ/Hj/+9+Pw0cP4/N//nmcOFGnZM6lg/1j/cb1uO/37pM1PZkq/OIGTZKUWXg1DJFSEwhgmAzfv3/7pb/Fiy++OJea4nXvZd78eRKQcP2N14t6gwE625/fjpMnTl6QbKZf5IER8CRgs/XGrRgfHcfj338cz/zkGUnS5l6TdViSKJZdtkyknvw5Wip89jOfFSbYXDukQKCbGBofwsL5CzFvfJ6kz5PdRHYxiQgMB6HtAP1nKXfk/PrFv/kiXnrppTmx7iN4Q2nwzbfejEWXLML9999/1iOQAVy/9bbfwjvufQce+T8eEVb9qVOnhFkvBRZdkfCZW2+5FRvWb0AapRLQ9YMf/uCCLDLxvUCPQGIwVFaIR2DnjUODzmUEfuahz4hHIIHi55577oJdg1Et+gf3/cFZj0AyAnvBjCR8ZqsjY0erw2cWL1ksidO0qeE79sTkCbFkmU2q577yPB6vAoFf+OTWipLBjOyqokIS5PC7KYJejjTSoBQ20hkfNvrqmWYpG2ACZM0RHcMLCAoZcAwGNqjQGbJhVFB17thtwnYoydiRUIQSSZwhj5jESmmlIrZnsV+i3yYIlqFK1TrhdqiJVNdx+sQE+p0QScDfrwMkCECNcmHvECQQVzlEaYh+r4Ow00ffD1FUZN01YXsMd1Axf4EH3arlhfT3MqwaeHFcGvLbME2CBiqinEw8es6p4s3FsI9aLlEgJW2PrJ2EQRIBBkEki2uRTJumABFEQMo0R5aVYgDJ1FQynviZZMKRDWg2iWYxVCCD5zSRJwT/AvR7IfxBjjhSkEUZorhEninCBsygIQwzZFkiCaqqatdsI0ORhFxV5/04teePydhqs05U1l15YTmWB0t369ASBhfoMwwhykLIhAsjmGbNoiJwm+QMSCERUJOXP+XBrSFHFo+qXf+/ALZcNNoEgG04FqWIvB5IiEOWpGKomYWBgFtxGgjriWw73XBg6GRg1km/mlahH7UFhOSLhQCZoZsI/Qy65oiHGvtXWWWSsksbP7IUKQFn6m9ZZMJkLCsVkT8Qn0BRSJYKcgZKFIWEfeiViSpVkEQJkjQRX0xFqlnsQwmKKhKAKWcfkt0S+xwBJ008EVsjQzAYDqEzHryEZ9PHjhL6CfSmz9Ty4CBC3w8w8Euc6UfwcwV2Ywhqy5Lr6w989DoD2YSOjI3AM3SYCpOeachaoFISDA234Ni6LM4H7RD+NPsLxD+R0Cn/bqhhoknwUAFsqsRNXsusMtSAN7QAndMBepT3p4BfMWMlR6bT8LVElGUI2feSGL00gA4PGlyYigMTDCCpvQFnrO1k8Uuie4kYudqDphCAqjdSBAMpG8/KqAb62NaKDkeCdxoCFBIwz9IcqqrI9fNa2WfzVEMwSFHmGSgUFlcBeuPp9dhhxU2YdjM+dSqDLZRS/P4IEBY5QTMNju3CabSQd3MUsQZToZejJYy8JOCZa79S1VRQ6QSeBzD0CKpVwOZQstj/6T1I/8CImKHMCTwItsVZAcfx6kThksB0nasbBBHKjJ57DAaqg1CETairaAy1BLjn+CbjlEnI9D5lG9DDkmy+uMgx5DiyeIrjBL12t85iZ0PkOTTTEGCV7UeMjQApQXzOfNzIStIz4+oJHM54ATIwidJlg2mHDDuaSXfns6nBSz6H+t4keZip5VUmfyfPr3ZolN+VtHGZdWY8ApkkLAEnr55XPGBmvApf7xwX8b/z+Hr/Nf4oATlsU5Lq6OOzYtkKWYAT+KaX0eFXDssCnf6wnFv5fUoiORfX4P4bp71dSE1L6e/y5culak8PvInTE8JSIBDGeYPv4fHxcfF1uvbaa2UDt/3Z7fj6N74u4Slz5SAjkCy/2++4HVu3bBV1Qc7gtJnnz6o810W2ZWP1ytUCGtMD7slnnsQPHv8BXtj+gvjnzZWDQSAEd8juIeuP4MbJUydr5Uae12x6Q8XYvDHcdutt4gt29JWj+MJff0G8BOccEOg4WHvFWrzznnfKu5ASrV17duHwkcPi10RWu2M7WLp8KTZfu1mCVlhV/C9f/i/YtXvXXOkWP/M+uHG98847cdMtN4kP1gvbXhBfMI4RkZPPwYP3fN1110nCK5Okv//97+OZp58RlhvXdlwrubYrEr87fuMOkXueOHkCn/rUp+YkEMh1ON8na9eulaIxVVi1Eos7U+4Zc/E9o3yeXpp8/56ZOoNH/69HcejlQ3Pivbp86XIBAjkOqDD4t/f/27NAIP0T+X6586478eQ/PykgH9caswEaLDZcuvRSbNm8RQoKtB9i2Aq9BC/E5HECgbfffrs88927duNrj31NrEV+UUbgQw89JO/VRx5+BM9te07WIxfiQazgQx/8EN761toj8JMPfBKdfudsajDDRKgSJW6yYMkCLFm8RN65nEPYXi+/8rK8f9kHfgUBba8CgZ+7f10VJLWJfJrmiMIckV8iDRQgt2Cqrkgpi5QsFvqXFSLVsx0FrTEdQ+Nk3dFDjyxADZpJyaouCwnSprgplB1/xcmirNla9Gaj41hVCOgWBTkGHbLScpSpBsNyYTQ9FJqGE6+cQRLnSMIKRarD0F2p9I8vvERYSWTqVSikGtFpT2JyYkrShVWDacAN8eGzHA3DY0xVZaooAQayfDR4Hr0BTUnt5cZ8NmlYECDZ1FImS7Ya9YB1cmeW+URjhC7XDxIBApmIKYCiZUhaqABMBDzKms2nagZsj0EeTVge24VxH5GY+tOPjUAgfdPCQYpgwKAQ3muOMAayhH54QMLPp8S1IBBIZiP9Dwn6afKZmulI0htZgUwnJihmqUxddeA5lJ8OwWZasOQS1D577HgSGpGmdTqwa0ta76wiUsAYBog4Dpr0V3RtAVU1g2ErmoAjJGNpDGQxmLrM9FECNxXypEDO5xYnKOJUWFNZQYA2g0amlklJMaWvDGPQoFQVkrRDAqQwyBqOA4vSSIZqWA401ZbMU6a78otYBWWaZIlWgvgRlKqQUOoVhSIdzXMGTZBlWoj3ofyaMFJLeT4FQdWwZkqkUYJUQNZUQJbU9yWVlSEQ7AOFqsOiH99QA3bDhmHr0q9cm+nUKeKwj0F3Ct2pCfS7HfT7Ibq9GJ2kQsw+ZJnQGp60Lc1hB4NA5NPNpgtXM2EZKhquDl1igQuMjQ7D1oCAgHM7RNwvUOWaSNk0tYJtamg4KjwbsE1G0+fQ+dwlFVdBnppQ9Sa6kwn8PoMuVISKgpDAkcq+TElwjijPRGo+yEpopVun68KBAYL4pKuSYcbcZ+GgIZd4kACp2oVuMpiiFA9FSR1Wizp0xmBCrMJHQmExNMr06EmYErAlI1cDSYI8NTdfKE2wyMqkXAlcI5JMhpxBQFsRRqsAXiJ3rqXB/D77MX+HnqUqg28sFyYTiwILyHSR79CbrySQK36CTO2lvLhCpfLeI0ALoJk5FPocgiw5VdKwOXE3G5YAd2mcoEu2ccY+ZtbMZmHy1SE7ApozlZzz2QybVuYPJju3GgK8p2GENPJrpizl9gTjZ2W1ZQGHfp0eJdGFPGMWFmr/pkT8OYmz0QdSKkZsi1miJhHC2WAPVavhOrL9KCeeDRieAfHOBf1mgb3Z7xH04/e4qDs33Xf2ewQHBQYkCFuVMn+cPQeJhOcAKCLVZiqylArUOSELuRAXKb+O1yyhEOPjWLF6Ba658hrxd+J6hIs0yi+4ORHAQ4w1qVbIMXV6StI/Odee54rsL/UR0ceJUkYmXtLugMwMbsrI9mPIEtmCTK7bsGGDSIMbTkOMu//pn/5pTkmDyXojc2XJZUsE7JxNO3/tfEjz/9tuuQ2rV6+WduIm7akfPyWy2Atxs/azOhfTUFetWSUsSSahHj54GHv27BEgI/Zjseugjya9FJmgTJYkPYy+9ujXMDE5MafGCNuIhWcmaXNzS9CcGzTKggkIsk34IiUrjP3iig1XYNGSRTKe/us3/quMqbl+MGBoNu30+eeex7Znt+GlAy9hcmpS9kRz8aDsdfOmzdiydYt44z337HPCYJrdtHPtw2CZFatW4MYbbsSGKzaIhcCf/8WfCxNurh0SGLNwAW655RbZN05MTEhbTJyZkCIT2ecstmy8aiNWrloJwzYkdftb3/yWsKvnQoGN7E8yghkWQiDw39//78UXjmsIAp+UkhMQZntwPt23bx/OTJyR4grn3CuvuhKrV60Wy6fTZ07jwJ4D2L1n9wUJpgsQeNvtkhq8Z/cefPWxr4qP5hsVic5lBH7uoc+J/y6lwWQEXqhhMgTIP/jBD+Luu+8W24xP/ukn0RnUgVoECZm2zXcHAcBLll0iKj8WYvn82XdYWOPa4ldUXHsVCPzY+y+tYm7CyRBKSkRRKSm+ZNToaMgGVSsZFJJCZZgB/QA9FV4LaIzoaA6bcBomNJNBEwR4TBiOBZ3+ZgQFVVeYL+ScZGQcpgGKMEKeBSgzerylwoLx+xnShMEYlgRfkBLEjfeJYxMC4GQ5mXkmLJ1S5CaGRuahKGNJy+VApOS03Z3EdHcgqaeGZcJtemgONyTcwW1y81pAoX+hXgmARq8uAoPsoBWxvhmpn/iKUSonEcBkhBEYzFHSCzALoCg08SfLJ0c0iAQqoWecaWky6CkpZCoo5ZWqwjAOD62hEfEkVClJLPrIi0DARQJlxCcYmMGwkEEvR6+fzASEAEmiISaYROmmBI8woZXXbUnqMoGfkoxEy4bjmpKATACFySRWRTaWC9tqwTEb4v1C5iBvWqsq5EWGmEEYop7VhLqqMDVXUWCZujCkLOav2gZssviI9DEgg+wv2heSQcEsBAaMaLrINAX4JDbB5FnKdmMyS8nii1CUAUpGQugWTNuCLumpqlx/bSIZSjgs5aK2eNUxtMOCQQk5mGaao2IoBRNRC0AneYMPTgIPKGcuEIWRsDHJSMxzSrMpJtcx0mogiQpEDO4YRMIIJBuwCBMkDBxJ2Ob0p6zk3tM4Qk6AhWAwwU2yQy0NFgHRhg2XXwSZLbLralA3HPQwcfokpiZPo9MlEy8CnQszgx6OxMLrylkQhkgzys01GEoJ12T/tDDUYJgG/dZSjDSbUMoMffoYtkPkAWWxDD8hsFzBYeqzVcK2yUrUYdiVPH8+q7xUMQjIJrXR75aI/QpRpsAvgYCgXZYhSWOEeYakZHUTSEu2sAujot+dA1WevC7AUEm5rjQyIXfy/yIk+jQMk8AcA1UypGUiqbcEiA2LYFElIS60dSSDLSWbUSRFlAQTkOdfkEXMcBoHqkKGKdl9TJEm6FczAk2tlhQLw46ycwKLhg6PPoiVhqJKkBQ1s4fsW7N0oFej0HJdZPFk9So6E4QZdpLIFwsailoiV1Lkig9FJ8+RknuClCo0x8LY6HwsXDgKx7EQ+RHOnDmNdruDtKA9gCr9TzIxavtMNN2mgG9k/Qn4TfSeNgGuLUCgAM9pXKeni90AA1LUmt3HVaOopWufURr5u03OmxpyJRf5llRhw1heIgU/g1JpAcbrDA4CocJEFK0xW4mn5PPLRQpeP79apivSYI5VjrsZRuAsEMg/BcKjvycPUSCzD8zIkWdAPykkvOZ7s4tf3u8sEHgxGGSubQne3PdDa4zly5Zj46aNuPWmW2VTwkUWN2lkw3FuYVFhdmNCVsPuHbvxwosvCBg4lxIfKW8jo4vSX451SqIPHDwgmxPOUcMjw5IESdYgje/JUti+fbtU6Af+3PL+4pzEOaueLGcKvTPz2+wkSgCZYSHXbr5WElF/9OSPsO25bRekdOuNRunw8LAA5Ay+4PiYmpjC/v37ceTIEfS7fWHhU/LFjf1ll10m7w4y5J564ikpYs6FTf257UPZL1nDGzduFHCUqhoCHIcPHcYrJ+rUYAJDBAvp78R+xLHEMBkBCuf4QUD43nfeKxLY737nu3jmmWfk/nudWlo/Fw9K9xiMseGqDVh82WKcOX0GR48cxemTpwXoo8KFxQWCwwR3PMeTMfToY4/OufmCz5fscTKIr7/uevmTyckEA8kyZz9g+CfnlaIK0wAAIABJREFUC4Zm0FOy1+9hz849eOqppwQwngv2GwQCmS5ORiDfmx+9/6NSYOSejpkHfI9ec801WHfFOrFQoA8t+w3XHFR+bbpmkyRNU0J78OWDOLDvgPw+92MX2jErDSYjUIDAr34V7e4vDgR+9qHPCiOQQCDfsRfqO4W4x30fvK8GAo8fx4MPPIiuX1vOEE9hoXXVylW4Ys0VkonRH/Rx/NRxAQ353vX7fu2xXnDvmAiOxT/P0/EqEPj7ty6sqrxEWpBxpiBLFGHPICPUZcAxDRjCQCrhNTXYQ/QOMaBbMexmKVJX8YtzLZhOLbE1bAsm/ffsIUC1YTAFuKLMsUCRxciiAGVOJpaPJA6QpbGw+LTKQc5QgEKR8I1e38eJ46dIhxMmoGF64vllgMCjKzLROAoRBiHC0EcQ9ZHR6Lisw0CaQw00xxpoDBmwbQJeMfIiJm1NAgwciyvCQhiBBA5lryyhJoaAP5L4S3N8goBZLgafZRlDMwox9I/6Bfx+CJtyJEpt6eWlkCFWwDBNqJYN2xxC0x6VEI9Sz5EWAfK8hyIPpSqfkPbHYI6SoF8pgGi/HyPNVAEAw4iJwQzBqD3DVPqVKYawhGSzL+wcW8DYRsMVgI3XzIW/rZvwGiNwrQZo+E9gJBHwjAwjhmDkyCpFGI+Wo6PZGoJh0yvRENl0o+FJoAc3R2TPKZQg088NGVKCM7MLaSGNqZKuTA85MvlMVRUvwoKekz7vmSAIwTWmuOjCkLQtT0BATpQVJcsqE3tLATj5nBkWomoERRqgHJTBLmTfCf1YCFyqBGgI8kjVt6LBD32RCzP1WCTTigbXdDA8NCIhHv2pDroTbfQ7PgomBkcJSjIWyYosSmFEkj2YpjGynMEd9E/TkSl10p7iGeIJ6BKsZAK0zYceQFNKQfYnJyYwOTmF9vQU/CCtQ28sC1Glwk94bSXiLKtZokymRYGmrQtIPNzwqPRGlodwTBtJ4sOfjuQrDVMYiiYgjqRYa+zjOSyngueStm+hNWLDch1EaYmJqQFKDMPvlYj8Cv2kQJ8s06RE2B8IIBWTBSy+bWTs6XDVBjQBAl0olAaLix1lofXeidCS+AMyUdk9Q2gfGYF80vgouTcoj619DmtQj2CsKmm3fGT0neSDU9QcGlm4Gsck+zHZoZRFU+RPwhs/h9JVgmQaorKAURhQeQIy9mwLXtMWhiQDMfiMGFKTJyksDEHVhmCWnHc0WE4tD+5NxihLSr/p78K0ZwKgEaBHyBGK1QFBOUp7TaaIO00sXbYEQ8MNqdhNnprEiTOnYDke8kIT5ikl57nC51Fiwfz5MHQNQejLIijxOZlnwnytyChlA3CQKwxSkTqDAIizICCrrAWlz7QvNAxJjZbCiq2LKTXHXac9jV6/jyJKUCmUdqciKyazUIBTZvOIfJrDgWE5HB8z5+V2Tqm9/kQGTLMBzgNVzdwj6MhAEMrCfkoiqTCt2JA57aw0mM9DM+Tnhf1HgPgcb4vZEJILtcp3nl7CFz/ml9ACZPIuX7kcWzZtwaYtm8QfkH2UY5ihNZw/Z71m+fF+5OPJJ5/ET578iSze55LUjRsyBoGsXbcWZPWQuU2vuwGDsrJEiheNVkOq1qEfCgtq/779ApoSIP11O7jBnQUCmSr8gx//QFhAXF/OpYNSaTJalq1ehg3rNoivNNcu9DZjoYlAl2VawnLh3H7opUOSosxwCClcz7GDRAB6my1YvADXXXtdHSqkaDJOuv2uMEgZJENpJA+yOPbu3ivAz1xkf7328RLgeNd73iVSwMcefQxPP/O0sLwYtDdXLT84JsgeJsi38vKVsqknWYNFYRZkufYxXRMLxheIhzXtJmbTps/jRv68jUTaJ3AtvWzxMmzatEk88khC4XxBGysuZGklQN99kjGOHz0uRSWyAsnAnwtrQQECt27FDTfdIPPnn3zsT85Kg1msZzI959R7fuceUULSToLAD0kxzeGmgIcssO1/ab8wBhlIxeLbr4gN9t/VdxgUQo/AWUbg1//u67+QNJgy+6uvuhqf+8zn8PwLz+OLX/yihIVwPF2QhwZ88A8/iLvvulvWj5/91GfR7rWFNUsFAotLtF3ZsHaDkI+OnTqGM2fOyHOnOpYAIPd2tBNjgZZevPRePU/Hq0DgW9fNr8QQlwBaRpaIAV2xoRYKDPJWKvqPVfDsAm6zQmOMyakMh8hgD5VojJoYbXmycTUbDWiWAc12YXrzYFvzAKsJ0GustFAUlXicEXjM0mkUaQ9JNECchCLfTJgMm2iIwgKBH8Lv9nBmso0yiWEaDjx6/hm2sLxiMugIpEWlTDx+PECaVlDsOqXU9iw4TQeNIRc22YtOhTQfCBCpawpUy0LDMVDmkQCYluPWLMC8EkCUgAYBs4yef0WBTAAmeilGsoG3NCba+ogjhkYoIKZIqSol0RI2oZOd1RAgjl8iN837SNIBkrSNPGc7qEi7vqQDE/wUgCEC2p0AaW4i5v2REZgCcV7C0HhfTeSqKqhxmdUJndzgjA6NipcFZY1McGXn8kwTttMUH0ImBCOntwOZVTWQJyCQeLjViciNoRG4ni3+fwQBTccSk2QGo9DctIgLAS+ZoMoqBmMfiBARlIRZsxNNauIpk9YNAQEHg+laepunAobwhZDrJZqNMQkFUekpSA8/ys6dOqWY96TqlBqbcs8g+KtRuk0gsKjBOQYTUFpMAEdVhJHIa6HEmv1ZwCTiU6qBYa8hCbpkJlLSMZjuIur68Jncy1TgKEGRUrNJxiiTlRvIslA8HIlx5WTise1tW/qXJBeL/5sJ22V/JMAcIk1DBP0A05PT6LYn0Q56KMicMi0EFRBLOndylnnKBYTCvqQraA55aDUoh9ZRkf1WpIijGMFUgKibIYvIrsul36kMnmFasVHAcguMj1vi39gc9QRk7fYinD7VQwILSWjCj1RETKXOK3SZgjdI4NMniXQ9XgAIqjWhwK5BdljCCKxTbut5gDAQD8LAqTJA1ehB0Wg+T0l1jtIgKw4CcpVKhZznT4h46eIbKeEeEk5RolQzYbOZDJFgwAtBX6avIJOfY98iY036FjfuTN2WsgTHa+0TSs+NNGNyMMnDijDqCo6jiNDliPQtr2XBbVnCvJw83heJr1oSCEyRG/ysAortQ+EkR5aeJOjSDiCHZTQwf96IMH35zLq9PtJSQaPZRJqU6DPFnBYHGq8txfDokCSlpwn7XyKek0x3lkOksqo8P6J1LAAS5BT7QUkD5pzDVOgSlVIIIZmAo6XbUmkcGx+TAJLedBudvi8AoWqq6Ie++E2SnchnRBIi217AVgJ8rwkLEWBXrUFACQg5hxEoqP5MaM7s4l6Aw5mgD/mT6KWExszc12t+/jy9vC5+zMUW+JktwHcZ5X0LFy2UZD/OE5RozALdkoha0gO4BsZpKULpJ8EObmwvxEX5z2oMFq5o6r56xWqsuHwFLrv0MgwPDYuMi0A+57W+38fpidMC8pDBcPTEUVmw8h3763aQtXHP2+8ReduBAwdEskQPuLkkC5Z3uK4K+EdZMNmzTLxcuLhOAPVMT5LqCXZQQs5kZcrXjh4+KqA511VzFfyhB/SaNWuEvbFsyTLx7CX4J9YeaSpyeYYMMQWV/YP+gVwPz/WDjMB73nEPrr3uWvECY6Iy2WDcyNZG2nPvEHk8rRPmL8KalWuwdPVSSUwebg5LaAaPQTKQ9f6xo8ewZ+8eHHnpCE5PnZ5T75CzT1Y8peh2Y2Lr5q24+sqrxfOOQBDnE84LTNyemJoQEJDScSYsk0E8G0J0ofcSzpGbNm6SYsH4onE8+OCDEjolaqUZ1iQZYHe95S7pM0MjQ3UWgmogyWu2F9cZZNCx6MZ3ray7L8BXLdO0yY5sDjVx5OARfPOb3xQCxBv63Cnc11hiRfKJ//AJ7N2zF1/5f74igUsXbIigBtz7jnsFFJ2cmMRffP4vMAhr/38yQykV33rtViko0EYhCAJ5t1IxRhJXWqbSPzrtDvbt3ycBZc9ve/58DZVXgcAbLhnmLp+kNGiaJ5513DASBmDEr1lUMM0MzUaF0WETpgsBAhULaIzqGF1gChOp2WxBsSyRBWtuE7q7EE13GR04ALCS5ggoUBHwiyk74cZ8gCTuIyU4lhDIS6QKF/ViDKZZofRJk8Mg7MOybbRcF45uii/c1JlpxBHplADDdZOCjZpIsqvpKfBaTHj1YHsGWsOU8BGh4CKGTKOaMcgqBoEE09Jr5g4ZczxhQdCMNCbIiz6IfJHviscZJZAqN94aqjQFw1/pDWjq/x97b/5uWV3f+b7XPOy1pzPVSFFUMaNXQMAJkKHAzmMitgMKGRBEIaZz7y+dpLvTfe/9D9p7Ow60pp8EFXFANAIKImqiURkLIoIMJVBVp864zx7WPN7n/Vn7WMhFKJxhn2VOgFO79t7ru75req33oNWNwbQsSosu4ZqFZnsWzdacvG8aDmU9k3yIvAxILjgMGIUJipKKSU0KQkYj5vYR/vEzqabSUBJkFUBzqlln+9HamhyW5fOJFWXH3NFo/yXM4uKZngQd8wkv1RCcpIRaaU7opYhykdvNtCz5vrxRaLUJARX5b35vggoqJWI/QhlVGKacvJXklJGKEhZyoZ1X0TLYBIi6gTSMkXCdwxSltD3XRR+KbsvTtNpOyYizSiylllvnjRBoKLSMSqsxP4RzSEH9MVSaFTA1S3pr+QopN9U02JoqN3N8P243OlFVlTDTRCoW4ARlWCL1U2k7I6BMuNOyiZeZUes2B75pAYQEsfTNVgS7ijwV1gxVSisIRgibm50WsqyHkqAzK+QJGQ+IfDrAKvBMzWSScfsO+XkFoWgCXVHg6DpUS0HLHI+914DNFmg+Hakg0DLpl0hGOTJO8jGsabLYhi3WRoJ2q8DMZkvCvzWXYwz0ehH2H+jLvjEKgSg3kZQW0kqVExLHIs4JvTiezIqk6tOEBcJA6mAJBJ1njb0cHaR1N5NRj5FYB2FYuQAsZkWaDrN26nGjxZUNuTnhKi+UdVNy/BpUC6u6NBXLEYf14SpzEQkC9TEQq1v6CAF5Mcb/8TMsjVZpWnINVGJjrucFo/SYi8mJREs4ovoiTeZ904HbdmGoJg4+wbD3BKmWQLEKUSNmSSDPKXg8I0sM4wQjtkjzTQvAs0yBhLTQS0uHZcPrTCMIQozWRkhGGfiRfDkZZ71w8hL4WXLs4pOUXOy0tDlzAnMsD5/55WRQcCwsQGWGIdvZIZmRVCXyAQv3SS5sOWWWpaXzq3gYRDH6lJanlcwrHsuKkqU5Sq3cLTK5aOU/+d9SbVJx3zHl9evKveez90iBj6LJd6OamE/s5D3Y/szx2Fg2RuD3fASkFfsIlleCben5VpP7L8/7rU4Lxxx7DHbt2iXh9rS9ceG5nTcj+/btk58D8wfknDipS7fVlUy8HUfvwPzCPB59/FHJlXwl2cXXt63Ev1gWtm3ahp27dkrW2bbt2yQnkkuv18O+J/bJzcmT+5/EqP/Ksor/ojk+NzUnwHzX7l04etfRaM20YBkW/IEvc+HJJ5/EI/seweri6isGcLzY/k5l6JlnnYnXnPga3PWdu8TWyPu0l6Ol8cXW9dl/TqWoPEzZNIuTjzsZu3ftxtyWObmv5MUw76VYKCPQa99TUp4yCQsB4MknnIwTjj1BrI+8jxtFIyzOL+LJp56UAgQ6aFbWVn4XBQi/sU1AZw7Lx1go1Znp4PobrpfSsWc/OOd8YaEKIZAUdXWm5F6R55Cnnn5KjqliMV9ckH3o5bowQuHE404UN8Ezi89g7917JWP5hSy+vH9wLAezW2dx2aWX4ZkDz+Bfv/ev9TmW90Av04UZoSyQ4v3ZnbfdWYPAqpLYgNee/lqcdOJJklvN+0q6SyXlnvdnJe9rLVl3PmTa9/g+PHDvA7j/od8BCHzdXLsKglTy2lTbAxQTSppDySKYYAkI4Lo6Wi0NraYCjxBQT2E0NCkLmZqz0Jxuw3bVMQRswGxMw/G2QLXmYJrTUEoHWtWAWlnIihIVYUQ+QkmFXLKGKF5DEY+wOhghHg0xWOljbaUvT1uQVKIOcm0TDdsVTBH7IVaW41oNQ8cdLW7MtqI6p6ugwRZjz4XXaaDTMaDaCaBwopUwTRW2o4t6jWDFNAiRqKfhDS4LGQgBWJRCTpcjjVkEESONfTmo5czUo12OVCqtYQpz+VyCP1OHYlLmY0IxFDhuC632DGzbQ+KP5GBZUD1WUsUToGJRB+2jSVWXtITMuCvhR1QnefCTDHFaIs2Zv2fDpS2xogKuLvqQJy3jJzWezWIUVwpJbLsBpeQNvwFNsWEYBHNUzzGzkaCJDTUsOjAkuJTwViquGw14rRY6rSaanomsDOEPRmIxpFqU8lVCkDKX9ERZL5bDlGolVDtTMmq2xslldWMyQZscHFSjBjwCKlRYrgfVZragBU1hHiDguRVSsFCCr2NxgQJDbdQhc1Qcihwpl3WnrZnqtYJ5T+ILJujIUeYE2ISLqRD4lHmRMDAa+Shp5wzr3ELJZBwRBMayHUgNRfFZ5jB1AxnVi2khaiuWsxCo5LoqcIl23rJiXibtwSqqijaq+kl5kkRYWTqEgweXsbx2CAWVVLYlajJavf1ohDypVaksX6GVzbaYyUjFoSXqQLWsC1zitRJBn0pDVXLpmDFHwKXpOWythKvnaDYKbDnKQnvrLCzHFpXc6lqIgwshFpZ9RNyFSgOF4qJQLCQyLmyqrYs7qE6LE63OBhQA2IYGRyzBzAysJ1hdB1snBEYIMEKiHESm1NmIVKuphFM6EKSZ2Gsla477epUi41zTdbmoYtogs0HlwC+QLYeuEKTXwIonTWJ2ZvUxc49znNNGKZvyHdmgTXMrlT20wRMC0qRepJkAXYUFRxqtrARZnD+kujoCFvxQbdpgBiBVvpEUwiiNFN25tuSE8maH88R0TOF1Kr+b5BiO63AVC7nhIE5yhITcaSGNugSBhH3c86kWlmBEDqxhIMpiabSm/Z45iIbJpt8aPPKl5IYE1wSlldh4CehLuMz/ZOSAacFhE7hSq4B7/ppARzYiF4qOuGThQQaDSkqKfRXum5QG0p5d1XbgdTUftyT/nArN51P4rZ+Iax+4KABfUBH4Mj1xb3ztjRGYlBGQhwKqKtcr/OEDF2bAceH5mMdX3tDzpz7WvgzlCb+mjclxYnkVFZNUhtYlaq/cMeHcoJNC5oVZP3jlDQqX+togGxfkMRLnldOm/ULThfsGH2KLalbiS+oHaOvX2+tjwvGZlH2FY0I3DG9kxQpKx0Y5GevPfYQPpGn9lP1E00GbrOwjvA9h5naa1dmztCBNwMLjBOcCx4RjI5nQ6+eScQY5j5+vJHU9N+v6sWH9uECQ99zjotxHc2zYlSAlpPXx9LnnWo7Ny/mYur79uS/wHMnIiCPJ+ZOsXvYReF7dpxDHdTTYy1EWOd7X14+N3J7Pbv/l9pc/I1vjeeQFHkwzWkmi4sauwd/SYeSwIvDEqblKCh54AUDlGclHFcJRYsm9sx0DDaq3GlRw8YTA2nQNtqf+DAR6XRuqB7Gr6W4DpjcDp3kUXGcXLL0NQ50Fyiaqgqo0TeyEScXqcaqW1hDHPaThIgb9Hvq9RfRXexj1Bkj7oUAdkSRbCgxNQ5UrAs1WFn1kmY6s0FFWvPWtJPNsZlsbrVkPzS5LHXSYdg5D95GVCUw2s3q2WCA000YYRqJsq3jRl9H2yz3Wgqs7kgUR+iNpoGWZBDMCOVd54OdNves4okbjf9NdaTLXixeRjlNbWVmuYTpwHBemrsP3CQEjudlnP2eZhoj4/vzciFaMAiEt0WEmwCjLdcRs3+U2gYmKqinNlp2NFyZUIBqiouJ4ZjLhaA0mDCLg45eihdDULYEw/CFwYcNxWsQwrIbYhg3HgWapAh4srwnbdcUabDvMGMvrgHVp4qWslZXxhcBXW3dqFaSp13lvtDQSyLBJmDmAomxi/mAuXIQtIFTy5azt5QWnpotS0bb4Plw3DbpRW0KpHKQdm9/V0h0YNiVbhCSp5PaxbZdWZ2lYpd2RrbwaQbAqBRWEOPn4xoZ29CJTkMdsZQ6RDNnQnCKJMmh5HdCpJTWcls+t6pZTZgtypFlmokBHQRBD3siiGVo3LQNeq4GGZyAO+qJI4/yIwhBLi4t4+uAzGA5XkXJbmzoKg7lymdisy5xZcCV0vYRDZW3DlW3HNmxDUxGNagie+LRlqwhZEJHGsMYwtWVbaNoaXKMGgdu225javpXCOwTDCPMHBnjqmaEA5UQy/kyklY0YFkpNhR+Hso5yAI8KpLEGVfVgFA2oaECXH2YE1nbdOqmPJzQWhcTIMEAfT0FzWcbCC6EYlcaLQwbx089biUWckIxFHymfgqjcf9n8zIvqGDbJr1ZfTFU57cOcmxUyBXAMpW4/JnrMK5C9G1ULJkGl4gg4JszKCRzZVEwFs2PAaBjIYjZxs40cSGPe5Eqlh8xNQy2htRTo5JtIxe4PLanFyrTS5rXNvM3g/D7Vrz4Kae3lNteQJQVKw0NasJiGwFup5ymnXJXLid8yeJNNKW+JzFQli5FPC3gOEETH1mxCQ7qkuVuQGcpLaNNmViaBIm9IqbTlvCuh87VV/aAijUO54KQ9mtZfHk04R2nZlgIfgvLxWYQPA3jh+nP5fswvJbRfz/er6kzTn1skb7OGuXy/9YzAuojkt3SK2viYjRHYGIGNEdgYgY0R2BiBjRHYGIGNEdgYgY0R2BiBX+cIHAaB270tFUEKnwiWYQYly2DpBRwjhWlR9aWi6dhikzP1UnLJXFdDq6OjPaOjO2ugPWMDDQZVaVAdA6bbgeseBdPeiYY5B12fhgLmXLVEaaTkBcKSJSG1IjCMVxAHi1heWsDa8iIGq0uI1gYoR5m0DNBnTxDInDBm3A36AfrLtJs6AsmoWCvIKWwVRx+/GZu2TsNrmVDNAoXC8OOe5PipJm3OhthlSoU38ZWE9osSLKX6iMhHg6o5CP0A0XCIjNXOKZt+c2mpJWDiN7HlPXjDrMB0dBimBk01pMREMxvQqH4aPzGhkipLQ8l9kxy0IkUehYiCEHT3MpeRnx/6GUZ+ijDO5fcS58fwNdq0mYFHMEPLpDy1NEXlx2ZdAh2GHVOmS/UfywnI2GlpkJIQ0mg2tTLrTiE4LeA12/Jjug50264VjY4LnQBT55PiEnEeYzT0JYNRoAoVkKJm0qFIWy/VBmxm1cSqSjUdFWKEgKQjbGgWNyTLDFJNnjJTtUdwqhFSGmxarm3E8uREq22VbBYmnCWCM40GNN2VltesjFDQ5sg2ZGYQFnX/KkEQQSJz2GjPJahkUYjkHEnrr4l4OMCoH0prMFWYFAES/BRRgIolMMw+FGtwhWJd0VaxiVWRuVKotswxgiKul26oaHkeHFdDRrVokch2ICxdWV3B4uoSBkEPYRGhNFRoli3fbcD5lKRQqxy6mkM3crSaDmamZzHVnaI8DP2VJYyW1xCEzInUkYtikW23DBZV4BkGOo6BllOi0wK27mijMzctqG7Q83Fg/wAHDoYICKgKFXGhISo0xGLvVQWmxiyKyQvQpVskJmy1BZWNuwIBm9BA9a0hLbu6AEFVqkJyBIiwBB/zMCXTkRA9RgK2QnPC1iCQsFwMvGz2HQfJsIhFgK/O9SDgi+v23JxWfEsYE5GUoecSuCkIT6aTDa10YKABW2GDNNumK8TylIA6Vw3etAt72kLEIpS8QBXmKAiwpV2X/bk6NCWH7lRQTGZSpihZFqIkKFQCapZu0OZvoeG24Q9TZJEvpToEgQTDRa4g57wTZStzRFn5W4jDmQ3IIs4V+F0/MU6kWbs+bhNy8jPYNsftJCUh4/WViBF53XrjL8Ejm5UJOut5zKnMsSH85j5GMF03AROY1qVH/OsEnnWXMBcavfmbcePvsxqCf1Hj7/iv1fZieWRB0MpogslQAPw6z7Ib77UxAhsjsDECGyOwMQIbI7AxAhsjsDECGyOwMQK/RyNwGATOWrMVwRKl8IgzmGUBx6pgmQVMQj9LRdOy4RLa6LyhLmA5gNfVMDVnSkZgZ9aE5gAFs7IsFabtwTTnoFmb0TA2Q7dmYegzMPUpgTpaDkQlW3MHSJIBgrCHYHgQC4cW0FtaRLi6jHzoA3ElsISqM91g/pmKkZ+hvzrCWo/1BaY06NKCp9NmOdvCcSfvwOYt07CZl1YFiAuqtdZExajWUXMi2BFLItUyhDy8gc5Z16qJ4iWngooZfIGPfAwCJduOTbQpralkYBrIwggpvSabdnUoCpV3LnSrBdNujht+CRliFGUIPWNhRoIiJoyKpGxAbrO1uimZLbNDKtak3ZXqKtog2SxrQKPFUTHZ9yHSWgGBVAkSNmoaXNuVIhVl3NxLoMTsNZNWb0JP6pFolxxbg5rtDprtNpyGC8ulktCROUBbJ/9uySrrmI3MAUKWaUibaQ3vpMk1ysTmTeagVdxOXE9CwkJAImVPlZLJd+UYl5kqGYUaSyC0Ut5L44/ADoJKFdoYBNL+W+un+Hq7BqDEULR3U9VFKRktu+Vh2468B9jOyt/XPQ2iaeJ2qjSEgwCjPlV2bJfldqwE8CJkC2sqGXxi+6a8i9mEbGygKpBwkZBSJeAlyKIKk823hWRDOqaKMmOT2ECUe0GcYuj7GPp9DOMBgjxAThUo7apZgSFtyXkCg6o5KYeI0W1Z2LRpE7qdaaRJgqX5AwhXhpBdIKmbXVXmx9Haquto6ho6joZuQ8XUlI7N21uSX8h16vUCHFrwsbhSIq40+HGBgJbkrESQE9pJs4QgNG4v5m2WmQU9tYnTYKEFQ0Ag1YGmoD+ON6FTLgmBQwRYQIhFWFYFXZp+M0TMPkyjGvQT7qm0nmvSnkWNHKGj5DxS6SZt3TnyPBSMq6QWqtiUT5LPUwuxpApoJ/QtXWglrcuEgYTZPvXnAAAgAElEQVSVpMssEeFa8P0VOB0LVttAyOy+LEUlFJ3TpPw5EKjqBRSjgMGs0wbVln1EaSjKXoJtZoVatFDHVO0mUGl9Fh9vbacrNB6HuC8R+qmM2xRpez0hx+UnBlWymsB8ZnFSlcptyPnK+UVwTqM1JynVfDVsE+FgbX+nxV3awDnfqKDkW9eIT8BpWaPV9QQ0UU6KlZ7YT3SKdR4gc/7EOl83/nKRhmAZ5/HvJL/wsO2LD4XYkijwcgwCf8YVf4/OYBtfZWMENkZgYwQ2RmBjBDZGYGMENkZgYwQ2RmBjBDZG4CWNwGEQ2LWnK12jtROwShWWUsDUU1h6Dsco4ZgGbNo4DROOZUKtMhhGAaetYnaLibmtFppdDbqrI9dzqBZvjm1oRhOGOQXHnIXBrEBrGqbB9twWSNBoEWVpRhyOEI7WMOztx/LiEvpLi0j6fVRBAp3fh50FokZSEacVRoMUg7UI/SGVdTpKQrGGg/bsFOZ2bsGxx+9Ad64D3ayQZgOEyQJKZQ2WUYl9kFAsZ2MLRWsSrk8gQlmgBrXQURAAVTrypEKehMiY6RZGKJkXkyXIkhIFm0xVDYZWMvpOSiPomdd1WyCgZnfQcDpSC0oMUVShZCJqWSSArWBpxChE6EcoqPSj7bDQxMrpBwmyrEIUZ1IwobDBWVR9zC1xkGSFwDrTMsZ5NrZkExqStUcSS0BC1qNANQh3qGqj/Y+cg1ZbFqMYaHen0O5MwfU82K4Fw2NRDMEj1ZGx2GhZDuIHvuQU6mKFdcXqTArh+7G02lJ+V6ubSN+oBqvVcmxPptKKdkmxM+eKlD1I3p9RQtWpDLNrS3pVW0EtFrpoBDjrVkV6R1WUHG9SEtpyDQZtKqKgLKtaHSi2TlHLMTuRhRK0btYZhVQuEtSw4CwahcgkH7BEnuZiyTbSRBSBSRQjZp6bNOkSVLHRl+3FVGMySNKRMVCklZVgrpK8N0dXkUYBBr1lqYYP8wJRnCIIB4hyH0HhIxa1ILMeM+QlbdFs/VWgE7gWATptC3Nz02h6XURBjIX9+xFRvRiUiBMiI653QcEtdFNF2zDQtjV0mhqmpy3MznIOWIijAr21CEurKZb7CvJKxyDKEaQFRmmJYZyKHV511bqIRaU61ECe6khH7AqegoMOTDShwx1bg8dAVSXwixGWfYRYRqAtwHbI4AnsckR5hsDvQeV8rZghYsC0a2CnlixRSVGVijSMqSz4YKeOUWOrLNSR+dx2kJxJnbNQK8Z5dzqMwoFZWihR51zym2qSYHp4UW0qfhUkAUtiQimnUeVHkFud30fbucp80wrdWQczc20cPPA0BuFAspAqyoPZWM2ky6yAmpVQOe9UFRXVzkqGkqC9qrP3CIU5D7IsQp6yfMMQQC9tx/xcXRdgnhA8S/YWARvbgfV6nvGtOV+Ry7aVl4j1ltC7ECu4HEMIEZkpQju5qouFvZKnEfXfoZI1459R7TuuIeN+RdUgf8PXE+rV71y/TrJGWXgkxwbGQdRk8fB71Nv9+YpEXtKpZuPFGyPwOx6B9dB3NoBSNc99aTAYSGHUkeTa/I6//q/14xlZwlxaOgikDIiFZzxvReFE2v7lwZrXlIZQzhMWirHZL2KEx4Tk4skVtqZKXjTHgpEtvKZi4ydzsF5pWV9HskPxIabjOGjwIbltyRhwH+HcSNngN0ELr+E5L/iwmQ94OQa+7yNJk581pk7CcPBYIRFMbgO2a4sDiOcQjscrpRn3pWxHXv9yH2E2Pf/Jcwkz0nhfGCfMTZ+chfsICzu7na5cU3D/4A+PFZN0HpFzyTiTmHOC11y8F2KGIFkC95VJWuQ84jpS5Mo5IvtIFMp+8nvQOP8sENjZXLEIlI2TtLtaSgmzCGErEdhOSkujJjlRipRQmLoCRU3R6WjYvEXD3GYVjZYOxVZYripqI6r3DMuCarfQcKagG03oZheqyfpelj9Y0phLi2IYjjBcW8VweRlrq4uIVgZI2YSZZBL0TxtyWemiZEriEv4oxdpqUBcvZPXNtttuYnbbZuw6YTe275pFa8oT+2aSMoNwCWlxELpWCDwT5SPVTRUtfEAU826agIcQUIXBfyewypnpFiMKeygCWoRTlHmCKKHRl5ZWG4qSwtAq6A4votjM24JqdGB605IXqOhU8/GmfYQ4G0hxhhaFKPwE0ShGwPxB2XNMZLmKJM4RRhkCXmfkQFaqUDVbxqvUdDRsT6yxPABrbGC1HHjM+rMJ09gqrAikYyFDvTO6okYrC0WyxwixLMuFYmiYm5tDd2ZWSlUctq4SZDJPLksl5240jOEPgrpwA5XAQq/pSG4ZLxIjnvyiGEpO9ZFgFoGCzEA0bEOgWUXGyblANZwoHOkS5vwhbK6BSW2SrIGKofPkkYhmSXLVxBJZ7zwVFZGEhYYu2YRRkYO9LPKe0jzMsF7OGRNhQhhUyDqvF7+kqSL23zwukMdsFc6lCa6pWyglBzKsg7FFtWXK+OkGVYDcjgTObMkheKE1vISha3AdQqMUcRBheWFebqhoU2chiKgD8x5CwsA0RpTWpRcELi5zEQ0iKpZthDK2m7pd2LYrILA3vwS/H6BKDClp0YxSWnk1nWU9NixNgWuoktnZ7erYNN1AWqWyfwz6BZZXMyz3K/iFgiitEBQ5okJBGJfo9/vQTOYpcj91BNzlqYE8smErHTSqLvSyLvZhXQhhEbdf6ZRIQHVoD8NyBWljBaZbyfxnLmSQRDK/OTrET3xw4LqO7J+SCRomAmfrUFhCeaDhGCgZkpoYyCLmCYaoaLHlvGBpCH3BErTrwUqZC2hBVQgBLWhVjQHXbbAKwSFVqcwTFLusVOOMQThnGItoElR6Ct1T0J3zsGVTC0889bhAPSrkpAE5rnMn9cqUOcsYA04w2sIZa1gYtAQb0FXmKlL4SsWljyKN0Gi24DZbAp7ZAtWwmwijEnFaCKiWY8EYIoogkP9v3MVCEK4rlRRX8+EEhc4WrceajozFQONG63Vln0LVLGFfVSCjxZpFSXygIYd2NmCX8rBCYe4gFYL8s+crCxmrBJ9dDPIzqaGIFjdCASfpwuXlsK6EFlTLcuFF9osF1/Pmbeu2rTjjzDOk6dCPfPzgX3+A++69T475k7RQeX7Kq0/B8ccfD8dwsHhoEQ889AAee/IxUaxP2sJG9tNPPx0nvfokebD6zE+fwcM/ehhPPfOUXKxPykIQetSOo/Ca17xG2lFZknf33Xdj7969L+t2y192+3kND7t378bJJ52M7Tu2y03s448/jocfeRiHDkxGO+z62E1PTcs+wgZMOqB+/PCP8eBDD+LgoYOIg8kBPszw3rlzJ9iYypZtQvL777sfDz/8MPpr/V92qr1s/x7hBveRV53yKhx99NFYWl3CYz95DE8+9iT2z+9/2a7XL/PFp2emceqpp+K8c86Th+x7H9yLhx58CIfmD0khxiQtLIVk0/juY3bjtWe+Vpxh+5/Zj3/7t3/Dj3/840kaCgGhbKA/64yzZEwOLR7CY489hicffxKLC4tHPhZiSquLrMThOS6L/RUf0h0GgZvnNlfg9Y4GtG0XZsWU/RE85mWZFhqOJ0ULvENtNDxp/rRcwGtmmN0EzMyyYp0NqiZS3iTzBtYCTFuDySdIfA/LhKI3kGkNiD+3sOTzaMcLwwSjtQCjQ6tS5JAOfJRhjCJJUFUlpjtN+GEqSj1RBPophv0YwzBFUulIVA2NTgPbd2zFrhNPxDHHbq2zyypaFX2E0RJQHESijKDrdZsPm4MN1YLPWK2U9JLtR5YoemjnM2FBzXKx8EZBH/6ohypJxLaZ5syiY0OwAdOqACOD5zgwqAQ0OjCYh0hrsMunZ8xKS6AggJ+sIBmNkPRXUAwSpEGBIKPVsl6qwkAQZxgEMVLem/CanA0sCpVbDNWzoOo2PNcURRzVdBbtwK4j9e114wzLOshQ2DbK9eJ7GKIIou2VBQOWqcBqNLFt21ECA/m0U9paaYcuMskgS1kMMozAWENZyFxoq9YJBkpRuJlFhTKlqghwhZAwz9FERmhsmzAcGwVh1fiJAK23hIyqVkqxSr1+Y38jQwNJVQrWqScCPkSYxzy7ivOFWXcJNJ1QjDZxC95Y3cmvJ6UXCZt2GXhXwzY2mxUEo6SR0gJt1W1nSYkkTusnmmsJPLYeJyHSJPq5p3qm04RqO9BMB5ru1JBVr9+X0MQ0dYFZVlXBH/SwunQIIRuVOU/jGMujFYG/g6QHPw9Ep7W+XbkzU6Gqa1ynDM2GhZZlwTZNpEmG/nIf8RBII36kCbepodECbEOF1WjBonANMVyjwJRnwpuqxzOIMgwHBRaXUxxcCpEUNlbKBJkowAi2C7FGj8IVxGI1ZVtvE545BdtqwTO3QksaQGgBqSGKsJbSlCZudBSk1RD9tUNYGSwDMytoNOon5UEYiKIyTbn92DZdyHGi2WhJHiSSGH7EAhmq2wjGQnnwIJOHcYCVLUU4nFspRjAc5jSypIQCURNpasEqLCiFBVtvwFBtZDy3KjRLp9CqEusOcmXIY5tFVF8XaQgK1JHInla3h+sNBVaLNv4cw3AFUzNdKffx/Qi9ni/7P++JdSnfpYWZ6mPpoIHXrO3sFLbSwpzmiWzYNPExvWUzOrObEPgh5p+eh6JZooKkcZjPFthNnuZ8eMCcQaoEKUuu93VTM0UFKAd2Mj5mjxpU+KbIpVWYJTylvI4L9yE2BDOygK3E/G7MAxVAWNbqQRaC8PW0bnNbEgbyM/n5bG2mupCgj69lIUjC/ZrfY1weIoohyTXdWDZG4PdnBDpTHXQ6HTnPDYYDebjxQhdEfO0ZZ5yBqz9wNc45+xy5qf/oxz+KT37yk1LKNEnLqa85Fe+59D04/7zzMd2Zxt0P3I0vfOEL+PZd30Z/NHk3s0fvOBrvf//78da3vxWznVl861vfwhdu+gIeuO8BHJw/ODFTY8umLXjTG9+Et7/77dhzwR7Zpz7xiU/gszd8FvOH5idmHNZXdNPcJuw5fw/+8I/+EK9/4+sxvzSPO75xB2796q249+57J2o8CHuu+NMrcMWVV8i9xs3/dDNu/PyNuP+B+7G6tDoxY0FQfva5Z+Ntf/Q2nHveuVhbWcMnPvkJ3HTTTTjwzIGJGYf1Fd2yZQsuOP8CvPfS9+K0M07Dk088ia/f/nV8/Y6vy/Fzkpbjjzsef/Inf4K//N//Uko6P3XDp3Dj527E3gf2Ym1tbZKGQpSRx51wHC688EJc+WdXCmP4/g++j8/d+Dnc8tVbJmosjtp2FPZcuAfv+bP34DWveg0efPBB3Hn7nbjrm3fh/gfvP+KxYMRaZ7oDXq8wAo5q/cXFRaysrPwqYo3DIHDT7KYq9VO5AVTzArZSwNULWFomwIG2WYs4goUiho5mp4mmZ6Lp5Wh3ErSmKzRaIl+BYRlQmSMoIFCHYtRAinZAzfSgaG1kCiFgfTObZRAQOOwP4C+uIh4lMNISapxDzdn2q0C1LFQ57XcK4oSwo8DqIMawP8IoSqHYHtqb53D0sTtw/MknoDNrwzbZsEmr5whlsYYEB9EwJAhQ8uqo8KJN1tCayArmyNUggnf3VWUhi1LYVKkVqaicosEAq8NV6GyZpRu2pOJRg2Jl8DoeWg0bhm5DUT2oxiw8b6uo7iS8vwqQKX2USgy/v4J4dRnBygBZyHICHSNpAADCNEfCmLFckWIOyiszKeNwoCgWKt3AlDctXJBLXWtvwnI9WC7BDZCRYpa15VaxFKQh7Y7MIatLQqjO8+T1NuY2zaHV6UqOoVFVGBVs6mVLcS6KpiKuBETJQhAoIr0SaUlAmyBLU+JSWJw3qiFgkDCQSrmMOWq0bLsWrJaFpuUJgMsLZuvV9kiuM6GalISoGoqSTbNjWIMSCYFkLqhKvoIonlg+onG9mdOWoWkyh5F/n5mPhZSAEAIGGW3cEhAnPwJxcqroXHpPxfY86o0wGo6gMB+Q7bAkP5SiaTlMk2PkQDUIrjlXKlSaJ+U5VCASDvFNFda/FimMPEaPtvbhCHFRYhQlGAZDxOWqtGOHGS3WgxoEVoAjtiwqHiM0PaBpWWi5dd5jwSy//hC9JapiTYGYtqOg1VHRbDtodqfRtGgt1mGxvZg2fiMDY/eCEDi0MMKBhQArQ8CHjdIzECaFAPQgSgVclXmMgIBHs2CZTdhWF01nK5RAhTLiGLlQKxuW6qHlcV4DzhYHlZdjtTePp/c9BrRWYFm1PXsURhiGAUyOR617k5Q6AqeG6QJ5Ap/W+rIUgCZ2WsIsTsuSNuEGTLMhykGWc2Saj5Iv5P8xX4/ZhRrhnidjUiS14rXZ9mRuhMEQURqjVGl9p7G5iTxj+3NthaXGj+pGQkbHUWF6GnKNUvU1JHkMj/uPwgZpFuIAlmPBM5uSu8c5TziexVwrPgSp9a9UQdKSa+glEipWE1+s0LrjiT09TmO5aPbjEhnt/FKBkwmgpKqPkI6QjdCNx0j+jmCOaieuNwuMAhbZoKIjHto4MzErFTlWUxXK5wNpVSDmsZLvUSow5JhNq/Z6zmYq6y5PkIQwckwVVNxWdaFy/btSkVxG+afY38e/26gJPuKT9cYLfzsjcO655+LMM88U+9Fjjz4mF5l8sPOLlk63gzPOOgNXf/Bq/MFFfyC24L/7f/8O//O6/4n+cLLgF1UL7738vbj4oovR6rZw/7334zOf/gzu/MadE2fb4XyhkoWA+D3veY88tPzmXd/EFz//Rdzzw3smCgTyevBNZ78Jf3z5H+PCCy5EMArwkY98BP94/T9OJAic3TSL8/ecj/e88z14w+vfgKXFJXzt61/DTTffNHEg8LjjjsPVV10tINDzPHz55i/jxhtvxH333YdDC5Ojjjxm5zE477zzcMnbLsGFF12IxaVFOYd8/vOfx1NPPfXbOfn9Hn3Ktm3bcPHFF+Mdl74DZ7/hbDz6k0dx22234fbbbsfd99z9e/RNf/Nf5fgTjscVV1yB//Q3/0muoa//1PX49Gc+jfvuv2/iQCCVsyeeeCLOvfBc/MU1fyGChu9+97u44TM34Mtf+fJvfmP8Hn3CUduPwlsufguuuuoqnHTKSaIUvfW2W3HH7XeIYvRIF8YyvPncN+MD13wA27duxwMPPICbvnyTXKf0er1f1n7+7IzAblUVbNNV4BIuKHUhiMn8O8KhrIJRKrANDVbDRLNho9W04BAEtip0p0x4XbOGgCQueimFIZptwbD1ujzC1CQzTNNMlCUVKorYVuOsgj8M0V8ZYm11CCNOkecVzKqCxaZOXYFhWuj3M+SRJQ2qo6hEfxCjtzqEYpcwOhamN7dx9O7N2HHcUZiemYKuEgT5kkFYEofYBGKhqGpItQyjJVmFUsYh7IJWIwe60gIyC2nmI0+HyJIhkmiAdLSGPMqQp1S1sSDBgNtypS1Yc1Q0Gh2ouivAwtCmpTXYoLKmSKFpmVgoq4rwchlrC4cQD/m+sZSDFKmBIM8k44vqJaqYqG7LMhVlQQjoQNUdASXMbqFyiTZIln5YlgfD8aDmiliKST7YWsr8Pb6OvnzKSVXaGCkrNU1ohoPuTAfddlcgYqXVOWAFm5OzDGlaoshyVGxeLU1KJqVVmNbGPI1RScVp/b60R+r8vEqRkg6DNmQpVjAEMNZFKl1oJFaMRCMspGURbO1lSy/bRQj3yPIU5Dlv5miDHNsm5eVMbGNJCksPVPY5QNMq8d1rVA5S7UZQR1VYriLNMsTM40vyOgdS1cHukqog6GYgZG3B9kcjRGsxwrVAlJ/SUqxoMBwDlteU8aKikdZWXdegmBo8x5SbT6obZYVp18x1qHGAfm+A/mANo2SEUZxgGBNERwizQKyjcTyEHwWSE9BwbNhqBVNJ4bgKppsWXNeS7RQHbA2OEQ0iZFEOrdJh2Yb8edMxYTvMNDLQdAh1NSnsKPJAFKqDuLYFH1pOsDxIUcBDiAJRyu8Tws8zaJqNbFghV2ygNKCWNjS1CUdt0PcKFJR9Ug1owYINmyozGzDaFUrDxyBYRm/lEEJzRUphuI+ykCNLC0QJoVMmTc6UAhJsaYTQaikZedz+3E608GqGIQ8aOCU0FtDQfizt3ZxbzNYspflZGjRoBqYitmSJi46qpJpPx8zsZmSVgngQy1hxISCkndnWaOsmB86REkKrOaoshmpl0N0KipHL9iHUlu5pWgzzulDHcpuY7k6hwWygssQoCLG21kc4itDwuJ8zs2/cbM32Z12XjECVOYKmIbZkqhRpX0wzIOH+RAgqrc1si6bCNUNJZalez22y9pIZihrBs4Ispgo6FmAqjcd18KAoC5krSKUlAWfJrD/+kb7evl2rChPmYJYZEaAAzXVLsSgCVUNAZJ0JWv+P/87f8c/Wc9OoIpTfUcHI9+BDFO6nY5vykZ7ENl63MQK/yggwn+qUE0/BqWecis2bNuPYY4+F1/Kwb98+/PO3/xl3fesueUL6C0Fgp4MzzzoTH/rQh+TpLHOdPvz/fBgf+dhH4LORaYKW0089XWDPBRdfUCsC77sbn/3MZwUEDkaDCRqJelV5c//n1/453vGud6DdaeOb3/wmPvf5z4kt9uD+CVIEbtmCs88+G++97L34dxf9Owz6A/zdR/8O/3D9P2D+4AQqAjdtwp6L9uCd73wnznnjOWLj+tptX8OXbv4Svn/39ydqPyEI/MD7PyA/dsPGl778Jdz42Rtx77334tChyQKB559/Pi55+yWiduqt9PCxj39MoOhPn/rpRM0JruyWrVtkH6ES7vWve71YHr96y1dF9UXL9CQtBF9XXXkV/uNf/Ue5Rr7+H6/Hp2/4NO69/16srU6WIpAgkPZ5PlC65tpr4FgOvvsv3xU4evNXbp6kaQEBgW95izxIefWrX4379t73MxBImHekC8f0D976B/jb//K32HHUDjkn/+hHP8K+p/bh0MFD+OE9P8Tjjz2Ofq//Uu7PDoNAT3crnXlrFgP+TRgac/IKmLw5ZflDCdgMPLQ12I6GpqvCdTQ0XBUNj1Y5VUokqARkjqBCiY+hQCEYNDToFq3DqrT2ElLFcY5Sc0Sjk8QVgmGMYc/HoB/DYnsmVU7ywxZZgrESa/0Coa8jiHTQyeP7GZKigtEBmtMGZjY3sHX7FLbunK0bfJkXVrAJ1EelxTBM3nTTKsrv0IBhdqBqDRQFg/eZCEbAZAFlA3ruIcl6CINFBOEC4qgnGXJ0FapFncll2TpaXQ+qbUInnLMa0FiCAv540LUGVMIpNhPrzHerUJU+er1DGPVWkfhDyeFjQ3AUsSikRC41t0wyA6I0glo6yCtmuDVgGGxhptrQhEUoZTC/jiDQhmG5iIa5ZLooLAzQ6z+jCpM37wQjJPLMSTJtG4bdQLvTkcBbnfZCKEgLAphMQAyz7Fi2wZzBuh5ZFV96VVEpGEtjKT9DMvQILQj2WEbA3ELdEBDIQGGqLglFHKchkFhARE7YwsKMVFRWzFJQnwUCC1qYs0jgC63C0q4qwiXCTLNWTEkcodQTw1Bod6TdlLyokAw65jymVFeyoCFngQgtlraUiyBVgaySspiIhS1rAaLeCBmDwUWtqEkmYKPTREFFmkmwownIdhwDhs1W4hwlpazMQ8xK5GGJzI8x6PWxtraCgb+GXhQiYrh0kiJMCQKHiGIfWRbKdmkzb9FUBbbbJtDwNLQ9U4CMPygwWMyk5ZhjJEH3pg3XtOFomhTDNJ0SLQ9oNDWx4JdUp6klgrjEyiDHUi9Df1ggIpYrVFHLBWmIsEyRKirUcAooXaB0RHnKdmBiPxpIaaSVJl+pC2ExB23pOTIjRKoESEsfcdlHpvuiLuQ+KgrNPEeWMa8rrY8BNHYrtEBTbVer1Pgalr5wfnC/Npn7yHZhwtYxAKOlmEUXLHPhduKY0Jpbct8lICYJqwwYmguv24RaGMiCSrZt3Wxcw36bQLdBpWmB2E+guiwsCaDoCTSrVnNyX86RoMwSVJwrlVrDS9MEs6MsAvCqEutzb8icUCpeDVE0VmzulYpqVZS2KrMxHUv+Li28SRTB0Y3ask6ozkKckopafjZ3LeYFUgVIRS3HrRbocTxoPadCNS8Tme9sFiaglPIOJZdCDxbx1PmC/IspdIJSgw3hnJoFMs4JpYRWZjLWHJv6OKfI77nuXN86s7EuN+HvX/R3lTJxBQtHerLeeN2vdwQI/Hbu2IlNs5vAJ+5nvulMibMgwGIe6w/u/gG+ftvXBWK9IAjsdnDWWWfhQ9d+CBfuuRBDf4j//uH/jo997GMTZw0+7dTTcNnll+Giiy8Se/Xe+/bi05/+NG6/43axTE/awsyvD37wg7j00kvl4eg3vvmNGgT+8G4cPDg5IHDT5k21IvCyP8ZFey4StwQVgQIC5ycTBF500UV4xzvfgTe94U1YWljCbV+7TRSBhMSTtKyDwCuvuhKNZgNfvPmLuPGGG8X+OZEgcKwIXF5exnUfvw6f+9znJhIEUhHIfeTSyy6VfeTxnzyOW265BbfcdgvuvWey7PMnnHAC3nfl+/A3f/03co19/T/UikABgb3JBIFvvuDN+Itr/0KKLAkCeZ0xaSBw2/ZtuOgtF+Haq6/FySefjAf2PiAg8Pbbb8eDex884tMIr9UuueQS/Nf/87+KPTiKIlGaBn6AA4cOyDmJuYOEggvzC5hfmEdvrfdiRV+HQaCj25VVSjklNFp5CZhU2oELuVG3CB+Muhih2dDg2jpcT0OzYcI2K2haDk2voBuEh2xTVcSiV9EOzNJLh3/HlMZeVSmRRglyWAhTDaGfy0165CeSSddsMk9Qh00F4bjUI80SDEfAaFCgP6wwCuoSDYsNgFMG2tMapudszGxqYWaLB4cFDpIvRgtrjByRKGfqe+wmTK0toE7kQrmOlDfzcpNsACXz6Gg9HGFtcBAjfx5Z0kORptBzFgNoUPRKAAPhp8kGXRZK6PzpQMdVXXIAACAASURBVFW7UCoXGmgpLQTQ1HbWGEm2htFgAcFogJTNY1GEMMwQ+lQMEUhQ6kNrcoUoJ4hjmQaVaR4MKgxpU6UyyiLk4zpq0iRMRVw4SJCnBHRUULIVmH9G+2wuNkLbqpudXK8haifXbdShkxpv6vn5dXYZLcFpzswwFheo0Ag7qPpjAypVg2UmCkCCD6Ii6WOlRVYArgXdslAIDKbblyo6U7Li+H2oamJGYJqGMjmlZUspoGqcM9w6pHn8DKo3S1Hy0XIs4jICOtWCqRM21jlz0vLKAgdFq7PPWDpRUB1FRWdRg8CUFl5uXm7rHEWiocoqUTxSMcj25mB5hCyKUeRpjUsMW8pnFM4jkxZwQiVL5jz/qdB7WZQo4hSJHyIZJQj7kYDA1dUVrFL1GfsImVuYAhFVgQSBaYCiTMBeFsdU4Vk6GsxrNAs0PB1NtwZIg9UEvYMsk6FNmspP2l3Z3G3BUi2B8R7/jp0KjDcdEzkKJGww81P0Rhl6Q7ZWKQhUS+zmVElGRYKIIJAgN98MrWxBLRoAVZ8y+tzKVIjx2FCr6ogB63y9kRSFpAiRKRFgpIARI6Z3XGyrWp0rJ/9HsF7jJUUeIDgCpv3Ql20uMIozZtwMvR6ASqUkS2Y4TwkFIz+VOU1LbMg5k+nSPlzliuRp6ootxTca275zkjWCVPrmuS/pMBvcNdU689KPYLVZ6hFCYWanxvIOQuMcuqHUOX8EgVTasWlXV9BqtaCySIbqujiqMw5FUUzFJMEdrcG1/Zzrx2Od7fGhgCVQndYqZmOwNSxj4YjsQwXSLBfFbiVNvcwQZSELp5ToEuXzuQVy2oZ5XB4XCYswclx/TFjJPEGWxxCpZuOGNlFcszVc4Dy3RFGPiFIrAqU5uO4MqR8SjLeUKALHasX1JmFRBa7XLa9biMe76RGfvTZeuDECRzgChP98ENlsNzEzPSPH+LPfeDbOOP0MbNm8BbNbZrFj5w5prrRNG0tLS/jOP39HLizvvONODAcvoAgkCDzzLHzoz2sQSIhIEPjRj310IkHg5Zdfjj0X75GGQyo3aA1m/hnHZdIWgsBrrrkG7373u2sQeNc35MZeFIEHJgcEbt68WUDg5ZddLrbx/qCPj3z0I6JsmXQQSNsjQ95pe6Qt9od3/3CidpNjjzsWV73/Knzwqg/CbboCQ5kdObEg8JJL5DyysryC6667bmIVgdu3bZdjxbsvfzfe+Po3Cgi89ZZbceutt+LueycLlhMEXnnllfjrv/7rn4HAG264Affffz+WV5cn6nixrgg8/4LzRW3PEq5/+Zd/wac/NZkg8OK3XIxrrr4Gp5x8Cu7fe3+tCLzjDsmPPNKF12r//u3/Hv/t//5vAgLlfpGipLyUeJunnn5KFMoLBxfwyI8fwaOPPop9z+wTxwtztOXa7v/f+/gsRaDlVHrFm2xa1qieMkR1Ju3BhoaGqcMwFDQcDd22DbfhoNN10Wk3oCFDHPSRhYG08lp6rdTiLSZhIItheSdKWzAz9TSduVO0rQF9X4E/SJHQcpvUGVwzMw46niNto7S2EggFzB8bFej3MgyGKaJcge420J2eQWPKRHvKQHfGRHfWRnvGkQwwqJTvseuWN+EJIlFWESTNwFK7AhEKynLyAnHGm3vmmZlQK4O/QhIOsdo7hGB0CEU+REWAQYCiqJIRZjdZm+7CcG2UoH2XrcjTMIxpaASBpQWWdLLFtiqpNhsiCHuIwhUE/gBpGIiqjFwh6rMlmNmFvEknIAHinM2kGnStA83yoFu0GrsCvHRmL0pjIm/4FeRZJSCVbbWuReUfFU21LZMgkDdNruXCYcV7y4PjtqAyX4zvwc9jsUZegcA1oSpQVEO0IirQJVesxgUEDpw1mqi4CtmOzFVjfh7HRaUiydRR0YosZSa6FIawZZjgg/26WRIhCIeiCsyqCrpaigKU34NgRGVRDVWkhDGqhkqlAlODwWBEESfSOlnDDOayUVGoqSrUiko9FifkcM0aftGqmiVskWU2IYsfOMeAPC1RZgQltQQrWBpJgUaeMa+tEnjpNJuwPCqsdLFTO1TwdUy0uh3YHjMrCwRrI/SXl+Gv+YhGKforPaysLGN1uIJhPEIQp8gKDXGRIspGSDIWhuSwjRK6WsFRFTRtFa22jlaT+xjbdTOsLYVY2R8ijbnChOwqLEWDrRqSQ+k1TTTMEraWwLEAyzaRaSVCQsBhjH6QYRgCfkKAZ2OUcx/IkSml/JS0jxezsh+oaRNlpiOt+M2oo2MoAI37YzuqzEEdAXM2K4LAAKkSQVUzaTImPK5lbHUWn/y7QN16IQymmpH7vx+MZPtwe2lSGsL9o7bzUrEq6taxnZwzLpZtV0imYFERwtG2zL/EUhkdSkVEacvs5L9R1VjDzHrOapbC8mfZB4skhtXOpeSGylbQJqxyPldoWBYSQjPZH6kqpcVdwebtm6FqJtI4lhKYmNZ7aZRmuzjt83w9lcYFLLHc19CYTwMF/oUZVNeSdeT7ykFYnM4ldAL4cc4n15mqwqyIRIlbm+S5qomoW6nQO6zi496py5hwnHUpTi4QJ8xf5PFbr/fSqpKYBoJFgw9lxmcA/pPbSS91UU4KGBy3BovaUBCqLt9x3R58pCeqjddtjMBLHoHxsYLWEZ6nut0ujj3xWGmn5EL12iknnYLp6Wk4DUdU7XxgwP2BbXzf+c53xKrHiyrm/v2ihU9TaQ2+9kPX4uILL5Y8wQ9/+MMCAql8mqSF1mCCwAsvvhBTnSncc989kt0jMNX/xTD1lTpGBIHXXnst3vWud4k1+M5v3imZX6IInDAQePY5Z+Oy916Gt1z0FvQGPQGBn7r+UxNrDWYO3Lve+S55IMEsPILAr9z8FVEiT9KyDgKvef81cDwHN99882Rbg8cgcHVlFR//+McnFwRu3S4ZgZdefqnkaP7ksZ/gtq/ehttuvW3iQCCtwQSBf/VXf7UBAsfW4GeDQCoCP/WpT02cIvBn1uD3X41XvepVUrC0DgJfijX4uSCQ18DrCyPdmCdPFx1t6E88/gT2PbkPTz7zpJQYPfb4Y3h6/9MSFSd59xndaEIFD4PAtmuK6azuCCUKMGBSEUiFn2nAtjU4JtB0xyCwZWO228HUdEfst6PlRSQDH1qViXWSN5p5QcCk1yUTQnAy6MwYtA2xMvoj2n1zhIMScVhbBg1Nw9y0jplpD67blAv+osrR6wfwgwT9QQY/ziWzze20MDXVhdvW0J5yMDVtozNtoDvrQrWZy5ejUlJkFS2oJfyU6zILW9sES+lK/llWVijzEGEUivrMMmzRzJRZgd5oHoPeMkJ/FUXOdcslb4ugrdE20WhaMC0bmUobtYdCacMwZmEb03XxSMVWztommecDJHGvbh8Oe4jDATKWAJQVVMWCv+qDrtW6XlUHRWx+XDeLaibbh9uw7DYsza0VSFrdhEorY5HkCJO8zmYzLXiWDYd2ZZPZjDWXoSKv4TRgN1wYHm+mGgJHqeIiOGEjKW/6qQZkK7Oo7GjV5Kyg6qliZhnhVV1mQKJBZVuWpaKEYn6ezBzDkPGQ343zCJnjR3BHeKhUGZIolJuwPI/qJmSqmggRRUJIa3kJ1XLgMAeRmYRUNomPkvCHcKQUiEkVGe2u/J1gE0WXfDVaIpllyZ4Qcso0JSRh3mEJlQ3NMctemOtHeMkxUhGsMvstFkDInUu1VLnhtKUx2IJCiO3qmJry0N06h+luG1mcYHlhCSvz89Kalo4qrCwtYbW3hFEwgh+FUhZBlsfG1hQx0iKGJi2xiRR7UD3r2io2zXlotsSILeqU3qER+odiaQ+mHIzwk2U91lipNt324JglLCpTTRW6paHUVAxXfKwSmIc5BgnLX3RRzg4SqlET2a5UktIebxAE6m2omYcsNRBzO49Vs4TnFXKx8ZuaDr2pi4o1KEbIlFBUthkiadgmEOMYUsVGEEUoVhPA+ghDdZmuO2LhzkThlgsEs02DDm0UKe2vhMG6zHfawDlfqDytuE2J9cpCFMLy9XLamDmX1FohyExHhdmkaq3WlaISvpCKWYZJ0u6aoVBCaC4fQBAEVqJgthxu5wakZJfzJEvkOxI2MsvwmBOOkaxCHh/8YYBoFAtAVk3OVaW2uNP2W5Ww+PDEderW46QG6vwaBPLk+1LYI8U1VE7zoEigSPWuIQrfsiIoHda2c8lRrJEdlYTcT/lQQKA9972MILGW6BGiM7szpqqZ+wbVgFIONK7OVmhZruEef0/Qx39S+UgrOS3I6wv/nb/jn9Wff/jx0fr7rqsJxyeRSboX2ljXX/cI1AcIUQzvOnoX5mbnsHXrVpz+2tMlZNpWeE7vYKo7Bdd2f+4BA78KVUrf+fZ38E9f/id87Y6vvTAI7NYgkEHLUhbiD/A/Pvw/8PGPfVyelk7SwrIQgkBagwm+GPgvZSF33DmR1uCjdx4t1mA2KXttT9r8vvD5L0ymNfhNdVnInj17REkwydZglqecf1FdFkK1k5SFfK0uC5lYa/CVV6LRbuDmL90s1uB775vAjMDzzheLHiHxhjV4m5xH3v3ed+Ps15+NRx57RBSBjOu45557Jum0CrEGv+99+Ju/2bAGrysCz73gXPyHa/+DOD0IAnmdMWnW4J+BwA9cLbmJe/fuFes8rcEP7T3yspB1EPi3/9ffYufRO+Ve7/mWJEkk37e/1sfi8qLAeTYV/+QnP8EyhUrLq3Iu473wz4FAz9YqlhCMu4Gh5RXUopQsMtNS0HQMNGkFbmloNGiNzTDdnkar6UDJM8TDkeRhNa0Kik6IoCGNNYQBpIWSFl06MwlUCIZs18L8coJozYTfLxAFCVAkaDs5tm1pod1twnEcEf+MAtqCU2QlG3VLJGUOxQCaLQ+tGUsaTVttC90ZF1NzDprTCky3RKGyIoEZYKoUhCS5BcvahoZ+NEy0pYmVyqA07SFJqJIiOAB0NUISDTEcrWDUX5U20kQy6wIYJmC7JtrTHbEv1ncmpmT5QZuCrs3C4j9VVxRpVR4jSwOkyRqieEXek0pDthCXCe2vvOHWpemWAINZfyVMBFGGtaEvcMVrT8HpzsL1urA1GynbSdkmHOXI40JyAUPaHZmpaNto2O64pVmEdaLtYkaf6zgy9o7tIiU8SFMohHqKJnAxJbiAKeNcW47HcI+/K5IammnMBaxLEII0EchI+EcLN8sPpEiAGZNUsNGezKw3w5SiD6KwskgQx1RWxQJM2LZLdRUBhqlrcF0bipKJBZrNwlJBUdYtxtW4ZVpyEdmOqqgYjXzhKVSwMqOOdmbamuMwEdsnncc5eUxWiNKOerEwYEkJC0OomGJGn4WVhXlkYVJDKCoXCTRpBbdpo7ahOxZ020KzZWPrUVvR6bRF8bW6vITVQwsYrQyxPL+MlflVkegGWYi4qOCnvoDluIhk/Qln89KXuU57PVuCW56GlpeLDZVqz9WlFSwfXIG/GiEJuT/VsEhgacFG71z+HktLHFuF5ZhQDZbopBisxegNUgzCEv1MwSBXZdxWo5Go2mjHZvGKXrCUZA5mOS1AnHfjNI6mYD4U23yJ0phNl8CySzTnulhcWELMIhcqbcdFEcweFCWeqopCle/N/EBCIs5nCjdZ0iIlMapZ29R1ZoWatdo3r+AHARTFRF6x5ZsFRYq06ho2oFL5o+sCurg9COyUwoRtsKuazc+MLmhK5qJR6ALaMgFgzKPMYHg6NJdjQLgWI1V8JD6/fynFK9PTU2h1ZjB/aBVxn+3ibKYmtEuRhgnsjg3TUERNmUQ5yrikvljKNARGM6tT0+S7cW5ZHU/WOU0ThGMQyP212XBgGFx/HmeoEq3BIEGgFMA0XKQF6gKhOJY8QWnX5hfSTSkVsVnDDg0x4TsbuxUeZw2BhVK7LM0hGUyWelQ0BBOOM5OQDdjcXyirZL9NUbcUU+nIIqNxWYioFFUdaZn+rCxk3brNswVfz+0n0HfceDxRV3kbK/trGwEp82HRlKFLrMHObTtxwZ4L5GkpQeD27dvFQsHjoZxiD7Pqn/sODO9nE92X/ulL+PZd335BZR8vTKky/MAHPyCtj9KI+rGP4LpPXicN8pO0nPq/nYpL33Up3nzhmyVr8d4H7hXwxTEkIJ20RVqDr7oab3v728B58q1vfws3fekmaXs8dGByihBYwvOGN75ByjGomqU1+LpPXIfPfPYzkjk0aQuzSM8/73y87ZK3Sf4ZjzffuOMb+OpXv4of3jdZ1uDdu3fjfX/2Plx5xZWwHAtfueUr+OIXv4i99+/FwuLkzA0eK8455xy89Q/fivPffL5kv/393/89vvDFL+DpZ56etF0Em7Zswnnnn4fL33s5zjjjDDzxxBOSo0lg/lIgxyth4E44/gT86Z/8Kf7y//hLud6myp5Zs3sf2jtxZSG8n+V48FqLkQK0Bn//e9/HDTfegFtuveWVsLmPeB2Yo8nSlCv+7Aq86pRX4YGHHhAIeNdddwmgO9KFD23/6K1/hP/8X/4zjjrqqF/818bOMz5kp+iKzeYHDhzA/mf24+mfPi0Pb+659x70+30EQXBYEbhlc6ey5WavKeq5IimgZiWskm23tOxlUsDR9HR4Tg6racHSLSnzoGWW2VqeSUCTgH0b7FFIAv7QOijUEaZHW2UDlqNhGPpYOZhgZQUI/QpxnEAtU8x6JrbtsNDuNGHoOtKsxHCYYTSqYDWbCJHIjSqtko5nY3q6ifaMjampBrpTroDB5jRp3QiGzgww4UQCiJKCjavHQMcmoGihLFiQQUtQgjSq6BSEQgCQD4FihJX+EKHPwpA1JHEAU0vF4kxg6nQ9aPRkSnMnVXgz0PQZ6MZmGNqMqJZ40z1KV5EnbKRlMcgKhuEyRoSBcYQkCJFJy69IJiVMk9bGPNcQZTmCOIRpNtHsTKPVnYXltkhG5H05tlSLBVGCKM4ptoRpAa22JzdXcvNEAZFsUwJQC5ZryQmcqisuKV9CgEYQSOWcWC5TmHYDBT+HwkP2LxSARQcwrZlUQY2VXXR8Ex1SCcXPLPQ630lKXgiuLAuaQR0b7akJ0w4RZ6HYeelpJyCRhTCQWYRSfMJSGVPKFQgnDarmqMYjvKSlczz1TaoNFQ0rI6q3AFOtIahu1sUOJOLyHgnVfwWiOBOFF5VahE8ZG1zZkj0ez+HCigBK5iXqAlzqzDyOoTQIM9/SdmC1Wmh22SbLQpgCwWiIcHWA1fkVLC8sC4UfDkYIglDGt9IqLK32sbi6gKgcwW5ZaLl87xoEdlsNTLUcNF2g1WIjroLFAwewNL+K2Ncx8hPZdiYLKIjXswR2maHpWgII+VYWra8lMBxWMmejmDZeFQFMJHCQ6ClGCQtpElHfSclxpqHZ3AY1dICcSaC6fN96odovlTzACnE9ti0FfhQjygIBhLXaT0FTa9ZwSKutq5Qby9waAyYq2bhQWUYLMeeeaZk1JOZ2KnhsMBHGsWxvwmahy1o976gaNC0q2gCDczEiWDRl35OCmz73bu7XTVGg0kbMNmd+N0s3kTkKVIM5fpHkM5omRz6h8VUUqgTvLMwZDBNUCTM2aRen4LZEhkTAr8Y8SDI05gzGMuORRqm8ht9T1phQjzDQbkiDb57HtQ14LI6kKlrKe1RdXi/7TprWtmnHhem68vphf4gijpEXCUqlEqgnAX9aXeDE70Z1axD5MC1LxlwKWDiO3LAa8025P41TBWVluL8TVBoyxtwWcgyQUEJGAlAtOS4dGY+9fO91+DK2fa/vD+v25iM9eW28bmMEnjsChE+8kNl9/G4cf+LxaDVaOOt1Z2Hnrp1oNVvwbE+aKV9s6fV7eOQnj+DHP/ox9j29T65b1huwed5JwQZzlmGVctzZsWUHXnfW63DSq05CFEb43ve+hx/88AcI0kCKkvh6KUaSXaOQBxI8Xqy/B997/XzG11Ndu567yYcnL+U91r9bjezr7E6+Bz9z/X0lR3X8PZ773fidnr1+L+W7bdm0RaDrq09+tZxf9h/YLzDw8Scel/Mi1/n51o/fjd/xuWO0/t1+0div548+d/3W1/n5xu1XWb8X237PHXs+1D7ttNNw2lmnyTx54tEn5CZ2//x+xEH8c/NCYhWeM7d+mfV7qXPrhcZeohxQH9uf/d1e6tziuXD7Udtx5ulnYteJuxDHsag4mAOXRJwVzz8vXsq8/32YW0c69i23hR07dkg8wY7dO+ThAbOXHvrRQ3K993zHht/Ufs33ffax4YX2nSNdv2cfc15sv+5OdfG6016H173xdRIzdO+D9wooX1hYEAfMb+O49VL36+ceU9djUJ57TH0px61Wu4Vjjj5GHlSdesqpWBuu4fvf/z4e/LcHxUr/Usf+pew7v6m59avs18yLPG7XcbKP7N61G4uHFut8sscfxTOHnpHxeLG59dzj1vqxjOeZl3LO+F2P/dzUHKi2ZzEEl3t+eI/kA7JMJ07q88izryV+0+v3y449v/uvej3C8+jc9ByO2nUUzj3nXLlX+emTPwWtsFSN/rrm/cthbjW9plzbnv2mszG7eRYL+xfw8I8fFrsu1XlHul8zEu7k40/Gnrfswez0bO0Se7Elh1zfUrjE89eB+QPY9/g+PPLoI5hfnMf/+vv/dRgEnrj76IoQh5awLM6lzANJiQbtiLYCy2GrqYFWk03BvM+kdjCTUgdbU+BaNfixHGbXhagyBdEQ6PdYDJEAWgq3S1DXhGJoWOn5mH8iRn8NiH0KwirYZoGOV2DbNhZZ1BlYaVzA93NEsQmF7Z1U6+iVFAC0OhZmZixMzzThdRz5705Xh93JYbqFMDO+nolaeWVDN6ZgW9uhVtMoch05gVQRixVQyx25j6bdtSxDpOkqotEK+oMF+Mw/zBJoSobGGHA5nTZ0y0ZRVtLka5uzMAkDjSko8FAlOtLUR5FHiOOBKAKztI/haBVJGElpQhakKKICeZILPMt01jIwT4wgsD41mSYVjlNwW11YVkNs21kEJDmhCG2JbFUtRTFnubRw23IhS1WSUAPacZUcDbcNp9GA6TowuTGLVBSL63f7zGrLCqVWOlm08dYgkJZMPTeltEAUfJwyzPJT6zoJqgDZ9kqIx6wyhUpAaU+u30NKPBRmsRkCicrMR8ZCElqm89qGKS3ABB2WgwYBF5WfSSKgkAcPg8UolirgiDFrdAhT3MRbp5zZdgkVWlQkEhgxF1FDwqboSkcWs+QhRZQkCOmJzw0gDgUGggUTVASqlth7xSotpTgWdN2ATwUatWWWIao7gam2I0H1tAmTpHAbjNZ6GPQGGK4sY9gPsNYfYTQa8u2RKgR0PlaHiwjSgShZNW4Plu64KrotG1NtG62mihm2FOc5Dh2cx8LBHqKh+v+x96bRkpV1mu+z5ykiTpwpZ0lIZnAsSmVWZr16RURAUEsFBLT69peusm6trr7Vd63bn9uqdqKHtWwEBFTAkkFAVJSyFBMykYISReaczxAnIvY83fX834jMQ1YmeTJJSjQyNBdw8px99n73u6fffgYYhYWCWYucd3UOo0jgEkb7LhpsMDYrUY1lcYnZ2T4Wwgr9XENUu4grF2GtoXZqzKa9AfwkE9KB1IXbWg0t9AQ88/GBJ36q3RQIDKUcpNBCGGaBhm+jE7LoJBdLrca2Y86VRBf7bsnSjYF6k0I4S6flfUCSBm8naqsWG6rL3EhdR14RtRGgsUBDWWG5v2lfpq2bc9jh2LP0RuYnUKcE0rYqbNF4juHDekNUnMzZY/s3lZ++7omytdIylFTO6SznKJE7fKjnupI904rsijWfeXnMAKTiUOIn7QJcX90lbKVdmS3UpZxM+ZaDNvOCc1Bs22rd7JqwWFesvi5kPUhXCUWlgVncxCxWssBeE0Ost2R8rhT58PvkoTPiOYixBoBeawIvKau0DFq6gThVBSVUS9FhzDREsc/XBrKKxwJt/irzlPuAYyI/y6Zi/k9gfiUwUIBtrRTBHP+lKAJF9ctm5oEqdF/XoUN/f2gEqADktWn5suVYs2qNqAjWHbEObz7+zTjm+GPkbfGKVSvEpkqFuahOmWuxjw+jF+Y78xKQzJscZp/ywwcJVZLDuAW1HC6PGYOrVqwCH2p5zWS72rZt23YqmKWdXF4dqnxUVYWlviYK5531WEo1zf9enLHJr6msUmXZkIgUFHLzP1yPPa2bnDtR7fw+/k5+bfiAtK/14O8brtvwd77auvm+j4nJCUyMTcjLu/n+PLbv2C4WaSqGh9swXI/d121/xmi4bhyP4Vi+lnEbjuWrjdFS999w3fgSdnLZJCaWTcC1XLme79i+AwvhAtJCgeCDtf+Wum6vZYwWz/v9mVssj2s325iankJ7vC0vifhgz4cVuX8bzOfXum7Dgqr9Wbc9HX/7O+/3dUzuPrc4HlOtKTQnmnJu4j0pWxipAuO1+tXODQc673c/b+3PGC11bu2+bks5b/H+d3pqGivXrJSoEpZk8JzBlnG+2B+eo/Z23trXuv2hzC2eK/iyanj+5Plh09ZNmJ2dlXyuvZ3vX4/z1v6eU1+PucXnJZZ7rZxeiaAVIIoizM3OiS2RkTocj8Xni9fjmrivucXj9GBcr/d13uIxwnFYfdhquf6ztZVWzDRM5QXbcD0O9nlr9+v1nu4bljpGB3re2n3e837Ldm0wm3n18tXybM0MZxa8UWm++J7mYK/bG+16TfcbI0eml02j1WhJy69cRzrzCNmtseg+9dXO93RlNVoNHHHEERKns6QPUQdfEtaMlCrlfE2F4PzMPLZu30r1/y4Q+PYTjqsZ1q+VmrwpL+IMJrOsNAMNz4PjaQiaFho+cwN5o5xDr1IxFHpsz21asGyWRSgfT5rkiDoVwvkKYUFLrQG3YcIbc6QQY/v2BJueTcBonrpQWXaOlWGymWO87aFhU71Si9otjqgeM2AGbWgOrUSA1wKCSQOrplgU0kKzacFrAG6zetst3wAAIABJREFURtDW4TRpWTUFWJUa/zkOx5yC7S1DXXkCz6o8k4y7ijl4ZQCdbcFVjqzsIE076Cy8iH5vK+K4I5ZWAiaTtkYvgNVowbQakgWo254oAk1rHBqbiNlcmrPsI0aRdJBkC8j4J+nJiTHrh0jCDFGfSsRULqKEjNL2WbPll293bWi2L8oIqx2Ipdfk31caVxH9kO232qA9lRCFuWUVAs+XbD+xXQml4/6o4HpN+I0mHM+VjDh6oLMkHlR/6AI6dNOSfWNKA+zAMsxm3LxUD1hSATvIfmNWIFuLTTauOrJu+tDCSmstqaA0nFZgYmReETakKPK+QEUqELkPdOaRCehi+6srzdT8mX4U7iyRoBVZypQJTTQLJbPR9BImiVFhy/gxp442a5IZWmiZbZdL+UOFlPmJLBUpK7FS1znHjs2zFcyasESX0g+qTwkSOW/Y8hynlTQQ82RGJSVtoLSkGi5tnqo6hRAy6i+gO99FEYaY2zGH2bkOwoTWZ6CygIU4RJj0kGZdJHko+8PzdbRbtAbraHo6JsZVQQ698Du2zWB2SwdJX5P9YUhyZwWT0LTOYDkaJpoOPJfrZCLPS2nb7swU6MYF4tJAWJvoFwb6VP+ZQFjHSMtYxooKQD1tomGuRlESclEBSVUgTaZEgX1UYBZgF5UZw7Qq1AbVcOwlLkRgRis4y4AQ09bNQhda8EsBmdw9JaP5OD8EAlYMnFQ7kEUhAsVYAFMhLXPJ9+MNN09UzMOjMJUKQMJx2yVdpjVXZQiKbDG3YdCmzgUWPAOZsgwWkDCfsCasZLaglJ9kyPQUtUl7LHMBCQioGCTB4x9bbPx6Sds1swgrVAKuc8EBJs81Fss6KPirECcpLIL3YZOu6uQQDRHtybbnSYsvIwd4U0i4WFEVKeCZI0yQrcOg0nEAtPmiouYelmxB5pmy1KgWwMgSIEJFlrVw+wj8skIpHgntair59HKQFcFtZhAsH9gG8IP7lJZyydlUIJ9vkURpxGzOAQSUkhce3sOMQEYWEM7uJSNQeor5YuDQ59AIvMoI8LzJt6H8MzY+hqOPOlqUFGvftBarVq8SVSD/EBTyZonXlMUByPsaXDnGC5UvvPMaNQBOnLtDIKcmN88rKseWv0fON1m+U8U8/F3DOT8EP0N4oPD3LjjJY2ZfXxsqTRavx2v52lJ+51LWl/dpkgFsqFiHvFTjQAgo+aGL2p72tr5qSPdvPF5t3ZbyO3ffpwdr3fjQIuMhqm3VMj8cD86x3+e6Defl3vb9wVw3HnucEyr3mZnLKjeaQJDXg6XMrSGcWOq+Wsr3Hax5v7/rJi+iDUuu7TvHoyhUxMqilw77Og+8Uef9/swtHhccAwoN+JF5wXOG5KnsOlMfrGNyb+v2Ws6fe/rZ/Z1bfF4YxlrwWJH7tjyT8RjmKh/oMfmHeE7lePD4oENQZXuXcj1WpXsc3T1fJw90jPZ0vjhY4/Za55bAL9PeeYxwXkgpA8+dg2Nkf+fb8Br7WtftYI3R8Fy2r/2nkonUdVXYEvPN6apiIScVDYPPwbzfWuq67c9YHoxxk94BXkMkQm1wXeV9K0skSz5J78r6e9V1k0JWXV6c83y8vx+en1QMXIY4ZgFvF0ccfsQuEPgnJ55Qk+zLyZ02yqSARZWe5aLV8NEaC+AFNkyTra4hiiqCq5ew3RrNMRNBk3udjZoGksxAHGeI5nMkCzUqq4Lh1FIQQmVLlFaYnSmx6aUEWcwbfz7k1nCNHG0vFustc8UIcRLaOlMqXBz4Y9Nwmz68hgl/DGhMApNtA61xD4EHOF4Jq1HBD2oE47SJGkIUKoM2ygk41goYuo+i1JHxwYFZg4RHlS9/dFIbsdl10Q+3o9N9CXG4GXnWVUBLN2QHMLTc8qkIHINhNGFaAWyrAdMcRw1aUwkOeHGIkEQdyQbM8i6KLEUah0jDGFGfACkXqyEVcKaubsAJAitCDasB15+SPD/NM2VbWIpQ1GxSLRB3U+QpB8mEIY2izC6kes5SBSOmBXNgweT9ihRfEGZZlhRvFIMJwQlo8vuZuWYqqFIkBLxU9OmSU8YSBSrx+PcEFHJG06kCNOA4zK9zROVkshDEsmWyC/Aoc1TM9qtqOQEUVcpgQvXgVlbSAkzVnGTIEeDR7jtQulLZJA93hEjDEwrNsYr1kViIYtEk1C154SkHMFATe6nrOAKmaA+mLZgQhyslxRSUaBNqpbT4qBvftBuiKAg3CHEIOBRA5EWNigmOJbPgOE9NL5Cx4ZyQLLgwRhZGKBKCwBnMzXURsYVaAidLdOM+wrSPVCBoDDq3fd9Awwd8mw3ChcBAz3Ul6i3qJujOJUjCGrrlKkswlZkEXFSXuECDP+8GYhVPswL9hQTzMyyNKREVOqLKRL/S0a9qhHWBtIpQEBLlNarMhVmMwwbzAX3U4JsF2kcVOCvBbM0OCrOHyo5R62yupYcUqKgGMxXXYxFQEVHrxpw87qQaWlmJqq4kuB00A0v7rYQv8pim9c5ifYi0PQ8te1SoMGKAY8mkAdukGtCAxnw+PoyUGnzPF6pZMHc0Z04dW60JtThblUJUXW2VPVlUK2RwFsuFCtgG1Xhqnwo05s/pnLsezMqATUu4qBGp4qUqmJZoSKkLpXics9ytBm9ypPxDZR8OL/Di4iXMkEms4CXfjopsluOecz7Xah7ZVPu6AtpYDkLYzu1mOU5FZd5gOTJPpeV40CZO2FoWcARkELFnou7juYmqv6JIBxmA6sZDxp7TkHCWwJDJipQa8u90pcQcXjwF7A0B5yHGt7/X2EPfv4cRWLVyFQ5bexhWv2k1mJNCC9Hb3vo2rF61GrRYUaEXBMFrGjspwOHBw/N7PVC9Diy1fNO62B45vDEd3nfxYV7avAfnC55PFt+YDhUUw2UIAGesgLwCVcfT8MaNXxuqH/a1jMXLfbVlcDnD5S7elqFlePevLXXdBIgOIkLkvFyV8kDL8wGvuUvdPq77sGV88Rjtvn3Dc8zuY7R4+36fY88TJR9kd84LNsIPHlakiX3RPNrX2C+eA2+E7VvK2A+txUNYLmCUL4N53eAL1Vo91C91XuxrjPZ17BzovD/oY08FP+/jJOtY2a9FPc97Wt6Tvcq8+H0c18OH1td63trTcT1UafPBnp+dMHQAOA762C869y3l3PB6n1OH2ycP9by3HcwLGQtCL977DpTcB3pefrX9d6Dbt/Ml7x6uiQfjerb7vOB1mMeIPDNQdzBQBA6viUu5ZgzB+vB69gcztzTlqnnFMTKI49nT+eKNun1LuWbs65gUuCW2QT4CKXeFzAteV/cwL/5orhl7Om9RgCFuRSWIWXy/tXheLOWaIdei/XxhvqcbbO4HgkiXlt+hN/TEI9bVhqGhZCNvzkZJ5q4ZaHktTE60MT09hWbTl/bJLO+gLHtw7BKNZg2/wRZMgpsYcVoiiQ3kqY54oUTSTWG6GgyvhuHakoaz0CuwdUuCue0FipTQiDCmhm8VaDcKsIKj4htZWvGyCmmhodRZCLIczYk2muO0y5pojtcI/AyuX8FzK7BU0PErOE6mQv59GzrJqdWCbU2KNThLqCBQLaUV20aNQIAIb3HkObgskKd9hD2CwOeRp9tRVUrFxRtFNu96XgM6CYHdgqE3YOoBDJsZZQHq2hEBFD2MRZ6opuB4B/KsL2BMQGCUIYpSJP1KtdQKOSGAoR2QKq8AtjsG1x+XNwsV7Z+aeg+SVbo03qY9Zr1RccWpwwIPA36glGwaL1KWsrH6rqMgm02VHttLeRFX7a7cF4Rgnu3Bpu1aN5DnGvIsFeumSRAouWh8UDJgObawLY6F+h22tEkP36KTVNsMKhQLY4kyI3hKURSUpCoAKOCCD2s1M9xM1MagUZXboPGEUYtNmJO95sMJoc3gZkxUhMwp5JWG/69YhOAIHAQfYKj440NdCQS+LzevcZwgilNkuXqgKnPOuRQZIR9bg2s2RTtIe6HYrJkdyOw2dZCoA1YUliytoCqLSgrXke0kSGZBTpxkKJkvl4Tozi9gfn4BvThGKUrGQiBgVrPsJkFehPB9WzL+mDlp6304BnP4eAyxhMVAHtYIuwXShBcVV6y4BGPyPVRxoUCzaSPwXFS1jigs0e2kmJ9LkVIFSFt+ZSIzXSSmgW0L2xEx249ttCLm9WCXkzDRgoYANXyxnBtajcoskBURCq2D3OoiN/ooEcuNjoJnpigjqYgkmI7DTOYgQaBsLiETW2sHTI77SCnLpNpZxpPZjryppj6ODxwClG0LZZ4joUKWTbu8hph8iyJVGHJ8EopTzYiIqlgq6FRpBffrIBFPUpJUMB/BIzM91YsIyhSlQNgieFPbQq2lzjbsisoYB4ZmKyttnSIpCQIZZ2DDooV3AK9pnycqKMUqLwR7528061IAvBf40h5MZWMcdWU5RaaafqWt2DJkPbgOwts4x3OCbMAw+KBRo5Zjla3gvGhyzltKdcnjtuCLA64Fx0XOGnL8uwSBeaqUmQNVj8l9wTEoNYG85LGi+tsDzNgJAl8Tljn0w4dGYNcIHHfscXjr296K4044Docffjimx6dxxLojwIw6hkmbjnqoPNAPryl0MPR6Pfkn4waGDxG7PwzzRoy2LioTG42GnIsW5hfkjyrX4bmVcH2XgmFPD9TDr+3r4WSoXFjKcrn9e4JGB2sZiwEct48WprHmmOSj8gUcy8b4dpgvLobW4CHYe73XjWfipY7RMJ/vYI89z8mTrUmx7/BBn+PAxtw4jSXbdl/z4tXGaPex39v8XPwgxO0bqgRez3mx+9hTtcAXbrQ+0oVChxADxTu9jty/7QvkDqHDcLn7AqhvlLm1+9gPH3J5X8PxaDQb8k8+OIVhKNauOIlf07zYn3m/tzmw+9zieO5r7A90bvE+meMwNjEmzw3dhS663a5kMsv98iLgs7/nrQM5rn9fc4uKctdz0QyaCBqBqKl5Den3GHvEkr29A+IDHfs9QZLX+9hZ6tyim4fjwZIlFnwy1okFBXTD0OHyWubFwTj3HcjcOtDzPa8jvK5OT0/LLQ2tnzxG2M66P9fVpY79G+Ga8Wr3W5wbXsPDRHtCnuPlXq3bk7kxnBd/bNeMPc1ZXlcbfgMTrQkYriHHCK8htAUzO3LxuezVjmu+vOV1eWKKwjYVj/VaP9pgIbKktVPLa52ZWrG6AbFNE57jYbw5iZUrVmLl6lWYmhyHYbC4YweqYh66m6PVrGDZbCNlGGGITi9Fnpiocxdpv0bUj6CZKeyWC8t1Re02O5/h+ecWkCwMcu1r2njZ4llivKnDzCsYpSEgJq1q5DVtbCaCxnKMTzHHhQUhfODOoOtz0I0IFAv5DQOeV8P2KuiBCbfpwfabcNwJ+PaUAKreQl8KBUi0NNODYYzDM1ai1nIV8p8zp6sv7Z3z88+grtigl4gSLnC4PBsNbwKl2UKpE/41oeseLLsNUydIsCU3kPmAFaFivhVxNIcijVCzMTcKpeU3yVJkIUtZKpQ1AWEk9INA0XXH4Xot6FTamZZSNokSqJYm2oIwMyaa84UyS16exixHHVWRCQwxbUdu8ukjF5hoMHuNtlkqqJSQSW6+DQcubbm2jUozkUa5LI9FLVw2xyrJ2PRKsEhVnLIaM+vMtgPoNt8c8/cLpobnMNxVR5XRdsXG5AQVIYdAqFLacwkrWYLAn6GKiesmLcW6yi9z6P2mUpE0mo9HfAMHDQmXQbBY5orz1CbSklYv/qwuGQy8KaFd13c8sfUmkg+YieVUJ2RjgQitnaVSKlq1UlDGnRg5YZ5I/NkqTHDJBuJCtpltvxaVgRZVeCxmsQU8sv2YF38qadO4h6QfosPa7u6CWDjhVAKVDItW2AL9aB6e76DNFlmd2UMLcIwQtslcrAJ6aSDtFYh7nDvcbhZa8AFWg+caok7TyxytMU++Rsi60CkwN5NLsUhUWOgXGuLaQun4KGwTm7Y8j35KmEfgTPgVwKnasNBCAQcafCaByhiaXol+3Eehd5HqHaTooibUJpSV1gpGA9jSQG3pGnr9WIGrgTCOs8txaRFQEZVZpuAqS1/4FpUKUI2qOCovmQ2pkeGqnEPObzYHq2xBKuMqmISB/GHCQ/7+nGpGFvHQkqEuQWJNqNXbepVdpay1ppkh11mEQakdpycBpiVzQRqYaX/NNdRZDZ37k1XaZQWN8jmnRKHFaDQ5NgSBVAOWSPICWmVI9iehMOEwgWZRVNAL2vtdtCbaaI03RSHZW+jIDWISq/ZrcnjbozXRQdjrC+yWY3iQ40C4TKlhxhtrlqdQeapVMA0XpsE3ajnSLJdyGNrqaTMW65quLExVnoglnscMYx0I9Dl/U76xpq+aYz9QNXH7Kx5jQ/Xf8MTwWq8sh37+0AgMRuDIo47EiW8+EUcdfRRWrFwh51uGJR95xJF405o3yUMlXyDxXuNAbmr4wPHiiy/id7/5HV7a8tKuAqrhHuCcHihWaD1mwPJb3vYW+f1pnkrj5RNPPCGwZ2f0xdDmNvzZRcvYuWNf7WuL/+5Al7F4Br0Oy2C+FffJkYcficAJJDT6yaefxEsvvaTiI17LNu9h7P/Nxu0Ax57W9eOPO16ANeci59TTv35aWmJDNrPt73jsa/8d6D49wO2T1VnCnOUDPe/3TzzuRKxeu1pejm7YuAFP/fopuddZyjJe8bsO9rj9G88t3j+zxfzoY48WFTMfYJ97/jk8+7tnJR/voM+Lf+Pt2+u+2sP8JOg57pjj8NY/eau8UOHxwcD5mRkW7Q3K0f5A5/0rLtj7mLM8V6xctVKKMXj+DJNQmj9/+9vfSmnKv7qOLGWfvs7H9f5s3786V+9j3QgmqPw/4fgTsGbNGszMzcjx8cILL2BmduYVtvHX9dzwBjinyjFy7HE45ZRTZFN/9cSv8NS/PCXHCJ8R9/t8cTDmxcFYxgEc13zWarfaEgPDAhUWZ256eRN+8/RvpNjtoN1v7WvdlnL87WsZr3FukcUwAudtJ74N7em2ZO4+++yz0jI+Oze75HnBF7h02HB+tcfag0io/X/cEMt+WQmgbjQauxSBqxsraltysPpwbQe+baNh+5gcX4Flq5dh7dqjMb18EnWVYG7bS8jybbAFuqWwnBh11Ue/30XSsxCGLBypkEYs+chh2AWclitgKik1bNsRYfNzPfR79NMzg0uD6xB0VPAtghoLtt2CQ5ijlegXKWyzCdcfw/Ty5ZicoCqP6rJ5ZPlmWG4JmyDQB4JAhzfmwmm2oBOcuA0E3rhAK+Zp9ea3oKgNaDYLLRqwdZL7CZg6g8YjsZImcYx+J0LS2YQs60AzSlEssdGWDbKu04LuLIdmTUPXW1IWohkuPKMB2/QFxKVpF2nSRVXsQLc3gyyLpJG3tzCDusgQFxlyKQohpOLvpQLKhd9ow/PH4doBTMuW5lSqe4pcWWUJS8I4k9IEdo8SKKicH1UoQcWbaiJ1xHbFixZvZqQ9WazHBIg1co3AjQo/FjGonDfGmLFIgTZMnXls/JmB5cp1HYEoylVIhZoNTX43CxCYA0BIRmsNgaopzdNs6M2yRE6AdGlnBM1FipqwQ5oTLAF/zEoT+EN1oGFKNlwt4dwVLPk9Ngq2V9NhycBqyVqjhUlHmhOEqrIQybPhgPE5huuZ12LRzWjJFFtnIS3ChHzysMMgOylEqdCf6St1Gdehpl0sEWKfUCHLrDrHgesEss18TqTKS5YhEIXyxBqzna1IqUAMIyyEPWSUeDk5apM30Pz9OaKEvyfDRMOH71Rw7QSuk8KxNFiFgaxPtWeKJOa+NuC6LSlbsY1SSkJ8x0Tg2UrhBr5hyTE3X2B2rkCfxSUZm6pZFmIg0Q0kdYm+2J6ZVaejrj3opQeLHeE1m49VPqDBTllCYjtHnMVI6w4yvYcCMbQqlrlGwy3PGLZtCMxisQxvggiiykJFAUrLs2HDtmmzVmPL3kvuX1qsWXxCOEvbNYeP35+zBZw5g4PcPkJo2ntF9aYTzGmyTArj6tyGVtgwaq6zygnk37FchMdJCRaDJPJiAXaGTOzbtFQDnrQ1U0VqQxN7D+0tmpqfnomcJRx1KRDTol/d5rbSMqas7mKFYYt5L4FF0SoLXAjxygpRkgkmJYb0Ww34gYsyy9Dt8iVJjjQl2CzheMyGbECzLCzM91DmCUyCbk0XwJexMIX/E4u6IEYBpoR5VPxxvhHMq/zDQuZrxUBSvZKczSwOpSSHMJTMngCd6l++mdup8JGxKmX/UUFFleKhz6EReD1GgMVKtABTOUG1AOfvUeuOwtvf9naccOIJWHXYKhV+fNgRkiPDlwW8JvB4WMqHD+O/fOSXuP/792P9xvVyzt75sMFzs3pvJScursPxxxyPyz92OU457RQkUYIbbrwBt9x2i3qQVcL3XQ8uQzC+aBk736INGrd3RuQtttQPEwqG8GW43MF6vKZlLIaUu22fbLe0Dw1E0cP12MO6Mavx/AvOx+mnnw42OG94fAPuuucuPPKLR5AmLHcbLGP4wnkp2/da1m0pY78f27e3ObC3sV+xfAUuvOhCvO/975MClZ/97Ge455578PSTT2P77PZ9z4vXcd1eEddwMOfWcJ8uGnvOBR6bF3zgApx56pnodDu46ZabcPddd0sBwFLm1v6O/ZK27/c0t6hkOelPT8LZF5wtjbk7duzAQz95CD/+0Y/x1FNPqfF4Ax3Xr8vYD7aPbdIf/MAH5fzp+A7uv/9+3HP3PQIDWQIg58/dzzm/5+P69ZhbLLw66e0n4ZzzzsHJJ5+M/nwfN916E77/wPelCEHmwx/hNWNvc2tyahInnXQSPvjBD+JP3v4neP655/HQjx/CTx/+qTQH7xyPxcfwwZgXB2MZw321p3U7gOOa0OtD/+eHcNVnr5LhuuPOO+TcSWje6/deOS/+EK4Ze7uXWMLY+4GPtWvWyjFy6WWXSgb0Y+sfw11334WfPPyTPc+Lg3nsvN7XjOH94RLulViy9O6T342LP3yxgOInf/0kHnroIfzTz/4Jz/zumSXfb/Fe+bRTT8O//7/+vbygWpzR/Gr3yyLVEUyhHHF8qUfHA0uO3vnOd+4CgUcEK1SVZplJsQcLMZpeE+3xMaxesVpl/KxcjbpKsWXLbwGkgMPv7aPW5pBmC0iiDD2+EAltRFGCMEqBQkez5cIZb0rTaJwD27eFePl3O5D2HDg+MD5moxk4AgXNqod+H/C8CViejVLLUZQpHL+JVsD2rjG0xnzYVok8mQHMGcBIYLmVwMCgaUqLsNNuDYoxmN/XhG+5SKWwYYZrDtNuwbemAPBPE2mxHVXRFTsrVXFZDHQ7m1EWfclFZF4ZQQYv/FQEmv5KmN4KWCwIAW2elGk24LpN0GLd788iTRbQizYjjuZRJsyQo/2GUJBNuSqoPElZFkIVmybb6AQt+H4Tns3cJBXKy/ZaNtoS8uV0CRYAy0trwjfdgcNMAoK2QdKbbllw/ACNRgDXdzHVnEJcl8hp1+Uf5t4ZbMEFHDtAURmIklyKKmS/lixoULkokiVWsqXWRskQbWYDEtaZmtiL2IrLdmAWQwy/P80SgQyVWCKTXfPTtJGnBIMES1QeEkZy3PjwYkETO6QGG7Vsi8cmYcLFQSaJLIhRdSUDihkQX6HfywQcDhWyjB8gu+S2pXGGNB9kQNEOWpjoRT0F8OQkYaASBV4X6Txz2GqYBrMYgYxBdBmk3ZnPpAaDcE0HlmHLumUMSZYaW170ayBN0O3MoheGiPIMac1GZELAWuy1HE5RECah7FXa1xt+hZYPND0DDctEkvaQ9iqEc8yPpHXbRKvVVG3FWoQxl7LzAHZgoS4ov0/FErxje4QdM5E0SRMEJoWNsKzQrVKEnCyFA9d3UOiaqGyRcrK4QNHcCQJp+eV2M0evV/aQ1F1pDa4RS3rg8CPpezpUluOwuXzgxCVcInRyDMJFQj5LLOk8nzR47Cg+hW4/RhirMhU2V3P/FTWzMi04hiuQjcuWRluzEnu7a/kCy9MeYOUs1eEscaTNcde60RZYSrkJxriXUmRJKhmXnLOWQ/WjI3ODCloWcbAhXc17ZTkncKatmdBbto8Q2CSjJizXUKWZAoEuObZq1pYW4XK4BMB0LVGQMo+y1+mKDTylklDT4Hk2NM8BcfK2hTn53Y5OmMft5Z8ULd8HLb2cY2lZi1pJAss5ERlpyvKdLIdNOGvkKiNQYg7UWAikZtgkV4rNQvxQiQiWDQ1UkzzmFgOKQyzw1a6jh/7uII7AihUrREnBN5sr1qzAUUcehTPOOEPecPIFFm8gGcGxlJucTZs3yUP53d+9G/fcf496IN3Lhy2of/quP8Vnr/ks3n/++7HQX8CXvvglXP/V6wV4jNKHb+gvv+JynH/++Wi2m3js0cdw8zduxgMPPCDWx1H7rF27FldfczUuv+xyab784Q9/iG/f9m088vNHwDk2Kp9ly5fh1NNPxSeu+ATOPedcaeL+8pe/jK//769j85bNozIMO7dzevk0zjrvLFx28WU49eRTsX3bdtx777349h3fxvpH1o/UeBx99NH47FWfxac+8ymx0N/5nTtxy823YP1j67Fly5aRGYsjDj8CZ733LFz4oQtxzvnnSAPnf7/+v+O2W28TteiofZj9y+vIRy77CM445Qz8y9P/IoD4vnvvwyOPPDJSw3HMscfgU5/+FP76r/5a7vdv+PoNuPGmG7H+0fWYn58fqbEQdeTxx+HMs8/Ev7vu38mL3ocffhg333gz7vjuHSM1FnS/XPC+C3D11VfjuOOOw8bHNwoQve+++/DE408seSzG2+O46MMX4a//n79myYc89y3lw2dpKWpJKE7pSrnp0797Go899hj+y//3XxaDwMMFBKZZT9pIGd7Pm/Gp8SlMT7ewevkqTE5MijVtvrMFMHtoNixURows34EkmZVfkkZAr6Mh7mfICAKhYXLlJLRhSncQAAAgAElEQVSAQMdGL84xs62H2Re7SHs5GhMNtFosJCHQqpCF80hTAjdm2mnS4JkbFSbaU3BbYxhvT6AZ0M6ZoCoJKxbECuw4BbwAaLRseOMuJpatgintgGx4tVHXGdKwi7TowjB9GEYLhtGAZU0iy1ykxTZk6RyKJEGVVMiiTLzbBhIpxGCWkbSCSgFHE07jcBgeK7FbsNCQhxaLWYGmLQbFJOmg190sZSFhf04ag4ssRK83JxZWUZrWObI8RZLSXt2A4zQR+C0Fx0yqoayB8qxGLIrAGkZtIVO56IDBUhVbdFFUjdVsGiZAs33Zf/TmN9oN8ZTzZ1JRFPL7ajlJNT0q+hwBgQnbE5NQwEReMJtNAT8CNlHssRGY1kOxGloIbF+UWrUxKNGgslAzZH1l+6hSogaJeYwFFW02Mk0T6MncQFXCQfinlmsbBmzLECVimNMyS9DCDEKuo44oKRT4oLpqADPZ5My8xaFoYRAmJ1TQCWxQhJmmMdI8Q0ZrZ5orRWCSiZpwUMuKOq3Qm+tDJywUWEoVliIjaVrL7+Q8ZqkKM2M4zrQdE3zJjqCUMkswO7sFYchMvRqa2Igt9Koe0rqHSotlucy81IoMDaeG5xSYGDOxbMJH4FpIU6ptOwhnQkTMCKwstNqTMv/GbYJDHY1WIBkUHGfmYs1t62Hr1gjbZhOEGdtiCQF19MpCQCBrP5y6KW9wNd1BkteSk2kVDrLYgcVMS8FSKi48Y4ajkSCq5pHXsWT7MQ5exh5cPlPpSmmclX3KJmM2LSpCJUo1jhf/TkCv4yIIXLi2OnbCJEfc535LVRPhoLyXqlbOAcvYNe9r2nSpyPNoX2f2SIY6sqGljtiDme3HIANiNVlvpJDkSxsIxil77osKbwh9aa9teFTvQrU1DSAx15cjwL5kbp00VHM+GpbYvS3TkFxE5vAZpY4u33bYllh3WSKis32U2N6gupFwncU5GtJUKQE5x2mf50QlZCS0z0ueX5gHyFxMqeaRNi3LquE2GpJJSRAYheHgfEHVH6WyXHn1Zof7g5kkCvoRvLLBJRM1bQGqUJW1vMgjUfDy+4f7iXN3uP+GikCCRobZcp/y7yTsmacZNowPvkbQe6gteCmX3kPfs7cRGLZPMjOFSqyjjjkKZ599NniTwybhI446AgQSnIME8q/WjrZ1y1b85KGf4Nbbb8UP7v+B5FbtFQS223jXu96Fz/3553ZCjv/6xf+KL331Swi7owW/qGj5+BUfx1nnn4Wp9hQeefQR3HzTzfjBAz/AQm/vMPWPdVbzpvrzn/s8Lrr4IrTbbfzgwR/g1ttulQfZTS+NDghcuXIlzjj9DFx2+WV4/3nvF7D+377y3xQI3DR6IHD58uU477zz8JGLPyIKya1bt+Lee+7FHXfcgZ898rM/1sNhj9s1BIGfvfqzIjC4/c7bccs3b8H69SMIAs86Cxd++EKcc845mJ+dx1e/+lV885ZvjiQIpE363PPOxSc/8Umc/O6T8Zvf/Ab/cNc/4Hvf+x42PLphpI4RxktceeWV+A9/8R92gcCbb8T6DesxPzN6IJB28XPOPgfXXnetOBN/+pOf4oZv3DCaIPCCC3D1lVfjrW95q7hX6DigqpowbqmfIQj82//3b3HYYYct6cfICmgBJojetGmTWPa3vLxF1LoP/+PDeOqfn9oFAg+3jqipSJEyAlOHa1sCisbGAoyNT6LRIhx0VawzZTlmCbepodnUURcLCKmASzNQ/drrAr35WCwmumXAn2yL5TWtCnR6fczOdBB2uvBrU6yrzWYDAXPFUCDq91BVjtg4iypGoWXQHA3tcR+rV6zAxMQ4fKpqtARJMQ/PKqE7OWxfg9OwEDR9jE+OozXVhmG7wnokGr/I0e9thWEWYuc19DYsvQFN9wQKRdHLSKJ5pHGKIiYwovU0he9aMDxLZEvMiKMNuNGgLXgNNGslbKsNG65StIkVkmULMdJ0AWW8A53+LMLePNKIisAEZR4LADFYQABmfVHdpkv5SOA1Ydu+PIwzgy/X2DJqUXAkba+idmP5Ah/6DUsAJx/2aZXlnrSoxDIsOLYLn8qKhgfPU4qyKCc4VbpbPt4TtBmEQzSYsowlr5Ey0zAJJedMyiNY5GDWKLUMgUtrNYP52IrqCPzxqSbU2LbKliRDshGpAqT1VjXvshCBdmSWHAyKEcqBxZlNxrTD2rT+0hbuynpy21gYoYOAiaCQeEo1SNPCWZWmKBu5XFp4+1FHxkwyCkXRyvzCSgBo2MulATllVXaumlmjfihwhmot7gOGshKSlguJ5DgKqCS8JPxyLIRprLIdiFBEreZL5h2hkLLE5pJbGMZ9xJ0O+lGXPmeBOZrnQzcTLCQ7EMddActJTrWkKTbfwM0xPWZi1bIxTE200Ov2MfviLOa2Ul3LghgPlWmhYebwvRSthomxhgK7BNy9fh+zsxE2b42weUeMNKuQG4SAQDdLETNT0XQld9B2GgKdioSFQMx+1FGVtmC0YdVGqReoHFqY+yiqDEWdoGQ5C0FVyf3H4N9MIGBtVNCNEmbmgelzhOTydoIwUFcqTNpWWbRCq29gmyg0Xdp4Of6E2gThnLhs4ebPsumZsJDjSwt5XjIfkll4bPulbZvt3gGsyoWROdIgTC4m2YNVhSRjDiJzQ0tUTiQvKcCmYNq5Swt1bmLd4euw0O0g7vBYzKBZBQyb6D6noR81mxGZR0i7vaEjiZSN3bIIgtnSrSzCUVYIoOa6EQrzGKXoERXt7gTtLPOpRaUpVnXlSt6VT8l8P7ZAM5eR3dXM69MIG3NRRLEwJ2V5StQT9R9zMIn4pFCkMsTSaxoVSo0vHggCc+hi9zWptZV4Ar4rojU4o91ZU0Hv0nZIVK2xEOqVGYEEt1IkQjt2xeDRwXWGknKW+FS6/JyAw0MKwiVdhA99095HgMct3xIzl4xqQCr2TnrXSTjrrLPw5uPeDM3WcPiaw+WhkzBaWhp3+2zevBk/+vGP5KF0nyBwXIHAz1/7ebF1URH4xS9+UR7iRg0EUhF4xRVX4Lzzz8NYewyPP/o4brzxRtx3/33oh/2Rm7ZrD1+La665BpddehnGx8bxwIMPKBD4i0fk5nlUPstXLMdpp50mkPjcc88V+5AoAm/4OnisjdpnMQhcrAj8zh3fGTm10xAEfvoznxZF4Ldu/5YoAjc+unE0FYEXXijXEdrFr//a9bj11ltHEgRSEcjryCUfuwSnn3w6fvub3+Kuu+7C3ffcjV/+8pcjdco49thj8elPfxp/9Vd/9UpF4GPrMT83eiDw+OOP36UItG08/NOHcdONN40cCFy1ZhXOu+A8fO6znwPHZOPGjRLFQkXgrzb+asnHyBAE/se//Y84fO3he4zQoYBDntFKYCFakGs4szqff+F5PL7xcVFlPve756QQjerAJEl2gcA19rraqU3JyrIcEwYffqkac22YvgmHzj5Lh2XWcOwKlu+JDdciPChDxNECut0e4n6BuV6NpF+KAgu6jqA9AdMLRLMz3++huzCPOo8x0Z7EhOvD48OARXWbgThJRCkTZpHY5DRd5WpNTDpYNumrkgSq87iVWgrLLMQWbHga3KaLsclxjK+YwsTUMgWhylSAXp5FiONZ6KYBx5qCpY8LBCGv6oXziLszyOO+FEZQMUZ/qenoUuxguWwftmGIumkcfrAWprsOpr0CDht+dQcFbZEl88gi5FkXRbGAXrgD/d4Mkt4C0pCWWLa+apKfVxeJABRpTeUDjtMS9YOAMY2wrxDQlVeGZKMxy5wwTfRZVYGAqkGpr6cakPuRoMSRzEACNde3BRgFblNZCUWzREZF2GAqV6cUf5BO6ChLXcotyiyHbrrQmKNYVzAMglZd/P2iJmJeGZWWbK+xPCkzUepGQgpm9NHCXIr6kA96jq2UhbpmiTKQ5QhUPrF4wbZdKdEgYOGmmKYulsiQGUVEGVQ6gbl2XD86cEsUlFSR/hBqFcyzI7jU2GWr2mlrirVseIGFOKykpYhEPM/ZQp2joEqLnQlFJdluOgscNAvxTAcMuuMykyyRdTT0CgXLaqiMIhyyCPaUQiXPWRBBxSOVlH1EUQ9Rv4siTQQE6lQyeg0YToqo7KDbnZGGoFIHHI4LLeZOjjat8S0LTVEwFljYFqKzPUQcUlfIeeehZaUIghKtMQdtydtqIOon6M33MDsXY8dchtlugS5d3YaFflUi5NiUJVICHXaWuMwDNKVkpogIrImCxaQsClGeNQivYFCJGEs7Mwt0pJe21lm+O4CABUrmQGqZ7KuqsAT0ch5T2UabKxfHdmtotMPSW04cxWZbUxSwVH1KI25VwCUotC1UKduDbViOJaUmSRZK5h/3J/MFCRNtz5fj1ig9aASBGQMGuW+UhZ0gm2BdMzNUPiEgQ95r1KUh2YKG5mJqfBJpUiLpxfTQQrdLVEGOkg3DlXoA1gatxmyUpnPY3tmSDNRFjTiMUZt8OTEmBTr9iNbsDoKAc8ORsERa4hMW01S0FAMGya/GOUPIqcCdzG1NqXMNjbkIuhwDukEgR3FfiThNBEjajo6kUMUrLFupCGY5vnL8kb5y/+lwfB6lpmSzsqxIp9KRGYHyb9wXKuNTmtRoj65f2U7JnyYEV/pQ1SKy+9eGls2hYnDJV7FD33hoBF5lBBi9wdwTtgtTKcibp09+8pOgbZMqeapaablf/NmyeYtkrXzrjm/tGwQOFIGf//znRcnBohEqAr/81S+PHAhklhNBIK1tzEF79NFHcdNNN+GB+x9At793VeUf6wTmnLvuuuvw0Y9+VJSprwCBL48OCKRt//QzTpccuAvOuwBzC3P48le+jG/c8I2RVwSefurp2LJ1iyg5vnvHd/HzR37+x3o47HG7WC505VVX4tqrrhW3EWEoFYHM/Ro5azAVgQSB556D2ZlZfO1rX8Mtt9wykiBwzao1Yg2+9IpLccrJpwgIvPt7d+Puu+/GI+tHyxpM2+dnPvMZ/OVf/uVOEHjzzTeL6mvH7I6ROl/QGkzoRbcHr62u4woI/MY3vjFyIHD1mtW44IILcM1V1+DNb34zHtvwGO6+927cf9/92LBh6arZIQj8T//5P2HtYWv/dcGecJFCxGZkH88+/6zY0jc8tgHPPvesXL+2vLQF82Rwu7Lhd4HAw4JjaofKIdeW1k8+uNd5DnZiGq444SS7y3Zr+B6Dt1uwfTaQVqjyCHHYQ6ejaqE7UY2UwIGxWxof4JsS2pZpBHx9JGkXtl7hsMPWYYwgQDPgmA5s3UaelOhQYZVHKJhXaACBp6MZlJiedDDWpjWXIKhAXiYCKDWnhO5SheVjbGoC06tWYHx8HHVJdVofec6m4AhpGUpeoGMsg4amgLkk6aO3sA0Js4UK5pTVqAqqZ0oYbGsNbFi00FKxFjTgN5YjaBwFNzgGtr0clqZyuZhZF7NxOFlAlswiz+bRi+eR9meQRyHSJJcWWFv3VGtxwXYQlT1GyFFQZUd7LUsKyLr4d3SdMuKNEJAKrmpYWpDBEUug4BUFLpjH5viiriJM4R/XdeW/Zf2okqJyS0yISllBoMiflwAxAjZRHHJfM9Sdqh+qpTSYnqFKNGhCpjqMeWlS1SDhaVKUwTGj3TKTbSsF4rBV1bVteB6t2IYAQv49rbqECPwa8/8MKswIPrlUQ0dG22ZF6FdAo824YvLb4PdJdqGCK1R0RQkDWPm3uqiZuHWmaclqRXEpxRRSMFISvrLNmc3AhtgtlcRSiZuirTNq39elAOiyJBgi0OJ6qFRt7ivDVqCVqrYkYbZjgjwOBQRmLIdhawabXi2THlGYdom4mkO3N4cwilDrGnyTtlOgaecInByuVQmTLZMC6UKJuMMGYvJZQjI2DDNH08DkdBNjE20BZvPbd2BmcwfbtvUw00mxkABx7sg8ilGhVySIihRpUaHMDcnXNHQXRVgi7bNSg3uPIJDAh2CI0jX+yZCKxZYQj/ukViCQOjJdTMGoNM5dHtxs2TVQSnsvFYEcI6WA4x4hBGTuYM3Wb1p0hbJRYEgwTIVPjWYQSP5m3EvI5UQByulVFKkALMMyZdlcNdsKYKIJo3ChlQ70woQxiMDjprD7hRCx0BOUzQimGcncZMOwofmw9QDoGbKVPLcxP682c5RuBFgpDIMvHtQ5i0pZkxAPLIkxxbbOreTLDb5FYfZjs9WG49iIkxhz8304hH0EoZxHzPfjPKeal/ZfVx3bw7BWObClKXiYNU4QyuOMpTfMHBzY6ksWgjiwXQMJl1equc6xKsB15vGvymoM3URzjCAS6EVs7KZtXszOYBEylZzDZtZhxT33J88J/G/+j/8ubeJSRaNkf9zu4dd4DhmWmezcpyN1e3NoY1/PEaASV1TEtgUqDS699FL5J5tMjznmGKxZuwa+7YsdnnN525ZtAgJp1aOabV8Zge985ztx7eeuxQXnXiDh3X/3xb8TRSCP6VH6vOPt7xAQeO755wr44s0i39TTGiyh5iP2IQi89tprcckll0i5Da3B37rtW8oaPGIg8LTTT8MVl1+B8887H52FjoDAG/73DSOpCGREAVVfl1x8CU475TRs3bZVQOCdd9yJXzzyi5E6SoYg8Jorr4Hf9OWcKxmBj46oNXgAAmd2zOD6668fXRC4eo2cKy654hLJ0Xz66aelIOPeu+8dORBIRSBB4Be+8IVXgMBHH3tUNSiP0GcIAt979nvx+es+LyDwpz/9KW78xo0jBwIlI5DW4KuvxoknnIjHNj4millagzdu2LjkWTEEgX/zn/8Ghx92+CtAIHkOxSMvvfiSFPYw25g2fTaaP/HEE9g+s10YDdnHbiKORRmBreNrQ+KxdAEdVASWbHwtIli2Dtcz4TcsuAELHmrZqYZLC52GIokR9WgPjtDtR+ixpCGm8o2wyhYAUZoWCr1EVvdRIZLm02OPPAY+c8GIJEz+ThtZWKGHHGnF8oYctlUj8KmeyjA14WJszJMHc+bMdaN5gYSlXcBwdbiBi+bEOJYtX452wxU1YBwvSElIVTL7jC2tYzAxjqJwEUcJ+r05xAszyMOILkKBcZKsRZbj6bB8HYZvww58+GMteI3D0WqeANc7ErY1IT0RsgMqqnciRMkc4ngHsoQ24w6yuCP21CwjpdVhVi7yooI5AGXMHqMVuGQ+HtV9fGwXT59SVhGeUf1T03IoGYBUo8WipFOWW36bIYpKLxiXZkTJVaJV0zJEScE/CuEMGnUr2olVlhtbUwVyUSlI3EOLpkV4SKBVwnRtWCw/GJQlULVJ4CDqxJLlECQZFWraIxlGydWnvdIifFE5a1RVkhBRCcW2WNLqqubyBxVBHESq7qTxkBRUqSuJp6jSq4tKbJOoWY7CEgfVaFznmexfjhfHzqgJAxVFLesKcZxJoUhZVrJ/tJKNtbSPagIYZfE5pIgl3EqVKuEXh4NeTsJMqrAS2UYqR8V+7QaiyEvjAv0wQkLLdxwhirsoCSWlVtdAZeooTB2WUSLKZ9GjNThJodWl5OV5BNxODt+mnVOBozwqUMU1qoT7ewA8dWCsaWLZpIsVK6fQbI+LzXl22zZsfXEem16ex/b5CD0CJy1AYRIE1uhlEaKMdnCgMjyM+ZNi9877lRSSJHKkUyemhp2YuBTVaCw2WWUfVYpA5a+nRZbqwEpBWyqBuQzOTTWDBBnxq7RMM29u1x9Vr5RXFWyCLtpPCZxNA80xtok6iLohwj41w0rVRgViUtcC4bmOWS+HXrpA5cGoLJi1CwOO4EwB2y49s6U0EDMZsfJCmBbbiKm2c2FZDViaj3iLSjk0BH+WKLQEldmH4RawnBKmrdSHtNjqugW94IsRA5ZlyhzgOWOh10VS5DIPCcYJoMm/h1ZasTFK1mEtCtRumAq75jKoblQnbIJI9UNyHHPMBIobMhdo9+d6ynFS0YqvI2fb9iCrMklzlDVLd0hWqSpkrIOJZjOQeIKIgDrPoRHSy97hMaQgniqQGkA/vVSW3wH0G4LAIRwcgkCOGsd5qBIUC7HY/w99Do3AwR8Bns/5IutNb3qT3GvwIfTM954JAixm2k1MT6DVamF2dlZyZ75753fx/fu/v28Q+K534prrrsH7zn2fKN/+/ot/P/IgkJl4fJhniDfLQqiUHLUPQeA1116DSy+5FM2xJh588EEFAkfRGnz6afj45R/HeeeeJ7aiL33lSyojcAStwQSBZ593Ni69+FIBgdu3bsc9994jarhRK0IYWoM/c+VnEDSDQyCQZSGHrMHyoo4ZgcwV5THy66d/LdZgZmmu/+VoFeqINfgzn8ZffeGQNXgIAt9z9nvw59f9uXAIKgIZQTKSZSEDEHjCCSdgw8YNAgJpDaZdd6mfnSDwb/9GnDJ8xuZzHl+A8154obOAjY9txCO/fAS//d1vRcXfW+hJGR5zAvfy2QUC1zWOram+o9XRYkMqLWKUohXpztyq8WXjCFq+KHnIqQyx6eSiqgv7PSRxH90wEVVgkVAJQ7WRCbP2pJOTD6KlFsIwU7THfKw7bB0Cm5Y92kMdaDXbhlUHfUk1mlXBCUoE7RKTTTa2Vgh8X7LxcqoGoxlpX9X8GranwWvYaLZbaE9MYMwzkRJQ9nvIwkgUYZZvQTccGLWHPNUR9mPEvS6izoIUhHBraM2rJaNPR2PCgemXsHwTdsuD22qi1T4WTe8dcN21Ujqiacz6YotngoxAKZ5FP9yBLOsi7c8KeMriEHnGIgpTwAQLHdhaSkhG6CAQiy2jLCsQ0FKLzVUknlmuCkEsV3LhCAOjJIbtsqyAxRaaWC59x0bQmFRWZskOpMiPJSSWgF1+qFrksvXKQEkIKLl7BHBqGSUtimwnZfsoJUQmVUoefLchuZEWVYrMEdMM1LUhILHKK5mIBf+d4LJi+YcrIJKA0xZVm4JaWTbI36Mtuk6l7ERns64sb9DVLjlznC1UqykrMfcdoWMl6ie1XLqGcyqkCjbL0lJJwMQxYx4kVYU5amlbJgSklVKtJ2Ek25eJRgTg0MqcJJjf2kOdKVXicOyk9VcUcapYlujEMF20JyekTY83yUkYIgt7AyVoHy4lqlRvGRVqKgPLHFkRIUz7kg9pETIaKXy9ROAVkkFpaxayKEYVViIU1TW2QA8tcBW8QMeySQ/Ty6bh+eMCzLZs3YptmxawbWsHM90I/UpDLgUPJuKS2XRUP3KbK9gtZk8a0hjMPpi8R0WlI9iPGlMFAqUzFwDttKrFl8q6Ws8Grc50tnKu6NKNwnlq1IZ8H88bzJOkhZvzggCL1nEpXRHrNUeViNASlM15QiRFK7HvG9J+TSVwkeUyP9k0TMAItjQPQGAV5shjIkGftTww4cEEsyx12Ey81DJUdoTE7iO3Iph6Bt3MYdVU2NnQdU+avRldYAoAVfLXiso7O4JtlzCsHEFgYqzpoOnZsEwXRZoKZCfIjpMC/YU+ZrtdafOl2lLwGOe7oaPMCEDZDOzBCRxV5FFU2LJtFjmLftiKTZ5dVci4I2ifpp1dVJbMBFVNy3yrwxcCjEXgMa4SPTkX2azCY4AMkZb1SMacmYSSo6iZ0C2e32pkZSLnJc5xQnBmiorKk+rNgUJTfpemFIHD8w5BJOe9tH4vsgYzk5DLEKDOcwChr4DJQ59DI/D6jwAfyGm7YdvwsmXLcPrpp4MNfWmaysPG7d+7HQ/96CH0untXsxF4SUbgIWswaA1mDtzZ55+NyfakAoE3KRA4imUhBIGfu+5zuPijF7/SGjyCZSE8tj52+cfwvvPeJw8WAgKZETjiZSFnnHoGtm3dJopAquH+6ZF/ev1PfG+g3zAEgVdfdfUrrMGPrn90NK3Bg7KQuZk5fPVrXx1ZReCwLOQTn/iElIXQGvy9u74nZSFsox+lD+9RrvzMlfiLv/yLV5aFMCNwdjQzAneWhTiegMBRLAtZs2aNKALZuv6WN78Fj258VCkC99MaTLj6wQ98EF/4v78ALpPPYXSzPPnkk9i4fiNefPlFPPfsc2IJ3rxtM6J+tJTDb5EisHGEGPzIbPigT3hC66SWZ7Bpu/VdrFi9BmPjEwoW6mzZzJCWBHILCMMOQwflbTKlhwWfamliM9h8O2i5LENpk2VJRGPMxtpla1X+HB9g+ZDLh9rKga77sG3m3NXwx0u0pjU0Gw7qNBFAYugs0MgQxdtgeyno+POaJvzAgR+4GB8LoBkZ8ihFuBAhDxUQ0HzVUEs1W5aUiHqxZAPVUY0iVttusniTcMG24Uw7cBosIdHgjFlwxtpo+evQcE6GZa+AQeWkMWjKlXIDZsXNod+fQxp1kUU99KIeCjbXprSYGgjYBsrMM70BW3fh6I7kHuVmJirBMqdKr5SylDDpi51Voz3R9hXQozqL+W4sLiAuIMQzbTSabIZtoum50uxLrGNJpJ9qa2V2muSIiYecmK0W5aZB+yNVSJpqNmUhAVtNKUijF5xtxhqXzzw/5sCxGIQZbyIurJHTHpvRgpqK/VPaYtnUTMBLq7PATk/aTBWcisSmzZ8mlCXuY4Mq1Xe0Yw5CzFTRyABeEmhQ+ZUVfWmVpa2UH7a2hhkbeG1Zf+kKIfAjUJLflQmIYZafSGLZHJxloiok6BXFZVbKnE22UDlKQMklc/wUBGTxgkGpqKyLIZDcaTQkDzHqddGfZ7FHhH48K7mPVM/qro3KpEosGqwHkOYRaoSwzQwwaNnsYczTEDgO9NpEFtXIehmqrIJFazN3grQ7ZxhrOZhss7hnArrRxMI8G4p72LJ9DnOdEPP9FAsZYZKJMKZSLJB2CirvuP5a04alp4izFFGkIY9daFlDtUdLHhxtvEDOXECkELd7BSToIdN7MA2lHuM8ojqVlnrmXErbrkvXP0Eb4TILbTS0WEJj8RjLpDCoIIAlnBLwaAkc5NzwXU+syEmiILCoUvmGoyxgazZ0m8cGiz5YclICGVWx1DGyXMRXiv8ApPsAACAASURBVMCa4JqEOkNYzyG15wEvUrmCVMpJZw03SLq1pWE4FZM7ow/I4TQ4PqWhXTS8GhNjAaanxtGeaEJDCkfPoRsBitJCpxNiy+bN6Mx1wHcraWkiI1Rn4Qcb0TspPMuE13DgBR5c20WWZpjd0UM35bhqYjFm5IEc17QAM/+S0J9QTWzVKh9QoGytGr6HH7E086xaq3ZiaVwucwXndWXftaj6JJTnhktRkoQ87PznTi/ywPIr50OqX3n0DInw8BfyMOD3saDoUDvIUi6oh77ndR4BvjSjTZiWVt5Q8ZzxzO+ewc/X/xxPPfEU4pgq2T1/WEbyzne9UwKbzz73bCkL+bu//ztc/9Xr5cXOKH3e9va3CexhI2qr3cI/P/rPuPGmG3HfA/chDEdrLLjf+Xb9qs9epcpCWuN48IcP4tZv3Ypf/uKXYrEZlQ+B+6mnnaog8Vlny3Hxla98RR7eNm8ZzbIQlqZc9JGLBHLs2L4D3//+9/GdO7+D9Y+Mltrp6KOOxlVXXoVPffpTUsb37du/jVtvvhWPP/a4ZE+NyocN4+99z3vxoQ99SK4j23dsx/+4/n/gtm/dhueff35UhmHndkpZCJu1L/2IlIU885tnBJZTOUtl0ih9GF/yZ5/+M6UIhCbZqszepTWYra2j9CG0Ihg98+wzpaCNTsV/fPgf8c2bv4k7v3vnKA2F5F2fc8E5uO6q62RMaNcdWoOfePyJJY+F7/t4x5++Ax++6MNYPr1c+iWoBvzVhl/hwYceFFtwEidLXt7gGxcpAoN1tVM6SojFSK48Ecsv1SN2w8Hk5ASmlk8haDZERUPIxQf7NA8RRnPodecRLoQqe42CMtsDWKLBB9a6lubWOk0l8M61NUyMN1SpheNCrwtRppW1Cc8fw0R7NbyghbEJD+PLNbSmSjQdtqrOoGL5QZWjynrI0i5g99AYt+C2bDi+A9s2BQLaDOaPI5RRhTJV6hXJdiuZjmaIYrHfS5FGKbJeCovggRlnOmGPReERWlNNGM1KIGAwHsBpEsatg6MdD8dZJZl8IiErgTTtoa4TJNEsugvbpT026/WkKTaNqf6hNdCTtwS23VQwi6UdhGGmBdsB+mlP2lYp1aK6iFJOqgypo6K9DywDsVyBJ7KjDBuuEyDwAylKafot6OYAFhLw0H7qE4pqqGmZZIYha0xTtjkk8g9Tt6VcgyUYbGnlsrOyFpsi24E1i9Zi/i4XlqnBsUw4/Lu6RjfLRDnEiZex4EMohQbHaUFj87TjCgwZlo+mUYY07cs+kBIZFqPIb6yR5sxlpJhOgWNAtcYqMDf8UOmUycMf7ckEhBnnFG2XVEASchJQcr7x6yUQZTkyZgHSi6qC1QS40EZJq7BAw7TGzIubEUcEksoCW+tcj1Rs0bqhGpCr2hYLKG3sQSuQbZ7bMYuwO4e6TGU+Mu+QTSCFa4k1lDCSy4+zHir0EYiFlfMzhYOMCE7gWhZlIsbjP9kkS2s17aQEbVNtB1NtWr4DxKmObidFt5uK5XRuoY/5Hu34KXq0m5Y2MqsJ3W5CMxwUOqRRO+PxkpUIYyCNTVgxy3sygWrc93Rk62WBXtlHq20jqWJEWQ9p0UWpxWjaqn2aD+KE2nFEigY4TWBibBx5VaMf03CsoUVFXXsS/d6CNCFnaS6qWO6PjOUfoILVh98MZFx7vZ5SxRJIc/rTNmwDTb8pSrqU3Djl7MjhgIDOgesGMHQ269aYWjmJrOqjv7ANUTUD+AkabN0tGS/ACWRJwqSabbSp2wMrulLC2jb3bw+NhollU22sWDaO8TaPdaBJlXEwAXbAbNkyh2efY/7Cr1FZAaKM5UBUrBIKKjc9wbgq63HV8ZCyuamLkhOUzeimBYtQlHPLomqS5TrDY4fb3RLlJb+W5jwGhiGIPAYsGrZpaBaNoAKrChqydITnLh4fNqgMVZmMovCrcgH0AggHdl6e6/g1jhEVthynPSn8xOasqeUe+hwagTfCCPAa2gpa0G1CdB4rpQBAXg9e7dNsNUEAdtWnrsK7T3k30jjF//xf/1Nsj6MGvxhYfdFFF+HU95yK6dY0Njy+Ad+5/Ttisx61seCcYYbPJz/xSXzgQx8AlaMP/+RhfO8fvicWnpECgdPL8K53vwsXXnQhzjj9DMx353Hj12/EHd++QxQGo/aZnp7GmWeciXMvOBfvfve7pSH2xw/+GA98/wGs3zhaIJAA7PLLLsefffzP4DQcsX7efsft2PDEBsxunx2ZqcFzxamnnor3/R/vwxmnnIFOpyPXkDv/4U68/PLLIzMOww3ly4MzzjwDH/vox3DCW07AC8+9gB/98EeSs8rz5yh9jjzqSFz6sUslfoSig1tuu0WOkSf/+cmRA4GNZgNUEZ9zxjm4+OMXI3ACiVO47du3iRJulD6rVq/Ce977HnnRSBD45FNPyjHy0I8fkvy+/flQRDPWHtvpGuR9L0V4FDXxmfEAIpt2gcCTlp1SR92OPFkWWYFSFF4ZzWRothy0JiexbGpKoNBC2Efa66Gfz6OsaL/MkBXMI1PwxbIJFzylSJLyBAUDqRDSiwyOXsNzCO0cUe7wYVYgnO2j2ZqA6wUYH1uOqWVNTK1xMb4yQKvRxOz2zejNbUcSd5GVEbKamWwpmk2g0fbgNxwpNbGNWhSDFVV4aYk6p8avRsGw/oFasYxokczR74eoEws2lXPKAShqLGvMQmtCh9MyFQCkvbJBwLUMjnksHHtSGnO5XTmBA8sNqIyLOoj6cwgJBqmQDPuUWold13QskNWwMdU2feiGC4P2R8LLXKkrCUzJkggVwiQU9RotvVVtiO22rjQEXluaaS3Xh+P54AE31hxT7cPMIJOIQQOBY8HxCAaBPM1k/Gkrpl3ZogWZEFCahln6ofpCSN4IwahF4oTzvAY0m9ZSBRcsXYet60q5KPCALbypzBm9ZrswFYGuUgRKAYoDi+tFCEEVWaFKYKRJlXZjmzBokFE2aIglu2FhB+2PVPJRITlwKaqyBUoaNTYNs+lYla5QdUY1oFSfMF+uqAXySZNxUaiMxkQolEAUqqikeTgrBGDHsx2ksSo5YXEGcxhpVybQZG4kJ0ZpsNXYRlFoKMpyZ1Mwi1JQpzBNQxqqaenUHAO5VkjWXKFpSPMe0oSqwQXYdoaGa2Lc9aAVFcJugv5Cin4ng5FVqrHbNeCxjMfMMdViQYmBsqCdvcJcSKWdhW4/Q7efoM/tE4WkiU5YoGSWoktwPQbL8bEwsw0mrcG1BvJaWmy1lEo7IqRSFKXcv6ZWSulPYoRiI5WsQCORrD0BR6Yt+5hsKsuoMuNxZw/y82rJiOQccV0bnuvL8sOwjx6PgYIKVQumZSGXeUPLMNWtHFoDtk3LcaZyDAqqcwOxpdfMr+PG5arURoMLXye0N6GziKbtwfPZRpygH8+hNkKYNhuTIqQZG4MhMNpxCdDJvzVkIS3LKvRRJ9y2a9h2LEri6emW/Gk3Peh6gaOOOhKu30QS1ti+ZR4vvPgCts1tQT/V0evF6PdjpFklxylhWdVPVXmPw7lPO3wmiru4LsTabtoKuvpUpRq6NA4TSHDMxpctQ6PhII0SzM11JIuwKlXfN8+RtFMrC7cae3JGpbumLZjnFXV+408szvwTC7fGcwjbhQeXHKoFeT6hapLNREMN7mKWMlAUSqbgroap/blmHfreQyPwuoyAnDsGDdhLnZ98wdcea2PdkevkpSavLc8884xYKaTJe4Q+hF3MX5xaMSUvApgj88ILL2Dbtm37BKp/jMPEN+20Bx922GHyIpjAhzabHTM7pCBqVD58iTUxOYHDDj8M0xPTolx/+pmn8fyLz8u90qh9OB7Lly3HmjetQXuijSzOsHXzVpkb3d5oFQw1Gg1Rzq47fB10S8dLm17Cyy++jO58F0m23yqUP9ipxJe8U1NTYFvushXL5CGcjZybXtokTZ2j9mGWL+M6qHpaMblCjgsqRLdt34a5ubmRGg5m9K85bI3AHioCX37pZbzw/AsyDvIcO0IfXkebQVOOkbVHqoZb2ug5JqOWN8vSVl5H1q5bKxnELOHavmW7/OHLtv39SJ+ERG6pZ7Ph89kBPqftAoEnrzy9ZkFDUcfI+mx/TVHpVPiwNMNAozWBZqslhahh2EUY9hAnLP7IULP1laopEhha9TQTjuVLvluS9dUTKxVHOnP+dHimgcD0YXuOWNnY7isPrroDTbcRBA2MTUxj2fIxTC930Zwy4dkmZmZZwNFFWfZR1SFKxMgRotF0EAS2KHhMg0H7Oaq4QhEmAo04Xszj0z0TSVagEBtmhaSbowhVyYVvmbBcXQpCCBacMR2tSQtmoMMKPIGAjtuCZa2Ebq1Vyh1dF6jFIhLJmstLRP0O+r15AVNsLC6owKNIklDMcVAXBUzLg2Hyjwvb8WDaNoo4RJryT44iU9l9BFgsDeBDT1kbAkWkO9cNwBtX0/UEBAYB/5tAzZQ25UoyF024jgHbo/oJYlGMw1gaTrlMhwIrgyCWuWWqqZgPVoQ1heSOGTAsghsPlkMoQnMoyzg48yppi6Zyi3BBZfXV0raqE6LayirKnDhDYx4bH9pIgwkjCPYU3KMo0jaZ3WZJRtqwyZQgQyy9ufo+aRDO1U0ox1UqlaUTpJT1YG8DyxYkT40FE7WBhEpAZrhJGzGBkIYoVvuCs16UVHmFKEoR97tI53soM6m4FfCa0zcqCIZuTTYxEMopS7GIKqNIlBMRVafM/qNmU2zYhCul2GylpVnjvxPSRUDVhY4IhpWh6egIqN7MCkQLMXqdCnGvhJZRycnCDA1uUMF3DQQuwbGJJK3R6RTodv9/9t7zWbbsLPN8tneZecy9t7yXK0q25EAWgYJGQCAhmKaJmO5pE/OHTH+ciKEDWvOt+0P39HwYeibkEAgXAiTUgIQYSSUJ+VKp3K17j02zvZn4vStPVaFGg6qQoapy3zpxb+XJ3Ln3u9bee61nPQaGra+qHXVetTpvW5Wc/+Bb2/djIvmpAet+FKs9X2kICJ8IDATsSgC4eJtaOypMI2M+EgKyPj9R7/fqvUqD32nkc16ryJSmF16evjFXYRuGqa95nNkl3tJfcVIMfSW+r7FH4o7PndOjAyIC1QIyw9pEBmv3i3BQhi6fWtGYfFePZD0xGT/S6UTIiBNjPAbWCemjkUKk2FHvwoXUyo86++nq3piI+PRZsFEA49XhYEEzyiOkCFAuJCymku83yuPRmID7BBKlhOdMetGLXqzFfF9NPej69VNLKb1+cqRqgiWHjyrsvl4bmJzeqL5q5HHMHmnKg/MPxW7BTgqZuYf1piYQyiC0+8PYkqAdK95LtUgTVbTnplRTA5rzSfxDXT92al3+FRqDz2phKweAgYC9+F+65F+2i4AP83yVawPXpwksutiHSwi2FOCnM3AvqLx/i5X7TB9Zu/fvKvCPowIMzFn0KrJCYeLcUcuydHLiF1gfZ5CepZnVgWd+1VZWBxbPXoibs6rIlaRuAQclh7FMsRr5W6zs53d1AIV5LmLZs0gWNvZijEMtviNp8PldiO3ZsbhuqpbYU5EWNj7B7oTrpMVD/QW0sXCZZqn28j0bX1AHQDDz3n4BBYex4Mqi+MX9E6sbrhFqwb9faBtzQ54nAIJGGOkHU2TBTmIO+0LabN6dpqYIwnbnYo74QquDm6Uw3wmUJZninKDP0PrFptzYPeOFtHHuzEPBY5IoUdmWtsBoLD7ITD/a7Skg8E03/yQUMGPaleekBeNp1buJax4qy5AmcpEzST1XWTNRZfINI6tzIGAEEOUGUsjekBDX9cZYg7OiMA+7LMuVBZFSRZrPFxJm/vjrdZ3ajqCHUdneQgeHl7R/aaGDS5EWey5Ed71pNYwr+UGlAK81rxFcKDwMYwa0IUb2pMIOGpa1hk1rrC6YWhk+Zomvqm5VLydVy1H1ZtDQ9MaMiYJJeRGo2IuU7cUq9gLFe1KY+4rzXHG+ryS9oiS6JM+/0UlwfZdGiwedNyATbLQ6P9Hq7NQ6/ADzDUlwCKCWyOMmAfMxzCWAwShWgvdeGKvcLN3EHxbbAFDiWIEWkkHYxQjbDLAkNOBwMV8omy8UZzMlaWbfgSwWgAvMLTA/stB5zU2ByqpWR3sBjPrId2EYbuc/htN5Jre1QuPtCJAH8LUNSuB3AA0WPNwTOgJ7btt7B4IiHGAW2vm41FQ8//B0c1nIyK4dMEf7WJBB4B6oBKcAklhgL0AcsAcg4JZhZqxA+/cWQARAcmJdA0YuFlpG9j+O5rPXNK29znEB3nmEOYxSs3HydTCPseuNjdVsSg1L12/s89Og1oIQ4MsBOAIChhboEniJJbLW67Wx3QxYJbCExgqQ8prG1oApTij0AcMbNcNanlcqiVol0SCClAtCQjaNliel2lWIWlt+T2iFpySblOeEiQByh8Yy26wHnZ/12pDI3aVaNr3OqlanValVW1niMxOZCdFxB0jNZDdRX7d0G/t93wQaKlcLfBepdVyQBh4bELgkXYikZLUa/Eajx03KgXNIyPFI9GCndqMq+ncg86UEbe8MaTOKn7U5RFNqALOTzmmALVI+HhFeaIsCMAO5jiLAXXztgsEm6ylJ44BttaepDRR7+HHmMlRtGywD6AwQGSSjvNRp9JumUtuUFvwMQMd7eDCTJk3SbpiFsjWLKFKU0E9dEE3TnivyehUsepCOHvvG1rzllltsgsi96XxZ6vjk3CZFJcB3xD0gNqn0uqzMY9MjFIgUbfrxlsk6RATxXKT2TgrofD4Dp9gCdEwWTkeDmIs8OvTs3tHDJsTH0nq768yE5SAdp/ezfyPqmRHi9mLe+vp9L88VBq2A1e7KYw9PYwx+tx1cxEy/8Ma730tJd+/5R14BG5wac357b+J+//dIiv+Rn9KzOjxWk+15zlhhax9gdXiBXtdP7xdMbG3cxYKnBde9cJgcNlbyCLQbbSJrAA9jOxsXvbBYszaZRXnCQjz+uwRoTa4Opox4AfULu8kwRMPaiFA6G0A7IsALtV/Y/XP7HHFjsRfozXML+jzJUtqGCb6g+wXTQO4bWyLLs3pIPw8+9J3PVZ4jzOdfaNvfNd6ysdb2WvkR1+MpIPCNN/zkBIDDJLpcleqnBoKeBQSEs9BWP7jR1eVG5QogsHEBDAK9aC2h1mCZMTPkN4h8Y+a1mGt5vQ73D7TYP1BRzC3z0+s8HcwPbPZL+Aj+dYBnY9cpOzzQYjFTvkhV7MXaWwSKE19N3aqfzuVFpeJ0UJK6RMwgBLCEcQhA1WgABDprNDW9fCS0MUCgk3euYcWdS80KmSCpu70dL8yteeFrcRgrv5Sq2A8V5L2CzFeczRVnlx0QmOxrHGYGYiEBRXo6jSTQOp+i5dmpVqfITCu7CRBsQu2QAIPG5DFporGBCLCULB3W91SuN5ZyPIHmGUsvcoMNWJoGiiGnJN0TgC7UYu/AfrLZ3MA3S3PtBoV8NhrlR6SUAsUR4uAJf76xG5zsNAJACS0VGp4YzEbzAvOBswBHXCAL4B9BDD2gIEm9JB53pO66ujE44uZv7ms8FAGNAQLZvwcIBdPICX9hdhmAY6xAnM5IngYodOm4AI+++fzBguRm4eiuALkwS/lO2E60twPytgMQgAnIVuzLx29vUF02BlQHgKcgVRw/nnu+r3K5NG8/PBiNddh2BgRqA6PT7d/A3QlZ8WDgmWf9OVCQ0F6ZsWFJoy7LtTEHYL4ZahsMigDEPXesXANBMKhu8Ns70+itVCSD5rFk4cIKVJ81OjuqNZahekAuglHiSWk6qMgHzWdz5bPQgkqWJ63OT1s1Y6y2S3Va9TrdNDrfrLRpNhqCSUkxN+CyrpHiB5qGWH09uVTlgKCKwDwzDaS22g9KZrGyeWoyfYDAFZ52sDJJ4uX6VqMpiAwQI6wFeXrT4GFZWh8g8MSxYy+AJCbbvooitevPJNrGcEXy3WqE2eoTRENC92TtgHyf+0SQeMphuaaFeYa2G6knyHiAYZorGAIbeHqhp5Brc+5r7yCzxQpW3c6Ollodr53/Xj8YedQm/j0+ib3C3NNsnhkwjKx9mjpLCifwKJh6pfGkLEUG7SsYBlvAMHn+MKluBm0Ix5lYDe/lcU3jvdc7P0+7XoxUB6Dc27ViFEQWSCLHCrxYNIjTQvsHM20ImjlHOj0Yoo3XYJhHdj8BCDR3Sgs9GU22/mRfNmatA8H5Put/dD3kwVxbT5NOMmA1OfE2LdhWrY2l6mwbjLG7lQb/vROci/f/43iA/Yifn7uv31VgV4FdBXYV2FVgV4FdBXYV2FVgV4FdBZ5zFXgKCHzt7McnPwo1EiIBrRemH4AEaQWZbGIO1AcQWJ2vtK46wcDy/NqYg2NIUjCT/UQafYUwvLzWZL9JCKtvLlL7inyuYIw1NL7m2cwYRuBDyC9Ij0XeOTvcV5IhjwxVzDPN55nS3NPQlqqnM43+UknaazFPzSQ/wpMNXyxjm/XqNxuNq1He0CtCpoj0MUQ2GehkuVF97sAFaJlMiGEu4Q+Y557mB5Fml1NlC19BOiosAM0OFMc3Kk33FGcLYRnj+8y6YQTCZgpNMlCWtfllbM5XGlukwciAU6Vpbl55nhcrm5GIHMuLIk2er4nETw+mWqWm3JgsePJg8jkq7YD0j9RUA99gpwFohZrND0yqTVpwHGcWyvLkaj6xoiGS6K38r+k1NHzeUXXTFIAPmWarEZDBQEDoTIAsoYE6AF4AIB7nGeCqB7MLELA3UMf5ywG0AhqSShubZ6JipCUuBRo2oDNygnURGOsztO9z7CjAQvAf5L0ARhZaOo0uMAUgFFCSVciJUBCAK7eaYOzAoTewjT7oD7AsHYsRUK7cVFpXlWJjGobyYPNZqi0hN7U2+ELiGzl6Jl3d4I25qUFGngQCwbQ4v9EPrJ2MfRYH5qtIUE61WRuIAxDY40cJ5BgT2EBDWH6x9SsYdfgYNsOp5K80S6UiQII9Kuik+rzX+qRXj2S3JyyjVxKPKvJJ87mvy1cOFeehujbQ0ROlTo4btWOqVSktq1FnVaM1vo+w+LxSkck28EeEaRvLG2ONG598HUuTHpAHwzhFzr6FAtl/PEut3QGyqwbpfaMJXzmvs34SxZli83x0q1yw69gHYD/Ub1Z++F5jlI6dsWxn84UB3QbgIx8hablrDUik7fGZgcFofpO8zqp7BLXefRey4amPpDY0VuDYYSQQmvTaJ6cnH+QnvW6/42YD5qt1qfOjyti+AZ6HAQA0bd6YVyjHFiSD7rznZo2+p5Ozcws0CSIXLkPQSxoMdGFb+Q63jFPAdFu88QDiI22aUixqeayU4B05DnatxwCtW/m8N/bmqQTmRt+IM8JjZNYEA56heAIeLNQ0JK1v7F40dQT1SGHGIgBemJ0tsCQm1+/t3jj5pITD5QR4lQHiA9exOrdw4LnkYLdQ4dgMXOucw8W1w98md9uaDDrQ/mnSfDrLd9sAVgHHyZs21uxu21VgV4FdBXYV2FVgV4FdBXYV2FVgV4FdBXYVeA5V4Ckg8NV69dR5nZIiUT32LnFz65E2xcgCo63ctzdWFWmdpI6GABqFJ2WTTbY3GPErtokqacC+15n/13xWKM0yFdlCkVdorH0VUWpBBWEQ2zQUQ3uYPul+4oDAJDJGznxRqPNKxeGkZjjW6J0piltLVF0Q4DGWmsbOgYCkIVStmnWnyJss5TZOY4Ux+nQYVbVWy1Fd4xleA24zi6Ws8JUUgbL9QIvLvubzWG3QKptnitMriqNbVcwOTQqJdNJoz+b1BbUG7APp4Eab5coYaR3xqIAFoa88Jsgjtkl8sdhXCnCSeJCUzPUr8Hy1BLCUjTbVxliAxlL0A0tPBkFg/7DkRj9SksxN7ljMC+XFQmGYOhYQDKuRfwGaOZDT65FWAgzRFr4x46gxIRakiQbIIy2txSXl9gMACB5/MBZpm8jOGQ0ijCtjWfUwlBzzCP87+gY+fzDnFBdu/+YP6JjzMEUtnXeCpWgKdCdzZB+ErYzIswFZZJJcAEg+ybECJAEgEaBgOakW9oIsGVBkNIZZNBJu0hnwyLFtqtLCLBI8+zIHwlI/QlLaeqN6A1tzy4TqOjMwnTZrY105SSfBF568IlU7wnaFVUhjwVYM1HZr9evSgh7KtjKwm+/P8tzkykhpA6/XNKzt+DqvlResFceNMmTsALVVq6geVC8HrU4H9XWoDUDpMFqq9nwe6NJhoiu3LBTnc5WbUdevV3rieqXz89E8BVdtrxp/kmlQDXCHX6dPq0TyvFRhtFAU7KletmpPSWbuzNdvgg2HtBuJN2BgEmIXqXFsTX5P+jW1NoDJ6wxQA1hyUiEHQBkoPPYmqYc1DJvQNvaP99amNLA6jrInGYH0Ae4r5mfnh9bHYwJrUk+dSUzwfITmRj9Gy+wrSxYGwPtTIkLC6d9hMMrPOrXhxjxC737Z3QaCnR6famoipeG++ZMQEFLhb3S2Nnm0Upkc90X33m73nWvXruqJJx5zDNSpUxFHirYJ0fhxknBOW5kXX5woSgtj9W6OT9UBskWZgecAflNHyE5j8n/P0D/cEgHLPJOP49cJ8xDWZIUPVyDl5jnpwGiAVZK9geCCkBRf1xeRYyeA5L5U9Y6lCqvXs3h3vselXI+euyZoI35LP+DaScLEpDwtizLbAB1qg7/RfxcW4j11TX7Xh9hFgIgpxl64Upjn0EN+d6i7CuwqsKvArgK7CuwqsKvArgK7CuwqsKvA0yvwFBB4n3/flMSJkv3EwgKYyFfryth6DaEOsYwFM/X4no2OMWhbpxAgMBm0Xp5LmlsIBZP4oSuNMXh5/5IFeRRxoYiQDD9RDLrYppZqa+wSQjyGXn7s6dKtc2UL97skCRXHeNqBRraKkkbTdK6+P5Xvl1oczE3y1uGR1pRS02AOJsFMJGM0xqQxNIkgv37s2pGaDYcdCrIb9RlbhgAAIABJREFUimEYQPODQlHmKVtMOrgpUjJ3ZxfNCS+5WUV6j+LMAYGr9bFwUcH1HzBtaiatVkvVZ7VJcGEXmel2j7R6riSbGxhlwFwIyHhJfur8eWBXXRhnNiuXmsqEHtAujQhKuWL+ZqsVZrS90iBTslhons3NkDTJAd6cDHK+mFvScN+SXDUYEyiaImPTTRNcKpeAO0UEXqwcgAMTEOLedoJvnn2EMsB2glFn6QqoQ2vzIYRNhl8afikG6mBiFkaWEBzBeiT0AKkogC7mmEgnqcUgOzfzIfPhTY2KFanpYYJFFiiBLDggXdr2G0O7dP5ugafT89Mt0Q5vSIJMnL8btW4b+oRRr5xVGhL2hjTpucIsM0ATKfp6jQRTOlmeqFltNJjpc2N9hnYLYcv1vQE31Dw+mDuwNIZxGFofXa/W1i+uXb2mhlRnykT/DBJLiB3H2iVpA6QPjYHlUYHn41KR3+rgIFMStK6Plo3q40HLa4M2ayAgGGat5kWgRS7NC+nmWy7LixM1Tazj80mPXl3r6iP4ULZqplgNzDBIeNGodiJ1ulHTA87Ntdi7UWl2WcujVs1Ro7YaNVD7AlltpuUTR2rw/qGJLS3bAavNUGsiqhfpu9epHwDhuU7ZkCk75ibgr4GzLnrF5KnUnn5Bux/sAwTmqmrSuV3tqUdBSFAQqqwd8yyZJ/ZekspXq3Prq843L1Y4FtqfX9bhwWVZU60aNfXKpMtdUKvL1rr7rlvlR54iL9LB7Irm2YGuP3GkR5+4ruG8VodnJF4d6hTPkWXHDgglmbprLVGb4CJYx6SOwyTuODazhuI+FynNWZCYW79/8FsPKgoLDeapifRYagCxq0ZhMikJALATeTEBRomOzo6g9Nq9Exsu7qVsdAHkytbvfVdJMlNgAto9gNAYgLw8VoccGz9BgnnGwa6dJ2vvA667lG/qGys2yTZAOkxu+iZNZH6YTWMWBqT80Ua0FYAs7cbixpPX9f/Pg9JsAgAwX0Am+rtxw64CuwrsKrCrwK4CuwrsKrCrwK4CuwrsKvA8qcBTQOD9+6+ZSCpN5nOToOGxRpIcIAcpsMasWdZOZjf2JsllEhzFE1kUxuabptKAwCiaO+ns2CiOPN1y682ax7GltLYVjC485zJdKgje8FQ1vdbrlaXmxvNYe1dSzQ9mytLQJu1RCgixkZJGUUgyKL6EG/lTqcVeYhN3vPWGtldXdZKx8VpjvRm4GQMGJVqt1sYIrCsX4gHzDKLXPJPSwjMpcpIHSue+koPYEl72Dy4rSq5I3r7imGReAJiVeYAhtyMdFKbhalXp5ORMNSElqEwHmF8z8xGLSC0NE4VhrIJE3SRVlCc20WeDkUTQSFOu1VS1C78gpdcblaYLAwFIJ8XLKy8KHd50s9IwNZAB/SlefDCr5vsLC7Coq5X51AEMkEyDjFcTUmNfvj9aBAawYOdtFCSxAWWGBsE0imPloCUirAEWHIAMoRCOLQQbDDDQg7Wl2OTccZzYD98XASRCBQxhCFKhwNJJjWFqYJ0DPQih6cxjMjKjs54fR7I0plHbd4hALSGY15EjG/sPwALD95Bz9rQuV7ZfPOE4BlhYm6pRvVxaoEvEcfnIZGEEAgp1qsvagm7oLy4wZKXZFFmactM6IBf2I4AmLFlATmSlAH0wE9vWhYTArEIgTR5LZ4EpXBuN8zE0FKnVRN28M0nnisJOiyI1diwc2Pq809njK51dXatZA4B6yotIeTYqjwfNkkDZwcKO43xT6/h6p+vXWp2clBrHQuvBVweYjCchCb/+qHWzlm99Y648OVTi7+nouFFzOpk8OCB8Nx+1GTo15zBbneQaf0M/7i0QaFUtjZ1nXokA3VSVqFvrrE4OOgEGGS/NMeZoE2rEuyKYooOnLCbhF/n30+LNYa5aME0g35J3WyV5ovk8NUYm1ya+jEVYyAsS9ctA/pApLWYmP2/OADpXarRWH27kF732D/cUh578KdLh4ibtzS7r8cce1/lppXrTWIoxzNfJG+X1rdb1Rn6ErDgwb8mQ62/qTKLvmYaawA8SnDvNZjOThdOnJ/pizw8Jvsj6CVtBcj2a3P/goFBTViY9v+g/3H/O6W+dSxUHDAV7jyKXST0Q2NHiB9hpCgCQHSPQ5/4KU5ZrEoZtFJlHIaxgu64NhHPvCXmPjzT7KUYgICDHxD2CYzBIs21sgYd7+3cyAo3dZ+fv2ITufrB9zP0dHvHGOtwxAp8n44DdaewqsKvArgK7CuwqsKvArgK7CuwqsKvAC6gCT/MIPHzllOS5/Nz5YSFRLdu1QohZMMiQ/S6RVtZGIOvGSFHK3N9J04aJCPlaeXqTfLzlDC8YlRSxbrn5FmVEanajuqoXacm+MuXEAY9SyeR5tVLXlvIXvhaX58rmsFlCZYBMSSRFaDlPFcWd4rhTEDby/UaLzDfPORAq5HkEIXSbTjG+c8gZYat5kbrOV10PWq7WmgBEPKR6gfIkVBh1ivPJJIpJGigpIiV7iWaXD3R4cLOi9JLaMdc4+IrUqtSJSff8kaATElxHrc5XOj9fqlq26mtAskh+kBmI6keJMaPyJFeWJcqLmXyYbhGBBb3qutSI11u5EokK0xSYnyFAGMwrwBTPj8ynDV/AvcMbNMtmBjJZQMvk0oHnhQMCq640XzeOIugCA78IJglA4DyAWwcqjngrRp7Jfwn7GCz1d6Y0ykyKiUS2HzBTdAm4LmAA4NJXOMFIIuwB8M8lIAP+IXWEadT7xJC4gALfPCNhjcHmI5WOfeGfhvicfQH84VtGomrgWHhIRS+wiGFU1/Vqe+CmLTBlcbQyGbuGzoASAjE4xrbpdXq2UkgbAG4QIkKKbL0xiXBZterwZANxxd+vGYA9rdYwE5G9cuwVfm5ImAE2AVrwGGxaC4JpmjP11MWSXM0WU50lUFKzRuPQKIKDFpaatFTgnyuLRi1glhGioVgnj58ZELg56VRWnQGkaZJor/CUJ5P5WsaL1L53ue51/ajRyUmrtvFVdZn6yVPlke+7BeZhk42EbgD4zuV7e/K6VOUpQHMnf0wwJ1QX1qq6jYFB9ASXttJKUWvycoBSwGmAHphpBjDBBh0r55ZHX/F9Y4/5A5JvpMYOFnJejJxLpGByCYTgyWzIVjk+899DQku74Ak5DMpz5zPY4eWHl2aWKgpnGlaSKqTshJkkBui201q9X2qgtmmt+SwzlmIwRZpn+8qyfa3Xjeo17FqCRTguzxKZN8uNBtXq41ERaeh5rIj7W71RV7caB9fRgdXwmAxi+nckH2CbQJppVLkuJQ8Z/WTMQi/ESzXQ3t4lVeXSUoMteIeU63ZQVXIcnqsRYTAm+3f9mPCQi77PxYVMH/9CU6LT34ZBWRwZK5W+5UIcPbVcE9TZLAq24TskXOIRSLvgjZok5t8Iu5jaA2Tbfb0qDajkfXatbcNEOJ6LBFF+R9tfpEa+gB6Ku1PdVWBXgV0FdhXYVWBXgV0FdhXYVWBXgV0Fns8VeBoj8PC+yVJRCSYYRq3qjTbt2jGeQqmrB5OEMhkN/UBxVMiPIZHB4DGhnrq+Vh4cGnOna0abgC4WhQ73DpXEobyBVFckoGAPBDhkqrtaJcBKuTZZZTqPlB3CAIpscp3HsdIslWKQxevGWkoTT0k0KIhrHaYACmiWB2M89bWnoRoVjKSBMnFH0umpqSc1Va+uYxo92uQf2TBgS8i+zD9MSjJPURGp2N/T/NK+Ll25zYDArifgZFTbn6sTDC/IOIHaelRf1yrLTqvztdo17B7ndxcGhfykUJIUytJCeZ6rmO0pm+eKssI87qpmY7LJerlWCwMTgBHgj+AOuHu9b+mzMfvISJAttFjsWxIxDCwLECF8wUI6ImNEtl1l/m0ALj4BGAb7uQAX7O5M6ruVAwMgAnDwC8COOMiVpAvb5wCLqa/UdzDd+B5AHFiQifyRzwCixsbEI5Bj2CaVAiYgOQZMAuQxMBAwIgS0heU3GshBAAIAJ9JIBzCCKdPHLkDAwJGeBvwfG5NRAugATth7ABCt0Z2UmvO117pO6xXAF8ChGTFuWZedJTADAsIEVNdrRArc1pqRzmx+a6QERwY3VnWrboLBxvmwj27LCoS5eW5sSEA3vAi7oIdIZmxagDALvxgqDUGlfjpV7K81yyYtilzzfE91O+nokWs6e3ytagVLdlQSSkWeaME1wLUFzEtadjPobNnrbDkKDKpuA1VVoKrv1Xq9GhJmfdijWyk3APWAPD8zNl1ThgYM0fPxo6u6SstxDWzk6Gn4P6pV51d2rcMcM0aaEcMc24w2BeinvqBUgOzmOekRSEITDAaEmlclf7iutkExQMKgcbBDaTeLUg9g4/kGSPEa/+9NpByHioJUcZ4rJOikcppZk7WrsPsMQN4U1BqiUn1UWvowbEDA1Sxe2PXGgoWFAREUgy8m3o9lpXJVSWGjMZ4MCFzsz3RwcKAnHn9MVVWbNNwChDwSn0m/hv3oKyHJuCgMoDt94pr5fTrQd9JIgAbBwISFjKN5m+JNCgB/fnIuoowASy08B9TYBwx0KcoGPk+DOi7k0VkVwFIk/dpkwCwpENLC/TNw90/6MKEy7rpm4cABdhe1J4jHsXNdKjkAubUfYS1NaWA2zD+uMkv+fnpqsPUK95rFh9DeOyvA5/MgYHduuwrsKrCrwK4CuwrsKrCrwK4CuwrsKvDCqsDTGIFXAAIToRJt+s6AwGVD2EFlUrmBgAim9oBUQaCDxcJ82gD/ALQmbzD5sNrEpKCgTUkUay+fa6/YlxcCAwAAALzFFp6B7x3slLJaqaox7us1P8i1OMwVpUiSfSVxZAb/WSG1w3V5fqMk8pRlntLZoAXgndncjaZa7GpPbTUoHACZSKr1VJeT6g1MRMBE5MKB0sQ3PzCOFPADySQMxwSJ8CJWsXeg+f6BFpduVpzsW3hB34xqulM106kFeAytr2rdmsy0qQdVq0btZtDQeRoNSJgrzg80yxfGAkyLQvlsofneXHGaqh9abTbnOj8/1+Z8Y56KzLkdqIXkcwuYJrGKfKZZPldWzAVzk3MYSfsEZEOiSZJonDjwqqkMSPA4BvaBFHcCaAHEgTp1AQQGJgW1BGNAjyBUHhZK87kx4dhPVwNQNmpICp4IIEBinJI4YUBglpHwSqBIKASTAH+8zvHwfU8HekKSTDUYiOEYZ1uiIYATaQh2WMhRgSKQjnouFdVCSkiUhsm5DSAxAKVX2zVPegNa6AM/w6TNCp9BhJtbIBBgBR9KwBX6stM4W5otKbAhqcSGRJIu7Tt1+dQrTjNjuIKGDH1tkuCe5OwNjMDemJgAnIM/mPzTvn8kcKS1lOthXMon3CZYKU8nkwXn6UJlPeno4es6v14KS8ex65SEgfYXiRaLTBFy+66x63FT9zo/H7SpfFVtpLKatNwMKpHCe5M6wiL8SVkRKOhJsPY0doRWkPw8VxDkCtJEzdBrsyyNFbtWZX3fWVeO6vpGHdJ+mIGgxQa2mijYAWIkWHNODq11noJ2HXO9exr60e4b1MwE4SYTdlCTa2kYrqEx3AAewR8vyIiw+ZDYAwQGXqwcX7uUdPFQfTlpMgaxQ7AHuVAUPx00Jo3J9Pku8wMNc81nh0rSQufHZ+pLvP8AFUlE9iyZG+YxMmhFvdIi1g03XtGtN9+kv/ny17Rar+0cXUQw+8Q+gF0H5leaF7n5EB49cdX8OelvgH2w+mDPkYjdTYTc4MWJO0GvzWqzLbJjxnKcQJmBD6gN6GxXhNXFmJGW6u38JjdVpX4L6lFrJOJ8F8ntVMJATlKLqXsPKP20p5eRWH37DvqotR+Ao73XgZ0Aj38L9NuCuO7qg/vpfAN3QOALa1SwO9tdBXYV2FXgR1kBUw34hJgxJnCLWPhg2w+BYrvt76wAz3vUMQyXeIbzvHfkC6fuYGPMgG0If/8gNhuHb4MFzc84InQwtIVfxhOMbWzsQeAfc5If0kY/YrxlC9tGfnDKMPrad25m74MNEeogBqiTU9v8KOxQLkgO2HFlcWbHz1iPtqWWtLORGJ7lxqzMlDwalLDozISY4SHBdk31Q22jZ3kKu4/tKrCrwLOvwNNSg296+ZTggRfCkCq1qjZaGRC4VtdB4cMAP3KgiB9qXgCQTMYeuvB8K8tSXSmFY6g8mSlLChXpTJfmBxp82CkuYTbJUgVRpOOzIy3PlzpbHqusV7a/xWGhw8sLpZmvOIal5imIJ80LkmFX8lUrjpASeprtBcqS3mTHsTfJHzz1HeBcLzWDCAqtqkHlulNV4tSPMtLXYpYrSwErekWwkfCby6Ug9xUjST5IlS/mSuf7yhZXFCW5k8US89tvVA/n5rvXlUiCK1Ww8Gq85ia1zaSR9wWc41yz+RUt5gfKi7kBgdks0+HBoWPvtaWW52c6OTtVtaTOtQEvtjEBNzktLMW55sVM89ncUoJ9Qj6AVyzNlkk+5x8qyQqtq1pNWxnjDSYeXmFB0BtYY4MpHr5bNhe6b+TGeODB6OPhmOEvlyYmO23qSl2Fd2PpHoiEdBgQiOcY7w+VZgTAkLDgm/yRh5N8/PqoLwwmBm+dSRMBIWH3MSjhYQaAiTSRxGBLoqVs/mT+i8YBM7DCyScB7EwG7QE0OdCQz9qgwtiZsA9781yDRblarsGbtqV0YGLfciyt+m4ypiRAIUEtALneCEDYu/AWQMMJ/Ibk3svmBcf3DF1tPpbNcq26XBrzD2acYVTI6duNOr7ffPOQHDfquxOlwbGSoLTAnDTPlCSZqirUE9860vq0tmAdb6gN9D4oQhUFnpKwPXsD2Vdlp7Nlp3VFYESotva0ApRmcEISrYUw41Mn50/ZS8GYK9BCXjTTweV9Nf2o5arS+dlam02pViQDS2FO3QGhCDopNfq1wjgzhiLpzCYX3QKBgE0mPSaIIoClmht7DYCL66ElZAOGpuHNMMoGjeYlCrPOyVNrpO+OxmqDGQb7JE8DaMd+pDROTUYf+rmiMVZTdRobl2TdEdwRNQrDUWHuqQt7lfVS4QBw2ykNE+3vHyib76lc4YG4UeD7Ci0BxDN5OQsOI36Afq8sT3R4+VBXbjzUgw8+rKquHQuTfuvijzX28Pk88wmM8N0LY1VNrb1iYdLqqkRSTDt3imJk7TBVYeu5hF/XOCQgc+/Y+gwCxsPgBDCMuJKllj6OLyVJv3hTAlBXpazXQ7kEXE8AHwdLvwag5L7rBwT40HeRY8Mi5sgdm4+NQSTsXGoPSHsRCsKxkbRsDM2t35+1NZOHqVPohbavHRD47J+uu0/uKrCrwK4Cuwo88wrwLIOBf9udt5n6hTHa6cmpTk9PjTyw2/77CjBmnBUzC16bH8zlD77Ol+daLpfabDY2V2O7fPmyLl2+ZO8F9OEZ7xQfTq1h0w8Wa1kU/zteuwgzvADxnBLnqX1syo3OTs+0PF3aYvne3p7NeVhMRQFGO66XzmfbiAM/jM2TjS0hLrCga4u6cWT+yaZGeRoYyFyHRX28wuuqNqsc/iaI0UDBH+Zmc6LA5nFZkenWG2+1Y2fcdnxyrOvXrpvyxTzYkaE90227YMy4NsoiXbl0Rft7+1YT+sxDDz9k4XJ8325B+JkWd/f+XQWeExV4WmrwFZcaPAWDzstzraq1TXT7sdJoTEDPJpRByEpSghJXHdLhyXle8fumb+zhU0yFsnChPNvTbL6ny/t7iuKZUYAATvDUGrzG0mGvHj2uo5Mj1c1GUTQqzwPNDxfan+eKY7zvJgUJKaiBYoJCwlZRPKrIfO3NfBUp6Zqd0sAz1huefWMprTe9lqeDlueVyjVpvnib+Zonsfb3U+V5qNBOgqTPUOnMVzKLlO4lyg5SzfYX8pJUxd4N8pH5WdiF0bQ0DbX6ulW5arU6ry2EpKlHtchpe+SZpPHmivNCi9kNmu9fVpbPLAF3tjfT4mBhD6C2LnV+BhB4puXZsQGVF1JWN5F3D2IYevuLA/MHTDN8ByOTB4Zh4iSKmoxtZe03SHXXqOtYdYN55Vu9PMA1kxCCOyHTjeTF+LDlFmTCOcIONFlkFJgM3NKGu1pDXzo/MY4OMNAjCIT9zuyzSBc5cmP/mbTZt1VJBib4lyEx9gH6YA32AMekswJgONDI+aSNzufN2IsuuCDC3M281iYD1QBHCGa4eGgbI4vX8JlrO8cyRGI8TFoRGsO5ArC0fLbRiP8goQwgaABShFwMvfp6UFEE5tHIA5/j6JG9xrH2L12x/QK+IPcNBgYyJ8YONCaWMSDd8VriroFlMB5hIBI6cqZUV1VErdIsUIj8PpppuZKe+NaxNme1gWqzSMoTXwU2fgDbSawoiQ0EhP13fF7qfN2ranxNXaQeAA1JbMxAztUw8nydLjeKp1Spvy9vWqj3Ux3etqejJ850ev3UhXEYp47regSzNc9IrsdBlV2DyHrpPsj7LYiFN9kKrktENgAREDhMFUZ45dGvCI8A0HV+hdTZN7lqII+QHFK/wbXBxjoHSJn3HtRAbzTWYxolmqeF+i7U2EbyOx9bUWMCWl8IWvmzTlnumb9m1fXakEZctk6WDCsvDS0053D/ippNq/X5Rn3lZOLg5iPy3a6S77lUXh//vZz7BnYBTq4M6BeYjJ2UYsegg11rixh5oktXLinxU61XK52cnGizWls/E4A7/RWZNUExBmT7BlJ7EPZG+rMvL+w1sOo6dAbiA1L2rNyPk50vADt9iO8l5Rtw1QA7VoJNye3uDUB11tc8fBXdvYP7wHey/CzUyPxB3UPpgunHIBz2tnkBGhyJhajnrjFQeSPTboNDnhPPs91B7iqwq8CuArsKPNcrAEB1yy236Jfe80s6uHSgk+MTfelLX9IDX3xA165ee66f3vf9+BkT7+3v6dbbbtVLXvIS3fuye7VerfXQQw/p69/8uh555BHzMWds/oY3vkH33nevbr/1diMXwCazhcKxt9+zMSawMb/5PTt1gCmCfFQdBDFGbpFwu9jIGMW8wYdeDz/2sP7mS3+jb37tm6aKuOWOW3TvvffqyuUr5lH8rW99S1/56ld09bGrBvD+ILYngT3mEVgepcz79nXTjTfp5ptu1g2Xb9B8gcKKhfnE5iqMny7mFISqnZ6d2vju+OhY1564pqtHVw0UZPxqi7zPAnd7xufKsM33LLTu7rvv1ute+zrddftdZhvzla98RZ/7zOd09frVp0DKZ3pMzLfCQEVS2P7v/bF7dfddd9tc9duPfVsf+9jHdPXqVTXVswQan/EJ7z6wq8CuAj/kCvxtIJDk2UYrS/CtmlY9k84A0KB1zB0YUL6vWQwbhryHxrgkRrP2ZDTieIqVjIkKb1+HB1d05ZYbdGn/sqXncu8EUNnUa9V9rcYjbfdIq/JcXoDHGaydjd30AK5gy+SLVAdXFrrl8kLHp4/JV6k097TYy3RlP5EXrB0bkPcbEykSC191E+nkpNL6rFR53mizgiaFVDnVjZcLzXOSFVo7Bx5s+UGkbB4rJyTkUqpkvlCczzXfuySfxM6OxFl831CUbjRUvdp1r+V5q9WmVlu1Bpj2Y6BpjC3owE8SHezfrKJArphbCnE6JzWWVGXAlk7laqXV+amWy3MDuAx0Mbabg/c4Nlbu5vtzLRYHyvOFgW6s4PiWyAJY6EJHeJhjfWcLQwAfBB4AwGCyZkgO7ycu2SX7koLs4fMXpwqTmbwgNtACHzb+hqbneTzg4SmS8rtV2yLjDal9olkcGyCJB5wFOYytDQg8k4ATdzKqqjaKYYyJGjnQzAANJLqWrhwJXzNCJUJSmKkzXYpDNUG5b4AfgxGOzWSLMAVJr0bCjB8kjMV+S8CCNt94GvtJZb2xMBoGHDCn+E61LmgEFlzfVooHgiAI4WDVtFVviciRWtojjeUBtCBnJmG4WanjoejBKjMDOU3s164TqakBjhqNI+nDtdbtkfb8IxXBRnmKpH2mRrEBgSePlapWlQXuZIl0OSfcwVOSwdIMDaQEwD46hTU7aNlIJX17M2rVtxphWQZI0GWedDBHawsr9hSOc03dTGUtRfmkk1WjfgMbslVj3DrXHpGJdzsDAqegkcLWAOUBluKEXx8BLJ6mZtS638ib6EODJcsWUWFJx1tVt/MMDBx7Eoag84B04TERGufAgUomTYUdnJFoS2J1q3IDmCslXqTIn6lrPUVebCxU/PUA2Ly5jPXoeaW8gPaftN5sNJUEtiBpRp4O23TUfj5T23tqS/pya6nChOBwbMk8tuRsUnwBbPtk0CKZm2gXoM7OcOgt/ZjzI12cwVJapLrx5hv1Yy+5V2mS6rEnHtPDDz6o46tPaFWRXk2Kdqc4Gi1kCeB8UqK2aRS2k6VXB2mkAJYnIDt9cbtdDEBdjQD0uBacnye15ridlx8p2uYc6O7LLnLEMTdh86lTZDE1WyYj1446xdqmeWM5gPR+JDn8aQN9ZDDbRR27hv3YBcUYA3S37Sqwq8CuArsK7Crww6kAzK1XvuKV+rf/y7/VbXfcpge/+aD+6I/+SH/wh3+gL3/5yz+cg3gOfUsSJrr7nrv1hh9/g97ytrfo1a98tR769kP687/4c/3VZ/5KX/3KV3V07UhJkOi9v/pe/ey7flaveuWrdHh4+KQP8HfKXi+UAk8vw9/72iB9/ouf1x/+0R/qU3/2KR2dHukVr36F3vzmN+vH7v0xm+N8/oHP6y//21/qL/7yL3R8fPwDkZ4yF2KOg7cyLLfbb79d99xxj26/63bdfsftFmCJRdN8PjfQy82nfEdOGKST8xOdnJ7o2rVreuzRx/TItx7Rl7/5Zfv3tevXtFqt3Bzph7ABisPgfM39r9Gv/Q+/ple++pXG4PzUpz6lD3/4w/riA1/UI1cfcePqZ7r5MgXYbVdu05ve8ia94x3v0Mvve7nZfn3+C5/X+37zffrWQ98yH/sfGnvzmZ7D7v27Cuwq8A+pwFNA4L2UHNg0AAAgAElEQVSX7p2M0VTVWndrZuTGfmnkgLKpnYwBxOqJpVZWUls2CgKAQGfFZpP+IVaiuZI40+UrN+muO16smy/dYmDAsix1tlrp7OxEp8trUiwdrx5TNzXKZ7GKWaIWYK5bG/Dgeb2yma/LN+3p8g2X1ayWJgWG0VfMAMDONE8mk1yaRx5hBL0LBlkdtzo+anV0tNHyDImrFHvSLYdzHVzOlM8CS9wEwDM+20yaH4RaHCRK9lIl+wsJJt7eJQMWqnrl5I99Y38jP27Wvdqq1zG+Y02rdoCNg8bYATnzxSUlyZ5m2aGSJLeH0mwO4ObYNj1S07ZWRdDI8ZFNvj1DOqAuPdWuySwxev0CcJJEEwpnKazgQCSQxgZUrGFo9pMBdubRGESKnbpYIv137FChakRCYMAfvPNcYbSwMBKkjyuSomEJ9QSFsFqHdBBwD3+yTgOoD8fpJS4khBU3pJyYzW0lBUZTB2YwSeigkTYF+ADkILLZCTAN3DPQkGI4jMMewmzkPPB20GPYSrYS2bcueRa58fZ120dMYAUMQF/DCFCCxDK2FVHkB2XdqgK8awgcaRROAJ4AQYSFjGqG1kIaqr40wAUWPCAOg4OOgBvfgYZttTa5QDIALAUmHea4YYPBoAWUrJrS/BQtpbglBXqpIj5WFjb2HVHgGxB4dNZamm9fu7yODP/AuNGlOf54yKgDDV2gJazTZaPHz9ZabkY1ra+6BcwD3gVYBSiFoeeryA5RxCuaCvljpnFIVDeBVicrTYVjm9GkBtg+uYdGoxwbsPNKKzqDtTzMlSaZJULjj9mUS7XDpIaBEinCtnDMN8fqCKbxvSe9RUDSuGcYsMQfUoWQ55r/ngNwYagVaa7E+mBsgUFtOyqYEiVTpnl2SR7JwVmivmrUnC0V72/PORgteRnZ78nxSu1qZX2AxOPeb9QScNNyL1pYsIkp12GHNtvModwdzmRS5lFeEtu9jvM2Dz3aj1ReD0DMyeS5v8znmUmJGdCadGK10ckT13T96uM2cER6Y2w9amP4KfVqpTY2WXAK6B4G2gDD0s/xpdx61dgqCcAu4GxEYI+zUhjb0UBG+p3JM0z+GzhJ/Pba5i+cBvkD4Ee/uFjF5zMAfgb6Yu3Air+xZl3qsF1PsHa58La+gSZ139pr2sX4wxnv/kMeZLvP7iqwq8CuArsKPE8qABB4//33633/+/uMqfSNr35DH/jgB/T+D71fX/7SDgj8zmZGafQTr/sJ/ew/+Vm96a1v0u03366P/cnH9PFPfFyf/utP68FvPahyhT1Non/+P/1zvefd79H9r71f+wf7asrG5kEouliQZ8M2hDG0jeUt4M/5jDMO5zUbI/Aa3s/e017rpC994Uv6/T/6ff3pJ/5U15+4rntefI/e8ZZ36M1verNuvuVmPfrYo/rYn37MgN1vfP0bwlLq+7oFUh7n2l/s28LtPS+6R6++/9V60T0vMgBwtpgZ0AUAxh/mQbaof7FxujbXc/7vgH6PXntUjzz4iD77wGeN7fjtb39b14+vPzlf+b4e/9N3tp1bcy6veeVr9M9+9Z/pJ9/xk9ZuX//a1/W7v/u7ev+H368HH3xQXeNUUM9kMzbgXmHg6K++51f1tre9TXfedacxNz/+Zx/Xr/+vv65Hrz5q87fdOPCZVHb33l0FnjMVeAoIvHvvngmPu6Zfqxk7k8tli0Sj76tp1yYTJPwDttA4+mqbtTFxTEpqUjonP5trLr/Di6HQLbffrpfd9wq96M4Xq6x7nRyf6ujaNR1dv6qTs2Ntpo2W9TX1qpRbSEKhccCbobabGoy2MB2V7QW6+cZbNNW1Lh0munwYK0kwvl8qDaTZDLllgApVQz1pXXY6eqTR0fWNTk8bVRtSMhvN0kL7s0CH+7nyDKe5UeEYyGdCvD8p2Q9V7CXKYRouABsvWUovD8KmL9UPtYFkVS1Vy071qlVbtqo2tTZVo4Ek5KBQEM8tLThNMwNnonSmiFWnNDYzVjYz00WWOvYOfFpXjhEY5Zrw5iDZGARDshs1ISNFXiiN8ErzbAI/Qt8PSChNDfCokdi2pcbRUwAkgK+YMZOcnNkYkN5kwAd+GZExAjOFUWG+cABFY18bG5OE4GFA2lrZE99kh36o0Ys1+ciBAQPpP5HJhWEF+nFi4ALSXGSPSFXxAYRhZP4VsLaefJo4Gj7nD1j0VHIpxytjdyLRhRWHhNfHPJrkV9JOkcJa0rBjBLIaCr4BOIhM1ZTFXmKgNgAK3nB926mrNjbo6QdPHmws8wusLAm39wA58Sx05sCWhpvFmjrP9lHVpYWnTO3a6jpOjaLEeXfwkFyWKwsuMW8REpExaAblm5a6UpTKw9aAbY59TfjHMtTqlFp7yuNQaVDq0iIyBixJ2Z5ibepA56tGJ6drnS57na4arWskzpPBeACrnAbqZPbjT4BuB/KVWcKuxkgNLMbNqDaBQTiZT2JfubAW5KvIQHuvUq+NAYKwK2Glskqaw2INM/NLbJpK7Wbre+fDFEUSHantegVcQwTcbE2MDVMiOGPkGnYsQUOMjb3JsSIxAaALNMMrExirBcCe5E2xZtNM6V6mYn6gMItVbSotj8/kp63GCEmxdLiPLD3UY4+faipreTGrv/TUxsD1ro3kDb6ipDCpryGzBAhZEMiFSnbS5CGPHjSbzS2Fue9pNyejn8zywHf9KfCUJKn25we66aaFPC/WIp8p8jydnB7rmw990w2otwAoylrndOkCRIIhsj5NH+inUSWSm4l7kCUdOfqrGWs7L8AkhUHpaVN2qqtKm3JtcJ/J7fHRbJFDtwqTzJKMOTdjyZLyHjirBkvv9rZsYT9Sb/6azngdhjP3sqe/BiOAQT3X64X0Z8cIfM48zHcHuqvArgK7CjwvKsBY9w2vfYP+3W/8OwOSvv7Vrxv76QMf+oAeeOCB58U5fj9P4hU/9gq9/R1v10//9E/bQuVyvdSHPvwhffK/fVJf+8rXTFrNIidA4L/4l/9Cv/LeX9ErX/lKm7MBasGyNNWN55QFjE0YGzC+vngNcJBFQ5MEo96ZQpsXPP01xlYPf+thffb//aw+96XP6bHHHtNdt96l17z6Nfqpn/opve4Nr7Mx55c/+2X9zu/8jj716U/psauP/YPCLi7qyLGYF3ks3Xj5RpO43vdj9+n+19+v+152n67ccMUWq7H/QfZ7/eS6urozZZYtsjLCMhVQZHOtw/1Dk1vjbcgGO/ALD3xBn/6rT+vzn/u8HvrmQ7p2fO0Hwmh8sm9s8UmAcRifv/yeX9bPvPNn9NKXvlRlU+oTn/yE/tN/+E/66y/8tfkuPhMPQ+ZzKFsOLx2aVPzX/sdf0+tf+3rlWW6ScoDa973vfcLz8Vn5D34/O/huX7sK7Crwg6rAU0Dg5ejKROonk8pmGuQnnnID2DCUx4ZrYywWHga8hwkrQZXB5Az0YYR5faqwkqIhVz6f656XvUj3v/F1uv2eu1Web/Tthx7SI488puvXr+psdU2reqlqPCOzVF4w2EQ+TRLnXWZhA628qFUy83R4sFDm+9qfhzrcizQvABIGFTF+WqPJNgE4ys2gauPr8UfWWi47lYAXmPAno+azTItYmrEaFMFgYq7tK08CJXtSMPMUzUPle6myw0LZfOYYkBPATivfiwwExdZiebwx2XFTwQzcqOqchDGJF4qSfQ0eoSixIhJQs0JFMVOe54oIG2g7DUivu85SZi0gBPAJ6SDSYA9J4aQg8pUlkSUFF7OF0hTmXSx/a/CLLxueXpwDzCJCEMzT1RKLQwsQQejIw36YALxAjAJ5yEiTwhJxYTx5yABhGuFRRgovDYu/G957IwypzoJiDFgIEvlBaiERLswEIMN5BnoAFBNMI8IqYHQi98U5DimukyXjacZ2AVBcBBawbzba0rmfXWBHDjDVQAiIA9LYF+AgycbsLTZTYwAxjr9TO3YWVMOQxsBWat105iO4WW7UMOAZOnmW1Dqp60n/HV3qMfXbeqEs9vZNero6X9qqZY+nm5EU1xrbyuTdHr6HQ69ls7KU4w2sQwz2BpLTGkVhpcv7gxYZzMrOmG/LZaPV+aiWAJvJUxJ6KtJe+4tA+3u50ph+BhAY6/jaRsfnSx2vWy03naqmV4dk2HwMqVigafBdQPKAv92+QqXSEGns6RM+eKCtbrYwOqkbbDALXxkFHdb3YVjWqnv6CKy8wXwoSXvzvVD9FDigm75Be1rYjGeAFtcpgyiwrMCAYUA/B7axfwva2EqGAW4HjJnpG9Y/nPQb3qAxPy0BO1aqTL6llyWKMliejqnMooAyVnsTY8wB+i5P8QBslMGijGCadurbVm3tK5oik0/jeRjZ9e5GVdQP5izS4AnGXOgrzABVAwNw6fvGs2TAayE3DlSzhDn8HFPCNwK99O4XmfE2g8qv/s1XdXa+NjahgdSI4rmmfMBQF+aCvBmZMYEy/UA/GSwp2bwskVxTT4J/AIJ9z46NgV1LQjZBOBNpw55I34YV6oejYhYWLKXaJQGTXs0g3gymSerzuV+7ATz/ZkBnATmtYxhasIgF3Dgq7oVHINel+QLtPAJ/UA/f3X53FdhVYFeBXQX+jgoARrz2ta/Vv3/fv9c99zgg8IMf+qAxAmGc7TZXAVugD0L9zD/5Gb3rXe+ymrGI+8BnH9Bv/+5vm7wTLz7GrzzLL4DA977nvXrZvS8z1cwnPv4J/Zf/8788ycxjn+aX9zQK2Hd7jWP4TkkxQBsBJYCRKHL2Fnt68T0v1pvf8ma9/SffboDW0fUjffxPP66P/M5H9IUvfsEBcf9Q5QHCosA3YOslL36JXnf/6/Tmn3izXvv611rgzLpcG0MRj8JvfPMbevSRR3X9+nU7VlNcaDQrpWJW6JabbtGdd9ype+6+R3fdfZeu3HRFRVaYP+VnP/dZffLPP2kg5tf/5us2tv5Bpx8zJrzhxhvsfN71C+/S2976NpM8f+mLX9Jv/sZvPgmoch7f68YYE5XZXXfcpVfd/yr963/1r3X3i+42QPEzn/6MAckf+b2PPCum4fd6DLv37Sqwq8CPvAJPAYGFiskmkZjdAwL5k+LU1yyLTY5W9xu1LT5po01G58VcUZgq8BIFUyyvSTSuIgX4r8FJiue67a7b9JLXvEg33HKTNquVnnj0qh5//JqlBNfduVbt0gIASIIdhloDfnR5YmAgQJaljvqNwqjXwTzRwTzQIg+0yDguT3kaKI4CVc2ozapVedZpcz5pufJ1elSqhirdD4rxH5wDJiaKx0GJh2+Zb75hyHULwL+DQEHhKSoCYwTG+7HyPFEUAvBBKAKcizUMocpNo9Ojpc5PSlUbwiaQBcPuSRTFC4UpjKFQaZ4oKHKlWW6+h0WRy/cDbcrGKOfUEjmrF7iJu03eCUWwJ/yoJIHRFyqf7ymf7VlKKz5+yBJhxtkqjaWUukd2CiuO6gPahXiReQqQHPJfBNgKOyuyxOYpiLXYO3CeYx2Aw9ZGECbUQCQ9L5DY25vU9eLYCAdxP7CJnFSA47cBAcEcABY+PEEHfrjjAQh0cl5AVYARY5DhoWYgBq8DIhppbBvCyz5H83AjeRjwj/fBgCP4AdAEsMWARdiVI4EPw5aR1ztwGqYgQRYG/E0KJl/lCqnwRm1fu5AL+IhhqCSnvwWWkE3Qikd4RJpps1lqeXaumoHURABGoHFAJt5YW5IoDLuqbDZOLlq16ppG8Wjwlqa40d5Br8XcMyZbXdfWN8uTRiNGmzAivVELpOl7oXKYYKy89rGaNtXp9VJXl0udWmoZ4SR48kUGzDU9NQM0xE8QIJCRUO6uySBRgMeePDVcX0ihAQ8nmJQwJSszPUYKjDSZdoEJBqMxCVnp3Sp/rY18A60IwYDFZ0Ez8o1t6ABe0n/pu/huOgaaQ3IBGQGlHWPYpOgw2gB12972eSEFdwoImGyuf2sEaPZkAdUBITCDgrBXkACW09a9W8ntR4WDtNhfmPFz29VaLZfy+lBdyx0kVBB5ynISrlNjzFk/ghlpCcaTAXwEfQCSA8sDvqGGwXcRGxhAb1iv9FFSp9Fzz/NEL7rzDl06PNBmvdEj33pUq7NWnYFuDqB2wDL2CWDmrQtK8iydxQJsqrY3kJzEZIJP7L38IdXEgsMdwMr1ZAEgoa+E+ge+JTRP3mCLABeDUKsbH7CAN2fsDZhr9wt/MNDWrmcLz2GBhITszkmF7cy5Rgg7cczBi1CRZyo3+ZE/1nYHsKvArgK7Cuwq8JytAIwsghF+4zd/w6SdhEsATHz4gx/WF77whefseX0/D9zYa0FkBIN/+a/+pX7+XT+v226/TY88+og+8P4P6M//8s+N7QfQxZiH918Agb/8S79sYNnR0ZE++vsf1a//b79uPnA/iA0Q69KlS3rFK1+hn/6pnzZpa5qn5m33W//Xb+mP/+SPTYp6MRZ8tsfAWJN+c89L7tGPv/HHDSx77eteqxtvuFEPf/thff6zn9dff+6v9dWvftUCMI5Pj82jG7CSxXsjAJDOm2Zm4XTDlRt09513G1vuvlfdZ56Ks3Smxx9/XJ/+zKf1xx/7Y33sjz6m1Xr1A/dStnMrCr34pS/WL777F/Xed79X9917n7X1f/wP/9Fk4N/42jd0dn5mc7DvZUMafcMNNxiD9O1vfbve80vvMS9CgNI/+L0/0G/937+lr37tqy4Ib7ftKrCrwPO1Ak9N93M/n5CQGmsEsINJYSgVaWLEr84mja1GWFGer/3Fnop8pjDILOGzW/kaz30FA25VQGaFDq8c6Mrdh3YDW9cbrc5WWsKuqlfqp0oNctWotQk+UkOIbRGSXZCJbUKm58NOGnW4l+jyQhbykcdSFo4GWDDxrTaDzs9cSnB5Nmmz9g1sAwAC0MJDsJgHOjgIlYWeEj802So+Z0niK5kHyg8DRbNA6TzSbC+WP/eVAhSGjlXV9QAc+LaF5rVxerLW2WmlqgSogpQTyJsyhQCB8Ux+ECrPEkWzXEmWqiCdKk8tubipB9U1LDfgFFJV8fNDVrwF1oDIqEUMOyhSPt9XOtszGaBFnwIOdHwWLqFjw8H2S0FeAHYAAWEDeZMBaRNAWuQeciEsL6SDQaDZ4tDJYfHKA5RE0mtJYL0C8wUZHcMJhh9sKIAZALYotfRoS4SFcUQ7cAwAxcOoIRoUew6Y63m4wtqEVdkDfBCBQrO5NUZjRI6jMZoG0oHN42JSSHop0mEeaiPgoQOy3K/d0iH/xsew7wATYeB16mC+cQwDYQuePD5kwA7Ab6SmalW3tZquVgsQ5BECAWsTIDBU03aqNqW6ilRdqSZopMJzrtbYtQ4ImpA491ZD6mf7a0orX1k2GtpGmSfN4kxj2ivKlyrmBIXE1hbnRxuVx40BmsFEyE2vYible64PNMhBN566JtZy2esaCWZ1bWAR3ouen9jgo2mQnSbq+kBD40AcQlyQeWf476WZpUofn51vgTlPo9er7UuV5Vr94PoHELeBvlOnuikVxekWYAZ1RXIMK88FhCBtBwgcplEVLMupNrsAbAMAWofOgcdgUgFsOmMJumQyBh4AyMj+q7J2QD2ku5F+DGTJueH1h642UOd18iOSyuktAGGOXUpYxgiI2PP/k/Ik1g233qJLB/uW5MtAzUJvACVhGVowTmBMu8mHOQfQOqqFmQuYyeZhCQrQ7qutawuEYWUdoBoQEI6gpVcT0jJUuryX69JipjgI1TSkEy9Vnku9H2uMMYP0rW9hyjggP4YqjTQczfAAwEgqN0nGAIEELQHylvJYTABUBTj1SCGHtTo4CW8c2D0lTyJrDwA9pMgm0wlZNIjtOjUPTRKUSXbmWuV47KbBfdyxAc2OoHMS4SdXs7eyaZMXw8plgWF7rT1fn4C789pVYFeBXQV2FfjHVYHvCgR+6MMmz/x+b4xtbcGS8fVWjsnz15hxPANNcYKCwKXnPuPnoi/nh80+tz8XjDue8Rf7tcW4wM2BOCYbT7NgvZWuPv28zcs5y/XSl7xU/+Z//jd6y5veYs/8T33mU/rP/8d/toAQUm9Z9LMhzo8ICLQFySQ27zk86H7xF3/RmGeEl3zwAx/U73z0d/TwIw9bIu+z3syrPNJtN9+m1//46/WOt79Db3zjG3XTrTfp9PRUH/+Tj+uTn/ikAYF4FPZ1b4GV3znOob1toZl5Y5zo0uEl3XH3HXr1q1+td/7UO/Xyl7/cxrLf/MY39Yk/+YQxVAHOWOD/rhuW8J5TxtC2F/2Kv+kDLLoyXrM+hr3RdnH9OxmSfC/A3c/9/M/pn/7KP9VP/PhP2Hjudz/6uyaz/qtP/ZUef+xxm4/8vZsn852/6867DCwFRIY5yTE98PkH9KEPfEj/9f/5r9oQxscAdbftKrCrwPO1Ak8BgYtwMa2Hygz4Sb013zckgPz4owXOOvEkpvPSweJQaZ4pDHJTkjbrUdMmkt/AsgoUKtLiYKHFTQt7mFVVpXJTGQDTDJV5z4H3tcFaftQb+y1LCaDwVFZr53EVBYqzQMUs1P5+okU8CiwtT6R0q0AEAFoddVqddVotkQXjnxWpbDv5lpoxiByLeRFpb+Hr8HBmcmIDo5BAEkiyiJQcBIoXgfJ5otk8MWYgUlvHvpvUNKTSYtLvq1q3OjsvtcIjsJW6CVCR/NVUcbyvJJlbAkQWRfKzRFmWGDswTEjHDdR3vlAC4uvmpLWhEoASJvK+81SD4o6sFhA1yReKi5lCC+dwg4OuATh1DD8kyzZkmTpFsLlMusmAZVRNoq7vZJjm4xiGxijL48jSgic/NrCOwYgDV1r5gIBOsWjHyQMpChKNyAujSGEIszE1H0ISZwEFTd3cN+YXNwSDS+DaJv2ywoZfHMcN6OQs0ZAJI1XeApZIePFoY9CDdxrAE0DgBHgyyDeZstmmabKD4uFK27BfZKIu3ASmGAAf7YVPIfsAoQsmQN1IHXJQzhdwBSYhJxlH1qctcLfrbUCCL1sw9irLrUwaOW5VqzUJ8KAJrzdLLnZsqmEoVVa91pvK/NsywmKKmZIccOi6oqxXmkbGNGvXjcrTTolPBUcFXq+kkJKZb4OQzdlG58eVNutAVeVr2XQ6azrV5o9I2vSgdb12AKBSNbWvZjVaMq+fpUqzwlY1E4JlwkBPXL2uruXaJRV3UDt0Wq9LkaIx+VytgNkw9BqN5iOJpJy850njdgBjKbMBARYuXY12adpKYzg678o4NJs7QjrY0thXkuXm+0dqLpL4LE+NpcbKMwbM9A+kqRF9ZiKwhEFSqhiEfozV+bWyPDOwjbb1Qt8WD2Cewpw1SXw/KJ+nuvW223Wwv29swEcefsSMr/G/pM8ieUeCbcJlH1AusZAdpMEkSldNrTD2dfnGy8YALtcbYzBznibTxhOSRPAe0LxVEPS6gn1A4Ns1UzeNMfzKGiA00hQFCvJIMSsQ3mABMtNUGoA89JP6jgFgaOA1AT3IrAElARlhMDrvFgB73/qiDeQpiT8ozWPNi9ysCpDgkNSOwTdSbvP9JDl86/XDfQRwEBbARRAIA0cHXDeOUclEY3IJw8iCLYSHGiENZtKzowM+Xx/+u/PaVWBXgV0F/lFW4LtKgz/4fpNDfj83npEodhZ7Cy0KFD2hjZXNb87GhK35QDNuKdelyk1pLDKepd/LxgI8CbWX9i65sVKKtQ52PYPJStfnbr+ALrx2cHCgy5cuy4s8VevKADMLpviODaDw4PBA7/3F9+rdv/Ju3Xn7nSZdhR0GwMY4qKzwDH/K/+7p0uCXvOQlltr70Y9+VL/+6z84RiCHzZgGjz4CSn7u535Or3v96wwc/MtP/aUFXnz6Lz5tHnzPZjOQzfeVz3K96r5X6Wd+9mcMFL3jjju0qTcWlvLbH/5tffELXzQmIHPR71WGzLgKn0D8Bt/59nfqbT/9Nt12520WFPfZz3zWQLg/+7M/09nZ2d956BybKY6yxGS4/NjYPEa143wYgyEwJQ7jORb4T1en1r8I6KTtLsZgF6zAt77trfqFn/8FvfOd79Rtt91mKc0ffv+H9fu///v62te+Zp5+f+8WSDdcvkEvv/fleuvb36p3//K7jTn5xONPWKLzRz7yEf3eH/ze37ub3Rt2FdhV4DlfgaeAwL1kn6BeezCZiT1S1SBQ5IcG4sAAgpUTeBja+0rymdGkAW2GptdYM8FNFDeEWSAt8zVfzDU/XJjZ//p8ZRNvAIRBmAt2yg48tZ4DH5DhxWlkCcLqOrtx4tWQFpGitNfhLJI3tsqT0YBASC4wqtZlq/MnRgteKMtBjUkCXeqTByMwQGILkybW4V6s/cNU81liCcIeD3J/0t6Br3Q/UrIXKJvHyguM00jRAiXytn5io3nJjX2k0/NO5+tGm3JQB/BhPnv4hsH+O1Be7BsI2EHdj2MzZOWhB0DngjtiCzJwMmDPvO7ieGZecUkUOflj5FuKcLpIlWQzBXHm/Pm8QB3o4+TqTOhCCjgTJZZKa0ENAF32p7NpPHUjFMEAwihWFOfyQk+zuPj/2HvTaLvKAl33nf1c7d472UlIQgKE0BM6QWkNnSIiAgGkKaQoy2ONUdYYVaPqR1Wdcc+P8+fWveMcSlCs8lhDb3ksERWEEHoEpAeBQIAQSOhCCOl2u/rZ3/G+39ohxCiCpcdmLSoF7qy91pzfnGvNbz7f2yC3qNYzdsi4F6tsQWW4jtkuDtFM+QZz1myCC7sMrygjosWaYE9eX4rIqLJiA6+vC5zJIHO0UqcJVR7r/OGDyij+lNtBgEWVEktiWDRC5SmbTqX8UnacWSUjxCFEIaQSeFSlRqGGYekY0x4yKvfYBBzHOm4p7bdUR/Vbbs279rPS0kwFETlz71xjU06pwKJSMC0QMcOy0dV+5EUqpVjca0ulSZCdJmzGBVIeNweYaLXQbnWBKNXxr9UqCMs24E4it5vG6p45SDjOHWZpspw7ReilCGsOvMCont0AACAASURBVJKn8WtOtDE11kGzxWZjH63YQo+FHTnQjTM0O13EXDV0qkgLNvoCSYdg1IbnVlTaokY0KTELtKY5wWirqII+2l4eo92LtL/VagDXLtSm3CLozGLU3KrGhKveUnL2W5h5rKgCTWlJzlJ4ToHESXR+8zxU4ZxFMG2hQoVg4AveEkJyfKulql6LE15Opvl94BeEyLEgHfttqSV2LNecn0MBZs0elsqNSuIWW5vTnkArG6VtAjqbmX1U8c5CtVxCHHUFGQnYGh2eb7T+0nJMhVuh/Ehfx6YmSw0VnG+8+hYqVR9Bhd8Llib9zHr0bN98JisVMMCUVmZO1rK0hTmVknJSLalmI3S6iez2Bs4SuNNCTfruodkdF4S1HDOeeVKodd31PFQrocB/FLHoJ9LZSXWgK2u7q0kdoTUfyjmk/9/jMkuBdtxGRoszy3RcxjGUTAO3/s8Ui9AazDIdFY2n/GpN0InNjYwaxlkMVRgb8Iw1eFAW8nt/YR/swGAEBiMwGIHf2xGolqsqLti9LIQ5gc+/8Pyvv1/9ayQh4Pz589Uoyz/7Ld4Pw3OGUasy+oixK7nUXiyW2LxlM958/U289eZbAib8meJFfoFiStZd38PonFEsO2yZbJ377b0fRmaPaH7G6/H41Liy6tj6+uZbb+r+67DDD8PHjv2YnrN502Y88tAjeOChB96zz7y+c9vZ9vqXf/2XOPWUU3XNf271c7jr7rvUytuaaAkwzagXd1UEXnTBRVi6/1LsGNuBO++5E1f/j98sCOTG835w6QFLZdk954xzsM/SfVQUQhBI9dlbG9/6wK23M5CRc9DZc2bj5BNPxjnnnIMjjjhC9zvMSFx1yyo8/MTDmNg2gV7U+8A2Xs6h5s+dj2VHLcMZnzhDFmHez7GJ+e577sZdt98loLqnBxdnZ43MwoJFC7D/AftjyT5LsHD+QgwPD8MLuBBfqHCy0WwIhLKkg/mFLJ9rTbYEcmesvjx+POYsQDn11FNx3nnn4aQTT8LkxCR+dOOPsGrlKqx+bjXGJsb2qCDddfsostl30b6y35925mm47OLLtKj87LPP4if3/AT33Xcf1ry45tf/nA1eYTACgxH4XR+BXUBgOEwEt9M+xhtn3y7p/pHyuVZMOGPrhp/KlBr9uf3npxGQJw58Su9S07CkL/5aDfV6HRPj41LNREWkpl4CxdxNUJsdwrL4rgzi6jdn0urmGsVhdaiCoEJVS47AIWACAj9B4DHvKjM2zw4wsS1Gu0X4Q+hg9oEV955dSIHl2w6qZU/qrAXzaqjyJl4u2gipF2N0dh2lERuVoRLCigt4ZqWPLaCEdYSKxj4LNKl+bMaYakZodFIkCTc8RFCuwfICVEtDqJWHYAWBWka5L2xfpdLLKORADAoPfr8pl/TOgDLfN/mInABoVdKzMTpc7xcnsOE3UKOuHhTF9YszbNsSLAz68YK8uWd2G1+Zz/d5WNJEakLXC2C53LbAhPExs4xghyq6giCviQpLSSghzAnzINUjn6+WYDcEHFpHOYA81mwYNdZD5Y2JWUTw1WpM5ZiBhPq53o8KRZYvsJ3U0soYX5eNvFGvRxGfzrkIkTERa1+Y3+EijhsoCI52honwBU04ruLmZN9IEEcmbyTu0sb5bgIxz3b+NvFhKn0r7cg5mp0ItSBAJCholINUEsaTDYxNjqFQ+Qehb3//HLbrxiZgOGNhg6/jTJg51WpJXVnzuQIYoFaro2vvQCceR9Rtq7044LZ1FH2HwE6VdzkyUtF+cNV521gDjekIGUtpuHtZiHZqoSsLaQ8tWn2pOuVxKJjVR/ZowHHEsh7LqMloI2eBTRQ19dlgG7jFz46fC6jFjRiVekVAqtuLMd1q6nhyLJgvaBSP7+aNcBKiVmSVhpjjyc8kVXKmHZjWX1+/z3OcC+p01fAQUulL2zJBI4Gz8gl5aPREsi1PYcyEYoRf+iwM1zA8XBfInZqcRNQxpSFcoSccIyAk8DPnm9lnrr4HVHjaBRqdCD21SvN/s/SEwDbQd8Ps0VEMzx5Gt9vBqy+9qhPDz4M+dEulPCVgpp2fix6BX9KEv5u2UQ94bjXh2MzfM+co3eJkzl6pgoh2cTUP84Rki3GEwokQBh4CO9B3IY9/4QHlCr8bXFmRQRju8F8JymEJpXJFq9djUzv03rQE03Ktz3f/MdNSzP/JG4GA7S8cT+WEEkia8hFJoPm1EaXKJ52xFfP5/Byo1KWwBev1OeXntW+R+lVXz3du1OA/BiMwGIHBCAxGYDACH3IE2JJ69NFH47qvX6fCBpaF/PiWH+vPyy+9/CFftf9rhIAOS9oCQZXDlh2Gww87XJlrCxcvxMJ5C1GpVXT95KJyt8Nr8JgacF999VWVW/DP66+/js1vbd5pvX3PRjksNStj/332xzHHHYNDjz4URxx2BBYvWix7J/ePyvzGVAPvvPUO1r++Hi+/8rIWMWk/PXn5yVo4ffGlF3H99dfjh9f/8D0vT4VdtVLFQYcchH/6v/8JSw5cIjhJiKNm5XUvCDDtCil3BYGESLQUs034zjvuxNX//JsHgYyV2WveXrKgnnP2OVj+8eVy09z9k7vxrX/7llqG+9HkH+j4csGUNtf99tsPp5xxCj79yU9j0d6LsG37NqnkvvXNbymWijEoH9jSzdsX29b9D89DbjvPGWYIbh3fijWr1+CRB3+BItCBVJpHLjtS8JBZfMwvnDdvnkAgzwEeHy7+EwizuGTTG5uw7qV1WPfiOqx5eQ02btoo9eGuczCC6yOPOhKXXXIZPnfx5xShc9+d92HlypV44mdPYNOmTVps/2WPWbNmqY37hI+dgLM/eTZOO+M0Fancfu/tUgM+/cTTGr/BYzACgxH4gx+BXTIC/UrheVVBn5z0hm20VHNZHhJQgZMjZ24f+Q8BgQo31GnRD6dnJpiDKmqwMh+u5cOr8k43R3eqgWbU7FvQ+uoxlzbQKVRGhhCGJVMQUKSwiw5GhmaZynrXWHUrQ6zhiDF7iPZC1VCg1+qhOd7E+DjBC3MKqf7KZAklcKNV13aYv8b2UOZ/ZKjW2LxUMzfUKq1gOQkwNBpg1tyK8gEtj3kgvKuP1TpKuMDhiPnabAiOPEy0OphqJWhS/BU7qPpVWEEIj/lsXgg/LGsSYAUWPAK60CimMmbYyWZLpZQNOzfFB8pDnAGBJQPpuMJVrlTh0C4twOIICLKoQ7lgRUAvriAJgSBBDH+P6jvLpZKOsCRRIUptqKqVS/4e7Y5lbW9gLA+S/BEC0PSdyE7MMhWxO6rdWE4Bo2YkXKBSlKUKojxCarREm5IC2zJWh4CQU9bmfuZFmgqAxFYs6zP32ZIKMUZCZaDNcWS+nylukCLQYeECrbAsA4m0rwUt0RmbrdluAQOTpAikMo/EkePBZuECEYeFbcGi1MZazOdTecncQyo4ec5xxZfAl6o+Kg1pneYY25mNLdvfQcoVuSQyOS3MlSNRyyJtI3+eJxESHgPH10W900uUd8gyib3mz0J9uIYkm8K2sY2YntgOR/sQw+MuxVQOOpg9u45Z80Y0Cdr2zjZs2zaBRitCyjbgwkerY6EZUQ2Y9i2kOWKOASEO27VZsOGGsnZKHdijPZlDZiG1M/ihi2YrlnrNDgGvRht6gK2bt8INaE1liQTVtDOKwECKXtqKC8eoxTjGPq3gBPD99mYpAtHWcwubjdIOSjxHmPZHaBjR1krwz2ZxfnH4aEcd08DLUiIevz5nHKqWMTQyAjcI0JxuytLhBYRmBLuE+mwxr2gFNem0df4oYzIyjdJU3LkB1bMePN+oE3keiMXx+PBzR0xWqQmC2VTqliv6+fj4hFF5qonaFNSwIZpfA0FAFWwAy6G1P0S1Wsbo3Comt02g25qUHZ+5m4XlSeWnbbRcdHuJaeEjCLSZ+1Moc5TQPM8dRGnMkmMkWSYIG3cixIpd8FEueVi4cD7q9RFs2zKOHVt2oJW2zITUYy6ngdJ8vs7hjDmbphyEimMeJ37+uOrLSTJ/j8oERhHwe4CKQKocqLrl54nHgt+3A0XgH/wFf7CDgxEYjMBgBH7nR4CKwOOOOQ5XX3O1gMW69etk77zt1tvw/PO/niKQ18awEmLpoqX47PmfxfLly7H//vtrUbTklN7Nze3Pq3kNzRiLY9sCLBvf2ojVq1fjsUcew+NPPC676e5trYz0WbBwAc48/UxceMGFOPCgA+FXfF2jea2W5ZNzYLpmClvXYxZ3TExOCBDRtsu5NPf1+9d/H9+7/ns7jxnvbahIYwHHcR85Dv/9//nvsnmuWbMGN914E26/7XaVSOyuVNyjInDHDtx5729HEcj3J0Bj+QZbiz999qcxf958PPHkE/jav3wNa55dozw/zlE+yIMLyHvN3wuHLjsU551znqAbj9nadWtx6+234sc3/njneH+Q1515LufHKh8MXDX1UtnIeSgB3dZtW+US2T3DkQvTtG0vP325Mv2OPvJoLJq/yMSucL7MwjxGI/G2tzC5kJyDcU48PTatY8lm4gcffhCvvfbae8Aen3vIgYfg0ksuxef/9PNSQhJM33///SovoSqUAoZf9qCSlOcOlaRscz700EPx4roXcfuq27Fq1SqseWHNTifKhxmzwe8MRmAwAr83I/AuCAz8esHMKicvwyoMJKENlTZJZaARy1hCPoJGDvWB/PXCVTkIbY8ec/1QQtmqIgxp2yvQZR5V2lLLbYIeciq47IzRcOQCcAIPPkN66bBlmC2zumYPCzgSZrExmEULtldgtBqg7DuwiwK9borJyQhJZCHpuUh6RgGWRMzEiGUtLjOLgyq2gs3BkEpreJg3xlQTFQh9C3Y5RX0owNDcUCUhPnsvqCpLc5MxKNscraQW0tjGVKuHqXaKiWaCtCghLM8WoKIyy/N8+H4ZblBW/p5f8tT66xAU9MOG2eZrE9wUtKKySTbUhb8TdYwKqhwoF81kiZTgsXiEZQkuc8pslWDQjk1qxMITZTgyhJbHgfupbDHm4FEBWCDwLYSVumyzKTP6aPl2XUFLjheLZsl8CIkUVJsRohIO5QJ5hIDMayNI4HZwImNbrnIRiVaU5UcwqOOXyWZIUzKVXbLaZjlybietwgwNJoDrBzAnWaTSWVvwjsCG4I+vkevc4lsIzqTM+iP8YNYar5ykPCZAWdmDBeEaIXIGS1ZWWoE9ZU1KVk/AzGIOi5Z3t69Io/XV0sWXCjcWW/BckRKSJSFpiuZUC0WS6/iyJCRls3XCvEuj+iM0peWa49aJelIwMp+QMGru3BHMnTcbtUqIycZWbNvyOpoT22BRWcr9ixI4eY5yqYShkWFUSwGmm9PYvn0Sk9NtdLssjwA6mYNez0Ozx0ZkFlcQVLpodRO1eFMD5rglqVEpMYuiBHnEnEOjuhPIZmMzjwvH20oEqJ3AETy3bANOexHLJ1KEPlfBmcHnwPMdeAGPlo0dU5NwC5aEmDHjucV8RsczKkrLZmYfLas2yp6nzx/tpywF4Xnus+iG53HOc5i/y+8aHnTzZelahTI0Lc8zJTM8nrat84d/eIKVAjZoe8rPS2jfbbSRdEx+nuexeIPnGS3SuT4vQtUE1PSuZ5Y51yp1RO0Ijh+iVC3D8xx9l7CUhErFTrerPELZ3QW++Tk3bb8qP3FdVAIq+GjZpZyRoNNWeCWVmYETCoxznCyFbLLdmVbfXIXJHkuEyjWE1RrazRYajaZs0jxWBHf8/qMtmCCV+xy1uU2UjxolIPMxpVbk+PGbmVZjfjPQFk4VLr+r2bDcbx9WUzM/m67JMeXYcmWciwBsESYEZMaggsvpuFcOpXk9TlAHGYG/NxfzwYYORmAwAoMR+IMYgd0zAjes3yCl2y233PJrZwQS0h18wMH4zGc+IyUU23Opmt82vk0tqW9seAPbtm2TGp9uD6qnFi9ZjAMOPAALFizQ+LLc4vnVz8tC+cjDjwgI7fpYunQpTjvtNJx19lk47tjjQLC5ZfsWbTv3Zfu27VKCsaBswd4LsHSfpVi4YKHgUb1aR6lewtTkFJ559hmBwBuuv2Hny/OaPlIfwdL9lirf7a/+9q+0IPqzJ3+GW2+9VUCIUHH3x64gkCDut5kROLMtvLdhUchZZ50lVSDHiVbY733ve3jogYfw1qa3NC4f5MF8R5ZefPRjH8WK81Zg78V7Y3xiHE8++STuuvMuPPTwQx/k5fb4XIkPWEiiPHFaXaD7hpkill1/ifPNufPmYvkpy/HJsz6JY487FnNG56DZbuLN197UObZ582Y0G6ZteHhoGHPmz8EB+x8g1SFBI9uMn3n+GTz88MP46QM/xcvrdlHB2sDeC/bGJ07/BC6++GK9fqfXwSNPPCJYzhITqld/2ePwww9XccsZp58hC75TcvD4w48rL/LBBx/E62+8/muP2eAFBiMwGIHfixF4FwSG4XChZlW7pBtGwi+qVbJehN6MbEc3vXSZ8XY/AOsijA7LyAKJDFw7kO3VYcYc0wDZJOLG6KWFGkYLK4bNZlunQGzHCNlky1B7/uHNe+hidHSWac1CCs+NUSpFdBWiGjoImQtGQNJJ0WkxgIxAy0KnRdugUWhZRRdDs4YQlGlxJDPLYOWZwv3rZQuuTzDholRyEVYzeKUCw3uVUK36AoZ5QuVfD25mI89sQYA8d9Hs0BLcRaOTYGKaGYIEdyO6OLheSQ1eYammdl82yqrl06OVliH8LJQoUFg2XOFUevVc+F6AUhiqyZUgsFIro1ytolyuosxAWa8kIEFgR5sub9T52q4r/ZrglW7a+d9UvnmEdTNHJZOVkJMZgg3e8JOU0ApKiyQzz1jmoJ/zGMpey6KPXEBM9lIp/8p6D4slJlR+MXMNzI504FrZTtURX4Pwj9l9hLVqA6YST2o9+TFUosFjwlIQPg9UhfG/+88V2FAeoCmcJYwQDGQOWpaYluF+mynz76wsQk9/T0JqYCC3I6FKKk1kiVZzsv4eAh9cwYsjAkbDoXiu0bLustGLSsM0RZcKuW6MIjGwqmBOJmFqzKZhlsdQJUglIpWtqdSM/EPaE5Q9VKhkrVXg2Tl6nWlMjr+DXnMCfpEpa9LNIgSujVqlhmq1pmqOqakmdoxNYroZodtjeQczDIF27CDu5eixsIZlEl6Irt6fAC6AF9TghxXTSN2O0Osk6HYj9KiIJOxjMQrbUBy2Dic63rQ/U2WKPEIqkModN6A4i9jUbaNUYdGELyA5PjalTD+1OguumSa0xOnBdfhZdVDwsyLlnSkQofWFSkqqVFkyQ1CpjEFZzlM4uQU3ZYMu1Z6mpAKuBd91kBLEpbTbZso+ZK5fkacoV1nI4ymvsdcyFvCwGqpwhQ3AAskuy0rMOT9UraBcCs1K61QLCOuIupk+T9ou20E3YRGKayzHbFEm6OT7yxrdE0QlifP9ELXhESxcOAfvbHwDjVZTajx+3HjoOYSlsKbn0t7L88i1M9MMzNfmuW47KNXL8Eshok4H3bY5pzhwhWsWRPhCEsLys8lCIzYQqyglRsJGOFq8VWCS6nzlWcHgcKq3BfW5IMOWb7YOZ+Y7eGcBkXIwWXTTbwZmkVAfzGtlun98Zi5f/NxLMarPpFlsULEIX5ufqcFjMAKDERiMwGAEBiPwnzgCnD8QUHzl2q9gyf7GGrzy1pWCgb9OazCLGliwwDKJP7vqz3DAwQfoGv7mxjelgnp+zfN4dcOrGNsxpsw0Ls4RBO69aG9Ze4884kjst2Q/FX68s+UdPPrIo1h5y0q89OJLaHVamubS9nnMMcfgkksvwceXf1zxH2+/8TZWP7saz65+Fq+sf0V5cJxv8O/mL5gvm+7RRx0t5diSfZegOlRVft8zq5+RNZgwcOZBkcbcOXNx1NFHqXjj4s9dLPBDaHT3XXcLgLEt+JeBwBXnrxAAJTC88+47cfX//M1bg7k9jD1auGghTl1+Kj7xiU/gI0d/RHboW1fdirvuuEv5jyrz+AAP2oIJFAm2LvvcZVJ2bnxjI+67/z7ccdcd74VoH+B19/hUCR6MI2l3mzF/rmKQSoDDDz0cV1xxhc4zgsot27bI5v3yiy/LXs5zh7mAVAby7+fuNRf777c/Dj3sUCkmF89fjEarIUUoW5V5bKenpo1a0oLOycMOPUxA9crLrlQZDUtDVq5aKTv0axte22OTsVSZ1aqagk8//XScduppOvcmpyZx849vFkTme27f8eGKW37d4R38/mAEBiPwWx+Bd0FgqTxSsPG17FXgeYGxV6rAoYMYqURYvLOmEtDPQykHaSA0akFqAo1akA24VIXRuseyitSO4fgZIt7sq+CggEUQaDOZKlUzsWN7cG0Trh+WPIzOm6O2ThZLuG4PpTBS4UfgsyAEgiKddo5ei9tTQ9xN1EjMplfaNV0nwV57jcAv+bCpPuolSKMIAbMNA0ixFVZLagcuM2qtnGJoLlV4Rm2YRgmibkd5W1Sg5WwwTSxMtjuYbMRodHqYmGLbqKNyEF74a/URhGyJLZXVrMobcErJA4/FHOaikaekeYQvLExhM7MBgYQtGdooVyqo1auoVOsImdPnGJuqZauSA8wC1M9I93gjTvRKGEaLgY4NwZ+jUg0VU5Am5JmKWCyPeWEsEDAXKwLbiOUtauklYTQskPRFBQs2YSMVWj4ymzZkBfxJUUcQyP9mYy6BHQGmpO0FgR6Bm2SVyAmgCPh01eRx5jFkcQMtEZQfOaRuOxVg/N1MjcCm7VlUgxBRcM+APj2H1go12pNcdhBRyVikgr08I9l63IszKeAKKlpnfo/HBK4mGgR5tAhT8SlBF4dA9nTmJVJ9xz9swaXKkOouUwqRJYQqEOTiyiVfm+c+X1ngxw9ge9xdk6Pn8pzPYkSdBtIeG4eNpThApqxKtojRptvtRZiaaGNisonxRleKP9l1Cb2ZAdjNEPU4nrYUgMzv43tajq98yHK5LrDVmGSrXQ+9ODYwsG3yDRE6gmyEgPwcEiMRVHMyymOkj+7M90/K4hJXIJAAjpxqcsekVp15jAnYeLz5J7L5GSbHsmVF5tg5dDx4BINGpeeVaF024Ju5e1SdsjfX4/EvXMFgtulmNstMUvgOLc2OijAIAhURwExLgjSBZGZK8lgkUtwS+FMJmrBspsgQhC5GSj5KXFSYNYRKraZcvu3bx5EhQLOdCQTzs80zxsBGo0BlLqejQhwgY5Zh3kNa2LAKNvmWMGvuKA44aAleXvsiJiemdRPB7eG57HgBFi3eV9+VvJFgriGPPS37catlwDLb2Muu4jWpts4ImsnnKWX0qNrMkLJMJqUWj3msuezA/DsC5DjpIc2j/nftey8YKghR1IBpCBfgo52dK+z8GS3APG+opuXx5xiDtvl31X8CgSSwRoRpFgCU6mo+Owbf9xuG9bkcPAYjMBiBwQgMRmAwAv95I0AQyCKDa6695l0QuLIPAl988UO9Ea9lc+bMUZHEJ878BC677DK5b9a/sh6PPf6Y8tU2rNugrDbGeiiL1+XiXgnDI8PYb9F+2iYqzw466CBdP1946QXcfuvteOzRx6QS5HV2yZIlAoCXfO4S5ckR+jz4wIN4+JGH8dr61wSFqA7j3EGNwtWasgMJAk8++WR89KMflfJwqvGuInBXEMg85YV7L8SJp5yIi1ZchNM+fhrWrF2D+++7Hw/c94BAznRj+n1BIO2lrXYLjz35GG760U07ARxnHpofmFmGHvzfig7Z7Wdm3mhmjlTIcd4zNj6mrGu6D3Z/UHk5b695OPajx0rRdurHT5WQggDqxh/fiMcfe1y/+0EeI8MjOPiQgwW2Lr30UgkfCItX3b5KZR5b3tnyQV7uQz+X5xfdXQsWL8ApJ56Cq666Cov3Waz2Zqo1H3viMeVK7ti+Q+3AvIegsINzZQoCZs+ajf2X7q+xOf644zE6OoptO7bhgQcewD333CNAzbHhgm1YCqU6ZDnK3/3N3wlOU2XIxmiq+p55+hmViHCut6urg3N2nmsnnHSCCkeoVqVakSU4//u7/xuPPPqIrO/vlzH4oQdp8IuDERiMwO/aCLxXEchmiYpbgV8qo6BiL+2gl9Jqa+yXthMiQBVBUoUdV5QNxsuDuUjwBpEaFWqWaDmj9ihW6YPtJ6pIpXKGdlNSF9pzqTwkmCBo4coIKV+NOX4L56EWBnBsWuq6qJVThKUKHNsE3XeaCdqNHN2GiyCcJcjX6/TQ7baRpF2EfoGFi2YpC5Dqpl6zh6zbQ+jkqLq5VIelWojaUIjykIvSMFCdFSIMCOoIXBJEPZN1ZxUBS4zR6aVSAhpbcBsTUx3EqYdybQ7mjIxiZPYogjIDhkX9BDYINW0/NI20BEyJBbdgaQHHSyZrXbQ40UidFmpDFdTrQ1KI+V4JqeCfsRIzc4K2X2W6wVGxhl5DEEIVqgac2h4sNfPyeHDMC7hsj7XZONUHcbYt9RpVUoVsj7y1Ny2xsvcS5rIxmpmEfgmJRUuhDNICgWzepS1X6kFujRSHhCW0KuYCwfy3VH8sFaEdmdl+tgeHwWhS+lHJyP8w2X1G9WfgpdqBBY4NCCTkcWzTjsrJE5VSAtM0rOct/Q6BHN9f7bWOpe1rR21YGQOTmf0mcijA0aMSq9cxhRM5MwkT5UHSAkoALgUdLcAJrfGcEHE7mK8WI4+7yHJjCdB2GD5uFJt6fxeFlSLKW0iYA0cVIvclJrjqIE3bQNpFYNkYGh6SDYBj2JhsYWK8ialGD+ONHlq9WNuc5DZ6KdDpspiGmXfM4/PVPqzzgyuQYRmlcl3AiTCx0yGkTJQjF0Wx8hfZNsuMTwLEnKU1aQ9B6KEbx1L+Sg2mopQCnhOqHdrzXdkg6Myd2D4mHstPPJmVgLBrq6GYNnTyWyoCCZq8zEZEO7bOXwe270qBSwjdo8U5pqINKsYhwHYjqkBt5A4n3j3BRhXN0JbN8SNMZCQAWTCB6FaAjwAAIABJREFUGxWMUv8VsgubUgt+pmJ9FggA5w+XMG+4hPrIEPxyGb1egh07JtBodjExFSHqUKFLAO/pnMpZXsxzWM3Y/CzZajuG4gwI3Jlr6CIsBZg7bxRbttI6xKxOs31+EKBeHcYRRx+t8/jNN97E1s1bZCGmXDDpdrTNXBWwAxsUChOkE/bqhoC2eY5HkUglmHASrc+2CLUUwFS28lxNi1h2ekJWqQH7rR48G4221TSEUxXI812t1zxufeCn72s2ZVvMoOxXbpP76XvAwGI9t/+POcnfZfP63/2P0+/aFW2wPYMRGIzAYAQGI/D7PQJ01xC6Xfu1awXW1q9fDzYG8w/Vdx/mwbkMCyUI6c4+52ycftrpsuhS1Xf/A/fj6dVPq6WXESG8ziouo6+wJ+AZGRpRoy9h3fHHH4/FCxYLej340IO45+578MILL0iZTzUglXpnf+psFXo89dRTWHXHKuUJMu+XEFBOKc5h6dhxfMwbnYeDDj5IgOaMM8/AwQcfrDzqZ59/9ueswVw43nfJvjjzE2fiisuvUCPxg48+iLvvuFsNwxyrVvfnYdru1mBm6XHx+O2335biUsVwfYcBMxE5J9bUQqYYRgAVun/Z9Wc8DoSDnCtMTU/h6aeexlNPP4XX33wd3fbPK/t4v0PgxTw/jj/twXPmzcETTzyB73z3O3jg/gdkmf0gj5GRERWsnPXJs3DxpRerNO/Jp57EjTfdiHvvuReNRuN9X47jwGNMMEyhhJkJmZggZS3KIWLmSDM/U754HGF62ij1+He0+R597NE69hecfwGSNMGjjz4qEMyx2bJji+CrlH0qezRzKwo8eFyZK0m13mnLT9M+8X6PKtW777wbjz72qM7Xme3h9h51xFH427/7Wxx77LG6j3rh+RcEDX/yk59gy+Yt6Mbd9+QXEsQSOHPsTzjxBIFH3n9TqXr9Ddcr+5IgfKap+H0HbvCEwQgMRuD3fQTeBYG+M1SQZgSWjyrDUF2CkJbsvGnRUm6cY1cRYARBOoS4RUwWmJUj5gnatsoG8qKnFk/HZflEhk7eg+fnKHwWjtCiSSWYZexuhIa0IfdBhOvbqA57mDtvjiBeKbRRLWeoV1NUKsPo9ZqYniYwaWF6LNI2hJVhWQil8up1YSNCyU+xYJ/5KPvMDyQ47KLo9VAJPIQM06e6sGyjVHNRnVXF0BwbtaEyXCq5CqpueOOewqWyLQsEEZqdDnhd6/aALROTmGrGyOwyyrVRTRCGRkYxNDys6wUhEe3EpdBRcQjBH7/4qc6hcsp2SR3MahtX98rlEqwwRr1WQrU+jHKl1ldlukgy2q09XSTKZVqPQwEehgsbeEqlF8c/Q+D6Oy9eHBRafDn5oYCPFw++LWEgIUez0xTYodqQakxCNK6AuoR+FtuZPdMs7JYAq4w47couTGszwQjt4XFOgEZtmVn54wopW0cFeAU7ORq8qAIuC1fYF0G2Ia7GzDKOb6L94IWHakCOP9Mk+eBqGS+WhMwoODEjvGQZByGkyZkrii7irC3Yxms0wZNLaymrFFjmkXUMwSDA7FuNO52GFGU8b/geXLkkEIxTwm9znOzMUVO2nVGBNmOzTBG1m+j1ukiplOK2MVvRiLn6xQs2cosK2DYKtk1QBEvQFHWRxbSydoGko1Zl2j8q5bJUYdu2T6Ix1cRkO0GnSzVuhlgKSxedlBZ1CxnhGHWfmWWaaGm1tWwEfhmlElurLXQbPXTasUCSyVBMpSqEy8bqXNl6VKalKcGwpeISTkpVNkGLr5OgUqoKOtHk6zqhchCbE+MCwK48szwmtso8SpVQsDGLczgZy4U4LiymIRQ21cI2bf+hKazotrroEUQSnvmBzn+wjZn5jUEGyzNNzMyPzBIHRWpyG/l9wqIdTvJIHXkO8IAyA5PPt6xEsJDnuh9Y2Hd2FXsvGMHwrNmwXQftdg9jO6axefMWNJsRmm3CeoJ+j93RKM8eUkaiwFhfGkmgx2zLICgLEhLkcWFBLSIuy0X4RAY9W8ocnFMfxkGHH4Ykz7DprbexY+s2fhmg3WgpG1LffbYNvxbA8h0pGjtRV98Nvs2YgVDRBM1GR5mNYm3aHk7IzfHj9u2E5TwbCN2p8lRCpYvU6v+sDwg5yePPBLppne8fP74OP6cmd9BQPVlbmKG5y2d4YP/9fb/GD7Z/MAKDERiMwO/XCFARyLKQf77mn1UW8vL6l5V/t2rlKgG3D/Mg7GE22rnnnouzP3s2DjngEMEZNu0y5++lV15Ca7r1nmviru9TDspYvN9ifOz4jwnULDtiGUpBCaufW41bV96q8hCCvbPOOAufOfcz+NjHPqasOtpe7733XhU6MNdYESS7qOk5R69UK1iwaAE+8pGPCI4RNHLizH2lGpD24JkHt4Pts+d85hz8ly/8F2UMUgV2y6234InHnhDMZGbc7o9dQSALTNjKzMVoOj06rY4KUThf0LSDC4VcnGV0yC4/43yZIhGLk14+te8k4hyErbO0JtOO+9ya5zA1NfVz20DIVq/XcfBBB+PkU07GhRdeKFvv6jWr8e1/+zbuuOMOgbUP8mCuIgHtp876FK78kyu1wE915/dv+L7sxhzv93uweIXbsf8B+8vhxQVV13I1r6LbSHE4dONYxgWn8sVurNxHAjruK+9/2IpMkHvBRRfg5ONPlg145W0rpQbduGGjVJ6EzLq/kfzClN7N/JvvTQh84okn4pSTT5GN+u133pbdl/mYmzZuehfsWcA+++2Dv/jSXwjs7TV3L2VbEmrfcvMt2PDaBo3ljDKTx5/3kFTD8g9BO8du65atuO+B+zT2r736mizLg3nf+50xg78fjMAfzAi8CwItlAq2kLKhtlKuwrZYINBAO2/B9yNBlJI7C4E1C1YvQNEldGIeIFt9y3BLDpqTDUQxV3MiqQHNKlKGwosEgZKkAytP4NMK7JbURMo/zEqj9a9SLWH2nKqaOmu1CmbNKmF0Ngs+PF1gG5MNbH1nK8Y2j6MxxiICF5XqfF3IuHpGK6jnpqjVLIzOrqMUBEjYOsrQ35xwi3sIkCUEIVCp2gjrIUYX1FAeoXWWArVUdlKkvmlojUK02BDcbCpTbrwJjE010SEQcJn1Nay8kNHZo1rZcjzmkZncuVqtanLUeMPf66AXR8rmC2j3ZVMKSz4cwkIPQd1CvVZVsUe5VFMeGS8YauxVUUJJX+IedyIt0IwiOMrhMyopFiiwX8BzfQNxeKNPUsUVR/5KSkWesQUTXtEaS5tmyPISx1UKpKmyZ0Mrf8eD67PgoWxcutpe/odJiVTHLn+melpuRP+vHOiYlr2yQIMmFQzWZfuwI6qnEgdPYWj99yTrUOZGjG7WYT2JzjdlVfaLQAgLE8IQqqs0LkJiSGICTf6sI1BIMMrLqlewhZVqLkIiU0Sjllvm+vH5sXktJ7fRjJuoejVEPYIyKsVMsy/zAVvtRPZt2kU5Zr1mF63mBMKwokw4yvvNJf3d/XeofnVYZGMsnlQGZsyz63Jl0kzQCHyqYUXAtNlqozHV0zkWsfAjJ1QHekmOZidC4QT9UpCy7KytdhtRGpmG74IqS2b5BYK+zWasnEwWbEjlZ/N4AIVPUMkJX3vnSi0Vpjw3ZxRjGaEXF3ydwHwGMlrBmffpoNltmiZuFgnp+LHAJlA2Cbc9iw0QY/mIn/lqry1kg6fyjPmLPmJl5ZnMR0YEuMyf3GWOFtQc+DUbcRqhyCK0W8zVUyqiCWimu5j70p+DMlO0XPbQS3vwPXOcCbW5iDB3loslS/bD3NnDssZPN1p4c+MWbN48hlY3Ri/h9xut36ZIY3SvUXS6CbqCkswwtdDstvR9WK1VUAo8QeipqY7ON8s356/svUWuVX0+qiMjSNMcvXZkyjc4JkmkVmBamwPfQWlWGWG9jrEtW9BiOQlVj5aDSrVqSkE6sSm04RfOjBKPP7cIw00GJvrtwALo/FyqtdsUhqgJmCVHzAPkJJbCYX7+JMnuX7w4hjOfSb7cLj/XAZ75qPPpxjk+eAxGYDACgxEYjMBgBH7jI0C10zFHH4Ovff1rKlCgYu3mW27Gj1f+GOvWrvtQ7+8FntRWbFu94IILUB+qY9Utq9SU+tQzT8la+X5FFfPmzsOyI5epafiM5Weo5IF2zx/98Ee46+67ZPNk/t4lF12CAw88EM+98By+853v4PFHHxegY+7g7tly3Blu26zZs3Dk4UfiovMuwsfP+LgcQMx9Iwj8wfU/2LnPVHUddOBBWLFiBf78S3+O0bmjuOEHNwj+0ILKFuOZErZdB2pXEHj+eecrn4+22ka3gaSdICmSnTZf3rv58LmcvlPxN7PYyJ95SoKeiZSxERcxxraP4d677xW0WvP8mj0CPd6D8NjymHIML7nsEhy27DC8/NLLuO5frtOxYBbeB3lwHwgCWcxy6eWXai715GNPqmDlzrvuNOrL93lQGcdiDzYZM0My9ELjapJawMyVOMeTc8nKNG8e3zGOdS+uE6x+6623dG+1aO9FOrcuvPRCLDtoGX62+me49bZb8fILL2N8fNyIHiR24B2UrXkyx5n/prKS7cTDs4ex7KhlOOnEk2QtJzykyu+G796Alze8/B6FH229Z33qLFx40YUaR77uz574mcDxsy88i7GtYzqn+XMuxNMaz33kH+ZjEvi9uOZF/ODGH+D5557XuUORyeAxGIHBCPzRjMAurcEoF0BNXxhlv6IbfqrAYqcBuE14ThmBNwtBNgK3VUVUMEGP//goU+ESJJga36bINVSYj0bYFKNNu65FmAGUQ9pWCVqYQWVWQeTms1KUKy5mzaqiPhIoJy8sOwKAc0YDDA15urCNjTWwZUsDm9/egclt08i7nux7VKVZLu15BSolWg4trTrVKgGsrECn2UHU6qIqxRwDeh2Uqw5KJRv1eojaXgH22mceCEK4GhJ32MhqwUcF3U6BqckOpqa7Ai/dApiImrDtOnyvBtf3UCvXUR+djb3mLYDjBOh1Y1gEKUGgNrJe1EPEFbrMyMcDv6btZbaa6zlwQh/VcoCwZqFaG4LPwgE7IM4SVPPsirL1CHt8L1TxQI+21ILWaaoFSwJLfHCtSYWntAXbzFAzIIgFISxhYKYfV8xaraZajpU7SLWc7QjeIg0EDvh8ytVB1VMfcjAvLlcWoAM3c1VeQIIn2EA8SJLKQGAngO2bli0RRh1rTip4scsRMMfQY2W0hziaAXmmDJjbzYlG4PiyKbPxltZVK0/7JRE8NgTIkRSELOOICQOpNtVF2+RVJs0GeohMronDQ8FxZxsri2baSKnQU5ECS0Vo9aWFtwKbhQu0+SY5xqeacHLmPAbah06jg4npcXi2acyNaFPuqwo5aSOo8kjSPNo+I9mB43YTRZqjOzWJtE2YxgMVa5IX+PSHJmg1m5hothBFVALSYO8iyi3BXoJA/sy1mBPpIFWunY1mq4GCflabrcG+UdaRRUVAm+3ZPFkJiPrwLOJhyAtE7Z7yPzjxmLF48KzhBM33KgiqPmpBoNbkmJbdmDZcs4KpY6zCGjJCWxMjywrhspHXdM30W3RjVP2qgCvt4QaZcTblI95lsqlJ1i4Py08Bn4rMAq3YgG6WCBGcM9MSJQPbuD1sWx4ZqiP0bTSb42g1GipzYbwAG8v3Hq1jyT5zMHfOqEAmi1jeeWcHdoyNoSh8dHILdPYyJpKwLrRZ2MMIBNUOq9m8SAllZyaRBM85bJYGxRGqYRU5m5Np4d0FlFHlyYFQcVGRo1augoe5Md1Ba7qJcsnD0kOXYva82XhhzQvYsX1SCweEdgR9nBSmWVfTRKqKZ1aPNSG3GakwM2CFvhtkRe+3+3JFmseVk3SVnvAf2sGR7pxscvLJVX1+Znn8+Bq7KgIJe6Ms0t9RtTBYGf6jmQwMdnQwAoMRGIzA78QIsGX3uI8ch6u/crXJCNzwqhSBVL0xA+/DPAjbjj/heJWEsDWX8+n/9a//S4q9tWvXvm9BAq+JLIJg2y7bVs846wwccdAR2Lhpo0Dcbatuk9X2ysuvxIrPrVCO3wM/fQDXff06rHl2jYo5OOfc48MBhmvDWHbIMlyw4gJZi5l9/NJLLwkEfu/67+38tXJYxqEHHYqLPncR/uLLfyEnwfe//33c+IMb8cxTJhuO1/XdH7uCwIsuuAiHHHKIlG1sMaa1mIvWxsnDmBgTmUMwRfglcNUvDdu52Ki5LHUAxl1AC+7rr72Ol195WSq2PUJVLtb6LpYsXoITTz5ROXrMRHxlwyv45te/iR/86Ad7LDr5ZcdbIJDW4LP6IBAOnnnmGfzoRz/CHXfeISvu+z2WHb5MMO2Ciy/AQUsP0uIzp6wEopwHaaG3H1vOuROFJ1M7pvDIk4/gv/1f/w2vvfaa7hP223c/qRy/+MUvqgV6646teO2N1zAxPqHxnQGrmocpTCvXnI3vp58xnidwQbvzovmLtNDO4he2U1/3jevw8tr3gkAqZ6kgvPKqK/HJMz4puL325bX6rDDvb/ObmwVk+bocp32W7CMl6fKTlxtr+8QYfvLgT/Af/99/4O0tb2usfuE5+n6DOPj7wQgMRuD3cQTeBYF1Z7hARmvaMIJKWTvDwow4nQDldMwCc9MSvLgOJxtBGVV9kfkhYQBXSFroptOI3QReNSefQKlMcGVj8/bNfTm8+h5080z7ZEVNolAuWVi2BAHnjY4gLNmoVD1U6g7qdRfDFaOCe2dzE5s3TWDH1mm0JntIOqbBlbe6BGql0BP8q9XLsFkLQCsrG12p/spzhI6NCp/n2yiXLFRqNsr1ELPmVeHUmReWajWk201QUMAT2Yg6wPR0F1PNSJmABCqpCF4VgVdBOQyUzzZr7hyMjFBS7ggCMK9BF1HbRhrTemkyvTyvjIT5GyxxZQ6f70vVFJapIKzALdXhlmqwnUD2zqJw4VMtFIYIQrYRBwoXo9iKg8f8RkrufKr3AIQCeKQ1tI5SGcYcQA+W3ptKTCqFcmS9nsCnSh9oy2TGoO0iYTaYWIgFx+Fr0RpMTy8hrnmObTl63ZmSEZaL6JIpiyEzDY0ySTZEkgsCQjYxU6XGJmjbvDYrI9yChSWJbL580DBOQX7K96eFOGcjL7NauI3GtsvjKVWZGk+p7OtKwScBpMWMswgtWp/ZUt2/1DKxMmD5ictVT4IrKq7YMp2ZIoeUsJm24lAFLXlSoNHsAanJCuHFMen1kHS76EQJ7Jw5bI5ph7YKdAi3ibuYgehkpmE4asNl/S1VprTDMhuP1AfcVgu0eERRF+PTk+h0MrRYUhMR8NAGy4mYhWabIJB5hKaIhwUztPVy9bDN1cmEL28jpfKwYLsJQ5vZaszzIlUpBaeELMJQxgnBbk4LtJkodpKOGpl5vHm8AmbkEUL3m50JRJkLw+Mp+3OcmUIQtUgH8LOqFHFmhXMn+YVDQGgzG9MUxoiOOpZspwY8maZrg677DzdF7nZ1XFiIQuBISzSPR6lcVuM1lXJOwsIhC27JQzl0ZdXOsq7eiycBt3NWucDe8+egWiHsdpWxOD7ZQHe6g7a+MSzQMcLYPuUAccXUK6E6PIzhYeY2Fnj19U0oe67GhyUkhNK9hMc2l0XfIpyV4rGQwpmAlXZrKnJ5XtFmT7VhreahyxbhKFEhUqlWUi4oV1/1XaPVEzJ3gsZU4Jv7za0ibCSsZOaq7RfwPQe+w0Z3guhIUE/h3ly9ZqP1rradvt2XxSH6vFIdS7v9btYfgcy+IpDnAZWDep6c+abMZPAYjMBgBAYjMBiBwQj8NkaAqjFaF7963VffVQSuvFmqwJfWfriMQL7m8SceL/h00cUXCYJd+8/XKndw/avrTUnFL+m/4rWRc2jmDBIEnnv+uThq2VHYvG2zYN3KH6+UIvDyz1+OKy67AnPnzpUi7avXfBWrn1+Nbqdr4nz2lK/rmFKSg5cejIsvvhifPvfTanddu26t1F27KwLZGHv5pZfjy3/1ZQHDb/3bt3DDDTco441FITOLe7seq90VgVQsMo+PwIjb3+tyvmw2TnZV5mVzPtC3r2resKef9f+ec8WxqTFMTE+Y1+K+7v7QrYSDvefvjY+f8nH86Z/9KU466SRsenMTrrnmGtzwwxs+MAgkLKPV+Kwzz8KKS1egFtaw9oW1WHXbKqk0N7+z+X1P2cWLF0uBR7syF2kZQTNTkEJRzExmYn24rhw/5hx22h2sfmY1/v4f/h4bXt0gRSBB4Oev+Dy+9MUvYXTeqBSgygRk3jTdLBQRFGaRdibDmXM2zs90H2YpWVsuM95b879ZGHLvT+7Fv173r3hh7QvvWZzl/RsbhDmOtEbz/SenJ/Hwow/jvrvvw9oX12LL1i06hvMXzsexHzkW53z6HClPKVJ59fVX9drf/c530Yk6ujdXhM3gMRiBwQj8sYzAuyCw6swqSlkVgTOEoFYT1Om2Oqb9tJLKmmolHqxOBW40C0zbK/HmPiCA6KIXT6ODKWRWjmC2i6HZFcydN4IwcPDSK+swPcVsBN5E8+be2AUpIwr9EsLQRqnC8oQA8+bWsGifhYAbIcs6cK0YJboCLRevbdiG7e80MTXZRbdN266xpLouG1AtlEs+hmjjq5TgZT3Bl5kLe25nqNBKGNqoVUMBw1LVQaXiIKAjLzArYGxv7XYy3aBnkYduz0K7naDVjtCJc+SEaWEFblCFx2IVP0R1pK58wEq5LvUXcwlVmqE8CVdQkICCKjubzZt2Bt/rg1LC0tBFtV6SZN4LqDKsCLzJwprbKLuh1GyEeMpo06qaZy7WhA5qhrLgemwaJoTj+0XKyaPtkzo7KgFF1pihp7bevm1WFyRX40tQ6Xi0Who6QqWZ44bwXGYVUglINzMhnsnMm1EfKcOP5STKGcyZJKd2VBZZ0LYKquzYgBsboEJVKJ3BBDTiWywZEbAs9F5yQ4pXqYHClK8UzBTMlBOnhllafBHp2KvNl82vanDNYDmpyUBEhIzgidjHSpE7OTy+F59D5WCeIKX9u9NBlOTIc16I2YAcwi4cNNux1GnKKaTNktmMbZZx0PZJ+MPCDO5DgZSqQgI/mxmKBHRd2CzZSXMEanTmTrEyl+dkrnxEjhftxsqfZNlNnKPdTdHLCMxctfV2OxHanX6zrxpc2WLNvE5b2ZO0uKapo3Ol0+2I+nUILQmFmHHnZsgcFqEQhpuJHV+FIDMRHGRJC8tWTGkFW2ld29eEl+dKwVYz2uqDCnLaYGPTNM1j4loBgqIuyChwTKjfB7pujeU+TJnOlIHI5l1+XXR6/clwH3KxBMMUw7A1OEJmG+sMj0Fo0boc65xk6LYKQhKDG2nfZkEMjz9HN3Uj2CohYmRmgbpXoF4NlCFINSdzP3txinY7QkrgLbjLcZPvQ6CSbcPMaBkeGpLFeHq6Cc+3lT/KFkEWq/QEhJkzGqDImCXArESW8DjaPk/tvjF6PEfiAm7ooVyyEbO9nGPG7ePicmFrBV3AkCU6/CFb1pNcx4Pjzu3mtuXM4WQ5SGAjCPlZtpTBGKVtOGw0tk05jhYgWLZjuYKKKjLh+ULAyHxJLkb0AxA5yeXz+HyFfc+oCqkEoNKYr8F/KNMdzAv/WCYEg/0cjMBgBAYj8H98BKh0OvaYY/GVa78iReB/RkYgo3UIe676wlVYcdEKuR3+6f/9J6y6dRXeeP0NNFqN973WcY687377KmPt/M+eL7Dy9ra38f3vGRDIBcrPX/V5XH755Zg7Zy5uv+12XH311QJTjAfiHGuPD4uOqTIOPOBAnL/ifFx43oUo18t4aZ1RBO6aEcj7hEMPOxSXX3Y5/uav/kbum29+85t63nPPPiegqYXy3R7vyQg8/0IcsPQAlZ3cc989+Nq1X/v1m2Jp8EpNpIlg0i+YN3BhcuH8hTjp5JPw51/8cwHBt998G9decy3+44b/UK7iB3lU61Xl+1Hl9rlLPqc53JtvvqmsvLvuuksw7P0e/J199tlHx5YNvkZg0l803aWE7aD9D5KC8ZBDD5F44vGnHsd//cf/KsUqi1Boeb7iyivwl3/xlxieNazswB3jO3TsvdzT3GrXwhHOs2TJtmwDWfuAkEpEKRLTTGpClql87z++J2Bt7unMg7/Hz8qnzv0Uzj7rbMHzcqWM9RvW4+Yf32yKW954XfM+2slpx6Zyct68eXK/McuRVu57br9HC8sDCPh+Z8rg7wcj8Ac3Au+CwJozuwiyOsr2MDy/pBZP5oxZFSCo0ZVXgpU6yBo+8ukqHNmCeZOZoItpNPNx9MBshwzl0RJG5w1h3vxZupF+ae0L2MEqcypdcjaLWrBpO0uAWqWMSpWqOOYCOpg3r4aDlzG7oIPpqe2IutPwXYJDH2+sH8PkNt6UZ4jjXPJsOh8Jf/yQQagBqiVm6flwEr5XCovwgytZLlBygEqJKygVjAyzqIFNvCngEjbY6MUxWq0InVaKTi9Thlgc+1Jp9XoxelGO1HFQqtRUUuIFVSnx6rNqqNXqAltpf7vUBKoGYYIBwic2stqyO1IxVqKaaaiCUq2s9tZKrawVGtdnaUkIy/ZUCqHcRkFAA8jIVihB5yqSSlp4AWETbJ4jCJnZR3hAn2usfEauPgUuc/MoQ2e+mlGTuX07r6BeP/OPhQyuS7ugCfxzvQCuHwpo9ig2I2xjMQLtzPq9VEo1o++i2si8n/CDExjwScsqjxL/jm28miAQ2LG5VO+i37d4cSN0UM6bK5WWMiZZjiBIBeXXCawyFy2NpOpjHl+WsOU3VekMt4mWaCrtYuYGsmHVNkCMNC7ttZEVzLykMpCttAWyqI0ooqqVq6C0j1P1yEmN4XYsRuHGUnnWpeW4w7FlI65pXCbkYj6ltldqQ4K1nvaZ3mGyKNc2CIbNtwHtvLaDTrslwERA1U2o/EvRjDJ0EwtJakBgo91BlzbT/uoqX58Ai+cDx56RdrQMs01YhTlUEKZUUZIcUvwvAAAgAElEQVS4m/ZYGqRp3zDqUKPDo3MbHkEWQRPPH8JVU4pDaFki7KYlmgdJrbYst6BdttBusfWZlTEB6lKbqhaGUJ4TGcdBMFyG5TkGHkaJClVSB2g1W8r9U8u0Z84lWbTZqswtdfrq0NyHz+YPZODEkS3ahJBqoCZ85TGPhPMEHDMvUz6hy3PYsxDYmdR8xLQEcATISUYlpDk/M+6PwqAJwtWmglq1rCZjqh85qRuqD2m1fXxyXKvU3V5P52/U7cF2g36rNXM3DQjkg61zjAJoTreQ9hIEZQdB4OozlWRmv1lWZNmuJolFmsnWTaWtznjli1LJbMDsTBg3E1fZuO3xmDH3MY3UYq3alv53gELI+Ty2HKtxeJcLlqzbZiWaD9l/ZMR/7894JGdeY0ZpOACBf3AX/sEODUZgMAKDEfidHQFCu2OPPhbXfPUagcBX1r+ClStX6s+vAnb2tGN8TZYwXPVnV8m+SUXg1f/jaoFAKqOmm9Pvq37nAilh0elnnI7zzz0fHznqIwYEft+AQDoA/uTzf4IrrrhCeWx33nEnrv3KtWpz5eK0IM6eABkz2EslgcAVF6xQ42ylVpEikICPf2YeVIsJBP7J5fjrv/pruJ6Lb/5bHwSufs7kme9SRjLze7uCQOYYCgSOjUm1SFgpReRv+kFFIEHgXgvVvvyFL35BpRgEgddce42aaz8oCCT4WrxoMY4/7njl8y3ed7HssIRgd9x9h5qI+5OeXwgneVx5fnD+Rhuw3BO7zZVSO9V7nPvpc3Ue0RXys6d/hn/4x38QCOQ8jg3XV3z+CnzpS1/C6Ogo1r+yHs89/xy2j21Xlv1MYZtmzLwVUswQHTYsbHzXrTEDcjkHbDfben22W2/euvk9ak+58nwfxxx7jFqkTzv1NB3XyalJtSY/9PBDeG3Da7rf4DlDWHjK8lM07yYgVGP2T+7Hc888p+2YUYT+pk+DwesPRmAwAr8zI/AuCByx5xZ2XkcFI/xqUTlBEIYozfNRq5WkEMqiAt0xC93thEDm5r9ADx2MoYlt6IFlCAXCCm29tNmVYTk53nlnE6bbbROeL8wgygMnczE8Uka5yobaHOUwx/BsH/st3Qt5HqHdmEQctQx4skt4a8MkWlO0J7qIkxzdTgueG8tOVwpsAcBSECL0XVAUJ3kQv9xILhwL1RIViBZGRiqYPVJFvRLACwo4XiqVGC2frWaMdjNFq52h1WMWhK/2UtoBI9oCGehaqaAyaw7KtSGUwgDDI1QDVlQu0uumgpR5lim/j4qhhFCSxQ0sDrAINgpUqyXUZtVRGaoJYAZlA/ss15ctmCUNhIiuU4E9AwJ5oaDizmbTqVEfebQpUxmYFShXQtXVq3nXoRWZYC4VEKHFmCpPlm/YKhmhUs1TgCzHqV/mLCCRUwVG23IQwvFK2g4qoVR5L0WTC4dlEVmGjmAEjyrhLgFijoIgyCvDcQhaTMuw4xgVoJwRgoGZUS/11YO09PI4qXGZr8fSD9eSJF8AOe0DTQJSKu2YbaaiBBZKUGnKMWZ6Xib4E8dddNK2VIO0FDtupqzAdmdClmHG9BJG8hxOU8LlBEnMzDeORT/fkEqzmNZfQh+g1+kq849qO6orqcSSzVZZgaaUQZbXnGo1gsoIdjKzTcYKwGNX9+v6Bhgbn8DU1LRKZAjJCOmaKTMMc7CDJE4ttGhVj4yFmX+fFARaFkI/QJrZsupK+JpZ2ga2v7EghxNBWTosB21ahgneU0Ixs5pIEMgJJBtuZxYYeXZ3aL3NC9nQdf4y50+tyrSIUkVGyzfVa44+w24ewmHzdEGbt8mWcUMXftWHWwr1OYh7XTXbphZVdg2VbhC8OyEHzBHgU8OzneicFehNjEWCVlgC9pzqu9SWctfhuKdskKbdlZ9Iqj1ZTJTCdk07NsWvFTeAzXOqyPrHaGae75hznl8PFCo6liZxs4dHZHnm+PHLaq+95mp1edvYNoxNjMuizQfH2PHLUvFx8lYkVKUWYKRmENLSn6Db7iCPE5UoMfOFSlnBWYF8V5+h5lRbgHdG0aciHY4fgz3zVOOUU0LIvEZpGC3YzOjk7tPSzbZ1VVcbay+P955AoBYBeE7uNrnl+O7pZ3wN/h1fTxajgSLwd+aKPdiQwQgMRmAwAn/oI1AulaVuuvZr1wqusCyEFt6bV978oUEgwQ0zAq+68ioBIy6SfuO6b2DVqlVYt36d8tJ+mTWYC26ERUsPWIrlpy7HOeeco0y/tza/pYba21beJsh12eWX4bLLLsP8BfMFob7x9W/g6WefxsTUhMkU/gXWYL42s/8uXHGhXptNwjPWYBZfzDwCP1Am3qWXXYovf/nLspD++7//O37w/R/gmaefEQTbUyHJriCQoJHAaHxs/LcPAn0HixculoLvyj+7EieccAI2vrERX732qx/KGhwGIVjiwsIQjtsxRx2j+xqq5+6+927cdNNNyqrnIvavNZexgeUfX46LL7pYwI3WbcLGXUEgrblUgxJwzp03F48//rgande9vA5jO8Y0D5tZhOW8bNecbC7M8iE14MyDC9hJgsZ0A9u3bker2/o52zcXlwlCTz31VO0/FYs8D9ne/MB9DxgQ6DgqE/n0pz6NI48+EtOtaax+djXu+8l9eOSnj2DT25v+0L9SBvs3GIHBCOx5BHYBgVhYUN1T8YYRZz5cu6Ib47n7DiuwlKKuTjNBY1OC5qYE7GQ1Jsg2YuxAF1tlDSb0IYxRLhxLQ22208ay3dpU8zBTjTlzto8gtVAbCuCyn8JJEQYJKsMFZs/2jC00400+RUCEASHeemMa3RZbeQOkhDa9NhC04WY5SqGFSjlAScUOtKeyuKEMu7CQp1QbJajX+N4xhmohRobLqFV9VCseQuaoZTHaUYJOh/bBDBPTCbqtHG12fMRcvaG1jiTTg1UOMTx/AUbmMIMsFCygiojqrg4ty2m/nTenYotQh+qwXPAjU4GHj1q9hJHZw6jPqgtgUnnEFuGCKiiLuWZUjXmwvRC+V1WmnpAfwYZy5thUOqMQMqtLpdoQoiTS+NsOpUWEgjlKVBERuOQGBPI1ekmC4aCqbEXCBP4do/ho76R6kUpH/mG7MUtLCFwIMwkhaI+gpJ0KJGW+WUZdJMupbM+eji8LSLKCeXcELbb+ME9tBjDQNquMSNsVlOJFkjkqBFpUZBEEmm0zij/CaCnJLEu2Wlp7u3HHZEAKQtIWmcMvCNCaSIoYSdGRTZoWUtfN0O5Oosh7cGxaMjOBIpbXNJpt5XjQup5lPA4GWOcxM+I4dhaKmNmKzNQzakbac5lB2E16xqau08TVeZJnLG0wlmUnS2FnBpKFXqBGZQKg7TvGsWN8QiDQrTC/0UczKtBoxWi3mW1JBsTXj5DFiTIjI8LA3ELgMbPRRxylaruNupR8mWxA7QePlyzLOTJ+GPJEDbdUxfFYe0S0Hi2rBLOmcbdwTMM1m8A59ip2ZsBxmsMjALQzhEFZ6jwqT/NuDjuhXpKqUQOClXMS2ghrhMiuyVakUo0WV8fD9OQ00iSGCqU9CzlhZo+AjCcCMwJNq7NpC+YCAaGjizSy4Vgse/FgseCFOZcF95PbmyORApYKSCrnjGqWcE+TLT63b2uWDrRvy7Zon+XHzbZQ8koYGqow4RJxtyer98hwBdVqHVOtKSkzOY/k+ddu9lCqVhGU6rAKW0VEU5NteEEul7GxVxgLPKkkLem86eBnkQpJh+SV6tSI55rJjNExoAWbSlvuowAcjx2/v2jZJtQmfOZ5yf1hS3qi71PCOr42t43jTYjO8Z5ppuO5QOA+E/qtzEu2itsekpxA3Nn5mVThSJ7o7/icgTV4MHcYjMBgBAYjMBiB3+YIcGH9uGOOUyPrkqUGBLIAgSDwhRde+FCbwrIQQhLm95372XNVyHD9d6/Hbbffhmeff1YFF8y5+0UPzlNp9yRwOuO0M7D8tOVYss8SrH99vVqD77nzHhXsXXjxhSqe2H///QXmvv3tb+PJJ5/Epk2bNL/ak+qK863hoWEccdgROP/885X3FpQCrH3JKALfYw0OSjjk4ENw0UUX4Ut/+SVUa1XlA970o5vw1M+eksqPi6m7P/ZkDd4xtgN33n0nrv6fvx1F4EwZBuHuqaecKuXk0R85Gq+88gq+8S/fwI033ojJyckPdHyZxV6r17D3vnvjrE+epTZn5uHRyfHII4/gh9//IV7f+LruLX6hNftXeEeC4FM/fipWXLwCp552KoaqQz9nDd538b644MIL8IUvfAELFy3E4489rn1iDuMbG95AL+7tEdL+Cm//C5/CMaWS8ZQTT8G5nzkXp55+KubMm6PClIfuf0jlLZw3H3nkkVKyLliwABvf2ojHHnsM9957r2Alx2bwGIzAYAT+KEdgdxA4hNkjC9DtpvCDGhYtXoy9952L+mhdN4fNqR4mXmtj8pWW4EcTPWRoIsEEYowjwqSUK2ytpHUYboHc7SFKmdPGnDAjYy6XjNrQTzw1vtJG6boRKvUCs+dUMDRsywKr9iICBsdBt9nBjm05GhMJ4h5fP2QpLyyfxQsJatVAuX+EAkXXtMWOzJ6HkucjY8tsEgF2F76fYPZISSCwUnIRyC4MdJMYnShHp5uh2aJFEmg2YnSatCAzR41Wu4oAiTdUxZwFe2Ov+QuVJ8Z9yu3C2Dy7CVybrz+CXi/H2NhWtFsEgQU834LtWmqwrc4iBGQxQQXD1dCAQNXT831oTeWNuA2vVFWVPZt4+Ygp/2JZAseZSj/HlgKPkIxHUyUd/bIQquF4818tMfORKh9LZRFU1DErzy8FUnYaRV0i6zCLCdjoy4IG/bFdxJaFasiRNcpBWXlJjsiJkkT5Y5S4U/VFO7C2Q/0eHnICw5iQKgKDEQlfAhYeuIEy1bhKx+eHYSDQ2Oy0FNSr16cYisqovqWV8IQXfVmiqcjLC7TaE1rFZQagzM+EF8xoS7okuABz55wYFjPjSiEmG1uQp11YVgzG4Pm2pQblRruHiOSNbkyWdVCBBw8pW3xZtiLNI1RUwUZbgiraUvnmymeLWc7C7SVoo0KL/y+CZ/twKO8jCKeatCDkzhF1YrRbHQUJJ0WOcn1YSr9GJ8Jkp4dWN0Xay9FuxSiYu0KozAw/lt9kBXyNDy2lnizrzVaEoqveZ7gc94KZeLEUfmyt5THjxb4b8bVMRiLPGX4mbcsVyOMYmkkq4Zs5vsygU6MZsyeDQJmfzJjMEwdJN4XXrWi/HJZUCFCxDMZDdW5NrXFdZgIym7HiqxakO8l25IQdLFLhJmrlLeDpvMoQW/wGydTYbbGdWkifsNpGhYU1pJO5ga1ZwRIe1vf0BNa4/cwK5YRfnxf+jGpZQvCUysSe9o3vKas97bwO1bQsoImVV0rlo0WI6xSo1gI0m11ERYJM4X5GCV2kPmrVKsJSVdvBkpCY3nmOvjIbmRVZaDtYuhH1enBC5mUS1OWyDJsAbp4vzG4kE/Wk0mzFsdTHrgX4vg03YDO6acnOC44z1ao52gkbhgt9n/CcFSxHpu9eLrrws8jPDwE9/+HK8+5lISoaYTGIlMZGUbhrWYjUhnz0743MWA7kgX+UU4XBTg9GYDACgxH4LY0AbbLHHHMMvnbd15S7xmZbQkCWhaxbu+5DbQWV+cuWLZPtlvbbfffZFz+976e47Y7b8MgTj6j5tdfu7bFog284o7wiTKQi7JjjjkG5VlaT68qbV+LBBx8UCDzzU2fi4gsuxhFHHoGNGzfiphtvwn3334dXX3lVyrQ95fdR1Tc6ZxRHHHEEzvvseTj9tNM1P3t+7fMCgbuXhShL8ILz1U7L4o0bb74RK29ZiccefwybNm/S4uEvA4Hnn3e+2o+ZP0f78tX//NsBgRxDWnn3P2B/KdhYjHLoIYfipRdfwtf/9eu44/Y7MD3FiKkP9iDoGp07ipM+dhLOO/c8qd+YncisvDtW3oHHn3gcmzdv1j3arhl7v8q7KFfbthWPdcLJJ2DFihUCgoRvKgv5x7/Hhg0bdF+ycOFCnH3O2bjksktwzOHHyH5L0PrTB36KZ599VnEwcg/9gsfMe0lswQVr5j8rQ924jn7htjsAm4/PPPNMfPKTn9T+T45N4oEHHhBE9wMfy45chhNPOlFCAcL0hx96GA8+9CBefOnFX6qE/VXGaPCcwQgMRuD3dgR2BYF7FwFGUccc3fcNzRvCgcuW4vAjD0BtTh2ddort70xhx1uTmNg4hXfWE/w10MI4YkwiR0fV6ObhS1nj+BHSoIVWN1YQqVeU4aOOslcDpf+9JksXYiBowi13UKnmGB0JMGevulGdUSnmlBFnDjZvfh1j25roTGfiO4QNNaqT/FhtsLTk8Q9tg3G3iV4WKax3qFxGniRot5sAGvBHPew9t4rZlQABb7aNGhvtboxGl2UNUDZgow01Bk9Ot5EkOTyHKqkAftmHVQ4wb9FizJkzF4FjK1OiyYy4mPtjoVwZwpyROWhONrBjWwPTzOzIUqmUCPxqtQBhLcDwrIoUgUG1hqBs7KLmQRDom8p6F6jVagIX5KIxlWdZhNAJBSUlExTwYJpg/6EwOl5sjJUxCPrP1dOZD2gjihrwnQCZCihM9iDVYQpd5L9cWkONSpGAklDLp9W3YAGKI/jJ5/JvsoRWVNqrgSgDwv47Mx+QFzYCIaN2j2X1pNWb1kzm8RGg+WxEVZAjyxtcRIgEckzrsIEcbIs1gZAGdvKREC7yZHCAqs9WW5M312MBR6OhshBuN4P5CEb4fJ+NvejB9XNZSKkkjKIYzeYOHSNebJM4R5F5Cj4mWJE602FGY45mN1LBB/dJykSWpmj/Iu07lYC0cpIGEuAx+67isYWb1ucCTm6jwXORzCgCIuaGkASVePR8NFttNKcbaLQ66NCKmgERYyy9ilShBFpS0ImCA9OtDpqTTUTNjjl+O88BguR3x55/R+bGRt5U48IjZ8ZTpRKWOS7vfoZN5p/NCUiWooYarGqIsm+yQdXmkvqIuoS+Mw1rtHpz1CP4LByiQo/Ky8CGVfL1jmw0a3MMCZ/zuP/543FUswUZn/kWSQE/q8FmuCdVcFRoZrHOC8tNpSak5jHpsumP+0MFMKWA3DSCRLN/ynvhMU54XLm6ECEIjOJRXl6eYzyHAOyz3z6olCqYnGpix44JVG1Pgco5n9c/b1lmw/OrVqrqeBIeE7zp/DYxf4a6/v/svWewbWd9p/lbeceTb75CWSghlADJZCSBjDE2NqGm3a5x+7u/29Pzqaemv/RU9cx8aXdX9VTZhQ1lV7kwJoooZBkFhFAwygGhrBvOOXvvlcPU83/3ubqIDDLYsDbcknTuPnuv9a537f2uZ/0CUzz2bHt3t3etaZtcT7YlYm4BiYPOlJ6c11aoszx+vB6gNox8eXFsNyvKcm7GXs6ziolj+1doPBjZnMiLSl3gzh32nfNgrwma1wOgmyrbznenCGRs+Fzmc3ZPVcjnKj/j73gO597eg33hhtAPsh2dNvP6f+1HoB+BfgT6EehH4Gcegcloojdc9QYDVCgCH3jkAbPwfvrvP6177r3nZ3tdX2brveHdN+i9v/VeXffm68w++sWvfNEsvPfcfY+OvXDMlSZwV/cVD9pZX3vRa/WWN79F73zrO3XWeWepSAt97etf0+c/+3nd/Y27VXSFZd699zffqxveeYN91wJjgG133HGHyxousu+DgavTVcsevPqaq3Xju2/Um974Jvuevf+++w0E/tVf/9WprRkPxjr7nLP1nhvfoz/6X//IxueWL92iT376k7rlH2+x4hMspK98nK4I/OAHPqjzzz1fL770oj77hc9aVuIvIiOQ6xgcVBddepHBVHIWzzx6pu686079xV/+hT7z2c+YtfmnfpCxOB4aSL3+Hddbht9Z55xl6/l//ud/1qc/+2ndf//9evI7TzrQ+CPaob/nvYmOATKub2lrc8uO/fXXXa8rrrjC1pG33HmL/uOf/sdTOXz7tvbp2rdda7CZ488xvP3O23XT52/S7f94ux584kGnvvsh91O5rlpdWzVF35GtI4qGFFZmeumFl/TUd5+y/McfNDfZZtSpV151pYFolJFcI95x5x164skn7HoNFSmw8JmnntFX//GruvmWm/WNu76hp5566qce7v4X+hHoR+BXZgROB4Fnd4mGGmjLPiP3Hd6nS6+4WBe+/mxt7tvSzolMx57e1bPfeVFPP/GMdp7Y0VwzpUsQWJpFGPCEKi+mRkRBVEgR6qZSXdRpFE+0Ntwy1eHq5qaF7s93T6qoj6tttxUGmYZjTyurvlkCrbXWH6kqAj385OPKdgoVmYNKiRdpGPqaoP4JY5GbQfkAga4093ZdYaqdhNZaq0QvFA9abRxItL4eaDwIlXi+ks5ZTrfnlXZ2Sy3SWkXuKy9inSAvMEPRiBU0UjyaKJnE2r/vgDb3H9RgNFSL6oksLzLeGpRGkYbDqcbxVIUpAoE0fPB3ChNUiwMl01jrWxOtbQ41XhsrHk/kRYliJRbdD3QaRC4rMIonGgxQAkWuIAFwFgESKPZYFgHDILCMGhSLrGkU66vvUc5Ra5IAZSi3gB0BdipTQbFIobEUy/Ze1JgDgSivKGiINRwMTTUFqKEV12VcuLujNBnjpLD8Y6zctJ0utWTYMlFyoiBk/LBexwHAj/dE0ReqJF8NRWBbOSBjdlynOkKt5Aile0Fsn9akQB0FG2s/Y7uAQ8Af7trtNfEurLDBABEww5BRqcAgGMeIVlo3dhRFFOVMs3zXgApZi9xNrZragGPd8Lp7FlO3/4BAs5tjOaW9FuAHUOnIL2zUkndXlAYvrZzD1JMuxxHKlee5yozfoemX+dYqShyiZGHJgmyR0WRcCcbIHMAaH/g01Xa2kIxHU7OIz+ZzbZ/ctt9h7gElyYOsu8AVuVgoI/+Mre2X+UD5Crl/0YD9o1zFX5a/uLE3uzcNZrQOkwvYgfUHGlOkQYadR54lMkNP3QyBmlPdoTirlZuSsvLJ6wsUDH0FYymKUFmWytJci7ywvDx6aT0GJHAqOuIEgMclLdvMwYaTCtVjoNj3FXXOytph6aV1RZSfsJOFg+HQ5DBQx1xg/6LI7DVAMPI7gXoQb8/jM4piGGeftua2Rjp09LAGSahikWqGVZzzo2tNtYc6l+3jPbqi02DIne2JWt+zRrhyUZqa0Y2Vb4vH0RRrvafd7ZmKOYUvjcFAxhvVZuNVTo1rjdXEGQC4UU8767B1pXCWEvGItX1E+Q529VrlIjVlqLVfM8M768Y2yzfK0nav9W4ZSP096j8rDXLn2ClF4N7PmuX5d7r6b3ke7j3fTvIf7qD6lfl27HekH4F+BPoR6EfgFz8C/xKKQNaStKW+8co36rd+87f0O7/3O7beISsNKIK66+GHH9Z8d655Ord1IDfJ/MTXxsqGDh06ZADoTde+SZdedqk2Vzb12BOP6bM3fVZfu/lrevyRx+3m4AWvvUDXvfs6feB3PqAzX3OmHnnsEWuvvePrd+ixxx+zMgyUadysw/0C7CFPjiba37j2N/TOd75T5517nq1h777nbrMFv1IRSMMtIO1DH/6Qrn3Dtbr9G7fri1/4oinP7vv2fT8Q6p0OAn9ZikCA1P79+3XZFZfpPde9xyy2ZCHeduttlrNIuQWw62d5EC908MBBg6hvuuZNuuqqq3TmGWcaeLvrnrsMej34wIN69ulnDTYSbcS6uaB4EBsPlxXELQWRgK2UsqD6IxqL43P+Oefr8isu1+sve70OHzpsc+T2227Xf/o//pMef/xx2+SV6YouvfRSs+d+5MMfsTmDJfyO2+7Ql2/+sh576DE9++Kzto+ICVh/s+5jXOJhbMIQ8v4uveRSnXXGWQKIP//C8/rWt76lu+68y373h4FAyu3Of+35pgj84O99UIeOHtIjjz9icJvrsaNHjpot+Jvf/Ka+/KUv25wnu3C287ON989yjPrf6UegH4F/dSPwMgjc0LndRBM6f7mM1f6D+3X+Jefq7AsOazQdK5+VOvb8TM9855ieffJZzU7MDLBgB3aWYEAgyhrfgBYX/l5YqOkyV1DgRxqPptpY3a/XHD1X55x9nrZ3Z9rZfl7bu88qzVBk7SoIKg0GZAZiSYzUNYHmWaVnXzpuYAUbm9+yhZ4mgWfADKUdiqZTwMirTHmGmw9+ZL2qibS2OdLapq+VMUodLpp9jcPAstJ2d0udPFFoNq+tIXde+GYLXuSZCqBZEGswHmn9wH5tHNhvH/hcDM/nqeWJAdCiOFCcUKwyFFsPxClnnqrMKfOAA0Co8ca6tg6uaPPAROPVgQJTszH2rk0U0AeAG43G8ryhErLygCx1B9eSHwEwUNuR/YVZEXVU7ZQ62CMBDQbLyM7rbDGDhdTKBDrgifvSc2q3wNktmQrAN+gias4otDtejC2WXuppyYorgX0d+XoOBnZdZPlmJuHiRfnXUxZeVGmdSjL0yDAL4DTAOhcJBwy0zBRsDOZ0jRVEsf3MFSDwmhZKaBl2kQ+UIbfMlYmEQBly1FAp2bc4WkVnuQTWAQJrbJ0AI3ITu9LZI7vMlGpWrOoBYTLNsplZglnIAcscwCOXzrU1O+OqZ4CQ9wS4WVkD/12nbjusTAZ7bKU6qyw30PYFWzxZhIDGojPYR5ZjWbhyGUBgg/xfkVIDiLXyslKGxRM+5lOAMzHYht2X8yAZ0uwdajedWZBwkRVmE22xpraeWdkBgUTFWH5lzX67BmYHgjtT3bLYBcdZG68X2Pa2gDbVCrCTW6MwpTWJhihiFSn0KLMBCkbSAhWcU6u2wOe4VhU0KlL8rq3CsSd/6Kn2ahVlq2K+MDs5AArFHCpO4B7QkeYO8hg7qDowsKMUh4bkwAqArNyCYhWeb1Zw11IdDdxrmG2VjL0wVFR3ZuddGY2VJMDFUrPdmcHTKJrIN7DswC/AkrZun7KeZUe00KIAACAASURBVAM3xTM2x0FzNsfYPuYHluhKk9WhpmsrZt1F1bq9u2OLSY4x8wZ18nA80Ggw0vHjJ1SlpWrs5l4tOlh4DuOKmtasxHyuWbZqoJr3DgHQNFUDySuDttMV8hkDmzdFTpYpoeBsF0DQN3hP9ifn+l5GIPCOMeIzwDL/ls0wXBS8MiPQmgaXd6p5/p7yj22l2KfPDfxX9wXeb1A/Av0I9CPwKzcCZARefeXV+q//9391GYGPP2qqus9/7vPWoPqzPBb5wpw1wKE3v/nNVhpy9IyjBubI4vvWPd/Sgw8+aOBmtj1zxXWhZxl8h/YfMjgHBLrwogu1sW/DYN69d92rv/+Hv7c8tuMvHbf15cGDB3XVm67Sh3//w7rmjdfYdy5WTGDdA99+QN996rva3tm2dSYq+8nqREcOH9GlF1+qq6+6Wq+74nU6dPCQdnZ3zE76yoxA1nMApje86Q16/++8X+97z/v01HeeMtD0uZs+p2984xs/MGfv+zICsQafPKGbv3Kz/tuf/zeLOHk1HjhpuNnNOol12ekP4NrRo0f1G2/5DV3/rut1zZuusXGm2OKT//BJy1RMCWb/GR5W5jIYWcv0FVdeYXmQgLszzjhDLxx/QU889oQef/RxG6vnn3vemnxZE1o8z/Kagxu92LRxYZkKcGtL+/bvMzgH1D36mqNCGcoxffqZp3Xrrbfqf/z3/2G2Y96f67bNA5u65qpr9O/+/b+z92fcv/Pkd6zk5u777taTTzypl158ycHAhqx9X6ujVU3Xpzp45KAuuOACa/g948AZtl6lMAbbOe/14gsv/lAQyLXakaNH9La3vU0f/tCHdfFlFyvLMuVZbtddk/HE1rE0BVOiAsRkLrI27h/9CPQj8Gs7Ai+DwP2DC7s4H8rTWIEirW6s6sAZ+7W2uaIg5uKzVLrdaPvFuY69eExZlZn6p9FcJTmBXqYmoGyh0TCMNRiSD1coz2euBRbDWjjV+vp+nXf+Bbro4ou1s51q5+Sz2tl9Xtuz51UUJ5XEtLvSGtqpyhsVealFXmqeOghIG5I12lKY0LQaxWNTdoHKeHDxPBh6lksGvELqAxgbTiJNNoda3z/UJK4Vc2HLxXAYKIoHpnjc3am0u6g1y2hPpWG2UFoATrCRxppsbmpr/wGN19edJTR3NtHao0RhaM2/k/GKkmi4VPqE1jrLvriQ2s4KM4abU+0/vK79h1a0sjaST9Yf9kqzQtN8PNR4PHaWYCUG3mh3xaIMjwhjJ9Ex6AVA4g8KKaiPKeM6BT7FDS/LdlDnOSC1fI29/DDueDKAjnWZkgwICHiwcg4BATprhaWxluw5CzXzUSQufckGT7AMVgpRoxm08w3WsQUUG7Do4Y4dc2kPmKDUAqYBxaxRN0ost42fwQax4vJeQBJei11gX7HShh4wl23DvugahwO/Uxi6MpE8K1Q3pQOfQCODhGSy5QrIlusKW7Q5T3Jh8vu9nDS+LPlDNp7LviNHD0Wlgyp5nbvCC8tdbNVVhbJy7o75EiIC8MiLLPPCYBownGw8IGCzKJSiGgQUF62yvDJ7cl5iHaWcxFfBuCwtpxT3oA7lNVh8Yhtena6o8UKlWa7ZbFd5lile2scBymTqMW5YrRnb1JRnwKjS5hKQ1WygWGZr5ieHHyDZmEIujGizrQ0UwmOTLlAyHCvxBgo62nJjBW2gQTiwTERy7eS38geSN/QtSqBlnGnkDh1IWyxy5TllIK3l340mKAADa6nmKDB9zWWNhRefNYibOZO4uYjqNc9T1SUNugRDljbvbE7RSmyZebGiKFZX1eY2Bh8a20YpVwHqCiWDkZu7pmQF0Psar6woy2j7zVUVtcFqHMG0+1KeY+UktPdSWtN6ihMUwkNFA2czrrpa+Tw3ezmLROYgn1Xc8WdutUB8U9M6NSrOZMA+xS0cV5SzQP3aa81Szbxi3lTmG27sbvEgdjmVJcUnBjErVwACRATc8ZlUtQZZ9x7WFUxR0VKxudcCbHOa5uTTmoTtfOCEXX422H/bf4IomVVO9dk3Cf/aLhj6He9HoB+BfgT+xUfgla3Bzz73rOXf3f712/Xcs89Z5i3rM7dycPm2r/yZffeJ0rHQbrZRBvLcc8/ZevfS111qOX5Xv/FqrW+uK81SU4o98tAjlut2/PhxU+QRl0KJx5lHztTZ552tc886VytrK9pd7OqJR5+wMoov3PQFU4Sh8GI7gF0XXHSB2TOxkaIk47VQDwIan3zySR07fsyiZ8bR2ADQkUNHLLMQe/CR1xyxjPHd3V3dfdfd+uuP/bU+/rGXW4NZi25ubhosuuH6G/Qf/ug/KFtk+vrtXzcoCRAk+++Vqv1XtgZfeOGFtp785p3fNNs18I7H6eO2d6D5/mffGMvTf8a/77Xd8u8cA9R2NNxiZ92Zfa/Nl2ZkMh/fef07bXwuvvhig3J/87d/o5u+eJNZbAuymX7GB9cJq6urOuussywP8qo3XGXHeGNtw9agjCnb9vRTT+uZZ5/RyRMnzSmCywYRAJCV+CeKZACAhw8etmNjMVOrq+akWMwX9rv3PXCf7rztTlPXUXBiaz7cK4NYF5x7gX77t39bb337W21/UeRxTB5+7GE9+tijBg7JC6ToEDgNpNvc2jQwfe7Z5xrQ4yb1E995wuzeX735q5Z3ON/5/tbgvaFiXmBfRrV642/daBmM6xvr5pZju7iGf/rpp22+oga879779NJLL/VRLz/jXOt/rR+BX5EReBkEnrHx+i4oRvKyRH7ryjwmtGZuDa3NM1uUynda5bu1shzbHClX/DNV483Vhqm62IGQGFAX+2YFzNNcsUcIPyhwosl0U0fOPEPnnH+20iJXkZ7UfH5cu/OXlJc7imNgYiG/iVRXnRZpanlv9nUziBXHtIGSc9cqLFqNyAzrUJA5q2sUh0rGgWUE1lmGQE5xGGk8DjVaS3TgyJrGwEZUfKikKO8YjMXNsPm80u481/HtTLMZuYZAEt8u4MNBpNUDR3Rw64D8OLbSBUoA7Ao+ApI4Gfl4PDGg1ZDlV4dqasBW5wov2s6KP4b7htp/aF37969oZXVsr1ejgvJDJdHA8hOBgEi9+eIFFuR1bVZRGlWBGAY/AYBLq6ftKMTGWodR32FrQPVD421tSilbLlnJAiUMzvHr0fIK5HLrKVNgYVPlzhYW5QL4UZZm53XWXbdUMBBIbpqPggv1GaUHpQIsqUA70+gBtqz1xfSCbDPbbrq5tjXLpoFAjjdKUtSCRLaZOZ3tcqUbrSmeKFsw/7XLP7PXA/8uw9mWZSgoSTsaWQFBvG8HBATYAUrZv0KBqSKX6kCAqs/YFq6gBECD6rBFEQfMcbDIFjxWntBoUaFqy6yCAdUYakDmbplmKsrcxpgxSQvGrjAbOxbiPC+UzwuVaeqyAQtyAvndyko9ioxtJpvNwVdUgoyD14QqTeXX2pzbmWf2BU8RC+fXfDa3hawHhPRc0QuquJYSlxoL90izjCbiufI8s7kYAEwpsqhr1SWQ0LSM5ixndoSBg1bMN1p6kzq2z4TESxR0nHOUttB2PVYYeLZ/AKxg4CkcunmTFQuVTW6wCtUcqkVgHU27cRQaCATqC3sM+XNZp3THKeesbZljM3SlHujlUChiwyUjz46pqQIpCAlcZKHdCHDgEwAL2IaJxZGvmPzQKFG2mBugAxhbXp4HKPTMQpwVjXKUe6eBQHIW7TAYk26t4CTh5GGSAcyHiUajoQHDkye2tbKyYnN7MZ+pyIgECFSWqE9p7HZzifOOxmpr8cavb3OIkhJX6oGaj7lGC7Op8nh/XMNAcUAj2lBOJhS8NALTeuMFyqxoBFXhy19PlhMYLguBrJ142fZzavXoQN/eBcCPAoF7f2fPt5sCvT/4V2Qh0O9GPwL9CPQj8K9mBE6BwP/3/zGFF22rzz77rJ57+jkDMeQA2/f78n98f9rPSNXwWC+4iAu+S/kZUSxAu6989St66umnLIMN1db1N1yvy6+8XAf2H7AbakCs49vHTZWGGguF2GQ4sbX46vqqxeXwHKAMmX/ASTLoXllwsb61bu3CN1x3gzUMo/hDHcfzgEbYSvmuZjsH8cBlbrN+CXytbq3qNYdeY2Du7m85EPg3H/+bU8fGlG/jkcGia6+5Vn/6Z39qDbb33nOv/u4Tf6dPffZTeua5Z+yai+/oPSvp6SDw937393TZ6y6z933+mef14GMPGnhiewwEIiJgLC02aPkzc9M42GUFZRZL4srGTv1MjYFUlH1kLgI/996f7ea65qKLLrKMRpqRsaqy3f/z//ufNpaAqR9VpvGTTFDWlGQuoprEKksr8RWvv0JnnHmGrc+4DsD+DaRELZcW7ljbfPJYm8YajAY2xiuTFYN0iBhQ1z37zLOmSMVSS8kGVnJ+Zg6k5YNxBjxecsklZn1GfQoMxObLcT+5fdKysq1Ij2ikwLP33BN/kFPNGvKpJ58yFSlqQKzBO/MdK/r4UY/pZGoQ9JrfuMZapc+/4Hzt29xn+4UKEfs7hSx3fNNlB6KI7B/9CPQj8Gs9Ai+DwDPXL+v8bkWaRQqagdmDo0Go6f5YftwonZVKd2pVOZehQANi6TODgU0wUzgolKyAf4AZFa0JqkqaTzvF3ar8OtCwGygaTLWytamDhzdVoOhpyHPbtTD8pktd1UAGPKFyInIKqJPHjSL5k0SjeKg48BWQqVW2GnIhXefy+TIKQtEMpsRXmmdqyswabeMo0XgUaXU90aGj6xrynUs+AxluXmc2vkojzdJG2ydnOn58phNkhEEXOmBBq2QYa+PQUR3YOmQX2mmGistZV01RlwSaDIZWzAE9apHFVWwbWW3O+mlfxFGitQMr2jq0qs2tFbMdBPFArRcZ+ErigYbDkcaTiVZX101ZV6MQqyuTcJuVkf8BapY2XUMgHQDBRFm2vfBAs1SSc1dXamxxxBc9FtrItcHCEpZcgPfmT+tHtg+AQM8PLP8QmIX+EMiyd+/VQAXHgX1l8WCWQ+6++mp4XlfZfqNAND8zhA+4ZhZGz8ad3+eLDRWapczZNtAuDWDDzuzAI2MHkLGm1w7Ihj2YQ8NWOe7BuxunA7hYFqFvyrPW4KgLMqwpWUApChhd3i7lDDB1VoO11oFI7JZmuWxqA1aAVNdcDFCsVFTY3TNrbkZ96dGY3OZazE4qTZ31lbewgg7mqQ/wrG0xWmeA9MwA4GIGCK9UFo0WZaUaS3Duq2LeLRVbFLVUKAmJYFyqweaLXMPJWF4bKs9SpVZgUivPdsyyG8dDhdEAfZzahpbqFe0sFtqZz5QuFpZVFyUDs5iyGK0tU7MjXk+Dge8y+iis6Ew3ZkMWd2PFHAPTCycKg6FC6rajkUZJYvtpDcAxklXnyZ/n3Gl1WYfcEed4dAHqykAB9t0kVIQi1ebcSNVup8VxZ1NgMWrzfLAEZVhuAwdsq3Zh7dMhnwkc69g3CIgq0TIROcTIFK2DJdCIVu7B0GbnLvkz/J2P8thXxGdGgCUZ5S+tvqgjyfFzLnlgalM0lstnylQaq6NKbRvZvqCcHQ4Hdsd3e3dbR44ctgXlyeMnNCP02ovs+DIeVsjRMt+YqMD5UB5QEhaKooH3Z26rVhyHZpuui9IWqWXn8mQ4lwwkRgM7jqidySpFAUreDSoDU/BxAQQEDWLbRo4Bn8ecO6fINgPNa3muLMSswaf97HRF4KmmQzpWlhdaP6j98Nf667Tf+X4E+hHoR6AfgZ97BLAGX3XFVfov/9d/0TnnnKPBhOsBt2yzlnvWbHaTlxWK//0/Y93Ok1iGd5UWOwv97d/8rT76Vx/VXXffZWvPA5sH9La3vk3XXHON2X0PHjqotfU1U4QNw6G9tinhapfLvJgt9Nzzz+nRRx/V/ffebzDl4QcfNpXZHrwCHGLD5MbgxvqGLn/95Xr7299u0O3QkUPaWN3QYDiw92etsr3YNhsylk9KG1CnoQi88rIrTbF/z3336OMf/7ht+97D2mRDT+OVsS679DL95//zP5vqEMvppz/zaf39p/5e337o25ZHbeuJ5Q27PRD4B3/4B/rd9/+ujS8KMm4OZk3mxnI5bqzPGV+Lx+Gm5zJDmJ/x/c/zGFuDhsT+ICbgxnPb6Zvf+qY+85nP6Itf/KLlL+6BQGAXZRrYZd///vfr7W97u7mfgLN//t//3BRqjPOrcYORa4dBMrDjCTClRAP14TlnnWPQFyBIuQjPseuYkPgh5/jxG9bApa1Zuf7kRjvw7rtPf9cUiw898JAeefQRUwWe2Dnx/TdXuXL1Iw3GA1PnUTCCevPcc861G/jARVp8uUHLdtq1RdOZ4GI2n+mlYy9Z2/RD9z9kuYb33X+fKVl/kvUWYJd9phjkj//4jw1yHz141M4F1IVf+9rX9LlPf073P3i/vQ8qwf7Rj0A/Ar/WI3CaNTg4r6ubqcZaMUUQZl5DLATgDwBbWASxG/LhjxowU6W5cuWmBhyteNo6sKm6TlXkcwM1XFA3WaMmTRRViXyUaNFYK+sb2jqwoqLJVTTH1fqVFDTyfMLzc8tfI18tz8lPq9SUpdKqtAtaU/dg5209hUWjSRzKqzIHjuJYXuyrDVzTkofyyZdJtVdXJ9q3PtL61sDaOlXzHoVlQ4RepDpItJ22Onki1Wxnod2i0CKr3DbzpTsd6eCRMzTd2jJwWFadygL1YmuKNho7x0A8Gkl9ygeAgKFZk4GJwDK+XO3L8OCqto5uam3fqqYrUw3jkaoW9R6iwFhJMtRoPNVgQulIpKyqnUqqcRlvFBJQzBKa3ZVxq80OCHiKTHHUKAg9W4wY2Goov3AxgKgE+dI2AEOTKQAFZRK/xyb7nobJyH4XMmiZecjXFZGy5wpHKCFpalvw7JWQ7BGEERl/fKGWyzINU0EBZcg6c4UOdpfR8yzrjUUWJSTcczQbLuwVpaYptdgGrJONYxdmOXZZhwA/IGRVAqe484vVkae4QgxKUMgO9H2KXoCJAMTCyilMfWUZhHZo6FahIsOOm7MWs00uX5EsSeynZHnQcosStazmpiLEcowhBfxNDmJZLJTmM7P5mgqUtl8aXNulOrGoXV5k3WlWltrdmSnbyVSktXJgYIaFNFTdxOo6FgkIAt2d4qr1XfHKMo+OxuUOuNMw/5zttavJHSwVhEODgSjgmCFVRdYcisCFsrwwGBWFnrLClXQADAFzg8jXeBzrJOHBQKa9O6TkY1IOkrliEOASc8SjcjsYK44H8tpWZZkqbVN1IWAJ8LRQVubKazIcAYVkE4YGh/0oMODNch3LrxfGaotATeoW9sy3ShSOmCzUgG48YhxQxebqAHkspEIgIICrNUsv6kbmFgstlZ3iERbkAbevLYrA5tGynMYjhzQKNBpES1sPFiJnAXYZlr42Dm6qq0rXypwz710xD9C9tePjbgQEfqjar7QyoaVcymalKhZZVjjsmotRE7oiHMfiAOJml+d17O9Ds24D2VEYh3GkJneKTz5jLG8HCzwvEPhKAspDBhowjqFvn3koJ7DWnIJ4LOQTxhybOKpDq7Z224HlGZDNCWKxoXvSV3ecl64rd57syWLtHHvF83+tv0P7ne9HoB+BfgT6EXg1RwB77SUXX6I/+9//TGcdOUvj6di+q/Yyr8kJ57+BfDzIK+Y7i3xji8uglM4j89f9DJCDEuoTn/iE7r33XrepgXT0wFGdf975ZuVFPYU9d2P/hmW2cXPPIGK6MCUfeWpAQNSANPNiacXeybqcx16+HICRQgzWIKz5UZRZ7ttrL9YZR8/Qvn37DAZmZWZ20Ycef8jy63h91tRve8vbdO1brzVIRWswttlP/N0nvnd40R4kidlI/+x/+zPLFsQdgj0YReBtt9+m3eO77ubh8mEgME70/t99v9513busQRa12N4Ysb7g2sAs16gAA64byBwOHAzkms536zjW4QYDLVr85Z9xY/nb3/62vvyVL5tF+eFvP3xq7YBaDahLIcp1119nikkyCmlc/tjHPmZw7dV8uLghVxiHtZfsRlSB2K85zigGyXoHOnNdxnxgX8jgLtPSsiNfePEFvfDcCwbmnvjuE3rh+Rd08vhJg7/kiv/I9mFfBoPJpKSt+uzzz9Z555yno4ePanNtUxTisAbk+gxHD68JaKZc5pGHH9GTjz+p5555zpXL5D9hbiI3sKPQ4N8f/vs/1OuufJ3OOHSG3ah/7DuP6Z9u/Sfd8tVbbK5xPXDq5u+rOfD9a/Uj0I/Av6UROL01+Lwu0ZTeI8UaLHMfUP+h/Cs01th2zNUhYLBEUlwoDeZqg1LDoa/JemJfTnxRAMis9GDWKp4nEhmBIquA0o2hVjYGKr2Zim5XhXKFEXl90pwP19qzD+OWEoUalsYF6rKQI4oMGEVdp2kDZinl8ffkWmGZjSOVAd3Fsdk3gTpYdtfXV3V435a8YK4ocMoa7KOAKGTdnTfSiXmtEzupsqzUHCsjbxlK4+lEqxYcu6np1lQ+aqvSV0OGYVkYJAKNDqORFYVgdaToQHa3BU8f6jsUPpGplzYPbxoMJH+RxiysxIyPLWiiSDElHagLhxP7cuIinSyJrnEFBhafZguZUhEwwUjC8s4O8CmMDORZOYff2b6YRRd+0AWmguL5cTwxYLWnMgJGckeJu418mQDGAB+IvHh14Bo5fKgPuYNV8BrsE/Ru74EgM0hMbg9EZEFhsvtlnCALNrMMq7ZjyNjRMosdtwNgBgClQnGQuEUJLNB3cY/2GrYd4SlLrhqgaOmACjZT1HwoqNhu2oQ9thysjZavtFEGiqJ+NGOlqaZQ75UGc8xyycvwnmWhsR8ZpKlbxpCmX26z5qrquTyvNPVlRTuxcoNJtAkXZWkKrBBVoPUc033BgrJQtShsXuTcDT65o2yemcqWQhw1sTW++rQPV43SIjsFAg0IUuZRVprtYrl1MMnUgmWjEiCY8drcAZc84FxAizCTJdbuvFSTk5tY2GIn8CIdnxUGwcJgmbtpiyGajQuD8ZSn2KJwuYD0Kk9RGxkIBFbHMZ8XsjlTkl+I+q+Y2znBQNPUy8IQyzGNunb8sGfbtoc2T2gYp+06HA3lN7GC3LTI7MYSS7GQrekaUrLq5kDZLqxkA9IKBGehxx3cIgPI1mr81gp3UP1GyVjJgAuCRmXqlJVu9VoZFDfgzSnq3Oj2pigA2e54lChZndrv1oxdyYUIJUClIgC1gW0UjYEqj/PJ5QWy8U3aqKpRSLrX5aLCTkEW0absdIAQZS9jDgSsyuLUpphaMvYM6pXz0pR+TiFbq2pRtvJpyk2OsYJBZJ99XBzNypnlUPL8vRzASpV9+vJPU08sC0T4PGI+cz5xgXX6HWeO8d4i0azWzPvlwxQJ5BFai3f/6EegH4F+BPoR6Efg1RsBYmNogH3HDe8wFZ19Ty/ja/heS5TYuu901TrfcVyr7N3QIqDG1hJNYTfSsHIC1siIO/1BHh9QiCbYw/sPK57EBofMsdKQV96YXZiCxGeff9bgECq+eTb/ntdh7U4r8bvf8W5d8+ZrzJ5673336qtf+6oJKSYbEx3Yd8Blf8fEBjWW+UYTLLnrfNcfPnJY733fe/Wut73LIOQ9995jEPDTn/r09w0ua4qD+w/qw3/wYb3vt95nJRbkD37pK1/SP3zyH/TSsy+Zws6KzlgFc4M0iHXBJRfota99rYEx2nHdeut7x411Hz97eVnvytpcIaR78Hs8WFec/qDlFuUcBRko2fZuIu7f2q8rL79S17/7er3lmrdovDbW/fffr8986jP60he/ZOPwL/nAeosijyJM5tbW2pYmk4lFDpnTw+cagXW4s5IDygC95EXyh5xKYmOYEz+JOm9vX4DalI4wvzb3b9q/A4dZN1tON9cPpbSb7ur4yePW8su4kSOJHXmv4O2nGRuyGIHDAE/2kWOAHZmMQgAjBYM/rwX7p9me/rn9CPQj8K92BL4fBCbaMlswX6LgnUoLpx6xNC73P4iSw0AztVEmRcCFyhQvfOgAAwsg2Vzy0lhxx9d2LB9LIa8btGqGtaJJp3l1TLWXmrLGcF+5kIr4VAktF9n8mWeF4A7cQcEkMDQJd62pbRsXs4k8csa4VjaLrWcZg6h7hnGkra0N7dtaUZnPFba5wR9aa8slCDxJU3AmLRa1lZOYyq8pFQ0HWllbty9Z1HvYZgF0MD6+FMjxMpgVxE7FZpDKNe+qBlJ5GoQANOBSZ4uAla0VHTqwqZXNNY0mY9s+nueoga9BkjiVj31xo4Jyqr1lMa7Fk0EbyNSz3DrftbAWzRLMoXTCRgs4YtuQndfc7fNs2ywHg+09VbHisjH4Uirb0pWEAIXM4ktGnNs/anZtz2jNJROQ7aXR1EpDEJE17nXtWDqwcEr2rlLjmLu6zmrbNhSIVAZDsNiiEgMGesumYzum0UgJ2wJbqTuVbaGoYx6hGEQlxv6514hj8vxCyxOsisVyjIAwUDH2L3D71xSmIHTFyTQP0z8tdezKUnW4RwhR2Fksop0mzHunEiybucp8V02d2c+xDJfNjI5rNVWqunULVNR5ZgLl+OWVysXcml4BzJaZl9KuW6vImG80h7ChY9XAJubgYmHQySqvQyBdbGBvsbOrKJ6YnTgvCgeuKqmoWs3mc8uGYd9KAPJyjcYNRcpKWBK2LHgItq4LxXGkmExBsiSZbxzgGsUswM61J6Me9apKE/IAyfv0scCzkEmUALM8X1Vdm41isTt3C28W6T6W7tpuHdCYXQaMfaS2JLvQjT3gM4oBi7GCKpGX86mDSnG50Mfr7tdmC07gjkEpeZS7LCwvEQbt4nWwUNdWHNMG5JNWiik1IUcQC7mVDC3ZPFDLDuzSKs8851wfRK6MBkqHRSaJlZhy1aFkbLhsS2fAtrTFozF1bL/MI0B65OAayjxbM1uYpaPBMEI4OiA6thscnLe8JgpZzr9YVVCoNYjnjwBETQAAIABJREFUmrRP3ajwXZA1R7ZtWY5XNvaelyjEZhL5duFAK/W8nNu2APA4BmyPNWIbxF9+GQEx+Rnnh+sxevmxvPlwuiLQvgxOg6WvDCL/V/sV129YPwL9CPQj0I/Av7kRAMzYjWnPc/nNP+vDvvZcTrfdmLQYm5cfeyUPvB9/zLnyivfjd1y0hyvf4t9PqeSXL8V1z5lnnqmP/C8f0R985A8MLqLM+6uP/pXuuPMOPf/s83aD7pTynq/d5Wsmo0T7D+3X5Zdfrvfd+D5rEKYABPvxJz/1SX3ty1/7gXsP8CEnELsvNlDWlV+/9ev62Mc/ZmUm5OBZI+5yl624cVm4yL7+XOP6Q44H48O1gHMwuTfmmoIiDPLyPvD+D+i8C86ztt7PffZzZiN+5JFHTBH3L/nYm0d7x/lH7v/SBbGXsbh33M0d8T2LpR+/xT/qffeyLHmVvblg/7RYo5fzHX/8u3zvM0wRGzpxxN4x3jsup/blp33R/vn9CPQj8Ks4AqeDwPO7RBtKtAqKsmtAChawmSqqLBg/r1A7ceeoMUDYKlcdzJVMaUoKtEh31baBk5pzoV8PNGynSjR2FkDFTmkYNGrjTGm0o6bZUdXMTKWEvRYaE4XrqrPG7IYhJCwJ1cwK5UHqrMEsELpOIyvfAAHQFhqZFZJHmu7IS7hb5RkEQ/kzHsXaN1lRmc2UBJ2SxFV3NnWnk/NSi6pT0VEygsWusS+pOOzkJ55WV9cs/DUYhEriiZJ4aBbErqWEYGhlBTSxmgLOLsBRWQ3Njhj6sdlNzWXtexpNRmY92Hd4SwcObWlldSrfx+YpLSoyOQKT79N8ygMIhnWZIgazw6LO8VD4kMvhOesvVl0UTgElIUtLLSZZMgQBaKWDFqYGsvEHBtYaRWP7stnLNaF8oIR6hL4GZlnEUshG8N7OMoA/1YG8zqybw8gVOZiwkG0KGgMWpiZaCgW5o2r1IVgMzG5c24KI3DOn+nNtpFbQgYUUKBOF1oLL4opCk0WWmtrO4t0IQLQcODLSWtVebc9HMWUFIXVp6lJkZBRZYEP17AuR7aaNlW01giPfa63ZVcnI4FADoDQI3KmqC1MausIG7MYMBvCmUZlvq6kytXZ3MLVMwYZ/lpnZhdlEH5VctbA5VszJA1yoLjIVGZboVmkpZeT7pbnKnHIZoC/j6e4WYxfgTnJF9grW7MZTWZIjSAlKoLwuTQ1oWZStNC9TNWVgNvKWvLkqcErKpQKtYI7b3znlJQo0r8Xy7YCVwX/Arut3cc3UWK4ZI2+kQRBYduRwOFUymCoOxna32RrJKDyZLZTNU83Lk+5OPcJYQBMsNvHUxajeyNtztnnmeohiD6DIubuQ6hlvjFGbfWaOZWr8Up1PBmbqvO8eGYFuoclddMqAbDGPejH01fqMU2s3CijLAQxauU0LUOajjE8w5gIWV7dQioCWIEvKQSwXFEDJzQ/HkskHBNiFfG5wPCyDEHBtDSVyZT3uZoDZ6Wn2NQuNVHFjYugswI01f2NBxuLs4DcPFBAUmlB2NEt3Te1IM3bNhUtNUQ92J+y8LgeT8d373dBKT+COzJXKlIGm6sWirc4sw1GH6tZZpvgf5ydgHPU2nykWrL7clj0L/l5Wj4FebMl7oPx0aPir+LXY71M/Av0I9CPQj0A/Aj/FCGDlfc3R1+j3P/T7+uCHPqgLzrvALJif/cxn9ZWvfEV3//Pd1lLLmoU1AusmFGjYkDf3beqCCy/Qm699s97y1rdoc31T3/3Od/VP//RPuukLN+nOu+78gVsCzJqsTPQnf/InuvG9N1rm3yMPPqKPfvSjuvueu/X0M08rS7PvaxD+KXbr534q1wOj6Ui0FF//rut142/eqAMHD1jW3l/+xV/q85//vBbZ4pTF+ud+w/4F+hHoR6AfgX4EftIROC0j0L+o89s1JVpBv2NwhxoIH3l40KgCuDS1ijZTqYUsnt9v5I9yTdYHSuJYJ06c0M6scq2jXmwQcNwAFocaoiIaB/IHXISWSouT2u2Oq652rCQEtIjGDFVSEq1ZAW7QkqkXmTInny1UBZmF/5ObN0BBg32Pux7LcgmUP2xjni1cKYRZ6Vwn5iDwNA5GGiedRiMHy4AdeZZpjgy8DbSopbRqVNbY75Ytt4m0tbmhA1sHrDXVyn29REXRqAY2+LGCJFEc+vZ7QCoUVn4QKfKGSiJCaxPLdwMWrk0mWjuwpiNnHtD+w/vtSxyGMJvlyszv2Zq1N4oGBtJCVECUIlAqAByLsCI6aIZaD3jBBT4gity6YTKw3+GBGssBCbbTc7lfFEAANEJfw2jo7pBa2G9gtseicXX2ZKfxBW75iWygsTDXzAyQYPAaAIjBPLRw/KhwjcUEBwe+kMTzWmaZtW0IXfMqtuyuPqU+ZOycwq+xbQaQAKrYJgbB7sC2lI9QWuIAEuMJJPE7VG6lWguNZv8IOW5FZwvwEhu05XB4oD93txdVZLtsQDaFFcUp4cistMwhFId40i042MpaGEPX5AoMzKpdNeXcgCG5gW2bGbgpazL+sFOgoKzNBsrrYEHH0lvSkl2kZtFlcVZWzvre1r6a2refkYlZo9SitKKulOWMh5TXvs05rK/se9M59VpV+arI+isKp0LzErUAvxwdXiLfH1kODWU0hUFSgHVrYk9s4mQHFthpzaEKuG6N+6LCNas0uYyw+GCo2I80TMYaDFwuoFmYyb8EaJXY5GlgW6iqF5Yr6Q8pjkFZ2CpMIlP++WFi2Y5d41m+Y0Ib9+qW/CBQNa+U7wBMC4OTqI+zcqG8yTDEuuKXKFXgk1tjYX+uYdzOc4pkgHocUeaMs/8zD32jwm7+th3nD6cBv8sfWttoFmYOk7OIVNQzcAwf9nmZPTECtM33DSjmlpHpzk8bTIPEtNWNTWeb0kaX0RCdKab52IA5juRGAFnydTifsTRjG+eOOepgMj9p/wWY22dKXlr+I+cr+aAG53ihWio6Z+dxKYqWqGC/s3cX3u4sO+mrUzKYkvblcHX+jlIRZjyvY3e6Dfy7T829O9+WF9Q3BP+kX6r98/oR6EegH4F+BH7NRoDvc/L/gF0f+N0P6I3XvFEo9h5/9HHdesutpgr89oPftpIJbKdYe8erYx09elQXvvZCUwO+/vWv19lnnm3XUrQSf/ELX9Rtt91mv/NDH570oY98yOzBl156qa03sSN/7nOf08MPPKxjx459T6vtL/qw0IJ7+IzDuuZN1+j6667XZVdcZuDvtltvsxKUO++4s19f/KIPSv9+/Qj0I9CPgBuBl0HgoeTSLiww2q7IMxsvCjIuL1NLBDSwBKzzclUed5gKNX4tLy41Xk0sbHWxvVDjDywH0Ct8xdVI425dYZOY6ipZDxVOOzV+ptnihHaLF1RUC9VdrpqW2a5R1baKgTKdZ9fWAYG/Qay0Iiy10CAOLddsSFh+w8XyXrWJa5PFlsjFNdlygEBTHRGY35IrEmg6lIYjoESCXMm+IE/OUi3aULOyVkomFyFmQLhBouHI0+bGug5sHdR4ODSFENmHhYsoU8PVtx8oCQEKscII+DcwQNn5iRKzKbuG0SAOdWBzSxuHNrS5b03jlZFTnDWdUmyiBQqjToMBGYEjs7oa9eEtQt9AClZOLI4UdvB3XOCjBiS/zsqLBygQI7uQ5++wwgIDA7PgOssD+z7iPfzEIF1R0oLqZgQcxOTkbG8QWAjznrKvqijt4E4myMN5HsuKBollaDCtsSAcwIgnDZJYURiqYjxNXbps5rKG2dbeI44ZO3bFKZwomaAZltfHgG7cg7kQYG8GBKJSQ+nk8iotB7BJDeo4WGEtDFLkwuCsDdkKTpxVkmwWKyvhD2DGbAxurmB5DYC4/BL7gTiS5lYDrZ3CiIKGTrvzkypL7mACAbFdkBsIwCEXEQlepkZzg4SdgVinFmWBlqULNfmu2WiBg66VOjJYls5TpXPuFjsQA7hKU9rLAGJAa1caY37Ulu2S8hIrNJZknlNaQ7CBwLRS06KQG+vYi8+bld0s5pRSmB4SGBwafMwL1GmujdradFv3dxz/0Mey6rsCGTS95GCGQzeWqCpRYZIHWqGxq+XHrW1eg2I27Ey1mC4KtZVnbXzJdKrxeGSHaZE2Zi9eX98yVSp5ibNjM+W7ucvti6T5bEdpNlftGfKWQj4HcleU4wE73Y2HpqXJLrCx45TZo3h71gjmdwsI5zg7hOisPSjk2FduQjSokB1YQ1Vo2TFA470CEcYNWw2fAYB3zhEvVteGBrABg+PVicFTFJJZ4RSLQeRe06lYUZq2NsYoiQ3lN7WVCZnVmHOU15mQwRgqnWdK00IdFmvKPpbt3oxf0QICrWnEICYwPAkC14BMjqcNxPJjnmNvxUIuHoBzyuw7rgLoFAhkCziO/NNedQkS+2/MfgT6EehHoB+BfgT6EfjBI8B3K6Uml11yma57x3V693vfbW2x3IB/6smnrADiiaee0HMvPmfrP0DgaDzSgUMHrFDizNecqc3NTSuGIMvw5ptv1q3/eKsefeRRe/6PetCKe8MNN+gd73iH2ZO/++x39Xd/+3cG2WgTpuzkl1IM4UtHDhzRhRdfqHe88x1661veqpXVFWs1vumzN+nmr95sRRz9ox+BfgT6EehH4JcyAqcpAocXdkm2olorZg22kgC7TKUdOLP/alWo8Qo1AZluqTKskCoUJbQzDRRUgVY2NhSEI5WzVn4aadKtKm5jUx95U0/RaisluRbVSe2mL6qoF6ZCqxvABdlgSyBhrcNcPAfyulA1BR9coAK7aDdNQk3DWENC8oEpKLiAgFg7VSuMKCYJFJilFRDoK+waJWSNxYlZesMIu1ynF0/ONSs9LYrK2omBVCjSkslAa2sjrU2nmowmZosEDBQLV0ZRmxrKU2XtHbXGkxUNBhPF4UBJFFqELjATNQ+qoOnaVIcPHNbGwQ2rlgf6AQHMHFiHqrALYL8cDjUajRVEFJ4AmrDcegYDsT6S8YFKKzIA16lBFdcVBm2CxJU/oI4DYADVyDwLwtgaVrEeDoZjTccT+W1nirCM7Liqkc/2WG2vszs6eOYshiiWyFzE0sissJZmoIEBCqdUMmswtMPHKoxCkd93bbfmjkZNxT51nbXdoiJF4UkLalFXqiryDEvldWbHlG5THtg7A9RTWHYZIzAh2xd0GmDfrDNTNjqQ6GAqVnOzPS/njGUj8v4JIJCGYaAk2YuNtbzWKAG9gQFwxzg9BR1Q1bV6QRRpgRtEnrZ3t60hF1swlmGUZ+xvni/kWYtdprrdVdstVJWu0RmVJMchXVDmcEJFntn+AmT4k1e5ZcKUWWvg2uyYZWtwbJ7V1vALgDbbL75jIDaFIjm5N1iDQ2VVo9Fg1VRtQMOqQl8W6uSJlwwoNk1gmXSoI2FqQOUsw5YMsHTAmXMnMdWeg4BsC2M3Gq7YOUwWJwpQr3VB3EalAWNNYzbgwTgSeTfAQeZGVqSaby+UzkqFw1DD1ammk4nBp0VaK4wH1tzGJqWLXLsn5kpPpgpQ7Y5CzXd3lS3mZseugyVk9RYKvNoUy8xFp+GMFNDwguoRJZw3VRA5BWuDYtFOMuZRYJ8DVp4DFCODMgzUFIXqivnrQBwvhYI1GA7UFpVqYCl5iRYsbafk8jYKc93lDfK5ZE3CS+DeLs8l4hSwiTOd+bwxxSvS4qC1kiT+Rws5wN7GPPE1nY7shgDHZzHPleWpAWuz0lu+Ka/Fuecs+YwDiBcIaY3tKAVRAfPaXWnHCvBpCkmf9ne3HbyG00w7nMi/2+enje4SrvdW4F/Kt3P/pv0I9CPQj0A/Av9GRgC3CTf7tw5YI++73/1uvemaN+nwwcO2nuLGL7nAxOKw7rTsts7deGeNzdJ5d7arhx99WHd94y59465v6OGHHtbxY8d/rG2WVtxr33ytbnzPjaa8G0wGuukzN+nmW27Wvffcq2eeecaKJ36RD9YZgM4Lz7tQV7/xar3l7W/RRRdeZGrHW2+91UpCHnjwAc1mFE/2j34E+hHoR6AfgV/CCJyWERid1yUVtZwTeRoqxFZoGV3APpRWzvLYeoVqv1Drl8oBHW1ubZiUCEyiiWXekaNXN4E0izRIBxoMB4qaSE3SyJvU0jBT0Z3U7mJbRbOwhlWAVYstFQUWBRcoxLjIbZzyCAhG8D3QhQvu1VGitdFQoyhWleZqylxNU1kbLbX3fjBUSJkGF7+ouTpfQVMpplyAZl4aPuNIVddpe1boxKzSAuslGpmwUZRgg/R14MA+jYcDu/IPw1gDSjg0UNFQhkGYv6/5LLOL75W1Fa1MVqwN1Vx2WO98LLKJRuNE09WJLRKmG1ODJXu5XHaBDkEIaB0NTF1JKQmWYyih1zWuGTjwTBllYCz0NYojU7th77NVBFl5WDZheS0FEuTAYU81aaWzFht8G2oyWTdVGxlzACesqICeOnK5gh4NwVZG4qDDZDgxlRdQYy9rjAIIyzmplosbNVYz41oFlnlm7CUTZBkY7EeJKZf4exSDY8oVWppvCwNpFQpDkvhaijnAmWRGUqAyMNCHzZnB5n0te1G0+VJK4YKJsZ03bX4qpxDICOA0CEg2IvzFiluWuXgehRpQH9qBlxCUsOggUBxyLlAOwUEgH26gYRJqZ3ZyWYJiklCzmbLAa2mpBgxaWttCVbPt7NQcOgos6kq7823lzPt8oa6pnfqsbm2RNreiDxSPDvAC/hbbqbLC5QmSDwhMrJkrfmw24twablHCUVKBjTciNFJF5amogYnS8RMnTKGG9Ru1Lkcjq1KNB1PLIaxytn1py+5aW7xZw7WdO67ddpCsKPFQCgOReL+QuES1XmxKV3Nle+xrZ4thVLWcizQvs28lxTooKhOKRsggZWHswNR4PHFztWqULQrtnthRkITyhr5SfjfPLBNQCeNNsRD/3Vp2X8CxJ5cyGrryC1Rurae6QZ0bGSAuLcfRQS4rwgEYm6wWKIZaj9xCoJcDeigaOVcqrOUWIdBaczBqQaaCZf3VJiZ0DSCoWofclBgpX1CWgjU8sPnGqWBtztZE4wp1KDCKuLUSM48ZOKzuNhNEWCgwntzD4YDSHk9VXmu2AHazjZ06VMO2/a2pTF0hi4PRZB1WLftFKZNvz+XCwz4LUfpaBqJT+hkER4uIUnL5MBuw2cPd756yC/8Svp36t+xHoB+BfgT6EehH4N/ECNi6EVV+Yo282HSvuOIKg1+HjhzSvo19phhkLWsNtXzXV42VZNBO+/zzz+uJJ57Qgw88qIcefEjfeeo71hyb5/mP3X2uGVDdobh7x9veoUsvu1T33n+vFYfcfsftevDhB3Xy2Mkf+zqv5hNYa6EGvPjSi/Xmt75Zl19xuVmlH3jgAd38lZt1yz/eohdeeOHHQs5Xc5v61+pHoB+BfgT6EfieEXhlWQiNwUBAsqooq+AyMbfKeP7pWcU8baCFqhgbopRXKJsasxMPgqEmw7EG2GOHa/LyRN22NBwP3d0v7LNxoSZOlftz7c6eU4GtMM9UlKVBOSyglNnTvAoIQunkkacFtOMC26dAItDGeKD9ozUDKcV8piotTEIYxI3KoFIcTOR7jeWe2cVtS8MwlkvPqcIAgUFsF9bHdnPtzjtldaPKq13BQdxqZZTo0JED9sVdZLmqMtUknmg4WlXbRSrKTgXlDfNdVY2vffv3a3Vl1dkJy1ZVXToV2WRicGUyHmhlMtVkfapgCMzDnorSsl227Q4UhbGBVUQ6k/F4aeWNXRGG6Q4BfqUmsVP4AU5REVnbroFEFHtkznUG6OjsoJXX+YlREpKxCGhMrNW2xG5otkqXhQcotMbVKDYLMZmNFB7Q6loVlVmJT1kMAmkUj+z5QC4XMMb7LzMmLZKvWTYMu4kXJUOFsbMMj2l64fjVpRbpQmkKCKQxdQkmPBSgnlM4Bq7VeEGLrhVUWH2xQTdUoCGlEFZ4gD25MkjDvvgMANrCAOs2sxQzqbMLw3CcrdkVy3j8c1nGQF5gDNBlzE1ORkbjwDUiY7dGwQoVsj/sMyrHuVOlUWThL6z9FRDGljUeirxCTZ5pNj9urdSiwdh2pNNiZ668yNUWhUJsm3WjOTmCs067jDl236JWDrRtIwNMgL8FmYKU4KIoBYSxHcx31Jqlp3xWakZWHeXDARZ1QHujjh+EWMOdEtOyKX1ZbuPGeMNBaivTAAYzZ8amvrUikwb462BuWVGAM7ZyCgA+GYnMkY4G3CpTzbYD0LAYx5FtE7ZsmxlkfFrLdGJlHFbmQgHKSVqHmc+hMiIIAFyBJ29Igzke11Rh1NnY+W2t4SgxKsdNg5p5DzBrUOR6xJuqrHKb22aJ5ZMqiNWgrjWPMCpNd147CzjHOVA0oNwmktdgyyVnwOVGIvgsaQdGFcgkiyhKCpUMfU3iDe3MZyorfse51IHqlNdYLiIKVF6DOueuVLI6sZIdWpo5h7vOKTMzztvWN/s++atdF2m2cwJft0HNtKw0DsbyUEjaDRMXrdARo8D8D2KZztjOP9rTa01HU1NVc+Fhf7DV07Rs1mrAroODjJE1h/sug/JUgUj/zdmPQD8C/Qj0I9CPQD8CP3QE9tYX3A/HAXTWmWfp4gsv1rnnnqut/VvaXNvUeDQ2BSDrjXk613xnrhdfeFFPffcpPf7442Yfnp2Y6cTuCdf4+xM8uHG7tbWl8y84X1dfdbX9Ob5zXPfdc58BwUcfe1THXjz2E7zSq/cUQCBA9JJLLtEVV16h15zxGuVZrrvvvdu2i6Zgbn73j34E+hHoR6AfgV/aCHw/CJxqS51GJLqZoqcQsm1Q4Ew+gf0qlfup4mXRahJGpigqFrXiZmJ7Ml3d1HR9VUkwUj3ztDi5MCiDGjAcA2VyzYrj2k13TQnWFlhYaxVdrYgsOM00jlvrdVUdq2kHmqkUWIaLdxRFK6OxpkmspCRHbObaevkFLo65wKcAAPFYhaKrM4UNhZ9JEDt7XZIoHI7Utp2OHd/VLuDOQ53WapFTYz/TyvpUZ5xBNuBARVqqyIBO0sbKIfnBwPK/svnMvszjZKqNrU2trWwp8AZKy7ltr5JYqyuAwMRZ/pJEyXRFyXjglDfI5wcjGzfy3VAEml1AqKcSN25Jogi7Jk+CRCz3D2hIgUVA02vgNJsUlVhGWO0UlhXQgtfA/wr0wiLr+Wb/JB8x9Bzo4WcsJoBqKIZQRAIxaUCGGQF9szQ11R1qqb0Hz+f3AZXu0ZkiivwTXhNQ1tWVtbVyQPlVbM/DMVjWPQhOzmjTLVJr1eUY2YNJFqHmaxV1lI7sKs9ROJFLiOUaxSTgj0dlAI6fI74ajE2oZRmBWM4dTIpVNrumNuXBNlMmooCRSxQFWGITZ4tWZWMJI8N2avF5ngNXPJuSiA5Le40iln0uDJ0jvuQQJjGAs1VZzjTLZqrq1MAfAA7MVRS7Cnm9QWhj0ua7ZpGgQdjmWlqYkgxYy9gV+fJPgYKTTEIHArHPL7JG87yxHE6OKeCoxhae1SoWril3OUIGk1uKTRYLKU5UAn39WOPBSNESzNqTsb5bDGVg+8xjOpyYErCuCGbkT2U7iroWtRnzjvlg22aAPlU6y1QA/IaxHX9lUoVCDwJWORA8SKSKYg6GuWmVz915xicBVTA8Euz1k1gFx482Z+68R6FZtadTAHiiKsutiIVyjXnGAjoWWJmjzbYxB/b2hUUq24w9tiSAcbnP4nNiyD6Fmi0KO47Y4YFn9kLAv4DzklPJbb/RdubiUgyLnR/4BtTjeLB9ZlJGker7dkzZrckqnxC+PZdzlX0u08IV20ShJuOh1tbGKopSs53cCmHYjwoX9955HXJeM161sprPt+XpYNEFmHxRnZKlCnD1nKIUOePSwpwosecABk0q6jpPnKh3Tyi4zA/dO1/7f/Yj0I9APwL9CPQj0I/Ajx6B8Xis9fV1iwKaTqcaRBQrIkLw7OY5awTL6S4K7cx2tL2zrWJW2Hpyz0nzk44xa5rxZKyNzQ0d2n/IXpM1pZU47u7Y+/wiH0ST4HxaWVnRwc2DGg1HyqpMOyd29NKxl8wpslds9ovcrv69+hHoR6AfgX4ETo3AyyBw07ugm/iHNRhuyStiu/DlApFQfcAcisBGC0OD5FGhQKNHwht46lCwZFxbThUr0sAfarI60WRtTYN4rDbPtaD91CtU+jPNixOa79Jk2lp+GhZblDxdW8vzUnVBq3hQKcHmWKMiak2dU1kbKwq4UKMw1DSKlHB9TguCgSHaOX1VXulKJIpKXg3SdNlaAKaErD1aVwEEwC9JO02oLAQCAk0oC8GeOtPKylSHDm1ZFt/s5NyKFUbRuoZr+xTHY1My7rIfdahkkmhjfVPDeKS2JvOLYP5K62vrWt1Y0drGmlgUoAgCZPqx71RqpnhDHYeq6mVFINfeSTwylVQUUxziSkJC80Mu1W4UpWB7pUahqxQBJ1rPChMMDHBcDKKAAih28C1rD0gHSLCFBuwMuMH/934G6IpoDnYNvRSGLFA3ki/XdiqgT/a72E1beWa1ju3vTYXYYQt+2W5o6WOAh2WummUOQlhQoC0XQajhyLYz1VboFFe1Tz4fKjH0YbW9F8Wx7LMoivCWgNAUeYxYrSj0rDm56uZOtYX9AiuotauimMNmgYTOyJ6Dexz7hhKFyDIRsVyiErTjwVtBqJiLlJ1gWUbFtrTvkkloKkj2GRUrzzGGwtwO1dW5ijZXWS/U1ZmCzi3yijpXVaUG10NUqPVcOeAwnavJ+W+338DA2RwQRZ6jlOaN5SmWmTsEeSGDozA5AFGXFUoLp8oEhGETJR/u5O5CWV64QgxyHyl6QUVXMT6UYCQaRg5I88CaDSQe8DNAIFC1w/LuO0tw4ZlOuGyxueJuxbbuymuqzJWPoDJD6dcxVh6ZhcDByrU7sxC2sYtF5CHwFHhdFYDl0FSikH2yAXlgJfYGlVlfeedB7GuAts7uAAAgAElEQVSEHXc01ObWuh2PKk0130VpnCrPSs0bz9iwtSyzjXaMPAOfje9ssTjNgb0xLd+Jp9EUNfPIxvP4CyfkwS8t18+NN9tZxp41fdtWYZ0Xqj9P0dBxQsSxVp7C2PiR/MSz7QTcszFdVZgCerK6ZsA2TTM1VSmKwqNwrHw+V1U28qNI4dBTCGieobakgIVwUJR/0nQy0HhlaNXGs9muXjq+Y6ppUzwuASpqaFP6ohKkkZsG7uX5yc/M0m7njiuo6RWB/fKgH4F+BPoR6EegH4GffwT2Imm4EVf7tSvfs2hAYldY/VUKyUDHKWDrJRfl8dNCQFuNsK4LXJ431xZRF9lrARz3vvd//j366V6B65tBOLCbwFyDsR4hBspyxfcaCn+6l+yf3Y9APwL9CPQj8OqNwGkgcHJ+t+LtV1wcUtyilPPMIlZr1yBgZRZhVESVkhHAp1CaZxbTbzCoJVVwYnURWM4G4dDKM4aTqSqC+ItSVbVQ2u0q1bbabm4KJBPaFMsGXrOz5VKbKo7ItaNoIjCwxpUvmXnYCoE1cecpan0lfLFWBHa1BpB8yidCXz5321CrtVLcoVhzWXqTeGiWY+CjheoDIeVrp/VNOYW9sfJSRUmt4XigA/s2zLaX7i7UUOTgjzUebypKsBI2lrFGgcNkOtF4dVUeOWONZ3f9Iq81Vd3G1qr2H9qvlfU1tVgdeXNL/HfB/WSZhYOhU6RZW6ezBvsAM5pEw4GVbEQxmWVOqUNmIu3AKALJsWu7Rj4tzt0SrJJhuCxsiAEHQaAkcu3OVhqCIAtoV6PkcrZAW6QsFUUsKAB2gFq+sAEtXYX11lIYTS0Wu3pblz8YRpa9aAUJTW3tqqcyEK0pFRuj2689yMi/A7oW2cJgrjUCo9Ij282r5JNpBopuSivGqJvMlZRYyYNnY0NZCypV9gU+CAgMyV4LPTVFZgUj/L4RRNu3QmHInHV5gxSLJDHzLLR/DylY8EIzTgKAKYwIk5F8y31kBdcawEIFaQlq5E8aDaI0hOIIaBzQzFMFPfIxLKNLo2yCRuuF2ga1Jv9MzcpM47O6HOe8WdjTGcpH7paSE7hQvWiV5cAl1HSdiqq1VuAsxardmTUYu64fDlTnhfKsUU65SOOrYV4XuVl4C0phgEnL4+0HkRqzegPmIhtbwBUPmw9hqEE8Uhi6ll8iAKqqs3IVayamjToOiCRcqu5a1UWtNnfzgjnk7LCuhgJo2OSNlZNYWDa5iW1j886OB6AK7VzguRbp2hWbRHFgf2puRhS7pnobjWjcG2oynmptddVsx3mWaXZyW9snt7WzSOX5I7fgtBsOvvwg1igYuSIWFtzLIh0yDynz8CMiA5j3gTxanBeZRtOR5W1WBXmbbF1jhTxUhpP7CPjj/OBmgB9XGo4mVlaSZ6g/yadsFA0jg3cBoBkYbW3TNFjH2ti3adb34y8dM5hneYvA74K2aZOemqK1xWLO510yUDhKlJGnap8BvC6QNdXuPHd23noZRG7HxYE/oB/nMn9nlnY+X9pl7upS8ceFxKmMwO7lJuElJ3z1vnb6V+pHoB+BfgT6EehH4NdgBKyyy3MRQJaxvCzB24sFcrnLrqzNfrZ0rPwsQ/N970Wm8PL9fpbXezV+h/XW9+zzz7F/r8b29K/Rj0A/Av0I9CNwagReBoEba2d1I39Lwe6mBs2UWH2VdmE+NyVeYzBwIQ1qxZNARbZQlqWuRAMliSJDgJ5c82qsoYbJ2Np5UThlQI8mVaG56jCVP6zUxWR5SXXpii1MmeJDNUr5gBtrnEWFhVLFUwfASly+nMXD5Z1ClEuonEANXGxjZzV5UaEAK6ChNWgVCj0UYL7LKPNCagFgdsrrWjs5+WsoZhp5UatgUCsZjLS1PtUwCtWUreocyy023YEGo5E638n7p8OplaSE8VhpWqjMC8sBgTuRR7ixtab9B7e0soYdFuDhFHhAQGuvDSMNhqumJkMtZT0WvqfI4AEywNgKGCgPSMhZU61BTN4Z+4DWCcm/8/JZkyhf/jXqOdpRG2tKJaOMzL8kHiiOyAST2rKxplRgKOMC3DL7pjUdL0EgWjuUeJ5vqjRUmxA3z0AY/46vtTU4Fw8ShajHPKfAM6DUuOZiikZ4XcCR2x5nJ17kCwdTSyAm+WyxgqVS0lmOUS62SvPCih38kNIWl3UY0E5MdFtLZh/2ShSlrSm7kkGgcj5TCkhryOkDfiDjIl+wUYeisKvle61ZTG3jmB+WR0j5RaSuoH2aMoyBWYatUZXxtQISN5fsD4GDBClip2cwreCFfwd8Nq5llnu/DW3CGRPeMuKaZqa2zU0th+42MSd1rfnspLJ0rq4B6pTKAX6FA3FAtbrxtZinyuaUcXAM4ZMU6kRqK0/polSa1iryxvLy0gzwRn5e65S+WFGtoTq2f1IY3C7bUzhbmIAcH6CxgWMKQYLEwCO2W1PHcTix48c09KJAbVVSXME5ktU274FY1u2CDZj5Q3NyXatauCbr1oBfI5+yE+ZsCKzl2HTKAVbk61EyHtNaHKjsCitjmcSRxuOhANxsyGi8YvOKPMJ0d0ez7W3LTuzCkZ0Lro3cM3s99hSAJ+MCIKVMB4jK54sFRwLDSFjk5gaZksPYylxoBgcEsitsX0ijNnNlr5iHcyaJdPg1R22+njx23HIfwyTWaGVkWZGFFbZ4SnzOGbfwP3B4v32WnDi2rZMnjtnnkX0qVxwr3q+zsiBuOqDQjJPEbnYAUE1FQK6qx7xnPsMnXYv33oUF5yGfq+Ph2D5TrLmwdCpASpj4LNm7OOG51gTetwb3a4R+BPoR6EegH4F+BPoR6EegH4F+BPoR6EfgV3UEXgaB0+lWF2pFQbqlYTNRqIErnbCcrkKN/cnUhqW1XXZc2Da5FXmA/5x2CwSIPXikQNhcE8W0buaYirEV56YuVJhJw1J1xGsCRMitogSBFs16KS+CzVAW4uTkXKBidxuOEw0Gsf2sSWs15a7oQSWzjcZc8spgZ01VaIBUnotuJ0sywMFFslP+UPwwoEbCYNT2Ym55aWA4lDYIwMIo0cp0qDFqPS9UW3dKc9dMmgzJ+XASf5qx1re2rEBhd5vSi8x+F5A1nKD6Wdf65orGY4AKmXSUf3imUjSlnU95x7qBQKsPQaAV+Ga3tWLciMbaSKPhUMNhghFYgyi03DEDYFaQ4SyUe1loLftbM5ZOfRjTsotKkTFiG9rA1EGWF4blEaWd5yAAf2egDdBiFliXfccwAs4CgBwQjqOHpLNxZQeosoaDoSnvsCSwSYDArKTxFIs22xAaqLX8QPR5tAWXuanEgCQxbckBr4dCz1ERQExZlaayDCPUTtYU4toYzDqK+g11XGbqvyjC4hkom82UZw4EoswCmNAq7MCJyx70faeeYs9RTfpsG+SOn1SovlA7urZd9hloBlAEYlq2IiTIQKDLybOSiBrrZmSqLyt7RtXVlWY5pxCC9zK1bT1HJ+cUirZNlItkSuc7qpatwoDAReHagu14VSjlOpchmDYq8lpV4ayrgMy6DgzYZYtKec7v0fSM0pWCD9ciTUOwao5vYhZgO4QoKzuOrSuliSh0iZ1KkDZpnptlDs4BOV2ZEBXMtY29NX8DmSgvAaASKsn2WNNua3bfZjk+bVrbc2rOR16ldgC1i7BdMy610op/cnY64JaEbIM0HA61Nh5pGA/VVLUW8215Nmdc9mGVpyryXAXgHisuxSlWHuLyOFHokoVpWXtYrC2fz7Vpc5yZF+4DaJmRx0cQv28SYqC0b6UvfMiQL8n8sINOs/dwogsuucBUoy8997xmOzsKJ2NrylvsMhczZ9/hPLO8v06T6cjgXl5WBiaLwkE8tpfjzXlskX3GKQODk/Y5xvloB90mnClPPQpHAIFYoc12zei5UhMAKCCwrkpV5LJyrJefqT8IBDplsrsJ8EsWFPyqfvn2+9WPQD8C/Qj0I9CPQD8C/Qj0I9CPQD8C/Qj8MkbgZRAYR5POb2PF7QENuxUlIp+OXAsAGrl5haouVeMV8gAoZIF1lSuK4IKz46IdZeCahtqwBlYuXAFEhO3n1gNKvmCm1l+ojuZq44U1EKNqo73XmBXXtYAegynBsvEXlZULmRuNEg2HkdlAqwVwZabI9zQcjDQcjJWgnvMaUwcBvMzCSTMuEMWUQZ18lGujobWV5lWn2e62dtNtZ/uzjDfPIAjqQ8DDaDS05mCy1rIcmJK7YhIsh5IOHTyklY19WsxqFSlgDroBJAo1HSda37eilfWxlRCYmjGIzCa4FCBJHkUDU5dRx8U+yrTQV4IdGIFW7Ftu2XQ60WSSOHjntc4+2QCIsAYDOpxNm/2059RYtmu1/z97b7IjS5qm5702T+4xnZNTVU+iQAJsAgQFasOFIAJa6CJ0DdoLEKA75EqAoAUBstnsZlVWninc3YbfJuF5f488qYYESBupmGVxKpBZHh7uZp/9Zift8XcAgKAmKmuDQKv/9ljuELNDImQA+qxkhq33NmLe3DuaGoSguspLQEbMQuM9L/3NICQjb/EeVoz1l4ZhoCvfNIWRRYbt1GpArJcJOYpACdSgy711OFENqKkigEJ5FSgagWRtKPdQHAJAUIqx0VJV0zRdaJhQFl41z6PVUe2psGp1CeMdlALvKLO4GTabpxgGrlppJ/b8gE5R5bc41w7rJwU2UZlpewcAMKN4BBCIIhNHMNtQGbSaDm+lkqXWhkoP1Sf7u6O8pPqCc2bRsAEtR5fjEJeYZ2T/XTUOnzSREzhHQI6dHiUfkNpFDyHCK3L65pFCkFVjHzxvVF7zjBV4tyJwHHg+iriocBzHzccCdWayRNDXhz4q3YCBlOAWgGY4V1TOsi7I1OP/YzneyVJMKmVpLLrAdjuE3u3DfI9h8FrJ8yaCp21RWDbn4WzAPOW2FWOnZ93NZFDuKPRA0KPWZPS+DFi69yWqe30Oc45nenl50tPpZJXw8EoZyavWkjkDzqIazmU5AD5af/fUuYAGa65AAva6Tjda143LclUpJSGVsjIubqzv43X4uTkXq7eVxSx8PrjYOW7RRgxuw/xC+cpv//y3BpfTOHiN5U2p62uv2+WmMs/UtrXCNOrjHz5r2YD+rB12kVlmWlAyrhyzuB9sd/TxRgUhX8yN380zrO1sP/CPa1vE4xuWXwPN1etuTwuXhXA+AcVZh5xPPiYpgPPOPQ9r8P8ffwkf73lM4JjAMYFjAscEjgkcEzgmcEzgmMAxgf8vJ/AVBOb6bi+Uq1SnVo9UflghRR5VUs0ab6Nu4Ytv1EsKOULwzTg31dk9hD/JSnX7i5L1wUG1fDneL5OGlRv7QaNeNemLtuSmUH1SUXB7Hb2GO1AKFWBaKZkxvgIwuOmFUhTOWWvaSkXBzf2sbeKGv3fmXNe2OrUn1UWlBK/kHJTmMectWbH1zS7cdXPtubWFGFskjau/++mDFoIKs6iqs4U1T9U9vKipsCHWLvoo00r7Uug69jGXj9bYddU3L98orRsNr1iUS9Vdq7rKtaapTlWl81Oth/cP6h4fDDCZFyZVsujIUUtQLaYnQwaUjTwGkPLPaKBtCp3OZ71796znx5Ouw1XbPLqh1flha1T2oZhD4QXcY2YopDKArfPEsFLWng/FI2QhElJMXqFVbgkG72g2tmU2S5WhkKKwQ4VoQrWaijxDti3dNW9BV2ynSzDQoISElrAT7bKUv5Cnt87qb73/PweTY2WFnDa3Lt+GSSkhyVZBZmpoOC6lrj5ZGXXjOX2vZelj8QL0lH3Gupnnejw3Gjde66rh9llTAC5j3cXcPmmzb3YxNMF2TlFHQk6glYTAltmlIij0rPIz6+EgUWJRK+e17iAQWDgnzKFQXQAMc1tqgTBYosmgw0psizB2U7VaEsovaKqOFcbAmHm9RmhDhiTHF9FqHqyO7C8/almwEM9xTbL9ZCQuQOZBYRgUANsUfYRCQz+pv/ZumwWq7ntuS/A0UkKxaOhXlcWJhhXNk9RfJg03FGG5kiJxY24A2poGF1anlgWKWmac2LYOgEVFRwOwnLfJPpJrU2iyJZtt5xuraiwaactGYWdf73bmbbmD7pjPabEqKkSUnyvgDVUhx3nUum+6BY4Hh6Hw+YEKl/Kd719e1Da17ccjuZ1zUFbVmihqwfoMBEQNd28uNnC37RllHKB09ho2+AbKo1hOpCqJ8D+vatvegc/XzzefYyj4nNzJ/8g93CgdQTFMaU+ExDMgLqPZerZy9/237/X+uxef///m3/yvWuc5too/P2vpR/27f/+3MfogYb+IQy38wQrnyRbs1Y7ba/sv10HW8VslsMMD/ZjLlnhv5oujGJhLa7TrkFbzQ6A2xw8oixU7IRsTBWMWQ8rfMoncpp7mPhc415w3aNXh8XVM4JjAMYFjAscEjgkcEzgmcEzgmMAxgWMCv5IJfAWBT/oXO22cMdttNpQq61rvvj+pbCr1/U2vHy+GDgAgvqqs1uncWQGUrKm+ef+dwlCp/HJWOje+WU3LRNU76fJh0uvyQWG/at0vmpJPCtXoIgWaQHdNvukOK2oquofJZIPIURMbna9AExgEN+ApaqkbKpvSdjludHMUTAhz7veu3blTgSxnXpxpNrHRqxzeD+QK86aP/aixvyigKCKXUFGF9NCeDYPautbDqTNopNQAcDIu5KtFaU6qWr/5zW90Pr3X7/7wewNHgBjqo3N7Vt3WOj13ev72WU/Pjyr2XZeJBlCoAlCsUlGX0ooqED8y7caZKuCCgugOqJtSjy9Phgs0GU/TpEt/icUdy2hwBBgCBDIyLI+MwP2qw5UjZQhHrmBdVoaVPAIUAzKgrgMeongMmtSVnaVFrATaZSfy67LSajJAXN3UjgbkeACEKfoAVI3ramt2XVU6VVgtOYKbwhS8zWQd/mw1RuU2ALo47igKga9RLUnLsdpSRVpquA66XL7ccxDvbcm0HydRwTguo2cxhYsSShj22Wo7tpfsxIKyBKAtyr4UCzEQkPzIyTl9u7CDw+6Af4DYzDAW+3HZnq3Iw8bNk9YFaLhDjdRVhWEp+XgIJ6kDKYCBpjq0lkQBl2c0s5bj3JeNlR2fTyNvChS2ZXhTCFft+6jFNvo+nof+2nW7fY6gc7z+3ALL+QLwo1F2udK6XPocmqZct9um22vQfOE1WFtsBw3DwEGKfgCa1T0v7g7KsFc7RpF8SqAgbd17LBC5u1ABaagHBehfE01rZa2vsxEdNgggpGWYZmaANCAfjBbXVgvoVWq78thveg2TSvIXUbHSpotKlHKX+xGvquae6QeoD6rWuLZKsiZR3Sa5LsOrrdKUsABbY26lpXLR9gzYjbt4/2L/GmUF8JbrWKKqqqxQnQbUp7uygu2NrlsqhMkEBEgCN8M0uSnZneNsQxXVsOFyUUh2lXWul6dHffftt6q6Sv/7//bvRCs2VntKdVgXrIFbmPzhB+c7at29LAxUeX1swZzLbhEMwcDPJ+Rdvecd4Zgilr5ft9h1Q+17U/LPYY4+F+5f22KoCbwMnNeKCuNoJb7boe1Fvv87j/3yPX8lf/Mdu3FM4JjAMYFjAscEjgkcEzgmcEzgmMAxgT/RCXwFgT/oX+3goas+KG1gVIv2ZPYNsm10Ydfcz87vQqkCUKkoBnFaPqq+Uk3a6rS/V7qdlasxFDp/2+nP/9m3eu0v+vD73+nj737U6+snTckXTdkHqaSFdrHCDu3ZHBaVy9kR9ogDUXElqBCz0jf1dVOopOV1XhRuV9t4u6aIVk3+7JlBQlRakcV3J1rsQ0rzalBeNsry0iBtHEddrhetKLaQ+aS7kpICj0XVWqprT3p4eFbTtkpQ50y7rsPsrC2bCotWj4/fqKrIWCOckDw0mFdhC/LL41mPz40e3j2rfXiO7bEqo5VzS13CQC5emZ0Nh3BCch9OBuJOaUYmnU6dzg+8T6fm1BiqYaW2xHFbrLoaKVEw2AGG3ZVRbC+BYRkqSvIJ44wodpkNAUtkWTECDOWk1XGA1Tgz3LfoirCv0sj8UJ0972kBYIBwAW1kwNmF7OZXXgMlHXCF0Ue2ENVWARUbz30rrAAGGswVVkACYFlvKA+tBB0H3fpBwzhaFcfXDPBMc5U0ClM2kW66XD/YRou6D2VUaiViPD7ScEdK2CjJIUTNhZ15cGPvsgM5eeWg/OcSk0JlFQG4AaCt1mQeUlYR/HhaxGOFy5RzoGgLI8XMBHC15R04hHWTpmnUcwsW3b3gx3doWCkHZKMSnPuooFSwRR0LJ9bhMisU1qu2ZdQ4fNEwXawaQ7W175PmKTgrcxk2XcPsxu45JJp6OUNwHiBZpaYxWqyHadUw7W6AFjZYi2ejstXQycC9iopSNhSIZlt+pdtw9bq0utGkuNQUKPFBR8rzFgPuCzANxMpaSAqhFObfd6eJRtUZQPHL6xc3hqNiY26OEJjZ/8xAk/4VClDiur3nRGaVquzenktxBg3SC/uOrXrw+U1DcHd+iqpAty3zEQCKRD5RAKAx81gOYyUs2ZRt5TVDWzA/YmqsVbIuc65vqEXN/XarL3kNH0hX/aW+XpRbIdVYrlFQUiKDcrNU339xuczb+3vOtAoDgbkEU37Dtq3MCBUlZmPKgFJvE+cwylquu/568wAjEuQ8SbAFA/L5naA9AzhHlXXqopHlfv2kHAegiVZwNfifsaqDBu9N0m+KQOzgwMFDEfgn+p8Gx24fEzgmcEzgmMAxgWMCxwSOCRwTOCbwa53AVxD4vf7VTmj8mg4qHgnup7ig14pEaCud4YUFNdl3lXmq5rExrJsvi61sKJ4q5wM+qdTZxSFk4n33Z9/qH/9Xf6FhGvR3f/sf9bu/+Y/69OH36vVJW9Jrzm+YRO8Dpmxhiy2itimSi4XKJygl94qsK/Ly8kT7PGvoe8MWcuVQBvo2H7CFUm+Z1d5zyqx24R76Xjyx5ql2FE9kvs2TQRPKGgAgOXiE7gOalnG0IvD88Kim6bSvqeZbr7FfbadEEdaeO0PCU9MpdW5azEskM699LPX47p1e3j2rO5+U4rk0jEA1lWnGArhnqspOFYUHaWkI5BIALKplopYCDlSFD52biVHjAXQMCHg2BQkAGPBJTrMoJSDJvWggFkEUKK7yaDX2MSbDDSmUWwd2lwuQI+j8QmRj2AjJFttiUQG8xOURRZS5bTQHAyZ4f1gRr2voB3zINfNz2ycp6Nit9MMmjf2R9wbaAR5cJpJij43ttNiG0wLIU+lG6UM/aJ5QPAKqkD7Nfq3MpSGxcIXMv3EcNANmAZHAiwUYOhk+pW4MxurMdmy69Z+1u7l31L5N2hMaqudYtpAD96Jdm0KZCvCZJdqx6ZJZRwFKuqsslthYm5HvtquuI/SN3cOJVlqJU1qOseW2ShPAc6UUzzOw6C3jLW3d3OscwR1EPMcsQsosyKGbotJz2wctK1mBN4Wl17D02pageZuULpOWERUZEJaCk1V7yDQMu6aBMh0gUqp93N3O3E8AQWAsLbpYiwfbvn08yNLbgUjYRSlGYW3EYxUbi91nbaAFDGTdARwBfCwA1i6ZjrTdcj4ZVrv8Bvv0pj6Q05ibsgGzh4ljBFwrFMjeBBBj7aUhl7xK4HIawRUZfFjquQ7Qpt3VNGCDocm9mw2swtRrYTEXtbIyt0X2LYOS5mKODUsYmGxBrxunE1uknaHnhmOafbHqEkY5R+syTeJuG09i5qYzF1flZdxvICokPAU2lhG4Iww11JtSN5EXdeE17uPMuUPm6hh83pHD6WIcbxCnH9em2CCNYtCAcAUSI9SORTtY1LmmYQt+U/PZDs92+xoYFc582LGjlHYDe7w2Mcu3sp+IWO+N7VwDKVfhXEBRec9RPBSBv9a//4/9OiZwTOCYwDGBYwLHBI4JHBM4JnBM4E9wAl9B4Hv91yRRSd2k5pFbxQjatsANemb7LzedqJfqstTD+8ZlGJcPo0LPjXqjSidVNA+rcd5cVRd6+f5F/+if/6Wz23783e/143/4O338+KOu+mIL5Jb1WpLearwsKXxziwV3MZaEhi0uKLHdb99ipuDdpkmOGW24VVk6uL9EhYP2hwCyebI91De8ewzdzzdssIvWLNWaZ74Jz7ZE1/HmIMOSm/Uq/g7troAocvW6tlNTIZMstA6D+n62Wu6tHOPx6VFN26hMcysFsZDys4f3lb797nu9vH9WUdUO+F8oR8gat7sCb2AIRdHq6fx0b6UF3GCrXG0rborMmYPdudHD40l1XWnqb5oM6lD83dtkgZ1uGiZDLzEAocWV7XShC5ZXAxyODJZWlFmFNhRUFAeQpZZX0UtJEQkpfoZDjpdTSssyCiiy+QApGUUQqBoRRAH54jdeSxp6+3GMlnGwA6CLzaITedmc9wZkqMraajDUR1Weq6xo7E01LcFrjwxB50bum5VidcFxjlZqShpQQ04B1SCQjBKEYEiJrRJIRnZdssQ8QABQUWwaLj9pmC/SOgo5GhA6V3CDrctbMsAV+XHM415agnKQkgXvO1bSVVm5EamnvMrd5ExLLseDrD03AKfkMm6GXHneqmxqN0lbGThzXFALUg5DAQrKttKd2+QMVmXjufbDqLqsDQHDOmheLpqXq+Y9aF5uBvMbpSOAz2VXmSa2tlLqEUbUgKvWgVKIXMO0uKRiHIL6ERsy+Yabln62ChdQBsR1mzSKRIAt3y6fiW3bgH/qgFCr0UTLnPsbvwsdTu7lG2sE0wn5cxTaAMTSWAaykIdXag2zhnHQMANoea1Ky7S74fgts86NzAl5dcwqthk7GQ8hY1ro1LRWcNK0yzayFlAU07wNvMvJb+TPmjg7MH4WwIcJQHOAF2v5viazxDCa/WEM0WKbKK9L5w2iMGXBekRcB8OmvEytDCVnkKbesV9EIEBc6/dm3yho9vWo7mpDQif3odJbJqWGq5xAiZuqUSHmrInyfqAMz3sAACAASURBVAwCxJbtBNgz01hWkqTkB8aszLCz1u/N36wfVIMGr/cPFAClzsuEv8YMx+iUjjAQS7fzJvnjqANwJnmD9/kdrcF/gv9dcOzyMYFjAscEjgkcEzgmcEzgmMAxgWMCv+IJfAWBz9U/3SvARuvYKy2Ag9tqq+2y5Fr3ELOoEm6CE7XnSuu2a7hu2gJqqNZW4Yx/oqiyhTBV9VDp3V8+aponXT9/0fX1k27jZ123i9bs1XfKVgTSnumbW8YN9EN8BXTAxrYYMEHNsJCiFHSj5rKq5ZY1k2FMVZPDhosUiNc7Zw+gA+HhJncd8D3y8oXbX7mxX+bdJQWAsLprVNWlFUDTGHPHqrxR09C2WxpwkjcYuDnPgJK5AeHzy7Pac+ub6wA8XRd1j52++f5Z3//wjZ5enq3yGgMR/uDWVuucusWVf9Z5p/Z8VgYU2YAvs5J0dUNymeferuZUqW4qq/awqE53tR039sAEq6JoeCWwDishLa4ugYAPkk2GUikWG9B2yzwNd+ZglSfPQZ3mWMZkdakFEOctlywraoOWCBCwJNK4yrSBEDG/DLCAHZzjcZtQ6VnSFc+fWPocgfISy0goQLHya8c+i9IrPqnvgzMp53mKxR13uHt+POuh6wyAXIgyzRqnmy6XS2zX3VGy7dppGp57rfy+SypW5cXmkpvp9SdNyxdt69UZgbZXJ5PhF+o+CkiwsjInFIqAUdR3ZA/Slm2lmFaV1aKqyQxr66Z1UOBKeQs5dSBPrM6Uz9CUmwFza5VN6VGh9LIy1LALpWBjq2kuLOInVdWDm36nadO5O2vdUM9dNQaA56jdSq/JZSIrLdxbcJ4m+9dfPxkgMhvWOzAw38iDXH1OYxfu+039IOc6LgPLiXUINMOii9IRjr5qnmjhBQnHr2lj36OilVxJ2osnVHxTtKBz6sIEAYd8zQvKQGzq5lh+nDWGatAqXNSnnmblVmBoLIW2Luio4nocUQ3Oky2trFm2oMxqNTWxBHJuJV+209smy/mDejAz3NWKso/1CeiiliiqbU3gKUPhNVmwfHjAsXUrNKrjTGXTeh3a7u6il1QLeZh9r5IPH2gZLqKtdh1RBeLCR9HJ9Sau83Va4/lXRCu7jz/XnZQPMVjYm88JzMCcvxU5gjUK7Flh7B01EPfu/sUpd28PZuCAQAN51LCgZFqw0cACrQ327l9A6hibGGE+CktF4Aj8Mwg0so0zivUoXAM4h3/FfwUeu3ZM4JjAMYFjAscEjgkcEzgmcEzgmMAxgT+tCfwCBHZ/sVdtzKqaxkXzsCmZc5XkyJHfJaADOVWLdqudUgMxcuby/aRi75w9R5ZYDXngf4hTyLw7xebfBZsnNsek17TftOaAQOAi1ruYJYdyD34EbnCH7R5vSG1tmzffeGMf5QYVa129Uxyx2Z5LuQk3uTtZaOOgJstV0JKbYSGUxikor3PDHmfcTYvtipE+5m68rWrUj4DEm7ZpUUOZB3l/RW6bZ7YXVsqtGo0oq5xW4Afbdp29NU/K0l3P3z3rh9/8oPffPuvh4dFKIaAGSrBlqbTOicaRfSrU5q1ScucSGk6ZxaY0T6yQKyqswaUhkssGUC+V2BHZ7niPbhUVsOpengC82bB7Anqs4cpV1F3MrGPGxKMps6UWhSQAobhbYoEiAD8rj8i8u2cF5lltq7BhYEL9xu5G14oGacpAKD6gEsL5i4CfxSDIgPDeuYCaKtyVYTQPn89nqyiBVHwZMLoBeNM4UYpBoQeggrzBXE8vTzp3jbdhAgKyTuerLq8XF20AMFCHrdhlaQ8m7w2Ah5I13ZRnu7b+k6Sr1u2mfR398y0FpEy2BlMgkeesmdJQeOyvmke2A9sullXUlDQ07+pOla3hZV0ZOm0LGXVkEkbbLbCYEEEAI+sqKh4hsxT0Yn1HPRZBIAlvEaI/q65eJNW2jtd1a/Azh15TGA3RUILxNanXsuHNHUW1TJJtGoYPmibW7mQ4NQOoAKScV1OieZSGGzBwVx9WbVhXQ2KVGy3TjqHDejphawVm0e+MnXvVhCX2fmYCAsd51ryvmgZgKWq8RBvWdPvHd80oM/k2cE5FLOG+u8s2QugwaSDTkqxMq/hqaaXEJyhvsGc36q83jcA4PoAAVqNuzSuVXstkigK7I8zy2qagJGV7mBAfSMTrB+Can3Mdsev3XrzBagfehf6moums2rPFNi90PrX6wx8+KIQxxgmiNtwTLfPgcyqnvZyYAd6d82SS6g7Am0ZF5bq4kKjEEm4i5yBNP1/FqrJOtc8AbZR6yBBLtRXxBFW0TvfXmDmKGhJAzYnrV4lqQEJUozWYGfAhQzyHmCdokZPvDd0CFjdgptWNUQX4Bv3eQN8vH/sZDt4h/5/W34vH3h4TOCZwTOCYwDGBYwLHBI4JHBM4JnBM4Fc7gV+0Bpff7WkVb5zDtGlfEt/AZr75j8gJbRA5ZvyhZcDNvikqwE7Z1sYbcd96AoXiTWsUrwCWgIaAqUlrMmjPRq1Zrw2vn+YYYu/8OvLaeDtuWrOoJtpX59zxM1tDyQYD5PWT892AAyh0UPKYck0osTbnfmH5I+gfYRoqQOyUKAqxZ84DGWXAmdoKwyyn/IN7dRRSsyFYTZEF8CBPVbeNivzkHDbaW7cQrLLrHk86dw+qO3L0EjV1qfffv+iHv/hB717euZ2VeYR5VVjJJcy1TLmmGSCJLZbfq2Je2hYVd2kJOCqUV6marlBRVbYMliWAEOUebbM0uKJCwyq6OjNtdmsrVAIAtHufyVVruyfn2gHzUJqN42R4w36TiQfQdPtyVTjfDNWg4QqNvvz/sjYUs4IwiTl2VZPq6fSg6/Wia3+LqibKMbJ7xhjHEMrAduxyPt1KG8WOSo+m1iaqlFge9/VC4cpsm+/kkg5UTeSeFVWjRwogUIMu5FdOblhdt1G3LzetWGRZmdtsBZnmwYUc635vk13JKwxKl1dlGbUetB33WpebsxVn1hEZkS4MKVRVJ1VNrcvnV+/3TtagrcGzqpoymEynh5O/95xtAnpdo1oUdE5jDNA6W2wfjRmF8nzTViqLTluye78oJiGzL987pflZp/q9sqTSwDHa+V2ajIFntPrGDDuOTdgnBRqHt0GJer//RutwuGoJQcs4ayEQEJHoiB01sQU3DMDWTNd+jtmbM0o3aUPdN5I/eM/WW8gMTKKCrx8N8rDr7sJij8V1020Nbv/FmkyOHj+fEyhcYcXgwveya0BxuEi3cYplGnmpMQRdh9goDeTLc+znPgGVFpkt8/31otvt4vMdUBXbwfOfizco8xjIb6ToJql9blBoHMjfpHA8IX8vZlFC86qM8xkVYlyXgEDYJm3gBc3gNFujUM0zffftk/7273+09ZwPIWyMBgZyiePytlO+AffjsUQl4lJ89Kx7PgjJEud+rkOINtx7biAq3zRf/OGCy15mmsoLJU2pDvt4mmgMk8a+p63E62fGeh8vw7EpGDv/glKRKwuxDavVsDM2arqyE1R/2MLvcj6UuJTYxA2Ps0wpDWI9xecAQIGOnEP8zKVDdwu1L+Qx8vGrQvD/6WO/2r8/jx07JnBM4JjAMYFjAscEjgkcEzgmcEzgmMB/dhP4CgLP1dN+XSeVKzl/jcrdt8iKPZaoYQB/PJZrMeDhq1ShzgoXl1UAJ3TVrlExiYt7bMAIBRQ0hw62WO7JqrSYVbXRBohaCYEb0KHIae3lRposNR7HpoqyEJtsQqeDwV+6py6IIK8/lkIkygm4d2EFWYOzCtRDdaWybW3hnbegAfWYrZXcx6PIqlWeTuqHV8MzABUqMTSE85qowaLIY7QT1yftRSwVWK7Usq62DCfnWufTSXWRqWtjlt/LNyf9k7/+J1axhWnSRDEAkHUpFXoy3Vote+5MsyKlxZSiEQADIDQRULauUp3aUmmVqsCeDKhFlYbyMovNrKiOsGfSNFpjPcyKmH8GcNxSBcAV6rbmrLZqVCQoESe9XkZbhwEeWFd/eYf/3fsXg0dKEDYsxqt0Pp/08eNH5/YBYoC2LvloEk3joBBi3hvOZNqEc1sLsSiizoqvAXCYw+BmVhR+4OSSwg03qgIggRCb9jDF10ABBgQsCnVd53IO4N/tdjPgwvZLWyyN1lhkDWVAfOug7fqqBJKLtZhSjW1UntIue1FTZyoSwtvIwBwV1otURThCGQkwifIWYN2nn35UGMZ7ftysMkXdl+r82On8HMtbULddLxdDOCpceMsc63YxW8lJhqIdtxTdUGyDyBZOWBeqT62KujFIm7dEeXlSlde2gwZUfCuNr6dYOJJifad9OIntwJROYHlfyTC8uaAkbJfYMBxuGsNFCjefxzTEjtjaUQEOq6ZrLA0J5EjOKFmx1C8q1l1hYY3ssajZPRi7Pl0nCxzh7As5glumaQ2asKEPc5zPxrmYxjXIcZhnHy9ct9veOX4StWJZNcqLTgGFKMBrmnS7ACCZP+tgVdmcfDzYf4qGWHdAQD4kaMs2ZvoZagddQlCB0BLIR8ZnnlopSLsyYK4ugIeZi0RYb2GOBTAoSGNWZu45YPV3VqJ2F/S8ez7r9TpZHUxeIp8m8Hvkc759xOGIgp3Cm0IVH2aw77bfc53Cfr37nFiB4Jw1ZTyv2f7biDV9M3hfU4pMgJM0DsfrmLMW3azNgYgRB1DNdV51G4B1uypc/mw3s6JxmRISVI7Y2mGhBscU99CmTNmP62x8VecY+Z/kKN5hoPMCaTsm8/Fuy3eD+dtjSB99Wt0f43ex1L9Bf85BftcSyV9Aw//s/m48NviYwDGBYwLHBI4JHBM4JnBM4JjAMYFjAr/KCXwFgXX1bbzzX0u1+cnKwGUBawBlpK4s1ZD/tlfaRuyc/C5EI6ZQcVM9+5k8/4JGJVIE//MuJcl2W9koUwCGVHf2RVZYdIdmBo5leXYAPiocAMOCFRMQyE0+8jR4mSEC73f/2maDimLnrtuIye9NiUd9Oikh3F+lPnz4IKLJuBVmF6r8pLKVH+OV3fy6rArhEtWEZaru1OncnL07KPqmcNE2LMoWCi9yleezb8irutPj01nPLw96fHzQN7/9Ru9fvtGCrZOsuaQ1ENNSKQSgZq5kj2AVpaO/7htBGcGpqbxBp1OpogMg5SoTYFa4b2hUJgEj5nlRnZUCA5DvBYgzAbrHi3Xds4oC62XMf/zp9Sfta6ESpRGkAhjI8V+kl5cX2139uoOH5fcDNAC94otiA59+LllAHcWh+XpEItBcaUm9Z8EBhcj28xdLwtAlqALslMAaLMWrXvuLKuyzSaG8rFTW7Hvh7QO4YfsmcxIQ5gZaTXoi37EsbJMcbq/68OknFc5IG6Jn09JS8vtQyAXlGRZsYMvbY4CmPLb7FpXhI+trur1qmwm4o3AmNhG/O5/0+PQQcyHz1Iq2qR91wc7s9lcO4+z1zXfidtnNlu62jVbfGHbHsaWMpnIphrJKKoHhQJxYxsEa5PEieda+1VpY3wAxRRi4bmmMkfNBmiihdl7itLx6nS7zzWcCYJUcP9vzh0H7pNj4S6/OPMe2Yc6pKWhfSvXYisPqU4nlBlumu4LnT7PEsgC0vQaUkrtzMcOyK6xcG6a4bShngX+0997jOW/XgCxSSY71OR6TV2zMgW1btLA+mFcez2DnGKLcy7J4vvM6BeuhNHwKt/nnzvGmKLyWFw4B2xKC2jZa4q3YxOLt41/FTEB26ucQvbcLCbNFEbjrfDobUgIs30pE+Mjjw/WiruADkJhVajC2JTo3QPtENSrPtNC0sC4mn/O2Ku+LijzR6XzyzgE3XYSC4jPJba/3YSSrlQzJPdWVpmoz/+DCoZ1SEeAeyk4AaLErZVC+7O269PGcZF26DGWlVfxmdTSA0L3PNGtvcW1xrHgvQCDbghLQx89q2qhu5YMXYCTXYH/oQuFQQllQvC7zM57zlikIsEWpGT9COr6OCRwTOCZwTOCYwDGBYwLHBI4JHBM4JnBM4I9oAl9B4EP+F3tYJxV7paqofBMZFpR9V5c/ZHmppnlUlZylW6HN96dRGWhljRZHz6MIDNmgsFEuwo0kOpjZqhjUMrTNbtg310mnU2egMc+omt7GghoF++7df4edLSE3cNapOUX12r10wmDgZ5sev4dzFGXNpjAstvFlBY2uUU2HAma4XWzRdSkA6iNVVuTsK+o48uFiGcdOZtwMlJG6h5Oa06O2LdP1dtN0HZVOq1WTQIa0ynRqOtWnWu/evejp6cnv9/BIyUdjpZGLClZgF0ooshALrTNNpWSKSUnFdkslAKTIYlkCSsCsVN2mak+N6rrUnm5u1fUB2HcXMFishOrnTc1DCQJwIkF5hHowKtxQ4Rly0hzb00KLJbFy6zKZj2xjCL1eHp8N35gzcKYfboZPaIgystZcCAGI4v1jlywLhn//euuPcuhuTwYkAAGtOlrMHNm2fozKS4M3IC8qsglYOGrZguo8V4Ois6oMK/rxquE26DbcDN+wi3L8USQ9nzs9nk+2iP7449/p9eMX5wZmyeJvky/PDdhyVZIuyopUaZFYRQdojMCRzL7McCxcLprm0dvFAl2mwXCj6Wp9+/5ZVVUYjo5j0HVC2UZL7mLVJmot1Gg8JyliyQ2FEeTRASyVzbYXV02usoZ65oZEZVNoL8i0g4Vhz2YNnrRi99yYVhnVsRm5nVhxa7SZfp4tpJwb++RW4YVm4W3QHG6ekYH7PGkLg2ZgoD20i3bUfIGm4cUKNoVE0xwzNJeRHMFYJk2+5YitmCKReVPPMQ1kAZJRl1glCCgHwi1WpGJfp7161wTwDpS4oB0GttFYHRWBtrRaLbgYFAO9+aLwhOdj62cZY/cFOjUU+KAqpGiG15gBYoWynPzGRBM22JnzPzcYROU724Y8GvbSCJy4pAb4RUNu3D/3Ct1BLlmVXNfICgR+urWchbvvGqbRH0jYBcxrkClI6/aeqG1pHq+dF0oz8OUL15K3spyY2UcWK0rRN0Ug22c2bpAa1DS0rqee/wTlxbedZVFp6FZrIO3sY8Xs2Ra/H9cwshlRlhIvcC8VwTzMmtmzROs6ummcMhWuqVb6oYTlQxjyDzmH7+q/n0tJOJV/oQjked5ergV39d//1WOHIvCP6K/6Y1OOCRwTOCZwTOCYwDGBYwLHBI4JHBM4JhAn8IuykOQf7ele2eSbWslFEmCvLV20Jb32pFCTP6nWkzQ1sV3WJSKuaCC2PzaYZqNCctWazC4IcUOqCyZm1c1ZdVm62GLoBzUPjaVmM+25gXh7SigW5Xvq5k0y25KMVkzgxaa8JUeMHMPUN80uQEhm5Xts2+WLspOyJD8QCMFNODldhcoycwbYl9dPhlBVWTuXDxgyDDSvriqSQnUBNGMuk2VP5LjR4lm6tKFQstC8OinDVkwj6RqbiR+ez3r3/XuXhjhnL5GaKrOaEFsvrSlYMIEp6d5q4Xe3WlrIW0NaKFWN1NVsf8yqy0vy4VZDQL6LOja6st9YCvk92kFjjiL7fj+kNLTAHrZdFUUFzjhElYbkDh626tpjV74qq2qrpjgu/HDbFp3bB9V17Vy/YaCZd/BrOOrRhSHAD7IHF5d7WBXljolo5SxsCOe1sE1GFJzS8qtFZmBZZiszdmmDz6a1/XSeZoNKZh9be1Or5doaJZz0+nrR9fJZwzBqDoDn3W28yzbo6eFstV0Ig3768e80XC/aple3+NI8TKXDst1UJICsz1GVWjHrVBmW83I1wK3LypbW25errl8+aBoo4rhn/t1hJ6D88d2D4d40TAZRWOFvfSzxMB53rmVsUs4bjuduqFzVwCkakjPDuRQFYE3pxKauLpTV0UbMz2yLzgrn7rGGmTnyLxRn2L7TtFWanpQlnbKk1koOHeOjMMeaV/IRr5qW0dAn2Sbty6Blptmax+5VvgjtUO/ZyisVPBykKWyahk3LiEU1wl+YFMBuGDctQ6LXYXA7LueZi332PKo0ybILi8KEfRe7capxA9rxWqm2LUdk6VbiIcxWuQG3yPM8Pz+7CRdLLkUyQLrVkIySlkp1mauryevkWO263ibPsS4LTWHW9TaqTEsr8mx9BbTfi0rcZM5p6yBOI15t2NrvheW4ch10sCwK2xabyNPCH1SwrTw/TTYDxZ1SHjuGKTCiwheov/vY5nliSLf0qyD8NdcEW/lpp+ZzCJSks8+RnJKfLLXClfP+dDr5etYz2zkW1KCURNHJ+eZ1k5aGmJwvbmZmu/ZYhMI5hxIQwMc37/Fw6rzPlNlsbgoHCnJtRckb1cOuMSFyYZsNUWOeYMyjRMkN7OTDnRiUwN8RbBuK5rcPA7hEbP5dA8W3fMLjr9tjAscEjgkcEzgmcEzgmMAxgWMCxwSOCRwT+GOZwFcQ+F7/bMevhqpvU9DqluBFC+UMtpum6tIHVXqMAMuFsPwsPje2CgetKWUg5FFxIwgMpNBhNcADLtVV7byt2/Wmh8cHrZR+jDSaRlWhZX0bpRiZm3O3ZHYhBDettrDeb3h9I2sodc+5uqtU4FVlltm+mN1v9AnMdwtmXug60UBK824Z1T5b5vZhnlPmQAa+gQSrlv5m0Oa23rzQAoAMsVwjn8mBQ8VVqaoqnR8edHp+sTLJ4DNL1Da12u6ssm2U0MbrZgxACWo7Go5LbSsFKYvWZFL7SAttZaWYCzsyqW5yNQ+tG2rLOjcEiAUMETq5EiDGmtnm6LQ/wB+WXxSC6MrSKlobeQJW3bCo7yf1Y6+iKNVin7bqjldcdDo9WV3F+wzD4hw2MtawDgIVeEPUSa6RwYqKqmuhOIHtBrxmbigFqPEasVJ11cqxKbB/A0k2beusDkt0kWmg6fkWIUWe0wILCASk1mqbyhDq9fMnTVNvlRnrAWjJfha2b1NAkai/vOrDf/o7q1AF8NrI0VucTQnczgHbVhxiUWddYtnNdHosXEaCxfF2fdXnDx+sTgzMCAt5ie2U5la2DXhZee4LrdNuwpVebyGqvyinMBBhDUpZC1yWamBVg905PmdN19gODQwsyJvM3GqdF4khqMtLkOP6dYDiMfsNizfHM6PMJ+uUpthUWyVpJb01+9IKa/q1qp8nQxvUgVp7aRu0iKIUyjywBC8u4gFoAvxS7Pio+MJmleBCpuCInXS3yBMFLwUh823TyHGMRbSGZaj2lkGagNR+LkAx2olvLg9ZtaKIdeMG7bqLhrC57AbQlVLOUze2flMUAqykXTlapYM2ckmzRBXtzqjc9lQ96lBOWReqoFbEBJvEvEmTUYBYLNtgHQP7iBONeDjxMeU4WVHs14lKZzILsdhSuOOmX74sao2Qi2MDWOTfV9bSmhngoTJFWGwVKb7gNFVNwQ+G8ZkCnM3N1JSwAPUpP6KxPFr8ZyuyWZ9joNUaFW489igoDReFwpTSE/ZL9w8D2FfOR944AsK438x6U9O03ud5GbWtXO9i8zjr1G3BlkVHhSMQH4XgL0HgLx9jtnEU8brq1/gHj/H8e3HxH8tfdsd2HBM4JnBM4JjAMYFjAscEjgkcEzgmcEzgmMAvFYHv9c/vHZrcQHLDze1mTPhD00UtSJ00KpNOiWjZtRlUswbNuloNyM0fjwDR4m0iKsHRv28LalU68w0QOPY3PT282J4XRjL5Ym5VBoADBEJf6CnesRiP0YYWZSu++fQNOI/t8WbdGVW8FtlUC+8dm4RR2yQoZtZoXiZv0A2k/AFaYR/eM5UupYjZYzXSumQ1VKLoomoqq9aw4oUb+XK5Kpp4s1JN21o1VJe10rw12IMGYflsz2e1tAnX2JNRddFISpsGkiRgKiAwAo5Jo9rH2iCQxmDaQMsqUXdq1ZxbdWcKP5ASKSqFDN4AftHyjKVxRTHmdtzE28hcFiyjWWtFlfVPOD+nRdfXXuNCEUWqpipdXIGVGlBWoX40yFt8bLAHJ1gj082NyvAlIERhz3imeRo10zyxJ24mBmCBBihgMLBMUDIBemMbK3o1IA1qwBqopdWqrv5207YMbh2mYpVGZuaIim7fUo3DNYbUoTZDmTnP2rfFhR1VDd0Jmq6vun78oLxclQGjlqB5HbXibzVQW1QVqeYd0DJoWQdVVapvvn1QU5/cnHu7fNbrpw8KqFTXUVWR+RhTJJKbhAEWUcgxj90Ny6zZy0Bpx2ZbL9AF4MSIsIE6L5DG5xobtrwOUXuiEiysEIzgF+uw1atVrrzGChphK5ArtlonSguyAXk+67VRkrYGgVnWYjyVVmBQZqjGNypNq792FLLApV7b3vsxw0Bad9cptlDPyAMXzRTQhM0tw4DAfuC8iSU05AZOwMEbr+s6bisRKYzpx0XhSjZgtKii5gMOTmHVDasxh4/nA5rWxO3G5AhiFwbKs05ZMzdyIKfRH0sAxlk3awgaF5SowG72DxCXGToCOr3Cs8Qwj1xBttXJdUDXfXcGIjZcZmJVq1WMrImofDMoRD1I23NVqc5qjdMY7ck0Bme5rxmoJ2lAL8rcqlCr8mjtBoCzJtLdLdEp24R1eGPdl1ZNAkI5R3OaymlSX1EQFqrPfDAg3S6Uu8Q6D/YpVjbx+7G9HXj3ZsUG3AMRbQv2Nc55AL52Y/fmfAfyce2DPqPO5sOZ2OLBcaBVnJnkEQS6GCZqvA8QePz3wTGBYwLHBI4JHBM4JnBM4JjAMYFjAscEfpUT+KoIfKe/JvHufhMYc6O4lYy5buhwagMPWoMpuJi5lcdmmfaad8pB+qgg5CbdfbD8Pll/ozJujGnnBJYVAAByx4IeHh5slZ0n2kxp8l0l8tycIUbeHHAQJVeItjSbTKPiDDUOtkluXOuqtfoPgIDdDisrzbq2hEIF2A/LfSAtZJjFUgr2DKVfSzZgiroqU1Vlqkv8dbOunz47U605d2qfntwiPN0mWxjbtNCpROFIsUQZweSGhTBTluZWslEicupOahryFRsVZeP5pGQDupG11r6Q7TVoxiLbzcMBUwAAIABJREFU5uoamk8zpXXukpCmQyXYqT1VqgGB2W415Wr5D7wOhRMqu5gz59w/1E95EYtVeF5auQ0VEGHlVlj04eMttp2SY4faDahBk+29XAQrM7gUaIst27GKKRAwFg4U2e5cwY3sQ7fRBsO9AoVeTZ4dbcFk5iVWBxZ3KzOyQ6AF3yfKFXJ+f9XlOlih6OxDq/hiZlmaoa68Jw9i20yAc5RazLHpFT6C6o4syWXQOg9uSAUE5lhRJxqNe68h5lFmm3P4WEvDdNMUeis6v/3+URUZezTYXi/qX1/VX29usa4b7LiV26PZvg1b7B2ukYMHQtqUawB0AdfgrSgygdapVNe57eZW+kXZJXJSZ1kCe1ECQqHgzygxsYAXrAEXh2wcVjfDpoDAfPexoiSE9eQG3hzbeqM0x86N8pTzFLJIVl3l2QP2omGYFtlB6T7eW4eBgajEUN3Omm0b5jyeY3cQ+YABOzzrFYqHUlTO4Jxu8XWxES/T5kKccd61jOTXRZvuxO+iLBxWDW7ABeIDzDL1ZCoCkYG+eaNlSTWMQfM0qJ9oGAfo71ZNppRkEIB4z0NEScc3Sj8qQGyv50gA/g2oqROfnbK4J5uC1XYcK9p2sVQTV5Aq2YGS5G1G2JrzEQLrpG30eH7Up8ureoBneLuGxUxPDqPz+gzUUEVuVvIB75gjalWugJyHAFW2y3mq9kOnMd4gBRISxRDPGaDhMqKmJpKQ65fbc2LsAWCZ/WIP5sVKzDRZ3ASecE4ZtkM8g23ZENccxaCzCjl5cy0LH8oAC+PHNMA+zoMqr2L5B+9F3ML/C2sw1+V5n+85oYc1+Ff5nwnHTh0TOCZwTOCYwDGBYwLHBI4JHBM4JvBrmsBXEPid/hpUYuWfiwcSVCKFgi18JZUaVtIsyaywvmrXoJAHbeWodR+0r+S6STf6O1CaIC/B+ojCL1mcqQVCelP2ocLrui7CtRCsiqPNEnri0gv0hkAVK31Q9vAds+dgXm4OzcqYg5WVvtnHpomlEVWMb9CXoGVBoQU0iZa5nZIAaJwLQzOtSaqXCoCXqESBVuZKCpRCu6YvH2xfzVDM0faq0jfhgMwykdoys+UPhSS2YtSAqQqVRaWqrlWdTqra2vtJA2lTtbEYoU9swVwDhSG8V1BSUxRxtvqNMoGqoySkUteWah5qdedOVQ1wCi77GNcpljG4KIRSEVROUT2EKiq3GrJWQvvyTlkH6i0IAIqmWdcLbaY09qJAq6y+c6HLfXm7QOCuupq3qLIECEXHYaIsW9VlpYFR5iKUVcMMkiHH0BgqgscsqtuAey43ybCJYl1cdG5qlWmu29TrcuttQWZ7rexcJ6Wo6zbj5Z+bdinJsLqThlUsoPQ3kFAZbgZaNFvk2aLzuVYyT9qt6BoU9mhvTvLFtlv2iQw5YFBz6vTDt0+GROPti66XV33+cpWGoKpJ1HWV11sC9NuDcwE9e8BfiOUXFOdszGidXRKSsaYobUAxiCWY9WBqGedAOzYqUYpCCrtGY5adbaIUilTRGp1ks4py11Y4otJqQraZ84lGa4pw8gJIiaW4tpU2T1tleSeljZuGmSk2dDcO+ywkV673OUZbcbaNtgwDAZllWK/aAVpYeSdUggCqyJT5flMEzjfWVmFLN+3SlIIMU2KVm9uCh+AcyGnaNI65boGPDxyA6HU0jovm4ap1L53DtyyZhnFRH9gOyaXCbpzmusA1gTVOtmfiBuAwcky5JmGPR4GIr5liESA4tmGkoyiUNys0lyWe17wcM+d8T7fEa4NrQVUD9FcrXl0qUpcKWJrZTqtD7xCNYwVqJSLAUYOod0vVXROBGmUsE6Ucsipyn8d4fN3egYKydB6pW6nJsASUpxTBsG1sL8e+sgIxNpgvXFT9PMPCBai6WG1akSFZlIbtLv+wspO340MQ5I0R+lHqwZc/nNk3gztSYAsyS7N4XQY4Ou/xKAv5Nf0lf+zLMYFjAscEjgkcEzgmcEzgmMAxgWMCxwR+OYGvIPB7/UtnBHLjWLqMFWhBmcfJv1CixElR31x13f5eQR+kdtScY2XbXNhhqdgkXQNAB2UcEh3C+ngF2lrJ2dsMSrqaxuB4j8+NP+q0HIXONqtsS9/UOj9vy93Kec5KXYBDNjDHEgaKA8q8tC133Cgl4D1WJSVbK1tNUQGl3NRD7rLKN98ZcNMFG6sq7JWVlMAb7ooirHLcoCvQvkoGIplcmWFfVT0orDfV++zSgbSkhfTs16bVuCiAMJWqJjbQVtVZVZWr7VpV7cm5cwqVwpQoXQo3E2PZKx8qyKLz8NoaKIEqqbTT8+XlRZ2zA+WbdfZhXCZbLnH9Gf4p8SwMKKpCOS28VoOVeg1YnGlStVDICqapB0KQx4cNuzSI4It98hqwDC23uq1MsXaGaPG0LXYzhPW6YAaGLOS/ISGDBDPQ2GKL2o5GXh80fkYG3zSqHwevgWRlP4KbgJd5Nnx0GzSPM3s3T99LUN7UirwUkCrM3rawXrSH8V4Os6gukggCN177arsrSiegF8eFRl2yA63Ca0u9//63Op9hlUFfPn7Ul59+UrjGfTk/dsorijukApCG4mqabBNniaw06AJvVOkC0N42ZRUwt/JMga1tUVg1yqDcRg2ABWID8gCBSAHZtsjcndmYV5mWLK5P5cEFOMS/pUWqEh9xMtnGDgy0nRjImNxnT9N0+aQ06TQslGOU0sox4VwmRzDCIQzphk9kB269No2adInNM1hIt+D8xx4gyvMRaxrOrQZ/6qWRKLiACndyKcg25W4CHrG5Agd7moel6xBLpBHlrRsQLHFOpaZJr0B5rNaL2SusFY2eYSA2+JVCi5JG4lllfjbKpMCEb+d9ZpWuK2slNv0Csrqi8zp6K6xwBEDKa/DK8Yv1iWqYJt3z+Z1qVJisdZSN0+xrCGsksL1YpOcIyXhdjm2VozAlJzRXUqV6eHrn/L+FTEbOBaTHWaWpvygHznOM3GxcuHCIb3IZgXJ1WoP44/GhMAnLL7b70Etr6eso649tAGDTJs6z7+58A3c+5GD/ypUPUchW5cocgd/P1wbOnZ0PEkZf07nOcb0zCARp74Uf4/x+O/d8TnrNVr4uW0kJ8NwWP8bPHM1guzVFKkWMaPhFh/jx9+4xgWMCxwSOCRwTOCZwTOCYwDGBYwLHBI4J/FFM4CsI/KvsX5N4r/K51Dqs2kZ+BhzinwCmaGkMuuqm32nXq0IyaiumWLhATl+e6zZQOADwiXZO8uqwvXFbbzUdVjhuoGmpRW0z3X4GExgX0cUACneoxx4zwHjdZeWmFoiCKicWDWTr5obNuq0NwIBUtIwWZWmlEQUHk7P0drW8388gcDcMJJMMoFieorINux5WQezIbEdYJr+HeWZVqOw6txmTrVXMg3I3IpNBuKo8vdPz8zs9Pj45s459qG25I7esiKotbt6HXZpQXLbK9satwajL5iJxDiBgiN3LylTVY6VzW6h+aHQCBObRFog67xJGt8k6gwyIikUvCeqKkwtZUDehjALeAGnCutvZCRDE2uzX6O+KQJRn99KVeQ0+6mWeGxByg8/NP+BjmEbf4Mf2YNptgRV3pd8cXx9gBZixKpGWXKAsmYP+Yg2MhorDOGsYe5U8tu4a2aZ9sVU57t9F6b2YA8USqkKDHbsesfti0d4M1VBBzcukhN9PNtXFqvPTWfMIBBy0rkHh3gKb5LNVb3myu8n1/HjWw/ePejhL19ef9Pn3H/T60019P+tEi6/IgqMwhhWXqEQpiuJtAFItGrGrkp+IwnDanVfH8aOIhhkAbIB1Zn3bpnEO3mfPp47qP3LrYu1LhHuU4ry1RvO8suKcmA046yoqAVFGMnvnCFacI+QMAggtK1RCVmNOAUyrBLhEkUiCcrBVmtS2esfZ04wNiWMtcwzsHTeZW2gOR3k6Rzv8vqGwBXKtWkOEgT7Lw25uGJZV/bRopyUYtduwqb8uGnpaeEuvRQR5A1mCMMA5VQCI0TI8z1asrkuqMKI6JlsQC3wei0CSWUXWal5T/wzmv4yr9o1tTJRTapRwfVqjVRWVrLMA2S+fwc4ULJrOkHcHlFFqRHt0nur89E4vT+9sab98+aL+9aIEeLuFeO5QwoLtmvEWu/p5VluiBMZmHi33abqoWDkfd+VVocfHk8rmpOuXiy3t53Orumn12k/6Tz9+0DqObgR2cYyVz7FphvPBOZ+o+bjese5KlLBEJbiKyKUicGm2x9dZgD7KZVTLZLyuNLFHWA7yRbHaZoUKClX21ecgc7Na0EppYhk4r5OfFYHAQb6w6L+pBPmn3cU8L1atuMDIz7FNPn4ocUDAP4q/4I+NOCZwTOCYwDGBYwLHBI4JHBM4JnBM4JjAP5zAVxD4j6v/fv/mr37QX/6X3+l3//Z3+unvUQaV0lCIBCjnW2nSpM8a9ZNmXQwBVQJgSJnHpkrO3+T8Mwo2AFTkTv3mu99YWcNN7Y0m3nWxio+su3EYY15VHhUl0zAYoqwJeXSuBXG2WZa3alHsJLGNlsIL7oQNIZtOu0P0sQ2Ts1da1UOG3E7bMMwKGAMIXDZntwHEULiVSanSartYaAF1yLIqihvHq/Ywqa0qnR7PvtHGfti/ftHWRygJ6EMRVHWP+vble728e1H32Nr2mTq3DBUkACG3ypJsNW2tkqX2N3lhzC9rOmVdLI3gpjxvM33zm0cXjaAOzKvUTcKUO/R9rzRrXChA9KHLBZLNVkLmeO7OOj2erHZb11y3108ap1WBb8ocyPybZg1TbPvEDo1FGPgDxOU2/lzXautGO+oloAIW3WW06s9lCS6DYOaxezU2BueqAJpdZ+UdcMqFBVESqn7uDSamcdIwjFqdqYfCcHe2IYDOeXmGNFEmBkgE2CmL7cU0PKPIGwx6e2cSzuFquyuZabnBDusl5s+5pdalM6vLT3h9rN+ov9q20unc6PtvHnSd/kZfPlMS0mu4LsqWzKUxXUlG4G4raYZ6bJs1DYVut0SXYXfOHRZ2PLMTCsa7RPMtwxLo3dR35RmqycAsg2E16j5sro5+A6KsNG4nUWVao2IFmFP4MbtAheJZsgM9Z9Zzg4UY63HMECzrCANXLNDYiMtcaVEbzM4ulimUq1O6PyjbTy72AfRiK+Uo0gwORCJTcE0ojQjaOZ/XoG2bNG9AwMkW7GUdo/oL6OgCkcXnpNuEr7M2bML9rHFYNY+7hpFSDWlAaDvuhvS3cbNtmOPKeQngQxVIOy5gcNvIk3Q7kPerKs5WIN6ugxDc4fodxklbQP0W8xjZftRubBMqOM5N8hrXe4MLe0lmIbCQDys4ppkmnU+PKqvCqsVxGDSMgwqX+2yaDepypRmgPvf7kBlIoVFeFC49mfve9t1yz+N1gVzVulR1ftDwSpQCdn1svKlV0agbOV9R7gFNbSvnauHWcYAoDSqrG5JR2AEBUeFBmWnQNtDH1k2jMVC7LfXu5Umvl9FwlUxUrsfMhqgGR5K6jCl+oGMAbAu03ACOmpLrH/OYga578X9SBL49Bpi2iPR+TWDbbEl2luzxdUzgmMAxgWMCxwSOCRwTOCZwTOCYwDGBYwJ/5BP4CgL/5dP/sD/+2Tf67rsH/fT7z/r040VbIOMsNpQC8Ib11SAwpB+11YNUTYYTwLLxOigYgqx2t5FnRekAipf3332vpmp88wjEmsh3c/tt75wv21nJ9UpTjbfRFrW3m96YbW9EpKbGoLjF1swlgkIXVvBeG+qgxTe656bVSr7WvCjhBpqb3yw2etKymxLuT8nBEtWFbnVtCkO1lbtjygAQOt0GJdh261IN7b0o7PZJcz9qG2a3l5I7h+KwO7/o5Ztv9fLyTqeHk62MOcUKKAyF6o/stEQpYW8LXtpS65RrX4A3mapzKwEZErZxVdmkevzmpHfv36tuUFvGltoBgDf0VvtREGKr5sY+Ut6SKS8bA64O9VHXSEmpub/apkkmG9/Ak3RM3cwKyMQejFIIIDVDQsKih1Or9nTWhpV3pEgC2DXbmhjzBhe3ok7TopKcury0shHo2lSFW3ZXwJnBK5Bj0UyuXpg00QjLcXf7K83GsdUWRME2ABtRo9Ge27WtrbIZJSnk942jxgEYSQYbMAPlU6/UBQdYRQHEk9MkaQzGqgvkAFqiWKvyTPWpVoPSsspV14XaItHn27/V7fqqiXbcOVGdVnpsUXxNarpEVZtbDcr+vH4Oev286/VK4QhtrewD+wJsnaLFkqxH+zbJkYOcxOZqgJTxdhERKWzHoBoAg6qRIhxAYFP4OAL8AELzjPJ2t82c7YCNskbaDlgYe3CAhwDQpERRGC3D5FtirecUMMjKa6VJq33vnCEHwEUpxzrZbf/nXIqlD+Ru0l4Nol8WilMonpg0TleF+eJ/p1GZ59M4TAPwPK62S5PXSTQeENBFIZOs+gxjHotFxlV9v6q/xXMZlSAgkBIUfnedKf9BnRsVr1wwKiIAgH+3SSOFJFiNAdIjbdO5ZgDbfc7A9a7sDElRsXGMVtq6F+lGCzkFRvc81CQZVaDAK/L44QUlN7a9M/toZ96pHQG6cSydhMmsE0M4P/9esOG23TsYxnqcVoVS1I5boqKtXf5DkciF64e3a9c8UdhCnqq0ZbwCrxELSDgHsp3twY4by5soaHHGKfEBbCPnbpmrqTLPhQxR5/1tnH+r0p0PaKLmNCoIIxgHFHZ17X3j3CCnlWsP8Jo/bhXmWskfri+Oe4jgkWsOs/K20pR8LyGxgDwerujt5uuXj/3f/eyP/G/KY/OOCRwTOCZwTOCYwDGBYwLHBI4JHBM4JvArmcBXEPjf/vZ/3KvHB4M8QAuFCDsQh2bea9CX8bP69ZNC8klr9llre1FWL6qqwsH9/evVIKgsabFMDC644cVe2nRn21WxkwEB+UZF0lNFyg0tqrqiiBleU/i5ATTeTd5bVt9uIO/iKQQoCKm42XZTp9V8MWfQ2XxNY6UWikAr5ng2jbpWMCE9IjQ/0ZqhhJNbfRPDgtlKKL4yQB+KwrKwuo6YQbeToj4Km3I6DGiHLRI9PD7r6dv3enx+UVt3Lt/gD+8blkQzsAALY9YoX2ghxdrInX+hHNXfqbM8B9iSZZuyOtHpudP333+jumM2EQD0Y3CmIg2lhmgo9chdpMAjJSuuUtNUajosubXbWFeOj7+BgLNmaMoovVpZmKkqCpUZUGh1QcPSDzp1rTpanbPMOWZkLwIK2AZUgOu+KN9ieYjboAGtbhKJsA0QDBieAYaujiG3DKXT6CIFgCK5ixw/DgHMgGOabNu9PXhxdl7XtWqb2i2vt/6iC0B6ohQERRaAC9B0cSFD6vZSdFXYl2lv5RijBwSKrLY1837dudGpq1UYsi1ax16vt7/RPJOVR/Nxrq5s9QxMrTc13a6iplAh0Tiu+vyHXp8+zbp8WTQNWGhzLSmqP1Sokwtv6lOmloIaIJuLRIB52FaxcbPP0Y5tfgIMvK8tjqEtxQDKplZTZ1bhoRojzw7lZgXky4DFmdoOSyjnwW47MWA+r7GyRxBIS/caWZHVa6xlmmyxCrspO6lc1AEIdCYo27tVVlGyHSgbQZbrNKhpaOnmvH3VMH6x7RrrtMWMrOl5ivl4nF/rqjkkoj8G0DUB/VCAzuTc7QojtuFN/W1y1uKASo9Ty+VBwESswT6Md/UZUFIGgYHsQQpMkkJ7mlkZimN9nFdNlO+EWGYDjM4LgCbFJ4mWCWUdaaWTYRbW+nhtGBAxG5ryHoAtgGzTNpouk4Eax8i5irRFb6sarnMuKeHChGqRlmo+PogcjG+urhx988Rdas8nPT4/+Lz9dJk09mw35xXAjRxSLncoYn+xLt5yMTM+cKDoKDZ0s05QHfMBAR90cL6Bo20fZvxhdqlIbH3nowiuRW9sbotlMOtq2A/gHCnVCTS8s07u+3EvD3FrMWsITXMW8wS55gIr3TzMBxFWK35tIwbu87PY+wx05QMRroYUHkUlcpw9B/hX8tfpsRvHBI4JHBM4JnBM4JjAMYFjAscEjgkcE/jjn8BXEPjf/dX/tOdto+F2U7jNBjKogbDRTZebbvtFQZ80Jx81Zx+1FB+Vt5uKqrS6Z7j24rb6fH4xPDAQ4C6eG1juIrnBBJjshN0Hw4GwDM7yIgOO3+Hm1pazu1qF+2sacbltzFHFoEBxPiA3k2Ro2Rfrm+wFJduOsirah5u2VUC1wk0q+VV76hh+JELrGi3D3ABTJDJvm6qq1g6MCCi6Ft9cd02ldNl8Y4xqMAUChFlpniidEmUL+W25iz6eH5/0+O5Jp/ODqrJVipXQapncqjHgxr4lSrNaBTfhlA+MEINCWdUorRoVVaoaVSBO2DrRw/sHvTyf/d5AApRTo5VTg8qs8Tw2ssV20hVTqxOxkp66xrmJViOlpe2BfR/UD6jxZs+exluyylDytVWpxjmBNP/Omm+9i1iac+fjy/EBsg79YHstt/XRH0iD8r2J1eZHmko3t01jeSSfcXbOH6A2d6EISr6N1hKOVRmtzAAzQOJKW/BMccioHLt0Kts1yzJ3Ftw0T7rdbhoJ6NOmpqn1cKp0uX7SMt1cNMOayGmqxrYcZls0AVoAkRAG1+6ez53O58bqw2G46PXzHzRef9S2T4KBkCdJ8cvLc6eHx0p1jeJy9ra9AsV/P+nzF5qXKV2BKWPNLmy1Ze1S6tI8YFEnFxLQnNkSjCXaUBVuBEAG+kXC5C9ADVAc0MJcUMDWJQq50WpXogQLFI0FhTBbbB0usXYzJx5L1bUUxeyOBExL1lukURxDW4XLzNZjAH4GlE4bbWQcogZUqwWFqLrYvA0IdFZnojUMKmvy8IBtg8bpom0FyFIqsmlFpWvbMOAMRaYM9gLZkQaBi68TPEaWJLz0dt003IKWITVgpfGbjEAgHx9E8NiOenZLvDawjw9Y/skhJLe0aAml1LXvbbkPgFayA8ngRK5bo9gFei3RchxyK+uI3XMRBjCQs32nhChV3tbKaCe+g0DO5dc/3HyNoTuHc20k+3Ae1DYnz4VjZ7ttOjuTD0UlYJXrEzPZl9VAm+1v21ZPLy+qu5PXzKc/fNL1couRBjQHF5zDZGEubmfOgHuON8zvKj2gMHb8OQJ0FMEJjci8G+seKI02NXdUAuU7XE9Za/zhnHhz8JIFua27mvOj7enA1HEkdzRej3+2FkcpYbRnYy0n+BNozevTXJzEa7qv8T4r6YXmmjp7X6K2kl9HHR2f/w8fOzpF/vj/S+HYwmMCxwSOCRwTOCZwTOCYwDGBYwLHBH41E/gKAv/1D//znnYpd+4av8QCCGWrPn+6aNTgkpBFXzTpJw3J77WlF6XNrLqsrPAhC6xOanXnzhDKqpEV1QhKqGjR5OYWuIDFdewp5IiWTayOQJE3OMKNri2fqLoMAzNbP4u8vGfR3VPyAVEJra0RBhqwkHsV2z3cvunsK2WqskI1QEapxjD6tQn6L9PUsA4Vo3POkCGlm5teK5o790RFidW1UEaO2Xjz7+1T7mD+07lW/VLp5eVJdVcZ3uRZ5Wy9fKs1T4kbUsksBEZReABQ3Bfg0K59BYLWWpNU3alQipKrQKGY6/G7R3V1qwzLJ1lku6xIItfL6qmNXEOgAbADALqoaFqdTo26U6usrDTRwizp9RI03oIVl0Mgw01ubS2KWk1VRpVZkmmYBoNAsF6BJbopbI3Oi0ZfLq9W8rmB9K6GAs4tIzbd1XZUlJ2oCoF9/Ax4A5OhU8Owy8o9LMRYXGMmGhCL9lXm08+DswyTLYAzYi8MjabMT8Ae1Ko3287JT3z3ctJ1eNU89rZoA/JAcqy3niIaXoOMONSJ2GurUi/vnnXqsJmvuly+6He///dab5+lbTJkO3WluodWv/3hvc4ddlmUj9iZb3p9Dfr0U9BAPmCfaERESL7bmhp+WPVUS+1jqbatDVJRPmHXHPtRs4Pw5Bw24KdLeJgXMC3Fns12sR+52qbRtpEfhw0esIJ1GpXe4vIYQFGBXTjHjp3p9ID6lvWaa8837ZRXUOTAcXE+XaIElWCTO3eyKjsr30y5qIjZ76UiqAWzytCGbMttzzSvN6/BqCTD5rxq3m6GY5TliBKRJZa2uBmZSwvttcDgiXxH1JOAMUdAulhlGDZdyRMcM9t9A7biGRAmjShYB0o9mA9KuETLvOnaY7ONgYBpVWnPS334fPMHFjt22jXTsuQx1xDJrtuPUd1JS2AO1f16Ec8dQgEpuyAzr2zqnz9YoNjnVJd6/TKpabCn174mvd5eNV6/qG4fImCeOYcZ36YwDYaCZDhyLUJBO4RVLS3oKxmeFIg86unlWaf2rJ9+9wd9+nTxtQF1qj94kHS5jPH5eR6BH0phlNlrXP87TehJ6mvvllBQM2ihUf0XeYrkmbphmCzTFGVm8PYD+9m4bWe9rjp1z0rZ/zD52mCQnaEejEpaQzr+gZWa9yxqn/uoa92WbXodc0r5ii3U8Vx/Uwnef/Bz4cj9qfFhCknuxeC/mr9Wjx05JnBM4JjAMYFjAscEjgkcEzgmcEzgmMAf7wS+gsD/5vS/7LTU0tCJtdHtrpeLpteLLnrVqlcN+qhb8geF9IPm9eoCBStWtlzZWqnaK5XnUhXZZi34iYywoG0edZ2D7w+5oaUHgpIQWzi5weXGnvtJih+S2GjLTabVgljaksQwC/UPMNACNRQtW6oQrgYAC+oca2GiJQ/FkIkLurwsdznEQ3PWh+vF+8aP0qSyBRP4B3jZaKBdFltD3dQJI0mkuqpU1pUW/5xG3Ur1fFZXPOjhm7PO37LPFEqg0COnDojzrGmqtPel5pmss3hPjVqxzErNYdE2R8jBDXYFXKtdSeqb46ZJ9d0Pzy62oHk0LV1b+zWUH5gE7ADK2K4bwRhwgnZSvmmlnZPY5jndgm5XFIGLwRX5ans/ev6AIzLSEFii+vn0+smvC82hNAI13tOhAAAgAElEQVSo8HB+0ATkwZJL1hzKpTVoXEaXvrANthQC7naKHMh+m7QBglB1QWhpkMZimOcGUDv+aGAgykDalw19KY94VYHKkbZW86TZ1tRTE4sJABa2yqa7ns6NQrhEuy322JTswk3XKRhIkRMIaJnIsFtGvX//G73/9lFtV9vG+/GnH3X5/d/revngcheg2umh0PvvH/Vn/8V7JTN2aF6HogxmSAFGVLRNU65pSnws96XUx+GDQYiVeudMz4+VkrLUHqTLl4tuPdl0QCq8wLEYA3FkzKukyKRUAoDLSrVNq+bUxMbnEKyINcZOFtV5orItdSpRvt23uSlUP9EyXSktWINMDlXv4ufyfi7OrhMB/MtTQSSlkgpgHlt1RTnGWvmJSV6pyjsVaS10lRwITNeOyEOBe4c903pVvtPAjaX/po2G2iWozGJZhT8MIBuQcpfpLnskhnJadb3NBoLhRgEM6spFS78bBl4pvOA6gIByzZQuuS6OLOCzillJumpLV73Os66fAeSA1UppilKv0r6OCus1tiCzHZwvCxes0ucQ54stzHf/LsftBthCGUiOKE3VZeH3/PPvftC7x7OVxB+/vOryh5/UPT27cZhCIrJGmTNqY44VHz5QdkOOZsl7tly3mPGqPC/0/eP3qs5nXT/d9PrlYvjGhycU46Bo/fDTZ29v3TRuhX48PTi7D6Xs6+vNcK/IcsNsIgW4Bl5eP7qchXPs3cs7tY+tj9NwG3Qbrtpvo8L/wd679NiW5uldz7pf9iUiziUz69bdhraFwR4yYIRAQsyYAp4xRUgMGFqWGDBgwgg+A+IDwEexcFuyaXd1VVZmnhOXvfe639DvefeprMa2xCR7UiuqozMrTsSOtf7rXevU+9vPZRv9rPH9STRCkqm4N3xzb3PPomCdxJs0Qf3JRwIIvjeHuywEkeYKWGdFhA+eG8zQ0Qlfvpbw5kVYKLzJwPOCZ4eV4jwSojjAxP1jn8A+gX0C+wT2CewT2CewT2CfwD6BfQL7BP62JvAjCPyv/5P/lR4O3a40n47qPzdqvr1qWK4a1OtZv1Oj7zVEn7QkL8o1ONzfWfVboWw765DWUj0EEEj+mmgJnXV7uxpCFNVB9aGyQvA3335v9sDmkI0m/zHoysh8Gw3DUCRVeW0LKHCBHDNaYgFJ0wJIeNU4o8jhz4IHElABwBuAdkAXt/pmOpYHQx429v00GHqh6fvycS/NDaFkQBRaBhYp26SC4ocyfPc4S4fjUafia314+Lm+/uqDTh/4naMuw/duVk7whm6Fhq7Q8IJqiAbOUOrBRngkK3DLtI6xAVKR1SrOUk5eV85mGhXPqtNjqfPjyVlncVa4aGJCLkWjMXAoSg06UFUCUc/ns4okt/2zOOY6nU86lEddX696fr3qdu0MESho4dxu7c2ZgvXhpKKuDCH4XiyCqNDgJBR8ROmoD48f3JhqCLDQejp643+73RQB+oC+qK+APLSg3gFMkIFmbsT1TNPYJRhVUajhOEwJRluTseRyHtfbRWN7da4eOWcBLqyK7r+TY8jzXHkaq2l+Z7ADoKC4gq9NZMDNwEJyKgOQQv0URYXOT2fPaV57Xa+fdfn0g64vPyg3zJmcx/j4/qAPX1f65S8/qHv9Xt2V/LSQDZfHufp7fl3Tyf8OHKbEehivVi0WKEPPteIagJ2rvbS2ZmMP5zi+rC1mNWCbRREWc0fJOZQUy+RFpdP57PIRziViflGwWReabRdHvYhqlSjCqlh0OnHfFcoru0kD5EpR9o6GuTQ6s47TY6yonnyfRhEFIrEVsahlaRgO8629jiPAdHYMTJ0Pc50vKsI/eE7dG8NH52tu0nDzwwET78w5DIPbngHBq62lm5Z+0eV609gyB6zF5AnGaq6Ttpb1ObhYBAfyPMTatoJoSzdW80ZC2/catkjDnFuV16Hodb6ea319cKxT3lCIVlSNAWhe2qBQDie1aYtSjQnqwyyU5WCDZc2u0rDJLeR1XigCqAM0Z64FVBR7de4G9OPx6LHcmpvt+2RSWo0ISzPsDt9Lc/m5rnSqT/ru84uut8FZhB8/Pvj58u23n2wN5hgosvnw7lG/+JOf+/77699+p0/PL4q2TbfLiwaf4h1U44nmPiEftSz0dD5ajcr9Swvz9dMnDUMflKecl/M7J6t7uT+c2BezBmavWWCgFYGILzca17Nwz/OA/cMSkD9U8/HItxL0D9bFPeLVP8Mj+q4gDKGgdwa9KwL/tv7C33/PPoF9AvsE9gnsE9gnsE9gn8A+gX0C+wR+BIH/3X/5v29t1+jySjbXqPbzRc23rxraXjddNemT2viTpvJVSd1qXm5W+qDaSpeDyvXkDaPqVVHWKU8DHBrJDhtXzfxRXrhNd5gXNW+tmrlxmzB5aFhwsZIBm0by7PrWP1+khaEP0IniiTQttCWJ1XkLmXULlklssfjTAvhzVlxZW8GF3RRFIICII7p1o8oiV5pnwVpLZh7AD7ZhG9x9hxpNyuKDG4YzmlOd4R/rUB50PJ50Lr7W1+/+RL/80290er9pWl/Ujz9oHN/cdLptRw39UVtfqGvIUEOsk7o9NDQxx4rGwkpKlzwcckWHRFkBKEHdtOnd+6PKQ6kCRSDWZRdekHUH36FgIFif3eC5rDqfTyqqQhktyIciqIyyXJfXq9pbp6EjQ42W3UXNpQkh/1mmsjrqUFaGNP242AJLDhtqJ6snsTnnZNZl1o7NWDCRgi6Tbm2vxcqgJVj/nN2I7ZeMMgojKDOZlTNc1G4FltlCZZao7wbDiNTqMfIcATAoM3ulEQBwUtd36lkLy2x7Nx+sEdRyeZbqevtB09jYkmn25XKQRZNuhpnOMgNmxuTpxSoPp1DMsQzqu5vay6uubz+oGKW6LHV8zPX4IdX797nSOtXt5aK+6axOS5yCiS1SavpJbYd6EfXj3UEZLSqx3dap0ip80oDb33o1LRb22NZ2lFQo3eA2/PmAehJLZnwI88uxqlPgkSg1sII2BmUb6ZiFS2HCPADuWJlPx9yWYd9H2IiTWHlBoUSAgayfjDbnOlF+oHEYyzBfAxyHVmpKb6z4AiaT2VlwvUpFSWI4ZPAflS4YcavGF5DushGyKsF+1FgzkADUWBeUioxDY6UvOYrkzy3T6pIh1MJDS5YdLcGJ5zn0q8brpKFZ3eIMd1un1MraYQqzt914nNWSWblEbvZdNrLpKKXhGFK3jYyAckpsNgpscjVd43xOxwm4qYXIghl0HF5rZX4k7mHPrjUsk9ckgr5ko4F31RBj8c/uzb4hz5H79OnxSZdra0g5WYmKsi4AMK4nJUbvHs761S9+aRD4F//sn+v55aqI61hi/R01tdTqbF6j5EHm5Aq+f9TDoXIOKOD9+vbqvEU/qgCt403z3DkCAaXj4XhwyQ7wF+s5Ctq+4/6/+X0OxsOzFCU1Ldsbb6JwTuRS1udQspKkIZOza9R1nZ8VXzJevUZZMH4YSOOK+jbQQZ7DKCp9X98zAsP5/KgqZK3zGlYEkjH5BSzufyHvE9gnsE9gn8A+gX0C+wT2CewT2CewT2CfwE89gR9B4D/+b//P7fnziy4vN709N2pfO/Wvjd4+fVKniya9aYpeNRevWuuL1q3T1A3OD0tVqtgqJeRzJQTZ92A7q8K8P8Rql2YO7ifTbyDnjay6dXbmFM3CbqFcV1Vl5VIF8q0MfbLcVkkKEwy8yDRzwQKKtVVxumqdIoyl9vGuwMRoVZxUhhI0B7PTBHI5p25ZVZaVbazrMmnuRsW2AkZuEwaooViqUuBIJpHjN6N+W9zAS27b08OTHqqf6aMVgY9KT62W5E1r9KpVbJrZnOdap/ea+kJzm2peCeCPnc0Xr7GSudTW525oTV0qsSh7yJQfI6UFMChRUWc61gc3vUYJofyL5mlUTGbaGooAAF3OX+Q6VKnVijTilnVuiyqquq7pbSskq3AZN01dp+6GSm42nHBD8KFSlpcae8Bt781/14eMPwYHaEloNGbJcH5AXwpEBvL6AIE0q0YGJHGyOPcxAC+URdizUUUBPdN7KcJmtZuLDogVW4DKZLatqorYFmvsxuPAcbf+OjABdSfgqixzFSl5j29ayeZDAeZGZ4DUpDWeDSNYM16CMY26HFvm/EHsvtPYO1vw+vqqYkKBVejpQ61332Sqz9itJ11f+J6QY0aBDh8osVDPUaxC9l28YdvO6NtQUcfKysgKO7IJ1zm2InAYgWBkFXJOq27NrIgMPavYglqWghkswm4UZn4Gf4goyeEL5wb0rutKsQsuIlWoXQ+pqkMSynO4Fi6l2Zy9WNZBxQnopkm4qBKVVezGb7cIl6FEBLFmUqzKbO9e3TgMCEwymncpeEBRiaqNbMLCUJSOZlv9aRx2RgAXkqDOe8FElNzbonutNDLP873BGVvuqGUcNVMewxsF3M+AQkpVhkVrF6ttZ039qrnfNPWxIWHTTBr5fvLvhtngGpi6xJXfCOB+d/M4Uj6iA2byHYFmiZaI5whwma+FRluDwCjSjRIOcvLIolwpvAGhnQK0pPCGEho3DUeKS54dRBPwZzxlQl7fw8NBTTOGNe97k8zCyfNd18QFLR/eHfXNz77RuTrrn//Fv9Qbbes8qdZQhvSlmMMgkJlmhbIi1Qk4VxYuK7ldUMvSe4PSmPxD4hGQB6ZaUF0eKtXHg9V+jgWYgxpzRak4o/imvCdyoQ/PZM4UkE78AeUhT09Phpsoe1/fXvX8+uxsQoIavgA/7kU+Wa/M6MvXeQYYpFIatMVhxhYK8mz+N3ztrjr8qf+m219/n8A+gX0C+wT2CewT2CewT2CfwD6BfQL7BO7bs7uZS//jf/9/bT98ftXLp4su317VX0cNTa+X775Tqx80q9Gsm6bkRWP+rGXFXgd0ie+lG0AzsAXSt875UmySgQOo0gALUKRx7NUPva2yAyCKvDkXRdw33Cj3aGFdFwMRrKtIarCzYpk1BLQaCQVhElyWzhEjH8ttJD4zN2rGNNq6ieHH670ubgjmtd10OtNOyya9cAEFUAHVVp2hpkq1AiJG9EJsmrHd1Xo8Pur9wy/0dPpKdZUrPVyl8ll51VvRB5AY2kx9c9LS19pGigZyUIrtkM5UnDNFfaF4KRTjWU4XFU+FTk+limPq7ELgAqoeZUGhhLKJPDqs1Nj42JwD24AIbMCTsnAxwfFUW6GEqmseRpeCoJ5yA3RPgUCnseX6LFZkPp7POj+clFWl4dsyjGqujW5u6MUHG+yrMdcG5ZfhSiiCAOiAdwxt3TILqEUNFhuCUBYTpeEaJxRX3PMdQ34dP0V7BHBxchEF16zIaUfFFjob8mFY9AdNqkmiFCDJa/EaaQCAhrpLyAR0BlkarLyACOzG4feHtTGPrWEnUHWmybcdlQy9i17O70udv0pVnqShbQxMx54W1ljbGrL84JVxnvuaGDSjGOPCA3NrWleDDdxZekvi7LYRYHUHf6gD2wGAw2txfIXOj+80O9PtajDq5lZDlNS5hym2TKycWa6n86NbuTnvIolUo5AE3LHuE2yeFO9syrJNGapA2F4EOEJxGolYQCAhsCetAH7AZ1qINyX8d0NBIHyihHsXimi5JSCWa0mOJWsw1ca9kwQI9wd3mVzZyxWyUg/F56iU9l8XAAGj7rmLZC+OfI350ModlKRce8SoVrD2qAc3Nc2stgH8wTtX/9nQ0jQ9aAMExuRxzmpZ37QQw0XJ5lwAVZHmLXMmIwUe00Jhhhst3ILdjqMLSrDlck1DdOBJdJVw/Fi+mWlxL+8IMA2AhwqV10iUlygaJ0VbKN4J98dgeAq8R3FXH3MdH0++rz9//6KBoh3PJ5QrWWV3B768ARJFd7VmEq4FYB7rPs8soDr3/Tw12paQGzh3g9Ka+78wNKcZeBhavzbnhXrX645TdwkI6/TeOA4IPJ/1+O7RP8sz9+3yppfXF7Vda4Ufz3Wr+YB85Hje8/44X+41w8y75ZcV+QUEujVYsxuFv7QG8zrOIfybC2f/u3mfwD6BfQL7BPYJ7BPYJ7BPYJ/APoF9AvsEfroJ/KgI/B/+m/9je3676u2HXs13V41vg4audwh9ox806qIt7zQnb+rGT+qWzptWNodlnilLYo39ZlvuEvWhRRKbboxqKHITLnUHqMAGlFj3xkiXPLhi1OZSbxZRzHnTmGDJQ9VCo2+wiiKS2aLYnykbbkAZG/6FIgtsZrQSJ1ZRYeVli27FGbUjMSUHsze5bLABf+zk2VRXVWXQA4iguoK8OeDgZvURWXOTwWORlTodHvXx6ec6nz5a7VMfWyX1s7KytSIsTkt1t0z9pdLYHrRNtdaV4PzIjZ/LkiqeE2VzpXQp3Vq6ZqtB4MO7WsfHSoeHgx5OD85gpIu2B861g7p+dJ4iFmAgIOpJIBhgLKlqH3d9rlSeare8Lj2Ag7bRRV07qLm2appecwe+W3Q6nPT+8b0eHh8MD4E+y7Do8nrRy/OrGjLcyGyk8bikNZbfif0RNRdWUOBFKBCgvMPQiA8rB+fwtaIKIM5tviH3D4VflqMqApagCqTgAhFX4nNeyPdbgC9cn1CSgkIJOyG2c74GRIyyXgk2aWDKjHqwVz9PSrIvBTQAsNjqtxjV3rbYEtx3V81YHkdWZaKka1TkqYqHROVjrKomv3FS36MwQwGWWl0FiJkoRgHM2EYb2aqOpZayEpp5jY3GYN1007NbcIOVFcVbcxvVAr9C0JyypNTxcFK7LOrbS8i5pDiC60f+Ii283G93cP54eLgDFu6RTVUSq7ofT33IDImxSFMswn3HLQLEQ/WF4K/IgfORQbHVgOWmtFxFxGd+TBTlqeJsFVGX/HnOdWJd3BWfVsoCZOPUlv88K0kXNFBbbaHle0vFKyA+KGGd+Yki0nb2UTMwkH8H+I6j7bkuviETEsXw2EtD5P/ONeLZ0l4AgZPmPtJMi/AIrN3UDoOSLdVKzuLA97SUn2vA/rolBlPwKX4GNSdQG4s99mAAIWsLG2wPfOS6WJ2HsrjUYMDFFSUsTwav4QO1G9cmAGogLjCTNYI1nmcKYHOlzVehgdnwzvCVYhvWxOg3I8LLxEEFHSOoDMrPmPIW8QzFdh9bhWnF4zJYpQnYpn17GVuXo7DOsfQneakKoEuEwrxqgKiiGuYs4G6ml2Rupn7OGjcn4R5JylLnh3O433rasVEGd36DhOMnO5DzBX5yvv5h3wbhvv/91wCpFALdFYH/VhD45TV+ur/k9lfeJ7BPYJ/APoF9AvsE9gnsE9gnsE9gn8A+gR8n8CMI/Ef/2f+2tW2v4WXV7XOn4a3R1HfqdNOoV930rPhAy+xVTfODmrXxy+RZpiJjk0ruFJBrCnlToAE2lgWFBGRErVakjf3gTTeG0cxwxoYzvxYmNTbcWDq9WfUek418clf1BfvhvSAY7GC7Lq2zYEQAApDG329AZXmNKcAa3XMEUVtBnIBXbOWXEJRPmD+vEpMpGFMOUuhY1N7hDwMKo97tpZzr6fykr97/XI+PH92OfKgHJfmblvhVeQX0rNRcE623WrdbpWU4aJ1RPW7e4JMPh0Io32oVUaUIG148uc31+FDq3YcHff2zr/Tx5x8Vz7OabtD11ttGeGluAQQeaEYNm3XKV5IMCFWoLEpVD5WqU6Usy231RRqF4ql5u+nyctHbpbMdc0tmPZ6e9O7pvR6eHnQ6nVQdKm/y314v+vTDJ71+etX10hjW5iWJZ4vattHr5aa5xy6IUpBsuSDUBBwFmoHSLeSnZUXpa5Ys2GAphcDqyp9JBTZgSjA2YGBoCU6c6xZaOPwaqLY2qZ/5fbJFMwV2JSjyXoJCDTXhEjIN+7FzFqWVgIgtgV4JlmSUWYva7qbb9VVD03p5VGmheOgE38oPscojpRpA5Fi3AXszUDC1UhWw1/aUzWB/3pTktMsGpRSg1MUkVoIBpLFSAyhjdQMwd7UtuGtHdVwXpHfIB61gxWq8aFuCHbjA+lyW2qZgL12W1tZ1ykqqvDKYY3lzfhSMFHzmkR7fv7PNfZnbkLUIYOb2ibnXNjcOlyl33KgCuz4gsIiEoC6tI9UPmWCPNIK726WIVZWpkgwgBU8ECmZ3sHpvg04zJbw+5TWU8yS0O8eKsEyjCosTl6FYKerG4QDW1ggrMNcNEAhg2qwgHcabgdaG0g84T2nNIPXX2YU3S0dpTsgLHLpVbTsZMq7K1PeTulsjmFrHGr+r9bDC8ppdx/Wh7CbSNKFqxQq8afT6ocX5rvRjpaEevIPAsKZD8y/HDvgErBpe30XHWMm/WGb9PHOz+WoVXIB2PCdjBMFKklU9Gasu07mTc6IOeIMjJUuSxxbrjfKbOxjcsJavbtHmYUVTr7NRgcSUycSJS0B4ouZcrwjYuYTudGdQMiNUeGDHTQsU178f9TVK1qDw5E0RMlpRZaIkBOIC9fhdzgPkJvD/+R0Wj8Zv/NxPI/Jxh3PhZ/3lL3bh9Q++drcL/41ykf2v530C+wT2CewT2CewT2CfwD6BfQL7BPYJ7BP4KSfwIwj8z//e/wRJ0vQ6qXlFedbaDryo1aTP6vWmQRct0U1r0miKQivnvLaKokmJyyAipdnBG1EUMGmaqqhyPR7qkLfW9Hq9vFlhwiYWVR7KpwW7qZV7obUSwAVQwX6GuijslFHHoCNMgiVvQ6GyaY4iPRwO3vSO5HxNa8hT8/fbc6oV2+G2uFGXhleOK3EhA6xp1a1rlKSxcnKy0szlHBRtfPPwzi29t8tN3bXV3M6Gm8enk/7On/5SX339UTHWy7XTMH/SlvQGOElS63bNNLxGGl0YgtoQryUb7ymc3xQpiwsdq6OLL4Y5cnA++W8fvnnSr/6dn+kXf/ILtQ1h/b3tjreusypwbLEGZiEDD5CBrTpaDGAeHs86PZ2U14XhG8UL5MahHLy8vunl80XXS+8W5jOlHfVR54dH54I9PD7q4fxgCykA8fn5Rb/77ju9/YCV+KYE+BbH4Vq2FzVvzwKfLvFi5VlVZbZTY3XFOu48wAJggruYNugmqAJRNc3YwiOvj6zKAggEOoCoAENDr3ZsnM1Wcr0oyKiOmibKHjrbLgEkWminvZenfFFlRZREjAbNzjUERsaJomg0kJr71vbooRu0LYtOeaFpuKkqY9XnUvWJuSR66y+6Xld1HUsPFSdlFDTPDpq2kG/I6wMzAcLAGfLpUKWNc6x1DaUJK9l/qFw53In1dl8DC8Ujq/MKUTeiXgM2orpUvPg6HIuzJmzf42QwhhLxoX5wEUWerrhhvazyaHMRyIevvgmNwXOjdW4NjSjw5m4t08wlLYBWVHh5Hul4PFgBuKWbFYBRTc4jgDbYgynPBXaeuEYlNuMAcMlpzLmHYo4VsoUSNlHuzEDu18yZiHwzlnr6k/2CzG/jAAMwpgl4JO/SFn5gXK9xumrsrs4hdRwArGqWrrfGCsDpRj4gazvS2E4uIdHGwee2wdN8TVHM9Yo1HdVbsN5yz91eG21YiA0YscpuvlYbtttwCFYmAnPXdtMNCzMw0z52/snrjS7O4F4AUocCHbTHAXoB/nh28czxc45pAE8T3uiYNfCmyEwbNN+PtZysQuqUuVaUt/DsIrqAtUFuJmUsPNOgjvwD63v4UV533VqDVBSM3Du5MoPpL5Z93vjg+ygGQSE4Gn6ufl4QWkqJETZvrP8AdE6DNxjc1H4vAOHZxLHxnHHDsJXXqAnvBUHYxCP+2+ZnNt/vshCu6z2qAYjIa1AetJeF/JR/r++vvU9gn8A+gX0C+wT2CewT2CewT2CfwD6Bf+sEfgSB/1HyjzedJF1R9oFY2AA3uumTv3jTZ02AwXjQkgIRvrwoIGDQKux8bB6lAzbBGDhS295qidMs3fqbuvbq4g8gYFHwC1EVYeMLgfaZMo0ardADKJrl8endJCCBjXGAXxwngfgRX3do/mhrGrmD4fuxggIJNrd2oowacVjCJ3LyzhKH7FPWsG1sekMhBQUm5/ocICWwYEGxJmU09raDDuej/uzv/pl++atvbFO93X5QP3zyOaM6i0RGYKShLTS2uZLliMbLoGEbAV3DXc2DNRaGEmlcQjvy6VTo6at3+upPfqaf/eKdChW6LU2ASGPkTLHhetG1xcpIM+ngDTjzYs7vH446PJ2VH2sDmdv15tJZ2pJRSl3fLnq9NJ6pQWB1VH2s9Ph01oevf66PX3/Uh4ezmlun3/z2O/31X/1Wv/31J78Gza8oPgGBTX/ziPOKQl8Ua4vKutDP/+TnPoe3W6vb5aJ5mLTFqa+v0awz/7DWoi6LVKS5Rk1uw3XR9N1ZPLQXrVAZ+hIAYiw4w4/BikTWSqAiAVY02EtRPSFCC8JF/1mGtRhwlUh5QnECWXub5rbT3PWKVtZhobPLNKTj+aDTw0lLuurTyye9Xfm+RMuYaiEP02trCAoslLCHQkUV1hYniJKqbQY3RQP8NNO2i/ILNRdKNjIRC88jTWuXrlA6Qo7dMF+VW1VLk+usssiU1+9VJKXnGM2D8nRTXnIMhcMxM0osUlSZZF8WOnFNybt0D24vuI4/LAsLCkLAIWuDopgCNaBvs0VzNPs1uAZc16KU8jJATsZ/Ph0NDAFRWIz5PkSzZmTAQEDxl9dgHLR9J8CjwhA+fAS7Kz+8bsyhoGpIE4CYi0bB0DxopOBi/KyVdh3u92kMFut2sL2+72Z/8u9kPG5zFlSC/WLAO448T+RPlwhvi0as9E2waqPiAyYPWGdpROaxwuGRQ4l6OE50vY7ql8H3zoRMEmCGipXnyDi6AITz4Dn15bkFCAMEplHx+3VPbChq2qIuDEv7odN1vGqj0OQ+NyCgP4B7KCwpWqHdl4NiqfOrAMTcIyzyL89EfiYml/WetekX4Z5IHJGAeO/3a8Cvcb9tvjy+KfGJMrez0/rdjE1oAlaIIODDduD7sQHyXA5yP8/B04WU+gQAACAASURBVCP/9MfsQGDkF1Dp43VMwP0cOO57r8yXLMFdEfjlYuz/3CewT2CfwD6BfQL7BPYJ7BPYJ7BPYJ/ATz6BH0Hgf/r0T7b88aTxjRbLWe3Y6gLg0re66pOVXEPcastn22Oxo4aPSUm+uCihnSYrrmLaYhfgW6qyLK08YXMY08ZJliD2zLa12uVQHqzYAmaRqQVIYVON4gjlHiyoHxZvNq0IjNkgo/SZnDsXLGmoUyZb1pIo1ZRYf2RrJhY429riXKcq18utce4gmYZRsnpTjU2SnSo5WN6I03ybxjrVp5BJl+T+pIhia0fbYH/1Jz/TV998dB7bul01zJ2LN7KU7MHNZSFDE2kbjprnShHgZpXP+3A4hCKPmUZacuoodnjvAoHT+ajzu0P4fDoqyiKf54JFcQtFKqjxACLNrfH5n/0ztW7NoCiddTiclB9qbUlk6+TQjRram5q3q66vja5tb+Ua58eMD8eDPnz9Xh+++qiPHz/qfKw0DYO+++6T/tVffqtPv77o9vlZ/UALLyog2qKHoD7KM0NAVH/Ymh8/BovxW9Pq1rSGLbZeJ9StgCcm5wqipqozLKRBDYYWNIkWVwkMQjlEuy/X414ag+IOMDLeDFKYIzAQwDKuNKKOzk/b0lhZhUJttDot3voAUO48gqsdzZM2LKkuI1kMLlkbp/ODISBgr1tm/eW//Euv0WlCxZYoRjVm2nfVtPbKatqFSxVVrCKnyGEyhLq0fE5ah003NzWPGnruCdqTC43jpAE1GPmXVn6R+8YxUfrCug6t2Ns263R8b2iXbsAhYBQWamzFkY4JKjPmg3pwU4wyMS3cppxnFLPMvi8AUSxtrhFQNMti1SVFFIC7AMRQ2TrrMBqVV4ViCkpyFJup8iJWVOQqsA4XWKxh7KvyKlNUjC6psMU/xmK/GfDmVe57HdC13e8nrgcziKPSTcMz9vjk5HsjQDhAIBCU5mDWWB8UgdviDEmUu8Az5oy9HKiOwrcfNjUd2YEA3sUqwR7lG9dg3oQL27c2WYBED45YjcNrLChVUfMtwORG8wpFzoOVddh0XQZ1WLqtolsMq51v6lDAe0bgvRWX86Tp2fZeSBi25GQLNm+XySSasb/Pna7t9d6062oX5/99eaKy7mlBR6nnpnMnHAABTVwVb0l4pqJMvJuirSjF4uzcARSEi9cLb7ig3DMdT8iU5PnEPBYdDJSDqtDHt0mX7qJmaMLr2godim+AgX8I/AxLude4hyksmmlxpzwqPG//fysC3Ti+f+wT2CewT2CfwD6BfQL7BPYJ7BPYJ7BPYJ/A39IEfgSB/8U/+J832mubHy4axlbX5rOer9/qpt+q16vmeJSSwRAgTyutZHNR3rGtyotNUUHO1qbCFrfVDZwom7A3LlGudBusQKrqo9tQ317fvHlc49UqJLLtUJnc2pvBxKk6GRACSMZucoEIENAVFwYGlCFgb6u90SXgn40syW4IAWnHtGLH+YSIt7DsFurG3s2fKAkdxEVr5r0IgI30Ot1fP5FOWaVDdVJBJlsSGWS2qI+mTU+PJz0+npwPl2WLyqp0RlyWJVrnyO2maydNXalxppE42AX5T1nzM6m6W6v2dnNrZ5E+Kj8cdDrXOpyKO8ySqvOjipQyirusDWfqtFjp1zWdN+uP78/66mdP+u6HFyVYSotCaVkqRomH+mlZ1V5fdX296fqGYq2z4ggYiB36dD7p6eNHvXv/3nDrVOZW110vrX747UXf/uWzrn/1qnkbtAF9U5R6YyjoWGYDTJRjaSlVRxqZU2etQZmABTZAorRy6QeN0pMhEWrAUPLRudSFvMFtG1SRf2eIBDSZDWWqslLTv2mdJnUjTcitpq4zKGUNASMAEeTOoVo7HErlOdBk1Dp3VpalaaZ4HVVBcimlGMNrl2Whbx4POj4+6HA6uRn3cu30L/7FX1gX63KXiNIMLMq13q7PhtLVIdXpqVZ1LGyPHptRzW0wlOpt9c40Y2m9Nm5hZiaoV1mXAKk1otX1XkZDhStc2hl8SPbIUZxV5XUA06AiwHdMoUbnrwEAqwzohyU/cb5jPC9W77n5N9oU8/oL1wprKMAQKzOW/QB5OhSbXCtUcy4DWRVnpe8bQDlgj1biaVtUH1M34xZloor24ZKW5ACEeF2EapSlcB8AJVEfAgdp4QY4L9iHnWvH6wclb5GcraKlwIO5cJ5YR5OVtyNGu2a5saeN0ptO09BpnXttvKlwz/S83UbNw2qF4NgtmjoKQzqt5DGO2NITrRSXsD7mTK+3SV1HXiMgeFW8Jn4DorOlm5UY3mCgKGPZEg0TmYubVYWAcNjc1E+2wPLMCu3oqa+ZLcRkB7KiNxnkYbvHUjtQgkJT9TQqXkIhEm8kEKPAWxZkHBozUp5jcs0bJAQ88gYIz7eQuWgRNWVHTvyLnDsa3ctyQhFIOAaeveRCooTUQvnM5ucYx8WLlG6R4TqsyoB+q3QdrvfzBiTeC0AUmtWtjOY/WKLjcE259liIAZBuPb4XiXBPcm99+fg3ZQT6ynKB/1Dd+Lf0N9/+a/YJ7BPYJ7BPYJ/APoF9AvsE9gnsE9gn8Ec6gR9B4H/1H/8vGxvSX//TX+u1eVYz/aDb+lt1xfca12ct22xok0a5Cp1E2aULAbS4lTTOydNqrD6a47DBZlvPJnVZyZVrVeaV6vrgDSQQphs6bx5REPE1PpqusTWOHDSaMftpcMstjkQ2uBRuzM4SQ+VCXhnlFmQGYlm0UMrAaRhpGQ4ZXGyZ+cNUBx9XVRXKsUCyjV8H9SOZe4k35YaBUKtIOhUHnY8cR8jby1ADjYv615uOxVGHw9FA73CqVB0ygyEy8eCUHdZT+g/GXF0baerJzspUH86hCXhAPYaycXXxQxKdVR8qnR8Oyupc672J9+nrD96w8/uBKgT+9+2sy/ViRaAtuYdC53dHZwdmVaGsLBRltNyiRgPaper7VrfXi9q3xiUAQNbry9WKIeDs8Xx2AQnnA2yj3IDzuL12ev7upu4HAAytpouiYnbLrJ3by6LqlCsrUR6NISftbv0DgBxOB91ujRrKH3zNeiXJrIyMuRRV2GxLNy23IS9tUV0RTsdqAEBs5rXLNKsdbgYwwzCqH/qgSo0STUuvxfmAZMGhOJyVHTIdaGd15uTodVo7/2xR6TxCgBqqu1iHstD7I2uzVlawnjLdroP+6rd/qSkhX3IzPAGiJA7Ng0kvOh4LKzjTijU+6PLW6HKZ1HYcQaIoO7hN9u31ptfnV8Nxh/rNwT7Ov4/jrKHvQs4hDdrxZoCjZFMUrXooagOfxR5XLLmAywBQtY22WFdlqdPxoOOxsqoOWzGK1zwOQIvmWrfncm1QFFIwUqHaurfkcpAGOFw9VGMo9hafIyAQyEjOXHWg+CXyZ1EkqutIW8obAXydfDmKUwIoTCvmFZSiBkZJrMUsm7bhTHFSKM4qFcU7K4yHCaVaahUcz4ttDcfOM4S1ABwchkbD2GlbGsXp6sZkrYO6blDfdAZ7ZP4t/aLurVffAI1p2g2sH0Df96ter6tu7aRxoJyFwqDYcNmtzgvNxpHfpAAuc2HGkTUG8FsMA71m+9WvxyPGtmpXRAPJY2djAuI8Vr5EmQwlKAtQmWb1UIrk87s/d8KCD2UkfiaiQPUa4RnmFMI7bES1GZy3d7e30vtzkVxDf/Dt9/xVSkC6qVNKuQnPWaujAyQ817XmGSV2KBwC6nMub7e3u0/6x78WAXZ+I4OfZV25bAlwnaqdKKZZw7NzCy3cbn23vvfe3k0r8v/na5z/H7YM/5H+Jbyf9j6BfQL7BPYJ7BPYJ7BPYJ/APoF9AvsE/jYn8AdlIX/+TzawyW9+/Ru9DZ816rPG5Ht1xXea41e3VRqGbJXS9VHLlDgVCr0X5QJbMqpdL0qwoWVh84vdzMozZDluIs1U5IU3v6j+2oGQ+wDwvqjLsP3xc3VZB4vZvKjvg2mOTSzfDMyz+otNZ5rbRheir9h0ho2nrYMGH/CPkBOYxrU3qdgWUfJZRTP2Pg6rXGyNBEiEDfr5cNC7xydvyPthcGIWMGB4vqjOT6qrs5VZh4fakKQ8pAZsKITGqdc8J9KSaBoSTRROzJHypKa7wyDUMfsxX4t1+vC16vxgQBbnNK2G8yxOtYqCEo7MqsMS9dQw6+X5RU0DGBl8TGzUiyzRw/v3OgKnskz9MOvt5c2wjDlQkNG93TR1oWG0e6NMAiVXZlUfuYls8lEa+t+TXFO7qn0bTB36S691GJXkq5Ljl6iyRdVDGkAgFlPslrT9Zpke3z0abrao5FCIrkDZTjlNtjnWbIsh75csqDyTRDo/njXTGowirsoNu54//+AMyuHWqkMNuKDMujfHDq2WiBZa15MaYpH3B6BO41UxCrNoVZVvPr4DMAOacleQopD78PDorwFGYG5Ns+nSvXlt2L6MQo+8wThRUZe+3g/kMZ4OivNIy9Dq9dLq5XVS2wMlEy1xgFA0MF/JGjSTLaSJMhXUc6VVggNtJPfsNM6fDD+gWlokKrAOU1jRA8AoyEEBiNWUVc59xSwLnQ9HnU658rQwWHd6XZwoAbCjEkwSXxdKKijKiIpEG0CL6zXf4beLHSBbq1ttUdbSuAw0KrJISZkoBwLmwMAA+/hFAf7RKh2OuQYE+mdX4Tjle31fBFGvbeGAwDQ/OCe0yFCukmeXK45yacMqnBuWuo8cEAxGIvdv7hRHjZIMy/mkebjZRryMFL8A1xItU6TX769qr6PaPjbsg9jR3txcaeCWmgGF3qptiRQvidpx8X01L8yC3MtNIxCdaIIJZfLm+xHrq58BvNEwhDckNkCtnzqJloR/B4jdvegcOy/Dmxe2+/IECqAsWXnehJKRLwANEOfnFmUkhoGrFq7jPd4v/JZ77CrgmHsGCzLtwvc1xGs40iAPYP9L6YfXAyVOCZbeWOdD7fMY+85Zoyy8ssz06fLJtmu3Hhs43/9Ouuf88doGzGSqAkopHNlCgcgXEAks5c++FKgY+gH2nQYaIOiXr90f2X+bf/Htv2ufwD6BfQL7BPYJ7BPYJ7BPYJ/APoF9An+sE/gRBP4D/SNv9xo1mtJGsy4a1xf18Set2fWuriM/r1aRPGkZE9tssf1l2M3iXsN6YQcdbJ9l4c8kitU3rfKsUpQHwMbGHBUeECtki8XOSWMzyiaRpk2rrsjEw9K3oQiSA/j/cOO8YUt2xh8b7dAOjKXVIJAMQTbdWChR6RggYrHEzhYpRnGF1W+avFEO4CtsvpcZO2Oqd++O+urdV7YnNpeboQkb+OmtU13Uqquj8qzU8TFAmKRA+UOmHGUrAJXUOWLzkhucYlVc+1XLRE5aqjgnR2xRNG/62d/5lYr8bPhFht4WoZZZbS08HHOdnh50OP9YYPL86dm2YpRxXT+o73uXEXz99Uc9vX+noigNUH/73Q8GFlmeW+XUXRt116vLEsZ2dp4hTIyZJFhnUe5M4RoCbBZy13os3qmuP1w192MAO0eaeMnzm5QfE9ududaAEc4/qytlZSoUSZsbcyk0AI7QfLu4ZCWi9RbnI2bxDeXfpjKL9e7DO1t5yWTDtsv8v//dbzUMnbrrRW170wSUiVLnt9G6OwPqbFFFfcb1I1MNdRsWR6ALNuBJ6zTroTxYRZdjq8W6msb6sz/9M+cMvry86vml0e2KbX3R5cLvGn2suLMBpSzPx6dKD08nVZSypLEtqxSLvF2AT7QBxxqhfaP0dn1V07MiANCl6WdHm3OShtKKYdQ6rlppWs1QBcZKAYF5rJmAO4pFsLgngBUg8qTHAzb01TPjHsyTVFWd6fHwqLzEesv12wx9tPLngKJe/dhpAqIzp3nSOA1WW7oUh7IVX//O9uT0Xqjj9u8SJSEZgInKEpAUaU5Xw2eOuSxicWppiY37DptKMgalsorc0o1TH6jrUpEUq2qlImMmmcYJsJQrjWkdD/ZyrNPcr7zdMAGl7DztnGMYaXTDsBugp14x2XxWCGeaV+mH7140Xjt1HfbyUA4yzZvaFxSEISdwcARlbCDXjXe78Bxay7c5scVb46pujvhHUB0vtEEv6qbZ98k2E0Gwat6Anbn6bVA3onJl9qFdeZ0TF2xwTbhWX0R+Ga266+q2c9p84y21zZ1nHKiMeyLlvFFReq1QZkROY2HAy3kOba8NJSCZhltsYI168gsITPLMcQesLcpbUFv7vZF1tnKYVvEJn7pbpwsXBz1fnq28tZWaRvIN+zTPYO65YFu21RcQuIVzcwswwQw8t6Lwczy//xAE8n3/2te+vAav/Xvi+Mf69/F+3vsE9gnsE9gnsE9gn8A+gX0C+wT2CewT+Mkn8CMI/JX+Q2Qobg5Njti4gEsXB/ZPag3ZENaU5UGPD++8Cb5dejdNYjOkmKBt3mwRQ/mBUq7KKc9ItVqF5L3q3fKJCiyUcxA2P2O3Y9MJzNOqOq/Vz4SoUaXAbhqIhys1lAq4XZTe1BQFVKRhYzPtMDxbEVH1DTNQUDoUlY5V5d/dXdkko0YKr+KW2Xgz6KmqcKwo3+iXmLdIX3/zXu/effAWt8eGO4RNf3dtVcaZSz9o53338Z0eyMbLcrf6AuXQyrgEdZbBAyCQTbCbjgGDgBo298uqsZ/09PhOJSUfVksutiJmLnSQnr550tP7JxVVYaCG8q653nR5e3YhB5ZGNtEc/9O7k85Pj8rrWuu66Xa56XLB+gykW63OxEI8DK3GdnX8GHiJiDBQSkYOGUo9MtHGSfPKNQ6b//a19UzzQ6W8qhRzLHGkpCBvLHNRykQw4r0l1UUuNDbjqU4D1MXu6iKDdFVd0JZ89bUG6pZ5qvOh1MPDoxLWBao/1skw6/Xzi7oBO/TFlvKgbEOilAb/JfZVoFSC9ZHyGKzMWI0nl5AAveamUZFGOtcnnY5H1TUwMBJA5u/9w7+vvuv0m1//tb799ntdL73mGJUYUJasvMjqKitbo8XFKKfzQVlZGlIDiT/fGnXYUodIw4jqMPH1b7qbXsh07FlvZLIBmyjOQF2GehCIsyhDMYjCDmgeSeNExS3xcCgjS5VV5sw3YDNqx2OeKQWq3YV8WMyfDu+VlrXt7P6zCEs/qjAUmeR2Alix7ZYaukbj3Id8tzlY/92GDDinHTdDCQj4pIAlVwRcBxCiRgS8JmRtzjry+8hPJD8UBplJxypT6jxBqaqkuAwKTecJ5iEHkePNikyRb1pUe1iQK2V5rYkG7vigBCs1FtMV8BU0gih2gZYbVvR1tEqQEhmeWsyPMqHr7aqpuWmdllAWggp3WHV7HQ3kebzQHjzhpnVr+KpbM2meyKwkAiA0Dm8DbxSQg4ftHJVcomlkXpufJdiIiQtoh0lpmqudO6tKOWbOMcuBbYPBHXl/lJekKC6LyHmU5PehmB17nkPMNjXIA+hxYLxZ4QZ1gPq8qa5qvXv/zjb22+2m5+8uXl8rpU08X3gjAdLILZfSUkxO5aRsk4pj4Z/jDYG3y9XW9KkPWZ80l1P8kxSl2v56V1GG56y7uZE0J+RMrr4GXC7KbHgjJCgOA7gku9GK73VSAui8Az6U4ShreZOHa/d7RSDnFwNv7+vvJ/87b/8F+wT2CewT2CewT2CfwD6BfQL7BPYJ7BP4o57AjyDwUf/eJlHokSuuAGaDLXeAK4f1L5Mtl1hIi/qgPCo0LaOSGJXIrGEZNI6jv5YqCyH8LoQo7llbX7xyoR2UDW4BGcCOSZsn1rmVuHx7HkMmvsPnUWbRkCllADTys9bIr0u7KW2tt/5mFZNVTUKZlGlkc7wmKtPaYDFOUn2+XQ26UN3AjzIXm0zeOGNvzqNE0RwZ6jCH8vGsrx7fm2C2Xad03gwBtm70Br8+nnU8HFWcCn14PNkWyQYXMHDrRm+Mx0EaGmnpw446RBlSysAmGdsnX48VoSw8HoM9GY8rx5bTVrzp/PHkzb8zE+fO2Xq0y76+3vTJbb69DmVtmVN+PCo/lSrq2rCHQpDL60XLSHsuCsjF5StAjvEWlGioEL2zZ6O/AF03TW+0sM7a6k1TPbiFGViklaba0tbVh3PhXEHUXUC7aWp96dxyS0Yh7bxs/oFIZWHbaryiPgKu8Z1XbXOvdqTJWTrVuR4fDvrw/oMGSUNP+Uaj5nZT1/a6NlcNw1VNzz+hNGGdbEluVV6Vpc7Qm6JZZZJrGFkDrKEZCuS24DIv9HQ86XgoXVJju/ky6md/5+/q7fai73/3rV4+v/h6F6ezbm1jUEFuYZ4jndyk8arDw0nV+aQ0Z03GulyvupJdSHvqDPxObCcfhk1j16hpOzV3GzevF5pqaVzm8q8u2GD2WbypgMItq6a+DWud8yPfrUgN3IhnY13kSWSLMPmZ8Rwrr0oVyUk5RTs5mXAo8FZDU86/NfBbFLMuabaeKa8YQkEO12/lLqMUKNfBGY7YlxPb6B2+yTsBZHBy73APafI9jPoU1W0MPOSzVrAQV6kKbMOFlJ+kwrbizI3DlJlkVSZCRX1+gC94oK3NIcOTZuEMD7qwUsdurR1VKKVlGKsvDcOoUoebIHsTEPNO35s+fI1nElmQZAeOA23eg8Z29DmT4ekcT2zAXKsx3K888lgyVg32WMVpGGZGMrwFll4HXNmV7f/dNGqj1GjO1S+hBRvwzjOCc6Hhe2VoQEzsx1PjtV6cThqmTe1t9DODMhCauFeDPAjlXUULHE4yAzxs4A8PD7aHc26315vBOG/cBH957tcINuBgq/azdI5UHwKwpbW6u+Ffp1Fm0ISdPk7DvWDV472/OPTJBDWlbzYUoUQxoP1D1buqqE8+jqZDWcraQsU8KfcbLBTi3P+Cvd+rXyzwfrl7/KFV35xzyHfYP/YJ7BPYJ7BPYJ/APoF9AvsE9gnsE9gnsE/gp5vAvw4CQ+YXW9BB3QS9AsyxMaSkI2wHyfBDncamMI4J8W/V9TS/AiiCmobNI1gOO5hVZt6o8s8gX4riXEWFoi8AJmduwRzvG1fnCabY6iZ1fW8wdyPabsusEnQ2X3WQ0kFjN6jBHrqxYcZ7OHoP7Z6MKA1WY7K4OI6Flk7swmyQaeME1ADtsBtitUSJFGDk+Xx2Wy32N9uCUdYMwWJ4PJ104s/rSqf6ZCB2fDiqOla23V2fn3W9jgZut8ukpY+UrKmVSUUCIGCTTzgiOV+pjl99MEADhGKVxlcYcSGWQaf3TzqdCjez2mBaRTqdTvr8ctHn737Q2LbKS743XKmyrlUfDirK3I2knz5/ttoNlaRdhNOqoQ0zAjYBSiCjAMo8yfXyO9SCnRU/cbYpf3/PgksybT2gMtf5q6M+fHPycbTtpOv1pnG6GUIA2FyosJAJJhVlbBUe8rDMgGPQsKFKvGpsL1bcIcY8HSu9//BO5/PJ5/J6edPL5ebXvl1fNAzhZ1gvAK1ps5zR51zZ9ki4HjBJKh3oOKoFvtFeDcNLIr2vT6rSRCVQzcAt3F1xMhtmXFDudYMh1PHxrGYAgG+q61xVTcFMkIoVJ7IhH5Skha7tNYDAniKITNuaa5wSw8vn18/+/eMcrKTM+jZOnnNkvIrilRJd/htfQzUV1JvD2OuYo8QDvLFmNxd1oF4dxytGYxUJysPQIpunpYr8pCgtleaFUuBdNBqwjONNwzxrZB1Pg7Z5VG8lHPf1rHkFrI4BAqG0TcghDGvOUCotDDRtj3ZgHbJC7lEuK88B2rk35WRZAv7qXHEB7I90KFKVh0j5ideMlAMvC7lZuKhztxxzzRgFWYIZAY+A/qxQHOdWtmH5BZ7mOtk6jITVWQZ+nGwaFqDv7BzEeRmsQgaC+/xQg87hjQZAINdvGgCEtAGH1lvuU0poALjLkjjPMds2ff5Mi25iSMjrwMlG7iEawXveAJEGKy7D0mjGydbriBIQgCbr43oN2ZCoCSmMgTamo4qHg+3J00CREDmEAcDx/zmXAOjDXHgjBkUx9zPPB54hKATJBkXFzTX8mxDt/jClkTiJlM+5vy90LTOyAA3Dc5nh23T++79quP6hJZlFQpbiFNZFzjVxcqHh3YfTB127q7MuRzIcx8FrldxAlLbYivlwVuwyel3xmjzr+OS4+RrnZ0Xq/rFPYJ/APoF9AvsE9gnsE9gnsE9gn8A+gX0CP+UEfgSBvzj+w62ZbgYjw9Zp0agY1Y/bIVF3hI0aeWEAuDxmQ0iL7CrUN23fhjbgCRXYHa64DoPEOwBX+CdCN5yAcZrqWD/ZxrfSWjmMmiF3fKRSXT840H5lk94PmtJZQ5dpm0kNC5thbMS5FS4tdMsqsxW4xqZ2ZvNZagOqxdgtURedlKMInDkuAvUX2yJv880bYwAjr80GlY+SHDlbfMm8AiZtZiLkbB2qD3p8eK+Hx4PKGgVe4ZKOp8cn//x3v/tWn79/1vW5UXsDSgE9AXOZG1ghH1gIaR9N10zv/+7PDTfHMbRv/t6qW6R69/6sh6ejLbb91NqiWZ5KNZdGz58vmsZJx6rU6621HS8/FDo9nKwcQmnW3Tq9fn416Bqn1d+/TRCNSZsVkECOMHuO/fo7YBgW3015lir/ipzCQwC8DZbeSh//3W/0p7/6mUHbb/7qO11fX5XmZLRhbe5sdQ0FMbnqw8k20ANFMajqosnqwVv37KICIEOaxjrQwvtQqcxKgwHgMoUol7erbm9v6lH4sYBs6wZqYIgMcDpOKFTJlWBDJi+OhucFVdisGIu5cytznYvSpRvbOCshgw2fayK1l1soz9giwx2A6+nxvcah8+ujxqtqijBSjf2g+lSpPtbOfGturb79/NlzvPXYupHSFVbbdc1sVSRK0rEfnQfXUwQBcCaTkUII8i8zGYrQs5rclaMU/aLsy1H8bahgE5encB7bAHiPbAc3T0YtRoYm35PVijLOK7IicNSobV7Vjq3VYFjcAcBbnFk9+SUfEIjm9U6ZRJkZ+hT3QooGO3ZPmUuwvFKQTcKNlQAAIABJREFUMQ2LCpS0FcrEuy07pVFYtlznd2twWW0qjpnymu9DqYgCctPhkHutkiOIeA3AyBywD6Oms404q5TnVWju3jLb19PkoCwp3WC+LYlGTUqx6bq9d7ElHGUydl8DrDvQmuZR2zBa/Qco5FmFNfcLCKRII4BcGrfDffL2qdf1em9XRinrzNJMzaXVcOMNDGIEUN9lenmjeXcV7b2h1Dw1fFvGVTN2ZoPHWTPANQ2t0CvN3s7ZC/mWVrgqde7hvPTha6yHZdSycX/lKtPSCj8WJjAcRSm5fMBxv4lxh6Pcz3EcMhyJYfDzO06V5ZWH/fZ2sbKTNW/eSCM4jduGdZR/8AqkonIAhHnOIQOQU4tCuRKvWeallYCs3wFV9owFnvbn8EZQII9EY4bG5NAIfv8yz9QvisC7xf2n/Btvf+19AvsE9gnsE9gnsE9gn8A+gX0C+wT2CfyRT+BHEPjzp/9gY+Pb9526pdMSjW5cLbNUaEvY6JHlVdYH56vRHktZyLpMVi6xAXdu3DSEfL84AA7soUA/8E1I5guB9wX5gTUZYMGOxoadBl9eM5CX3LlacQQYC+UVzQ1rayhsIFuQxl2XHYy9wR4Ag+w9lFfwoBhYifrP8KLSsXznr83d6Kw04ANqref2WbFBIKomNrgokrA5WorjI8f2SOkEWVtxmuuUfNSpfK/8WLrQAgXU4+lkMIkVExUQttZt2DSPmXAvLs1qJWVVndwqOnerv4YK6Xg6K34sgr3Y5SsUq4RssK++ftT5/dG5YhMz6gdDptvbq25vV2cEMmNyvmhdPT6e9Iiy7vFRdZnr9fVV/bVXS2twh6qOWd89fzSOAr6mRRO2xU7qXm+GsoBV4F7+iDWWfLBc83WV2i38jl+cteXS2/cXdZeb4nxRfGR+FFosBlaH80llCelhEa0qCiDd6IKPaQrWVLSIKMkKcuWyVa+3Vxd3cG0BaH0/6NZc3bU6cbxuWQ2lCLZ5I6Akcy7nd0fO1Osm2mUBnrMVdViCH84HVUWu28tNU9u4NTpGgZanhqVFVlkx1aIYmyal9TGUKlSFStqLY+yog23pj+8frQal1fr17arnz29q29FttGTHYbVcttj5j0Dmvp803Nfd4Mpg1nbi0gXuDdtwKZNwqUnwSKJEzLKD7bRYyW2zTiM9nR9/r+SiBof7jDEkUWHoQws0+X1LzJwGrQsqwF7d1Bp6od5ap00Tf+aiCwDoFrIK59VFL0DAqqhUYtVdNs9z6Cbfk0nK941W0lIOU1WHUCCTrIZ5gH5c/wBDMgJrg8BYhzpTmgKzIqtEq0Om46l2fqB/Ll2VZZvKkiIdYCCvkVgNTHM2PbQxc0sq5cVJcYw1NzTXYhzeyKazApBiERZcKNFAnryso1VqtFEbAo4oYfnvZAy2QhBJ7EGZ127WBdrenhs9PzdqmlkjLboI9BapGxbhgm9bVJ4AM9qhI71dyPoDLrJ2yRoMhRowd8R+VrGi9ET3yRsLFLhMlJmQb1kqpqwjRTUcohamlc/J2ZGcE/55gDlnu62Jn3O24YfFo2mkjIMMTkqIgHfENvAsiVXwzsLKfVC6eAgA+7u//taZpm5xJsuT+IdtVEzOJm+ibOE+s1LPIa13NaFX5+ZnVFEe/LzGGm6bNorIbvJadhP83d4cUxjkN1NA3X/QGuyc1pCLyO/b+0L+yP8nyX76+wT2CewT2CewT2CfwD6BfQL7BPYJ/NQT+BEEvq//fLNFl03sNmiLBitEDCuC49Jwg3xAsuyWcVQ7BJgykA24rqpKMtcWLdiBoUG2JKLIuVvOrDBBnZeqpGCgPhi2sbkHKAx9q2vTBpuZw+Np9kXFAkBK1LYhfy/YIHMrhgBJHAvHCDRjg4r9keNNHW7PZ6o0rVSXT97ok0nGwfVTZ1jXjVdbkN3gGwUAhwKM8oO1nxShKMv4Oq2qNOhWOm7vdcw/qDgd3DhMQ3JVJWLrC2xB1Wc7MZljc2ZwsHSAwFpFWoem3H7TBiDsI20oqh5D7iFFGW7ABagUhd59BQg8CT45jp2uWFjfXnR9vbgFmIyuLUlVl+TeVTqeT97so1Ck5fX6er0rAZlxyHIk74wNOPZY9JGoJAn1Qsl0fblqaIJiivPh/A5HlESlprdV03Noty0+HjyjsZk0XCmU6ZS+T5Uwh5n1UOl0PrkQAkvyokFp3imKySYkt8/ebavEgDBpFmlaW316++Q2WJqf+aTooqPZAaiwokKiXGPTGk0ao2BFBiAmSbCnojJt+0aJ1WGhQfV4qPX1hyeDi5fffVL39uaGa5pwyTfkGhRlbYAGrLEl8l7cgO3a9lcUXNuoKi/0/quPSvJCbdPr5eWil5cXXZpe44DlMVcMxYoTW1WZeUc2naFyUF1SPLEsKMVmq2arJDEUT1FHoXJkrdEerFx1kVvxuG40Ycs26xQ6RCt2nCvjkxW/AuOCAgxIM2FJnrifBsMu5jgBdvwbaepmxgECAi+5HNxL6aG2LTdPimBJ5ntR1RkOA4CA17Oz9lCNoZwFxEYx18C8SknCfRKryGPVZaT6mKiuA6PK8lhllao6pCqOufMC+bkcCFhsvo/SmmzBKICvLHZTcwSEdBN4rbQ82gLNek2x1ye0N5c+N4o8sPdyHEycZwgQFWsqqsFlabR4LtwHKPQGzf2gU12pqlB5pupvvX747Q+6NaP6btbUR1pH1LOzOmIMukQjDeAzIB0VbKzLpdHQzS4OGcglBH6hDnQ2J8+l1aUjAyUxbgZPrAhcF2SQ1CvnVlgC07Decu/Rru6TdIQnM4bv8fOhjIivU1ISUcYx8ZaN5bHUeRgEYs1FaEf+KdLROs/17t2TDg8H/eY3vzEAd8OvlaiLEj8YgMq5VX+AYpfxoLZ07iDY3ijebcZFebSlmvvIz18KicZJaVL4zZblXgLCT3BPAW3/Bgj0mYSv7SDwp/77fn/9fQL7BPYJ7BPYJ7BPYJ/APoF9AvsE9gkEj5b/3zH+1UYGIB9ACMWAscn9AMA9oNu6BLUcm2VURqt6K7BQRaFiybH0VVmAYqhUVqnryd+6ehOIKgSrW86fU7IBCEwSQ4tlmtS3jd4uFH+w2abNlHZVcvs2A4V5DY2hJNDbvnu3mAFT2ISiNOKXYvfTEqAIu1q6h7G7VfmTSzV++YufW4H2/fff67e//q0WMraWwXZAD8RKFwoLEs3tYFUZkAkrH+UoRVbrpI86lx9VPRzdqupcvwTQELIGba+bpL6dNc1YDlOOQmlUGNiEKk5pAxACAo8B4NA8nAC27i2sWHLP7046PNIES3FBq9e2VfP6rOulUd90hhNrHBuuHo8nHU4Hq9U4Bzbo3RWrt0PyguBm22ydJQMuS2liTrQuoKGgkHv59Kbry03t9RZef6Yll2PKtTSbltuipEiUHrEESlM7qXtrtYydio+pkkNugMDvP5xqqxzdMzJ12rKbNpFRJ+XrprQofKyUH1A6048XXZpXN9oaJFBCsw6/txyGkgHgLuR3UadbKEHIyH5cFW2zpqU3VLZvc0Nllrnh98P7B2V5AIHt26ttw5giKVvRUlg5SlghUBUlGlI9FE2IVt1ymwQQQ8bg04d3WqNUl0un15eL3i5vujSD1V1JWquojr6GKBavl5uaK+dD+3BloD6PgMFBkwtVVmUoQFmtG3ltk6I02PCTJVYZ83tZY1h9KeAhaw8VFvbd2kpGMuaAr4aDKfbV0KTdDbRKX6xSNfCMYm1YksmbRBGHTdrKLxqtyb3rlNeVwSMlNjFNvUmmPAtlFbOvCfcLeZMoFlOVZIUa5JCN5+hA5dHmueVZrDpPVAP9DoBXOnAS1VWi6pgqqVn3dxVhJh2qyBbs/JRaNUjuI69DvCjX2CUYZAYyx7RwIzLnnma1krR0oN5iNSAgMNWC9ZQ1f4e7S0zbcK9l7v3M4bm0oDTtKdxJXVKiLVbf9Prhdz8E9SzAj76VkbKgRR3KvjaxrZ+vjbbXJ/6Zrp/VdbwZEBSWKPn6gSKj0FLcD4tGwB6qWbckAwNTPyOWKFWSrxpcZUyOKlBt0LyuBsCwPEAsgtItypQCxFds8nelHtb2OCgGiQjgAemMPiv6+D8U3pkej0dVh0rPr68aelqOeTpQ1LSpZNH7+c+FzK2o3GiUXieDQGCiu0yiSCu/I8bGTKZmuDZ+DqIkpk144rVD0/q/CQRyWTimHQTu/1Nkn8A+gX0C+wT2CewT2CewT2CfwD6BfQJ/axP4EQSW+oawJjdbZi64RMlyD3CPZoOzccIeFymLsmBZy+EmgcYBi8iDAlwBdg6UV6xyW2rfXQ082PCRIYeF+HAK1kpy8diMo87pm5veri93EEgL5RYytABwbJrTxdlg5FUBVbyNpFXYAIum2qCEYQMqVDZskAErG5mCqQ7Zk+pDpb//7/+5DsdKf/WX/0r/7J/+hWaLa1A3hWZMrLklmX9FoaHtbVPFesx/8ixRmRV6TH+hc/2VykPhDTCNpUuE6W80uIzJX4OrwiQ3FDu58wc1YJnLFI2x1FNsysY+Vn6ovIlGPZefKmXH0v+eFbkOj+TRURaxOrPu+fWi9vVNTXu1hXHBjgpMKmudHh5c4IEFGZCEuul2vfnfs6p0s2xpCyQWUuYCmEQdxmvMziC7vl31+nzVy/evun7/rOHaex5YBtnkRzEAL7F9E0VhfxnVv3YGWuW71CCJrLS0TFWfKJWRLYZD32jTxcl+8ZqozkqlVa3T6RBaULFUNy+6tZ/V9+TZ3WzlnO8Zb4AoihiwP6dJri1Z1G83HU6VcuykLDjUmCjfyBMcO0NPzvdQ17b3AomuzxcDL9sdySzDVpsDtxEpLlrjyLOnaTqUj5CNB/yINW2b6rzQ6XwU3O310urtrXEJRdOihk2VlLXK+qxDVWvRpMvlFpqb50VVVWqOYi3DYFsqeXYBqs9KaNq2xTfcV87IW1jTEwjZeYZJnlptW2GZLY8uCOEewmLse9DwG9i1uLih6a7q54uhl62awOCUlt9gx0Q95+ZsjmCJ1Y+DM0CtGHRDLmq9ROUd/gMwZ44dmIV1nexEMufIhhsHAx/A+IFimXhxuUiVxapKikGwl84qi0h1jbqYpuOg7CXLsEgjA8LjKVd5lLKS5wU5jgEexhnPHCAm2YFkCBYG4M5aTClHAWVhPaXwBwVnotWzAbwHFSlZegmnbLgVyjBCriD37BCg47rZMnu73DS5kXzTjNV3DMq+lll2ieZu0TCgiKbwQ27gpjhn7JkFmXl8Jnq5tdIUax42Nf2iITB5EjgN8eZxVd/TthuyGa1y3kipDOA1tKiQywhcpLwjUhofwnVD9Xe/fuQB8oyicCi8UZKG9nFUedijyYCMgcepS4C4hMvU+xhQdlKOUvI4x/9MSQ0SZO4qGqW7RnOUeFah6IP8Q2Ya1LNfQKAVqSkSTyJIsV7zhhLKbtS+FOFkPgcAPP/h3/kaWYcoHfePfQL7BPYJ7BPYJ7BPYJ/APoF9AvsE9gnsE/hJJ/AjCKyir7ctGb2RprUUa98aj4ZDhLzT7IgiMLT7zt6UGpgB39hgQ1HI1asLnaqjW1mBEbTV3roGGuYNLCCwqEpVx7OO9cmbejaA2Cfb29XQ8DpQ3hGyA/lcsb2NwMhcWZTbDmnlicg0HGxl5pjzNHEm1risipZ7S7DVeLEiWlBV6vhw0J//vT/V4VjaGvcX//dfhDIUzVYCosvCenqglKEuNffYRgcrzaJkVR5NKquDHstf6qn6RmVVeIOLym1aR8MorHOjCx8AKRSlVLbKRdhau8wKorRPtaIoQoZl+/WDikOu4lzo8WdPevh4thpymVYVD7GOD5Vtkn1/1fX1Td9//8lFGkM3aO7mUP6RSMenJ1XHg+qqtg16iiJDKhecnA46Px50PldWDk4Kai93q6AqnDdNzC2SPn/3Wd/+P9/q+defNX7XuKG2Rx13ilSc4IFzgGVFrK6dtI5YOgs3oSKmQymFdIiWW6DHuNw0ogScGiv3iqy0svR0eq/zuVZdFrp2rX79Hbllb4aB89C4HIWyC9Rd4wBVDYCXdRSVkfqk0/vTUWkBOFlcAmLp1dJrmhorVlkXbuJdU11vNy3kot3Vc4TzAfgOh3e2OE6oAymSSYFUQe35e3UgkBFpWIyi9aBhWvSGHbTtNXa0xeZayaXMa+Uln/QAS5dbq7frVdPUK09DM/NtGp2lhx0dKEX2JJbtFBgI+rHCNTStFptURJmK/GAFJRb1I8eWYMXPg1ETEKzMxRmA8ZnszilA+NtwvZf1oBgLRSaAvrgsbEPFOkwsAKpAgGzsdmf40aJt2Tx7psJxA6nGoXWmJ1q7PD9YRWp1F3bYaXFLeJlEijipBHi/6VAlypPJKrcsDxmBeRVUf4XbxykeCfdddcp1PMKxAH+xlbnETMIbUbgCA63Q5E2FIg1f47gZKPArAYDHypJDyBUEjG0hszGLuV8jw0CeT9iitw07+CTOkmqVZSVHMGQgbnMvSpSw3fr+oDAHIE3RzrCp76WuldYWpd+oods0dIvhHvbkGzZhmHNLJqjUzZtaBI6xNEWZ1imy6pBcSreac/PxNFkG9RSecL0i2s0zQzg/QzkfFdqSUOIUk+tn7Wponubu5JntYFMU0QBgVM0R6urQ5o4KOo/pDaalHMV0qpRZDK3zWaMCtTCvRUv6qHUYdKNkhWeaIWNsRWxoB8a2ToZspMQqQn4vSQNkDga1IUfnvzP8fGHlhLKTLwUiPt69LOQn/dt+f/F9AvsE9gnsE9gnsE9gn8A+gX0C+wT2CXxxBZsGPkTfbIOBzTUUZqRY+7C4Aq5G/xNQQI4YG2EDiqTQvLYuNQDM0ZB5qk9W9mAtdD7a0JnLSEPw92FBSyMd67PK89lFALSWDsPg7x3am79/o1nT2WRkuK0qdJIQqJCZn6TOI6yyVJ8+X7QSqs8fOMMKEHhToULzkivait83ARf/L3vv1STJlZ5pvi6Pq4iMzMpSDbQgbchZszXbudr//xvmYjhDstkC6AJQValCuFZrz3eiAHBovJleXLUnmNZVWZkhPj/uyfP4KyIUcdLt3Y2F258vZ52PJ1ORKWWjTcD/Nc9Q0q7YmzIIRSA6oyAY7fWijntd/MqswWGaKCXXi/w78vbIWwOeruuPllMNodlwszzX0ATSkGp4or3VW5FJgnN6Ld7izW8P+vofv9b961t1Lyc9vJx1eFXqcLe33ELA2PH0WR++edCnT58tywygiDKQjzSVqvxGBcehzJXuKrOFsllHrcnj3N5WhA8a2CFfz9o/aUntRwMJbOg//OWj/vAv3+jznz5L3yFe7A3orMmkMTL5kx0PVzlT9eTFTm/efCVXXNVA9UV921rJRE17LyjJFkIvV8ba3Ry037/SbrfX/f6VXOr0dHrSv/359zqfHtQ3AKyThrmRVTUjk5tSA6u+Jpgm31C7ew9sUzLxAF99LZGr1p/tWLEu4UOkkLHGKJgG+IXYLVH5uUiO4wxj8Y5M+xl+FrBNCcwceeXYQsabX8y2lrth1Kk+qa5BO86aoRU7TYGHTj6L0n+0Q2uQMZ485OFAlfa6fdkH8BSGCbgDUsUQmxXwaVxSpUuUY6V3peVjAn05VgbgAYeBh4a8DmZm2YrjoGa48IYNpppaMPDQcJwy7Q971ZT+XGqzKgM9eb/73d6r5WzWodZpUMfTwPtg29dz9cskfpwzdtw1tjnveW0Y0lFXxqGCdLgiqsFnBzpg4CKHepX3Ar+LWJaR7qrr7IlZZI3lMjCY8ufCWXu2ZVTyGG6yr/lDgsfY21MpO/GDSSVuHojrgGP1Xa9bvuTDVLrXD2YUcZ3ieoKvf8aKf7YbDViJZbB80cnAaqJ5pAxG1gx9PtNQLSFCHXpZw/LYIrlzOpETyj83WIZH9evVtY6tntZimtqXyK+tHmsy2KxXh80dxSrKPI4tSuiFl8WNmcquOcA1yy3lHPGF2vaeR47fFdhRAsKa4T1Z8ce/++hVljfKXaZwGjWcan9DxyA40NirJ/vLxY6r3dyIY82WpekfiHVnzcFJatfQ6wXf/u0LAEQNznz9ddmXnABreU3/+Wv7317q9tdtAtsEtglsE9gmsE1gm8A2gW0C2wS2CWwT+Gsn8HNr8Nu1D1CgoH4jNQ6u5u2wbJb5X7RKtFWy2TR1B4oyBwS8Kj2shXVSGiUKUfRp1aRZlwHAxJ/JtPKCkiSLdVfsTHkSU54wTaoBFn1nTcPeo4e1F4QTaex43NRUaEAjNpZT79U7o9nTfI4Vm+QkyW2DHQW5Qmy4bKYtYyvQ3V0ll3k7clO3auqLbvelKfsI+L/UrTqUWyiMplBDTzOqL24o08SgAyBt516piG7MKtygjlpQ3XlGxYZ+aFqtgE8UPr1X8ESJU7wkGlDQnWkkDhVh/90VCmasnqX9Pc6cWYJpUM2rRPltpcOrvaq9kyKspkf98fd/0tPHJ11Orbph8iH9p0HVLlEcoegCGhVye/LsDqbeIVMO1R75YCWzTwODPqnLDLbOTa/nY63LuTZF4PMPz2o/dxqeUYpyvEdNAdv5VqNqm2nqUNxleve73+jv/59/tIbTj9892wZ/jVHJXXQ+PesynpQAlzVqVxb6+v3X+vqrXysIM1N1hhGtq0f927/+q84v36lfO1t/YzCqw8MIv0AxlpQGXIFWrIWoCnR32Nm6eXl+0MvTJ3XNi6rVNzTflIUqMgixSqe5gebLZTEVH43AVgSyy6w5+fH5pOGqPOXrBjIAWbkzVeE8Djo3NBg/acAS2nXq2k5dj2U5UBJWmhcg4HXNQhbDVLBRa6DmMZjZvHpFoKTCOSsyoSDjcqytACaYZrkkVJz7BQXwQ+2GCrBICwPnwDevbMMSjaI00Ip1fKDF25eDrMFouXI0S6PGpBCHcot+8nD9/s29mrZR27Y+Q5CMxThVlmSmOfPRcqgEKYrh/EnVogi8WoCXcDVV6jqt1gZrGXHo79ZEIW80pLxFBjvTKLL1k0Q02WIZnpWngakSq/x6dQD4R1KWexCLIjDPffNwki+qqsTWm8vJ0YyU0EhMAQkzzMgmxFNt9cMWFQAX5P2gxgUEBmumNa0UKFMcFl4pyFHgxEV9h4WVnFRrUQaWsu47DXOtZWm10OQ7YufuNAwU7EgTmX8dJUsAMHnQ3HADhHKQyJSiXZPaDQBiALAP96g1JyDgYArKAUtxP2udUHRi+43VDqOaabCcyd5eEzcYsH/jCMZG7BV2pA+kXE8D36KdhkBiVHex5oWf8Y0iXKv5/i8tvkkY28+lWWLq4KKsNPeDXv7yZzuvsa+bNf6qkI6jyM4dUxfSRBwlSvJSaVmpxz7dcZ3EfkzRulcno9jmqJsF+GpZNhjJOvvfFYEWy7B9bBPYJrBNYJvANoFtAtsEtglsE9gmsE1gm8AvPIGfQGCkO8MXYzCYhYycqJVsPoCbGexQjXmFHnlPKGL4P1R/KPzINMN+BukD4NhOEDURCiLyqebRLGgBqIBSEUfWmbchW/8DJQbYI1HnUUpglrLQsqhmUMcYWQZaVmaWccXjtfWgxMx89G9gVUbwFKjvRlP9rEugcPG2wB83wMWq3FGOMavtWlM+FXmmqqg0TqvqtjeQEmIjjAprtl1nMrBWU8Td3t7q/s0r3e3fKotzK1zokOmguktWc+MRvt9fejVjoHVEAQiwIbMvs8KUZUZCSIAis3BKX5OxVii0soNQcz1p7Se520T5K6fydqe7+53u3+21O2Q6XU764z//Qd/95Xudnk/qzoOmy6wlicwymQS5ogClX2LlAMmB8opUMdDLOZWZU1ZkVuyCzZJiE7IYabatT63Ox4vq00XtsdX4PGp5QW0pqQRgnNV2F63xLFVSWeZmIaRF9+vffm3A7vlzo+PLUcPUag5rDetFKdAHTqNVVVnq9bt3+tX7X9n77dreChVenp/0w4dv9Xj6jH7PFKm0J1M1QKEHOYd85i73ar80UGI2ZRqaO3Xnk5rzyQpVYo2qsCpbQ3VmwHN/e9Bw7vTp8VFt3Qq4sTvsdXj92v7+8nzUpa5N4WhNxBklDsA8FK40W69qu1qnY626adT2gxU7DMNsuY8AQNYbtnYrbWBBpgC8xM4NWmPJsUT9RnYjSivUmLnjdQaa+knn09my9lDRkcuXA6QpgokzZZGzrEtgvCkd48SaZ1nzIeAqxr7aq2lrU2KS8UnJCCU7w3LRsqy+4XZEtbYqyFIF2PfHQf08WBTAGMxygTOFZWLlD744hddCPiOZjQsEjEKSONa5o3GbFmG88L6JGhiogbKRQDFqR3BbGKiIIy2h1dYYr0scmYnMGVCHS5rrzKoix3Ie2PlGO3KazMrSVXHJLMm3xC4cK86AtLOK0inLvGIQABgmQEJgIO3Wic2Y8wH4h5otSUotYa6Qc8Sst/6Gg33wZz6ubbdkfy4o9JZW09yZXXpkVhOW6sHfjBhQ+vlS66GdfGbnsGhoFy19pEszq+tWEV1KiziP0XWjweRhWC17kBsXzchaZx3xNUqGfAN7z/XCGrxRBIYap0BLjDp7skbzYBksd5NraLjMSoDFXHe/fH65mWMqQUIfUckmptAMk1llVVibNu+jffjkIwnj3CJWyYlEudzx3u0iwNoFPIeWpemyTHXbmYoViz2RkyY6RPy9Agd94/EXGEixCzdk+JoHh9xkiX9UUf/Cv/C2h98msE1gm8A2gW0C2wS2CWwT2CawTWCbwN/6BH4CgYkOtn8LQrDaaBZCL9qwNDH7Xw/2UAWGV+WJz4Ei84t2UAAayj4Ufj73HUDB5nCyx/DNvoTJxz7Pi73iRJMpipXQrGJYxoAmZsWEKgE5lMgF5JMtBiWSBCg52wbUhTSz+jgsSiwoEWnbUUVU2OvM8kpluTPF2fPLi6alVhSyOZ2twISNKOo/8geXFUiy/qhw8tli7Fh5fej7VmX7TG/fvNWbu3c1dgVuAAAgAElEQVRycW7qv37uFDO9cDW1Ie/hfGrV9NJKuNqE/RNAgkIQfWVkWVnYBQFC2etS05Arc6XNd3jpNde9ojun8j5VWqa6e73X1799rbdf3Vnxxh9+/wd9++33evz4oMvDUUM9SbuU4DGFXaxg9M8FHIh3kaq7XMW+VOJ8UQRgsMydwiAwu+GI3XuYNTS9qZhQfY3dqPk4a/phMtv3mDY2v2ntFFSB8n2shMKXkBbYUrvdwcAUDcLHl4sBwyXqFBaj0mxRxvOGTrtyp5vbg4pqpzglJ21Q09R6en7Q508fdW4vmpZeIc25hKkFqIxQeEamBjR4CeB0odJqUsDMurOay0ltXZvSCnyckFEYRQb19vudXt/dWnvv88tJ0ziaMvLV27e6f/+VPn/8rE8fP5kqkTWM1bG43VuuH8qwab4qsuZRT48Xa1ttKbgZJstxBGGRQWjFFJAUFFes9SxTnsVqm07nurV1WGSZb8smV81yGkOzl3OKYc8eh9ZUs1lWKk8jZa5SERemujOFqdXHUvSCGtcDLKAf63DqG3X9oG5qNWEttqZXcjZ5jfg8IwVjqK6frL2WcwYFGe3Go3oD8ZyraQQI9AUlGQC53GshA89aZlEOB6aWbMazlcQASSH5qAJZ4V3HGo8UUX4C3gqB/kBQcuRo+aUYI7QiEXIPOcdYBwC4NOM9AzlpJV+VhIvScFFWxFYgUnC9ARTmkbIiMDVlVqJuw3EdKkqZOyUxgYHxIIrtk/w6a+OOcwVRZqUzIQq6EGqFMplriZ8n1nGgVoiWbaVQhIZh35iMWnAaG4PPVp5C+zAtwWOn+ZqhOg8AtEBTu6jpUI+uGimn7j3k65tAfTv5JuJx9kB5jK1lmIxTax2eWHOLmoGyJK6GZPJF3i4cU+Yya8WfaxmlXDO56M6KyB6kkMYSS70mzyqVVt/eS+kPYBvwSkFUlkbeSr0sGs5nU1S6LDc2CqAkv9Ws0qiayX4EAsJK58XWFaUnRZ7LEa8wzTpdemuCZl6obiGDVnTCa+M/PODkkl5LTPxNJv8928c2gW0C2wS2CWwT2CawTWCbwDaBbQLbBLYJ/KIT+Jk1OLw1Q3Cc9LZB89ljKAN/9gKshfcKOsAdIVv8SQmZXVFoEIHiD6y41m7JppNwemAAgCBmE+43goBAngNrHKDQbHkoh6yZks02zadAOB+OnyeFlTNYRhUvIwD68RyxbxQNJtt0ko01jGxZC8Wx0+u3b/X+V+8MQvzxT3/U6fRZ84K6ZTaYuFLWwMaf8ok1MeUeCrcYGyfZXtNoGDQxA6ZFwOlwOOj+8EZ5trON+kw+oAGCSHmVG6hEVde0s9YWKzW1uTRoBAqm2MoRQEBTvShaQ2Vk9i07uawwVQ0gcKwHxXe53A05dZEOr3b66ndv9fXfvbe25U+fftBfvv1O3337vR4+PqipG6X7QuNl0XJeTW1I6CMOTeLrbt/vtX+1U0JzrmWHRbo9FKZ2bJtBXU9+GEA3tdxByiNQYA4vg+YPvWqroei0Rr3CfJa7IVsvVgBYQSEa0Grs7PnIkGsAilhIg15RPkrJpNKlll8ICCTjkedzOZZSqetaPT0/6eHps6ntZnLPEspGPEA2AAZAQqGGwgtVabrIZdhHc7XN2UDi+fSiZZgUzbOiZfZ5dNgfy1yHsrJW3HacDBDub/a6e/NOr9+/07/+/o/64bsfdDwebV2VWand/a2BkLatrSQD0Ruw5flIozEZfKMVPYxXEGj5ghQ+BIkBOAdgAfqR7QgIvDSa1tVUio41hso0Rp1FQQ0WfP9BEQeANk5yuSTSnjzNdO+LFlDckqs5cl5QABHaaLoZJeBF84gtuPcKMU6+KDaF4RwiWAPAgF1iK0tu6vOPLb9YrVGLoZK1FuWVpuREzmXaocIlN3BChXvxjc4o4sg+HMkIpZhn9ZZ/3pdiNb5zxRSBoCjeI8etSGKz02NJzSnkAQqR7ziNGtvW8ghRTWYJhRe9lYtwywBVYeEiRRlzXQwEAgaLkseigVgqsBRnseIcpRqqzlhxGing3LZmYsBgpMhhL08MmAUhBS+sqUJR6EyBbPl1XCGWyNYmZzjXI5SQvmAE1W+jeaLZHBDoLb7TiGV4MDC4XG8oYB1uWt8qjLJuoiCoX9U2gUYyA4HvBgFXzQM3Iia1fG0OzG7Ov3Hds+w/K+cI1RuhpG2Enx0M5qFYthsoXHcpJeJmTMh7SaxxfaIFnsxGjgXXX0DiSA5kf83R5D2br9eeimgCq2PierosdvyEMtHU4v5GD8/FNTxNC+1vb01527edPj8cr2GFrBD/e+TnINAajVnni29B3kDgL/pLfnvwbQLbBLYJbBPYJrBNYJvANoFtAtsEtgn8fAI/gcAyvl8TrIcJNjgaRztNbBIJdA8WxQYBrc/U7HPY0gzKoMbzXzKohq1wssy+RetVqULJiKm5Ehp/Uf4FZg9DBWLlA8tsmVdYF0NyydjjoiI0Dgl+S+QgcOxx50Xj6nOmvtj6rLSUr800n66m7EujnWXk/e53v9Xf/91vLavsn/7pf+jT5+8sPw3QxMY+WBb1wBU21gvFH+TnVbZR7hs27p0BpdSsnqHFiZEnuK/uVJZ7yyozWNp39ryuLJWmibrzRfV51NwkCgCBc6R1CBQOoZI8p99WS09hRaTshryyg6I0t3c7nUZT+CX7RGG1qNin2t9XevP1vd795p3u7m809q2+//47ffPnD/rw4bNO54uK3KlrFo3NorVetV5QWYFqpbvf3Gh3vzO7KxCVBujDXWmtw/XLRWM/mXrt/u1rPX7/oP4ymGWxPbdannuNtP9iu0wXRdmiNCfzzqRTBj2wp5LRFiQeHpPZ5/MVB4URyjSZjfBmd6OqrAxG8D3APKycqPBO56MeXx50uVxsmbksVl44pUlia4PFFmLtBOJQXBJ0CsPGgF7fd3p8/Kzj06PmblA4kkspU55Z62ySeCUq9tQoVA6UrCpV+4P9/D///k96/Pyi+lKb7bzICu3fHNQ3o1lt/fnglZM1oAYoaPluk1rgyRoqXAFz+H5jrTSxxrFSVItxonHADjoY8CKDLg6dNW5jX6bxtuk9vASoJyHt2kDzTOhIqzxXlu5MTWatvGWugDxOoyleLdmMrSkJl4jG4M6382aZgiRT/Yw9G5DJuQc4c8p2pV6eHkzFayoxlJdhoEt7snUpVJHOabfbqSxyLWFo73XsfCELWYGob1GvoUq0JlizMGO5leUmmtXXYvs4XgD7WBmtyUlij7krc4O8lmnYdZaridXWbM/RiOhNulqJkyCSiym0RQ0KAA6V57GyEmVhZHbhIo+VFuR48ufFikYMDKIQtPgCL/5zWJGvqjiUgqhYY8ougsKOC9ALsGa5msyY77HMxNmsuFaYxDxRFM+DxQNgIV9GWsyBxMyGshFCBFEos1ZoGp41Mpcu1qUbDdr3nYeBfLsJIlE0kzk4+CzHzgpKZvu3MCTbNFA3oMDkJMOSPGjmXMDGO2FJ5hpIFAJZjNwgcVZGxGKx4g6E3lFoTcvcoZnG1otM7SaMh9Jc27lGA53tdk6UWHyC2duxyhO5AAwECmIYjmMdbu/MPk5m5udPj1eijV35WgxCrzHX9NUDZ56PP/M7wIqmrgVL2+/nbQLbBLYJbBPYJrBNYJvANoFtAtsEtglsE/hFJ/ATCDwk71fS9+MQ5Uun0ZozB43zZFADy15sG+RIEztH8sZgM7G3DWP8wvZHNp8iDz5Qyiwrm+XRYEBIaD9qkHUxNR4ZgUYSyfkjf4yvAR6xsmG1NWUUduLMQGGRFFrZUM+jbSp5qKpI1XTNj4pCNpZxlCpNaVfd6auvfqVf//pXBiD/1//6n3p8flTXXzSvFAEstgGl6XQiE1FYFzOVWWFwhoKSBaiGKjDwDcrAsKpwytNCFc23dzcGKKe20TgvilOUiJQDtOrOq8ZjoHCKtfI5sCVH28SH1TEYUMsOlEzkctlOIaDhMmmoZ0XJrLiKlb3KdHhT6e7dXoe3N3rz5mAAERvrN99+0J+//ajTY6MoROGDZXDVOq722rtn7Iuj8teFskOpKEUJtZi9lmPSYWE+N3YEb29vdHN3q+//9L3OD2crNwB6TOmk6tVOu32mBKUkAGgctNo/skYWUxxFqPN22L6lsW3UtY1ZBVELghpQPGIhBBhgT5y6WnPUaowWg0dte9Hnp08a+8EUXHlRaFehlKSZGGg7KHaFKcoYOu244/JkikAASHNuVZ+P6tuj4mVVFtBYi4UWezEZkrTMOssXNDjEDJLYYMTTp1rntjeVHxAMqFXc3ah5OZs6EmNk25P51qsLyHGz+EjLaxuW1SzyUTBruYIPD5O8wtKEtSHZgasmFHczWAnQVhqMxJZOnhxW7CIGmoWWbRenTgFAM6lMRThzPMZVrkxVZikucLPkouxruqPNYUgHO7eYT5KlSvK9nn7w5S200/K4h0Op2/tbffr8SY/2/kYkgBqCWUN/1ngZbSb7stT9zUGpc3p8eLSMQ+zMACBLpeso//BFJoAzbO2o1uJwNdt0uGJdBh5jNS3s+pCGq7IUhebOlKGjRrVNq+F80QAco2iX3FEyP821jN3YC+BSixAIrC2czEmswXlBccxgRT78ndbq3LIwJ7kKaE92YGwqw5ifKaQsYaaRgiTSGkd2XrM2krhQGHINJIsx0RgFVnIUxqXlCwbk81GCw7InuuDaEE5REXMZx1rL0KkbGvUTZTSzkCdznrCusAAbB+4Ddf2s+oQKEoWg7Ou4aAF7fb+ooXSk8zdL+oFMQtTRZOlFdhzmHkDIGsS2b2JjjeNksQaoCU2xZ6sgVhzkpuKzJnOKUICz3D0xuy8wb7KbKpSqAAlZn1z3B1P80Wgd67AvdGkbUydy/yYOfETDPPO7IlBVFSozYOGsx+NZRZKrG86mIDQrMDd4sBKzfrjDY1cEslO9Avw/thn/or/4tgffJrBNYJvANoFtAtsEtglsE9gmsE1gm8Df6gR+BgLjX1k/6TBfFDvabH2JByUA43DWGgKOQtsAsiHV2qtnnztjDVxMHYjKxNo+sbWNWCevG0madK0gwMMQNn2pNVLyVdpPO0uxApoAL+xrXeOD5m3HiMXReXwGAzLBEnazwVp8gVJWMmJ5ZIlv0hSvgxKBUq7ITN3StycN1g7qN78G98LEfy1iwxyZVREIaLxySjUS/s9OXd6uuS+cPV4aOb19816/+bu/1xoEpmQD4NmG1wSCq/rzoLVJNJ5DBUNsarHBpuxFhFgok8Qp2heqDq/kdnu5NFZ37qy4ozykpi6q7irdvdnp/u2tDvcHBVmgVzc79X2rT5+e9O2HT/r+42dVWaqn41l5RP5facD29Pmoz7//oKkldC5UuPO2TKRO3aXX8DSYbTrfO+sg7T9Jl6W210eeHyq+/NdO6W5nikNy3/p61nDp1D+etTadxnzRlPdaootGDVaGEQSjB1EUoHTen+xMDVZoDckvGzGo6qKz5QgCDNrLRcenB3ttZJaFiVOelyrL0uzUacwRBwpZ04DGqZXcWX19Vk976wAIGRQvvfp20A4lIQok2nvJywsCU7kBkcoyk8tLy1Dk5y8X7Owc5dVg1GowpDfoA9iGbqKQPJ/P6gdZE/ZKcU5ILYkXyg7jxWywqK9QPdFybXJMjnUKaIllUsKFMpvU5wMmmaKE4+wLbsw2CZfDZsuSn21ySrNKLs0NWnmZmn/OcRjVXWoNXa3B9f51LLUBQkpLALzDZdTKa0kojHHaHVhL9/ru03dqT60p8sz6CggE3gw++5NSFpqKyZc7PZ7sfcVRbopHyx9kNpxrFJqgHlsm9SFQf/BFFPYaYwOBZCA6x3lF/iLrc2ct2YC2x/OjpnPD0BRFzq4TdFMnM8pVcuxWA9+A4HQFVnFjgfzIVVEaWDRm4LAGxwbWQ4d9GBgoVTkN5SgDIxVFoqAMtMv9IQUGJwn5gTRf87iMCBDr7AEDvol1nKByzBUsVBNdr1pRasUdlCdZO8bMygTGeUXpvJD1WIugwX44q6f4g4U1oqClQOSitV/VcJ3g0kXpcMOFQ7q0/Gxg9m9rgbYSkkHLEBowtNboMLXrLzAQ1WA3+XgFSl80c00jeuH6uBDjiGu7V1JfOz+8nNTOKJ/NF8a0MhfS4q/LWJ1Ra0ccr5I1KjuvAOuobFldl8tZ60rDeWoqXdaAtQbzOoC5EP5rMQjXaNaTrTWKQuzmj2+DtzZhuy5vH9sEtglsE9gmsE1gm8A2gW0C2wS2CWwT2CbwC07gJxB4o9+utvlOV1UHlG9S07R6qWsl5H8RtB+kBqrYJ9N2SamDS3yVCMoUPoCAtiEGRMABrOhBBgIsY+2aBw9US1EhWdag34qyD0yCwENDihCMRH7ZrgIZpdLRUpuoHwcdjy9mFxxN/UJZAU5V2n7ZWNJYWigKsCN7eHSh2TdcDWIEaGXCUPQf8ypGbMlRYvCjzAu5VJbzN/co7FppbVTGqbLCqap26JJUuL3evH6t9ObOCg1Oj0eDI4CEul+1NoOGF2k5YTF0lk/W10wZPaBPHQSHYpXM7u9VHfbWxIoddQYMVeSkOe1eOb15f9C7X93r1ftXunt9p2mqbRP+9HTSy/NFl3OjHx6e1F1Oylyqw/5ghRcPnx/04V8/6PjSWj7Zl803x6hfe1PkwJWAubyqdaGJOVcax6ruK93//Ru9ers3Vd7ppdPpc6v6+17DD4O6pddFJ5ulgkZj9CJVwKhBSR6bNTuNgT1gIacq3RmsIEdtGFoNon241yCaaHsNXasGKRSKztip3FXa7XfaV0DIQsN8trZb+1krw+iU5r1OwLmus5KaLAoMBva04gLaoGpja6UOwB23q+RC1JaUStDkHKvve5sz9miAIqU008wcvJIP3+WAJRg1IMd0IlcuVYcKjBxCVlAAUCXzzLCgtbJ6IO1ZIFAsZc0HodK8MuikblLMCkwobrieO5RXWL4h68g/xi7fyQEMabkF1mScYzwyKrPempLry4uGaLA8SM68aeq8ahaAmiQaukB9Pxn0ykqnFBv52OpsZReeXn9pxsbSjbLMQDXFE6zt/qQkLM12Cm0EzCkclA5kyfnin3Ed1AStHWNrdQ4povGAkXMXMGfLbJVc4lS4woBzazby3q4dpkpLUoGlUTDyNEDfmSZwnobrCxW1HPtwUZHlCoLhx8fnxkBcpArjSTuXWmGIy6QY+JeFqnY0ZsvyLbnGJfGiMk+9FT336kaeNExo1Q0g0iZHjLkRwtlKWVJa+dfB2oBA2tc9hANu+/w8FHu8r7PWuddIOzDRBSitTSXozwNs2BPtway7PjHg13eR3UigSGRdYnXtYArfthnVdgDwRQGxC2uqoZvUoDCcUPxRGANYvDYMK7Jrrwe2TBrlqv8rVm4DttH1ehgCpZ3CGDV1ajc6AgPDvSkU+Rrfz40hu9azjpNcCTdJotQrJDlORDfMoz1ukMorep1TN5CRebYbRFbKQoHIspoae6BUBHn59rFNYJvANoFtAtsEtglsE9gmsE1gm8A2gW0Cv/QEfgKBt+5Xa5wuCgjwd5QRDKrPZ7X9rOlq7fUbfJQ1TnU7WktmyKacuCnUHdNkShVrEhYqkURBsmoZaNX0m1M2oGyaA9pLAwoNwC1eWkTqGYoSFEEUWpBnZlZiEq+w4wVktwGpUtuMdl1n9mOgi8+roqwhthwtNuMJSqoot8dD5dKtvdIyMShEnhrAJDHwQuEFZReplTsUWWKwsOtbLWRokXO3TiIWr7p5o1eHVwa21iVSVZb6+je/MZXd8dNRzQWbW2ItsyOKwKdYY02DKnmKkXpUZr5P2cACipklXZUVr5XtMsVZai244ewB0RhMqu5Kg3Fvv7rXu69pud2b3fDl5UHPL0edj61Op5M+fXzQ8+eTWWoPd7emino5H/XhT5/U16O6l14t6rG5NkumhfQLGAqQRMtGr3GsVJHKu0yH39zpzW/f6/3XrxTETt9/81E//MsnXb69aDlRkVLrrJNmdUryUcl+1EjrNIUxMVbLRC4tzAJbJE4LOYkomIZObV9rEbbCs4bRF4uQuYbdUmlgOYLk0+33eytgCdNQKzCuPZqlGAA2oz5MF52asynpHMUbgMYOeOFB3rKMWqz4hDU46O7VOw3Ut1LOgVrNOcVpbj7fASiDssrqIUJ7jXFcWP5b0w7qutmUp8uK/T00AI2lHfVXbGqo0V4HxxnQbS7L2TdaG18KQlMCAvVQtlI0wnrla+Sv2Vrk3+0o+NZXBGdZSMtwaYAKuIIdFusmZ0wLzDuf1JwuVsyCzZiGZytt8WeOqSCZB4BztIIdXwaxBoBhD6jI9+Q1ASiBqM5Fyh35cqGBUiBOEDpv/6XJm7xM7N3I1a4Mh3MbizggqExLrYBRA0SL5nCSixNTgGGKd2Z99rZc4NiKQgzquWLh9UUVNBanWWpNve2lsUKgNCkV0OLbobbrlWHtTWOzliem8guVOJqZV4stKMkIJKeR91PEiopQtze+cZpmWzhflpHbSTEKwDJURBAoeZhGggFkiS87sdZqngQIWlhzM4A/DHMDtsAtXjcRA8a1pqsteO4NoKEsBtACzDgHDap1kzUNkyEIqKU0pG8tctQALWU+fRdrbEYDgl1H07C0DliR+f5I3bCqI3+Qx8C6PEUayVlMnKHw46UxlSnXNG6YoBREyRhjyw1Yg6wzFiiN3KkCzr+8svOAluiuadTNs3JiAYB9xhUDa1Rn/XrbsYeLgGaswFOPknJVlnnYzpp4Oj8pZi3Yz1LO5EExavL/1B7MyeMlhb/0L8Pt8bcJbBPYJrBNYJvANoFtAtsEtglsE9gm8LcwgZ9Zg/f7NUoS5WVpRR9d6+2VNLBShMAmF/suyroQmd9C+PtsG3Aggtm9Vlpwaawk841ChlyO4ozuZCUHKPDIZWMT2raD8njRxCZ0wS6MyIYyAx8gT2EIuCy2rwUGaObIwxtfUhIaEKjJkwMaUkIC1Fp4rT6/LVZudkued1kn1XOt/U1qm/GuY1NOq3GkeL2RU6YsLgwG8r6AE3N4kXQ2KycvJ4sS7W9udX/4tUgPA/ZlWaFff/1eZXWjp4/PuhwpD4h9oUAbafy8aO5ohSURcL2qp8AGWBgBUYhrVi2Rk0tLOVcpS5ySIPZz16xsn+n2zU6v3u10//5G797dGnw9N0c9v7zo5fmk47HRw8ejLs+NqXp2O/L4EjXTqPMT1tFB3alR/XTS+XyxpmMPAUktROmZK7+rDKahjCz2mW5e3+j29b1uX5dmYf7DP32jH/7H92p+OKudWjCUznpWpF75TaDk3h+7tpksAxDm65JUt7d7JXzXCCSiCGE0yyNKqaFtVAMFJ1SagYI4VrxjHeba7XL735TCkCzSRO5ic9TQnrXMo0GrJWgNiFD6kEaRgb9zQ4lIqBAQA6ijRIFG62mwUgPWKZltyxIoxf66vxP+TGvMtYKRREMgPb08WasssKKjCZlyBiiKr63G9anZ2nK9Ciw0EORbZ8kABFyFAcozwBf5k7TQRma55t9MWDWD/HzOplud4qRUEmWWxcljEv6WTaUpW1dAfTYrygJ1AfmWrbqptVbjse0U04DLuWNFEYFBRM5LCmHmNDRlHkrdeaaoYVHigOK+IZx/s0S5a3Tc/rayawErtr20en58EtcHYDFcBohjxQ+Lt3eyujknsVCjqgMC857IxaP5NqRUhvmQ+WmlFBxrD29pdl4sP4/sUCzNq2JHrqBTURSap1Xnc82ArQkYK3t3OatvLgYXHYUrV9Ulj8VayRwxApPidFZCYUyaKuezTFTtfdEI4DBNFhVlrBDrcLmY2jJKI1OMKqYRnWuNf28hpSGAR0AhRSLWOpxoDRKFACuLTMivdmFWCaVKvGw/AysQWXwZ0xxQjIJSlRsq/ibKMpAH2JrauqdlmHIhBarbRf15Ud8Mpuod+1BdO5macJhm9UugdljVXmMMppHMRpTbTktIlihq4NaOuy9yQn2NIpn2cp4B6BxoDsh0tDsoqsrMrgMU+tT1Ud2E4jVUCtEOvCWaiIWJXNSQFurZznmXUlCTaGgGn/NIu/vKusPi3Nt1lHIZFqflBdJIzO8MFIJfiPKXX732O8CjVQ8D/xZ+J2/vcZvANoFtAtsEtglsE9gmsE1gm8A2gW0Cv+gEfqYIvC3WKCmsLZVmU0Dg0F4hypV9gKWAb9i/2PBTHoLEa7F8MegAFsNIaEYAAw6FXZJZMYdZYC2TKzEYcTnXShOvmEINY1n4qFKuH/4x2KKyqfUqE75mkCAKvUU5SvR8ORmQ8PCF8HlvXbSK0DFSuKDOArQs6nVWmgIavPILq3IUZIqXSrlKZWFpNr+B1mQ1UnhSGNaKA9pPUegl2hc77Yq3CuVM4Ri7XIf9zlRdzbnXPEQKV6cZKNBHmo/Bj6UbQBVvxJ0MNsS7yGyOczMrqApTF6UBIBBrss+l43vTKld1m5lFeHfntLspVJKNOGOLPen5+ajnx0bPDydT3JGLR9kFzappWRgIogCjPV10/HjU8eNZPWFkdlSkzGU63N/q/jdvtLsB/vj3imosiLGJ+034h//+QY9//KS2udh8ZtWa1SqORyU7KbjxGWZLN2mdzXCsLE90eyhtH28WXOzgqJwa8hMnNV1tLc4o9AAsKXMoySZ0SotYrkhUVJnyItX582fVl2dpBCjQWLAa6GGtAiQ8mEBttVjLKYsLkD0B/aZewTJpf7hV4jIrODFApcjgrjUA98ASyjBCK0rAVh1SJkIW3wwMHHXuBrM6TgNABfp3zbDkyMKOrAl11rT2V9u3L6qgIdjFKMq8MhT9JfZQrOxYJQGZgECtWNlzAzRkEkaDUzw6W9dLOGpyvYnR+nTSsLTqp9osocAYim6aS2MlN+QXLtjy11FN3WjOpCD1ZR40zgbjYmuQ9817A36biRnbtGJVuyZtdXgAACAASURBVMxah3kdXdOpPZ29XZbyFUAQ1wQTac2muMQaGphdtLDcTt4zLbpt26sbru3BfrnZWjDXPy5fs6leYw+xzppiEUVeZCo+GpfXObTH4DoCUI2jQOPQabzawV1KCZEMCmZFbtZnSka0nHy2Z7TazwECXRZpdxOrpFjE1s9qNmFXRCoqCkhCRdY0TAv2bMrImMITK02nOTtCOKcoJBOPvEZUzhxT9L2F5tWrJrnBEARcByJrHQeW2noxoDXZudP3jc2IHEQKaaa+t8gDa2dG9QckJsNyDNScJvWnQX29WokIVmKDuNOsblrUDJTtrJr6WvOIKtpfU7mZwLFiLQFUB8vwo3UYkEkeoIdyZJdSAGMhheGsChVuALzn+NWaLTeQxm5WLnma1ENxt4O8RdICUYny79iyE7P43+5ZP7PqtrVz0GzeV66HwA81KpDwPwI+bNe+EOjfgUBWC6GI28c2gW0C2wS2CWwT2CawTWCbwDaBbQLbBLYJ/J9O4CcQuN8XaxxjQQQwDZZjNZPHhloPGBVj11v9ph/AgjrEdnUoy1ZTIFG+MdPAa5ax+Ud4lme5NXkCllCNkOd2Ph5tj4c9js8vYGCYgTOx2Cr77DGUTYFKl/nN9Dwb48O+TAvx0/HJ4BoKMEBEAAhc2MjHPvN+5utsVEECZ7pOLS2L741QkUFVJic3F4rWzCAi77djo64XJdGI9k8x7ZdppCop5YK9kPKhfEHhyGZdPbvt1FSIlAugLIymSPPZXbP5QACov/wGN8WuuEf1N6t7HhXv7xQtieIlk8tyucrDlGidFKPuu3WqbhMVu1BztOhQlaaQaodWl0ury7HX+Xi2x6dkAJsgT1XtKo0oNTHinhu9/PCi43cn1V2v/au9L0goEt2+vdNXv/uV3nz11mCSNXwqUD+QXdaYhfEv//3Pevz40bL95rnRNFIqMit2UpgFmlOOFUfP9w0EYaQsS8xqzf4d5V6Yo2LqTbk415PapRM90Si5HAUe+0Ih2X0osVykLI8MSmV5po8fvlF7eVG0eHXqGo6qqkRd3xlkJH+Mf8ESGaEEtIbX2YpiAlOrLqr2N0ryUkvAjAAui9I4tA4PU57Os5qhV9eyRs8KUM1ZviXFFatlBQJOsQoDk6+LyTfNoqak4GIdNFtmYKrcRdZcTEsrikVKcoBJMZJX1FSK5WKnJMrNZjn1VMAmZpMd2l7xlFsBDsCQdMkh6aRiNiBITmI/twapCpfZ89VNp6UHmIdaAGZXEDgkk61XU7XxXoZFURzZudfbsV6sdZq1z7+joguwgmLftJKLSc5lvgzIQCA0b1EaBqbka6dR07LYe8HKXWTOLNrkjA4ATWy6aWLt3wzN6nqWRRTIogQDAC5z73MKkxxUrhUlLtmdLNIw0jB3NgdAFY+ADdyaifnErE+pxb605+f1rdPFXiOPaWUlKcrAUDcH8glRI66KkkVxFqisYuVlpKyIlWSRlSXF2LDzxG5YcK7xMoCQUUwzeaYoBuDy2mL75Gum9DWFICmHqSmBuT5wzaEQBMUj0BuF6jC2BqhpJbcbE+ReAqj74aqO9Oo7rmHNeVJzGtScZ7UN1+FZo4FASmoWKx1pL1xLyTOlSGQxGzF2dxTHplJGmTgPdk6jGkR9alyStbbQBM3xB76xxil2CkzBO4mCEJSkV9U10+daHy4KZ+zEKATtbfn3GtAa3+nXX78xe/jL8azm0lqeKyU6tv5QJ1K2wnowCP2zD+IgAq7jgGkI7NV7ziw2EPh/+st++7ltAtsEtglsE9gmsE1gm8A2gW0C2wS2CTCBn0BgkWVUPFoO1kgovO1aI1PNkaXlArAfG0MC6XvL5SMTDfh31bkoxAaGNTfEFkpS1qIsjXVzs1NV7RVR3xkEaptaL0+fDOphHURtxwYbRVeLTW4JbQPpnWKo5shRY6uPHXIyWyFKIYDE+VL7AoQ0s6IBK6zsvJKElk/UViiwsIE2c6coBDHOiqJQeZorA8AsmarslX3/0KMgw27a6GV9tNISKhsAcqjkcqDNUhJGpsihwvIzWbrEAE400ZRLszB2Raf5lGmdsN75DES+hvYmAtnlkZZo0XABemKfLS2hL0MBd4vFTopRbh2cdm9KHV5nKqtAw9IbKCNfkHkAYsYxVH2h3GTV3Ae2t0Y9yQjJwVvWUWM7qH6udXo4ajjNev9/v1dapH5+u0xv373W21+/1dPHJytwYJYTbbyX2kDF7//nP+vx6YOW4KwZazCWU5Ft522GtAEnVaIwu9pHsYiGkdIx0tCynBapaNW0Z50+X655dYtcECgvcqW7XDE2T8vti5SmtJiiDAOkBfrh+280tbUCAwn0+3baURkbhQaSTFlmeW6xHj/8oL6/WGEFuWdJSmsxjxNqgSSjlCKPjWy1vlWzzMrywmBe0zY6vhx9Y3ZISYK3vZN1BtQGRtVdbW2tcB0rowmcUrIqLRRwVJgCv1JVtNACqUPaaAHPZOsB9kYrSkjiQo4MxTjXQI5bvWqsVy3domACjlGSk2lBSRkOGqJOQ0xDc69hrNWPzAHQFSpdWTA8HyUWoDIafEdT3w7pojUKTDkL5AX0A/dRBBrEgTlFk5IVdRnWaoZpGmATCsJf9qjEIuowfLMPz1C5Qt04qyXnkfzEZTVV8a7IzQpOrh1DSjhXUChSQpImCiJKeEZlrI801ePLUW3XKE6wa2NZjb1Ve5nNkgp0I/duoUEECytWZP9CNE+dvW4rIHKJ0jw1JRyzJsaAaxqKwSieVXEOV045ID7iOkC79aq8CFVWibIsMiVtjBIwCVVVlSLnS5SShNzA2WzPrBPOQdYT6lsCBbGAkyGIWpAbBUuIMo9imsKswwHZpaifsW+P5CU2VihCdqVZg6/tw1x/KU+ZJhL9QkifAb26IStx1lD7fMBlXK2EZJ4pFFl1eWntmmtkXk59t+hyacx+P06hJoqSpkk9gHAMrEiG4z5iQyZDU5Mmi2aAfPpW7C/FIpxXgPZo9b8juPag7qXxuDCVN8d+8Ll/ATdEpK+//squLeSYAgMtDZZ5oKIMQ4PrBgItHPI/+/DlUz8GUW6/uLcJbBPYJrBNYJvANoFtAtsEtglsE9gmsE3gr5nAzzIC83wV0GMYDO7xMS0YfH3rbw4NJOj9agMeyVczpdQ12w011TIbDKEsxBcmREqTSHevdsryvVJHwcaqpr7o/PSoc3u29tMgmq3ZFGvZsW4MLKFD8QlZkYXL02IJQAMWmn4klPJgVd0OlulmTZeE4y+B6ro2NQ7/RYTw8c0UIsypqdmMCgAGglVlVCnb7fXf/tv/a2rCz99/1vHppKenJ/XTScvC5pp8w1VRGmpHgUKYWcEEYMckObM0NNJCU61lvmWWuxdY7UNlCkdTNpqpjtezWlmH2Z4tn2tRqp3NolBluWjuJlGcLBrbUeWrQsW7XLs3hfZ78uNGdeq8kAaVWjervgzqGpp3ebfAT55lspZQFGzYva2xuEU5NytIMt29u1VapZbHhmKNzDTKT+pzY2qipmt0Ob+of+50ac46P3xU2z1qiVtRLDPG5IClWi6r1NL0nCioAoOLlhNHTSzroR61oi4NBy2uU9ee1D03Bl55Lwl2WZcqKVCTZQYuATBAGWyHoOZuOOn48FlDc1a0UDYwaw177W6ASplZpdM8M1vi3HX647/+m7quNThYlpluD3ulZaW2PqrvsEkG3sJLPt6a6KE52+sFgFlza93bOrbil2tRgb0/mmZpDO47b7HEwgsMjRJrBbZiW45oSPEEuYWB2cZp2SUbjbZoPuj8BZ5W5a1uqjsr0LAm7qdR43FRtFCakWioVwX7UUkRaQkHdXNtbc9D0Ju6axjJpAQkk8cY6G7/SiulNP1karwL1muKa+JRMfOMI62smXo0YGYlEuRvsojD2Ypx1oTCGvICAVs0GgcGlWDyiYHNQMF1brRrA/cAV5R6QK+BP0Ve2tdRrsXXEgnKSLCIpklqalfKJSil4PtfHl90qS+mNOO8GunWNgp1xUBAvTRR5bD9hgYy25aMxO4KVieLKiDPj7bbZKb0grKg1B5zpbkYVSAtzEWqKOG9kSCwKHKTKspCykDOcd7BUxeVRaoMO3HF131recKSdjJYicox4mvWl8G/owQk8zC2ch2AGO3X2G49oI4ULLFv+8X6uw54ds3CznWN4+lzFckNHDTTNmyqVoAfTdiLxTWM3ax18g3DBhZR9NEKTZagNWCn0pKqbyfVF/IjAcqx6gkFLHmFszqs+Fzvud8zrZrG3q7lQPJh8Hmm1g5s2ZccD/+7gAXDeQBsX9fJ1hZXtR8LPYCZWKYl3R5u7drWtK3G3iuxOR4U//AXjiHXmP+QDfjvfqVZ5c+PhVJ/zW+77We3CWwT2CawTWCbwDaBbQLbBLYJbBPYJrBN4GeKwEOZEfokBDeox7xa8Euol/86/MxjDiAHKMPvz9gwEkJvNZvzoNRaf33eH2UAbue0L/beQruwae10OT6ZspAPSgsAQRhYscXBACAbZFzxsEAS28KT1TY1mlH/WDmEjzXDMukSSkEcDkZ7Tf0sFWGiZCVXCmtwol6dfz6iveg7QRm1TNrtXusf/+EfFASpnp9OBhJ5jFPzoLlvpLk3OIrtEaXfzu1sU4xex2R7AIteBu2CicbX7Ir8MnptlYkGTio1ZoOT9s3XegNszV4lyCf/im2xVF5CGwAFUnqX6vCm1P61k9vRPOs8CBRlD6MGK9FYdTr1WnkdwFkgR0JO2aR98cpsgT3KI4o15lCOXEMXqLq9UZhE6rpa53NnBTFDPainebfr1dWNzs8PWgGI2UX9etI0nhQkjZU0sESSpZAGp3kITWWmQgZWIC2UJQAB+6YX9KOJntVwDHsApYeGQBQy7mIsvVmu/W5n40B5hf1zGQe1daOHlw/WOooACxuri0a5HEizU3W31+5wa+Unnz590oc//JtOpwc5V2h3OOjw6qCb3UHffffBSkcwoK8RpR2hzs1Jp6ZXZ8UGRsBNhYXqE0WdKbXImlwTW3OsrS9uRdYTIIPMRYMcpphCBdYb7GUejv9iYCDg+HrZYX3GpYp8pzzbq0xKg/DdedVwZmasC2p8B2UHpzGb1Ae92r5R3QCzeUaUuZGBpyujsXPNhYGpx441Kr3ezjPm7FxoZRucXDUgMHUaO1qQOXcBoh4u8v5o7PV5fJSMxDqfz0oo66C1G+A+0+A8KI2lBlUiln2SDwOex9k56bMQGRAXj5+uFwRZAuw4vpwOWZSpOTYGhQbgNXl/XyLiUPh6h7+BODsHI6fGyl06xdfZ79LKVIMGz7pWAUrKeGdr/QtMROTI8csKSkIs3s+YVZqs4hW7iuZgcg59limn9r64fj+A0AGs/dfSQnIZ163ILnt2LSKygMZjACGPkXLNcj9G3cUuU5wUWqcvIPC6FgDN+HO5MtAqvq7WVG0N1uuqfu7sMcZu1AzUG7HX+2sDMHAeQysW6RtKeMjitOhWdVjva45rqjOAcFg19pMpNUky4DLLh4FHrPQGI3kdPh5isWsnwwcQcxPlyygBvqvWMDbwaOv+Wjbz81+qHsI6W08oDm1Gdv2lYOXaVj3x/vzvge1jm8A2gW0C2wS2CWwT2CawTWCbwDaBbQLbBH7xCfysLORwsyLU6IdB67hYiQc75dwlBgFpecX+BfQA2pgCJil9C6VZAgdTTiXY4QJaQ8EC5LSRL+UBGlCEYoMJ22k3m7IJJVWEcidLTZVGCzA7zmZoDAJa/h/KwrBSvdQKUPYtk+WfJXGmcagNOADagECoVdIwNfaA1S1EdbaQ8jeKHtNBozIKAVJve0ZtE/aRiuRgYI38NjLpkP7QUHs8P5l1FFsjhQ+7m52yLNO8BBbCj0UumaT6IoXdaplZlH5g8UUDgzIQhSDvxCdwTUpUmNIxU2aQiD/LFIH8RCyXZ8p3VntqQKpCEfgmV/HKKSsjU1WVWWopiv2AInDS0I5mFbxcBgXLYEUHSUFj70H7w94soMe6Vt30CqbAFIEowqqbylbZ88Ozfvjuk88a/PistfUtskN00ZK3Gl4uijIUhi/q+hcF8SJXoKxMlIROUVholbfNVkWprMg0rquaDjVQq7VBvXlRu5zUr41gDLuqMJUo7wXFHKDMVHnOrxXgxAK87DudLyd19VFJvCrNKIrBUt7JAbjyTLe3t8qzwsDEp4+f9OGbv1i2XVKU2t/tdbgtTYn2+YcHdW1rbcCotsZlNSUlisB2Yr3OxMEpDXMlHPSFAgafTYm6cFxQpaIKRMGamDV4XLyqiaOHUgrgkcSj1nBRME6WQ+mSzGzqKPCAOukKPMmUuUJlWdm/Uw7RnyeFbWiKRcyaFQq7Q6AhG9UsJ7Ut9u9Jl/GsJVyUZL41FyXa2Ix2ns0rllzaZSfLKhymVSmAMEstco7zFMDkoOHzqnYezbIZzLMutCsPg78NkDgrCDHre98rSLBGVwYeh9G3ijOP8AucjRPFUW7qU5tPChSlEEWaUIgqVds0BrjQl/GarZAG1Rv29qUz1SMKX0almfxHrjnAOtq8AdzOF5uggjQ1mgexzACVHsq2rq4VrKnSYGeKW+zzXBBihGiLzxd1Kbmnvm3cSkiiQXA7SohQVrpkVZKWFv9X5omSHHuz/zOKwJJm62JRWgSKs9i6LSocwdiDU18Qw7WEGybAtTjNFAEJo0TxWmrofeSC7w8Jr6o7bg+sdl0i45BjAtRnwXH95TrLjQlKRVayUGdvGSaDkTIQACElPP2Qaqg7A/pdR3SBM9VfTeswpTjDrKbnGooqj9ewqqd9eEQ1zQsiWmC1fED+usyRL6BJS40L54cvZhrJkwRaLqz71QC4J4f+taWuMGs5FmeeA3Uy1+YvRVCsAZqvscijqvWZsBYAYbdJfD3Jpgf8xf/fgO0JtglsE9gmsE1gm8A2gW0C2wS2CWwT+FuawE8g8M39G3OURRMbS8CHpYNpRRG0ylogUdABtKxVllisMDc4AvDAJkYDJhmB1qoZJQr42tRZ5h8bYkfjJCHzKAjJxMJYSbmEy+Uy1DKxJhowz42pDA1G0mFq0IXigk4TShW+bDmEZP9NpkYJg9SsbinNs6404ACsgziRJbjwPViWHfZmQFmsIq8MajZH7KkeyKUu0x6olFd6eX7U8eFBQ9dae+jNTaG8zBXy5gfskZQvJKaao/CDluJozc3yaeULV3syDcN+bv6/ULnPAgQDhhSLOBK5IErSmshVhfK9s3w0vHvxXabqTaHdXW4ZaFauYtZMDxKwWwOqrHBg4MBMKvehXr3Z6/79e717+1YfPz7qhx8+6+XpqK6mySOVK7A4x9YK+/DhSZ9//6xuumjtePxFc9xodo9q089aTthHaVyeFFwVhy5PLJ+QA0LDbFbulIS5iiTX/v7G2qHPJ+DVk7Ubo8RDJ8cjsbiSMvYWYJepSBOvbIs4LqVBEJSAU9+ob7EqtxrGTnkGoAnMTo4qcLerdLh/rXWedH456unhQefji+aJCl8pKwtVVWllI1Cdz58ffmxwpfwD4NavkY59q3YY7HlRwVVprrIqLL5s7gAunSmXUM/B8nJglbWnzpZzZkU2AHJwMuo1MuSsIQIlYWyWYIpBgLDJSqaiU6bCGqIzVHYu0dgtWrrQr3fAcY8pepZuRjVpo34hqxG76Kq2bs0+G8U0PIe2Jsleo0BnnbHNjlYmEYWL+lWq7ivxgrCYWmkLNnDeQ5iYVbRuGrXkL8aRxr5XFOEJJSOQ8x852qC8LMwKTnYc2YTD0PjnDBB/8twATOzA1/M6uRZqIASmU2MOfYM10NHyPlF3kqlJgzOqsElJin2ZmwKwvtls3CgYUQ0Dk4C1wcL1hnUe2etE0UaGKNmIFrM3AxoXldnOsk5N7UZ5iAFclgHKVebsZYfr3JjiF3UjcJTrVEJRTxhZ0Q2W6szUlJGSLFSRS3EZKq9Wsay+5FhmGbZnb2fnuGCt9sclVOhiA6kU6IC7IgpF6BgJC0VBbsBykS+JWRbAmC/g8C3Ko72PaR41DY3mrrXYhiRYNM6drU0rGAFkj5F62t7bSf1lUtfQbp2qafjZxYAeNw461IFXxTUw0FSCI3mjFqZojcy+1Rc1+Kph9KUoVtxCviZlNFbzg2KWT34rrLbeuCAkFOfQGI9tfOBaH1gTOjcKWL+mqA0WLSvPY1eWn/3i9YD3WlZ/xYMmgNw+tglsE9gmsE1gm8A2gW0C2wS2CWwT2CawTeCvm8BPIPAmL1dAnEsJyUfBhqhjVI8iamFD2RkIDILYlGio8mKUb4A3MreiUF1TXzOqPFhjVz6Onanc2FSnhHIZTFoMkkwLkDC2BmKXZspdrnGd1DZeBQTAE8Uh7FgN/gG/rptGo5Sxl4wQqo+KK3HalaXSLFcDKLF2TF7/YiAwxrKZTXSUegDJxpZ4/dHnta1rpMRlun31Srtir67r9PL8pPZysubR3T5XsXNmLV6ayH8iYCTPCwWdAR4PAtnYo2YsVJhC8Oc2a6x35PiBAqPAl2yQFsicgUYuKa0gwtpF58kaTItXmap7AKHPJiSTDaUWykwADP8bxKmmfrRig9u3hX77X97rH/6v/2qz+cO/fKtvvvlej4BAoECHzdOpGyZdjo3OH8+qvzsrjBeFqCWx487PauOPWpNHczPPS2Tzj7BJp05hEWmkYZgMxdwpL/Zy0U5lRnNrZpCybmodTw+6HJ/V9SevIqJZNI6tWKTIaZgFBKZKklQrEAalI5llPcCIT6BTa1lyadwriBZTUxVZqrvDrV6/f6fL+aRv/vRnffvNN2ouF7m0UGxwMldRoLxzWsNE56bV8XS0nMqpQ91HC3OqZyCgwQwATqhd7lTs9taui/1yHMnAo911tlw1y4fDHgkI5D+gM/DMWmpRBEYqzLIbKZojBWNk6tQsBI5FcnGhNCgUj6nCyRcvBMBLlIKsS1RXS6ikiKWbQV3aqO5Pauuz+n5U12E0nxUCqIpUZZFZKUrfjurq3rcoo6YEwaBS3KUGpYBrwEDgJQDv9nDw9ujzRS/ns72OBLofBh4y835CbPGJvWdTtsKnaWgGrPOecRYDu6zhNTBLPzANZRsedQP8eFVxwNJWTClR6AtfrGU38vBOnKNcIgKqQKYfVbdQY3tskNhVjWblGwlKPA/BV/ywxqR9vh2WYYpdrJRipF3XNymHAU20UhJQJoKyGdjVKac/BkWzWGP+k+sDSuUsI/8vVILSz5qHJ2UlLcNkIYbKyNjMQpUlDdqhldvQpIv12Ng219QMCzFhgtYs45uHg1hl8VpFcSfyWbuR7EZgHCpGIDMgELjmC10oZ5rGRvPQWlMy5+KyNBqG7loegjJw1cx1r5P6ejFl6ATIa8l5nCxfcOhXtQBulJpcv8xOPKlH9T1x7EOLb7DrJ+LLNfAg0JCs1bQYqCT7MIkD1UNjr8UDTt4z0DRUVu01TrQccy5P1l5sFufruuASPi2cd8BOMJ8/xpzzX5zhvjf+p48NBv51v/G3n94msE1gm8A2gW0C2wS2CWwT2CawTeBvfgI/gcA8DFaHlW23M0UWDZx9j82MQoXJFCfWJHy14RJmLwpDnFNRlkqS2GygTXO2TT82T9v3Tb5MBOWQFRWgBlpRjASayS9b/OaYjD/gEtlRPCdbQ14dWV+oztjsW9ukIUIPMVC1mYfsaukk16woeP25ByE94fiLbUZnjGbhoiiZlCJZROmCpXkGchTSHGuxgoZM+/2N9gVW3UiX00XN5WSW5qJyynbe+rnU0niSptZHgBm/EM3FKHxSU34BAp0KDxmvFkbwICAwMn1YZkDQoIcZ4jAnJyrcTi4qNDQY5ib7iQww9apQ/jo3sICKCwsorag07GJFjCjKGCfFyazDm1y//i9f6R//6z/q+fmoP/3+L/ruu096PtZqL5P6F6ye5IiNao+dKYAIFnOlM9DWnxqdLw86h99L6Yu1Rq8TFkMrpPV5fmlk6qQoC+R2mdKslEPhlmZmmUbx03WNHp8fdH5+tqIL1hClGVFGOUhsStHCJQYDyYwzESjNpkNvUANIlCQQqcksm0HYm+IRFVZVFKbcvL3b63S+6MNfPuj7735QUzfW3Frd7FXuyeBLFdOwPEvnbtDzy7POp6MG/JmsstDpjC0SmGVIljy6SLtqpxj1GzmMgMBx9EpVVGemgqMVOdAUYCn+4mP01kkUco62WnShoVO40KTqlDM3FG+hU7wkWptQcwOaJj/SWcGFKW9nzpFExU3uQWByUTNedDmddHk++dfBU1ZOu9tKd4edyrzUw+cHnZ5qy8/rLB8QVSDzBkSh4qJcYtTcAQknvb5/pTSO1bSdzpTsAMl4emt49c3TcbzacQXU0QoMMEU5CXjDog0cpTmX848HwHrM+TyY6heHe2znPTOKTKHL2vDnMepAK9FYgX1Ax9muHzw+Kt84Se05USmaazVySrCRp5QMRQY0USBa3AB/vp5pKAK5qYGKjTXHTE0tCJDk+HJjgmuStStjG7YgOzv+FLwknFc2t1gFDdaxv37RJJyms1wWqcivIDCPFReR9pSJ55GynOsisDsUkYzMnhbiCOUmJzOPnQD4It3evNfh5q3CKFXT9Xp5bq38A6Bqrb146K0wHUU0QNO3DFtZjs2017y0phQFAH75nMjlbDn/vN1dfaympyH7CwikNXvW1EsdluIO4L1YAzQHjYgIFIQAbhTdPdcb+mRM2RxpXD0I5DQHBPJDcQBo5X2j/otU7Ha2FlCTkzdqymXWlNE+gKJX1HqJ95dmGPvqvwOBX1rpr5Gwf/O/tbcBbBPYJrBNYJvANoFtAtsEtglsE9gmsE3gr5jAz0BgohV7XVzu5VBmkdGEVawbNa6L5U8B6Wwny+Z0HjSiDoudgZ+EptJ5Vtu3Hhjafne1DSt2SmyfgDxLsccyzFPTuhrESmMPgUxVFHgFT2sB2poBuQAAIABJREFU9YtlepkCBTtjGBqYYNNIuyu2QjbJ4YpVEASA0gawVJoCEHsrMIlcLOzAUwBAXOTMwikNfA1lI9Y83tOaKA4z5UmhPCsVrrnGutU09Gbjy6pYYc77mpAmae0CH9I/S4lBDrLeSiVBonnA6IelOfVqniui8Ho3XwoSKTcgiPXvopPhRBfk2u1v5IpC3QN2a6/CIUswKwrFt4kWVFAoGpPFIFyUh6ZUsmDEhYH0SstQN68Pun/7WvWl1+OnR728HHW5dGrPg/rnVj1qnG7SgjKO9t6bSO5VrhWA9FCrPj2rDn7QmDyrSEupzxWMwEvHtt9eO525FFTkr3Jle8ANr8Pbv7G19n2tx6fPej6+GNwgQ9HyAPPI1GysCwAfIJA/e0s4sKrXOqGuo0V2URIBi2kKRlk0meooRgEZBFZI03Sj6kurtum8Wm2K9er+YDAQSDoNnZpLa6q3hj/3nTryMNdVYeDUmp3VN6Ma5Apn3WSliqyw10SRRTe0viWENWqqP157bPZ4lHZLFNqajSwDMFY4Yg+OVZaUguwNODO1cHYe9nSrgoEfDg12JYHPhZzJIZw8IHN5qmnfqk1fNAajKf5On5+85TUIle1z3d7v9frVwcDl9999r+fHZ12YBU2zqO5YKxlACYjHGlmsdIWMwbIo7bxkZsAf4CZtrszFrOewf+zsAQAOKzopl8wHnS+lGIupSlGpAqI535aJ8wWFLT95Bcer72Dx6517CF6lSyc0z8n5F0erKVJR8LKGyBtNXW7r4XK5aJiByE5ZkpoVnaXetUBscvSAs6j+uPEwewUw4J9rBiq86/Wm5TGYB4rUq02XeIF5WZSSc2eoy1+HECEmFJQAH0OfY8k9BLMGcz1wi/IsUJZHZnPfFUDAWM5HjJqSl7WZFvEVBPo24sQ+iUSItd+/0r669dfPvtfHF9YYikmKYlDgxhp5vdzxMJCGkpL8vlHwcdbqtNaal8aukUDRpZu8mruf1JEFyNqmWRjFoSn/uNkSWbkIrc6mBmxpyw7Ucj2gSRoVJRCQxuiZuIhB3cSVKLYSkWmhCChQ2492C4Pz1CAg7fEhZU6UrsRWQNINXr1s6usgtgIgfxVHdbpYhqS/fvt2YLvHA6CF3G4f2wS2CWwT2CawTWCbwDaBbQLbBLYJbBPYJvD/5wR+BgLjYKW4I0gCxTHWYFodaaRcVE+j6ddQ+ZFxtUDxjFA5U72Q+xSwaQwmrRM/N5pCCAURSjy0UGwSKTYIgRGE3AN51klJlFvuFOoblGKWIDdhXSMsy9trURTyuJaJZooUWOTqmz2XwGALm0YUQdiJUzbuNHqSRzjO6ofJrHPWOkyIPbZOU4hh5/UZd+uKKdApVaE8qBQludy6t7ITABtqICBgnK5a01ZlBfyM1da96tOo9YylErsn7xZi4jPkmOlg1mRvRe4nVH9gwMyeixdFm/Ggi1lgi7BSXt0oKQr9f+y92a9s6Xmf91vzVFV7PGOzu9lsioNIRqI1RtAAWYZ9ESAXARL4Tn+ccxMjQWDBgkQ6khDbkoBIsiBHnNns+Yx7rKo1T8HzfrX7tJAEpgUatqW1G7t5+uwaVr1r2Pye9Rvm2tOw8xRMkZVQhKFrRm6azhUUYEVcAQKRp/H5KKPAsumg5xz5yvPMLH5dQ3FAZ4v+qRvVA7YoFJhQxfVWZQJgi+7nZpWcdo26aq/GA+CVRkSiuVAwongslIQrDSimoDsoSY9CJafYk1tNA822pVOfjZ1uby7VNp38ILWiFMuVSyazWjp1IS8fOuUYdvIOCNhZkQUW8hCyFpK/Bvir5M+9QV6yxsgmA+YyVY/jiDKGMDFIcbw5ttdF+Vb3tfbbUu32Vtu+MdBsqspxUujHqvvOWno5trCnR8FsDbVFtrLyi4qShpEillEzateDQszgNrbsgFIIFKazgsFT0geKB86nwIpMTo/PlSZHmjpfbdlp3E/qy0ExndFBbMfoTP4an+VgN2Z+wLZ9sdOQ7DQGrhyi3XKW9AbP41Wik9OVzk6PFKaRLp5f6Orq0vZt34+q2F6f8o1eIa8PZAkny77jXCgAvJ6D/sxj9jorNAHkANmx1PY1ll3OfSegxH7rBb6KJNYYkEvnYD+QFOjEuca5Cew0ezDtvCgtQ2lqKZVwr2UqyDSRH/J8TwGFHnazgbKJzhRkADtUZBRdUJxByQqzxoo++7Opzbg2cB3gRgXXGyqBKCuhbgLANmHhtmzOQCWvYXmgPB4MOWvsa2fUj8k+JZwQq3JvEQDciIjD3PIHUb8BQ+G1RczNjUFJLGWci4mvIo+tCRsYGKfYY0clSWSlOkke2bWDPERm70W91gX29cQs3Vip2QelMU1uaLhr7Th7mlCU0qxtEJV5cEPkTkSHnrjVMLd27NEiHg5c9ypTPLNPe45tIkjJB+woBQEIyprGh67T1M1qaqAqeZjOLjyishwHKxFBJdjXg5qZ4ijyAZ09nAzK2bqdPPke5yJZmZO1CdPGjqW5A7LOANbQGqHJEPXYeD6XqUcplnHnMMeAHZ8epVOR7W9342f5WiawTGCZwDKBZQLLBJYJLBNYJrBMYJnAMoGf0ARegcAUBvKJxxUYyOrdV0mjJ6FfkjbZxsAW6iin6aCgIzFQAlQgCwwYEmEdPKxTDRt4vdbx2kL6DcZNvaq6UjySpceCG4ueC6G3HDcWpywAURAZ3AnNKhofXpPMM7Meo7YBwPD4g5rEVsgBTbitiig3RWLbN8LxdvdF1hxqG5c/CPU4NFrOmRIVCsNCm/W5kmQjb4eabNAUu+y9Lul0chzpzc/e12qV6uLlpd59/2O1H7cKKQCYEmlAceiZ7o//xYObbhIlRajt08aVFmjl1DWo5tSqU2cYko7hxAcOrOQVieJdrAGwlOXKjwrLGdt+6ACemfSIHyxmzaz0CfLTrGrbW67dZK87KNHKVFIOvYwagkHxKtZ+v9M4NhpUalBjz+U14izSNLZmN2Q2HlCGFlagzVwoDY519uhcabHR7sXegNbgtRqznaK00a67UHNVWyv04I+aG9cAyjEQIJeyfT3KC2gWlegnIPONooYI6ZK1VHcKJhRdgCQOBF6BI25W29dqySXrWmtkTZK1BkBznCkv1kpo4WX2tP7SkkvDbVOr7Sftbi607WsDfwMFEl5kik7GiHUYMIlqFECxxn46JaZ87Q5ZZna8qbP8OfYtsMSyCw8g0PLp5kRxnykZfKXrtVbrje6f3dcqWanb9Wp30vb5TmPvK2UfZ6HaCmvm3tpge9sXWMJ9tdqq8zq10d4agLFmDyOa0kRUWfPcrIhVFGQsRrq82auutu7zDoPZN+3zxS6ejlMwjhyUp+TVGoex2KIMq122IF80GdOAS9EDFtOWNmGOD1p3g0BFnlhxzma91s3+RnVJm3HrgLudqZ6d5x1D9SOt1sBjT+WevEXUjlIS+Uo4L+KN2e8ngBz7G05koKnTZPZf/tw7/711h0Su0TjwbLuILeC6ZKUmwFMyCT75QnrpsufcB06kMXZZhkDXiYZaz86cIgYe+mZ1thsdZuLnk9itDIWIQck/XPN3tBtPSgIpRv2W0UJNq7CUJTR/8+3ezhrTc9/9jMMf62wRa0XjMJ+JeyYMJGAnsX9Q/aJkdIUjLXrggJZpcgcTBcQGuNPB2nnthoupUrmVgdpvbyVKVsqE6nVEGeoa0rmWER9Aduqu6pSQAVhLbSPV9ayy9JQMs/ZWPjJZgUjNzYN21s4ahmODfVb2xHk6YmGOLAuWfWG73/IyY/VjpXF2c3T7wMFyi4jwDhmSXAy52WIZD8hPyR447GdmA0heWOBP6Pf98jLLBJYJLBNYJrBMYJnAMoFlAssElgksE3Ax7PYv3/NmYAZfNKKyWKO7AGXIvtqbmg2FFQ2vdVObVY/VpyVueYFlvUV5ZAv1stnLG114PBZeWyR7QJ7IYAJQj8woAGJs7cLY+EJXUhI49Z/LnQJcsE3RK0UgdkEUaFGkOEVR16osO7N5YkXGNsjyvRtbZ831fQe/psG2kS+ACaokW8jSalm3CrGIotWLjnW0eaizs3OdnT1W33qm+mvbRsOwF1Fpj15b6Rd+5ataH2X61re+pe99+/u6fPdCvtbq61B9SekAg/VsG+Ii0eO3H+v80Zl++NfvaP+MxTmoB5xgW6cCHBHEivA7oo5KMx2f3le365QXJzp5cKbzh2eK40Tvfed97T/Y2RyxQI4e3Z3MCy1Ub3Y88sRQUDqYkWqlwv7skGOn3usUYtsDNGl3gIgs2iPFJ1gjUd0NpnyLopW6204R5QtDrHV6qi//zJd1ev9Mzz+81u1Npd32RrvdE5XzM7X+VvvtpaYem19gZQMRWxGvLbMPiFDuS4NYXtCZ0xyxE+q/mOMlJo9w1tDUig4NpHefxZv2lqkI5CLfECGalyVmEw78REGUK8kKg4rxauWgHlZnQEW102631bZq1GOt9RG/YQeO5XV7y/AzEGQKQ2yqZlLUbFBoNqUTEAdc2/SNPcZg4EzupIMcq3ylLMwUDpHWwUpJkmi9PtVmfaLIS9XcjNrd7DVvsXdKEdsehyq3lVNDsv9EEQgIl/3XaF51mnPXGjvVs8IRZRbnVaEA1RpqTtRUGSUYtOh2VrZSda2q1vqo7SRHzQaid8pZchCl9dGp0gzFG22zrZ49e6Y4XunkbKMiS62oZ7cvtata7eu9ZSLmGfmLKz26/0iPH5zro48+1JNnH9s1Ye5mg7PkRdq+H2f5UaSzexutVqd6+fxC9b62nNAw9qzVOs4SXT59prLcWjHJTCYjIlBUeEaCHcRyAZKoesmIpHWXmxJ8PmB1b0pQrMDCum9tt52p6FxUwayQ6xtkDsyK9ZWCC2tdju21TTA5OQjdtNx4QK0J6Itdvh1SOeSSzA4bM2A1AGjKIGecxPLDQVmGEjdUkri/Q41ZFKmy3FeSTnY95GdpHCnOfNELZJctA8pOEDlTLBJ4po6bA66fiaKQVvRckV8YmGc7KThiQ4C5qIb7sdU8U5zSfZKdyhz4shsmB6UteahtdaCJo9TsB5XbSW0dOQCLKrvpVaEgpDCnatUCAvHEW8H5rJITaGQ7KIly52Q/uFIYfjdY27CBSsTKgf0Z5S65gZw3qLcB7jHXeA5I43+uTZ7rJtcp2++WRegU1XefZfnlvUxgmcAygWUCywSWCSwTWCawTGCZwDKBZQJ/qwm8AoFJkMwW4m9QELWWZxlkKP0Im+dn5IkBNlAP0SKMSoe8KKQ6wDVUUvb4vrFMPgOEYao4OSzyKBUAW5Al2KD+cZZhsrf4IicNnkFJsGuSZC0cmiqwRwEWUCpA7laozBbY6L4AlShR2EZEjIHlebVja6pBnkuOFgtIXjNUZrluLJqxOKMsw7rLF8Bsk5/p3sPX9ejR27p3+hmNZahqW5liqd1VqvsbhUetzl8PFGej5bGRv1ffeporkrxcS/DUjgZG7xp9N6eFVutUz957rmbXKphSs1g652RqBmjKTwAkhhD9SFGS6Oj8yDIDT+/d171HD5TmiT76/o/07PtXur3aqqFdVyywmRcqQOyDNCu74gSnh+If927kuwGbACSoMXvVBzUgrwGIGpSvAV5mALWyk7FMTSFox8ccaXN2rC/+wud1/uCRPnrvY91e7rS9vdbN9pma/lrtdKmmKdUzc8PBKC1TreK1Kbew+2FdHuPRrJL8ecL27fVKyHAM18JzGFBGQwkF6iiaTLvSFGd9u7dWY2CGo81YwQtl6coyK9Gu0XIbR4GVigCK6hZgXGl7e6m6Q1HZa6C5FngiX0eWgUe77ah2aC3r0kaJGNEn+8wBTdtNqCwphZl9E5kBY5gN0IJikMJPlZOdWaxd4UiMnTrS1PvqylnjDc29nDuzWegtV21kL5K3hj60sm9m0qtVVEwaY2yd0lQHphoNrV3Y5chZah/wByiFq98s9p2aqVLb97jFzeZKFhuFGBwbdp77kZI0UpJlCoPEiibKXWnwl5ZljhqgLfZpIgKwvwaAs5DnJQbjC3/W5cVLm+kkX+NIBhyP5ZqQmf2zt5YJzsNZ88D1ARs/15jBSj/smoJ6kDZjQBL2Y+zMnNMHayjzj8LM8gABeyERBoFnqjWuOa6tGcUcEQP8/WDXF8uhs+4VMk7JHXQgkH2G4o5SGz5nvkJVCVXlmkBzeaOmqg3KReOoyMISJ41WXkMGaK+AEEXoYcCxhs19UEyxCrwxDdxsbV6z0gI4yFxDBamvVREppWE4Jm5gUpiMKlBp0n+E1djEiczNZVICAYF9VsYTrc16y/WSCAK7bnAN5SYKj2db+Rn1Q9NoRSl2bJG9ibITeD75Kqu9oomCIdSgnZoaJfGoeQhV0SDcTmYnpm24xZIOVB6wUnMDRWoG4CLnZWNq22HAGo4VmWbmyKzOti12Pfftd0XPtXjy1VtOIDZxlIHu8VaQwrXL6y1uwlTeBzWgA4dLbuDf6tf88qRlAssElgksE1gmsExgmcAygWUCywSWCbyawKesweHallwsygCBzkZKADyLSNQ5ZNRRjoAyJXJqtGHSPLLQ5nV8pUFo8LAZKw1Ywg4qwJycNgMKvCLFHrNBEysR8Q8lIrwji35UQCTx2za45kxr/ex6DQAGUzbRukkxRaqpHkzdZQoug0ah/S/PAXyxeERUcgc0/SlSFqYKgkgDmWbYTFGA0SLq5Tpd39cbb35On//81/TWZ7+q8mWrl09e6vLiUlcvblRfXqhOruQdX2qObtQ30JlUfp9o3IYKxsxKH1h0B1FgKjeys8I8Mjtmebk1JVeSZJr6WX1NRWd0yP8yH6xDdyjxVpFBkmy11uZ4o83JkYIk0vP3n2n3/l7bcqdmQj3mOofBHmCeg4bK7T+Rkecgn4GBg46NZTb7GGCEAg3o5BqKkWJRynBQMyrX1KEmxDzJK4dKjzPd/8KZVqsjXb68Vflyp3a3VzPcqhyvNHo36sbaFRsY4sTIurLjBuWafcJo1pQxI5dZN8215rG1IoGEnD+UkRRo+L7ylKKUzLLGqoZyCIoReg1WZmCBdsqKI+X5sbVY864Tx5oxFFf6gD34mnzA7Y2p+YCACJpwvU9BqOMks2bkvnd5gM3QWDlHGqXWZk2rK4yqqXamwALEJew1z7fMNqvA8KQjtiNI5fWoKlNFSaQsKxRHmQLC5aZQQ4UVs7UcP6ya7BNmj3bVIKDXavBQLdZ2vmBL95JR4+Bp7gJXRELDtVnLnYoKvMtrAKFG+2yDJn+wAo22pmiH09FlEJqtNQitURuARU4dAJV9g802w9PKXCieMICGOmwwKIsdlxzRKAmUkt/Xt5pQ13GsBeQ8ZrZNdVVbeQjwCqstUAgoPGGlpjHWykhQ8dE8bFJFOx/ven8Hshs5hyeOZ1fuAbicRmfdNaVxRNanu2nAHFEfuuuAew6QaWLeppB1NxbuVM/Wf0vuIdeHcVSGfTfhRoRvuXrcqOBYsFJpcuzmTpHnyQ9T+bEvnxgDjrHBcJZdcyKyR8nBi2ZFlPhgfYbPoRJc0WgeKSELEzt3MipNac0GBs6KkllZ6tvP4pz/pmndgWcrRKJcxK6/qeIw0wRMm3oFXqaZRm8KeJAn3sk/He50JNvElK4VeUIGTTHHNKmmLMQ+A8CvV9f01h7McWGAFRtxR2OzVFXu+j20NMhPpg4ETOMkt4bhkTkSUTpY/ivvwb7i9Wkf5vFYirkxQuNwi92b5mNiJKiqphTIrgyzJo8CJ5ftaZmw1lT9qWyH5Vf4MoFlAssElgksE1gmsExgmcAygWUCywSWCfxtJ/ApRWC4ovD0LoHeoJH7ZvUc2gKa8gTUMK5cgFIBFpW+LcBRp8Qs+gmFH2uzf/FytmBnoT/S3AsMcIs/1FTOQ+bKFvhC4YTd12yengOGwCSDiBQ7UHxgFl7gAVACIMk28FwW4s42bDZHWochN7aSd0oTFqq8Ja2+gEDL2x8dALM+Uy/X2dFDff7tL+mrP/1z+qmf+lndvCj15L2nevbxcz3/6KWunz9T5V2oKz5SH7zQ2HVKohPlWmsoMY1mSvxMY3uX5g/aAK55BkW8rld+cqokT20B3m4HDRUawrUF6js9YGBwJKDplTbiJFa6BoahmpGqF53aXatqqtUZxHuVyMh8XfetIaRPHRg85q6t827bHCBAN4ipmD87PaFTbmLPi4TEDJXjq7guHzvj/dgsrXVZqbmuNNQo2Cp1qjT4lWtZ4Fm2n9m/2DYDecAAYA2HUYoaCrLr1IweeW2AP4IDW7fPszjW6cmpTs7PLStuV+61322tJAL75ti1CvNCxfrYwGSMJM5yx0ZV2M9ppqZZta+13W11vbs2gDJasYSzZ49BoHWaK+ZY7gc1feeOCx+FF0qxQnGcmY283pHtBxwKlMWAnVjT4GtuKdQIdHR0pDRINVXYhmmQTQz6mqUzzKwxmudXt6WqXWUQxe0nV/rQ+ZWmqNcUAL5dZl8btFY0QWag+kAaAKW0TjvU48yU7tModFZz7OJzOBq0I9PTATAAOcCROTuQAyCkmAIQiGrRMgDTxOXJAfrtvATAtoos2xEV5SQ/9pSQ7UlXTBiYso7zNstWNgfOF8Dt7AOIaJF2QIvMQLOxBoGmwRVK2MeiJTmmUCO0z9zR1E3cJ+29hO/d5fyhAqWcgstSREsvVtNBXYOFFbVbb8UVKPVMEThQuAHgc83T7Ev2Meo1JzZzgYT2WGy4HBcTmaEHRTKMam4UUiDDecmMIkSAtCJTrEH5jjvPmAPY2+JVsbqHs4JgNNidFZHyLLJcRJ6fJIOpBlcpBSPkW06KU46XQHmO7ZuYPc+1BwNLec/Qt+svFmcKOyxH0iAgFcVc00DDB5WsNSUfshHvrgLWGE0DtEPPVcU1kYInYJ0rE6qb1s47V5jioGBTz6pLnst134FlgGFH+3BNWYzL1+x7MgUnUwsCnNnGvp/VAhhrzilmkVhzMNbijsIeIO7h947v5La2D5jk6I+mGDdozMm/ZAX+bX/RL89bJrBMYJnAMoFlAssElgksE1gmsExgmcDdBF6BwMiPZjQZgIEZyyP6HZpn4TRJpDhOVeRO1dU0jeq6NghjS2lre2T1ewiAxxKKHY+feU7F56P+MPhyAHczmh2nWXO4AaUfqplCQeyaJS3wnlB6vlGYWEj97GCgN5uyiIUkdmHKJqIgUIoKLwxVAw+7UfMEgEOd49xyfdub8glwaItO/hIYMfsGAk+PH+mtt76ir3zp6/rcG1/W/qbX049f6PlHz3Xx4Uu9eP5U5fRcXf6hgcC+beV7hVY6kd/nWudHyuK1ulssi9huXd6by0gETngK01RRHFneVt/MGttQKz2wjDqUfU7Uw9QcYDClY4otE2vlpKlC++fUfM5OCrhzjzbFpb0GWXPWwUzVwMGE7KzI7INP62sAh/yEf4BNDka6xmbaVIFXlCVYwyrHRDLKP541Rr3qeqe2KjXQNnDIIuP5lpdm/kZ3DDAFVH4Bqi32azDKTwCCtIy28v1JaRioSDMVWaGhKjV3o45Wx3r0+HWd33+guu50c3NrrbhX15eWXQnOTTanOtocW/5gGAOxnA12V+5U1Y2atlZT71WVlfbNrQZUrvNoMMKOP8oeAuzZHFvYVq2X2qbEXlitVpY7COwgT3IosQZHWhW5kjS1XomxAhTFptgKpkDzIMV5qmJVKIR4TkDQUN4caWomlfvaYBcWZbc3yGusNYS1/LSTl7hiF3LzarWmDgPEBXMknzbiHnUhe4w958CO74+awoPB22sNsFKY0rSl0jA3SyhtuEAaSlf6ARrLeeTKWgI/NiUWYYI05BrEtUuEU9yR3QiMR4VJszFgqojJOAzMVp0lhYrNkZVlfPTuByoBeiPvg60Wm/5smYWU/ADNsJGaSs2Xmmm0Ju5VlqosS9U1VnTfFItsR9c7GMQxiT0ZSMh5nhWp2WRpxaZtmtdjnxFlx2caeo7uyWzEKEuLo8LUb+RLcjODKWM9B6t1QGPXUGRWW7tuBcBxskzdzZDwLnPU8u0mp5DjvUdsx5G7yYBy0HpqZgXRoDAJlaaAY4qPfGt/DtNeRRZqk6ZCMe3iCw8gMPNE/Cnl7WFIg3Cg0LE+Uxny3xyipqb0fHkR7e3cPPFdWzLXNjzNQMtDU7SVMfHXs2tMZ4BlM2jqsftSKsJ5UpklnugHzh+OF260VGWnrnTt6nS2YB82GEh+YElpCHMGAtIwPGvo+SXi7MM9qsDJc/cFaIZnO/kwKGnnWS1HrhWbuN8Lpu7kv3ntoXWQl+ISXuyT+xqHRpm/QQbdrQqDifYnQ9j/CdpGDhJN11pzQPELoVz+P9UygWUCywSWCSwTWCawTGCZwDKBZQL/1UzgFQgMvGAO/MisvahQfDK3UMqYugUQlWl9tDFLYb2ttS/3aloacDtbfPo+2WywiUk+yj1nMjVAEaCcwcbmk8sFtJhsQQpU4D2BChCHMIxM8ZLmKwccBuyQ2Ndag4QuV22ycgZTFZKFNvSHxlAW34DAUF6C4sg32+5AfJgXOAVTKCupAP7BLtkWFDQGPGdASKFNfk8PH76tz372C3rzwRc0dJ6ur7a6eHml66eX2l1eqpyeacifaAgu1Na1uj5WMm600rnOTh4ozzaqLzuVZNmhkPNKhZGUJpmCyLOSEoY1d1jnUDslOtJ9+oI/UfIxQQAiX5QWABX4G0AFBRdo9RzQc8pLgBBLYeCgexwKP9f0Cgh85Rl0MBC7t8NI6NZcyzGvxeuiksPs6v6eChXe3+GqMew1Z638da/W22pX79R1e8tMY3MBNTQiA8hQeHnUwEa9mrnR1HUKO2AUNRitAvIBQ+yNDgRmaaqj1cYKUdT2CidPZyf39ei1N7Q5OtJu2+j66krbq0td31xrV1dKY0oY1tqsj5WuKM/ANotlcdK23DoYWO5UV0DBvQ0eSNRhgzXoN5ouF8mCAAAgAElEQVQ6dBxRnrkCCMvewzoLVJpGy2qkkZjjCyjtd77WeaaCTEKffLvR2leDKdZYSUNDk3Cg/OjEFIMo2vra9TeAl7ode8btSf5x3c617ZEhqeUlg1mn5wCVW2V5bWZ1BcmiuksKy5mcO5p5LQXPLPyAWWz149xoDgd5iYPgfbWXsCVbPmevmWKNOTSwAkBC2WYqLOAXvMeLTMGW0KI70RyMhXmyc5Nm3r4HFnVW9EPrMPb1NA61yQsdHZ/JT31dPHmi291OZTMaDAoT8vISXd9szSqPSNiaZ4FFnm8wMC8SZWmktmpVVb3ddKCRl+3ryBUcRkUGuAbXqBslSrNE2IhpXLZ980mWHBrXQ8kIOuWQkhPAbWIKvnZH+Y/LVfSAfImvvuUGBjJErPmeZR1O0aQ8jLTK1lqvj1RkiSlKL69vtUcNy02RtlXTTiri4pDHia96NhWkdX4kvkFuIg1MpJfMCsNKmyJVEWEP5ju2ohAau9N0NFVgmrEdk9I4sJlGiVPQmtoQrhcBsEP5/DxyMNZucFBqYzc6Ys1+aoAwtigFmqVju85yDeha1Ho7DU2vASg90DTd2s0Ns1yj8qMEBDt+SZP7pK7l5oWcArPuVZfc8PDNIt11gEBmzrEVcgrLj3KtAPVH50qPNpYZS5Zsih09RoVJ/IOzFA88v2u0q7ba3uz04uK5bq9vdHV5pdvt1pScwODJWqld1IE7iNnRdD87UMw1y5WOMGxX9POT+3LxCO517zS5i235Jzff5ZWWCSwTWCawTGCZwDKBZQLLBJYJLBP4TzyBVyAwDtLZWkwDwAU2sNGF7HueVnFsyqL10doW5/vtXl3batftFcxucQ5MYWnUtp2piiaC+FHGzJ5rRw3Qurk1G4ARYAjcY7GOEssqGHiOpHUW2/quYXE4osiZra0VEoWN11Q7tvgj42+2YhP3385WS2PpOk81dL3qFrXOrJiCg8RTV3fqevRpJrWzgH8+M3lz/pQqnnLlwVqPHr6pew9eUxblaupBt9ud2v1O+3avad6qT1+o04XafaW+9hXPZ1p793T//C0V2Yn2L67UNK32/pX8qFSQzArySEUeqwMKXcnURK6reGU5eqTOuWIPlxNY2UQBgQ7MuSRANDQselE6OdWaU/KhW+LvmGhrCC8kiB/10Ripn4EkYJK7x/HI1ims7P3cl1MiklnowBOolPeyplzVmrJOXtapnbdqOkDPXh7yN76mQIVBR/LWIstSC5JAYe6rG/fOumlhYU4F1889rnNTSAGy4pBWVYCIa5k+SgodH51ofXysLMq0u92rKbcq9zs7zlCu9hMFL2sFUaYkiRXFoeHPZtfo4uZSVV2pakrVHW3DKDN7eeRDAqoPnQrtPCv2YqdKIhuRkhEsnFOksisPrIGjNNAqiJWmqY7XJwqn0Czgnh8qyT0VQazqplG3R/2YyAsSxWOs2tROqO1ohsbyHlqZDYmAjSo1Xi2PXDuvV1xI7QzOdTDQbJY02va9ApqCUZMeZdb42u0d/DKFbDArTGaVPA5LKo21wCUv1OXVMytFsX3LOWbOcVcsgXIzQY5mhRqcC5P63tfZ6ZG1+XZ9r2a3V1lRzuKMyHfSLE45nk+xyFGR6GyTa7NeG2y7uPpY17c73e7RpcZaHZ9afqNZ68vS4Cmqra7zjG4BA0Pm7gPwHbyJ7RrCcc+2jXa9QHVqdu/ZU5rGWq1S7fdYiXkOGYnEA8RmGwf0ziPlIwyQa5Gv2I8s+y+wTMPANUF7MqDJ8di1lSnkgGfccCgooUlSnZ2d6cGjBzo6ObbrzA++9wNdXFzYDZEaj/UMtITSeTZHoKV9jZ4KA6hkI06m4qMkdxXNdNwos9y/WD42c6AkwLKYleWekti3z5OEneJV7ApIEhqG2d8cC8Q1+PKJEEhcozXnACVAqKMBgpMPhHSwdrU+U451O06suINjqNm22pc7ddxwmVzxytS1VtjE/h7bVn2z1zySWdmrxWqNirkZ1DSz9gDpmWxNVKPsHrJXAZPHJmk8Pf2MXnv9c3r8xmt6/fGbSuKVqXzjPLZrIrmypDt4tBhTVlOXur691IdPnunpR+/rwx+9ow8//EgfPX2m50+fa3e1VzsCMjn6WsmrNQe0RpPbiT4YSMjtHY673SEM4dMo8PCL4u4Xxo/9G/buee4q+erGyk8SMv7YG7M8cJnAMoFlAssElgksE1gmsExgmcAygWUCf9sJvAKBntIZhOPAHJZOl6sF+LCvQMrz3DK8mr5WV+3UWmMqsg/KAzL7OeHx+31pwfoJ8hU/NKtmN7AoA2SxIPaU+Zk1+fLFAhOlIUUkgAdUVFVfuXZL7GLTeFhkswimTMSVBNDaeXmzU4gikb8AUZBrNfVar8+tyZSWUoAYyicWyTSTurZNwNikKI4PyiEp7EOFQ2IlD6iXzs9fs59jT6Pcoas6qZq1n/fS5kpKrtVjie1iqd3oJHlD5+efU54cqXm51W6303zSSum1pL1lkZkHEBXUtTSasxrchqnUsIoiJWbsRTHG3/IFhHPJeg7adepM5ccs71SB/BmQCEICcsQKlKWxikeRdi/2amqKExxgpFmY13AFIK8Wsg74rQ/Y0dXFNBrt/d0XVuNSnbdTra128+4TtSCvzLaztYBAB4xGEV8Wr92z27EzddPQ7rXf3xjc4KExdkpgZjBau6195jix4wGbMOUVWAtRDu1vd6r3tbMKjkCcjTbHayXF2qytAC0smxc75r+1QpW2R4VW2nERr91xEPsrs+oCa3e7zsAEqsC2B6xNBrwVQDZm10o78ckSpV6i9Zr3ShX2icLBMwVfkicGNKZdLzVMmUbr2DqAIx1TpaNsFWt1L9Gu2ml3udNuaAwF+vGg9MzTek0TNnlrg3ZlrdsdrSJuHqgyTclqsA6/svt7Mhrb5tAw7KHS40gCkrmiEhSzvMau28n3Evs5WXkzra5dq2JDph+7yxVJdNobrCH/D1s9qq++Kg0KorANDi3hFPCgYGP/rbKVTleRHp0Xev21B/Y5nr73nt57fqkXu0716LuG7yDV9fPnprgExlZ1jVzODpkeRRe5fnyojmOydVbk3rcMusmb1Nn+IE+wN3Ui32ZTxoYdx1ptVsqL3IDW5dWlXaOAruw8y9eLUwtGtNcdR7OycqwAh5PDdvD2FKCQNQgE5HpRRLnWK8p6NirWuUHGyxcXpi6mbIbvsq5sfwPjEeMhhHU15u6aw7WKSxRi08gHgLIdh4bhBPB8OHsopkkGpZmnLEEROGgN3EtkGYN5CnwdrcAGKJhksaZ00pzN1lLMPgH6AQW5VifkDoYoWDdK12c6Pj5XEhXCRd1Wsy6uL90x1FGuw3U10q7lmKUdeNDYVpr6nbpxZ78DuqnTiJK58dSWvZrKfZZpQAFI7h8w/57OH35OX/+5X9Pbb31J984eKStO1HNdVaKm5ty81M3+Qjf7GyVDovXqVOv1sbJ1Zuci+xa15dRPevrsqf7iz/9Mf/j7/0p/+K//TLfXjUazm7eaglJ90Cse1qZMpEiH2xhcGWPt7GaHM85jF7fWlUOEAReaV9mq/+HfoO53ooPg/JnrJ/97p0z8D7/C8ohlAssElgksE1gmsExgmcAygWUCywSWCfwXMIFPKwI3pkNy8M3ZTLGyYeECvg31QfV1yO0nr6ztemufxGrpFIC+KbXISMPqiT0S2YuHFZH/Jr7q0H5pUKfu1DelqQYDsqMIvPcnlxGFLZjCD/AX1krPU+yxCI4O+XO++q5TTfMqFs6Y7ClA0KSZFktltuiOI0pMfMtWq1qXNcjrA+UCf9ZAZp+1ygIWUwVzasq52EsUklkIhIqwkQ6aW6xxnVqv0RTdSH7prI1DrGLeKPOOdXz0UGm8UnmxUz0BAVulxaCAAgiz3h5g5C6UyNJyk3YYsCCPL9Dc4X70FCMZMhWks/OiRHFWXVR9vN7frIugHRh8iMmX3RR5sa17KSXpmOmh9Ze9Gyk7HH9OVchzAX3u9cGIoADwnDOwAhjGqVI7V6q1V6lr+1mMMikm+y7Q1AaKgHF8mmlWO7eag15Zhi8akDfLR5mIDdVHSedyv8CLOdZRsulCTw8e3NcqThX4vpqeJtNOEc3UcaR2X+r2eqe2wXIeqW8DrU/OzIaMYgy7+OTNui1rXdw+U1Xt1Q6Nholt6WxfHp/eU5GtFUyhuqrX02dXBvKaGSv6KG+imIZMPJOYagZ+jZ6CAb3RSr6fKU8KZ3FMsDqmprjsbshSa11nh6k76RXGwn1IX/RDg9gAt2bcWXlOr0ZT2im7l2h9vNJqHVs+3vX1Xrvt3jItgXdWmkAxxThojGwU6q3UhOzNSVMwqO1La2/leCanjvOY7Uchx3GPWo1cPbPN96OiOVS6Sg2SYfUlJw4lWY+N1dpynbUWAEkZyNHxuZ3z5Xartq5s+6Os0Hqz1mni6yz1dHy80ubkVDeXL/Ty6kYXu1q3HUb12JqevXIwNRuHojXSmhwvNoszKj/yAL0RqB3afhhGlJ+utRz7Ms+bsT9bO3Bg6sN+cBmczCilTMOXFcNwbWK/cTeB6xPqW9R5vCfZeChUO97LdzMyZfHd8UneqU8JDM8CysXKs9SAJsfxdnthVmJrneaKgYJw5Dx39lyz5mJjpoinIwfPdXfYdXDqTY3pDb0ywGwUa0LNZ4JNT1mMUtMTDvkc5SD5ohSNpLOKTGaf9lH4IUDMPQVZoDhDLejbtdELelMNogpFIbuKc1MN3jt/oNPT+0qyjYbB035X6nZ769qraX/30dFhiSbnr7frBqrqYWAfOBU2URBNR8Nwp7Ht1A1AwFl15WkcVsrzx3r88Ev6+s//uh48fk2bzcbalS8vXurD9z/Wy49e6PbmRhfXV3pxe6Nd1dp7YxnmZtDx8bE++9Zn9eWvfFlf/PIXdZQXtp/ef/8D/dmf/on+j3/1b/XNP/wTywiVj9e+c4pAMl6JmRgCTb1LTPXU2M/YdLISZyg71xEOqE+UrT+uos9lDzoYeGcPdtmeP1nr8X8B/7dg2YRlAssElgksE1gmsExgmcAygWUCywT+Lk/gFQhcr45nlDR101upBYtBFqAobIB3qOHI6JvJm4oTs07y+IY8NFp5fc/C531rhT1kYRFKb02jLJQHhWlggjhTxky+tnWpCbgBo4gSUwJ64EhbeFLc4PLBMGX6UaS27ZXQDIwNLvA09KNZFslx86NYAc/3PDUlcNHZU9crQE1s9uTt5d7sf0ARIIZlFWKf88gqIygNRR66L0ADKAyoADjhc1BU4jIQO6/U5JeS15hSjbKQcExNTZeEhQEKFGuowcLQV7pmUc9idbJGzqmdNDQAD4BbKs+LLf9rDEdTXAEOoKtRkBuhxJ7rupLdF6DSQUD+7ezUDgI2ukuTc8tWnunUK3e9sqCsSLlt69H5mZqys+y8TqWZ6YzzoiaaV/JGVIe0EpcavUrdTJ5daaoxUv4AxwC8CGvi5JlKiAZdFvR3EBd7a5jNilKaQmuzahqkxJaJiXGsDQytCvZ/aPbQ+/fva52tTM1Z7fcqy9pyHjfFseqy1Pbm2uCgZaC1kWWfhZR0hPyZfDRPl7fXutlea9/uHJA0eyjPkU7PH1qmINmWddnqxZMbl4CYHAzXQ29q1Ql+CTiDKNMMjBJqkDKtFPmZVqtcxaZQmKTyR1/V89JZEdmHjStacfUT9PS6lloUnQ7iQgsbDXPt7NtnoR7cO1VxlNo5dX250/Z2azDGrPpsA5AbW6zva/Iq+xnnCYcGirm+ayzXD/3T0KPomuT5kxWdsH8MEHIsowhEiToNZokFXLFf5oHiG6ymAFVnIUZha+pLSZuze+r6Qdtb4FFtoNaPQq3Wa638SSu/1aoIlVGsMvS6KWtdVb22zaSqJzvUl986LIqiEIbCjHs+j53vrswCW7oPObPPh4XXFWSQKUhjxhABpTxlWabN0cbUulZy0Y12U4HLjj2WGdM8DizleuZHCpPEmo7JtLSMQs4sc9Y6K7Cp+VCD+pEph7HvJ4eWY9ekxJnFc2f1fWM2ZWzmWNuZI9tK5qAdaFbDPqnHnXzHkTgnTd7KucZnRUE4C+Ei207MQhij+POUxoBbGo1pBPaVofrL3c0QciLDpFOWhYpyBwL5s39oIMZFTasy9uIoIh8x0+rkRCdn58qLlX02FJk7svfaQcNs9VDW6GtN0sNBEThQ2sQB5vjXMLviDm74dB3X2U5136vvcsXRYz168FV9+Qu/oi996atKs0w3u2t99NH7eu9739f3vvMtXX/0sa6uX+rlzVbPb2td7Hu1faRxaK21+2RzrM994Qv6td/4Nf3Kr/6KVqtCm3VhAPvpk+f64z/+U/3L3/l9/cVf/rmurl/Y7AZiSMk99CdNHecp1+u7c6Z3v4PIibWyncApfD+dMfgf9SueHelUpq/KSJaMwP+oES4PXiawTGCZwDKBZQLLBJYJLBNYJrBM4D/nBF6BwPOT85kw9toW0w5amTolyQyu1FVtljxUf0mQGoxDWde0nbwwkB9EKqvWsgVRe5mCjeIRVBgGsUbNISt9l+7kA46mzpQyEJKQxTYeRSx7qPVMzOQWoJ6H7S1RXQF0PAWBgz0s8E3cN3Xyw8gUgaAcVHs8L81TnWzWKgpsyNKLj18YgBjIDqOxw+plXWswr0UFR4CSawavkTMFbHMQkG3gb/gafYo4SrMvWp7flCmYEtIJ7TX4vA7PAV4CZetQUczaf9BIeULfaBwDeTPIMVfoJ/JTchNHAy+WCTdh3/SVTuRh3eE+p3OhxMMpCV+1ZDqLcHNYpN4dUy7Lime7Dlpn/s3CtU5PH+n40QNtn+50fXlhCjVgUkLRKLl+XS6vDdWo1F4vNaoy9DegYPMqyR/khaMiigqC0ApQxppCBwfOgK0BmW8Ut0SHxmig19BZEU0ErWHO4aQ49VUUqdkjUbEBA6Iktqw28gCrqrayg3VxrKZuDF7QJh0FqYYG6EMmWWwZdByrAJ2bqxttq63KEXDZGQgMfJSP0snJuTVgA2y7etL1i63BqbAIFYWe5p5sydqUdymAGTIyepobX1OHqjNXqkJpnCsrcsV5Zuqz/rJXwDzIG6yAa05tCWBxuiNg4F3tyiAltbq5UjO2Cgpf5w/WpqAiXg414H5HFiKYyZNHGQRtN/OsquL4YR+4V0WJxrnJUbde08g6W67l0I4HyBRZbif6Ts4biiU4Ljl5rJHWwBXb1hv49LGdAhRpdW1atRXt11KWrzT0nZqyMkUhjR/sa6y2mTco91rl8WT7gfOvnjzdtpNum0n1gA4VoNrZfkUxihW4YTMO+izAI2AMXayRe3sLjhHPNY6P7L9Ao++OraPNRvfunRgw3e6xSHfu/EHIOQPRXKwA37w2Nzgg7pyHnmX4uXxRu+5MjdXwctzZ9s+e9je31njLLLg+TSPzACJ1CsNYwzyqGylDYT9wfLlZzijroJpjZzcPyDk0FaTFmnI+AsN5PBcFrkM0bHCNoVk5UMI5kbC/eT13LeSaGseBkixUggKQ9mDsw3GgLCejkmxUX0kmKyayxwIFk1lR5CuLIxXHa63I28wLuxK0LaUslR07I9djpo89O0o1k1sw8nuA89SCPA24sZ2ce/yu6IdG83RrvzOC8KHunX1Fb7358/rc21/X6eZUZXOrd979nr7zrX+vd777HT396D1VVzeq9ztd3FZ6ct3p5b5TWbJveyHALZLMlIQ//0u/pF/85V+0nNHPvPZYP/X221rlK3308TP90R/8kb7xjW/oW9/+tvb7vZUPcdmlcXhGDWhcjuv6XWsw13COLEqwXEmVexBH9Y+rCPz0NdX9PnO/1/j6pM74P+cv8+W9lwksE1gmsExgmcAygWUCywSWCSwTWCbw40zg/w0CWdhOA1AKQ6oUs3jGikeelgXeY9GNrSABy2BHG3AQKQoTa1lFMWQhaba+CuShLkSRYS690b5R+QS2UEcp5RaXd+iMBaFJdHyn7vGwcvlSVqws3N4sjvwcAyytxhQ2TK17nyAyRRPvhaqQnKmjDW2fhQHH/38Q6NpCbcHOitLs0aEpSECaphrypYSGT4AAQGyqTKHl0xTbk4kHFHG5imavxeom4GCmLCV3UFZUYnOcUI7xZSZkhV6sIPKtpZNWVlfjOplScZOtLbtr7lFI8SyrATHlItuGqo5v1+kLZAgPW8zrswc7BYFrOuV1oiCzsP6Hb76pdHWky/eudfX8pbqxsSzFbM3revIaVI1o/y50q2dWbDF7JBG2mrxWAflmCQ2mgfqedtHJeIYL6j+AQNSCwCuAL3sae+54KE3Akg12LSgxiJXliW3t2LpsNtR9gFFUSwCLMPAVxoVZEil7QKmZhKnqslPbeNZOTJFGEEW2729e3qge9qonAGanCYUQMzI7aWrKQ2tKHgL1JceclBSZWSmnHvhVaozJwXO5iig0aQvGQR14rlAm9jKFXmogDNI0VqO19gICJ7LtDoDoDgSCBe9SHdEFDqHLCER9OIeTNueJNsVGXkihxaBmX6ssW4Mx6SrS+nRl59/zJ8/UlZWiNJKHWrdtVFelAdnjk7XBv7YeHQj0pJZ8wyh0SjRau5k9bbYov3zfoBZgjWOwSLGMe6Ym41Srm05NXTub+IDyqzW7KOf+yHlN3p8PvBu08jvlEZEAgKNRvR+qnALtWk/NAORnF5AzKIVm1bUrBR0zTl81zwrJ0gOvA7/4E7ZlmoopAwHi0zxuCrBAR0crnd070c3NVttbBwJfxQkEpoDksQZMgYPYhDlfuNHBdW4eDTJa1mDXKFuvtDk+UrEqNHaD3n/3R7ZhZAvSzmsW2Bpo1iklm8/31BNh0PcaiTeIeE/3uazSCDCFCNUajp2q7yCztPfnGB9HVMK9QbcgiO1zcyuB4zBMAnkAbNTUPo8PFZMDiLI6kisPibhZgzoSEBiadZiCniz3xa4EBIaRZ7b7fJ0oXa8UZTQJzwZE276znEWu9p7nCk/CIDUVLTeDAMjc3BhHACcKZi5Pk8E3bNukSpIveP/8i3rrjV/U6699TevNuRW+vPP+/6Xv/eDP9e4739OLJ89U3m411rOdwxfXoz54Oej5Ta2ydordaJgVTb6ytND547f0xluvqzjN9Pj1R/qZr35Nv/APfk7npw/1w3fe1Te/+Qf613/0x/rhd9/R9vJarY9V3dnIbQeYvPQAAk3FCeSkEIpbIgdQePjT3Y2qH+c35vKYZQLLBJYJLBNYJrBMYJnAMoFlAssElgn8Vz6BVyBwsz7GA2bAiJy0yfL5HEiYPN8sazA2s+wOnvrJ5e4BoFD9pWFqFuK2I4NvZ4t6ngAEMVUgSh0TVqEOGw0E+EFiVlsAI4s3U67NnZIw0uANrhzBYApKl7UGrMcewA7wdZc5h63QIS9gEQt28rnqDug0K88zFevM1oblVaWWsHuyx2bXPmwNx37t8slMwegrmFzTMQofIATACOAFKMki2mYb10aKRGaINY+h5SR6oYOggJg0OpI3F8rnc6W0ZfRYlhuz8Jpyj7ZLDKPk5YHEvEzjRIuxy7cCxPr+oM3R2ta0Uz26ksyDLThTZvAEhAp6ZD9gZXaLWocI+SZNcLJSBSBYpDxf6+ToWKuTM419qJsnW+1v9/bYzEu1skyvWUPXqhwudTt9qFoXZgPGZjrMvQa/UxijWHIqK/L6hpaMRUeX0FUChbGNYjMe+spse+Sv4ep0UC9URoHLKtXJ8cpUm7RJt1XlFKNKDbhQHtORVTZNmkbfrJio/oost4KH29vGWUItk418QDIbB91c3qifGzUz3csAC7fPsQOzLWblPMyP49iOsTSXHwYaUTp1tSaag9kXKDTHQOEUy59CJT5lGmslgEC8rSPHDGUsQG6nJkV9hMIKcsh+co3Pzr49AnWCSfVcqbP24FFjMCgrIqVxqCjNDcqM7aCmbE15WxSRjs5X5jF9+uFz1VVl+Z3AIlSWjWX2eSpWK4Ue+w/l1kGBOFEg4SuAwBmicgDMFGNBqDhOzWa7yjKFaaFpqE1ZhwIO5R+gx1q8q52arnM5ioOdPWpdEbHoYc7VKw+cVVNTr84P1c6RtbzWgMCOQMjBVJZYPQFJ7Ncx5jbApMCUe0QSAPBz5Wlu7cr7HW3RjQOJKbZdSi085bnLVdzuW5VbrMGu6IXtcQxosOMUQGclOQMq4t7yEwHrWES5HpkicpKKTabj8xNtVhsrRvnhuz+Sz+NRCXs0/3rq+lnt0KrIyCzkWHEgj02Lc6vYOEB8VIyeonFS27dKo9RUzXZ8cQOlqm27ug5L92TXnSQCLFNWMh0ALdfDwXJTaZTmxgmKU8v+CyNTBZIVmUajcmBgmipJAiUrX2nOtc9TktLGPBjsjHNfySoxKz/XlmimpKV39x3sehzZdZwvi9mjiZoiJo+bPGSOFu5azvE1u/72IDxRluX63Btf0xuvfUVZemat8k8+/kjfe+cbevrkr7S9obhlVFu2msZITTvq2fNZ734w6YMXpeqptsKWsPEVtr7myVdDKc9xobe/8qZWJ7kePnyo3/qN39Kv/sqv6mh9ru9+94f6P//gj/Vv/uBP9J3/+691uX2ibiKy4XADxEAg8Jm7E27/u0AFl4b6yt7rbsg4deDytUxgmcAygWUCywSWCSwTWCawTGCZwDKBv/MTeAUCi/x49sjKoznU1Dej/GDWiNIKxR+L2iAwxQ1Nq1R9DiNLK7K9QiuJyCkVmUhDc0ZDl8VH8DwqmdaZZU2lg0ESCIHyCdumg3tkEmL7TRMynSY1bWMWNEAZNRZOwOGZwtDUXIc24WFyTZ0UWpCHhZpmX/YGGVnjY5Oj+KPvnW3YwRcgnLMoY9sFcPlmdYzljajCRvXTYHZZK5v0KMJAVeKyBYEMgEpsc6gW+UyDfQZsf1jqcsXDuTbhPR0d3bPHVTe1WUgbbTX51xr8SjM2Rwi2mVAAACAASURBVC9W16INdC3LqC1DgNI4qAhyZ+oFEloxAXUgh2pd+9+DffmTY/XQ+GzDcopBZ4DzVJwc6eTeiWUmbi9a1be9hmYyWyAqrhVNuF6uMAvVTtfaNR9r1z3X3rvSLCAmCMn2rCv6wNk4dE7ROMVmHwQ2el6nfgLoAGRGUxCSLcamRkNkitI0j7XJM8VZpPXRSucnJ0qiyOywtP32tQMUgFgTQlLsQS5gFCvKU61XhTI/0sXzW0XYNDluLbesVTdgeWy0H1sNvLccbLMNGrEi0zI9HSzwACmOTOysozzLemPbUWAFKrG+cxyRMaZUkV8oZd8GZKJlivxEUx9pqHpFc2RWcf4BBgIcnOG2tD1haN2vFcaRuqxV15fq2lrD1NssOf5RsQFkUHFaQ3R3KGqYUHY6uFTXgytIMKXYIZfu8NlQEgK3rSnVbPWBYt9TlueaCcfzAMzk7rlmZkDZep3rZL1Rnham8uu6vVmSu3ZQ3w0amlH7dm8NrqgxsfZidibKEraHii2ee0V9a8csXNWnYMfjOMKqTQ5nbqVBqh3IRZGI4rQceiu4QBnnmeptthbp1x+/rs3Zxko/Xj5/aceFiWWN6QCjyL5D3RloX/fq2Jh+sBsBQK+xqxRmZjI2m6/ZdmOAva+23MsDkgK8edGDPpfrgB87aztquLLrFeNQ5vw42GYR5qLgjOxGB2rk2ZUVcWwDvd3ZYeq/0OqYO2teNrVtnptqtQMO1jvbBnfscd3CRr9y5SaUHXWjKTJDu670pjZmF2P7DWMUymS1chx7KpJZBeUg2MfjSEneqzjkBkaZpwLBKvtoFSotQiUJ2zfbtRFWzbX3ztaMyNMu1FimExS2QFDP1JTzGCvyIrtuTvw83miz+il9+Ys/rbPz1xSEqXa3t/rRj36oH3z3r1VV72kaLmxfoIZG2cvxgrLyow87/fW3Gr33caO9XyocJ/l1rqBHGTyr9jo9uHei/+brX1Ocxer6Tg9fe6jf/M3f1K//8q/rZHOqH7zzvr7xzT/UN3//d/Xn/+5PVNeVUwS6pNNPmsvdB7IDwf7k1NifLv/4O/+LfvmAywSWCSwTWCawTGCZwDKBZQLLBJYJLBO4m8ArEPjo/NGM1XK3u7BWyBbFmzdplcVuXYVKBOULyjKWUViEg7UBmLEDgMVKV4k2caLO88xyRv5UW7cGrrBnAuOwzgIpwjk0tQ/wjgVuYJBNqqZKq/xMw9RYsyfqI7QnCaDGLZk1TIgXJwfOQJK0qprP0cIHNY+0WbLg65w0iNe27LHYmobpMKXsAusez737fDyO7aB8ZFftFAeJlYoYBrDtIx8xdlZTlEzYAg+vAVzkMbQUh5CRYSO193QWv6Z7Z/ctv3C/bdXdUiGy007va46v5UVkbQVSu7aakvVqpTijJCTSfD2r84AO5AS6ub2CgHzyzuZBfcXf/EKpifLFAVuW1tj7Hn3hM/rsV183ldBf/dl3tYpi7Z+OmutQxWajqCjUfthoh6VWz1XpmSr/WopbteNOM1AO1OHPBhyYGwt8y2UzfycQEMB0KEdAADZ2pspbs6sOIJDAfp6/Xq/sseusUJhmB2twq+1uZ3sWIGayQ7OaHtb1caz85ETr9VrBOOnJh0+kILU3pKCCduBhbnSx26m5QdW414SC0Y6PyDLq4swdc103qmmBR7wbx5dnGWxYlbFy7qqtml2rACu7ld5EBkTW+bnGOlQ0pkq8VMPkK57d8cn+cSlwDgJaPqEzwDoIHkxqwk6KO/VDq7FnH/XyaImNE2u0pULCciCREnbzq9lTbjFOBtB5Xf7XLM++g/SeekUBOZUML9KIctYaeBOdP6YkIrfzqmu31gpMPt7p8amOTo61WVN0k9jsO7Lwukpj36lvR+12rUEc8tgoiqBkwwoX2CccA5xmQ6NkauxUagdpvY7VBr66KdAwRipHKR5SeV3nmnM9svVGKY9t9DRcu5sHvRLL5UsMALVdq7FjH5Bpx+0E7lHgt7VqZMuq1JjYPFLfTMWmEE7jQJ/5/OccLL660uXVpe3HzflG7a7V/mavDqpn0kHOI3d8wu6sDuRTsW93+5TsPxRynddamzCNzpz/dhPi7sAH6ro7By77bwQcYtclw9RljKKq5noRWUQpJI6mkEPsHMMgXuGT66y7wWEKZZPKjpqD0a7LPM1dPxtF/qQ8TqXQ2ZbjZLS8QKA37vw0lxWN5KtcYYLNt7dzktfgXCSL8e5miosgjdVT0pIEWiWJXQvbzqnBUVCm2Uqbs7f1s1/+p2anDjJf++pST5/8UO+9+z1dvniicbzVMGw19K3mYVTb7uys4PfIu++W+st/t9MPv7dXm7l9Olcrqc3dueK1tv00iH/xK1/S4888tliF9dlav/nL/1Bf/we/YNeA73/7W/pn//M/0+/+3u/q42cfq8W+bx/ANJqSeE+nkiaIwlUn8V/87C4rcPl/BMsElgksE1gmsExgmcAygWUCywSWCSwT+HszgVcg8MHxwxkI0bZbW/Rbg6a1aQL8rMDT1C+GAYNQJ8WJ5bJVbeVse4OnIlvJD2NFNPp2vaq2VU3ByAiG4rlkCzo1GXiNhT8cA5sg+VduMUz2HDl/s5q+dg3CLrXOQB7QBWUVq3WaWoE4/YR1F4jn7IBIadqxNCudZQbag/m3ywczYIQsxPPlTYPibKU4dIpELNG0aKJmRIVo3a8BhQgojQoDoGW5V4MNcSL/0FMflE6RE6OswxXpa6wyrYZ7yrx7Oj55pCxba6xHtVeN9rpUrRfqwguNYWngAkXgSmtl8Yny5FjhnKmpKM4oNJa+ph50WVsTMXPotDPgBL0AfgCODA7JlYs4zaVTUiZamy7w/htrPfjcsa2T3/n+h6YUU5cpCVcqNitTYz778Kn6baXd8FKl91JTQKMw++COjKCk7C27jVIF1HfAKcs3RF0JSMEqShvs0KonezBCveZOKq8nhyxXkWVKUTXlkakGnSUU1aWvqeV5UphE8kPKL2LNAJhRKtLEstzSIrfW3CfvPXFvaJwPdWqvXb0zJdmuxHp6IIgAaFShQ6d7Z0cGBskfLMvS8ufiYGUlMlmKLZUyHM/anff7a3l+Ygo9OwnqWH6Yau4TKwsp8rXlQPa3QB9ar10xCOCWubG/wFdpESvKfPWqNNOKEMzqhl51uVPXlAZjLK8uiC3L8S5r0RSBY21AFQUsx8o4+1plkYE/WnBXR8eWlxfOs25uS9Ut+4TCHIeOOe4fP3qs1Saxfde2ldmfHQQ80ub4VGlW2D5g9sA3ctt2u0rVdq+62mtftWqq1myu3Azgm/Zj1HwUCQUAPFRrE9cL197dw7eBwSiCOcZpcx1Qu06K/dlUaF2EGjJWhO0VBbI1a6PE88xuH/uhVnmheJVrt9/bN2pdTukJ+Ev+YZAoCoCIqITdcUa5x1uf+4zdzLi+vdHtza3mbtLmeKNd1WposPdzbDgrPtmFUCKXWepiBXkbA22Y3eNcQYxCztcqjXR9uTfF5KHZRx5wdiK7EhA5HwopyPUE2HLMcN2i2AVo3htMt2ufQcDQoG3sx/Ya8xAoGH2F1nuCotRBX+zs5HRy2pPtuFqtlIa0t/cGlAOusBxboac8nhXD0JNAaRIb3N6sOQZRAk6mNKSrZBW7fFJTGkYoRUdFSaEedbjlRkpZJK3SlVogLjmqEefgfT16/Av6xa/8ttIsV9m+r+fX39GTZ9/Xk+fvadrXljs6AeZR5vbOtg2G6/tJu6u9Xnx4qw/eb/SDD/fa3kxq9rHGJjTFKS3mligR+Pr8F76gN954Q1VZWR7lz/7ML+qf/o//k37mZ76qj59/oP/tf/1f9M//+f+u733/XZV7skjvWn0/3Q5MSAV7EohuOPL/u+Rj6f/4e/P/fpYPukxgmcAygWUCywSWCSwTWCawTODv6QRegcBVcjojWOmG5hMVHovV2MNO1wsVl0cZhj8rjFOdH21MNXJ7e6W6bCx/i0V1FDpYBoQgJ47MQaLWUAUFBuYOltVDfhNZV9jcrGXXxQEiZjK7HYtH1EeTTwaWy5Yiq83ahC2wEPWe7yykdzCIKg8W5GT70YCLjMZyw1BS5a40g1xCy3MDk4SKk1SrNLfFO9mCLFRZrE8+luhYSRRbvheKLb6uL3eWiYddcCLjL64VZJU1jmIx7utRYXWiYDzSSve0ie8pS4+t0AQlUqNbtbpQG1yo8/fWZBwMUqpAqXeiyD+Rr41i/0Sf//Lr8rtAV89udXVzJeo7QAqTaHLFrOvUfvzbWj8PWNCKFiyt7+igMJvlJb3mrNXsNwbJeN7x6ZnO79+z9tuqKvXxD94z63Iz36gZbzUOteXfAX3IJ2Mxz0LduG0MQAjU9oAhN+PRcwlcZqHGPo3VFsWX7fZeoVLlyVoFcMcP7TMAJXhNrNf8PaDVWoixo4epfQ9YLf3IrIrsLyA0wOr64lpVU7kMx8BBkbLZ6qpEiQQ4cY2rwJ6mn5RmqY5PjsxCXjeVbrd7TXUrfwqcVZxihTRSTusCfKiqDdSEYSKv91VtRxXeyvIt02KjLAeyhpq6QP3NqGBwTcHOSD2p1d4wdrYJFK1m9VNrIDYvIlOb7vZbbbe3TukXRmYBNxB1sKlbhtzYWL7ZFPCaFGqEClL27mzb+fDxIz18+Mgg08vnz3V9faWqAti5TEms/cVxodW6UJg4+3oehzo6PtLpyanSYu3KLGZUbq2dH7fbrS4vrnR9eamb7a3lSZZ16azB0EgmisXYr+34jbxQSUC7bmTnZD91aodereU7Ot42dbFZXilsiDzfNX3Hk3p/tKxD4Jblgg7YtnsHMT3fMi2PT050efVc211tKlSAEPZUXn8Vr+y4myxT1Ii0PC/W+tiVuFSNA1GWZ9m5VE0XjOdKRFxTyaQe9a/BKpeZR5mHP6DwC+UlqaIss9xCyn9uL6/UNGB2VySE5RVoi+KMS5HZwCka8TkngJyhgdZ5ducEcySvklgEvnxrFvY1+YEdt7TbAlVRYE7BpDigpIlHDhq9yez12TpVkuXqhkFtQ4Yi+6M3lS33UhLLEwwVRr7ONomyIlGcougDinEDREpR+7HvI9qFByEA95PAICAhghatgDIwmpRRlOTTaLzW5vRtPX79V/VLX/ltm/uzyz/Thy/+jS6uv6OubNS3ZEn6dsPFzgQ+89jbbQputORBr9QbdHnBTYlET59L+/2k7Xavly8v9WK71W19a7b8JM90dHKq0/Wp7avHj1/Tb//2b+u3/tFvqOn3+sY3fk+/8y/+pf70j/+9bi6IoKCTGfUfN3Mqy5Nkn3OOR1prr8pUqeQvAlpR+9rvqYBz0mXC8g8xF8vXMoFlAssElgksE1gmsExgmcAygWUCywT+jk3gU2UhyfkMIOhQwqHeQDESHRZQEVoK39Ry2GkBQgV5gONsqipcxM6SN1sYPLZfs7KiekFlZ0W/znpmiXW22AoURrHiLDEQ2Da1mqo0tSGB+QAnlzdImyZNkr76AWDoUtgMNljGltsld3o1z5tt0TlNtT2PhTa5hwCBwItsge2ai1EvUQ6C2q9QnMaaxl5N16odKDNhY8njS22RjnUui3NTDDU7anIBb556b9QU7RWmzoJGKcfc+0r6I4XzRpnOdRQ9UG7lIb5BjFI7tbpR5b1Qq63BzyLB5RgpGHKF05EinWid3tN/+49+ybLZ3v/2B/rgw/dU6kYk0dEcQv2EU1YyEaCaUwa6lDoQZ6FAx1orNSs0WsTWu9Uoylx4vK/Hb72pR595pCgJdHF1re/+9V+pnXcatbcZzhPtzaDH0cpgTDAD4SCvLEWFR6ury1qjBIam52GoNQwsyF0WnUJnlk2jXGm40rrYqMgzU3aNWAKtDWUyZSjArS5rAzfA3jhKFCWJZopFUGSGlHJIQ99bhuRuu1XfAKPcPqUBtZ5Ly2prejIeZ2PGEB8UrdgJ8yyxtMOqoW0XNWurcHT2ceLnohBFmVFBDa1TYwVhpplimAoAlykrCnm+K4pBZRTOiVmZgRwUnNAODDzl38zejwl86zV4jcIsMnVWksT2GW62NwaRgIFAPpRtti3yVJHHx1xRpqFaDXzbH3bMz4NZyR+99kgPHj6QN866vr7U7c2Ndru9nR8+KrO+VVEUBrOzPNLJSa5HD861PlorS2lKjh2ownLfTmqGRre3twZk+L693VmWZN3WLhrA+BmlICjgakVRqiwplMScKzQCyaBy3Tdqu14DJJCh9oGmbrKMOCvgCTxrxh7D0TUgo+jrUId6pmKj9IcyjjiKTUHalFtt29YySYE7jMGM+5YRepBycf6Ng6km45wMv1Et8HKmwCeyUg7UtdBLgCf/oEy0nL8IEEljurMM0wYdjqM6jn8/sutVGsdKskT17V5Dz/XQ1fJwPbOmcmAfLBfrNddDSonsmsY56RrSXdwphUy9fUbey+CqiZcx8rOPuUxO6mgZp4glCi2DkExAg/7dZE3AikPLOkRFScFQGE6i6DoOXct5xDdgMJlUpLEVjKC8jICLBbAwsYIRzv84mZUSisidmMw3u2+cAJKBh8BbQKOnfH2q80c/rTff+of68tv/g+rtTu89+7f66MUfabv9vokrbX+MsZUZjVYSheKXPNJBfj/qfOPp0XmhKLyv3fWbqsqNrvetPvjoY337W9/RX333W3r24pk6A9OeTs4e6gtf+JpJNrkR84//8T/Rf/ff/5buP1zpL//iL/Uvfud39c3f+xO9eMZ1mIxMBzsnjlG2nTFPkaY+Uy1XTnLQt7t5Huz//O6wGxmz+7vla5nAMoFlAssElgksE1gmsExgmcAygWUCf8cm8AoEruPjGWutFXtaUQgtquRLeabCYrG831cGLlCYGBDAHjixFA+cxQ29CqTsoADiNbyAx1qZ7MEeinVrcHl7aa587ZpaAYHVfu+isQYW8q61GICHZZRIOqRlQYD1OLKFNbl0bEfbA4CAf25RPpr5q3UgEJueAUy34Hfqn4MteEaFBHyKzfo7WY4VtuHR2YzNeBuZBZjVPS21NIiOA/ABdSAwrVXn7zRG/w97b/JkyXqe9z05z2eqoed7+84N4IIACVKAaAwEKRAiFJSpsBTSRlvJXniphf8SRzjCWjiCYS1s2pQIUDJJcQQIEJMwA3fq20N1V9d0ppwzv/wcz/ud6r4AQxHUjgCzEIW+3V11TuabQ/X3y2c4E9seF7ucha+nkl3mD3Ok4R5ifwpfR7AHH2XRoFRbUd11LA6xKgRBAygXTh/B1Qk8Z4os3cOrH3wJXa/w+OgRTs4eosJGFvhczDNjras1dEsAGEAjoL4RPiJ4iMWy6lohJmGMknZPRQC5xUCVDKgOCjC/Mkc6IyiscLo5wfGje6jaXPLNTB8xjy5Nh+acELWngLseCHhg2Y5LaNfD4blCqNI3UtrBWVCNx+NCaBEnGabZHuaTmQCV7bpEUy7RUIFJRyNz7hxXssB4zIgdgzCCzxZd20XgT6R3t6lqVNtSPvk+jSolW45Hv9UdmqE0jay0eUupA8GEBct1RdFFlVHPY01g17dwbJ7L5lgb9RBhF4EI25x9+FQD0p7c+XA6olaqEiNoQjtCX6rhghjKtqRohxyFxQxd32G73mLweE7R7lxBuz3iaYAk8wX+EOCwCIEKvrYlmqWy0ZG/I+ykNdOcr9wc2wAW8QdL/Ymo06aziQBBKjAZ3de2NZqmNkXdto+mLuH7MYLARTqJcPXaHl68fVOOv0uFJW310hxhC8gs6w1Ozy5wfHyKs9NzFOs1+obglDZnA3kIAomo0G0RRT7SdIowTKC1LbmgZcX9ZeNxB8U8TRsCOVVF2zqPM+fcC6hTDvPgAlGBtg2byl1kcSJqU86G5wOFc8wslEZiabTgcbWgeb40TA504LlUC3M0BE4GVPN6b3raUjVi5kumAZqS9v9WoB+VhfIgomnERitKQzXI/Hkus7eIgL3Txm4vME+KWbQAelGNWVriA+S/JXJgd8z4G+4fswUdAnoCUKNAY7YhIThBINWHhIichePEUgBDCCj7Ic5lboGB7mmWYpKyhZwN2wVymfMOWElTLu9dDly2Qrtsc6e9V4n1N3Id+Py9bcBeEPNhDBCGvljig9BCFBA7KvipAzchHKTSk4Uz/Fpe48Bkdg3Xn/sFvPDyp/Di8/8dHt57F/eOvojT879EVd2T+6JrM+uPTzfYym40zNbAiAGFyLFxOHdw7UqI6WQB2AcAEpRNj7Ozc9y//wDv3HsHR0dnOH1c4ey0Q9enSCc3sFkrnJ2W+PCHPozf+iefw0f+3ofw9ttv49//hy/g//2dz+PR0ROj0OW9nfctqk2d3TXO6SsHLWEkNZumWcQoOC9/LphnBpeNIj9jP+/H3RknME5gnMA4gXEC4wTGCYwTGCcwTmCcgKkVkP+L/EgTYLEJmCo6qrOCIETI5kgqY2wPy2UuOU20hda0h4o90OR10T5qPgjdTHMwYZ8srAnhtGMaeIXE8VMjCghEEslHo1W3qVuopkNVMROtM9lxVNdoZowRKgWwaBWlVZfwzg5FYVPWgyiPqFik9Y5lEZcqKqMEM/lUNhelYhOmXIdk8hJgOohcVxbetLmKsk20f67UlBoQSN0X9YGRWBYdMBuOMJCVHBuU3mNot4XvG+jlWAnjwWB3ETwvReRPkTgLhO4UQxEKJCKgaboNWixFpcfZEeQJwHNj+HGEwGdfxIBaFcaqS2gY05LrQmyjW0CXhAwxQiSwESHABJ6oAV0DJmMXVdOhJmyQbCxiE1OKYYUKvZWj7C+wbk7Rd5VkM9Km6bu+sSwOtmTDidrLIlwd4AwNOrsTtRMbgW23FyuicCraqmlT3IEPWhypAkxnE+zv7WOSTaF74PTkAvnqRMAR7YW0YjJzTiyStHfCkhw+FhPYYqP0UbY96rxAvS7Q5GwDHlBZFWC1UsTBGphu4O9NTh/VRGKQpb2RBRTMlCTs7WgNJCljy+4g+YCu7cNhxp9iRiRxlYswzOTPrcGFpXzYPA+oHmTJg5wHLjw2CkeRtBrTYhjMPKR7Ifqmwdnjc+hAyXFjZhrbfieTQI5JUVQY+k4gT1X3om5ldmEY8DocUJQV4kCMrLIvvJYEfknJBOt6bcnWo3qOtnXBQYNR7vI6EGUZSeJgzn0Cu+k8w9XrB7h96xoczxU1LItGCEqVtmQ2m/UKj46f4Pj4CZZnp6i2WwGzVWuuHQJ2Y0VXGJocYaARx6mc531vy34R7g4Wm6JNj25PO7D20DJjkZZ7l1CZR29Ab21FfacGgj9LQDqzINn+y+uEbdCEgcwt5X2Jx80cO9JFmzcjsR8TBBLqCdQhJfV4bAnojEU8ZKNuEkuLb9fUMhdCMynv6Fo4ITMaec1TccpogkFKRwR2W3xfSGxC0/YC9niOy3luW/CZAShz5+lm3m+wmNLJX+kuNpCStmha4h1amXkvcjlHE6Mgtm/mTzJeoGVRElXZVAdSPWhKYhbzGQ4O9kRtuFqusDxbo+CDDpfXKe2s5vWpaKWl15cZcW58qGMjcHnPI4ykwteD5yuxBweBhyi0kAYKg1PByxz4bBj2PYQu7yke3LQRK/f+4Ut44aVP4OXXPo7r127hm9/4Co6Ovowi/y56dSLw2cEEg+WJapbHiQ92BiombSC2LcyCAYtswHRiw00BJ2FGJhWUSizaVKWfnVd4fE/h4YMOj4/5e2B5YaFVIfYXB/j0p34Dn/jkb+Do5Aif/8Ln8e/+z3+H+/fuyUMbPfBajeUhhWWzmZ7qwEEAKAWhLhmt4YCmX/gS4L4XBD6rGB7/rTBOYJzAOIFxAuMExgmMExgnME5gnMA4gZ+VCTwDgX7gawIfaUYVmxTtkFTrhfBCA2fqbY+2pKqDtirqY4zoQwCFiKhM26NjD2jFnmcKOqh04cJZGjYJEQQOKsSeh4BFAT6zmTS6nsoXLbCR6hoWi7geCzhsFKVpzyWio33Ok08TKCg5grTzEQ6wqdNmFlsn2yELQKrVaBtlat4uB4ordZdWYZaP0Ebo8p2piOR2GzjDIhAoQkr+Tgyhu8B5A9yYd0fVWkerr3eGzi7hRRbCyNhMpeCj4kI+hM8iEGeGLDnAdH4NoZ2iOK+wOl+i6jbonA2GoZZmXppP+cmqCcnUQgtlN1BWKeopZwfL2KagGx8WYaOVINDcphi2pA2a3EBiStM3zONl1Gy2wEaSkwadX6G11mj6Jepui1IV8rVR5CGOIzhOKCq3elsbpdROC0YASuDB/DOCBiqRiKscNgurCi4zzmzaED3EboL5wRx7B4dIs6nAlyovcPrkFOVqja7MZVFO4EyVmhd5AkIk04vQNyIYTZBXLZpao8tr9JVRULFIgRlqva5ECapYRMMsPaqpYGymzJIk1qPFlHCTr00VFf/KYw4aFByP6klL7LW0fLLIw9exABxH09oZwHUiycC0y52Vc2dUN6UsZqpSDhICXmyjVYU01HYsPmA+o6vkuiDoY14m4YPAI8pouf+uLdcEf2XuW1nWAsSlA5VqU6oaLapgCawITpSoubJsgoxzdTysV+coWIbRdWIv9ZnDF4aSXRcmAfb2F7h29QBXD6bw4xShZzqleb2xDKIrOxyfLnF6doaL0xNsVxcCaltKDQl2+JBA2JiDwdFII9NWzIxQ1dmoaw3G1UkWp90A/OQZqB02P6Dv2LzMUhhH9rOzePy2kvmoVICh8xCwBdlzxQItqkkqO03+wK7ld2f39mjB1UDF2RklpZT9dD1sPniweT/aFQVRhMfcRS+B6gpR/2oeAN4yLHO/iEIq93hF84uNHtYZ2PzM1zHwkwroulLykENuGDwHLAJZB21FGypzAKmVZDSCs/s7k3cpt0eWITFTUYqwlYBAAWVM7PRMXmrXFVJoZEpLmIPYyHkbeRGSIEIYeDtlbItyu0FFOz5bzeUeSKu6JcDNoS2eQJK3Sd7BQ07K9QAAIABJREFUeL/1mDdoFM8Ez3FEy7MN13UQ+jZSv4cXDFC0DaeeNHqnXoLA9pHMaXHXOLz+Cl77wK/ife//NOLQxp//xe/j9PTr0Oo+LGykRdrzMwHLVHNzdnwI5PO+RqXepoa/zpH2LRYTD/GhBedKDHtiwc4GAYPcJqrT6yJAXVFF7WKbMxYgQ9k5uDhrcOvwl/DB1/8hLrZL/Oc/+SP837/z/+Cdt++hIxhuOxSVhm74YIi5iswy4M8SnqvMkTQ/wy+zaSUKgz/D5IeaaTaSc2sXPXH5Z6NU8Gfl3z7jfowTGCcwTmCcwDiBcQLjBMYJjBP4OzuBZyDQ9ixNtRS9aJ7FGoIAWrONk9WTO8VRNaCvTW6fNFkahy3ckMozC21BVVaNziJ8oj1PySeVdMxLIwwkCOSq1DQBQ+CMxRUYfYFcWDObjdmDLQPdHQRBgMHWaFgQQJ8cs+1Y7DAQlZl20kuLlyzeTHKfNE5yCc/VnaiOBobHe6Y8RASJLNOgldZF3ueyyOb7q6GRXCnWAKSBj6FlThlVQ65APx8EJ77k7xG6mTyqBi3Oob0KbqYQJLYokZpyg6aktdiG0ycIrX3MF1dw584dZOlVlOcaZ/fWWJ2eAxG/NketCLSIEYi1TOMsmzZ7FOhF9cbZs+bDh60ChJqvG8O2Q3gqlb8jmJIMt51FmigqwQweUuIwUbGZ167R2Ss09hKN3gi4kgQy20IUu5KbKBCt18ir/Kkqi+ZBmbMoIJl1J3XPaJoKbZvTOAuLtktm/IUp5nuHuH54A1nGPEgPdVmJ3bTOa1zk51D1TlXKLDUqsgK2y2pRVNJa6BNk+akABsKWoRwE9vAclNlbLEBhTmEtn1QGsvXU0yYjThp4rVCgL7eXRQ08J6R91beRRQFm0wNRMNZ1Iw25bdVIE7bPnDPNLMlAgKZFVWEViOXVlLT4kgKo5cww2YCiSpRtatEqzrkF/FpswQRb3LaU8JtwyDjlBagmERWYRqKkhhZdXQqIoIaT8E3yFsX7Sr5lyb7M53NcvXYD8709VNUGp8enOF+eoeZMed45ClmaydfPsin2F3Ps7c+wWCwQxrQ4M8dtEGtsuS0EAG62DS4ulsjXa7RFia5rpcCD1w6z/Njm7PouJkmGW7dmogA9PVnh5PEa222Dptq1c3sVLKeRBwtUvIHt1Sz36V2x9bM0A06LztkaG3/vY+h4z+FcW/jKlDcYE/Ru39mEYSmxvvI8paWW42X78XQ6EcC8PD2D68VomT/J0EeHqj0WNfO8N6eX6mijNvccwjheVwy3IwgM4gSzvQWev3kd79x/iO06R9PWO5UoIxJyKfrgAwQWABFaWXYHzRfnbgo/otJWSVGLxZYPeWBBO3EPT2l5Tz+iClKJylCgE1vagwB9X4vCk5b0psrF5s3fz9OZKFaZv8g3IygbWqCmLtl25Hy3uM9yZ1YCuEXtxvsspYo8fv7uXOJXEY6xE2QXNeDZGinDBZ0WwdyCE3tUimPqJYiDCL/w0Q/Ig4J0eojX7vx9+dR6jT/+k99FU/wQrnMube1UdlssIbnUfnPb2CTNq6VP0B9dwHu4xuSiR0q198LHZs8CDl0ktxzMbztYXKH6m03KMbTloRdlto9Gnjyl2K59JN5HcDj7JDZViXfvvYFvfuM7ePTgMc5Oz3B0dISjhw/x8P4GTU2VsPxog+MqND0LfDg87j7V24wRaGV7OSuqZw30Nepp82GiL3a90n9n/8Uw7vg4gXEC4wTGCYwTGCcwTmCcwDiBcQI/9RN4BgLD0OhbROI3EHTFcK3YrJ6UD98JjHpuMOH1TKJr0ZpyitAWVVZTEIhtoJ1G7KJPGxlVJ5ZMLuwINKiYqbpOFl7GV2waNgfCPY+L2FZgoOTO0RrnhNiWrQCmfrApRKPpFbYVIPUDlMwOYw7ZzhHI1w0C9nm0GLhSFmuwlsWeUQRS3eOI3flybUf0Z4uCyOQTErKQOSjtoWkcyeEjSOQHkQ8hIu24DkKBaswkhNMgzBjCz8VmjbbdoikBR0VwBs5zgnl2E3c+dAc3919EvXJw8bBEs67QOBtRj63KJao+l9cjQGpQG5Bkkut+bPYxYvhUAFIdabui2iIEIOZSu++X7UKAFAtESCU/i1/FP2+ltGSDBkspLyFY475lc0pyYJqVey3WTBYSdLQW084pDaAtAjaKsoggIRBVaIqllF7QME0AIvAsnuDa1euYZAeSN7ktS8nNa+sKrbQF12jz3Cy+Hc8AI7YzE8Qxg02xHdaTZlsDqn10ZSPgqhHUuZVTlot2pRsMmvothcUsRZEXop67RCI8Z2WI0mRKxuggiX0EcYgXX7gu4JG5hdvNFvm6ANoAPlVNAgEIjSNkyOQcICK4FAuZafK84J+VslUG5JqsSp4XvdWIUpFFO6mfCUQtmwEtRXM9laq+QEPP0QL8CJK4TxRU8XUtKgM9D5bHkp5eZhHGIQ72DnDl6lUkaYzNcoOjJ0co1yvJuqQKj0oywh6WpEyyEPPpBLPZHsIsQxYTzBr/I+EN1amPHj3CpmxQcca7tl2qbbfbDZLQQ5SycCRGEiVI9iL80gfvoGoLvHv3GG+/dYyT07XMiueB4zXQ3G8eU0kOCODbmckxbHp0Ym9u4TsNlKbCU3SLAmEEI4kK8TL/Tvzs5oP3CIfZk61kRPLA3X7xFVw5PECxzvHwwWO5ZlrTS2TKOciWd88aeG/gyzIPkQ8XYjbvEiqrRlTFcZbh2q3n8MorL+OdN3+Eo8fHuybrHp2yjJKQAI3nOIuLqPCTxnXzLIMCT2lK5v0ErYF7O0Ugb3Q8ljwuzEUkBBRLOYtDfFqMfQGubLfmfzdljabawg/Z+hzJTpTrkk54yS/kedhQ3Wc5sJQn114jBTxPJW+ikDYyPQ8eVbp88OIoWLye+ME2b8eS7FG+Jt3Q2V6KKBMtKt3zOJzM8Inf+DjqtoYXT/DSax/B+97/97BZ3cVXv/wF1MVd+N4GFirkZQk/y2D15U6K6MB2+NoZsG3QHueI3q2wuN8hXgJby8IZIxAOgfmrPq5/IEF4K0CaBYgyC34Wwgp8dGwkF6l2ADd6Hr7zy/DVR8RivalPsVoe4eL8BMfHR3j47l3cfesdHN0nFKxwcaaw3SqjKm4bAchSDLLLgpU57O4NP/U/1scdGCcwTmCcwDiBcQLjBMYJjBMYJzBOYJzAf30C72kNToygpessaa51WGwBWgqpCvPhW6k0zRpDsFFMsJeWejvm0GmrQz7kApY6awlL7GeONHoSwvFXL/Bge8z3akXhR1UVlTVUK4ltj82lFtC1LVrdiq2RikEt6jpXIBGzBmnd8ywXMbP35oHky1XbWhbUNK8SwaSxL1l33WCgDKEW24zFYrl7DSpBCDKLXTEGNXTa7qXggovONKIajMUSFoaeJRZUBCbwaQmmtdEP4PkJhtoR1ZTjDgiTHnZQo+43yPNzDF0Mj9ZgKxGwSkvz1WsvYZ5dQzwcwO7inaPZQX6aY9NusNVLdMh3WsNBLMm0IVN1xuQ9glj2MlPVQhUbjwoBptYNSgFRRGQlmJjH0hAgRYrpzsZMszCxRy4G5I5fbxVQdin/zeN64/YhPDtAsa6x3q7QEkwScricEDVvtFtTZdnB9zX80KboCqrqDAh0fPlMkzmm2QJxmCCMZ2J3zFcrFOVW9IoEDyxNUQQyBFLO7vyyKJNz0VUKqmFpjAPXj7GYz0Wd2WxNvmJHSGop7p4oupquQNMUUqpxcHUPdZ5jsy3knPbcGB5twRVBdActtmUHUeAgnQa4cu2GiFI3m62ASrUd0LYWUmsqBRj0EROzEPyygbduGmnlNfpTqk0NUxCVYtDAjlo0ukGxpdqNGXOlWHmT6QyTKWGixvnJBbqG4CUWS66AQE8jTlmw0GFb50ZRptpdpqElMDCJY6QJQckcAVtjtUZVd6ZBuSzR6B4eS0B8NhkbO3yWhVjMZphMMsRxgiRIxEZNNRgBfFW0WJ5f4OjRu6gbAwY5EFqBOxbuFJVcO6EfStMslYGTeYbXX7sqmYoPjpa4d7QSNWFLWFZp9E4Jy+f1RBUu0SuVlKEoLGm/7gjxnBaWlUNLKwbzA5lGZ2ztnruLH5BSaWa7dXToAx6VwbvykIatxS5euP0irl69IY3TDx8+QEHYU3emdIWMhy28OzZGgM1TjH/HcyUIfWiCMlIwFkpYgB8HuHH1Bk4eP8C2ruRclwcKfDHeKNle5NpwBwtWN6BiZqprmo8JAwXay/sZ9Z95AEIRGveLyj2q3WwpdqFC1aVyUcC6j4ZFMIqQkt9uGoeZp+hT5iwPTJSoUzlWPXQCVHvSY94/qd5kzIJogyUlUv5bfOi+BTeg5bqDqgt4UYrWbiUjk6VJHu2/tH8DuHX7JqIsgmorDHUhMQGH1w7FZnv9hZfwSx//ND74oZ/H+fE7+OKf/S6252/DZaO5V8EJBlgxbf2D2JJJtl3Hk1n7ykV1vEF0t8bhXY30hJmTHmpmWrLROLDA50/2lQD21RTxq/vwb09gH7hwYwVEBbxJJ5mCgfNxhOpzci9p9PexKb8ENTyB7hp0LBKqGoGA7/6wxpvfbfHWmwrHJwpP1ltpny6qSrIh5YCZ2Fr5kJ9bFn+2AZ4ocvlQ65JC8wsJSEWnu/vGp/7h8R8b4wTGCYwTGCcwTmCcwDiBcQLjBMYJjBP42z6BZyBwOvE0W1QZMzWoAI5OEejU5LTtSihMkQUXP1wUsaBC6hgkxY6LpQoFGlxgsAvJ9mPuHpfFXCRzkeX7VPyZMgMWgphML+aHMcuK+Wcmm4mLfuZ70S7H/C0WVjQdv495e9Tg+AidCFkcY34wEwsqF335phAVGPGMGzto2lwKGqiu4nuw9feyQIILdoMzqWFpRCFIe7PtMMewE0WdZFtpZn4ZK/GgmCkYIUEiKiM23DK7zmptmRMz0Sy3Fhvo4Fbo2wJV7cAeDADk/CJNCLOHiXMLmX8TaTRHEJrG1qroxY5ZNFTpVQIwOe/Z/hxpOoEuPRQnxupMHEikR8UggZjRpNWokQvko+2XR8mW4pCJARzSAyxGUCiYuTC/Tnsl3KiX/K+uqxAlAXTjocsHqL5Aa1XoREVHC6yCTYURC5g1t7CCS+grLNISmx0txdNoiiyawHcTM7cdzGmaXNSEnCvlcCwGEJstwRzPF5tFKA565UDRit4QvvBcSpHss5XWQ0X7acl9aNGhAp2mnc18xUZUnS5LS8QC2EM1GkPPhb0nQIw8h2BFrJg2eY4HN7YxmyykBbaqW9R1D6tm0Qu/liDVE1sp1ZLMWGRbjhosAdD8H4+GKWGhFpMFGQ3gtWhdKsx6ySSr+0KswekkRhRFAkXrokff8Jz2pHW2sZgU10uTq+UaYM7rgwRrYPMtoTqzJy2FLEoRJbGAI350bY+qrNCx1MVh8Qot2yybISgfkGYxZlmCLEkRhcxcZFMwcxzZ8qyQbwssl0tst2sUzOikfI5njFx/Drq6ljNH4Bnn5juIkgiHh4nArPWqxmpjctkGzWIXumEVvNBCEPC+YaNsCHZt9PVgrLk89k4r8IjKuGHgQwGTu0kYKIU9sv/mPkrVMaEWZ84P8wCB9yuFKwdXpUhDK4XNaoVNWaCtBzlvhWzxXO2ZVepJw7Q8ULBt2C7z9Dh15pHSvqqlTZjnhhOEYuVlcQWt2jwezCvktkn5yW6/+rpD3bYCMTlXbdlGSE0ISXgorcK8nfD/TPahp7gdPKYsdeF+kE4yM7KBG3rmezsW2Hiwe0L3RrbZE5s6z0sSUbaWUzXJbDs+5LDgsRGbOaekiLxHSamLSKiRxRH8KEDX1SjXtPECQcxmX55rGr62kTAP1Y4w3U8wWcyxmE1xdX+G564f4Pvf/z5W2xVu33kffuWzn8MvfuyjePzgR/iLP/y/cP7oh/D0BmGiYKcWvJgxEEqs96SgfJhDAMpSlepxjfCtBod3FfbPWcLMfTJHVQCqDVSBjWrqotwLsZ64aGY2JreAm3c8XH/FQbwXIPF/FZn130tQRTF8DWXz59DDY8kpdcULDFRFgM35Auvzqzg/neL+gxrfefMu3nj3Po4eP8bZyRk2m81Ty71E0PJ/2tRa8b5lrvL3NodIlfMO/Y8Vw3/b/5Uzbt84gXEC4wTGCYwTGCcwTmCcwDiBcQI/NoH3gMDE1c0uEsli2cSQIrQmSJKp2PmGrYuhMw2sRglBwyShFBPRqDErUWEDZW/FGkzIR4sbF7uS40URDRsrXQa+M4utE1hg0btHKMO1OpVH0pzLRS2VYFrAH7VYorlQBkBycZz4scCbbJbh2o1rAkyYj3Z89BibfAMnZPMnyxbYlMsGUwuBQ2pg2iJNe7ABHe3ARTxbTNnMOrAkVMCaYvA+4QBBCO2MLeAONC36u94CKl0ihG4o9k6WnUh5hd1Au43kDbL0QVqTLQeBxe8NEQxzxLiGeXoDk8k+gjAWm6AXh9CNwvp4g/OTlSzgiT0PX9xDusjQ5gNWDwr0RQ83sNDZFaq+RN0VYsmGXaDRW7GEUs1J/aJJwaKSsBZoQHRH26RkmMn/13CcHj6BTWyjV9S31VAsVSWE8WjHs1B2BG0EFwoWG37pWRV1EmermMMv8w0SF5MsRhZnCPxIIFy51VDlLgcw4F51Jk+Q7dBtL+pRz/fhSI4YoYAPVbtQLVtZqSYjQHHgJI6UyqiW+W5EQi0ae4NyoI1aCciltZyZlcNQCugYKAWjnZzfLy3RdJUyb4wgz4bFbY5cURsSNPc9m4Zt6M5Gt8rh6gjDrrzFHHepWYFm1iWbUIdLPMpZEgT3UphDS6yXWWBpb74pkTc5bH8QEMdj0hScowebkFS50g4rIIiWereDFfTSxKzE9m62WdS1O/jIRlgq2dgeLbmKTNVrec6ytVuLyipi1t1shjA0LdUsvwl9F0kUIAppIuVsHDRNi812i/V6g7Khko7vac5bgVSaBSXcL3O8ud9sDg/8GHFE4F6jpuWyIUgmnHIQxi5c30I2TTGbz+ReUG5KXJyuUW4b9K1p8lZUjFmlbJvvhQLj+Fa67aA7zlfS3KTEoadleiAAppKRxReBKFMJcNM0RTZJpO26rhqUVYu2qtGz5IN2a+6LqAB7ud1Q4UXAyTIOnshy7cl9SNJNTTYhHbSeeVjB822QnMMdEKJClMo+oluWArUsKQrMfc82qkJeaczK5PETBrgDc3yE4vQOFB92yEMQQklmn7LkpkNAZaJlQDPvS2B5DWMN2LbMe+8lqPSoSPZ2DccKFtvKJV/SglK855LOM0eRx4vH3YcXuGLxr8tCHvoQJHO/WY5j9QNim7mFNuLQxWQxxeGVQ1y/so/9eYjvf5uquw3u/NyH8dnf/C187Jc/huPju/j87/4fOL7/A3i6QDKxEc4cBDGvtUFU0iwOlgvPc+BPAqhCwzpWCO73SB81CDY9Jj0Q7jqHxFBtAyWvHQ9YaoWCUbVXHQTP20hux4gP93D7pd/AKy//E/hBj6r9Bur6LzHoR7B0BUcq2zmCGOj3MPTX0DZTrC9avHX/Ph48PsHZ2RmWywucnK1x/2GBJ496rNa0m7OgxkLH1uiBrdM8kkat/DSvUs7yZ2LCZz9WL7MERQr5nkxBBYeBuqJO5R7yu/lTTTZScC3/hGcY2+gNFuX1d/kz0Xz15U/gv/4K5qvN6+6KdaRs5q+7ny9f42+uY/zJfRn/GTVOYJzAOIFxAuMExgmMExgnME5gnMBP8QTeAwLDQPeDWUg4miAwRuTNsHf1umQ7lY81ulI0QbsGWgI6IrZKVGUma24L5VKRRCChZcFDteCgWrFb8ZMKJOqeuDjlwtel8kbAm2kH5Qdtcswi1MxnG3xYmoUhCp4ouWglcxEHCebpvrTMvvb+V2Wlffz4GA/efRdPTp9IBpsgBIF+XGYxF9CE5xNAsLVYgsIsR5RuxDsEgaII2TVuEjrGUQLb9qUNtSppK6ZeydRxEDp4fijWV6cJ0bWWtNFKy68o7gg7K/S0Plq9KNGkomTYRzQcYBYfIE334IVTaX6dX90Tpc/5u2s8eev8qepk9nyCcBqhKVssHy/RF1RaOdB2h7avJKOtwRqtvcWgK3iaxSD7INClOpA2YmXlYv/ltvXKpNfJrAVtGZusZCISX9AmTODi9JK/x3mXdQFrYI4acwMBV7lwpE3Zh2bLKxtvAxfJ1MFkEiKMIljMLWw0ytWAvjSKPz9hS3OBfLtCVZUChHj8+fWuSwUWi1UiqILngFnuUrvJpXhvt2JNJIiiFZ1KxQor1EMtR4SZhK7jS66k42lU7SBARJpubdcowNCKxd3qPUBRhcXWahf7+3PYFosoTCuH6m0UR2s4AyEqJ2iOO48gZ2RHzMvs0DWmrZiT6x0FP2YzKe3olUBRQjoWb1RNKfmASZRJKUZbKjgqgDvQem8aq4kZtKdhhR20z+uqwqAqaFGixubco7qMllQC84D2S6NkJaDrpWGXLlBHCj1mswkOrhxgmk6xXC3R1JVkENLyPokjVHWDph1Q1zXyvMA2r9BQ/caMOzbfSgu3oNkdgVCivqNKT2bpBYgdV+zgUsDCnE7agm0gjH2BdbPFDPtX9kV5Vy6XeHR0is2mEmuwkChFAFYLVMuyBFHoiy25KQsBXMzzHHZgjUoxAYFWL7l7BIG8Z3B7o9iXXD0Cta5n+QnVloU08vK9JQqxG6C7UmA+Hwxwz1heQlZMdaOxvSsom/veY2haOKEjjch9q8W+zGtFYgZ4n+C5QlRD9Z60GpubhyiLd7SFvxAEmnsR73wDXFp8d1ZTUzwsL4Ze8kx5vZnXeEZ9jKJZMglto2alGjJOCGJj5NsS2zyHH5rmZM5MNbS8mtbkpqWK14Xv7BSUvP8NVEDuoNXASIhOAHLgMhJCI9wdj8ksNS3F5Qr5qpAHNB/8hY/gc//4t/DxT30cebnCb//2/4a33/gW0G8xSWxkcx9Zykl1sB22EGu4oQMV28AilExOtA76sxbWwwLh/QqTjcakGBBVGjZFtQRYPN58JDMo1JbG1nfxJBxwMc+QPn8bH/rU5/CRT/46Qq/C+fk3kC//Ct3wEI5bwHNa2CHjRgNEfgjHZhkUy2h6KT6qmVHZNmi6FmerDt/5XoW33ujx6HGDIu/R1B3KooZdD3LfrxoHdQM0jULNMEirhaU1+CNz5wB/ekfdBRk+a/aRdp/+x0Gg5uwlqfQnQCA14OEO6l0GQTCL92mZ8VOF7Hs1igZSXgYePgOBnOMuCffHIhAv1Zd/s3+8jCDwbzan8avGCYwTGCcwTmCcwDiBcQLjBMYJ/FRM4BkInMVTzaw/acFtaEeLEEdz7F+/Ac+eYHukoEsCC+q5yqdNwLSGtlgLCFQ2CxFoqa0kz4/AjYtKLqpdZgBaNrSAQGbeG/khgYLD4H8CngEIKeUTu9+ArtMYCJzAhbtCFHomaEuslAkSLxXbIcsSSJM22zXOz45xtjpFhy0cl8H4LizJNnTQ9g1c2uB2qiabWVpcyLHIWPdPF+9SckJoSRWfF8Fha2XPBTW3m4pFKsxMliCtl76fwKtn0J0vDcHGKk1rL0sSCmlFbXUhC33a+iK9h3iYI7CnCPwZomCBabyPyXxPdm91tsHqZPNUH+JPXQF/fdOhXOU7azBnx9l2aFmSAeYD1gIoWQ3iYSoAq8AKvthnKyh+Do2o8GgkJk6KLOYP0qbIo0GtFaFtg5bQ0O3gknjQett10KoUeGMNLmxlw9MeXCeE74fwAwehbyNKXAShDTcMBMD2tObSHq0SsezCp3png83qQvLzLs+BICTEC6F7D14boavtp9Zbo5exoOxKAC6BDYtgOitHNaxFucbCFMf2BbLQKk6lH7PWCP7YnGsTgljMpisl/9LVxqrNzL9O25iKzTaEFwSirKICtHpUixJPmqplOkahSS2il9G+3KEuTRajyM0ChXTiw/EVmq4UECOt1MUaTU/VKTMvI3h2Ko21VhMAig3dVN0RG/fwMxtxCtnXTb1GN1TwWDaj2HDhwGGTKm33omLzEQdU0HXIS1riXTlHLdtHlIbYO5jh4OBA3ne7XqNrCEgMCOT3rZdbKXYom9pYoitCexGgiVLPKIxof3cl301RYcs3UEZJqxwbMUtOaN/mN1qmKdxzBrhBaIA91aHziVxP+XqJ1UUuoI8AjwBNpF/SFg7ESYQwZI5jiaaiopZZlLZYbXcxjQJfB1qfPRcelZC0rDM6kGo4h/ECVBxT2UpbcSsQkKo+KVvuW3hDB1ubkhSeE3xjZkDyzid5oLxqLbad92glR88TVaumGpnge5czSIjD7eJVRIWssesPcn/jn8nf7EpKuJsWMxIJsM0ZT6mhqLW4CYR6Pe9Dutm9Pq3svMeYbbItqsmMlZltzWx6JhROkxhhGOF8ucFyvYJPm7MU7nSikhR2xFZ1FqPs0CO3S+IOKNDjPYVKyctOFou2/AhXDuYCEAkDA98WK/HJgwfynm7k4/Wf/zA++4/+ET79mV9DmiX43//t/4pvff0vkK8fI/IGzCYhZhO2Yhu1cRjaUmxjTTx0C2B6bYaA8QNUhS5rDA8qWCcdoose4cUAf6kRFQMmekAoD160tP5u4eCxFeLR/h72PvRhvP5rv4IXP/x+VOtjvPH9L+Ph3S+j6B7CTVqkEyDJqGoMMZu5yGIPoccHFsZ6z+xMPiAgBC5bB8cnEc5PXSzXVPDWKDcbyQtdrTZYnw9YLTU2F0C+srDa9HJ953WNsmMZDqXREtgo14VJtjTnnJwXmufF0xPHPEgzpcW7rxeJqjzw4B3GoEG+Dj92oZS0gwvn4/Hk/cKSpnGHr8394NeLupU/XS9tywZJEgTyT57pD83v37tFP/7PlUvr80/FP2LGjRwnME5gnMA4gXEC4wTGCYwTGCcwTuC/bQLPQOA8m2uqbMQqm2v0lYswnOLKwS1Y1gTdqQ2wbJK2AAAgAElEQVSn9WRhU6hC3oYLmg5r9FhhsAi8WminQtEVomYhwpOsJZtqO1MMQksl1Ua6Y0svoYYvvydAoG04SzJZJzPEvSmp2iB0cBC4PuzYhqs9DI2DoSHGMXlnspqTsgnClBIX9TkGvZaFt8OGSTc0zahsBZVGTcIdszjn2p7gg4ssqvaESWhH7MK+zUB+WpENTGTpBBVwVBZqu4ZtdwhsH4G/B6uK4A0JbM2/pzVQobVyDHaNPszRDFvUVS7NsUk/hy0FIAk7ehFjgQVuy/cRMjFrkVo3Lt2YXsbCDy4MjX1sQGt38C3mj3XSASAwQpZ5gbwGYRXRRItaMgS5hNYeIUcjCjmCAS4cuX++E8HnEJSSdEHQ1kxYKFZiQt1OamtpS+W2kBRJxhmzy2AjCzNEaQTP56JUi6COSjBRV4mCKpBSlzA4APwOzVBhvV1jdbFEs9qahtjYF7WgAXlsRrWgtyyHEX2WsTHz/PGY+WaUSwSBNQoMupa2ZNcmsKV11+RIFkMjzbq04zqeKbSRptBaw1LMmIwROJGAI0tUpxaiOJQSDBaPDL3G9qxFYqWyYhaHsWBFZtQN8GOOokfL0hBCQK644xZZSouzRt2UGJiBSNhB2yffWw3w3BQ2yzbgQ5WESAbw0LpL6ONlLSYTDrzDslxCkxYpS6Ar1V5UoVJZatst9vb3kYQJyrLA2cWZAMVGaSl9iNMYk/kUk+kUTTMgr5awWe5i2Yg8H6Hv4OL0GE2tULbMU6Taj83aZO08DwkUd7ZjHlPXQ12X6OteykEIUQizaPl1CeyZSycXFe2ynZSRDFYDi/AliKS9ty7YpN2KSpL2WZmNojLTNIez4Ni1zexZ9EG3NPkKoaRiaQmtrI4FRahLSMWWW9+GqhW2dSs2XJbWiBWcxR20rAecFS9/7lgH23MQuj5Cz0Hge5JJyXZkzqgWGzYBNBXLrTTkWsw1tZgReQkBhdgIsKfSjxCQ12XHMg/NCAMLFo/ZrqCEEXntYMm1YUA7f+W2mXsOlX/cBkLFdmDTs7SgCEYiDCT45rXGBmkqBZm/STswz20qePkQYrUpsF5v4fJ7RenIbSNA2hVf8H4kf2d+OvC66rXGPM2QqwZ2z8ck5v2CMMVHP/bz6AaNfMvymRxtvsXDo7vwlQ83i/D+D76OT3/mM/jUZ34NH7jzOn77t/8tvvRnf4j7d7+HrllikSXwI0obCd4UYt+WgptgYsE6ABYvzpDdSCWbkzCwXWtU5xVwPsB+DNj3B8RHFbJlhWu2i5D2byrM3RDLaIb21Zdx7ZOfxPO/+BEESYTvf+fb+NaXv4gf/eCv8HD5AI1TI5s5mB0kSOceDuYJFpmPxdTGtasW9g8dJBP+XCBb58+OABavcyToGWVQUSGbY7spcFHkWJ0PqM4T5BcTbNcx6tLHvYePcffhPdx//AjLbQE9sLXZqP547yNppeJUoi6oegUfNO2swUMvoQ3tLutRrO8DH8uE5iHD0+CGHTTmPVgs9ILl5cEE7du+7cs540irDLNWL4tMeOyN6tRgaVNt4kutijk/Lv9s13P9zPJ+SeXlO3bhnP9t/6gYv3qcwDiBcQLjBMYJjBMYJzBOYJzAOIG/3RP46yCQBQ/5ukaVcwGcIYsn8P0DWLUt0I0LsvXFSnaLmElLQ+0GvcVsQMKnjfwZ0+hcm+2+DnLFJlmuUX24XPRqhVr1SKNA3LmiQBoU/MDC3sGevDYVQevVWrIEg4BqLWAST6AU89WAvjIW5v1sHz1z+KQ1k7CmQo0Nts0RBkqFNEsRqGrSaBrq4MyiSBbJuwLQy2MkSWtaHIRPI5xil5ZMH+w7ufzwkYkCsncKhEGIzJ8g6PfQ17SchvAcrtCZrcekwS0Gb4uSKriykJZU9Jc5g/w1RYJ9hNiXMgoqLFkUwk9arplLZyFAhBQhF3eOAjJfCim6krlszFFjGiCXluZ1eVy4fQO2aEHVHa3AVA2axmcuDzNkCGZUFSZAZWOoOjQ8GPEWbd2gUGyALp9Oi8pLQiQDWoyiZjKbyP4nUWLOh7qER4hD2Kg0+oY5cgmu3riOSbYnOWFnmzOcLc+kmTe/yGWfw8SCH3lwpfgiAEofDZuFmdOnpRNUcg25D4R0XMkye89yO+TVhSxx+X2uzTxH2rNp1TUgkMojWnIJ2ZquwXbVwh2I4XwELrMZUymRYWkClatiNW0GNEULOgD5lSZr8VJt46Gh3dq3pbG172vzV4zck94OQskeNq8FUb3yD230bSf2UtqXsyAQ4EawTrWaFHO3A7YNrd0DPK+HH2m4sStKQih+gcn34zla5gUmWYC9a9cwm2Yo1xscPzqBZuNs34hal8fY8Tw4UYi2NcpLQnCX+X5CAqjG4z5SjWvKTwgV5NpTwU5dZL6N1/y2bDBPfChNBVQvcIznd4BA1L/Gak+wwrOV+9dicGk/JfDiNe9hu92KUm2STiS3sKE1U65JetLZ6k3IfDk3etLNdSilNtpcT3xH5nZybkkcYpFlcj6xrVixgrk3oDpwA/jxBN1Qir0aLNtwIOdhMAEW2RxRHJmUzE0t2Xd8jboYjPpPAxf1BXw/Q0C7L1t9RaJntkOOn8S4cdv4G1/EWxS9Ut18CeLMBHkOsICEA2JjMPNSzX2Ir+sa37KZfdMItBPIaDmIXdc8wCA+pJBQlJqmuFjuqWItp71ZoSP8c3gP2KXT7XIeqRIk2Ly8drhvtHv7UQaoBh3hMYs8PA9RkuFf/ot/jov1Od58403cf+tNLJ88EoDLj/nhFbzy2mv42Mc+hk9/5lfx0U99El//4pfw+d/7PXztL/8U69N7yFJq0DZykTLzkc3WYcD7RQD/OnDztSkmL0Sw9pgJQBDMazWFqiO0jx00P2zRfu0MwTtnuNkqzPQulZYA99pLsH7hQ3juc7+JvVdfwfrsGN/6sz/Ht7/6VRyfXuDr3/ku3nj3XQyeiybifcMo4hIvxI1bMT76iQgf/9g+bj03QTaNJGvVcZUoyy2rFZWpZiP6Dtmas/M6VHcd6J6Dp55D30zwV9/8Fv74S1/Cd777LTw6foKqsRA0Ptb1OeqmA/N2eV+m2pp3Lsn8+3EZnjmfhQLyQVX49DbCOAdRk/PjPbF/5v7CjMhAVPEmONfcc/gAR1TJu/btZ1m+l5mFcnY9BYTm+zid3fUnv17qRi+DIy5ff/x1nMA4gXEC4wTGCYwTGCcwTmCcwDiBn6EJPAOBsT/XBoiE6AtGlPuIsinScAGrc9AtgSCKxOJXXVTI2TZr+holew5OJTZYsQ6rQhRU1IOZ1kqqZrjIoqrJNGq2/SAKpWSykJZTliJ0bSvh/1S8dAzfH3oTu0XLH7PPGMavArGOev0UgTsXy9nhjUNZ5ObbNfLtBbbqDLVeo6Ciii2cNtUupoxEFvC2K4oegS7MOBNFmWn7NIpAs9BP/RQtbZCDB0+HoqbwBQ2ZRZuYVC2j9LB0j2gSiYWSCp8kpiomFcXT9rRGs66lGIUwi6oyELIFDPi3pHXYajkrXxaObL61PAU3ctCtqRIyMJCW38jJgMwCco1Cleh0jg45aquE7/OVzbxpyxZjZ+CiKBoEAyES9XI+AidBOAmQTlIpOeiKDgObT1WBTjfIh63kDxLoqqEyGIxFHPZEFH5UKEk5wyzD3iwTmxoba7ebLcpNIY2oFss/QlpUI0znM0wmE1F5LvOl5NWVqxLDmuePBd/y4Ge+FKIw84yZetvzLfKeC2Jm/A3oHSplPBSKDcODtNZ6AdVbbDUh/GO4v7Gb0obOhXHK+VNhplg6Mgjo8tjyTCUeMwItTzIZM2eB9GYgpRfVusJQmRy3pidwoTqL+Yk+vIgg1hLg3fWVqNakXZdwN2hMM2uWSQNqWWylXMb3AxzODkFeuN3U6Ci67DpRdtmhLTZUqmz9wBVraFHmUE2HySTF/tWpAFPOQ9VUfdKyruHQLhl2CJOp2Deprq3qGq3uReXJxEtjWiVOUAJ4DDriRaREucTrRRSS7S6vzrUxuI6BuJQqUdDl7tSKtJr2VObSg8tsREi2Iz94zyBqoRqJBkWq3HgsaHhWdi8gdjqZyJwJufKqwSROEfm+gMHtaot86KRIh424vI4uVZA88fguVLBKLzPf3+HDA0JHCy6VcZ6FQQpetBwzthFz2xIvQce8SU/DDlie0iOwFIIsxPPPX8Xh1QOk2UyO3+NH9/Ho/iOcrWs0xYCBrcYs+KH1NgoFfFYV70/cv51qUh4amBkYK6iBvlTNmoZZ0eXtICD/bmcZ5nW0i1wUjaDAQfJ9om5OUktkIG9EzDpklmpM5aVnVH68h/BbeH/iPY3NxZLNyAxDeY/OKGElc5DfQ40itZqeQEyXqsLAF4sx8xHztkEaRFgsZji4coj5/iHOzx5hvVkj3yzRVASppoCmyFt4boBbt27hF3/pF/Hrn/0s/vH/8M+wOj/B//f7/xFf+Pe/g+99+yvmPGkbzOKZKDaZ9uAlHuzQQuc3sKc+rr+6wO3X55jf5DFkyY6FzvIFvnfbDsOJwpO31rj35RPU9yocNAHuzG7g1V/+FN7/m5/FjddfZxkxlj/6Nh7+0RdQnB6jjxI8+t47ePe7b+GobvFW1+CtAsi7mHo8OGGHxUGHbE9hfz/A/mGCG9cP8OoLN/G+16/g6oGHOKphuzng5LDsUo5V19FuTvgWw7GM8vgiX6Jstsi3OS6WDU6eDHj4doHvfn2Nu2+ucPqkRsEHVszMhJZHKiBMfo9a89k/JC5pH9W0u2xb+csf1/PJOc+ue830RVJA0RXuaCLPtcunVbz+Ll3mzNSlKpWQmoCZBV6k1STK/Hp+pSDp3ebIFfcz9G+ccVfGCYwTGCcwTmCcwDiBcQLjBMYJjBP4iQk8A4GBP9MsSEiCQIBdEs8wmR0gDCdA6+LsQQ7dGJTU9OWuPZGLlga9R1twiZ7KG2oBbRYBcD1hFkFid3IcUZFJwykVL20Dj3ZQsefROkmIoxCEBj7onlihh+Oy6MHCer3GQOuripHYM2TBHsJwX4DbnQ/eEdXXkyfHuH//HVzk99Goc/Rdg5a5ZkMry3Iu6sgQaP3jMsq0ErOMgIsrrqxNtpNNK59tgvmZG2dTkdW6suieH85x/crzWB2vcfLoBG1fi5mXO0xwwqIBgowwiBGEC/gqhMod9LUBdLT2UlHGDMPOzaEJ/OhRoyCjM8oe0e2x3MKhAi80izbm8SFCQOssFT5s99W07+borQK9U0IFS3kPDMY+JjlVlkJdD/A1NXAEjbSuRsjmqcAd1Sj0XSdW6IY2W+aUSf5ZLc23Ym4jQJM8K2oSY8RBhr39PSz2FkiiGEPbIl+zdTaHqmopK2ATMiEKP9mIrGjNpeqtXEtYf1sPsLbcQoJPG3bkwRGLsI2uLLHJtwKlqHKhDZvFILZDRZopleE0PZG28VcPVa/E8ihqJ5aXOLQEU2mjpByFf85CkjRawK4dNPkgikXa66IkhhPbaAl7SkIvskVanY2axxdlqys5bgKjBCoT4BGoUYVFUlWDb+dFfE8K0Gopl0iTBWbzA5SbHquzrVghSWhoc0/3Upltud3IqdfxWiKka7XYlNN5jGqzQVmbbTJKTEgWI/P0Bt3KCp95g1TM8XxO4z1EYSLglgUl62It80oCqcMx7b/c8b7G4IXoW/4pi1wIOXkt0BrZPS0IkZZUi3ZjKmVpKyf22rXtDh0Usxl5XYp9k9l/VAcSK3jQdg83MkpigbhVIYolqkj5QIDwsmaRBXPOCNy1KePYNaegs40NnB+XeWvcRkYISMab1Bhr89DAJqP0jC2fxRqWh8Vi32RVqg5NuUZXLxEkNl58+TZuPHcDaZaJPfns+BRvvvUu8nWFouigOsI4F8oJEXg26p4t183OEk2QcglPLlPWzH1jhy3fc481FTDmZmjyFnlcbLZkO8wdJaY10JBQUbJK2QtM2My24Y6zpIrUlqxC3s8GlijRRqwMGJdWYZYoCdwxU2KmINXYtPpyFvyfFCJJxiRVenwgo1FuSynkSbIEVw+v4Lnnb2N6uI9vfvUrODtfou+ZCWqOKY9/z4cVdoDJfIE7d96Hz3321/Gv/uf/EVrZ+NpXv4I//E+fx5f+7I9w/63vi5KRADNgPqNvQXkDKA9d9Tl618HezQwv/NwcL/7cBDduD7CZbWg76G2T8djlQLMMsHknxPJHOfS9Czw3hPi5X/kH+PA//S1cee4mto8f4t0v/jGWX/xTFMf3MXgTWMsS1bLEkeXiO2WOH6w63D8fsK3Ybt4A3gpB2MJLLcymPg7nGW7s7+H2tUPcuGXh5i0bV24M2L+qMV9YsP0WA1WXkitrFNW21cs+8NzjA4amtZBvfVycpHj47hzH910cPdjg4YNjHD08xb2je1jTYs32acYB7s5pngNUwvOBlJwDPPqOIzZw8zWXJt5LIEhQyA+C3feeWybB9L0AT75u1/EhQlaxoe8idvkkTr78J89Pg7XHj3EC4wTGCYwTGCcwTmCcwDiBcQLjBH6mJ/AMBKbhXNMiaOkBaZgiS+dIJwtEyUwaHs/ublDl1C5JItZORTCIlVWHNYagQdezRMS0AXNxyLUTFXPMCAwsR8oiLJctnAOGhlbVQcDg4Dii+iG6ChMfsD30tMNRlcMFvz1gdb6WlY2DBIm/wCw7RDY9hDV4ePmVl2F7Ns5OT/Dw4V08Wd2F0ivJw2P2moTnWwMCQkiCil1TqLw/mN/E7D0Lw64F1Nm1DBPGEWQ5fQBdm5D+F+68gFdfvoPje0/w9g/uYpsXYr/t7QraZQg/gQyxQCpFINPgKmJ7DlQe+q2BfLTclliitdaA28IWL1+NvqI1lWsx005LdSAVKFRTEa5w3SYNrrJYJiZlYy1hYAvl1FD+inIzgGUIKoSjTaMvyxxcHRIxyGKTxRpREGHo2SDMRmGFngUhfQMlNly2YhJ4cV+4zbaE2zPDirboLJpLQct8MZOFflXV2C43ogbse6r1PFnY0+rLjDYef6Uayd5qhhp1w/zHAW5HCytzAfn1RoopitKhEHjMBl2HEIHotLgQmyEXx6LwG6h6NBcnbaLcD2MJJpD1MVg90iAGN5ywg+ej7/qYpHMMzYBuCww1wbSHNJuiUrlAtaGjaoaQzyRs8XyXQgdm07k8R1p64gXYDq4CggFWAESugnY62PR88vvaAd5gIY5m2D+4gu2mwfKEdmcq5nqx/c73YnQdG09PxbZMgAnbNIk6VM9KQUeHRhnVqai5HFuy8aLEhxbAxdw9bi9Vr2ySTREFsQCiqquw2W5EMebZLBVg6cUgai3QRhtFkgtIMM5yFYfbbtmifOM1Ik5G2g1tllUAWZrJtdtUFRRz7CwPZTNIoQ5BYKdqtJ25/kOPiWSmpIWgm9tAYEdAR8jGa492YtsL5ZpgEQ5f27RYmw9es3L/eE+tgRuGUhRCuz/z+VTTQLGBXFOv6wrAJyikoXvvyhX4oYe2ZfkD1W3ncMIeL95+EdduXEOapbKvJ6fneHDvEfINi0yoHiVkpELTNzZfsd2K11O2jlvE7eTdz/AW5sJdQpX/mqLKNAwbqyczA3luDaLcffbBFvUADgs+NM9bHptdfimt3PJnps2Z0JN3LcNtdk3FOxTJRmnJDeXDF5sFOb0olX3PFls124J5/9hu+ACjl+v42rVrWBwcQDsOvv/t/4LlJodqa9hCoPl6CqEfQ2kXnhfh5s2b+LVf/TT+zf/yb5CkE5w8OcY3v/F1/Ol//kP81V/8KZrVOSzK0GzN2zkcz0LvOFg1FbZdK4rk6y/O8cIHpnjh/SGmixTx3IGT8utsaWpGm8ErriC/V6G9v8bVYYbXPvRxfOAT/wBRnODed76OH/6n/4Dum9+Ac/YYKpgiO7gJx49wcn6BR5sN3jxf4+iixum2xapjYEKO0irRsW07gADyhRci0S6u3HRx87aPW7dDXL0ZYnEYYL7wkM6nmE5CJKEL/ggRG67cZ03uIyFs3yfo6jnq6gY2yxDnJ1scHz3C/YcP8fDhQzw5X+PsvMHyvMV62aLOd4VY9oCWeRS7RnJCQX5KkY6Ax5089GnmH3/P673b/ewyqnluC+9Jlx/8ucbrh9kb/Hs2bnPTJUaQan0+L9r9zL3sLjaIcfwYJzBOYJzAOIFxAuMExgmMExgnME7gZ3wCz0DgfjzXpDHMNgqcEGGYivUwTqZwBhf5SYVqS9UVl69KlsNcoyi7hhW1cOIBjj2I+qqtGvSdaecl2JEaC8eRBagmUBkUVE0IxQUVs/2MSlAadQPm5LHNshUoyUUMFzTlupSyBNfykYR72JvfwGJ2iO2yFZDDFXax3WC9PsFZcwTYS5P3NghyeBqUT/EWYRjXWUZtxD0xahkWGIhOUBbckrIm8IiwkW22oRfjxVefw53X7uDJ0RnuvnEf23WOclhCeVtov4PtcnHvQKkImb+PK9OXcZDeBtYhtg9qgQa0B5dYo8ZSSlYst0HjnUnGme5dySSkMsgUf/iyXcR+iqova4AfOmhrAgHCVKqGOrRUuzglHJ/GxABOH0vbLLwAfdOLus3ExAsyEhUX7BYDVVduJ1ZgKgMV1Z4EclJryYZg87X+QGsyFYkTUdXtHe5JI6xrDaLsytc5mpz2cBdxFIgajiWW2uWWN2jaEq0qMfgKLTP4NlzocrkaC4Q1pjkiSOriaJvu4SU2/MSVc2p9cSorWdry5PgR5rLEg/CPTdSKi+dOSiyYjUdGMksyAVG0WHaM8ustyY5TLCNpbdg9rcEhkmCCxttA0wLZDaJO5TkT+LQq7tpA6SSOqZwDmjVzMalUVDLvIHMRhw7gUsFKyOKiazTsdtipJw9RlYTZhUBZaZ5m5uXUR9nkODk/QacqsFhCWDQVsdy/yzBLXkE7JRxBIDP3kjSQ87utKvT0ie4C9XiuEIYRAvHKk/nICr+VFmdeZxaLSdoGTkpFopZPvieLNHZBm0a5RG5FkGOxQVfhxedvyzmyXJ6hqnM4dgRG/HnMdiQI7Du0VLkx75NheWKd1QIo+We8DHk9iWVVKdO6LbDWkcZihoW6JBTMAdiJ6AQGEowIP7MknoCKNtk/pdHVlQgyqVxkyQlt/x4fHmgLyWQCy9Xo+wZtlWNoC7GpHh4eYH9/H2mSCUR8cn6Gi5Ml6qoGIxmpqOVZzzxSKaoRpGmgHWMD5H4hhTxGn0Xds1TasE3bomLvmYrRHBkq9nZqPQI9HuTLYtdLECiyLeYIuka5tyv9kAIW3i+pBKSic9dQHPmRuf9SSc1iCrav78pA+NqCF6UZl90jnUD0KHDh+65cHyxBoiKRk5vNp9hb7Ml7Hz0+w3p1gi3bsDuqDgc4PLZDhzjJ0Cst1w/VlswJ/Nf/07/Giy89LwrV0yen+MZXv44/+YM/wA++/Q1szy7Q9TUsT0sbNzwfS6p9ScG0iyydYu9qhhsvBXjhtT0cvuQjvgY4KSMXeSwzxGoCq3AQ1CmuBa/ixrUP4+DKLeSrEj/40hfxxn/8PYRvvY1ZvkU4XSB7/SPwpgtUb72B5vQRLpZLnBUNHtUKD5oWR12JJwSCA6TXneeXlBw1CnHmYj5zMJ36SCchJtMYN16e4IVXr+Pmc3Mc7EeImd3pFfC9LVy7E8W67fBnR4jAiaVwpO1ZQNOiKnIB8Zv1BmenDe7fa3D/boNHD1qcnSpUZYNyaNDw5w1d+51GWTcSKTDwkw/TnjYBmwcMRgdr1Mg8r6hAl15lzazPS6hscmBFNSjRFe+Bze8V/P2E+O8nIwx/xv/xM+7eOIFxAuMExgmMExgnME5gnMA4gb+rE3gGAg/TmejQehYH0BrH3LYohR9kpu2XbsKG/QLGauly0cHYKa+DHfaIUhdJEmFbFchXG8lP02KnosKKShQG7l+2JvI1qLBpxIJJhRDXJISGoccFKstDCKyoTDN6IEuZbCwuINN0H1cOnsfh9Boe3z8TqKeYsdU0qOotcpzC9tbGEsdNAPPDjMKJayJjP+Si2pj5zGIKYsmT9fjQS2GIzUZXNuoKpnJlobe/v8CNGzeRryqcPrlAVVWoByr7KikIcbgaJ5iyfEz9K7gxewXXFq9ArUOcvZPDVpYswNnmy1B45ZTQboGiP5bGY26fTWUmFR07WkCgQ6Uh1VlEDmHooaqZEiVtBdC6RUebKHpRXRIeOiqEq2PYbijW0WeOL07B2KDtcIB2agxWjYGKJ8mC62EHbP1lhJSG2/lwhog6TCR+htCbIPBTRFls1DFDJwCoLmt0dSsqwCAIYfW2KMM6XUMNJaquwOBVUD4VmUBfOGhbR5SKXLISBvI4MZOvpdU66BDEGi5LhHf2Wc6D9mRCDMviOUMloLEiC9Rga6etTatq4GM2mwlUqcoWZd7wdIPdEcpQWUgISXNlKOmLmDXo7R6q6aGoDIRCNklQ7M5jKpqckGDFRrEpMLhszh3ge0A698VemSSBAA/mAFZ5C1VrRF6CKJ5C9Q6KbY1im6NjY7ZLlZZCXm+xKdeiMpKpiyXcEQjYloQMtMLuOgBEH0RgrhHHsWnq7XgdERERjLligxWlGK3NFPjxGJEvaYJAc5+zCI7bFl6cifrRNMpa0DbBA68NR+ABISr3m+9Z5D1u3bgi7cfr9VKKYXgDcHQE26ddVhtbs5xbBmYy35EQizBZIIXwRp4XtL7S8s9PAmk2cvMaJ9xgQzTxmSFl8ihBbg4EoCyfoRrQgXYdAxSbDgFf1zexA7bYNTvJ0OPsCGtpWdZ9B4fvGdhSDJNmEyQRG6E1lpulZEOqnhCY22aOM+9NvPT5PrSk0w7Ok5f5gRLtRzuuDNRcXx2LlMlaeRMxuFquI1Fn8aEIZ0prsHjL+UTiUu1ljJ7ycIKva7kIbMJACASlApbvJ9vBY83Ncn1ReRIGExYRBFI1Ss4or8PJWdxmLYCbIJBZkZcKzSROce3agaileUx4nWw2FXsGs9cAACAASURBVN5++7FAakYq0I9OMEsQyOiAIEpEzcqfD1GY4YWXXsInPv7L+MSn/j4+8P73I41TPHn8BF/5yy/jD/7g9/Hgrbew3VyIYpktKrbr4WxdShszoxYcFYtCcTYHbr40xeIlH/OXPBw8H2L/eorZdB+xG2ASLLCfvIir2QeRBocomhO88cM38L0//xqOv/RfEN87xaIaMM0WCF5+FfHePmbnZwie3APWFyj6HqfawsNe4UFV4qjqcNb0WPUKm0Eh1x0qXvdgKz1/9vHMc+Whwfx2iudf2MOV6xMs9gJMUxuTtMHBQYNpCoGHURogiQNM0gCu15mWcgJC25wzvDdVuYXTJw6ePHZwceLgbDXgYrnB+eYCZVEKCN9sO5xetFida4kuYHxC2w3o+FBNogjM4xJq8vk/nh88XySjUvI1CQn5t9Sr8n5q0B7jHahZ5X/xTy9/GBg0vdMcmljQp/cI80a781PuG5df/Xf130rjfo8TGCcwTmCcwDiBcQLjBMYJjBP4mZnAMxC4SOfapaLFs9GJRdUS257rxLBp60VkLH1syaS1kKTC0/j/2XuvJ0vO/EzvTZ95bLmu9o0GBm5mgDEih0ZchshdhiKkYOzF3upK1/rzdCfGUkMjWo0hMBaDBrrRvrrccemN4vl9p9AgJS5X0gU5EafAJgbVp/JkfvllnvqefE0bNbZwnEzIjsq0WTc6P3uleuOAj2mrDCw4lRBraVNceVj5yA6M1Rs0+NLlZotZYInzMcESfVNcNXUufJjj6ZGuHd3R0fyWnnz22NpUm6E3hUVR5MrbCyVZpdarbfGsjgUygAgrZm7QiRUUPQ/YVrEfmt4Cy2Ho8gI39UpBH5nyzOtRWACfgA1jpUkmr/HU1OT9uVINW95TSoIiC5tlECmKx7o2ua2D+U2pSbR+VagrG6nkeAE1geIZ0rVOi6fPtKgWGobcmo87NQYNcv49DNul3dZeuF3k8c6s1Vj6Acvccs0FyoMDAQqRn20BjbPdOpUIZSStsn3UWYXKYqOmKATtDZNMKbIpL1TfBgqqSFE/VRZQ+nGkdDQ2BUrQe6rKlZ1HU0MxmHBbtIzp2OYM2WJVVagpN+oTshRXKj2C+HEBZ6o2kfyOlEB0R66pE8tb429sblE+QxFH7w1qm85yDg3wYHJGqRliRHdqJafkq+T5nUZpptFkpH0IQydtlrnyZam+CwxsdkMi4vQ5p0DhxE/k7TOfnX21KbD9kZ2WqKg5PtpvA1OboYgrNqUUV6ZaYk6PZpEODg91fHys8WSsuqy1OF2pzQMNqPPwDrdkEDbarHLl9cYg96pYqOzWBmMt9N9DfefsygOqog0Ah+IVTjKFOpXlMaKwww4d2+KdOYeKLFRdAdYc3GbBD/TpgWHYlLE0A/us6LZT1WGh3lbQojpChYgtuEMVyrxpFQHXIgcfGPeBbaAIbgFQrhSD4hmyPmnO5TywSSdNi6xhGFUvgMLs+Qb4UW3GToFrAI2yEZeJOQA2ySE00Ev+qDu/VorBz5gimAIN1K+hPD9S19YipjEdA2NGluOXb9YqsQuTbblVtwLEgo5xbJTGqaJRpiwbG0BdrVfq897OLdclYM1Uf2SYJoBB7llOtYXal2NB/cx9yj1mMB+zdUFwbswablZ+F+zok9dn0QO8jPlOczAgf2svHgD9jI1vWXyoMVEEulIQZwPm+6YINHUkO8J5ae3eyPVszx883jdw2+BaQg3NvbSTRjHN0G7bPI853Jvpe7/9PeVlrsUl+Z6XujxfaXHuWpEB6gO2cO+qyblWOkKt7Z6eAEHJXzycz/T7f/j7+r3f/Xf6xvvf0Hx/Zgq473//+/rlz3+ihw8f6OTVc62LC1X9Sqdn3Ku4/mOFbSR/aBSjsgxaRXu+jt4a6+3vXtd3vveuPvz6Bzo+Otb+/JYOxnc1ja9p05zqweL/0I8/+ks9/PiJ8l916n6Vyz+RfBqf40RHR3v64HBfN/KN0sUre48mCLWSr4u60vPNRqedp5PB06k36KRp9ejiQuvWU9d+pezFWpiBao2zm8eBxqmv44NQd96KdP36SPPDTPv7Ix0dzKzJe37oaW9/0HxfGk0Atm7++uQ/9BOpm2noRqq6UK8uTvTi5YkWlwvly0aLRainJ77Onka6eNVqeZ5rcb7S2cVKy81SJdccYX/MA691RSZ2XZJZmci3QihOD4/03B3Vad75pN3YvCMGwpT2zCJPCpkfTjxqX/Z5efW1LTdx8lK2zH1q97Ubgd0I7EZgNwK7EdiNwG4EdiOwG4HdCPyaj8BrEHh9Nh+w9EbpRH09qKtRCIXWahsHUzUVuU0cbifPlGksMWhKpdG1MwteNgpV156pjWgAtuQjn8wx12SZxJ581D/9oLKljZYVb6IwdgH/rbEsijacPAEIw/cilDdBbVlsFEPE0UxxNFdEmcNJpWEUG+wj0L8YgEelkqQ29RILaRRSwCbUUaZ+MvWYs39S/hDTyglAIwMqcjlqVbdS05DlFUq9C7AH0FA7MpZTEgEIgEnk2cUsxJRaNhq5hptya8m05Rf2V+y+9ALzlWgcTzQ6nOn6127o1u1r+ugHH+n08Svl1VK15QdeqgnW9mpaWOMhUyKsZ4kBEnIJUa1dmROvJiKtxk5HxeizQOQnYgMbZO3xh0V3Mkl0tJ+obgutVpcqNrmGIbKcPdR/aTYz9V/UjOUVqaazQ6XTTHHGgtNTdVmoRPmZLOVzvuC2m06Rl8qbJIrHifq+Vr2pVBWdaqzT3kp5+1I9cCHAlhkoGiYaTNYC3qjVeLkGyADQSTR3Nkg15bGQZm61g/o2NItpFAdaM87BoKbHIu3UjhQhHM4PtjbgTvmmNjXraDRRvfYUYvV22jolPgrGRNE13r9RVZBfWKhhPKwFlow7mRrQTyNr3qTpFtXPgCowHDQdp5odHunWrdua7E+stfbyxUrnL9aqOkosYvWV72ynFognna5P1TaFOi9Xy3mmeTigWXtkhTBkyAHNrUk2SOz8+UNnmXjLYqnpaKI4oHiC4gdKYEKVBTmPW6AOeE9cqUjFtViVatraqWB7X3nTaJpQ8mEBiE7xQ7anBq2r2tRMBrR9BxfYj4F9bJ09FnBgjc82RuwfgIdcT+CJy3J08IqMPdcEzL0BvrvtEVIE6eocCHRfqNtagxE4i12X6aA4CKxwhKbqqq60XqOqdGUK2OK5PsYxcNjRDBRYm2Zj58qLgTHAfU+Nq4G2ZueDA/JPJ6q6Tmcn51YUYwe5LXAFtGyatSYZ4Bj1sCvgceI/p1wFtqB4bKyZN1Iceqa6A8DR9ouNlnkcRxPFqO6QaJKfGTJi0vl6rZosBo4zoChiW3Zix1BqGBpTzJlAcgtL2b+GPEQTW8dq+kK+ByJ0qstxPHYvtgcE5GkCExmr2u5/qBwZj+l4pJs3bqpvOl2ucpWbQn3dmjKTeyRQ1w/IcHXqQop7ZqPEgFZZNyob2nV9zUZTy448vn1bv/Gbv6H//j/8e/3Ob/+Owi7UZ88/09/89V/qz/7sT/Xjn/5Qm9WlTs/JkWytDIpOKWB2vIWotFaP5rHeeO+afvuPflv/8X/8j3rv7fc0nxzZQ4mL1YWe5P+gT9b/q/Luubp8pPzpgU4+7vTJ3zzT6ccP1a/W2ksivTUe65txqDcTT1MepKA8B4R3PI4YdJ5NlM/2dZaM9CAv9dHDh/r87EyrqlXToaJ0CnXOtCtKAs4G2xIWVzYCJ0OFSuxFGnqajGId3U30wbfG+voHI925n+rgYKI0JSuUEq5tNy+gm3MUDNpUFPCg+EzUdMca6vvaLG7p5KWvLz5/qc9++ak+efC5fvnJL3W+uNC6aFQ3hoLti3NFdIV6Pk25Ut01ScSCSzp1cRd8VlsjscE9rmHyKJkbTon91S8r3Pnye7yeaxzd9uofvW73H7sR2I3AbgR2I7Abgd0I7EZgNwK7EdiNwK/lCLwGgTfmc5L3bbGeppmBkoKwd9AVIMqPzTrHogJYVgMFyOhqcqeUCwlRg0JsFT6hy80C5tkCmy0Fkam7gIujLBPvpxiI0NkCvyajqy10uHdgip6mpNjANTWykclerIz8Ocu3CqQqkpY0jMSm2LFWTa9QHayUoM5hb4F4XWh2RIMLXa3AcvzIKYNosGeGOdz+uyNUNVSK41g+q9XWU9/4tuCPg4m8DgvZNkfMengnBgIT7StQujVRoRNku2gGc1PtoaQDGiaaKpllmh8c6uDoUHEqPXnwQKenp2qaegvtgItugRYJFR5AEf0ayha3XbIGwX50+bqjBcCAZ9CCWKqgfS/BKdpL5VCo9EoDAkniabY3Vd+VKteVEFsCVDgSH+SY7Gnk7SuppoqHmZL9RMk4EfKdVqW6YqHTyzP17UJtj40QdYmDQnE4UzJLDRR0dac6r43qrP2l2vRMSkvFo0zz+TWDOqsXa5Vl4XL3rFUZwOyOEUicpanG0cSQJlALxR3b5RxWxn6cQgxLq9lkPXd8X+YBNoGpjzxrX44N5jKO/INqLtlLVPlrs1BS2NJgBx5AAIxv7FIuo85aga2foRrclESK5mE3TXTtaK6j/SOzCFdlq4vTXFU+WIaenQay3PjHC+wYqrxSH1YKwkq+h1qytvnZkoMXZja/bD86N2dptraTCI1vBiUjbOwoOgGfgNFU66JSzF8DHKLQ2pqxwQKHV+szdXVj2Xx115rCLwkSJSEqs1ZdC/wIVH2ZKWj81eYKV4XNrK62lm1mGi3QwP3tla2yr9X05RY9c63Hpj6yVlSKQgDuPnmbFhy5Lc4AGiZufLYFqXa1D06BaC3ftKvY+UyUxEDwQZtNraHhGu5U9q0mQWzXlUv1dFoozp3BVSguE4VrvXNgfDqaGlhkm03T6eTkwvYNWR0KSC/g+qH4aFCDMrFzDylMUeqHrs36K/AEAIdK0PIPbW652wpAhe/R8Eu+YBiHSkeZppOxnevz07XyorDdo+WX1zFugEysoJbxFyZ2H/J4T/L5OAwUkgZx+Dms0CjFUIOGth9XEMeax1GKbkHgeDbSvTfu6YNvfKjrR9f1n7//Fzp99cxiBqqitRKdq+NzdnE3ByjcyZtah9NEPXmlKAsbzm1rKjgAGzESb739tv7gD/5Af/zHf6wP3vtAXV/qiyeP9bOf/FIf//Cn+sE/fKxnTx/q2clTLVYbu/17fLZMYk33Er3xxl19/Rvv6tvf+oa+/e1v6Z333tXB3oGdzfPNCz05/1Sfr/5Ol95PrSmd7FpKmBavBr361UI//cEzPf35ufKXtfbDif7wg9/QW/FE01drjZYLTfsNCX4G94Y4Up2kqsJYy0Z6cnGqJ3mhT/NaT8taF3WtVVtrHbhPB9ciz2knQsFT3cUaAchoZlYvZiDjNT9KdHTD18G1ULODSPN9X4fHU737/k299dY1HV9Hudoogabr3BSs9jzMixT6U1VKNbQzbQppsymVr1a6XJyaYvOLpyv94qNCv/go17OnhaqC+IDKHkbxmcXHtcPK9vjAPglcQiUPjriG3cMOyrdQ4xLdwHzj2jFNPv83OCBNWzr3R+YVKkRyYnn4tPvajcBuBHYjsBuB3QjsRmA3ArsR2I3AbgR+7UfgNQi8dzAf6rrSgN2yG8z6qi6wJQK1jyx4rKkzcLazsB+c3Y+F/daiasUfXatoNNJoxAK/02q1UV42iqPYFE0tWVm+rySL3QIdmyOQoWlUou7yas2mM1uUl2Wr2ooteYVrmkzSxBRWlD0UC2DEWA05YJbvhR0414BC0WvMsgjcaBuncPACFuSVOiskIBcLiYxTyzRYEi23y6lpWFq1oac0klNm1b6pA1ug5xApITuQUhDTX6DW21eiPYOCqINQZKAnacgBDFfqvI2zPZotsFM8GinL5laWAOy4vHiiospdkyoZf1YWAoLh36A+p05zeM9tFyTj0OB2DO2d6Qyt7Y8DAr6SMFLZFaq9xixlnd+Kgtg0Taw9si3JxgPAjC0xL0YRGMyUaV+jbt/gXhr48see2qRT7a1VN+cqNgvV7dLy8vyUVtJUUTdRWwYajcdmqW7zwRp0m4H3LjXMLxRMKzuPFD+sFqXZ48gX5AsgBkIFwGC/ZD8pkBlnc2uktaKRqnGKIoWIBA36ADBMPYWytAZ2Mt88yzeMBlAY58spOplNrujBgR1/4qvvliobFHX4xR2ARQEK7LCmYHIkA09RRAttrXSMVd7ZP6PEU5gFms/mtojua19t7ttCHYEc9r3JJDNrZV63qopKVX5u6jfKWrywU4q9lvlhTbHAnd5+dugiU9O5VlwsoIPBkyRioY+CjpKeQEmUuOsTiGaan04xCqvRyBSAXZmroLCl6UyBCc6lDKWrW/UdMNAzpRnQy47dORDNssp4uWExc6prSuVRgQc0GFuep5uVrdnq3f2CfwPrnATQrj8XaLaFgNxXIH0cZGSgHoDLOWfeD0BDiyVzNm0y8DygoXEpimEciLKeE88BQv7blaVQnlCbvZxj8s2eTLkMuXrkGgauPTek1CawKARsxNkoUpgGijOUlJHGk0wvz15qtbhQU3QaWuzMTr3s1IpMJAc6AXlOKY0F1+WwWWYhDbgdJUqtwtDTeMQ8mCgJYp2fv7K5jHWYghNsw65xnbxFgLZvCmPgMD5ktoH9Nwp5EOIAIvZ/Ws49zgHn76pKe6sI5ARy3lC57e3v697tW3rv3be1t7+n//wnf6pXF5dq6tLucV5v1UT2/sAhIhs8bvicQr9XELXumCx3kPdilmFRdZDs6MYNffid39Tv/f7v6fd+6/d07+4NJXGmxWKjL754rIefPdfJ5UutVittio2BT84HD4amo0T7R3Pdvntbb927rxvHN5UksU7PX+jJ08/0+MUnOqk/1bD3SunxmfzUldB45CdWkRYver34YtDJ57GefbLW2eMXund0S2/6mfZPljouSt0Mek210RilKJ87AYVGvql2geOfe6G+8EJ91vb6bLXS47NTvWhoZHeWb7Nf27XoKawnCrrgy/Znck3B4jSLxzG28kFB6Gk68TQ/SvXNb9zTW2+hGk51fG3QdH/Q7RudZuNB5r7nusb2zRznXoPNux9sjMhALctOlxe+Pv9krIe/nOjyVaTVotHF+bk+f/TEshk365XqxvrW7T5nDw94sNPb3c8+k6wEynna7fy5Ocs1575sTvW+Bmvl5qJ3eZeWRbvrFP61/41vdwC7EdiNwG4EdiOwG4HdCOxGYDcCuxHY/oLv1gC39/eGgF/804mK9Uptgd0NBYgLDQ9DbKGpCa+6plZVkmHHogJroVtUAATCwFcynWo+2zPb2fn5mdqmtuxBls4UeqB4CcJERVMoC0OFfqTWVBat/LjVwXRqajJsoMW6U5MPyjJfm6ZSNqbRGJuor+4sMKtxHwWWO0hDaucVaoPcIEQEEDAQyCJdCiOadnNT1bCAJoMP4Fe0ZLY5ax0B++TBWVvx0JrNFD7YNYZh5AeZ/N5X3JnPzhqOY+0p0VyJDhRqaoAKhYUpLfxS3WilOmLh69qUo7JX7wOhyF9EkVGpaM7VDViBQXmJqf8cgmFrWIvZItoYlt7gWZKg2H+nQLoKfbeMsy2CdFIrTpGvDghLM7Bl7tWmIjLFo2W+kYMIAhxpEs2VtNi4p0q8ubV10oSJljEKApVBpY0u1Q8LVV2hvl/JnwwazVON05G6MlS1jpSEqYYqUE32GsDG9rBWcrxRtNfKC3yDS+dnCy2XS5cxSENsX6pUbpZyzgGqMIAWihxyAOsWVZtTlaGIY7FbdRulkVNOWbmM2WChT6kp+lBrRmbGZGwAq06CZhUbqKuCUMWwUt0Xaslr2+oF/RA1KXAZdZlTXLFfHAutveSGoaYbvE5RgjU1dGUbNE73sfoyVLNo5KEYvH2k/YOpqrrR5eJSm/Wl8s3SFDrRKFCa+Fb8QOlKWZameER9lwZjk+OBlVHzoT9K2K8GO6GFrSn0KYIYKcgSa4YtqkpVWRpISkZjZ+lva1Vtoari3HuKEqd2xTZt5UDW3k1zaWtwxpSw2zGyogGyxIBU21w8N+Nc+ywWYqvutaZpsjNpZfEVRO72YGCrbxV5kV37KGNdoQ4ktbNrgjEzD6xHziAUi3KQyMFSVElWZNTb/YL8PLOS2z3Hs3sO20epxnFYxwH/ERXqgUXG5VxJDNeCK0/xFfiJoii1PLxqXSlIKH1JtXcw0tG1uQ6vH+rjX36ss5NXKlelhpb5ArDlbGyLyIFi7J3vK4tRVHKeXImHg8koErmXuKKQKKQ4iXnSq8aK23aWRQiUZ8f5Pu2xpr42yOur5/4IFe47A4PWZl2WKhoUXZGDiFiU8fVakQiQ2rW2k62JZdv3I43GMx3szbQ/nxlYffDgkaq6MPu3NYkPWLddBqJLkXP2a64HclSj2JXo2AMIMhDbRlXrCp+wPs/393X7/pv6+je+rt/8b35T/+73/1u9ce++kjhVUzVWoFP1lWu7blGlOqCcpaG8kMxUT0kcaZSO7LiWl+f66Cc/1l/81Z/p55/9UN70XLe+E+uNDzOlY5d1GHqB/BqYO1O9nqs7v65HP1nob//8r1Wdr3XU9Lpb1npLnu7GoY4jT7OIzEnOy1UgHhmXnl7N9/Qsm+jhIP3i9FQ/efBAT4vaHqAAAG26ApopXVllCrcKU65h6p/sHszUNkw8bIuwWmVjX4cHYx0fZbpxPdHdO7Huv53pe781052bqNxdBqibwDSKbyG5MbjBHj51TaSyGqlcvqPi8j3li6mWi0qPH32hv/6bv9WPP/pYL1+8VJXn9iDARMgcIzEDfI73rXzKZYD1lmXLNYlcmfuVUzbb11VYL9efxzXDZ8fVX3xZY7777Wk3ArsR2I3AbgR2I7Abgd0I7EZgNwK7Efj1HYHXisC7B/MBlU042le+WqotXALYdjlrFrdknFm+VVsVqlxrg3NkEi9mnjUW34FGE0Dg1ODc+dmllRxQxMEaA0BBZiAAr27IRAMyxqYsBFZFSa/96Ux+TF7doHLZqF41ikeBiqZWit0RNSFW3QuUUQnxgNb0Sntt7ZXqIkAgeXW+Ld5RBKJsSSIZ7KHYABhhoNAflNfEyPMaMgwBGA5ikDnoseI1RyZLZZQvmdSHigAXFI6YwmyqkfaVal+RgUBMha5EIwC6TQtV0VpVs3HysBKXHxHulj5l6r1KF1tLF0YvYKB5T80WHYjFnFNxAQL5B32HM0KyX06jhT4RWOnaIvmOmVptK9Y8HLSW89YOhWWjWQactRSgJEs09iaahntK+1RxOlHiTxXlBNw7JRbbKbTWRheYvs2Sy35TeDLdm2icjtVWgfKVlHipVPiq8tf7zP6l1wslB6YnM+vbxeWlNpu1KflQkQEXsaWhMALwIEhi0YqKq6XZEyWYjUWigPcIUPQUSsJYKXALPWFR21wiNwsA6EAgep1gO2qoWxzguBrl3GpZyq3qhRENDewhlaQQpQ9QpbkiGPmtqcXIpEOlZSmUkVMXYlF3MNeNRXvRKRhHuvXGsQ6P5mZrvlhfarVYark8s7bmeBwryXyztud5rnxTqq06s32P4pFtu/WwnxL0P1gDt80jy5YLzJYPWI/GI1NPouxFcUXXTpaODCChzi0brttKA0rJJDOIvF7ndp0Gdmy+wRkUhlytbma5eWfjTsPwa+3QdkZQjEO2pmfnyko1GhqFA8twhNkBfuxawKZvzaZs1oF1pip/b0pIlIAeaJ2HA2yXuYxaj9ILYDXWfI43tGNwXUJQCrdvKLW4r4TYV7Fcxq6AxcEO1MqcOwpfHLPEDhwnqaLUV35RGRydTGPtHU10fONQN27d0Ec//aGePXupfF1sVagoC90V6FRU24cHfqAsDAwHYTemfdvVJCfu+huYtagVKQFhfx2scQ9PQo1HYztegLg1oDcUNrWud8VHZUihyGDAMIsTA7h1U5lq1cBi36ksN7atIMrs+gEcV7adxmDjdDIxRWIckOXa6uWrCwU+ylGuJcZ3MEDKe7mr/epO4lmzOlPflJ7MAtRkbae8ASZhVfY1mc11fOuW7r91X9/+4Nv6oz/6Q733/vvanx/a5wd3K8TdwDJgKepba95OYwO2VnjEHO96g+Gnz1/ob//Pv9Kf/On/pp/+6gcaHW/07u/t6+3f3NdkFtn9gf22Eph6T2qvy9/c0Rc/vdSf/cn39eLTR9pvO93rBt2Xr7tBoFtRqP00VWoiN6dYBWYDzS7293Q6mekL+fr5yal+8smnelosVaL69AZ7KDZYk3YorUYKOuYhMxRwuoVkBgJdWy93GYPbAapmaT6NdO1arHv3Ur37/kh/8N8d6e69TJNx7O51WMTJI6VXxLFw+2N3ewZumGtoPtRQfqh6s6+LRa4vPv9Cf/7nf64f/uhHevbsufL1QkRhMscbFNkiz4D7t7tfdAPWYKAmIB2/u333H1ndr54qcb74VOGaNXnyThH46/ur3m7PdyOwG4HdCOxGYDcCuxHYjcBuBHYj8HoEXoPA+9fmA9bIJN03RQaLpM2m0IZw8tZXGkbWYMpilAUEsABbFYo5YAS6tL6qRXxakqA+SW1Ru7hY2aKTfCzWEzRzogoyiGjrza3dziyRnWJaGY8PNZpOraBjebbW+fNLWxztH83kB6GpvShewPZ5uH+oPK9UrgpbPJaot2JABLAPZ6FT2FgxBHln1iTsVEfYK/vA03pz+SXkQfWGIgMxxWoF7EKZ45SFKGcCGksGAuJZ0A+qbb8jJcNMo+BAo+hAoZ+aEqfOHbDrk1ZtgBKmtmNG/ObaP92XgRb/lWqzDl/l16EBZHywF6Iw5H2Ana91gugBHagBAKJa48/257ZcluWbP1AU0FuxBQorCkIMBG7zo2jwDIZUmcaa+VNNJofKxmNFXia/zIRwpC6wkYHKFlp3Cysd8VSp1EbpKNZ8NtM4m5paL1+3irpYQwlMRS/DXtbWkgAAIABJREFUori3vQ1npcKJKzPJ85XW5caKB7DYDl5j5wcQgUoLyIytEaslC/4W+AzQtIILlH3kugUG4yiRwQqOdK2pekVb1SjNz7QN0zpLg28L17VSDKfpcjCnVRthAcamivKqV4da1OSvbgHcozSkHIBmaa/VZDq2OQPMRrGGwo3Xc46EFa+jdMc3yzUlzLPDsSZjFuWdhojMyVonJy+VbzaK4ljxKLLih7qkXKVVWzcKht4s9QBG6/IwIAaQdDl6zGlUi2aR9Hxls6m8wTV/I9nqGvIOW6VpqL4uldcUNTTO+RzGClHoNaj9UOn1Vt5QAVAZGQR+W9hlpl+DQ1gWGXunpiQ5DLxluX6Qpy2Aw6KLco5WZZvdlnlHSwkUyLXhum0ETkRoRbTMYavlNRsvM57j4NqwnwUEWpYauYWuvIdxB0zRNuyuI98Uf8A25ggwn52ziEDy9RpngiTzLET9BjSDvHjAY8Y6VJJ6Gs8SHRwf6M7t2/rkk5/r5NWpiy1wfMfApb2jKcpcnADnIEEt6KEG7B1U83lQANJH6ehs0eBP+x8DKjtnUeUcZ4DZKHTWbLIvm9ZBW7NOA0VhirFBKKy5FTda5qZPmy0xC60266UDWz5qT6dCBDhyLlBY37h5rKOjaza3nj55Zm21gDgbBxShVintTjoPStiWnXUmnHuaYK9HxemZ5bqzJlvLQ/Rpbp5o/4gcvGNr0P7Oh9/Rhx98S++8865u37xlikETfrJvXGMd6jSu89iuc7u/lZUuT7G7PtJPP/pYP//FR/r4Zx/p6cuHiqal7n1zore+e6g7bx5pusd4AEMHBf1IfbenoTrQ+fNSn/zsV3r86WNNykyH3UR6caHh2QvdDlLdmaU6DqVJLyW0HwO8vEHr8VhFkupCnp4uN3r84kRPi4VedJ0uul6rrlMBkGeeV4l8QODV4xbaeLcN91uJvAOmnqvsSOJeozTUbBrq4NDXrVuJvvmNTNduoj6d6drRgQ4P5zo4zJSNyRvkYVYtnwvda4RolmP0unvqm7tq6kybvNTZ6bk+/fQTPXr4hV6eXOjsZKkXz0q9et7q8nxQXvKgCeTPPRfFqbsbs7PuSndaba45+y/LIeW6uaojsUdk8rfwe/fb024EdiOwG4HdCOxGYDcCuxHYjcBuBHYj8Gs/Aq9B4Fs39wdsi3E80b3b9+QFgZ6/OtH55Vp51SoNXJ4cSisACGUPZiEcaCclnywyJWFJwQf2vpiswV7lZqOGVUxI6y5WI2fpQz0UsZoOycUijN8t+KPM153b13Xt2jUFfqyTl5f64sEzRZH09rtvWJbYxfladeHp2uEd3X/zvl69vNDli3OzNJPV1Ecr9UPt1FodLbMobyg56czyyD6gskJdyCL5bHEmD7Dnk3MXKksi+kG0WeUumZ8swN61ThLqToZSOnLbA3KWbS+/TzSKDzUZX1MaTNRtpPKcDDeHJF16nzWTuBINlHldacohA1DhhYp+bWOBHcvUQ17vminJKfSxESJQC82+N9LM8sic9g/76kJ9VCJA2mYfhgYcaaRs+rWSkW92QJez16hr0GOxCE5F7D0QMPbGmiUz7d041mg8UTgEViCwyVvl57To5ir7hfKGxmKnTYQdZMFI09HM5dFh+6t6DQ1KTDKuXHocVSpRFilOgSOF8vxSZbWwyhMyC0GKnY9yFItj7ex3wLcWgPM6p8r3yElj5YpKLlAP9LDShCtY1pl1e4K9vE5cHpxp6xKzcQOGi44sRhQ8AB0mYS+NsaK67DnmDfCITZLvZoo6Jj8QxlRIvSZkIHq+qe9Q1JlNNgRcsVnsiomCKlILQ0l6a0ru/daUf0fXDzXJIj15/Fxnry4NuiQj1I0ofxrL7evaSt1Qmp2WDDmzyW6z5sxZ2/uKaMoFsGNP7QclWSpKaLPZSLPpSE1V68WLU+3vzVVXl6qr2kF0u45DxbFvikHgWltXavLa2UKtSIdDBmQ4a6IBSK8xIMvA8BAg6iMrAYmw05MhiYWx71Uxt0LgE+OCQpD8Tq5voCV5elxLocFWWoQRNzoOAdRDpeXLB9ZvLbTGwz3axp1V3LYKkMNGS0ad2W45fw7MAAGTaGTXMuUsqM+qplZtrcmVWdxRCwPYwSNtsS2bAW0C5mJfk72xbt68oadPn2iz2jhAh4qRvL2aMQLKOgCJ2hiAkkapU+4BKHnqsQUtdgewi9jBrwH4xOv8wJTPgEBy/5g/nGfy4ZqmVVGVllvpD5FiKxoZbZV/LkLAZGM+D14cHNysVsobSk6irWrYUxZnOjw4sOvp+p1bOj6+rvOzc/3oRz/S0DROLch+AHLdDd72gzxUxtfUYMxt7MeoPQ0GO/Wx5TdagYaz2FKak0wmSrNUy81SB5Mb+uDDD/W7v/s9ffc739bt+/ctA5LsQaeMZHs02Aam5iZLdHmx1IMHn+vv/v7H+v6f/4lOz06Ul7nlcvK+s2u+br13Td/4zn3dejNVtrdWNveUTrnxOeUnaLqpez15dKl+daS4uqlPf/RAP/+rH2iyCfS1ifROFOmWAtNwTzwe5FBMxD3aleEAvtdVoxdNo1+0nR6VtZ6VlU6aWpfooe3eiqWYhwZOHW/PtTpyRYHWrqna8nSB7Fh+t5Ca6yJNAiVJo/l+opt3j/Xmu/f0zrt3df/+VIcHfKZeKow3StNOQUwGKiVCoZJoLD9I7P4LaMQOjqqYJueLi0bPH9X65GcbffqLWk8+K7U450Fep5Lc1MEzwEz2bll1KhoAPPmcXFCo/zx3LOb/59y6R1X8C2H8zhj8a/8L3+4AdiOwG4HdCOxGYDcCuxHYjcBuBHYjYEvYL//f+2/cGFxTZ6woSSysfr2ptKG5lFexMMe+xGKhH6wlkv/NwhvAx+KrJk+pqF0guXOWsaJyi4qAxlDULdhxAwuIH/i7DvUDjZnkRpUG/IA4B/N9W3xuVoUWF7mVURzMDkQJMQUU0TDW4dFdffDtD/Xo4UOdP7pQtcpVeytVwVL1cGYKLlssW+Nnp8bbmI2u67D+BsrGvEBaFxuVFQsl8uhcBlcUELDvKUvGBiaKsrW22LbxFfaR/JRj7NTWvTYN+XnUecQapTNF/tjKIpIuNSsqGX+h79o1WTMne7E1ZVarhTaXl6q9Xl7s2izbdmMAFX0JplpETXaWTJ7FiBPmjxrOzKumR+F1LAyt5dZ4kivCQMkDVBuCSl7sCgxYbLfVYKUm/ESmkWUDUhByEB5odnOmOB4rSTKDInVR6PxypaFGXXKppl075Z7fKRkSK56ILMMwcXZrCjxsf7DhAgudxTxRqsM3DnV0c67VeqlHn32mVX5m+YiUj3R+rQEgSksr5S3YV63iA3i0tUiHnSIsbR3Aqlc3UJiB9Zfh8cwyaoCBMpZsZq2442RPcZQZjFpelmoKIE71pcnalIFepcGKRpw11eAq0AkFKXlwll2HpTEw+E3WYxpn9p5ma91KO7GWOpgSyatSNQUIZVCX1urDziA618bBtYm1xq4uc60XhalxxuOxzUUHykt1Q64BWNkOiuOpvTcwzTL2gHCULCSesnFm9njKU0pAH0pGwBCQsqxVbHIhGGOfh6Y2Hz82yHLwtZ9FOjo6lB/EWi/XWpye2ftxH6AjwGUpAm5cUy5jb9ZebLvkytHj4Utx7GmUpnZtAdvIOSRHD7UwX5Z5B7RDKWiqWqCTs+lSfHKljDWlGPO5QbHr1HJX7bw277dNtu717ucAMdyb4m2hEdeJPagIUiUJCtVWdQmcbtXSXBxu24S3+ZsmUzb7sANeHhB3e0xxGqkq1gZ7TRWFrXjYlml0ZKQ6EA5sjLNYs/HMClHKorRYAVfGUKsfHJhDlWVlNoBqtmVzDeBP67OvmCZby/2M1DSDyqY1FS/5kVE8NvhZAcVKWshpVmHmM+8Ds+o21qzEbYJ8Tc9KmfYODvStr3+Domm1bal8vdbJyYlenJw4sIqC0EkAbe7zYCey9mHP9USg2hwoaEKx2ijOHJiGFPdt5e5pyLPJM0xihVlq21qulor8kW7duKH7b97RzTs3dHztuisISVLFMRZvoC025doeOCwvl7o8u9T5q4UeP3uhL559oaJeGHzlPoMSd4SNfj/W4c2ZDm/GOrod6o2v7Wv+Rqb5YawklX2GsI+bS2IlDlQtRjp7UurznzzRgx890HTR6LjpdQgIDH3tR75ux4n2Ql/zMFKGds4UcIPWnqczxXpKu3Rd6aIq9aLMddl7elXVWrSt1n2vAoUpYM5iMvlcYTK7kg0KOYDUWOOZb9xzuEdGtA2jFp6PND+canqQ6MbBRPM9TwfXPO0d9JpNe81oVR4lunE81WyffETPIGIY1jZXzZYPzK88rZdELkx0cRFocSldXuS6uDjXcrnSerXWatXr1YtWL57VOj9vtdwAE1tVPCBCqW6CT4qzwILbeWEhl6+vxd3vTrsR2I3AbgR2I7Abgd0I7EZgNwK7EdiNwK/1CLwGgV9/44b5wKxxtIttMd4AD4LY4Ntg/i+WhahpsGTKVIJNSwYV5GAbcce/LFdt6y38yviwbDVjXIj9NlCVL63V0GCdWQTJ12oUT2MDhSF2yLpTVfWa0iRsX5FCf6xJcqCj2W0d3biti2cvdfrkQvkqV+8XquKlNFqpAag0nbqqM6VVkrBvLMxd/liS+ooyd3zVZqO6KQw+ZlFm6Xeo2MjKA5thS/XqVrFmpgiyRZ0hTqeTQNFmUJSMMi+R11G+MVWimf0ZzaaKRqk2rxpN78byk0ar0zMtz85M1cR78Z4GQuwfzoRr0r36clbewBaRpD6RTcVyFWzI966+UATZvkFqApfkF8UsbqGoWA/jL3P/RhprxH4GYyXjVLO9mZq8Mbjkh6FWZal6tVJVlaqGtTyfcfQV0wpdJaqLREFHDprL4LvaZwcDyQ9zKYqMwfTm1CyX68u1Hj96qEoriT8ZC+mllX4MAZ3BlZIuUdti30wNzgLSbt86MhBWbdbKUT+ZkmvqZgXNpdhRUZpGzOvt+EepYkBZ4+n81crGjWZiN2rA4cYitAA3pghkzjEr2YTjLE75ZOQ12ga7UYYxKPRQ/QBNtiMfy5qD0Wvml9KwBmnWiuJKfVypDQGdbpgAgSVQsvQUe7FiQsQYvbpSQPFG0KkxTzYe+ERRGJsqjWuE5mL2F/hk7ctRYo2vq01tzcQAG8Anc7/ptvOiW7lwNhe6uIVI0sH8QH7Qq8hzbZalez/GaOtm5UeuZhbXDkUlgH8OmeGpKvLhIsVZoDB1tllaYa2IxvypwMtaG9TGYWyACUUnrcSABpv3W0Ugzm675rtBq5b8UKc4RrHI9QowYuyALSgKUUkxv1wGGs3Obr94UMG1R/YdoLHtKIEpnZ/a7PPbc4ra19qQGrNKo/6NBnftoIyKg9gBPSRRHnZnzwp+Kvze/BTzYjv3UNEdTY9UtIWp2xh7u+cAfKvK1Fwo2sg7NDWfZRs4lSBglNISN9IcC3l5TpWGgnmaTQ360sacl7XW65U9dLBDtwcuW0u7uyUpHk01HWW6dnigg/2DqxhFUz6fvjrVcr0xoTNz0Ob9sLW4hr2iJFRVrQxmG+UF+nlu3gPWp/NEUZwYWM3Xl0rIpMy51lF9O7Uz83OVr2y7cRJrlNH67T4zOD6uT1SMXhgaoGTb62KtYlFos6xU5Ff3VGf7tdiAgcZi7mXsdyw/7TSehzo6nurozky335/q+J1UN99MND8IDQZzD6mWiYbNRGE70+Jk0A/+4rE+++EvVDy+kJ+3Gged9rPOQOBbo5nuAAWjULPAs3Icrj3eEw3mqum0rBotPU9PR1N9nhf67PRcz5eF1l24/czY3petRMuX172e98FA1iuQcHt8wVKhZ0mZ2/uLO5+Hk1jzg0Sz/VizSSTEjrNpqoODifb2Ms32Q+1dk27fkmYH0tEhhSPuYYlEuRNjOjWYjJpytVkZmK02Up3HWiwOdX5+rNUy0/J0pYfPnunF85d68fJUJ6cX9jCPOc614D6PLEvAPuV2X7sR2I3AbgR2I7Abgd0I7EZgNwK7EdiNwK/9CLwGge+9eXdYr9dmvfN6WnwpYcDYRMIQ9iG3gIcjDEGgSRLLCxJbItC4WReNWT+vYAbZaSzesS9uyo1bvIGECEPfrnwAfChEADisI1HvAFjiyC2EASGooiLfAQ9UbJ5PO+2+Dme3dLB3U4GX6ezkTOsXG+XrXJW3URgWqqcr9V1pCpqqcYt5p2kAGAxu31icR77G6USLxcJgFwodgutN3WGKwJG10wIMRglKPF/1JlTQEn5P+heaN3RtmFxrRWGvmGywDvg1VRzMNMkONJ0eKk1nGsrBICAWzcXFidbLC7P4ekIJZ9UINoZWAoKCKYoMtlo+nMErzFyDwayr/wYa2nE5LOEMuwZP+H8oOge1A03DIDm8lfjYAA6x5tmeMhpnKVMJEyWxr2Y5CHkoBQfl0KrqV6oHZwWmtXSUZQbX2Ea99hW0mS0Ur2y2ldZmh+tVmPoFjQ3jBmTF1gZAydtLNd5aUdSrTWi03ZhiifUm56qpaSalnIUWWNRDie7fP7JjuFic6+LyTFVeqe2nGsexArPnAbiwOaJBTNWUvsI2cqDD7K38dGP2U1pYgT2UgNQoAk0B49yFWH9R8Tjwt1WMoXI1uE3jDCAwVBjHlptJVl29qRRFsaZ7e4TYaX2Zq1m0phTtwlxdAmyCeDk4y6ZoxYbTseAepWNnifZ6gyQwoq7LtV5fqO4T1wwcxqbAApazUOea4pyh0qsonQiBKy45Ess5zaymmOtqs8laM6s1YqPCkqkjfSAStk+DdlI8RKqbtSk6sZJbIzggDJUQ5kE/UhDE1maLjdhEei2wl224wgfghoFALPBd60petoCbawYNms1xayL2RKQhorzxaKRklGjDNUsGHqBtazu9UgTWMFKLI3S5iAaqUBUH5D+6Cg9medeApmOnoAX22nWF5BeYwT3AFekAm11oItd8ZLZe/mFsDQS2lT08wMbq3tepMQ22Dq70A6OsA9HO7msZlpa3htrK5VyOgKVYVrtWeYdyb7BsSN+KGFBZUl/NMTvoy5yiPIYxAKhG6dha22lg3ywXTmf7pcr6qurV3QGA9Neu39Tbb33NgOCPfvAjXVxcOPutNdM69azF/aFQJKuP2AMobNTYfZDt+37qAD/XgIliPe0f7tn8JMuSjDovbEyNSrSDKxnBIs78wAZduObvLRDm3F3lclo5CMdsDc/uIZAVxvRkEzqiafMtcHPA7NYupcFUlzxwISuSOZ1NfM3vJfraB1NrFL7+Zqr9+ViTOFHkTeQNmcbJNQ31XL/6yZl+8fe/0M8+/kQvnixULmpldafbSaw7ia934pHuJJGpBMdBpEnsEZpgCkEYbj14WvqdFoc39Wix0menF3pymes8b7XWoIt+o8JrKbU3Nbi7k4PSGG/axF8/zBkoIGJu2r1l+5SMAm5geRDZnAiHVsaAfU+TiOgKT/ODVPffmev+12K9cT/WjduxDo9Hmu+PNM5c0VMcEOHRaPAq9T0Pv/hAZShnqrs7apt7UnWo56dLPXn8TA8fPtDjx4/09PlLvTxZa3UxaLNotV53KiqqULbXz1d/52Gft+fvy29/9XvbXMkvJb//Wr8vXe0H7/9P9/dfa59277sbgd0I7EZgNwK7EdiNwG4EdiOwG4F/vRF4DQI/fOeNoSwLdX2jgRB0Gj7BOCwUAVFlaCBFsa8giawxlRw5FvzFem3Nr35CO2ukzWZjaicyieIkkG9gj9UeNmL4Cllqgar1Zps95hbOBLabG6mPVLOov7KKYkMNx+ryTONgrmsHN3X77lu6fetNRWGiJ1+81OmvzrQ6W6n2C3npWut2qbov1fbAolKdB5ShbLg2exsZZiw+ecs0ClXmhQqslZ0rGbG8J0oZaLv0Q2s3TrB+SsqXvcJm39SBrlkT7dtGnUq14UZdkMvvPHXYhYNUkU8C3zXN/VuKpjONoszep7gsla82Kk0ZtzagyGIbhRgNuNksUJIl1iSLoqMui201CMwGeyuKwEqDV8sLakUjqSjJuOutwCWNU6XhRG3eqGpd4yvLUooShN1P+5qmE2VZojANFKS9JtNQxarU5qJUuS7Nro0mBK0iECfxR0r9ieUJohjqO+aFy8JyhjcAJWMIBOwMtKIWYxGaV4WVA7RepbLPbbtYYGmi7gZ+nmZSlwWXekBAM/yq71wxxGxvZFmOTVMoL3JVZadgmFrmHDZDGJ0fuRZblGkoy7zWV4jiLh0rSzNt1ms1pWsndRmBZGyx0HXNqvaePpZFcu06U67BiZzak/npVHWM8Ww20Ww+UV03Wi/JcvMUkI3p0YhauXxDA+jkA3KeWmtptly9bQ4fu4FqDXUhcDpOKBSYWW5cVRdarRaqKNuhrCdwZRIodvq4NzBIthcNoRwDKinUW5T0eNbE29l1F5EBRy5ZhportWubZmUyA3lNh13Rc2UnQKeqKJzdGZAMpOBaBLhtFXAGdX2XCVg0hVlambfkQw7Mvb7ReLxngjIeCPAHSIyVnZlC9ieAhNIW61lBIRiE2tubaTIZaYXCqspNKWf3pLYzNZqphmHYVm7iWp+rrrfj47yguOPLjod/04ZMUYZV73L/4UEDNIp8SWd75oW8/qroBchk4mcO3aPEgvPmADzjEJE/SEbbVV4jwMzDvu7bFUARDJDYWtAp0tj2iWBdRpBIkQpwnfnG+cNOb3OKQMotNLNCFvYYiApJ5H/7NAZjD+5V5mu7JyVxIs8ahV22JcefN432ZmPdvXtX77/3vs35//1P/1KvTl4ZEMI6b3ZemF88MnUaDcw8gyE+ATrY95Vd69h22TeGD+WexRQEKLKxaZO7yOsr131C5IM18HKdxPYgJwi55wDQOouBqAC22y8XVLBVwl15w+3vrvJAty+0c0qbsRMUEhfKteNgK2A8sTlBm/J4T5rf7nT3vbG++e1bevPtfU0OAouV4AkULeNeM9ajh8/06cdf6BcfnevZg0LlCdbkTkkNCB90EPm6noW6nsX67t5N3fV8HRLpYFmhFJw0KuyBRqtV3eq06vSy7vR52+hBUepx3euskwo7357CDms59ypnt7WHTfQMbxX2zK9h28psdu12ZhpvFHihWbfdlxXlcK1EoUajsWajsbJxp9n1SPffPdQ3P7ilt9++pmvHUx1MyLo9VZSeK0y28RyoXbkfKZOGTH3j27W0qSrlm1yr9UYnr3I9/LTRZ78s9PjzTk8eVzo7LVTmlfKKAhMH3Lnncxw8TOFBiynT7dranlhr6vqyWnvbTnx19p11mn+otnKQka9tXut/1S9EbONqFtnMcErbbZzBl5u4iihxV7W7l5nqt7HMXn4ToU7laguv92L7etunq+1ezc2r/f2v2tHdi3YjsBuB3QjsRmA3ArsR2I3AbgR2I/BvbQReg8DvfHB/QAliyp7GN6VM25I7VaqrO7W0D7IwTGgDDU1RwgIb9QrWv7IG8tDCmRi06avW1txRFKinwXQgT6+1LCuLfPN7+ShJEFltf7/uoA9mJXTtota4C1DyUS5l6ouxJprr6OCWbty+rxvXb2uUzXXy4lRnT861PF2qrHMpzLVsz80ajMbOo00ialUPpWrKAuLIlFGm6Glas++ZnQ/lyzZhz4oTLScNaxqLbI4ldkUJqNWaQ0X93BYzQI5OhTpt1ERLtcFaQw2MCy2ny+8zjbojzXRLSbpn2VnRBIUX1tpWZ2ev1OrEoB6AA6sni3ximVBC0oZclGs1LYUdKPMYmcrgBNpAcvUUVuqjVgOWUBacfqA0GisND9TllanDLN9tu/gKNUEPqL3ZVEnGfvbyol6jaa+yarQ+L1QscnVdacdH5y8piJHGZn317X9jZ3TA2NVusE8AytLKBEwHFgCsnEW0RpHkudcAQvgJHzXjVSi9ARHfsqoiD5WVYUu3djOVWSAPSSk/idqNgughc/AYJQ0FFQbuUMx1TvUEfPIjJXGqcTbW8my1nYe0q0KhaOiltZlCB1disMVGNj8oJ7Fsui2w4i9N6TOgFmW7Ef0KqpE7WRQmKiWWo25E+DvLG0NBhrqrZ1SATQ7usSAGOMKoYn9QEmdKs7Gp7lD+FUWhDos+6iBTgAXWYIsN18pJWITXro27CxulcWxQhguL7DZUltYYe+PYQHZZNlqvKmeZ55qkzMWaOlgUQ77dEt3acclHHMgL69WiyjRVqrM3o4ADVgIvaX1mO0BOp+Xi6F0Rh+Ui9i4fr+8DhdY6vK3yBbZusy55S+B3EsXq2lbJeKRRNra8PXLtOtrGt5zBFXUAoxyGv1IUm62bW8iWJ9n5EwUc7owC4Qy42TW+VdGZstDpV+172+06yMDPdq75Ffjh5H9KkDTbcw23Q6hWgc81bdTYkz2KF1A5csxA7dAgoMf49a7mgflm9wZXOaweEMv9E4UmWYz2WlRwbr6796K0w5ENbMcxquYoVt31pjQ0NWvg6/qNm7p7+5bGaabz8wt98smnWm2Ahy7b0SBu6FrTrWqI+zAFKDbAzAXaih2c5LVfitW2UHzL5uwh0Wu7KD/nXss1yPn3Axq+nVIQKGuKwe05tIG74ipf/d4/8xH5/yQ0w2bMvcgeFnCHCntrJT+4Hert94/0/m/s6d57E+0dx/agI4xHmoyOtbhY6/mjjV4+8PT0k0qPfv5cn3/6SOvLUkPbaeT12o883RzF+u5sX9+KM93zfc0sDgC7du86UrZHv/J8XQSJTmf7+vH5Qj85X+nzRaHLsrZMyL6tFVKEZO3XDlVZFznji8TRskNbJ27lftEdahiYJbndR12S7esvwDPt9UHPva+XN2m0fyPRnbv7un480/FhpptHqd64X+v+1zpTDE4m7hrnBHCW7JkGc4xz+mWztqe8DPXqxVQXrw50+nKkp190evDL5/r5z3+m5ycnWq1ylVVS6OSRAAAgAElEQVSlBlX1FmiicWT8rx7k/XO/5XBn5VOkJfPR1NmoaEMrEOJeOQxAZVf8wx8yRf/5Lzff3NfWX35Vbf1VCeKXXPkrrzcF8PbesP0Eu/pb3tGuz380Oa8khQ7Q/xOq+W/tl7rd/uxGYDcCuxHYjcBuBHYjsBuB3QjsRuBfGoHXIPB3vvf+ABQjB4v4KsoxirIyC1gLNGhYkngaAt8UCQEKne2TfBapLLJRpihiceYaE03F4aGu6kyhBVg0pY0BGNRWqFm26hsf6yZApXZqElQ2PgtrQFdnMLIrp8q6mWaTIx1ev6Ubh3c0ymZaLtZavFxqfb5WWeZqlSvXhRpt5Pm9C1OPG+XdxjKT3MIdVQz7vV1EDOwPqitUQBQmOJUAi3kWJ2adoz3CB1SgCJwp6ihMQQ3hFs+dcnXx2oHLMpPnxwYqkEbFw0SJ9qxOI9ZUk/19zQ5m6upBLx6fqNJT+3k0Etg9Ubmh7mGsGTsrkFCuZijUADiABa7z1FQqWMD4J0MlhlLDVH+819yBJCdr2y7WWbqlGmlP08lEUUxzs1P0JWOAaadqWavdoBZyofmcexqGXTEIlsHEvsOWnKUZtFeqZgwMaA62uDXUs13osyUHCtEXOuBhlb+2NEZN5NRRzv7JLHLbNxWN3ynGCmggB1AC9MT5HKsLAXZAPFeT0g6Vqr5TjPKMEgnUUxEtubGqi8qKcGweboG0WTBhzygKGTYgmLkcUSiyaHVQxhae7K8XaDQeyx98Vdsm3m19s+WjYVdEKYMK1Y4NZRfnENUW49kBbDrFMW3bXAOd5U5itLd8Sc/ZZw2M289hO8c+igWaBuvOXMvAbIpUUAQ2wMygVmJj4LpPKXMoq7XZpe/du23QfrUutFyu3aXrU9CzBcQeP+Oba9wamAFqzAkUwuyzlR1g8HWq3SuFLCUhl6ulFdzEQWg2X4auwpps1mG0v579LAA1DmmjdaCLsb6KV2RmgiJdm6+v2Xym0XhmakJUnKgU655rMnAKVCAGDeamVGVMuMy26rorhdmVqIfrF8CwnWmceIMhdnt0EwGwHGwbxa25G82ylXF8ZQ7wJh0mT7cfdm+w84KVOzYQgkKRn/8qR+CcoML1OhqRXQszIJCt8D5fSqe4LxmLdODRoD33Aq4b1Ja8VwDc9ixLkn2L49SptoGt5J760r033tT168daLRZ6+OChiHwAtDhLN/saiWKbEVmPfaeirA3uYJkPUZRaFhxQ3cFhg5dYvrf3Fhs3gzmoO13BxFbE6Nq2+Z6VwgACUaXSgv3/FwS6KiJTam8TPt0832YqEveAfTsFIg+aHyV64+tTvfvd63rr3Ws6PJ5oNBkpm46tITtfBcrPY509r/X5L5/oH/7uZ3r2kM+QSn7ZaDQMmkeh3kgTvZsluhdnOkoSTeNA09DXFECHQhVln++pSkeq9m/owWKpB+eXenS50kleatV1uqSMo2P+EtFg3dguzzLi8yWQD/C1SF1XKtP13AlqU1syvy3acjt33ecn8DpS0Mfu9UEtPxqUJDz8CTXLAh0dJrr/tUTvvDfSvTcmOjhKNBnHms5iU1ZPxxRikVOJ2vcqVoJzHalqDqTujupiqstz6dHD5/rZL3+qFy9eaXm20Nl5rldnlV69anRxRg6vOyPMfx5egdRRKjvYxv3aFaRcpRgCO2ktH6wMantP5TgGjtfZ7694mzP7O/hmOZRffl1d3P8CCLQbO7+LONSHXd9a4Ln6yHDkqrJ7lN2lXAGRPcK6KhByM+6/IG/8l37J2v39bgR2I7Abgd0I7EZgNwK7EdiNwG4E/q2NwGsQ+D/8+98aUIUQPI8iLN9UyvNSRQ3E6NW1PKFn8ecaGcl6Q7EFTOsHFFqNFWr00BQkBib7Y4HTWgEAf09OW4h1E2vwdmEORGSBawpDz1NRAY/cYiCMBpenr16b9UJ9NVXSYGWdae/wWLcO3lASj5VvGm1e5MovcpUdIBC77dJAIAsdsu6HqFbdFmZlNAubtZKajsQWquTuRdvMqa4bVDStQgvyd9a/IAwVJkCI0DLMgobMwtRUDeqn28Vpoy7KLYNtXN+SKOAIKX0oneoLjqBOYx1qlh1ptDc1oHH+8lxV8Fytt5HfBYoGFiVON2fiLL9TT/so1mNMyG1l+VUGWFmAwR1YcA+V0hS1HmrOzvLJwm6E+dUW9HFIwyuqzVQhA7sEMsSWBUfSYTvkikacz159OWhosIBiDyQzkozBVKky6wDmf4P+DB59CfgKFcJK3NjYhqFTUzUUJ2AjdhpBFz/v0XjJwgxVIMsut8gzRSrnHsXLVqUGhKV85kop4rGYs7ZYiFOoJuT9aBUFjG1zx1il177ZjAGEKfMr9NUXqOfgja7Z2halPXDYdTeY4o9Nb22SgCsACa8jG5MMyCzLtL+3b0BvudiYdRvXrM1ZCB0KF3K5WN2bEg7VnVMWsvAlvw/1EmUJXEemT+srJX5i+9ph7257s4P6qPFovkX1ZEogbLRubRqiyOPc0fTb9PJjbLkOqHEctCuX5cbm+N48UxQlBr5RGvZWb9rYz6HQwdoKJGLsya80c63F17EPwALgIGAQ+RBjSmlJaECyqrC0u8xNzg2zLYxDa+KmjMIgB+fLJ+PMmfHIgbPz2mMZBTz5ij1fMc3kYayMCIIoU1FXtg1T4Kk3SM4oouDFtm4qS+YW+4+N30JMUSIOCmPfbkPY8HkwkfqBKisccfca3ySFHD/Q0yo6DMxdKf3CaGQ5pageGQez33Z0jrhmXRRV7uILrWwEpfGqLlzW6Za728MQ5tbgYCCvJ4+Ra8fuPTaJHaR0JkTrmXbf45gCfg64jcLY/Tx5fKgTmV+AQsstjENlNE93nY4ODzSejrW8WOr50+cGUw1ZMneYQ3GkMEmUYcPvGtVlq5Lm3r43kMy+WQaf3cMdEK4HslzJAuU6447tHhAkWEXt0rUgCfv/vAewkzli1zwwu3VA8P9rXhxACfUfdxx6ybnH2MMDpw/eUnygLfl6KHMHzQ4y3f/Gbb3/4R3du7+vg2uxpke+sqnDwGXVap1XOj9d65OPH+uzjy717MFaxVkl5cRhdJoo1DyUDpOJjrOJro9S3U5D3Rx67atTxlkEzHEhMF+bVuuq1HlV6WXT6HHb6UktPd+sdFr3Wg9ouDt7oFZHPMQJFLShfZ4EXWrjVWhj93u7cNzQvjanbqWRZCwSJ+CUdAPPymwsmGso3JNxqPEUu32qw72RZoeJbt4Y687dud64f6Qbt8YajwslWaU4LOwhiIvC8BQlY4XeREMf2r0gLwut1msV61zFptLLl7UePqj14BeVHn5WaLMZVLR8vvKnUVENqqvIVLzQTi4HVL4OxnNMoTqPh2TcSzq1xHbwMBHbNQpdZhcPO0zpybnibsRnx1cVgpaEuv2F6urqufre1fcZLL7H3OHmzpVldWg2a0LyPE3xP1gebaPM5avKxVa4Ef2n1mDe8quPL/6t/U6325/dCOxGYDcCuxHYjcBuBHYjsBuB3Qj8iyPwGgT+T//pPwzrYmXqv826MBBY5LR9bjS0kVnPsBCSecQv6bYQDlNrjQQENlWhviYTjV/1HQzZrt6dtdNUdZ1C8sSCSF1fKzLlXaMOgBKgBvIs162hrIPw/diBQHK7aLyMhpG8NlMSzTSfHehgfE1xfKS+6FUvahWrXHmdW65XraWBM2o8yAUcwlZ1jzqKRbXL+wIGUoLC4hrLonWW0OzJ/nb9FmIGpjQytU3sSlNYWDuYyKI0VoA6cEi+VGdEXqZZ96bm02vK5qHZplfrS22KhQGmxJp69xSOY8tVqjeF2uxSg19qKCv1BO/bUoSij04Nig+C5X3Xclu2pZIBe59TM6H0wabZlIVa8r8s5xElWiCaKknYR+UwmyY6OJhrPJtpMprp6U9eqVi7VkjXUlzJi2qDEdg4vSFWFJLL54vSVacw5A8LUM4uy3FXIsICy9mjWdhtrFkWNZ2pObte67YxaxyIybE6XkcRDAopBxRN+QdA9GN5XWzZfm6hRlEDuXyotrAr9q4AF5t245ut2eALC2ErqAk0naVar1E6cTJpAUZryX4HzgK5tZ2BNADGQF/yB03Mwr6ZzTO29mCnZ7GNazJLrBmYgpWqrF12I3l75IuhuEpYXNJUXVrJC4vQxisMeJoQCNszdAhyaO0TkXysy2RuZpmSJFW5wg6LstKpqBCYtVjozNrJjqC2hD/Fdt0AWgB6QN4sI88yMmVtWW3Ut40BYUpZsJmTG8kCmAKMNue6bcxaasobgzeRKVFRImHZhl1Zwy+2ec6VE2+675EVB1Dv3XkBiLHP3BPm47nZmmmPBRAAt1GukucXsA+oIT3XBAzoq1GjATAizl+qaZqq832tlmuVeWkqQdSWaZoaDKQxep2TMUquZ2Pzg0w/UzN6g8q+1WQU2TGZWhDrbUgWaGm5oOQ99tzTyJK0+c+1zHl2+iOzMFuWYeXUbqZ0dGUWY4qPtnLGoYFykA3oiloY14ZoBAAgCrCe/d5Cmt43INmg4HVa3n+kcXIaJHu04HSCBu64D21bnplD5O11KMucghkrcBglmu/v6eaNa+r9UEWxUlNWBm5Wq7WKulRTk93nSla4bwXY4MPAtmWFJqaSuoIfV3yFvExeL8UhnwEcqpPLmpKK7FQTB7I/IE2X22jXFspFo1NAdB4GOHXolSP7X/xo+r+9ACjJ+SCPcpvvuDXZurO2nYtmA3f7BCA9un1dt9/Y1/Htka7fSXT/3anuvXOsZMwDlsZyZPMSGFjr8SfnOvm80NnTXOcvNlq8yLW56OQ13BMDzaNUN7JUN5NA98NYx15neYLTMNTY8zS7ui5EPqCnC3k6Czy9qKWHq7WeFKXO+HzVoMVQazOgoYavJwqazLJxQ29QoUt1Hvd+bkZXdlT+7QqNmJADmajmGSaSwCPh4Mv8WK4jK8S2BA5UorFGe6EODiPdvD7XzVszHd9IdXg0aDTrdDiTklGnbORpb5ZqfpBpOortMzPkvkHBl3t7bVDorkJdnsQ6fR7p4izW2Wqpy3Wu5eJSq8VSi8tWp6ee8rWn9apXtelU5uQplsL9a+cHZbPleWKLdp+1PFS0YAbLnHTnD4B+lanorpj/wpe1ybj747YZbKsndPZxdwWjVnePo+zL7qfWiGS5ie4bnJWrPMt/FGD5/37a7n5iNwK7EdiNwG4EdiOwG4HdCOxGYDcC//ZG4DUI/F/+5/80sCA/XS2Vbwpt1rmVfmB9RJBDMySB8WZ7MxlVrSSZKclSWz7zOpQqiZJtxs7ro+WXehb8KIiwM9qv6mzDGjmx06FA8RSTD8eqNI4Vx56SJDKVEYv1xXK5fRA/UuiNNInG2k+vyfOPNA0zy3aqNrXKVaVVy2pjoVqlKuWqtLKG2m2J43Yxai0NTgZGyJqFoBO6jxKQfXKtrCxULFnPDw2yRWS3AR5iZ2kC2k106Fp4rTSD8PSxjrx3dXjztubXZvZ6gMbq8lLrxbkBUOxILk8M22ujyQFQdKVqUyqvarPiRWbWXWkwoNYoiAZ5ka9Ns1HcRkrSVHvzPR1fOzYQ8OjRC7169UpVuTEFxkDPcnQg9a4lNZ2mOjic69rhgZLxVI/+/rkuFrkrZmG5RUvxCI6CjZG8slixnykOpmoKp5q6WjuxPFuRJWa6RSAiiVGt1t5a1qniDZZfBsChOKOsaMmlrABVmzseW3PZvm1bjrFQepHqzlOEksRypFimOShKC6xpzyLAhBSRkefHZpOkmAMYCCQcj1Kle1NVm0Z1Tk4Xa+dATVkryaYOWpuog607W1zdVQaznL3NFctYVqGVU7hFIU3JyTTW4cGRZQIWm9pgYAMF7ACBNLaOTI1W5Pl20yjQHChBWRjZgvTKisd2mVuxAa6jo2tKk0Sb5VoXlxcq68oas7FKm7MNazqW9rYWfNNaZ7G3WTgecLTVwcGhqWhq1Hhl7vaNr5ACD2z1M2UJBSy9Xr08UVd0Biy5HIFIHDNfzFlUnUAgxhz9q1scu0kATMJqbeNmVl8eAgAHKYeJdTg/1GK9MFuqZxvnfFNu0lgGYjIafel3XK/Wdo3bboahptOpFaYwJicvT7RarhRCI+Rpmk1M2UluJgUHtPe687edW9h5vcieQ9hctibg3oCZH6Va50vFAC17sOGAAJDcGslNWcZAM57sD5jL3bd4QAAEY3uMBCU+lrOIJZuMvr6xXE8KJFBrcdcgLoFXWzaazXWnrh4AtWx3C5itl2U7uq7p2AE55lHbF4qDiSMxQyvPSkFQTsZm4B1PYh0d/1/svdmvZel53veseY9nPjV2N6ua3ewmqYGUKNmObEO24fjCyYXtm1xFV7lN4IsgyYURIw4CJH9E8icESBAEDozYiCzHsiVZokyq5+7qGk/VGfe45hX83nftOtVtRmqKtmRJexcLrD5nD2u96/u+td/ne4YbOjo81miQ2CbB2dlc5ycv1AGcx4nOLmcyvweuA2BtHwgyiSYqbbNhk6jgPoQbMSbXG2A9G4yUDqHKdlrmpQV/+CruD8YA7DTex9mBnFFpLEVLNgdsrUmI34z7V178lf9JAT2siRqxzho70eq2sg0KYyizaYO9RVsrJdADH8FhoHRc68adTD/3va/pWz9/18DA0T61WGldEdQklfNCFydLXT2pdf4o0NPPWn3+0XM9f/pY7SJXUnUadrGm6VhHqXQ7S3QjjXQzi3Q7TrXbSsdDizAx0L5NM+VhooWkp7OlnteNThToaSM9rzo9uniki1pa17CEYUHHKqJSKZsqsJBbZ7P59eDcCdzxsJc6rpRm/Ib4b1Ky3S5hs7qwfnG5kejyh/HG+rQJGxnvxDq+Eer24UTT3UDTvUT7u6mOD0e6fetA2Uia7gfaOwp0eBToYH+DLLK0ww7ekbp9dfVI8/lcZ1fnurq80uJipauzVmdnA52dDbVeZrqadXpxttDTZ8/08ccPzSYBhrmRhG2TimPzNHlbz15ev/5eS5gKZ//7ekmSvML6AiJqEdeOhlrd3JuQ+wiBXmx0UQ+X5fPrPqzHxqfbAfiD0fWTjNmvPLi3T9xWYFuBbQW2FdhWYFuBbQW2FdhW4I+yAtdA4H/1d3+lW8znuprPNZ/PjE2yWhVarB10gPVkoGBeWsAGzX6APBipHl++21qjeGQgjjWHFjbghvpVwxf9VFkKiw3GDmBGpaJ0gBBJGo/Nc/k9rKYsC5WN8HlLdfb89CVNJupiZd1Eo+BYt2/f0Wi0qzAaqC5qra+Wmr8gh/eJy10NDFyqCnIpRW4lY8CYaAi2IV/9I1gxzmhxEIDmuDMwxBhqMem/sI1gxXgiaZzB2iu0LnjVjjenVaigwUHvQLv6mo7CY+2+uaPJ0cQAsfVyqavTU52fnynPSTVeqEtqRQMHqQxUa/AC7FkSNCs9COgehEjKAo0Hicp1peF4R/fvf10/952f09tvfkP/2//+f+nzzz7X6cULFWWhtMuUdQNluxP3FqxhqRHeEGlKk7puFTZJHx/SGSMzmKZKR6nCOlSwitSuAXZhaKVqAT6QOBv/z4+31KKX/NbG7LPjjUoFbae9w4km06GlEJ8t5uqKjU9hz3cMPCDDmlOk14yNNlBXegPYwiLDa6oHF2h6uzRRAtjUBx8ALpS1g8mW/ognZNRqujMVuTEG7sUkEbcqZ4UyABXz+wPzsIQRyfzWADSd5QQLyoFHALHSpaImh0+UxoAMgTHnAB0AuTkvxvFkxxOEmxJgZNNLblhQjBdYk4BOqYHPSNGR5QKGE2aye3SsaZbp6uJSs8uZS/6YK2lqLLJkQJJypOV8ZXPBUkfDxFKmU9hZaadlC/MS3LczcBx2KK3sZJhour+v/cMj7YzHatYrPX74qclHjdRmgJ8DQQ6q4fG2MeO3btlDKvr+GIkv55Gm0my9tDUBwJXakIaL3M/APUhhliTLmkC4UOK2AFGkEWAg9asLrZCvkp4MMy/udHR414BAGJcAfhwZIOVLZlnXy88NOPZLaZJQrAeQt1aeymsyWtP98gSCZzzl1mWCDgTCa6NG9h69ZR++e5t1iw0AgweRERvAlCrDyxEmZluoCFpbr4yVFvVhCLAkDaQKlDZsKAAyegq1cbfYUDBZs686G9jRhk1fdtbPymSfgMkAnA58IZ9OB4whaf9wX9/7he9pNBjpn/zjf6In50/M5206Gupgd9fq/fTsmRZXpQFNXAvPynb2YcpxA3paEizn12iaTuzYTHqMv2Y8UDqZqCjmKvFq5VoDYgYAxwBXzlRzOXFoc9f1446lbBiBNiN6Rukf7i53DQY6YLmBI6nhwmBVCwgKSBbnGElGz1xymjaKh53SnUC/9Ev39Qu//I6+8TP3FYwqPV9+rGRYCtozARxtsadmcUPl84l+7R/+ht77wcd69PC58lmpqHE/1SxKNQhqHSWh3khT3c8y3U9T3Uml4zTR2PwaCYBJVLCGhLGuhiO9GE/0LM706Wym73/2qZ7Ol1oAkvY+jEaYYwLXJA55uu4XwVn3hEUvHmSlJlFiicd46G5Ibiybpvz/EWQ2U3uzbsSRMYi5zkHHGGg1ClvtZsyh0BiBb7yZ6ju/uKPv/cV9feOnxkpD/EvZnGBt8ERpU/fWLq9lznRtorbZVb68rTa8p6ra19VVqM8+O9G/+PV/qX/8q7+my/mV6mKtctVovfYgXw7fsmc2Sw2gpUd1XdNmNxPly4OHGwjzw1jL2Js4C9xNQXmRhzL5g7Hi93d79Li/1W5jxLglAf7hpuf2VdsKbCuwrcC2AtsKbCuwrcC2An9SKnANBP79v/efd/kyN5BqOZ9pNp/rEhbbaqHFkkbfAw3wN8Plq25CjccH2t+fKk3wYMt0sH+oi9lKL04vVbeRwgQJMCmllwbSwW6gWTA5EOw75KJIhMz8vOdnAbpgLWSJCsjXkDri9VapyitvYJJUw3iivfFNvX3vG6rKkcpcqteNiqtCz56da63n6kRqcKEmLFQmhZmvAzhYBAVMr8ilRrCHYFkZkmHgjnt4wQysO/cgo/EhDXSUjJQMM1VBobwkzbTWKDtQUGWqSph0tJ8TjcLb2h2NNDiYmqQxqjN1y1Cz2aWu6lMt2hO1gyspKy18pFs5Kwc5LT6AMMiG2cDOG0aTMSi6zgCHwSRVV5Vq4la7013dPLhp4RWffvBY+Qr2Xa0aqWWYaJxNFKbIVQtVNcEvLjmL4kDxes/kaFwXYz0CNu1kCpNQwVpq1oGqltdmGnKNzKuMUIpKUdZaTcvlwr3a8DAMc1XtWkk0VDJMtLc30WiYqliXWq1arRbLPpnZsxmBYMIYebCnK4PkcG20ZnzQpAYKWo7NPQwTS1Jw37fOZOQu8Sy4RsgdN4MIOWLjwQcAsIS8cE1XV6VS/A672vz0khRALzAfrKooTCoO0OoMLa+5gYCGA0YWsICsnUDPvCpejkXDjmFJRQC6lZqqUAg4BMAUlIo7lzMjgWN8BciYAU0AxPiwDlZop8Fwx0DMJq9srgFU8R4VXormX+lJn03RqIwYx4l541ErQgeCuLZzJZnYPRSRkZKgzFQKjCk5HpFIHRtx5uL5c+vlkfvDtiGZGDpnCSiNXN7GhUv4AMmcsUOIBN6R7sW4LlYm9zdfPnTDkHH69FzYaDzw84OthJyasWiJzz0an2BOBrRswSgQ35DS4sfJxkFmrzVPwxYfRJ8LsO4IrmAuNHVhgAegGX6OlgaOZBmfQ46j5fhdYg8QxnHa63qBqcstfSyFrAeWaOw+jNPJjk6vrkwKiz+gSdQ7ZwanYWCWCG4R0HtTRhwTmmlnSHJcAH/rfG32BoQjuM+kswPxSbzWyuIUCYDG7gRAhrOgDGKDNdXmxu4DuEsiGGde/+l4qsNDWKDSw4dPtVxc9kBjaOxlkskZZM26MACLOeJBNM52BbjjP8oGcBA/VxiqmYYpx4qvaWuKYbZJON7OmMa94aCFmgDdwuh21K8jOTpk88eDjgATYeoyP4y92YMsHuzjzL2v9Ojl2YZYQwk2f8bNDwHXPb0doJOfmrNbmNlcYO43eDyaxHmo/duZbtyd6ubdPd15a6rXv5nqxmuRknGnNnb7ArWZ2iLV+ZNL/davP9KHv3WiZ58stDpv1ObgTTBIkfJWGoa1JpE06Wrd3dnTO5Op3h6NdTeJNQly7VqYVmMbEnWUahkEFiJyuljok1WuT4pSj4pSl0WpBRsbQaIVkm32TWAyMzjtnP36scwhHcZiIPJ0Dg+D6rmYmw0Crt0mmERNZRJ1434bAZu11ZlyFfc3QkssrClQCmAcrrW3Jx0cSYc3Eh0ejzXZCfTWW7f19bdu6Y17hzq6kSkZrJWGRBmt+qpTf9biPVXUsB6orGotV0vNr+Z69uKZVmWtpw/X+uQ9/uZ68PGlFmd4jTpoz7Vbmx4flie4qCd9my+iefmRNM9uXr/5wxqDBL8bqSFgxbwIw956wjcnkMTzYOPFFt1Xbf562bMnlbwyJb/SwNw+aVuBbQW2FdhWYFuBbQW2FdhWYFuBP3EVuAYC/4f/9r/sLhdXurq81Gq51Hq11ny50PniQvly7QBHiYywUt2UCmv8yCYaT0fK4kjjwUj7h8d6cTHX+fnCQJ1kkJkE78XzEwMS6cRonC1BmP+OQ2PEIJHlSzjSHcAhAw48d9ZkTTTu6tZqAYFCb+SzdKqdyaHeev2bKvNUdRGqWXdaX+W6OLnUQqcIJNUllepBqTbGJ2tpsqQkplmlQWiU1xiVk5S49kYmRNbnyaV4iOFBBkuNlgmgBNbLaIDkLDdJHEDGZHhkjeN6XlpABcm6cbCjnXhsCZ2k7UbtWKoBNpaa6Uyr+ImK9FRNvDR/JxWkX/ZSOiS3QYklnXn1GbjSfzZsJKSR6+LS5bcxzMnMQioWl5WdAg2kZfxGA8V0f9YjusE+IGwDSBTEGpV7irqR5TlS+Z3AdmcAACAASURBVCRolY2pcaKmaNUWtFMD645wUIPRhtV9ENRq41pNVmi1nluNYN2UQaEQVg2NZJZqMEyVRnj7hQbUcl0BUzhIEkepPx5o5g0FuMTrzKvJYkdNngwI4t5jrcmBAeJAbg2YMbYZklZe7w28NfEEkFiqrAdgIAs2b8uixdFRFR6DcacsoWFFar02QMnCSAirAJhC4mkMKQCFSAlMszS2VGkwYzwzOSpTbHJGNpxjY6Ax5gnNCFvLXDUGJeCIB78gAeQcAeqcDWafG3OeMCJpUguTdQLFwbtrLG4TAMSTtQ2gpNZtqK6XZDqiTQALidMwdAADXfTJ8QC4gLUOs1TD4cDqsjq/MqYaISQWiNunfpMy7XMVYAfQz5Wplg7eMQciu67IqPMqt/Fo4ST4GTZI40OT2RNIY/5xBiDSgA8tjKDh+Ovr8Bfz3+NiWhAHIAThF4m9L6A0ASdFzmtcpmcBQwa+kbjqQJKHYlMPvOJ6RIT3xJeP2sOignGYDAzMZPxY8jAQQ0yYEeAfMutOMYyonbFu3LypBw+earlaGADGgHNy6NBAQJNl9lQirn3VtcaQNr9CWHsJ/y/zJXSQo0/iNdYSgAfjwwEcRgKz35OpHUzkd1wnQA7k6oCLdi2M6RTpu9/5ab351n09e/5C77//gWaXlypWa2dtGqDh61YKUAtgynijZsYM9LnDc/ETtfT0EMYmrEuuXaooJaW7M5/JsuBcsT8AUvU5ixjYfsZ86s3/zOfQ2GHMMaT7/Xpf+nyyhw0XNhYAU39fvecX76gb9patERt2MTPIgR+/W5DF7NeVcU2wi91LTHLqYU/hQBpOUr3+xrH+8l//tv6D//DrenrxocKdmYY7ENAJrmA8JSrKXM8/HOjx75Z6/MO5Hn/8Qg8fPJaWU9W8l61drIu5wqbVjcFY35pO9a3xQPezSHfjQLdC2drqoK4DUjD/uK4P4kQfBYE+LSo9ni11vljoxXKlBSEurCt9UNJmUDtnnY2D1gJ/CZLZkI898dazul6ylR21tTXTpoVb4l4Dsi3VIvSKtYaYIU8cN5+8eK04rjSIAg2zyGrz+utH+trXbui1e/u6/VqmW7el45utDval4ZDMHO7P+PuRDs449fu4QZL9xhpD6ep0qJPPR3r8INXjR4EefzbX8ydnevHiuV5cXOhisda84J51fWw+Q7g/s2lHEFhl45PNt7bhuGG3O8LHZ3L/N5y032T0ebZZG37El7WNQv6V+vyJ+0q3PeBtBbYV2FZgW4FtBbYV2FZgW4FtBf7gClwDgf/jf/ffdBj7X8wIP8iV52st10vNF3PNZjPBFqwLT/Bkhz/ChDzJFCWBRlmqyXCsNM10sWg0X5amu03SzMC0q/NzA1RoYgEBSZE19pDnL7ifkjULdDWR/Y5URdoSGEkwbrKgVEGDCYAAPJKMNJ0e6c7xfXXlSF3lwRHFotbi+bn5AtKctcNK7bhWF+Vq6pVJZmHDGWukqk3qBo6R12sDpmBE0DAaYxCwgMYCALKjxfQkQ47ZGAlhoyTKNB3dMZAvX6xUly5JizXFncr+WKCISPPNjO1XaK0ieq48eqE6Wth5Rs3IUmjxo+M5tNuAADArqXVKcEUEyEODVWtVza25MjkkkkYAzArglYYLgMslo1GY9X5nAD7wejaGc5FG7Z5CYZBuObOKCHMx6TZBCoG6pj92vAyNGORy4BbGIkzLeKV1s7L04i5qTQ4ameefIXZ2TFxFtanUASTC2CktRIBrDdMlIlHXcaQeBHSNJ+fsQKAz9GgA054VR1PLuIIFQ31d9cW7d9bAm7G9AUSGoKk1wMGZn6MwVo7vI4AyzMcoUFkUFl4Da8QSiXuNnaecApzgSxgpTlNj/TEkLEW4bQ1EAVymPpZa3IMbACUQGD2utfejhK2ErM4QXkJUYNLAAiWVmp+5HyYsPkAbgECM/gECjRQD+6/PWCaV2A8C8JKgCnDFSjs7B/YM/AE5Lw6WMUsyMkAEPoej0VCDZKDl7EIkhcPGM+N+Awxcbunn58gLXoHmMwbQZ+DURpodmZemyewAOgiD6RWhFtDRL0DUNAoYrYhInanIe2QZmwiZMTTXpO0yd4xRFimOYPelSvEzbDvl60JN1Y8th6K8tMw2G58A3DB4AamQmmcWPMLlND9AqynhQyMbFS0hRXY+/TBpkTu6hxog5M7+VLdu3tDnDx5rzry2RA1SsDtlERYIsOEIFeBn+F76MSAf5xrHcaQhCd1JZGEURe4gIsxMVhLGFpDVRqLIefBzm989YANebGOZ68d6VOHZF2iQYVOQ6Rd+8Rf0zrtv64MPP9Bv/sZvab1YqMixEACAJDTI8Wbz5HxJgXL5LmAx6/fK/Pucgch8hdFYwHZlvRmMTI7OXFrN5uZZ5yNlw1VEOpzZsdmGDgzJHo6z2WfMXfcINIDcjTm/iFz9wTep/jWbsdkzCF+VkbZUyOtGvZglrfmeXj/Me47ndKnquFY6TvXGa8f6q3/tu/pzf/kd/foPfk07t0rduDvQ5CBWkLlc3la9y0PNnqU6/XShxx880kcffaKnn3RaYL1oU4yzZg2otRdJb4wSvT5IdDeNdDeJdDeKtZvFmkSRxgo06K0GmjbS+XSiE+TbVa2TxdJAsM/nc73I17qqGy0CqXCs010RzTfVQ5VYI/kp90OuiXNII9U2bnxsGaPTWHCA4qzLfo/zi8BcdCYnGw6s1T4OYVcCQ/LX3x8GbJQVJhmeTofaPZjoxq2R3ngj0t2vDXR0kzCSSHt7MMGH2j/YUYzthV0PmLa9Hwe7Xg3M6V3lqyMtFweaXw31+NGFnj1+qmcnT3Xy/IWevbjUs9OZnj0NtVqxiROqLj1fnmOLQjbLeN/W1oyGYKz++K9lwKwXfFwfbmMq48Dqxvq0Od+Xo4Rj69c41lok5i/HbL9hY4nGXxpbX3UIb5+3rcC2AtsKbCuwrcC2AtsKbCuwrcC/JxW4BgL/p//+73XrfKWrFQACQQNrY8KsFgudX15pNV+ozBcWPlD3OQ80rXzRn47HGmVDC0i4zAOtS9JGCYoAnWhUrFeqrVluzbupwJSMZqhuFQ8cGAEEQ85qbuc01D1DrKN5CSPtDEOt69pki0hpAbp2Rvva33tN4XqisM2smemKQKuzK1WCGbNUjS/gqFaQAYSttITBZjK/zliJHnBZq2zWzoqhmbDAgF42zL+RljXeVNFwwoQKI44RQCPRKH5DUT00xuG6nVnDlmqnF/Y5T43GDKkeTA7VgCq5yuBSTbQ0EChuU5NMuo9cZcymNBypbQcW2DGMRsoA9bpA6zVg4kp1VJgcNASIw4uxHnjYCbwOUpcJTahwuttEInjwCcb6sCdi7cK3NIkp50XDRtsHpEY7CAxIJbgWdYuHHvJBQMClJQSTDlwSA8k5WdNvmaF29iHIlckjkaClyghjodEKlxZqQaPlwRQbaaBL/UgqtmsP6OC0HJc6GiAMyudm8MYs7CVuZiPF3wCAz5ODYRohBeXzN6AU4O7APOXcoxC80pKXq9aTpKk7rC9Efxyv1RLPNw+ACE2OSlWcg4TMDNB6A2qb91bvWwZobL03I8oITLAgSSaODByyEVbl9nPz4gOcAcKAKdYDjYAXozBluKiJAFpcdgcrkmODuYW8D6+vOHPJ7d27dw2UuDq/0PzqQm2LN9xYYZx7orIlfZO8S7rsQtXaU3cdEKMgdM7uqWiyV5MnAvTElsQLiGuENdhWvbTT5IcGI3p+qzOyQgPeeDj7zE27St6jcxBqTCBINrDjni+WyovcQAsH1gDzRsbENA5QXprEtLGoVEdYOS6a9YGlQRP+4Uw0HglhQjtDO4fVeqV8nZstQRRlzqCCKWZAP2vVhglFcqn7mA4HqSbTsbHsqrJRjTcmgSxBYMdO6AdzgjeDlRuHoR0/mxrOunPZOWtgybU3mi6SXmSYrHWADp687ZVhfCPnB/jkbIBxHIS1nzEnOg/C2dnbVRoNdHB8qPFwpCdPHuvhw89VlrUxF4F+kbI7/gfI52C7wUUmR3apN76Cy6p2dnbX2PockE7d/z92A8Ox+zhenp5pXQF6+vpi3pVcVzYrDMR3hivVJ/iptTowLwEAKwcD+3P+Q938+jliC/ar1pUm4/W5w7W00GDLzgFGJ5ncn24SfOMwDgwIjIeB9nfGevv+G3rja7f18PlnuvVmptff3tGN18caEo6ReSBHFwzUFJHyq1JXzy/04vEL/fb/u9TTB7nmp43KeaQ293UiDRcapa2msEqjSLuS9sNY96YT3RsO9FoU6kCthtghsGYNU5VRrBXJ6mWlq9Vcn+aFHqxyPc4rnTSNFh2hUbDX2Zxy+TVLJ2dtcui+oFZ7Y83hTQjouVnXqBnXp6fKWo34cH8FazD3Ad7ROfm8b88g9C0it12Ils7Jg52eDDUZj3W4F2nnMNV4Vzo6jnT3tbHu3z/WN959XZOdTmmKhHmlJForihuTM3uy90BBsKMgmKoqYy3mM81XM5urs8VKJ8/n+vzjmb7/O7XOnjdazDotFq2KqlRhzGA2UlgDPYim4DuJAdVudcHcoWpx2KhLjffqJOwuVNylaptEUcd9z8FPvw+xybVWaSx14E/WeE97t+WRTZKe+fyHGsPbF20rsK3AtgLbCmwrsK3AtgLbCmwr8O9HBa6BwH/w9/9et1jOLHShJsgjL8zTbbW81GK5NiCwqpbGpOG7MZIk89IKE0v4JN33xckLna2QDgMkeMNp7CSAP6hreBYZe6qnqtCUGs6HMTr4H5JTQINKMdJDWHgtctFE4zES2ESrIrfjgYkxCYeajG4pXA2VhhNl6Vhxm6i4zLXcgFXIg5JK4bhSmSxUrjG8z50N1MIggrwIw6wwIANGFDCYQxmhhvjLtZ3WNNkAI4H7BbpFFy1XpmF3S7FGlvC71JmBZVkwNbZFyXF03gQRlhJxrjngBwm4ufnqWaKpsWVgVAFRuUQ5C0caxEeajI60O9rXOBuprju9eDpTXlyoHeYKhy7VrYpG8zmec51GWaTBcKggSJVf5Ih+LTTF2FyKjJ/oDMWRsRVj4y7SEsG24Jk0hg4P0nLCwKBBWlvGKC2pg6xt5Ew6pJcGniKhjRIDZb3ZwkuShGQ+IVQbtarCmRQW9vzaqCu9X1qflBpraCAc2ASYH00vQA1gWdXhQ+gyYOexkDhZWQJuDYjYyyaDKDS5uqEfgC09UGg4l+GHyFUbAy5j07z2zJHWkyQtFCRIHfgJPfygIu01CDVkHCObhXljnEyXtPpg3/iWMZIC1TUsRjff7zrAEACZwK532suD265S1zAveANAFgJEgNJoPPuMWnwDAT8N6IAtlxhYBDDD3EGqzvkiYzw+PjYwd3Z5peXs3BvcFi8vGRNwNJpYiEbbetIyAUGEABloB4BjmnkaYJfgMp5g6DWuNzQgEBDBZI5I+DtGjAO2NmvMG5HrAi8tcLCD97DG2jmlXFM8RceATAkS/FbrvDJGIBfLWIUGNiLFBlBqbU0yaXLgIlQrN0zDsFPYhIZxGOvTAlT4rEz7+yNVTaPVamkpw/hGMrYsU8COw8FkCxcxaNxZhiZv7blvjDMPCnG/PuBOZL/MV2O/pYnNtWGS6Pnpc5tzBpqwvgAU411GzocB1YxlwO4eurGQDgc0AfrML9E8H52tyOYD4CZrDeEg4wE+rHvaPzxQgI/c/EqPH7+wzRoYcBwbSeOci9eAueXcSeAi0p03ilqAQLxLmWcECJmvmtnNhRoQYqNQ42GmycjB1NOzM5UNz6EK/ToI2MT16EHADWhv4CX+gIwImI+dg7j2vC8S9X6M2+ArLDYDBXt0hnuI0WU3b7zRdfIcvAN6aipjAx9NZWqj2jZybB5qqHG8oxt39jQ+DrR/K9XB3US7dyLt3pB2bw413G0VpzbK1VaBylmu93+z0afvX+jkwVLnj1rNnseqC5KRz9UYW9zBR2qOVP7d6UTvjEZ6M0l0J5J2w1DjRJqGkUY811Kp3dbhSdvqYdXp87zRs7zQZZXrqqt0XrWala15frJGFL0gm/XfHpwfGwp4hm6Ywyaj5XhYDx0+9BG+YXZuTPFeFRg7+OfP3SQX8yPsE9gsYV7363wPRnJ/m+x2un1nqK+/eUNvf+OO9vcTDcaVxpOVdieF9qbSdJQpHTBn8Cvl//kI7jcLBazZtukkzeednn5W6eMPEp2fdprNKl1c5TojmXi2MkBwtah1dVnr6qrWctaqNF10ZmApm4qw61lzIjYBYQYb4h7Y/Smqx5ZY7H+Y74CLuaoAIBB43sTrtp79qDHL94AfS9b+Y4z07VO3FdhWYFuBbQW2FdhWYFuBbQW2Ffh3XIFrIPC/+LuEhcwsoIHAirwoNL9aqi1Jmp2prWPzBuya3EI0zM/eN9ot/RMWyPNnTzVbS4uCkAlknc6EQgAZICG0hg0gRwoTUmhzSxykxTIcKSA9kPRaZ5gpQJbmSbIgj3duH6qqO52dzTW/XCttBsq6qdJuoiycajicKksGKi9LE+DW4cqTgzsM2BfqhmuVJZ52LlNjt5+UW0z6kwj2GN5wLm4jFTchFTVxaWpZA0bA+Eg9NVapCYCzINEk2bfnLLXQorsw6GwU71oaLe9TtkvFBgQCqLRq67HVzkWoNCyNvS9hJvivcVywiAbhjqbjY9259Y5ev/WGjg4P7fr88PsfavbssZrhUukU4KrVYrbU7Hmhsqu0tz/WZHeipg61eLS0FscliEBEMGVISYUZePASFvRgCH8UWhgsgpQOUBOJtacDAzYA/Lg8GFAwifAHdE+xYTpSmETKoszOr8o77O6MtUYtq6hUGcEmJPWWa+whJYYp1bn9e5BMzfPJQyf4HUgaLDgAaBwKAT5dPupMDsYM8NKrBk8kYhYK2l7f15NfAAvxrzLw0OlkCji/rrD3BGADwNgkzwKGI5UGMCPfw9iisAYbDxxpzHvuGoPwNMre45CmvE++JmEboLkBzApCFeXCAlJMWk/ASF0bWOXNvCcdG0fFwGEYnTBbAJ+dOYg/HqC8YLSkqYajoSUQL+cX5oNHYqhdZwNNG0t3DeJARwdHOtzfE4m/xSo3du78cq7FfKECOX4QqCyXFopjk7RvkYG/8KYMSGxGnt0HQHSAEjUgFD5+AE7O9rF0Z6V9HAdSusB8DeHqGCfVEp85WT8/rgdS5bYJrRaWMEwSsK0JHjjSdoWFTRhT00BFBx4ZjTBcGeMGDvdsxaBNLByBWpCWjWwTP0XqQ0o4MnZnxSYGbgJsGCO0dxnjnQEGSf217FZq2ntILqtVDygGBmYe7u/aOHny8ImBvTBRLQijpm6Jyc8Za8ioy7o02bMnonpQChJaT7sFYyZNuFZgWvxWeV0pxaNtZ6BbN29pf29fCRL1MNTZ2ZkePnim1XLRz/Av197g0utMYktD7ylyL5m4PMdrjISY9/UAD2c5cr0BzK+WlxoPWVPYyHHQDdYjSbJVS7L2Zv4BpaY23uIIULfypPEGkMw9Hv9wjw0oVXlCbG/jYOvDy2RYAit6gJAblCXJ9iFQdg253kNVWhqz14KEukz7o2P99Pe+oeV8qZPLR1qHF5rcCHTvnX29/bNv6PB+q/1j/O8AwJxRtrxMdfL5Wo8/vNCjD5Z6+mmni9OllucXyouVr19BaCzoSZNoqlpHaaobaarDONRhmup4KN0fjHVEgnbQ4LZo99ViONZMsWZlo6t1rrN8qbM20Gddo0fL3DwEZxUrc2rruBHY2ZbofTnNfhdI2LxbLQUHXXl/nU1g/Mq4sGz0LwGEjAeu1Sa1+Lr2KW9l4O5mPWRtZ6Np7aAbwyt2UDsbBtrdI2gk1J27se69NtF0L9XB0b4ODnd0dDjU3kGodLLS/m4trCyNLGiWhnz2gYLmQGU11GJR6Pz8XGdn53p2cqH1utP5aaVnTxuTD5+elFrOa10u1loTmLVutMwBYZnDS7WEXdleBvL7RGWZGgvf/QuZ69RlYYsImyAml36ZgP3FEcu9gvXQ7jsvo47/cKN6+6ptBbYV2FZgW4FtBbYV2FZgW4FtBf4YKnANBP7Kr/xKdzo/daALeVmFBHgtfAOFL2ABg6hVU5ZqyqXSVCrJ0QDo6WDJSFHbibyMvEhVGD0LCRr/n2kQScuqNJN+JEU7B4eaGxupMIYdfl4EKpB6i0TIWSY41wPmxFJaaGd/x0AnTycNFVQDZeupgjqwxEBYbpumFiBwtIe3VmWJhUWxUhGdqTRmXOGMHRJIg0pp6o2rY2W8N42RjHmBZR7f9c3SkF63ljUB42RPWbAjlXRGAI/880JNQGonTx7bewAE4mcUJY2xeg4G+5qtSuULvBZhA0XOBLLe2sE1k5WGsQbpjqb1se5986f17Z/6nr722j3V67X+6T/5l5oVj1WUl1oW51pXC7VVp/m8UIK0NkEaTJACDc9mWPGPTUPHdc8MyhwoMxDN23d/UDvn3AG1wAOc288BbJpXQEDYbhwvryY8gvCY6d4dZZF0+WKpfIGvmpeV+vD+TbRSExk6qKD9Yu3xa8wLB52oB3UxGW1GYm+icl04GMj1QZIJ0rN52M8cdKrwkqNNTqfmL2nqyBaGU6qyLlQY64ymtVYUNiqbufkvhlGqQYbXZWohGIxPPg/AzRpDvPHS1ACduHZ2FdLDDdZiTTLAB8cUAjAFmo52FGbQ1TxNuIRt2zB35hqkLmdHZqqofKmStgRfQko250ZiL2S5jcUaqkVQgwbvRRJg8cejlhwMVbYYYwO8skFo54F/53R3X9OdPZuTy4sL+9lytlTV4J0H+07Ky05n87Oe5WdIvieW2rgnVDixGnBdyq5UMS9UwgoF4jPJq+z6OzDHGSBUptEGTGc9SJ31ClLcY1QAx9TqRz5g8HGqjBWbk4W63oPSnm9pw8UGszRZI39ejvoeBwHsg/nm4BBy9lhxgPcmKcXME2/qAQ6tzMYEKg3U3hwbdQaczbKpyobE89YCQQjr4T1OT08VNYDtPNyfknHI72EK1iQfNy7FhpUJyHjNbvT6MjY22ALvAByvONPt24f61jfftXXoh++/p/nlmfu1lqWtv/gSAt8xLF6ConYerL+bmV2qrvn75aTexDwVSc2u67Wmw6mfswXIwFLzWnAcgG6w+9jgIb3Y1hEDhzyIiIsaBJmNkapd+qaL+cL6mvqTPfzz/OFz8ouPja/dK+f3ajCzVXNsLN1KeLMGStup9sa39O537ms6nWi9numTx+/p5OqRpgdj7dwK9DN/7VBvf2dXR8cjW1d9rmZSGahb7Wt9fktPH6R6/7fe1+/9q9/W2bNTrdalzQV79HMHSThs7AnJ75F0N5O+PUz17dFYb6QDTQLZzws+IkgUW/0b5Up1mmV6cnCgf3V+pt/57IGeXV5qzjqi1EW8ZrvgrEU7P2PYb+xOGZE2e/oxuWH7bcaFr+59pnA/gr58pV6tfX9Sr4LJPQ5M+jCbWQVzJ85sM2eQSsOxzHeR81MWaJTG2t/JdOdOpne+nembvzDV17820N4e3qHuictEZF12dqwzZAtbcAHh2Fw5UlO8odXirl68yPTe+5/ovR++rw8/+EhPHj3T1XmhsxUgtYPDfGdJB0iw8Vft1cBGNO3H9+aUX9Vab37mt8NrMuVPNpC3r95WYFuBbQW2FdhWYFuBbQW2FdhW4I+zAtdA4N/523+nW9dra9iQwnbI0qpS+XJuvnoNPmpFrqZYqWsrBfilEWRQ0Og5y4/ePi+lok0NZOCLc1k3FhrizCtPYY3iWOPhQDnplLH7ipldEfLLqjCvrS7pjFkDCNg0oWBVweBwX0JnXcHMqs4bJS0g4NBkuoAPtIMm8wtrY0SYn1pYKNlptVg9MzN8Dz7wIIUsrlUHyF9dCkqzZ7v9sDrsuz+ec86UIWGY49if3tH9N97Vnbt3dHZ1po8+/r4uV0/UBgtjaFTlyJDSDkZQACiTajTY1WCYKa8KXV6+UF1UxsiDmURLthSS2VbJINJoMtLu5ECrq0iHu3d16/hrOjy4raCJ9OEPfqh5caVgtFI8QBpbanm1Vn7WqSJswS6riVbVdQ5IUg9PVKQpoolGJDc1CfCGmeg5lTSXSzsmnoME2BmBAJrIDiuT6AJuAqLCsbEgjyTVdDBRmIxMoFhcrSyl18AQYzrJGIEwuyzB1Zh0eJKZSaNLJBl3bey+d2HqMmwAqkFsrCoDAWGstTDrULCCOCVKo9K891y/SaAM169QGmRq0YwCtqYkTcPo6bSETQfrihpxDpxXW2kQD5VmQwVxYs0nbDnzGewN9V2mijQuUWBgCEAOPBgHqagNbnOwhnj3IHE/OeaCuXzVuftZGeiEXyAAjoc6cOiASR6q4AiCM65SA9pIO3WEiCcnRoRi/llIgwGboeqI4wg8pdcSY5GWrg3wTiepATzWnDPf8BfMMgPvixaPzEZt2Wixpr4eQmDUHGpsxliAC5WBl8NRarWMulbnV4s+LKUPigiwBSgNxCVR1by6zKcRph8/8xRRD/dwJiy1f8l4fAlWwzbl+W7sz/E5IxBZN16FpExzrrB0E6sRLFFXKcN6je14YVe6jI/jp3aVPb+2NGRk1qEC2ILGHOLliLN7oMP8Ct0vkiAWGJ2wCoOMtQdWoVsqMt8slbkJFRojMFTCmDMQLrHj5srxHCSLLaAdrNYeQ7aAFmTXPK+jHrBjSQgmqTrVu29+3bwfua6Pn53o0eMnKhZzC08acDwW9tIZQBoYOzY1t0+mmDF9OQeYTk1pNWeNG6QDjQdjLfKFihKWsmdzQ0/MRmyysJZTF2lgZpquu6amljpOgnEHM4oEdU95t3TxHiwHlK7aQquCoJVaAESvMgItWVmh1earPXh/X5NgoPlGhdsz8Pn+2KQ4u7j7emvD10Nf+1Ib1ow3/EC5cU0nO3rttbua7uwoL2Z6dvZYZ1cvzIYgG6e6dS/S4d+ZQAAAIABJREFUW+8e6s13bui1+wc6ujtVFa2MbdY2bJwNVeahLp6e6Pf+5TN98Dsv9OTTKy2uuOdJFkjfB38b2y2INFGiYVDqRproKI50HKW6nYx0K8302iTRXsRzpKzrVJCKm2WaDWKdrFd6djHT2brQrJE+L5d6mrc6Va05XreA8ZAmexa0z2X+XjMCAUBdqN/YnYf1axM4ws8cwPa5xjrL2h0bWzjra+/J79Se13JVzCeyrzp31UQjuy42m+w9aiXmIVspiTt1UaBkmGp3b2iMwddf29HBfqT93UzHhxO9dndP777zuqbHAO+E1ywURAuxX1e2rOOpVE/UNXtquqnW60AXFyudn7/Q/OpSlxdzCyD58INCv/eDpU6f5eYzyvqZ16wNpbpw4OFCnVuRlBEqgD5nig2EvmpuX0EN/F4GEP77P5zp64+X7/LVhvn2WdsKbCuwrcC2AtsKbCuwrcC2AtsK/LuvwDUQ+Df/47/ZkagLy4TUUjNXbzstVnPlyAjL0lh1TQ0DhUYXHzH8vfD/sigHtVWkRVUpDFPFdJ6ty+NoqEjRNAWXgR4YeZGUSmgFza979QH67O0MdXl+aeBWGwJkROoaN79PopF9lgUmwJjoEhVnpQIzi3e/O48q4H2laOKhEXVRezDAcKV19VwNgBSNc+NeV9ko1pqGtQFgoPn3Y67KyhpYvArbNjDQhYY3joY62n1N3/7md/TuN7+hJ88+1+/+7q/p0dlnJkMCj6iKWAkpD4BZMZ51I5O9plmiRbnQcnGqqnSGBuwPsB9gpSCqlQ1ijSZTxdmO6oWUlHuaZkcajfeNQTh79kKz9lzZbqt0SmfZqJoXWpx6qAOQhscgOCvJwTr+2yll1I9mOtRAibn3uUl8bu6Aa2utvZF2w3XYM/yeY+sAtJCc4dcXuY8i1Y8DUo25BmMzpe+QmiIx3IBJQWXPL5q1SdZMGmrjgHFE8mOrBE+4eGj9OqxPzNkJUjGpbhxbcmvb5CIxFxDGzq8MlQHQuXazB60AWyIDZkwOavK5zqStqkqXtiHV7dbqgsrtKxsSUEkGHiiKMxuT+SI3EMj9tvB3o26RpR2TGOwPagQLDDDEnaU8qZhG2wFgzsHSU+1zSVbuX2v4mnvN4evVWEAOY43RiYSN/3YGnSftEh7hc8oUniYV7mW8gJKW0FoZAGfz11J8YZlK40FqABjgmT3qUMl4bKA2r6vLRuW6VN4gGcYHM1IXAi65dLXOSd1FKhprkMVKMuAEabVYqwRl6wgBwRcP2Tbnik8dQRye1GlzpwWAIgm7M3bPJpXTfB87IDhAKxKOAa7wo0sNqGOroKw9bMVBYJdIm0+n+QY2Pk973zhL9iSGg4RxPPtgNDIrjAnokj/DVE1i7tmhMOFC8/5kbeG9ALIc5OC6W6quAUcgAomDAXYc2PD5saUN62Jn7NgsHSjJBoaisK5W1dpYhAA1jSU9+5w3INFA7MQ+A0/D0IJl+qTsUabv/ezP6P6b9/TZ54/08cefaT6bW5CTzW5PojEw2ecaoDYp5z77N/J5asWY5poCAu6MdzQcDrVer3WFNywJ06xBpDkniQUzsWYCKMHwQs5soTKWDm2GiX6MJtPuxz31Q/KO994wVlVXtqlTVnhQuv/pBhsxB7Y+Yfur3ecYbZzR0IJVnOPF57KWb2jPvT+gXRcsJTbgoXFKX4bMAM6GHbJQNyJNs0j7+zd0sHeowQSGXamzs+d6+PChwjbUaCjduDvVG28f6947x7rz1kgH91INRoGCtFVHKhBJ5KX04IedPvituT75nVM9/fRUs8VC5cLs+2yqbpKpOTZWDlbhcYdnYKSjZKi3JxN9e5TprSzVcQh5jjAo5KqgcbJQkVnVaNF0Ou8SPQwCvb8u9PF6rifVXPO6llkUglWZfSmbOf2Nt/cHdBKz3yn96plg3B5OlGNdds9I5q8Fs+NtWsDOS22eA7qy7vkd8Toh3NJ2SZwWUn83k/DtEjxDa8WRJ4u3rHOwbe27gmxdmGSNdoeRbhxNdf/+kd7+1i3dwqvxKNfBjVLHx61Gk1oxL+CgYERbsryrwwkRAyxv6lrFGl9L6aNPMj38YKyLU3xT1zp9ca4Hz57rxemFruZLFcxjCJVxoyhtTQxgyni3QvUh1BuHGku232h4ifP9yMH7akU2tf9qo3z7rG0FthXYVmBbgW0FthXYVmBbgW0F/ggqcA0E/vW/8dc7wJflemmUAny6aCzZRV8ulmqKXOsyNxkjO+NRWytvSHbFH44GJ7bwB5g7sEJo6PlCzZdyvNSQ+3TG/CJAIVE6HFhzTGKlAXChtLMz0e3bN/Xo0SNjIhp0hbSTUIlGymCbWfgAgEiiYTxQcQ5zD3YKjn0Ir2gSMsUDKd0lMCNUtUTCuFAerbTqThWNW/MiAiiIg0TZONIyX1toAg0dKbyWQkoYA8xDgECAhr5xBw7a372td97+lt76+j2dnj3WD37w23p2/lR5s3BDsSZT10TGYEjj0Pzz0nhicuB1tVJRn5vfHCfeNDTFA2dURLAtW4UpfnUT/MuV5YcaBgdK4omBEkU+M88+ZaWCARpSQM1W5WVsgAjMHppcT3OFJek5rrgxevPsjBBAu8gyVw0KERErpdb2PId5aAoBuFbO+CC0Au/FLu9DI2iiCHMhoRRm4xBXRQe1TK7o6a6FIR50VrUBS4A5sHFIr41jN11HcgkQk0XDXpoOuAaIGikESON1jBWCPSxTlYYyUNwMXNhs5lQ9J4XPSyJNRhOrL4wk/PBMtAn4GsAqK1U2KwvNwBfQtLfmARcZMAOAhOxymPXAJE0tJvl1qCai8d90v8b1eiWswCsMY4k6RzByOPfQARTYVLwClhUAaGNmkfzOE1gNpDJ/Pq6RFd0aUc4RvIjLArAEow6wjobaYlP6pGuvGgwsh4CQxgdxrNA6XIdt7doCGCeBge/BxrOugRlYqljhN9bX08DARmFN7WHpUiNnMlqICEC/zck+CdzcCYES+nTffonhejPiBuaT2ZnnpsOojDzYRQ5NOEThvXcWpEpSBypIxLVxB8hnrKo+DKMfz+6B+RK/tjdAAhuFQwMC8TUE/CW93I/MwdQ0zjRIMpVrAGqQMBAb9wU1jpyhAp6GzZrIeRew2DjAjYTQUp7xKoyVhYGG+DYOx0oZ30Gsq9WVqrwwJjLJy3g22rUzH0kA0w1DC/k3a06j4WigwXhodgLf+PpbOjw+0Ecff67PP/tceb5Wnpdq69xAOkBLjtCY0sbzgu3m4PpGPOspsoTLhMoGJL7uaTwearlYaTG/0ipfGbPbFJ4G0jh469gqa6BvkGwAaLsOLUxwwpR8+m1CZNIoVjRAulkpL51lTkHde9CvkQGu9h5fNT1kY2vgqbB+ATb6Tg/7eTknDezehIhstMEbINDB0rgdeRBEVJptQ5QMde+Nt3Xzzi3tTId6fvJE/+LXf11xn7OR7WSaHA60d2OgO/cn+pm/dKyb93Y03AstSCSKKpvry7MDPXqv1Ke/e6bP3n+qJ4+f6uqFrz8wha2c1LUBEGfcu1PkIAi1F2Z6fZLo2+lY3xgkupWGGsaByWlZpQe2GSEV/FWodTLS8zTTR+u1Prg604P5ma5Kgo0kgnVXVaM19hdf+ibha79vb7x8uBLcvP9cGu8hOgDHlJI1MSqwWUjVdS7BZg3e8Ac3fEvmDr6eJN4bWG4nDPObjY0WVbD538Jc3yT84rnLPSgJcg1iaQJTcJoaIDg5iHT7jVBvvpPpzbcHunkn0HhKiA33jszWozTiOrq3KMnxgPUwy1f5RLOr21pfvK6y2NHF5UoPPnugjz78QB9/+plOTs90NS+0LpDEI1+vcUFRUZAS3ntabIDATaE2iGm/3HyhgBvvkJd+tT53Xno+/BF8o9t+xLYC2wpsK7CtwLYC2wpsK7CtwLYCX6EC10DgX/nlv9TRhOZloa5i152Gn1CBQvP5TG1VmcdWZV+QAfMItUgNZDHtniVi0ig4gwFWDX0frABj/xlB0IGHvb1dHR0d6uTkiVYrQI1aYdhqPBzq8OBQj58+VpWvrLFsLcSDJFPehhAK0madTUaTHZaR7eKTCElTnCTIkqdmixVnmMoHKpeFVuz+a608mEkDGkej3LijWNZoDSgJm4JGJgScKBwINGAisaATM0g3NkSnwWhs4R2He3vKl43OTs60KtbK27n5tcXd2BKPFSJxbDVMMmMSrpa1ipYAjpVC6zKpKQQMZLo09YSc5OoiWJQDDYOhxrqhtN1VVyXGjOLYSN6tupVJmkEbkYkqd9CvF4X24mA8tXqpZ8+KMYDKfsbzYQRyRrABVyrClTHKTBJtTSHtYeFJq4BxBgQiYaZR5ELQcAME0qoi0Yag6ECgqUrDRmvYd0iLAV6QyRLU0lQajScaIftFNgyQWTaqy7b35fNGlAaU3/N6+kqD89AtYo7fRooaYicB2pxNx7ggaXWyk+rm7TvGOiNIZTlfWSNerpbW3AJcVbDfOsAUxxUAtIz5ZaywgYFAsKaQAANYd5Z43eMQllbqASyvxko69OlAVRQw/miuSzfAJxnUGCiRsi8Bgd4wxy/Tco3R9DLdkyYZ8BtmEKEL7nHpBd4I/bwth80I4xBGmIfyQI6KVa7m9hIYjrAU6yBRWa08MCGlqYYt6LLb1Rw5sad5Mxe6wP3/Ghu3Ri1zBqAdb+SQ8yaO1ladflz04Jyn7boMH7Ycnl2wKgGnGYfmiRnAZIV92zu/MTe5/glgZ2DsMkt3fgn2XQsR+ZG70/UZJwzeqj8KGIFsTJhMegN8uC0AADMBGLujqVaLldYF/n0OaBpI1UuNWWBITyZggqTZeYV0vgdJDFeClSfzdEsD3pNE1JGSFOhGuppfqCpKFTDkNkBgBCDK2GazgI0Al/IbsBJKr929rTe+9oayYWZj6OTsVCdPnms+m7nEl/MjOp0PNhZWbMdm483mrhtNbuY6XqeAblyLOE4NhB8NRgYA5uulgXWWHA0oH0Ym9Y9918WSv8uO6wfgRw18LHq687UfozMjAXxiRenIxgtBLeZJ+BMDgRtGoM8Tn2U9VQugffN4CdC/+nyXEDMGGHGIYckxZzuhCRsDumE2fv3Nb5pEeHc60cXpC/32b/2G2nxtXLYmjsyyNk477Rym+u5fvKV3v3dHd96canyAzH5ttVG9q/VFp7MnKz15cKnPPnqhj//1pebPcxWLwPYhAJlsgwA5e8AmGDLwQEmcaDcb6rAOdDMOdDiItDfKdHOY6fV4qGPYiRw7GypMbjw+41gXVaWnq6UeLud6XpY6rRpdlo1e5JXOqlqrDbhnNXIY0JjBgGYvAS5nJtv61oNcUQjDHrl3YOxkY0IjUzYgkDl77Y/K/cFBTkYc60Lm8xoWKn8AAvswnw0LGmUBG20wgG0tg9lLLRilXasBP0si7R/GunlrYInEt1/HV3Ck118/1NHNfR0cDLU3bZUOC2VJqTYAoGS+8t7YYhxKzYHUDZUXlS7Oz/X85LmenjzXs+dXevp4pScPSz17WuryrNZ80WhZNMr5vsNa0KfOb+4Pdo/4kY/NePvi2td7YHyF72Lbp/yZr0AvaPg317IvVebLz9uIE/7MF3BbgG0FthXYVmBbgW0FthX4MSpwDQT+5b/wix2m8LA4avzDekbYerXWer3wRh+WTYVMr1M2GtqX/bIEwEGyCcsO5AFpHF5+gf2sKmlIQSMAMWrFWayDg30dHR3p5PmJVkua6k5R3PulNY0xEGXgiXtWGaqHDLlMzP+tq/29AS6zcKjWGHWdwrhTMkw0HE0UtrBiAtU5ksfaADSCL9qQuJC1s2NM9wQViwaisEaRxtyakrBwYJCmFskxQCCxBxt/oKhWECGdixVXh4qboUmAi2ChslmbbyFNZx0s3ZeMRNrA6wXHDvijjVeqw7VkgNbUmHRtUKkO1kLfBRtuL9tTGh0orIeqCmqNHx5y2kI1jbYBMoEGxhkZ9x5OgIXOvqHp88bZwY9NK+iSMAeRYHC5JHitKl4YAOMsr74pDGAxuZ8fHnmWdIxMFvkY8r7GGYFJMOzlqokiQCSTw+bKm7WqZm3AEuAmh9E2tZLBUKMhgSB4rkn5OtdiuTZ5M2AcSaoAVchqTSoOWGdJvcjP+3FVpCZjM6ldz6Tjsh7sT3R464aNAbz+VrOlNdqLBUAgDB6uNUAzEtJCRc1YrRW0QCUAVzAdCYPwMBX8C0MkuxyLIX34BSItt4heO17GRt3LNI17BxAIhm2Sc4BAZ6WZ96Exwqgk7+nXidTcGAmzsdL4y3k5DRXmS4fUntfQMG98uQCuAThaoFKZB2Bic9V9O5ME6W+osoDp23kyMmBsGKsq144jkQgMW9fcAFqRlmzMQUtWheGDZJXf4VXoMuWggzXonnA2NlwzZ5Jprg2/c15dz5AMWwPMEmTwfVI2rwMQgWEJyxagFiTQm3jOM/DjMmWue5IhMQXwJTmZRYV5xLpin2fXw60HYLe1kTMge3s7ey9qhT+Y+YMmqSbjHe2OxlrMFlrDpjLrg9bGqrX0xigFeG0NDGFdW7asFaQ3UzyHViKOuW6VBqFGaarBYKgoy+z91ou5jYGqa66lwcaEdRmyAZgmB5fiQabdnYlev3tXr919TYPBQE+fPtVv/s73tZ67/ygSaGrpDK7+uCI2EVxCCtjMeugPl1yznhjGg3ekybc94Zk1ruo8iZvzgOVnQCBzlWK2zGEY0o67seHA3OEY7PpjrcAYY61ljbU1kyV06L6YTWnn/mVp8DWj9se4Xf2op74CRn2BFfil5278GI1p+srWCOdlNgNRoOOj27pxeKSd8UQJgRfrhR589rEuF4WNfwNYg0Zh2uj2/R1987u39dZP7evoa6HSg8rCRuIMhponjc9ntU4elvrwXy108uGVnj9Y6+yk0HJW+d5Fx5iufB0yO1zWvbHaPFfS1RqlkQ7Hme6NR3p7MNabCnVTjXaDRiPzCGXseDhN3kpnjfS0bXVS1Xpalnq8WunxutRZ3WnJNVCoEssCk747g9Nl8htQFUC/t2xgDvQMe+wQePoyyi30aJNmY16LMcBmLyHmTS09Gpg8NCWAeZj2OtuN1NbGR5/EDRZpn45FgbFbe6bn5t6DNypLYIciINZ0N9Ubrw10781j3bl3qNt3Jrp9I9DuYaPd3UJZyr2BIJtQu6OhSdR9CQFkdA9gfDrJk7qclzp53OjRJ60efMZmXquz81yXi5Vm66WWq7WqotZ8iQVCqdUKf9frMB9PTt5sSGz+7X6LPfx5PQr7rxoby41rSvFL5PpLI9a35xzzgWF+LcH+/8Uiv0iIfmU6bJCjDY2Z9/X3vv7JZrXwn20ffzQV8E1z5lFg7HfymJiTeV6rLAI17oFi9xvbg4xbpQMpsZyfQKt1LfaDNq4LfzRHvf2UbQW2FdhWYFuBbQW2FfhTUIFrIPDPf++7ncJUxZqkx05FWRkgAGAB+ONJkT1zquqwZrPgDPyuTHSFB1TVaDSeajAkSCRQWVVarHJ1604xUaIEPsBSwax+kCpOI9Xr3AzJYdjhI/ji5LGFJjRNbrJiY7tEmdo6U50HilvaEgcB+EwCAOPIg0FobPhCpaRWFk7Mganly1TuQQPunodJuHsX4SdkksKgVALjA/Nzk6/xlcuTafGTwv+OxttM/wFq6kAdhuf8u4k0rA4UCE8/fMVg16ysESoDEk4Lk9fGbaasm1hzlGRja1bW9Zny5srqETcjC3hA5gekA+hCwmoWEfMxUVAnhgsBAg5GqRZLmmwYQTQdDutNdGAtmDXgJt2S0nBiTT5sH8BPzpf62TEJsAOOHSChewF2UdGnpHoDBvML8A0AipRUWGMGuFlyKwBnrLKCNeRm6lmcamd3qp2dqaqqMOP21XplX2YJWDZwsfdfAvfhSzDXm2tJLK7Z1Bsg5iEHXGo+n6CGTSAHP7dgCC5QBchMJwroCrOm04hvyTFgF5KvSk0JcBUozVJLHg6SStko1Wg4sjGHh9n5+YVqYm37LsjCJYyxA7jp0ltjJ7aVJzEjjY06x6lJNY5Sk9WbFL4P7yAcw87hFeYg49/DMQis8EAHwGb+hZsjsl4XonJ2XC88ChmnGwkwjDGc0XrKZs/CsnFjMjnTvCsyl3+8sxpjAfKZSLgNzzGZXqwg5nw8ERvZr3l1EojTH7cFOiCt5/MJx2gAjLxRh/kF2Mu68NJPkOnCdfg3zi9UE3jQDvUwibRBcY2SLu5DVmBYetAHn2vva8BAXwvqxnhTatAHgL15JuKnB2Ot4Vr152fgWGzPN3AdUAPvu3SgGoYjzL+uNN87C09B7su4gPmErJXrHMF8alWZN6KDYS+PzaTzvl6Y151dKeZTqjRolAaJopgx6FrLZb50obd5QjorjXln61jvOQajGY/I23uHuv3GLasTLEUe+brUk2ePXGLbPx+Bs3Eyo8TAXvZg8EhbUXuuFcsaLEVjp7q3GRJMwCPGjzE0o1gdcnu8HW2EsXokWlJLx2TtYYxZH5BWL8B5wJS69JCX4XhgvywKl8DyfIAzrNzKFjuJ2sBdS/v+Y3xsxMUeJnWt7LbVHrZyQqDTyFjpb775pu7dv6d/9k//mR48eqDS0mcBSWuFcaB41Gn3YKibdwe6dX+kW29OdefWgfbvDDXZi5UO/XpXeSitD/Tg/af6+AcX+uSHMz39ZKb1+VqLNaE+ZpPqDHrGRUvADfPLmfXjKNZuJN0cJHo9CnQ3Geh2NtBRGmonzTQOa43w6GW9CmKV8VjLQDoHCFzM9Cgv9KyRXhRrzetQp0WuK+6bjMg+aAemH/ODR8U6bKagHgTlAnzuLqwDyz/g6iE4dtAND1rcSY3lvmEEMkZh+ho7tb8P9IEcxlI2tmy/ADP2Xvrz+SYFGxJJFCtJKo2RBuOlOw518yDV0Y1Mr7+ean8v1HQaaWd3oMPjqQ6PJxpO3OdxOOiUZVw/vH99NNT1SE29o6ba0eWs1uxsrqcnT3R6caH5srAQrqcniZ49Xuv0pNXlZacVdimrlZZ5pRof4B789HV7aau487PdnKPPNtsgntc0SgvSugZWnYbv85VAKrck8Ps1azBbKC+DoH/EldjAfVRrw0v0Mm9G/vVP2UDZbCZtwl42quc/KArlj3EK/6n7aBLXx9ORbhxPdePWQLsHsG9jffrJhZ4+KTW7bFVV/t2A1ZNgnTuvJTq+kdm9+bPPl3r08ErrlVvkbB/bCmwrsK3AtgLbCmwrsK3AV6zANRD43e98iz13M40v1wsV+dqag4ODQ2VZqpPTC/MH5EtqybY4/6NhtCAEAj2QxgUqwkwTAD+aXgglsALzUkc3j4wNuF7maqtSu3sjYwWenZ/pcn7p/lQY6+eFJdSSGGpSPkiBxqTLlDWZgoYvSgMDZ8oSs2++h5dSCm0AIIfIRJn0bTrZN5lqMatVzIi5QNqILNibDQMSkdkapoT0EOknjL1egmjKpB54hIDWOeCwOTb8xabZnqp5plRTxKomnYVZVwZz85+ytN0ET6pMcbWjneGO7rxzV6NJpAcPPtCjp58ZkFTOS5dsdql5qAFugWsY+NWkJjMlMCNOQk0mmYrLQl0JQMeXfhgbmTgK/uR2DKVSjPuzqbI01XJVW9PPFaeZ4H05NgM/TRZMOvB17WncDZgJO0tkRW6Nj5J5PW2UxrHEF1k8oUpLGQUYlKajTDu7E+V5o9l8aYyjjR3VJoYEhkeFlDJ1MHBj8weowdHBfLSm0PzE/HM26Y1ItgwktssIWOgScPe1ksloeWOA6A2IYwm1hEZw/RKki5HCJFRigCO+eNe76pS/7FVzHId5EPb+WWTg8DvYhQDmgEDjwcjk2XbMbM+b7BUomVTV1MBDD5ZgUjgYssk3tQa3ByY2AMVGnbfJ+uRa0ZzxFrDSXqahNtBTvDnEf3MyJGe0tC4byb5JMjcPAmz6dGJYOhUgQApI7AAA7Fr8/jjeLzws8bOzOZ9EgMn2bEUhrWlg480ZjzB6ATQdZOEsN8wSu358DL+09FrScxnjIAKA2c56MeARCaIqG82vgns2hnrDO0AGY2la+qvPSQP0Nx+4GeQbe7i+Q2ZMp6PUzsWZjTCNYLYiud+kFDvgy7pmKbekJcOY6/9YAIzSa/DSTstDRez6RZ7k7KaPBBr4WrJJJLakXEuZ9vfIMk9xzqvcZOg7Ozvan+5rna91NbtS1MZakDJN4Egvjd4AA7wHgOVLS7K+z+e4zZLB8nNCpbE/j/Pk59SKVPKjwyMV8yudnJ+rKJHIX48txri99QYE5CRoWodjBaQ0l42Bp3zWwd7ULCNKdK8bH8D++QZGYynxldOBv+Kt69/m015REVOjNE21v7+v2zdua7VaaUZK78WZVqVL6TfjpYs6TaaxSYVHB5kOpqm+/nNHev2n9nT0RiYsSn1xS1WeV1q92Nflwx09fm+h7//G9/XxJ49t3Yks3MWZiaxzleYGBhoTVrL0YES6E3U6iPEOTO3vUZTpTpbptTTUfsocY43hWsvGzLxudTkY6nRvX6dRpvdevNDDp0/1eHalq7q21GOsPVk/AdyZns4b9XG/kQj/OKVmyjEXePTC9ZekOW67U87P2MX+ET8SGn6V5bmZwz8K4/BQbg2zUIfTVNi5jkeJRlmo4TDUZJppZ5QZi/DmrUhvvpXq/rsj7RwF9nNLDLeQnlRBk0lNovl6obyYq6wL1Q32JkPNV3dVzO9qOT/Q2XmlTz79TP/0n/8LPX7yWJdnpeqc5O5AZUdKNInwhfkh2nLPtRu6JJz7RU9/7Fn6pcc7X5N33Qs5zlSZBPvLlb/+7vKjaHubW+R1PvSrphU+Dq3iBEBxnb5E/TN27I9zsbfP/YkrwFX5pV/6nv7iL/+Cfvq7d3X7Nv65uX71//5Uv/r/vK/3/vUTzV4wk/y+/Bf+ytv6S7/8lt759rHiQaKHH7R15WauAAAgAElEQVT6X/7n/9U8L1FUbOmcP/El2b7BtgLbCmwrsK3AtgJ/VipwDQR++5vf6tIo02K9UJ3XltBKIzKdTq1Nny/m9t8mJytaLcrC2nGgJTzIABRqa1gDsx6C8WT+XjFAYKGd/aEGg7EBfW1VaDKdaDAemAfhxcWF+XOFSaIk8zRfwALACbrPMBwoqacGAiI/hXmjulVLyjFwFinAaWESIFhCZbNQlu1oOpkqCIYOAp6vrAEG5HORhX/p9ZCBQkoRyHYefkCQBEBalBoYaeEaMKPaSmmIvxn/3SlLMmXx1I+tzKyhAAx0me3CQEZL54XZp6mGzVRR3OjonbuKh63OTh7q7MUTAwRA9EgVRXIH2ABAB1POgMceLMKzKU3G5htWrABnKqsJbCNek0VZz/xitz9SHI802T1QEAcqLsnJ4AyBDb0BS4w5SA2p4toYH6+CHOY3GAZKh6nS0cAYQCTLwjwyRiA1SgkJgV3ZCBU4w4bjyLLQ0lSNxdQ/DNiBydUzt4wtYceRqEQaGUmjzFN+N+w0C2/ZgJcYzdP80TRj7I4U0xJhAYkIooHR5Aymsglcutk3UzTthnkZMOOJtQ5oYU6/r/l8YdfTpGPI6OrOmmmAJkvgNSYdEtlKSTRxSfBGah2GVgeYgh4IDDuVNFFYnDRvHFsvAePcDbhirLgr3MZO3kFfwBt8E2H4IXFLTcoa9Smwbs7ogCYGgNQdQGyAzBU/OcZAtVKZVxZ+03SFAX5W+w6ZO8fBOPD0bQOHLI0XRmCkAKDSpPgGPfYBLLW6GkbC0uYXD+YFrwUis4CJ3lufetrYYu7Uuf0CHzl+xvnZq3vAEAYQ2a08AFYZw9QXppr5XG7WgVcCJWxOIk024NFGno0f5pCxl8zrsTVWIwA26xXgDQ/k3bAEjcncv6dd7y+BewZIAviEnvBtgUH9n2t2TtInorqklnWFWW7BJ316NZ+R2iwDTIaP7H9g4tpmhxJjqRoTMY719ltv6969e+aR+vnDz3VxfmGAoM0PkrZ7JNSYlP37cg3M5xHWahPZ+/IZ5t0KIxA5dMzmwcTY2+U6V10UBkDeuX1Hs/mpZjNYzA5NMy4N6A4BNB0NJ5AGEHJCAvYQAAWApDJ/QT5rEGc+/5vCxj/p7j4+YSb6WOP4GIOb63ft1/jHc6/drO220RS+cmwkxpssNtR4NNaf+/k/p5PTEz15/ESXV5c+tgCOGx9btjgkjSCA1kGgd372SO/+/JHe+ulD3Xx9R+kYYLGy2qTNvprFjp49KfTR7z3U9//5J3r22VKz81LVulPUkMwMII0nKwsJV9zZ26km5qW724U6DBKNgkDTLNPxMNBbI+neWDoexZokE01L2PruR5oPhlrtHWmmQM8XV3ry4lSPlws9KdZ6vlxr0aSaN4GBkHY36Oc144hxypzhnDlXA8Zt08XTpD2W6BoYdz9d1i3fELJNup5mZmVi08jW+1RF29jfn/TBuGJVq/lMEtaRbhvjOTC7EWo0HFU6vpXpa/dHuvf1kW7fOTAG4a1be9o/nBhgOEaxACM+ZLOwUGSy7VCl8Ii9q668oa7c02JZ6eHJQ3340cd6/PljvXhe6vnzRicnpc5e5Dq7mqtY+UaLSf0NmE1to7SycKrNXe96y8QAeLNBdhjOXRZ7ljzrfl977nXMG2NTfvGu4cDjK5tV3EcA8m21t+hj49r3MK2zAdni9O0LNiXgF/v149+brUJ/XS8FebndsWWe/aTj1q5z4ME4/9Hf/o7+1n/y8/ren7+r6Y5vOP+f//A9/aP/42P9s3/8uT77YK5EI7tW/+l/9rP6G3/rLX3jZ441GA71+Udr/YP/+h/pN3/jY83RsG/ULP82DnD7HtsKbCuwrcC2AtsKbCvwp7kC10Dgu/e/2ZnMt8pN1kIDACBC0iVfKkmAHWbIEWLla2RLAF4OAMBUoxkFJDIaQJ+uGaXehLK7PkwHZs4PgNaRTlq7rK6rSmMHIUnCj2x3PLRgAPtcgiPaSHGUKeyGSsKRwi5R3MYmo6V5bRM8Cy/VJqUCzJ9M0kbKaaTxeN92/CtSUOfwdiqTmSIndBmiS47StFWdAnyGliScFyv35DH/pMqaso0Bf9jyHgCf7PjT4KbKwqlGwYHCcqCucXCiNrYdYrtQg2Cko4NbOrpxU2VeaDFbGZtxXV1oVc9UtZi8uOy46tYGytVhpTBGZucG7iEJxO1QcTDROM20AOTpQwpaRFjBUkGKfBu5cqa02dEwnmowTZQGI63mALDuC8TReTuCbJlX52oCQB5YEKSYkmLrNBnYRIAV0+lAuflFcr3AcgKNklh505h/H+OFQBX6HAAe83eEpEdDBpBQIceipoliWFPm1QTQ5aAMXmc8kOAawERAA2AaARuWEEyKs6vW3D0J78BAgTWTHltKwwQUWNedig7ALrHPt7YJX7440iq/MN83xuFGasbrmhKGIEBaaGzDimRWThSQDblo73HpCcfIKxlntQWTWGBH2CgOhpaIbOAe8lZ8FPu0VpM+91/+adIB0Pw8HIo2mRbNm3nAwahF7gljBZkgn+mYgzfagRKTyiKN9fWJEJ79nbHRBgk1Wa4KLYnA7FplSGx5j/4zEYYyBgykBnCwgBXCKxxA4H03TaQdW4CvHuOCtcE/0IJP8KmjxnYNetod8nNL6YUOAwOGcBRk9H1ysUnKsRvgx+YeZtcpNZ85ZzFuJOEWYAGDbRNEQr/cct39GMybr5cR+7z2a20eeoGnUQP4AKgzPs3qgJAOknmpE8e1kcoD/hqLx4N0TDodBcoNzHRIxiXAHnrC/298VF99D5czu4eeBSGYBO/LMuLr9wB8BgSd7Ez08z/387r/9fv63R/8rt577z39f+y9WZBk6Xkddu6ea21dXdV79/TsGAwIARQIQKZESqJIEaQgWA4JtKwnR9gRcjjCDocf/OLwi/3sN4de5HCEJYUYlCnS4gbTFEgQAiQYC7EMpmfr6bW6uvbK9e6Oc77/ZmX39AyAmQY5ADLBZvdkZd289/uXe//zn+Vg70Cy9kZGPKv93HnwHJl6zevhJoYk0ZyjGEjB6yCoyuTZlsl3h6MhJulY10bwmonl9PFrvBUZZMFNHAY4uKHjQkHoQ0nfzsjJhnONW47TBtwTuEyJaxXY3MD2ZLAE+wfnWyUPOy/Jd0M3e1y3YtlvGoN41m3pTcm+xT7h+htZkz/7iZ/F/v6+gFn+LYk9+33T38Res7mOvbLdCfH0B8/i2Z86i8vPrOH05TZ660OELcfwo3Q+DbC/neHVbxzju1/Zwe3XDnG0yzCRAmFm85I5KLC/EYTmvNYSkM/NN9sqCVD5JahAPtua4vnVEM+tdnEmDHGm6mKt8tDinEyAiXilD4yLEmkObBUFruU5XsoK3BpNsDcaY8CfkSGoNuK4DhWkwjHllbQxCAWSWVua/2cjWzU7A94jLdGbmy4KO28wL7MjlA2BqeFpVcHcrTkW77tsWxuDdiaaUX2bfzVF0LaBIVIEMiMf7ZaPpV6I1dUOnr68iSeeOYtLV1cVRLK8DKysTNBZydDtlYjJyCSY17BkKdUtA833WZUiHQwwPADu7OTYuhNg61aEmzcq7O5McWf7CDv7Bzg8PMZkRIb6aVkR+LWpBczNtdE+cy4kkG8esmLO0u1CG1VNHg6fQ2jjwJsDbSIaZz/nfEmLEgV3mcejrD35DOb2nugLKsa8fs/y3E3uza0Zt/E2R0u0ecbplGd/83f5Hc25v8sGW/zarALcMDqz3sOn/9El/MqvncWLH+5BeDSAb3x9ij/83Xv4w9/awre/eqy5t4Ma/+X/cBW//A/O44lnunpOu3urxH//j1/Ht758ICCwxNS10aLQiwosKrCowKICiwosKrCowDtW4AQIfPLi03VFY24yh/RUCgFyOb0CKf1TsqEM21CTjVcDKQGTskYUhkoRrvNKj5VkF/iS1/mIYg+dbkdgEBesBA0J1AyOBzg+3Nfx+Dl630m0RuZEEmtBwoefslRkLMI8QVC3EYZtBEwYLWFStKBAVo1QhSn8hIElTt6Skg3TQVDFYikqrJUASGDJlvI0JAjhhTJfDrqegMqqKDFJmXRJqTBVlnzwJhIqEqKlasorr5QfIVl6VdlGVPbQKroIaoZLmLm3PXiH8iZ75vnn8cKHP4zJcIrr197A1vUbGE0OMPWGGJUDRkWI1UCJcuVNkXlTAWBxQp8lsvFCsbJCEBCldMjcxvgdBgQOESYms2TwSFQuIao7iCMeORLBS+wO511EcEHfqf1/gwMrJgbLs46LdoZZ2GKEYEW7myCfZGIVsk6tTgtRFKDIUgGnlI0rotZJrhu5qAInlAxpzDd6HnJxRpkUwzGCkAAwPeRYX3oBElg0ENZyW5TEgaKy1GCyDA3Is4RgtQeZZSEToy3opch9jLIUnTZ1x8ZoYUpmFHiYjEcuKAKImYzNs8qZBtpVyitDKJgQXKb0gJoKTGFarOFaZD4ymIJ4m3kUknXDPiI3Lfo5sm9xQc0QCAbNMFyE5+jAZwaxmPUVWW8GDprHI8FQAjqWCMrxQ8N7NgbBsbKwJE2DDo2LM38ML4zQ7TLgIVQNpxlB/Fy/k2jMNaCl+JYusdctKMl4qy3ag/I9LSLdYlHn4vF3LSxEC2+WnWOgDuUdqYXmDFThv3lmLbWVGJ0eU7ibxSsRAAsfsFHCZGICdhYUwH7CuaLwCgEuYu5pccuQA8oZzfOvkeqqGvyZY/DY2tkYTAKaQ5N6crwz+Ej9iiAgV8nO519BMAxRkC8bwVe7enpepi7cpQlDIbBsgSWsmQO7nV+p3pPJl62jm5bi5xufvvn3CFC2khbanTZ6yz1507WiFq7fuo7d3V3kqYFt5gB6EuA0Owa3GuRfaX+U5Et5OvupvMbsfaW3+vRCNGsABYQUZHxxrrTAFwc7WLgKa+Ta1jZEHLigPmBjSX1f7WIMOjEvBb5y7mAoEIHlTExC6wd2I+LnFJLzF+luz/Rf14/mz4Pt3dSZNYlbMZ68/KQkwcPhUCFW03SqG0wDzsq+gNMOx2layDZhab2NjQs9nHuih4svLOGDH1tFZ8VH0LLP1mWIetrG4d1lvPTlbVz7xg3cvn4PRztjVAOyiQmWOzBQnpt0Cl1GrFmGrUket8UHsAufClNc6vl4stfG5SjClTDCxaiFJbGvLbFXwSReiNILcBgmuBEleKmu8MrhMW7u7GB/OMCEc4QAo1D3uDKiPJX3RAuDgZc6wztjSXMG4zmYs6ny3M0OhJsikd2HxcVV4jhvKkQBzVeSc7zk6++ZXNaw3Ri3FCKMDRBj0jXnC724wSKLEfNX7UQ+lrqUxvexvByj2/exvBHimQ/FeOHFZVy+2sJyz9PGFZuC4DdnMDPw4z5GjbCqkKYJRmkfk/EpTAYbGBytYWsrw3dffRMvffcaXnv1dezcP4JfrSFNp0gLC8/huOAf8+i1FGeCgLVHQN5HEZrv6ol9Ab1YGRjF8Weegvwd/q5ekvBz04rp19wMkMDAfqpnGPcQ6P4210feq9s6Bv/VbOW4X3Fzw4mPppld8PniBAi04yzkxO92kcGU9yef2MCv/sMN/OLfW8XVZ7khmaGVRNi+28cX/+gIv/Uvb+BLn99CndZqrf/mf/4Afvmzm7hwOUI2LfDqtQn+p/9uG9/6/wYYDsnQXgCB77Y9Fr+3qMCiAosKLCqwqMBPWAVOgMBnn3qh7ra6YlwxyXc8nSJ3D+peVSDNyBbj4oQhCVxCBkinZLYx3ZaMHsoJtcrUYiCOaWIfiBHIBZVIWwRr4pZkl4eHhxiPjxEElLuSuWVMHgJHAuGcR5ExB3wEZYIAHSXv0lifiwiTZ1EuOkEVTpX+a6gBAUs+/MfwcoJgZOSQK1YqoZRMLi7OeS18uI57IZJujIgMmQqYjMdIxyNmV8i8naws56UuMJA7+mRk6Fx8smooy0vQrtuI0UGgXErjdJArEXJxdvUynvrAM/LWun7jOrbevIHJaIAcE4zq49njtBbdARdVGaaU0sUhQvoGlvT3opgndsd3KxzBhal5EkZjC7UouhY+IsNxvsQNEjDBT0sCTfkTASFJWAk+2XdaVioXHGTscc1BaSeQtDqSfhM/iZMW4g5BWT64jjGdjpEWBCbJ0LLFR0bWlYIJ6B/Jpaux3rgYE9NIJpIEuhg6ESi4gkdgf2LdBbORQcpAC36UsjRGa4oRSHCYQLHJ18nwIvMpiiNLVCYjMC0RU59GqXVF3yYDmNQ/Kff22dcI5FqyQRB1EMdsT/Y/S85Nc8oxXTiKMj8qgR+8xjBq6XrJHiQjUhv5VKYSYHZAob4vLCwlWf2NDFLSc6x/ztAXFyZCaJZVEIsyNFYa+WS8PjHlJFNn23EZaFyzJpmXgB0VwwKECDyWxiQNyXAjC07MW4LaJ8w9BUw4to4jNc2uQ+esZFyyAwmA8rNsIdE8T86d7zfYF6/fWdYRIK/plejkpRwOhSiQPLCxeE5CX2ywK0HZpQaTjcRE4QZY4wK5ean9yFRiYrX6p6NRcKHsjmGSSqZDBwID+f3TKecIx+5jSq48wgjmWnSpWH58v/ku9958CqiDbGchCLYON6bgjPn3iGM09gJNmxOkbMdtnDt3TqEU9KQ7OjzCt775Lewd7RlrsVnoz92VdH3sR1Wg4AqJR70ArbiFdquNNB0h43hUfzOxpnU2S9eWbJlgnRiDj7aCY79T/cjYdKCrmJdifjpAxFwdNRYIVoZhbOEuHCP8GOcGB3rMA4H8DNtMIOpf1Mv1AW02NYCke28GBDINuZ3g+aefR9SKJNFmyv3uzq5qQ7Cd7SBo3oH+JecRP0MYVYjaPrprITYut/D0B9fx9EcuYONSC0mfEwjR9gBBtY7tNya4+co2bry6hVvX9rH16hjpyFK/BZVX7LtkcXXkE6hQJy/TPVYvH2jVJVb9GBthB+tBgPUIONcJcK7XwnoSYhUVliogcaEkWRjhOIqw4/u4Mxph+2iAHf6dZrifFTjISozpHEs5t4PANPGz/TnWagaN8P5KHp4aW6FEtgFmTG0DoB3WLnDYgnLg875jKewNS/q9dQNjrmtcE/gM5Q2gwCaeU+OZJriwufc4QKzFOVYIYY24E+KJp2JcfaqPC5e6WF9vY3WlgzPnVnFmcwkryz7CiInvKcKA485GfI0u/HoZXrWGvFzFYFji7tZ93Lp1G3e37mBv7wiTYQdvvHKMWzdH2NubYjxNtYGElPXlKTIGxLZnmOZd+LyfGOuSQK4YyKWN1lysTZt+54XVzo3ABRrZ/VbTrcB7+zy7nQF+ZIIzed18nNUdG9amI2k2c0OzIWQl49meuAjaLP7geby3tvzJ+m0Cgc+9sIlPf/Y8/tovrmF1o8bB3jHW17sIg0189YtH+M1/8Sr+5A9uohwS4C3w3/4vH8CnPnsep8+0cO/uBF/6wj387//rNl55eYrJhGxYY8QuXosKLCqwqMCiAosKLCqwqMD3qMAJEPiBZ3+qXlcwSIh7W9vYOzgUE4FgDt2w0ikZag5kkwTTQ5VNxRpUgmdI/5parAg+VrZiA2YIUMjvT6Y1TO6M9ZwyHDERsxRIGJBJJWkw0F9exXgw0HH4sKyH3pqcA3pTdeWjRMohPc3kx0U2QjBGHU61SOLigswO7ZKXsVh0ZBbaq0AVEESwJ1+5pPFBu0UgkL52iZhRI0pgjynHIIBIPWopCzqmHXJ9RuCnLMjmWUWvv6JFYXacCekIeZ6gb56BExap4KG31MLyeg+F7+PgcA9D+k3luYIGplx2+QVCspEEkPDcTCYZ+lxoxKoBH+AJBHJhMEvOELTHeJABCn8k4M2TdJo1M6YGPy85lrhwTWIrFzVUeXFFxyTnSrULKCuUFNfJt5S4SmlVC1XJRMtAQKAfR2K8VflUzExKvU12ZLXlkkEJrGSDFWQ5BgqM4MKGr5q0UX51ZIw7Al/sb0yrthVKIeCIARQC68g4oTSRUkcBwQT0JkyoMek0JcfyqjTmo8AdATpc7PN3XXKwR6aSAwM9pq4G8BkQwyCJyNiKZFummX1GUnYHyKiCdSj5Tkhnep5VTlCZ12UsJ36X1ueeMaQQlgI8ZRTv5KyGKhvkoCElMII9jcAeF4MGUBrTzbe0ZzHjGgahLcDmsUTCPgaKUZbrVt6U8JEVJk+3CSr5CTogr64R8fjyjCwVHKCUWeGEBCoNcNKLbE2uqeVjxYW+ydkIKQska1ztxRQ0+IngmyTfzges6X8CgfR5H34Yoh1RB0dvySaZfMaPtGM7Fo5Yao4ZJ0ag2KDGUCMQ1rD8ZmCi406RqdUAe2IhCapwrDcHBOp9MYSNuSf4jP2f48UvxUxUnz3hbp6cmwMC+dmHgUCTQLrjamQ7AJWBNlGEleUVnL94HlcuXVFAyN2tu/jCF7+AwXhg85eTIzfnLODJgWgCJHluBIV9yh7b6HeXZakwGhwh5ZiTpNmbWRhUjh1r/dMk+Gojsotd/7SWIUuzARFsuc/vIHhp48G8N9VPmWhac17gPM55qUJRZIBHOSnHUK6Nl/ebif2MvSmZu7X1vISbNWKwzIdf/DDW19Z17VvbW7h16xbGR2NLkVYSOwvFudnYhL43RSgmWg0S7OOuh+5KjI/+/LN48qdWcOqCj/ZqpdRhJt+WkxCjgww7d4e48fIxXvuzMfZuHGF4MMFkSH/dEGFpwCzPsvAyAUVkpbEnS6JceGiVbXTqLhg9E/o5VpMCF9bauNpr4YkaOEsuuV+hw804znuaW4FJWWBUAAd5hTt5idezDDeHA+yVJY6LCsdVqaxg2hzYWOZcZmOeGxPW4g2L2Dhiyp+u2jMwiu+YL2mBkvJiJ1l9LI9nDRNZ1qkmwZdFK8M2HmpTyd95nyMoSc9C1kASZlpMMGCkRKvlo9uPsLLaxtmzK3jymQt48soazp2jPUaKdjJBOynQahWIWnyeiZBEodK76QlL6S5l+ZTMp0WK8STD0VGI73w9xevXMmzdneDoaIJpmmMyyJU8PJzUGE18TCc1yjzFlF7LhNn5bCKAk/dD3gsqZLRxUOH4ANNQ/ezOMqM482ecG9z0zamS/+Yf2xBt66NFMNFGYAMEagow0vncqzmuzYALkOmx9FodhEDgMy+cwi/96gV85GOnxJa9/voOzl7s4pnnruD29RH+339zHX/y+zdxeDdFaynCP/4fr+Bv/MoFtNsdfPvPjvDbv/FdfPkPD7C1VYEZfm40Pr6TXBxpUYFFBRYVWFRgUYFFBX5cK3ACBF658GS9urqBJAmwfW8PB4dHJmAk+uXRF6mGF0cmvcwIvliIhThK8lTiDrzbPy5yAYiS/EqvRj+/HHXofM/033wazxHFAUqCCnx2JdTVSZAQeChyZDmZTQQCfSReAj9smdQ3J1hjDCJK3JjOi4CAHVcAtqVNNZpXMbGVPjjNvnWFPEx1PJ4TF7QMDuArbIdIImOfTSmtnEzkyUSgziMQyI9FlJRxoVsgzwKcWj8rNs94NMHW9TsYjyn54bdxsRUJ3Gok1n5QIWx5yIkPTnOUeQG/NI7e1CdASTSJjC2CNmRc+GiFbUt2LVuoMothpkuUvSxL1mA9AooMKJnMefu4iFiyXub4ieQoEsChoTulpyU9lTxLvxWzjoweb45xxcWUCyQgs0/hLZJ4GzeAyYNpTsZYjUhsNAJ5Jk2iPJAyQv6coEMrDtBtkSlWYzJi4q2H3koHvVZbi7HRKMVwxGugNxwwLQv5/iVxokU1ZerymWKN2OXorRiRIeMjqMmhEB9F/84b9gqvTV56XLDTxy/EJB+rzxqARHg1wphBMJIAk0lnSy0CGZJoqa8Ym5HJu1LsKpyE8may3gjcRfJ3oqejfrfyVA9JfcWzNACFS3pGS1T0YSPQyN8VQMTj8HOU4fM9Al1k4JhfItk3DvuaC3s5kXTJb68uEEVd81vkACBQQQidoTM5Zd8GMErWTLCcjErKOgUWOwmufP9YBwLqxlNhW/JwXGeUZCmSTWIuZQYkSkbumGpkAvklunFX5y3mFDcInCcha9tIZTk+OnFHmDZlsEzubdqFtWRYx+y49Jlsgj5cgI/6LMMNXO3ZVlZlLqAZvJCr/WZegOoX7ri+yXvZNxQAUzN4xaUfzx2XY0EA5IzReXKMh4OEeB56zzECBUS472wCcti2TN5dXVnF5rlNfWc25VgADkeH2L23KzCvkT43noTcUFBYiPPaE0OPUmmBdmQdB0hY82mu9GoGpViMkNWIvn+z66MHZVCDDHD5MBacZ43hFlKWTbsGeeXZWOPmgsYkAViOJecrRkjCxs5Y8xLBePqpEvjj/gLrbmCg9a33zcsjCPRQ33L9omlT3bdCKFn5/Jnzai+2J1mBr373VfVFti0tFGqGFNUc1eyLlMzLh0HzbskgmDjG2aeXcfHZPs4/1cHpyy2sX0iwtBYgYaIzU8rTGqPDCDt3Stx59R5uvHyAe29OcHy/QHFcgBZwqiWBLIKAAftWZOdR+rbxU0UIa4LcY3T8GsudCOdaES77AdY9D704xkoU4nQc4hQDZDj/uDTxtA5x7AXYripsj4fYTnMclDm2swJbaYk9sqSrFGXNEJ4TT1cTErtNCfUTAoaUMnfETVKQkLafuOFAX1O7Pzy2V0NLY5vG3PQr4clOhBs+FuxC6wbzD+UzCse/m8e1EWbWDBYCxP5MdnqJVuJhqddCd20ZG8sdnFoLcWrdw+qqh5VlD6dWgWUmRZ/qor8Uo9UJ9OzUiqbotHiPtE02Pg+Mpz7GRz0cHbYxPq4xGkywfzzE8eAIB/tj7O/m2NmusbdTY3KcY++owCS1zVdK0RmKpbmaY5jWEzNW94nk3nHoHVBnAVqmAbBr1L2LIUAScreUVFH5U4UcNdJg3VobMHDWQE1YCH/QBI481ICNneBja9SfjAPRE/vi5VV89GPreOKJPsaDKZ+E4f4AACAASURBVK599x5WN2L80meeR7+X4NWX9vCFz93CS//hEJeePY1/9F9v4MW/tIbBQYB/92/38C//+Tdw/56P4YAbx03dFtnPPxk9aHGViwosKrCowKICiwq8pwqcAIErvc06brck6T04HEhGR9kMTdW5aKQsKW4RBADSKUMeTBLHh8MpvQS1kCIjiwAIwSdj7NCTx/Pom8fd+BwhwcE6VLqsmQfRoM3Ycx4feBkcYG7W8oTjgzQloknQQpL0UOQBynGNMi2RxxmNAi2MQDGGhCXJQCHDiDvqEXyZbCtLVh43dZxK8ka/IoaOkDlgj7VkSVhKLhffDMngYroi2CSPwFrsC4IGeryuIqytnMaZ82cwnBxjb2cLk9FYIJ7gniBAf2UJfuQjP86QTkbIvbHhd0w/rmPJ+8QaCipkYaaFQ154iKo2luIlrKyt4PzmBRwNChzcG2JyRHYhD+BYdVpiGbBHPgpTXfndNQFB+jn5JeqS2cUWTmHkCcrKxpbgyHAM3wz9yYoKi1DXzHaUzx1BNQIqoadAgCKdipViMl47E74IysovjAnDJHixz/ANK6v+LVZkv4dOp42aQOtojDoIcG5zHW0ymaaZUlKPjo70vTkZHeo/tnPORRDB0bhtytI0L8RE9LzcwilyAk7m5SjqmhJ7CT4bIy4i9SMIkaUZqiJzMnce38Sy/M6T8AdjTNGrkknJDTDYrJN4bg1QYvJyGsgb8EG2jWpC0IRjgim3Yqc1jEDhybNFsiTQBBt5bgxdccysZm01+7tJ4HSksuZ8Z+ys2pMfp8YagdhiasElfiSWEKNravorEmQkq5JF5LXL39C8PcUSI7jARWTM5FxRN9UOBCoYJkB46WThnGthSQBZMjxZGpIlk1gabuEhTVMFbjxwvrJKc4Ec4UlCdAMYqf/o3Bia4kYnPQyb91waNBf38+/pv0WxtLlJ/543vxKaaz8ztqoBmAQgm+80AqJ9L98TuOeZL5t+Nn9ub3MeDZtPICDnC86jAnwZYNTF2bNnce78OQF+9+/dx/b2NgaTwaxGrOlMAiyAwuYcJ8a18B2mpPqxC99wAReaNAlykIFLQM680SxF+wR/EZjHsJDQvFjNP9JmB79yadCVgajc0FE9GCLTpH47KfZJm5p/qo7gvFSZrk6gUnVr7FLf073qMf4y+3VDp236Chmxrm3VznN9a+PUBlZWViQVpkSYrMAmkIUbN+oxZAiCzEDaKzgAhqzOgEBzgqgHLJ0OsXGug80LHaxfSvDki30sn+ui1Tc/UK9KUGcR7t89xNbrPu6+XOLuqwe4f/M+jnd2UWQFcoFXlGQT6HYR6pzntEvA87DEXrYZQ4J6vodllFgLIiSBh41WG5dbMa4mAS7HMdrqC2TIecg8H5kfiKXGu9625+EOQrw+SXFtdxvTNMWgqDEWG/+EPMbvYoiJgE/JZV3qt+uzNoLdvbmp/eMGA3nNDM5hQEoZomQt1R7NubEvntwJ9bwgb9P5+YJPOS6MQ/tobEB79ul2OugtR1he9bGyFKDfBk6tJlhajdFbitHthej1PVy90sKZcz7W1gkO8nmIYyiBrw3JLorcw2TKIKcJBqN9ZOMa40EPw6NTGB4vYzjwcTyIcff2bVy/cQNvUGK8c9/ux7LD4OaTS2nn6T+Asdvd4oF7R2Mj6DY+DcbvayIs9LxgGwYN+7v598P3n7cdfRzwrKVSYh5noz7G8f4+PRTn4d5yjPPnV7DSDzAZjLB950jPOH//v/ggXvzpNfWXr/7JDn7vX72On/trH8YvfraLpbUaL31jiN/719v40z++iTxLnJ+z+WM+XqT9fVq8xWktKrCowKICiwosKrCowHutwAkQSE5D7PWRETKQ5MTgiwgxCCU1i1PlzXo0IwMSJCgqpuDxqZkLmRxJkOgYSdQSe4uL7F67h5S70T4UXuEFIXLSjJhqGtC7yoS0gRax9Be0vynloXTTC9toJX0tcMo0QjrIkdPvi+pMrcNoSk/JEYEOW/QyoCOnl1EeCuCyh6MUWZBKpmrqmRJRmSDTxjof1CkPI7MtMsCO50H2XsHfSQXUNC96NiV+gjCskQZTpPVAXniUQdeVjyToo7/SR6uTYDocYDw6RF6PbWueBy4TtLyu6spdeXSANBugLhIkwRJW+ms4ffo8zp+/isnhFLev7+FoJ5VDoHGz+P/JYTD2mhZ+aqshUhyjxAAAzaOBAVIxdgQu0OMozGlPhFP9vuomcCyrxLgjOMDFkDE7HCjKBnEgA1kplBjGokg64IEsQAWvuH4RJJau6QIVxsVY/SLpJFhJeqizGsPJVEmmpzfXsdRblhxyZ3cHw8OhAhr4+YKLVD8Ug3CaTXFqZV3Jj0rAnKYYjAhociljxut1waRrLuwYepNamqkM/QgkRwKos3EmQIsMVAFYbuHMtjWPM4JDPpIwkTTQy3PkRSowkKOClVe/L8da5JFpZbAe+12GIGQ6a60+QxCQn+cYMmCHYRfQWGBfVv+mzN4PXYvaMSgVbjygWHl+XinFpqZWsm9K/0iyXbgS5Ht+ooHDuhnLi+zUQjXUmCwHYi2JcUqQk+1XZIgJ68X0fQzQ9gKkWYaEqc4xPbGM7cSEakxSDAmgunRhMfGCyPl0hgKKCJ4xmIMSe/49pWx8kqHKDUBn37I0aOfNV5VqI7Y369B4tnH88T21n/MYJCjF2uj6XN/iQoosN7u+zNh/Tj6rcyPD8BH0Ix6X3qUEA/md4+lY3zU7N8ei07lp7Fgf5Gd5nrNzc7VvAD8dg+xpJy1uzm12fV6NpeUlfOSDH8H6+XW88dobuPHmDYHfZOU118eUX2GYlSUGx7BzUzCIfDN91VftzutMx9poUOdgNwBrz9AdC+hh7+SnbVQbSMN+85bai8nFvpgZk4pUIudBSBDQOMi0giDgPFf7hvll9mw2Jgs7hqVsv38ZKvKVm+tb86zJ+b7FoKt+v48zZ87g3MVzePk7lurMDTP2DYK8rJvuUbwdEmdXDpGPGH3kJVPZI4RJiHipxOkzCZ77+BKe+/glnLncRqdbSS6eBmRodTHd7WP3JnDr1V1cf+lN3Ll+Bzs3x0iHDNBi7SvdYyzAgT6oBOxtg05zThALDOYOTZQTzM3QR4IlspC6IZ7vJ3g6iXG63RIDvxuRwwfEhesXATCIu7gfRLg+nuC13X3sjI9xPE6xn2Y4pHRYdxgDlD1u6Cklm7Eape5FGjtujNEnkjOl4qyMJvh45OJzRnVNerUnW4a2NpM4Fux+RluMTKmqfI/nVpPVTV/iB+ZlN+e4zQqC8Py8Etc9jh2yCsdyAaZFBEGbMKaHro/N0y0895E+PvTCKVy42MXScoJOp4X19T6WqMZlAahaQIa6oorBbqFhfQaoLiEvNlGnPRwPWrhx4xa+88pLeOX6K9ja2cJwOMDxboq9+xkOD0uMp2TIn4xr28ohA5jna3VunnrIk+dzBq85Rk+55wbZpvashkSbDeYoyvbLdX3sR01TPXoE66ltdlc0jcDCn+77fyq3Z0HPK9DWzGzPdCTr/93/7Dz+1qeuYGOzi299dR+//k9v4jN//2P4xF+Psb27jd/7v2/i93/zPnZ3UyTo09HTbTbymPY8sngtKrCowKICiwosKrCowKIC71CBEyAQiOU+47gM7neMhfIgW0rcPvd/ThY8+waTYTZeWnxb5v9KibXFkRGmuDAJBcxo5Ro4LpYLFo31cM9FE317YiRRG+OUiwtKY5haHGgnvAwKdNsRjsZj5CklpQWCyEcn4oLck5qmnHoiHZqpVYoopvE202kthCSXD2EswYzBkVomAx4TZ8nQYkAEl+OOCchFFhXSlQevDOH5Pup4gDoYYMLFNxeBlFfWLaXt6torSu8mYuq1W2TQ8eq7SLy+vP/ksZfYdyGPEdZdtPwltIMVdMNVpFxgZ/w+EwzyWvgAb45IZATWaEctnHliDTt3D7A7uo0J9uAHFqZC5hGfMhkKwuTXsuYiHWj1+woAEBCYFwgIpFWe0p3JPKAvHZlvrCUXQ/Ldk7dNIPaFJJ1Mpq3IvnTvOc+tMA4VxkCmIYM3CN70QrYgV8oEDNgvPLTbbQQJ2Wc+puMcR8djeS3x8/RIIvOFumAutpmuSnBO3nlMxU0nyHOyGmo7H8m8HNODDB/2RTGVTuqWFjwmW9vAbgIVTDbld9IzT957avNKDNQ8G5tfGr/ThVzOsyYcBVHM1pqMWHrWif1qrEkx7ZzhPmVdDN6pyeQSg9bYivwCQjDWS+lvaMnWJsgk8EfCBZeiFpCh0A+y4+j11fCPAg+dFhknBAHZjtZfJXnj8ciWlYSZYJKBQWRwcJHc67bR73QQ1CUGR/totRN0usuIkpZqwbTd/cN9TDOy58yjqmHMNecx87NjAnBMuaMn/1CyzWRnNcfmM5neQ8d41HtNGrEbvvMsQZ2/2sO1M4//iGM84HnlQAOxlslhogycfYCpvg3T7+FjOFa0ro/p1XUxY7gK5HDH4DzHYxDoIXNHvnsPsQo5Jk6vn1YABRmB165dwxvX38DB4cFM4mztcjJla+7QGLdzZH+hryrB1l7Ukwx7PDzCeDhS/ySbuuA8IS+/QGBeTWmkw154fI41Hodj1xiP5vdIxijnLgIkZLjJRI7jz83jM+aszs+xJjXf2yhwzWTfpXrIn8GNyffnjVj11lBw/UhjwvXPub7V7/Zx9cpVfPKvfBI/9/M/h3/yv/0TfO1rX5sxmAnBiIEWZMYAdcEU3IcoJtxmM6fR0GOoSgtV5CFZ8vHJX3kGL/6VM9i45CNamtrvumR79iHOiXv3Rnjla4f4zucHuPvaCNNBhqiskVSB2NsEy7VRwWAkqseZicT7H8N2SoJ0BglxdiPAE/rcqMuw1vZwOvFwdWkFT3WW8KQf4UJeIZHkHGIIVurzNY6zErtFiRtpitfSCq9NxriejrBDIDDowcs98wLWvGP88yg2uxAxRckifMyq4KZHcTzHdYyYwT9iLRP04xVznuMMaiBZ4194woBj/7QADLYN51k9N8z6gG2cEBqzY/EhphRzX9dkOKJlJ3FThz6zXV9J4CudLk6t9HDp6mn8/C88j6ee6eL0qRJJawA/OkaUcFPDNvTo6cvtIvWQkmO9hbwoFMA1yUqMhhkG+8f4ypcH+OY3Ulx/LcX+Tqa+MR5l2ijKRH6eYwS2M3gMGKFPMtPoOTdJQUBJsKkcfAbWaHuK77Hfk17I66uNaUiWpfMVeVuun+aIaGYz8f4c5e/ns2KbWd+yJ2cWPcOnPnMav/Dpc7jy1AreeHmC3/g/t/Cf/1cfwxNXCrzy6jZ+6/+6iT/47S2L78ro2+taaKbvfj9f8+LcFhVYVGBRgUUFFhVYVOB9UIF5IFDxeXOixR+GMXSzR81L5649pYUJqsZbkJJGMpj44O7ViEImobqUjpJ+SgQN+dDJZ6UKdV4j7FDOxMU5fbb4VM5HWwJYEQqa4mQhfBrMcSeeC6aQYIwvn8GCMl7JWbhjzlAKevv4CLnVz731NNViWcbwWlrQh5AkC/qiUXbMBFjSu3Lk3r78e4iV8cE7qDsWMmB5FaiRwgsmaPESQgZt9NAKVuXrNMknCLuVfNImzFDJ2oirvpgkPtouKZhwUhMSwhKQpRkg7MSoQw/FcIL+UgfD0QCjfA/TcB9ojdCJI9w/HMoknWxABqrQk84PcsStPlIyxzLWhCEoTPolQ02ImlIiuTiQn11lXml64CQGSC8xeoH5FgxB3zMugMbpGOPh2HzJYpNIi6HG9iK4JS8/fj+l2GwbRttaOjBB1DwtkNMHiZJuj55+XIz5CiNRqnVCFh7B3QyTlAEYhWpM8JIAB19kV6mmFL0qdtpHGCZibtQZZOJuIBgZLCSkOkbrzGHRE2uuojTcwRvy7OM1a8nGeqQCgclYJPNO3pH03JIcjWAiF3QM1aFvIFmGlM7Rg81c+umfGCgchgt2Ancmiydwy3Pjopo+hy4r0mqvxMhaQCiZZwqNIbM18MUmEhtOoLN5RylgQyA8wU7zNGtelgJLD8QKvXaMXrulrjo4OkKvl6Dd7SNuddQNRqMphqMjsfvSwjcIWgtfk3/Ku24+TMMvZ557Ol+G1sg3zQos0Pgd/P0kfaVk2bMABr6aYzRSXbWrA3kJyKkvulAX/g5/166PrMZG5u78/RROdCJdV+qt/87HEFjEIBR6wZVsU+dfYCdnHoicE0Td5HqePmrmX8jjX7h4AReuXMDa2hr8wsfN2zdx7+49HA4OLXCJ2zCeee41bSmPxdLSiMWCJKTse/qOTtKRf2sQ1EgnY0wmqdisPmXBtEDV5TVj2cAQMrUEJrOuAorMJ1FqTQKcLnglV+ASwUFrMMqDrd+fpEwT8CaIKn/GOeaQU1/r84GCTWxzqbmG98FN7wc/BTLm2l2sra7h0qVLeO7Z5/DHf/rHar9JStapeZRyvEZx2mRrawOB7ECSv8jSkv+chPhkZ9NyIccTL67h6oeWcf65Fs49HePM+Q6iNq0CLPyqLj3koxAHtzu49qcVXv7yLdx87SZGh2N02d/oYUkAjHcYevcpBIJ7C9zwYoPxXtSyDQV9LwHDFL6fousVWA+Bs70Onu708ELcwbNhiPXEhy9/1oZhy7RaD4d+hL3OCt70PHz3eIBv7t7Hy0e7iL0WSnrYsuPRq1S+c7mFwrtbCVny7Gnsx4/zJXDVzQ8JOiiQCTY3ZqLbWRTT3yj+hPD4eYtz4c9T+GL9ngQwmezZ2LBGW3TRTIrm5cvuOZwTHHlX1hgnEvhYTHHOqZune7hypYNz55dw8QrwxFUfFy4HOH02wMpyIAapBTSxfLQs4CYXNxH4bOHSlssQ46mHg+2LuHtnHVs3Pdx5cx9vvH4Tt29uiT14cDzBtOJ1G/Myj5jOzPtrAtQx6tKCz+SW7I2tQgphs6cf+iBzg1Cs9YiTXaR5KeCGoDZt6Bsa6N5izHnagfAnfFbjibJOjWD8cbbwj/ux2Frsn7ZZyTma//1zf2sZv/yZC3j+Q5vY223hTz+X4z/+tSfh4QBf/9qb+P3fuYEv/fGeVBzO80VzkG0Uvn8Z2D/urbm4vkUFFhVYVGBRgUUFfoQqMA8EOrOch7JIH+/FNOm9Br6ZPIUPqIJZTHajd9wCVEEPvqS8/F8cdLXAEbBGWSfDLbgYJnlPnliUoVl6q09vHnnVcbeVC2bndxaQAUSfHWNMEAAjoBIHiUIw4k4iQI1AzdHxMUbHIwF0ZhDGx2wucEqEZOdwqRxkKAIuOab6bkop/YqhJl2FjRDM4rUWXooiHCJJgG4rQau9giTsit2YjksEhS2mphmvK0BQGwBI5iAf6PlttjBpxDoZWuig1W8BUY7h/hFqP0dWTZDiEHl0BLSnYlXyOsqSacDmf0RwhA/79JWqGFjiQBExxlgoPfk7rxnROIOTZFG3aBFzjUCVF6DVbsn7jEAtZZbHg2Oxotg2BKkkwRVCqoBiCxwg6Crg1nyaGEgiOTI/q++2RRgXuVquKYwkEuDHJOKaQBklu+SUJi3JWJWuWFVKZMxzMjAN7GGiYytpo91JUEwLDCdD5ASJWVeyo5TyaUmShnN6KLWCJTOwRkjQklktlXkBJhSTiWVHkMRCSMie5HmG9KV0QSPsywrhkFzVvACTKEYSh/JH5HWUeY40zZBxIeUH6Lho6qwskRFYpOSPDBQib45Fx4UYGZAEpZTQG1ldCMKKgaf24/rMs8AaKQQt5VS4qIJPyJw0oJHn026Jq4nxcIK4E6DT7iJmZ2XYS5pjNBwgzUpkkouzjxCYLNDIWJvvbL638S5szlk+i25N3QB2DXPY8pNPWFhKxJ3NDSdAoN5zPp5K4yWTz6Xxvt0xHv6u+eM23/moxNjm3Pj5JmW4YY4JnGMSs/qnAeFe5MlGYOa1xfbSBkCtdrh8+TKeevoprK2sYW9nT2yy4yGTyZ25nuMisz+R+cr36a8oZiGP4ZiKknsyGIGgsdfMayVK+vyxA0tObK8wiBGLlUwXhglSjSuel8nfBetxHOpclTstuTpBFM7BqjzBZCbGss+wLwrEVVKPmpwwfUUm7Kz9TqKZ6DfIo6mWLv368d5P/pyOxo0GP5QElgzm5eVl9Ff7OD44xu7uHobjibxoGaQR8P4idiHZZpxzDSDS1hLHq8D4SIJvLyrRWa2wcsbD6YsJzlxdwjPPruH8k2vorAXwIlo/kFEbohy1sHcjwstfvYvvfPU6tt44QHbAuZupr1z8A6l8SdnwjCRiKJNtMjiuF+iax1YtdE8q0aor9H2gF3ZwKkxwMQnxRDfC+X4HpyIPy0GAbk3mIUONKmRBguP2Mo5DH/fGI7y+f4CXjw9wWBQ4mtYY5TWm9JIka46bSNzo4UaHglS4AWL3dXZT+bmqV703KWmjDGaZdc2ewX/C5bS7RVSUAS6cs7hZYts/jTyWm3uc0ZonE2suC0Oyo5zci+xe5RrURpjuTxwjGk/6UoMYxUcMGIYUot8p0e7F2DwT4vzFBOcutrGxGaO3EuDcRhebZ5Zxar2P/lILflzBL8Z2/9V9ibUk65M+JReQpWcwOA6ws3OAO3e3sH3vPm7f2sKt2wPc3Zpi7/4Ug8MR0rSSXzH7GkFnzg0KduO101dX588Hp1BexWHIe91Um5zazGBPKZnObp+0up3My2bj0DzHNePwLZHDf04D9Ef5a8wjxO7lZvrITaW/9Jf7+NufvohP/NVzaPf7uP5ajZ/+6Cm88eoevvDHd/D5P7qFb319ByWfY5zfqe51smewe+bitajAogKLCiwqsKjAogKLCrxDBeaBwHlB2p9n0UyO+84v/pygCsEKe5gn7MKlKJelTPsV30qJegT6HGAgSSk/YT5Q3LGufPtNPriTQaOHYERoU84YRkh6baytLsnL8HCwj6P9Y2RjsmXML49AIFd1Qc1kz6mSfgstcCp5N9HwPai7CKqeAEY7Mw85gUB/LFlxfynBUn8FMaWXuYfpAYD9VaBKdF3NtXGhQcakcR54HQSZKDklJ4uAVBtxQtrFBMPJvnxixhgjxxHKcIAqnsr/bTIxwGGWfOoHkjBSXssHUC5klNZKIDAMxASQXEpNY+CjcDwuCJmISikrJZEEKaoaDJmhVJG/TxlyIwe1BYRL4aWvPf/X4B4EHHhQl2hICTDlV7nigB9cfLG6hQPKQgciEtEiGMgE2067gzAmYEGFEhOfyeScSOJEEIPhFZ1OB+1WWzLl4WiINKPBPhdAXMxRMk0QuUlKNfCzATJDBlpUpQCxLC/RCehXZ5JsHt9M0snGYV8iwCnR8Um3JkgoKXSEdtJCQlqoMEuyQDMDAsnY8+llyAUrgxlKxzC0kBpjctk44b8J/AlY9QJJcQm4Ho2OHvAKJwCla3CptybdM6hKQCCBNcrDAk/sW0KxBY2nogBxEiKinyfDH/IS6bjAmCw3B/8oipLHISnRcKEHJK0KDmFtBLCadNFA/7eCfj8oENj4jgmMdYzDdzqG8QGNmfgwEGhGAN/73LTIErZn/V5AIJOV/RCtuCUm8Xg0niXzNn5bHCsEjrq9Lk6tnUKv25MU+Np3r9k4ccB6064CArttk9RPDAicRynmU5T5OwQhCeQS7OPxqixHqnCeCnEUI4o76hvj4TFSMXgNxC3zSr9DEpdHkET9ogECT7hQBgR6rv1OMjZsbJ+wqAhy21aOeV8acGhM6h9lIJBjsulbalPPk7fpJ/6jT2BwNFCgw/37uwpwoNFr08fJAFdgk2f3Ih2DnrUEppRU30YQVvCiCYI4Q9L1sbTWxeUnl/Chn7mIs08tob3mwW8XCGJnE5ACd98c4o1vH+H2KyPs3MwwPJ4gPUoxHhZIsxpByTnIWIDclNLGlQIhSsQE6CTcNWA3qit5zpq7bIR2CKx2PJxf6eNqO8T5OMBZ1FirKvQ07wcoggQe7SLKEgdphtvTFHeKAvemGe6nBQ7yHKMqx5gbbZKmkwUYineXe/TYZF8im5xWGNPH4GfWQIEEzgz0cwP1QRNCYXPGf3vw1Uxc8xuTTs5ssNmMFyjprsYrAXfjIopP69EigBuAxoYkf9b6PecH8xAkWb1FH9ZuhE43Qrvjod0LcPXJFTz1zFlcfWIDmxvcfCmQRMdoRzmimOy8GrFvzHo/6CL0uwL0psUEU3qDZimOj6a4dWuKN1/Lcet6ht2tKUbDEpNBisk0l2UJ71vMVZtkGcZ5gTwLURZ8tnDPVgGfnzLNX9xz0L3UpbNrrLt51kKT7B71eEwe/zyfNd+P3+WAQN6dpBZgXVNcvtLBL/3qZfzC37mIJ1/oIStSLC+H+MLnhvjD393Bl7+4hTff2BHjOChsfpG6xRHd349XujinRQUWFVhUYFGBRQUWFXhfVeD9AAQS5Gp2MMWlmhehOT9CPnxaKEOoeAOCYSeswlDyR3swpVSKD7OS5NVMKObSzOl4xInjAtgWD2QEUhLMV4uG536IiN5by10ZgY+mE4yPxygyAodkXZRK+LVlAhcx9CUkK5BgEk0LmUJMrzWCgF3ZP/P4ejYLSvgR2Xgekp6PbreDVruNOvMx2a1RHa2YX6JzACyRO+cikymJ1YhExywwcTIzczuqMMYUu3oYnGCEAgMU/jGqYAwvqDAppxYUIakemQohfAKIDFymdJJSH1nmWeACU14peZZ9nSSCNFAnt4CSXvvD5SOTe8VoCilBJbOIdbLa81zkxVhSWmwSQoIKZElKTlUXCnVBTZla4EAjSki5yHCLDbYyvc64Yy6qGWVIBE+MfVGXTMKNxNJhYi4XMAStyslE0mDJnOkfFUVodZiIHQsInEwm+pzkTjSWJ4hCjz8CVvI+s8U0AzN63a7qRnYWgUACNO2QUuVU4CEBEPZHerNlRMQkj+P/FfDp2SXppbFVeRWtqA2fwI3HYJDS+pZSWxmYwXY+Ac+MYRii8nMtBAkoXjNUdgAAIABJREFU8NiUcjdO8AT7yA4jQDGYDmahPmLKOTlX49VIME7tURuApXRgMkIaIRwl1ARFFfpSSr6tUAj+ThZiKs83W2lwPNCfzMYrF/xOfuvkfzy+0p4F+FpghI1JJ091ANwDEl4H2L2jNDigrN7Jb3k934estwECJU+tnS/e/HlQxv49pMGzYzBpmJJanoNyaELVn/1UDD72IM+YtQTHV5dXcfr0aQwHQyXOsvbTdIq93T2B8A3Dj/+mzJryYnoAEmCnd6ck9jw3z4H27GICGEw23SbI3W4LGKa3ZDocYVqwvxnoF3BeY8p2mkt6TN9SAlLTLFX4AYEiAvi2hqwlV39QGuw8LusKke/LO7Px3OS/KXs3SbwBCpJeSir9oDRY0u4fMcmaAPdHyM7bSRuf+PgnFGB0e2sb29u7mI7ou2YeqPKdVNRCLqZ66DP4KLO7UG2BRGR8kyfH+aysjUmaxBFWNkM886FNXHx+CetPdLAs5hiQdCr4cYl0VON4x8Pelo/9Oxnu3NnB7o0R7t8c43BnCm/KSZB3ibbNwZQXE4ajhJ/egZWcdMWB8ygBFzuRbWys/DCosdFNcL4FXEhCnPc9nAkCnIpj9AMfXT9ElwAix7UX4LissOeF2C0y7KQ5dqcZdrMU+wVwVAHDEhgVwLj0kWpe5Tzra+ODDLT3HmzQSHh5EWS4mbTSSHm8wc3FG7ttFJs8bd6yl3uWoN0C7T7Ui50dgbsL21EbAbFgVP0moUDeRwi9UwqvOVU/cTJZNkcMRIULkeHTiDbS6EHrY/1sG+fOreDcxjJOLcfodYDOcob1Ux6Wl330+hF6vRjdToh2lxtaPlodIEwqBLQ7IYafA8dHAfZ2QxzshhgdRRhPShzu7WJ//wBHgwlG4wLD4xIHhxX2D2ocHnkYD4AiJfhHz+RMG6jatOGmoO/sCLSZY76JvD/lRJ6cmmMBBD6Oh3k+F3GzwNmM1HQaTbG2FCks5FP/4Co+8rPL6PQHGAwm+O1/PsAf/NYuvv1ne9jbH2o8R9xA1majU3E8jtNaHGNRgUUFFhVYVGBRgUUFftwr8F6BwEY+0zD6TPrzWLcl5zb8rTVswWl/m7zTOVe59xppjpY1M5mO/Q5/Nv/55jg8b0J2kcIp/IgLwBo5zc11OGMNWL5g7liJXGBx91+Qj+Sn9AQM67YDAel02BNDhOnC7aUOOqsthF4tIIpST0kKswDZvoeMpt706vEqgUokNwzyqXz7mCRHvhalTwZC8ny5eDQZCYHBCkOlO3M3OScY6A1Q+QwQKMz833nPiJ1DOWPERFyed0vAGoGwqpza381CSGw9MjkYTuDpOvyQoAclxfSLowG8AwN1XGKCJudmKm1WMi22EDCg86b8l6xDxxpS+EbBqzMhllrDmY97XBxLmksg0RI1m0CHBjcm8JdnPjqO9UQAhhLoIh0L8KTxu2A6MhwiY0Hmk9zCHJzU1g9rAZLqufTWkxcczdUtNXep3xLgOJ5mAu4M/MoF1Eju6tEcvisgcjoay8tQ3nwej8tQD/M6bIzqZUrPviXGDIEBJyEl609gJD/fSKYtWIWm+wTlAjJfqxqTkbEdm5AWjgpJfx8KEFGPJSNHXpyRARQEgysXAkQJI49LAiTboga6TFampL5xChDoR6C0YYOdSHgfGOkN0cZh+hp9xOscKCQc1wVyzGTE7BdvF9Lhrm9GFiZQNXd9CnRpErO/R9CHLfVNXstjPOB+0GAA73QeTYCIk7gSHOJ3kwnIfysUJbeR2PhnkQH4xKUn5CnHMXj9+nXcvX13xhpUKEQj9zbkWOtrBY6QYeTYSA+EsswFmbCPEbSIGY7UicX8zMgGzDJMciZPmySUzaE5qmT/CcWO5TjJMgLx5jnpaZIjOEFGMyXvTViIm9d5LILQ8uOkD5VJHwmYM/SGQTuekx2rvztmoBCKRqj5I6pWU+DQQ0E0rPUHn/kgqrDCYDTB0f4IR/sDlGKJEQDUroqB5gwGKluo/QyeAH3OR2QUW/q3X2rCMS9Gblq0K4RLwMbVLjavLmH9Yg9nz3exdK7CxmYLUStAWYWo8gTj/QLbdw+x/ZqH698a4vp3tnG8PUSVcZ41MKpEKikow6FysbykmXWMNvqZNmFg1k9iAlQo0A5q9CLgVJRgI2rjdJLgfCfGWd/Hhgcs+x5atB0IIowCTy57gzzHfpZjp/aw5YW4X9XYngxxf5Rid1JiQp9XhgiVGaY1712cFx+Hnxnn5L6YjRZ9kYmNWTMUwymPH/2EMvcswQ0mjkm1ywlEyCryrmo8Q4J/bmPPTWJ0deONbzZ25D178oRCda5I9809Rls9phUgaBgE3OartfHYZvpw7GFlo4vVzRinT8VYWYnRXkmwutJBr9/C+pqPzY0Ap88EWD7lI4g9pT4HXgte3UNVMlWdN8YIewf3cXR8hONhiqPjFOmwjd29Ho4OlnF/u8SdO3vY3xng8HAbw4NjTBXqxXmVAVO521y1q7Gom2aTtvEC/CE87/24P3I/dH3ql3zwoSUI+5bY3Jkk+X/9l67gM//wKXzyb6yhszLAay8d4Nf/j218/nMHePPGCFM9L3DKaZkViBtPjT3FT1gpF5e7qMCiAosKLCqwqMCiAj9YBd4rEEgDbuc7pQdFLvz4XrMA/MHO5vv7NB/GG1kK/82FV2Nj3zxV8T2y63geDRuQD6/NuTU+e3y8nz+GuRUGaCuV9+TVZL/mSs+lq5AdlXCAGfzz02Qr0rA8Rlf/zpCgB3r/9HHm0hlsnjujIIu9e7vYvbmLcmi5so19Or+zHbWxenYNyUqM3Vt7GBxR1svljfn68LsMgKHEawwyBw0qHLpa8N9TZPyZNxHoxOM2ckqCQAw64UI0DvrwZSrFHX+mGQ9dhShT5UKWLAaCepZSGrd7Ahco/82KDFmaIgrIFmTYCH2kaiXwxnEfcehLukvWIJOIk4Dt0SySjWlIJhWPw2uxRF6mYLJtMsRJLKCt8RYkYEWPLi1QxEow/zKmYhIA5bEkc6YcsSZox2RkM9O3lzE4mhcZVVwEN+b1PDPKlon5MiiEgF9WDbCytKI2S9OGQWL9gm1GBikl5fR8RJhgb29LtA9KMhkIQ6A0ywZiTRE0kSSXXltlppoyrVU+WgRb+R6PW2bwg8TCKBh3XXIhmlr7KQm2FgDUXJ/5KZpEmO+xzgT+JGN0xuF8z1Kmnfm/4gqs9qwRmV2sfkT0maE7bCux/+gnZSDgbOSQ2clRz9Rj16KPUiM1MwMDA8z6iOmiseotDyOCs2xTzJ0bPQzFPIuQlqnV6FHX1xxDwLE7bsmU6SbcoLK+pdCCyCTxjuXCGj38mj8G22IWZCIwm8nboX5f5zZ3XIJ97KcEAg+ODmxu4Hn4AS5euIiPf/Lj+NCLH8IX/90X8e3vfBv37t0TI/Xhc5sx5TwIbOd/y0eTbMyqsLo96vrcuZnMm+dnfYABBEZ6pnzZFvU2b+UCAkP2EZpdEswvyUTl9dE3EEpyT3UMY2/O9y3rF2SRmkSW56a+5ZjEEherRhyTDosiGGi62R+516P6lgJoggBXnryi8CK2/XiYYnyUY+d4x120ZgeXBuojRs/43UmFMOa8mmsqJIOUY9mY3hTnKqsXWVyjbk8QtEp0lhJsXk3woY+fxgc+ehrLmy14Cdm6bNME6ThGfXQFL3/lCF/63Ddx55U9DA5SVBlBXu5kZai8HFkAgU2cZ0umCFc2/zX9Qk69PsOi7H424D2DwGAFtOsAq1GEc23gxU4Pl5MA55MIp6MIbTLcg8Q2kDwfWRBjkLRxvL6O61mK60dDXN8/wN3DAwzGI9RZjLrIcVSnunu99xfvFy0APdWD8CKBFA8TbYjN5vu5rcOTecs9S3D80OMAqea5hP6/7hYjnEWcSj5JtAQ22p2YPZxjeW5u8G2+oHlJc2UWv8Y68x7OXtFC6Jj/PLcMI20vGh/zoRetLaIAEVFcPk20Y5y/lOCjH+7jZz62hssv9HB6pYV220c7jhCRwe0boKkXNz20QUM1QBtpto64eBrl9BLu3AW+89JNXPvuK7jz5ht48/orODg6wmhSYjgoUBcxBkVmtgECLR9+NRuudm6L1w9eAbY4+5tcFZIQJQN+pvYeyhR/8xefxK9+9il87OdXsLQ8xm/+izfw//zOBF/7yiH2944RBLmpKsq+Hly4PcVnUs7zi9eiAosKLCqwqMCiAosKLCrwPSrwboHA5hGmyYtsJDZ8enbBGu+m9m9h/7mnd+drb4ec5yHNMxLdwy91cGL9SH/qzuIRn2vwQSIdfHCeff6Ec2cP0+bP50sKSZaX+WA1uYPm3WdLA3uUJ1DnTjiIlVDMhM9uv4dWNxEL5Ph4gsm4FGGGnlEEDfniUjDpdbG2cRpJGOPma7dlBt8sKwU8eqWAgSwYSsrDBZgBB/Tqi5GRuValSggOfO7wkw1So+QigWwFLgTFLyS7kOBcbDQRMoHEcczQiUKEIZkkBNQIUsXodxKlUjYG4gSHeC1iNTA5OIglsyXLKM8LhEktILDKucCMxICLeR61xWfA54KNHAtjULDOJX0YCwIftUIoyMSR5KWoEHkM9jAJHRezSsvlAqXo6RgElSST4lJQIJU7N7ln8xIDY28p8dW8AMVFccRSAZpK3zQGKJlRcRwp/TUm4zCMtcjLabRUZsYs8xgg0Ea31dbifjCywBgy4SgBF+OKadFKkm56L/sP+0iuwBCuAhqBt6fjmoRaNeEv8T1Jf8nTMFFmAz4LFGWDOsal2F1zrLuGAUcQjgy0mX+QGICO6ST2nygJFjTg2KYnoTTsF27UNfi5q1vDcnlgqDs6zPw1Nz/Xdbrz4F8kQRDgZT0k6ZZB/sPnZoWbXQvP96SYdu1z1ydJNyVsMPBLvogODNY1P2yi5OacB9iKzfU1NSIrzLH2yBQlkKd+pHHC1OhSSdQNu6rX7mFteQ3L/WW1z/7BPobDoUKHCGwbS5fsI7Ix6dFIZpUxQ5gC2Zi963jzbTpHa5pvP7KM5eVIlrHYpg4L4HsNo401IrNNCCEl5kSFXN9iirpIadbvxfAj00/9grXne26O5N8K1TFLAbFYxfR1G0Lsu/xdJjgpvfpxgD3v5mbyeH5nvs/a/cDYzQx02dzYxPr6ujwaj4/3ce36K/JhCwvOffQANesJ5tjS/9TGtYG2BE94P+GcY4EiZGO6plEarRI14AUBllYSbF5awgc/9iSe+ugGNp8I0eoT6NpH7TMVNkJ6WOHeG0N8+xtbePPlY+y+OcTxboFsJMNSNbeNV7bViSSW85DYwvLOZTCJgevsRxo2HKf0IQ0Y0pShU3lYakfY6Lfx1NIqPrpyGv0yx2pZo0MLCs5OQYTU96lQxjTPcDjNcXuS4dXJADfTHFuTDAdFiUFl5hrv/WWMyhkTVfcUVnou2Xv2Jca4Ugl4z7d0KOqcXSQG7+B93RcJqRhoyPR4g7YbhqiZYL7dnOpInuwuFau7oo06S0CndYBLj7FIEaCMESrB11iCmrfkZ0xpc2bBM2yIykOvDSwt+1hei3B6ZQnLq3186IWLeP7FDVx9egWbGxEQD5EEQxT1EB7lznaDRU0gsyS8myArgMk4RTHKcTQ8xOHRGLduDvHStyb4s6+PcfP6AaZj2hNw08dDUQOj2VBmVeyZ5eQ5aAb9v/fm/Ak5wgkQGKHwCRUzuIUqiiHiuMYv/O3z+Hu/9jQ+/lfP6Wnmd/7Vy/jd39/Bd146xPHhVHt1GQdQyedK9ndybM0HdPFaVGBRgUUFFhVYVGBRgUUFvkcF5oFAPhGbD98JCPCoRVzjydMEOjSIWvNVjwEMfPg5Zg77E3ulCaBwX8mzFqfJeaIJ/KIfmXxT3kGT1gCPbxN2J7YUF8fkVzEtlX5dtXkq8bGLkIzBJLbv7wSmtrDQwpnMMnsI95nyGdJLrYBfBsiKAl7FZWLigEMDEJmM3O72xCgb7ZuHkuFeZkBO9g+966qCgIJ5iEny6VXoRj3keYZSJvVcQBioUHhkS1HK52SvdRtlThCu+W6eusm06IGYtOirZ6mXeeGjKmNJlMUcU9IvgYMAPkEA06SIVUTAL9PCsRJ+yvAC+tkp+dmndJpSlhAFpYb0zmKQBVlvMly3JElJPr1ccl9KggnEEUyk/00UM0wkh0dWI9dwXoSqXJXXFmW8vhZmhcBKef6pnxiMSokzwbSKQCTTboU4eQKJ6MtGdp4fhiZ7JOOwppcTmRFcjPvwCPjUlFRyAU/JMo9Bb0QCd2RthChzGuDbufJvyszJ8BNTjddMVpoWe5QYc8nMAAHHQAM99EL5UPK4M8CPXk0CAS2UpGG2EeAi86zx3GvAL11L439H1hZ7q8NoZpJT/pzAdhjpZzwPjR2yxqoxYwPs3PTHsV4JfjHQxIFwXDezbwt0cow5tp9GAn9m+IM8FMmyEzhL7InDwuWo0KtToBqhafrlkbknKbf5U8lrUum0D77HcS3GnBJIzX9S5+aAK32e3nWsET39CA/Ld9ImDI1r1dlYd80xZky8h49LRqfzQJSnIf3W5PVmfZ+1z2pjH26e28QLz78gX8Cte1v4ype+YsePIo2HSTrR72YV+5F5C/LV+BfyfB84t2ru+sSWZfd8+JrZL1hDwzO0r+Fqrz7ualRwbAjxI0BiScEcy9YvuIikZ51JgNk/zXeV7ELHnGVfZxsTtGLghEf2JtuK8xKBBsdYVfsxyEVoy3tOhv0Lv40LmDNQqfFnZC2feuYpXLx0Uf6jBwd7+PJ/+DJo29ZYaXKMGeebXowc0wbla0zSlzOwedluP/RPdf2+wVUrjnofdVhieaWNs1c38PzPnMazH+th/UqAdj9Hzr5Ib8Y0wOTQw8HdEPeue9i5nuLbX3sVt16/izq145rP7olfLs+EdyD5WgogNosB9kvO1SH7+Cw9msz1FLEfoYUKp1oxnugv4YNLy7jo17gUAhu+bS1x7tDmD5m7XoVx7WPHi3EjDHEtzXD9YISbh/vYmYwwfoyS8UYX0MCCrDkDXHhG9PITbEVQjYEiqsdsd2bOzYT3YVp6cKPMPBarIAOq1FmEzG1OapDN2Y9o7Lh5y+PvciAm8Ku2c46cwFPwE+tcmFxb7MO2wmMI0nK2ksWA6k7ZPftINZsPtY3nV4jFkA+x1F3C5UtruHxlBZvn21g+FeD0qo+NcwWuPONjbY2MTQsrkcGI5ghraz7D5PIuLDCd1jg86GBnaw33b69ifyfC/tEYO/eP8corr+PaK9e0gTkmM9mdqz35EKLikyP9Uc1WZPH6/irAVugJg45R+txM5MAnS3uKbjfHpz79BP6T//RZ/OVPnkGVF/jc77+G3/2dO/j613exuzuVJ3U1BqIyQeak9sZFfRxy++/vGhafWlRgUYFFBRYVWFRgUYEf2Qo8zAhsFm4N9eRRD3X2mG0LPEvOs5ejMzQm2T+MXUn589sDvR443Sk4koqAHS6+CB4IAHAgwjs2zzzBcP6DlNcxYMMt1MnA0XH1qE5ZlS1wCVOcmGe70jTlcz9xnCY7N2Up2rkZ4MPli6MD6fOU7rWMXVfwAbvxUnJMEpdUWpRTB0M2y29KOwmc8JxJNSSQZ+3HhR5zIgm8MCCALAX6TDXJphZwSzPwSrLSpaUuYhIFQWkvME0rlPQOIsOH509QLYgRMpiFpJ8GGC1rkSxEcIrI1quUTEzQTm8yrVTJvPTRsxRXAgtk0dFjSYnEXAAFJg/1KS+mLDozH0L+j8EXEYMY4hhBEGNIxouuzUdAxhOvlum2jnnV+MhxSS2z88oALlGonAxUxxWTjP58lo5clLXCEZRMK99CY2exvpRyNSODwCEJlWR1UTJJlqa5s1lbayFPQNIBUbzCioErCm4xU3uCUVwwW9+ipNdieOXnyIAG3xIpFUwzl37bHFtgFIFMHluJ2JZQqnFiFFC9mhRf63smtWad9GMyEyUP5XKR7DFj1JINpj7L8cR6CTBme530epnf65yNcdrMDBYsbICd9XsDATUehMN6GmMlg0nkr2aS9ybdd3Z97iizseOqf3LcR6cRW78/AaiaKUrj2gHYvC6NS+/Bur3lPFwiI6+Vf5r+2NQ1SAJJRTc3N/H0009jdXUVd27fwef/7efFHCToyt8hkMxazc6tmV/cOczO7eFrZr9Vn32oRqy9GL3GrGUoLVX9qrFvQCeBcWs/9jn2wAacJSjiIBKBhGSXsh2sJzmurms9N78zKEWNx6ATC0hQv3Dzvc2GvD6Xpv3jYGDf3HfUxc1jleP50pVLOHv+LDrdDqaTKW7cvIGj3QOllrOtm7vkyT3j5E6pxTr7PY/pbsMaC6wcgVnHULcwKHq6VkiWYlz5QB/P/fQKLn5gCRvnW+gud8S+1iyfhygnfaSDHnZvTvDNf/9dvPT1N7B3Z4LxiCkhbJMm8ILtaXYB8oSd71scuAqAORmBBNU0m9HDFhW6vo/1OMblVgunA+BKp4ULSYK1KEI38NEJfCR1qrmMksdxlGA3aeF26ePm/iHuHh1hZzzEfpbhIAMOqgKZb3OpXk3x9HzRzLaNT519pOE1NtuV1nObGnPO4b3VwE+FTbn4FAVOvS1TlUegBJj3eNaeLGV6Dj5A67YBphuf+0bODxo7bs6RjQO/kunuzGbmPEqg3ViF8/Mhv4tWJmTs2dhhsAwZuaLjCjrm2NXc4OZZg3MtFX613Ua/00aLicRLHk6t+bjyZBvPvRji/MUYy8ttLC+xr7QRJ1Shkh1PFcFE92udZhWiyPrIp5vIphcwHrcxGk9wb3sfr75yDa+8/F3c3xlg/zDF0QEwHACTUYVsws01BmURCLS5aXbDmX+eevix8S3t3Hz44VZ94CFqrl+8w1Pd7LuaTY9GxqxJ0f15F2AZf7Vp93f4+h/kR+qdvJ/QdiGI4dOaYTzCxmlfQOBnPvsMPvozp5HnKf79F7fwr3/jBr70xXu4u8XgqQBhwc3UCllVaYP1xDbnBzmLxWcXFVhUYFGBRQUWFVhU4CewAg8Dge+mBI1esGHGvYsHrO/3a5sHsebzDQZnNnf2elyqCH7X2x533mPwoZOfP493PEbze0LJ5g5CyIrMES4Km2gTYy8ZXGeAEU3gHy0BcQEoRGQEMvC/jVHW+I5RjEzEgNgcgR9j2DHp1NJol1fW0KJnTVVilOYYjM0DiKARQTIuhGMGJTApNyNoRslwoZ/xd8jG4gJFYQUyv2bCIZlOZELYpWr5RHku6TNkAvIK/QAxk06VJhLonBQYovThGkWR6jitdgcdsib9AIcHh/pOq4WZ/AlooS+Z/P6cH12zRFSblg4kMcaNPutYWQR+BTLPkWFnoJ9b4szD5QYEkgEz14aPWPQ0oDTbtuHSkjk4Y6WJtWKyaXUhdx1i/c3WQg8CgY3nXwMENp1IjMB6HoBzLDPHBGkYds3nG0YS4RyrhYWgEJjVQt4l187OzQGS1g+tPwiOJkji6qnQDDcYG3ajrm/umhtg72HAjsc1VsxbjzEDLh4AGO08bIw8uEmgYzhvxQZomQc/eJ4EydgPm7pZ1zT25uzcmlRksn7cuGbfIpMqCRO0ui2sn1pX6ZJWgiAMcHh4iNs3b+vzM/9Ch4T+wNfnWJANEDir0RzbVACVxrrbaHA+g/LZ5MsBxjwXAcwOBNa02gDPZCTOccLt1wy4PNnAIMBIYKiZXR6cfjkSdBcQ+P24JuTv9ybxQ/jc2wAAvX4P/eU+lpaW0Ov10Gl1cP2169jZ35HEW4zAZuwIRHxoJnmb+xkZYsYTpLuceOB2UUGJ/lqAs1e6uPTMGi49s47zV9axtFEi6RUIEqag02MyweQgwxvXdnDt6/dx6ztHONgeIx2XmIxrVBnl2xwnmZhinJdPblvkLdp4cHcSx/sy5qC9xzHvIfZ99OVrGWIjCXCh08LFdgfnW22cjwMsVSla2mAyRnURxmIAHk8pF06VLnyHDMFJgRvpBIcUxhIQLz2knPcr9kVjUdq4bkAmmxtkK8FQJvZ7d9+J3SYIP0GYc35OtTtq4592MqvaQ8OJ/wgBT/45eVmI1Ow1Aykf0dfe0qbN/d3prN04PAE6m2Owso2PrWN1ab4m8s/71Rwe+sDX0liE19kSO52K/A7lw2vAmU0P5y8kOH95GecvruLM+VWsribo9X102lO044Hu+ZwDPS+Ud2gY9ACvj7oyK4zJeIzDgwPs7OxhZ4cp1VPcuZnh/r0S+7slBocZJtMUo7xEmlvAWp5WmEzdM4PmZZsDTp5G7HIIdGpEuFu3zffOjsAx0dV+HhngbqNDvFq7nzUwtfWL2axj8xz7TU15N9+nwyOhbPYlbq3y2/lek3be9C07RnPfMQjeHgU4TnSffMxAoIY191WiEEqJ487AMMUTVzv4lU9fwqc+cxUf/MgphbN965vb+PV/dhN/9Ll7uHVrbJuZfI5zG5fNs9UPYQZcHHJRgUUFFhVYVGBRgUUFfvwq8DiAwB+/qvzoX1EDSvHRlWyDQj6EeqxVwiCfan2EYYXKSZ7CgABcJV+8peUVJEksgGs8yXA45O6zpc0S7KHXXrfTFSg3GA+QZsaAkRJKptWhGIH8HN/TQzvloZQK69GajCRbTdFs3yOrSE/vFhbC52E7b2PN8dD8w0RgfixOWmi1WvIFHA2OZuys5hweZuM17DOe2zwbTOwu1qKkZNWojZLCkXVZUQqX61oauRMXHgRwKIM2xs8J8CTJKGXfrsY6hvvd5nNNvyLLkJ9/+LiUlvL486zXB447x5jTecydW8P4aoA4gwHt/NgO/M4GRGraiNI9XYtj3Oj6XB0ayasWWwT4yI6sHjo3SR6dNNGBHGrn+t1fXwMO8rt0bm9z3LetvZM3Opqq1dkxY9n2Dx9X/nxutTe7PqWrVvpdvSemjwMHHbOuARUZFrLcW8by8jLWN9axs72Dw/1DjCdjTPOp2lLHcAEbwgGhxpepAAAgAElEQVQqOrM9om/N1a2RPjfg6lv6xXztH2q/t/Qtgu0OgGg8CXVNJImJ5WvX1rAgH+5bs37/UH+WTHa+3zfSWQUgMSTkR38m/V5XELdirKyt4Ny5c7h66SpeefkV3Ll7B8PR0NLJHcDPmhqb63sdkTMfxbdsFxO3Wgs5ZhxTfbshTm12cObSKi48sYyLzyTYuNpSkEjcIglNen8MDoHt6znuvDTEzu197OwMcf9uitFejmJCqwdLelf4uZu/CcSQHa1xPWNzks1N37qJm3PMXs/RpyU5TvwMp+MQF9ptXGl1cCkJccqvsBL4WA589MMQbZ9mFPTSZBATcFjVuFfWuJGVeHN4iPtlhmEJjPIah3mJ49LHRCXjhpDx783EsJBsORKTEQICmzlHdzluMFFm7RJ6KQdmHyb3kSOPM3MgpjM3x6z3k+ltTEEDfn50uq55yjJwhmzP2R3fmyoBenWFdgUdbJzpY329j9W1BMvrwPrpEqfXSnQ7tYLA2p0IK0stLPVDJEmNMCLjl7YWxmwl8388AO7vAQc7Hvb3Ahzu19g/GOH+3iEGgxRHgxTHhxX2dyvs3k+RFiVy+gRXOcqC93puFLFnu60YAYHOoqBiD3eWBTNCqMw37J7IzTtu0jFVPeB9oZCtxkm/4O+ehGSI4a/86wb0s28170dekWVB23uEth0YTE9Fx86WfN95CdP3V73vhwAEcgwyFIbKfW4OhhnwUx9exq985gL+5qcu4NkXVrRp89pr9/HP/ukt/MG/2cbN6wYEFnyO40aqfJC/99yy+MSiAosKLCqwqMCiAosKLCrgKrAAAn8su4JjfjV+fvIC08Nvw/GY5/LYg74CP+h1F/rodFsIGT1KW/W8wPFwqnRRvggkMBWXQCCBmv3jfWT0xnNG6pL00ncssdAGrqrMs4+MwVoecfSNI9tPnn2F+bfRc9ALIu28+3Lalx7PFmVKOq6VXsu3xTCUBNnSdimJbhJOZ+wzegGSSeDAMLLCZr5xjmmm95yHHc9RnpKN7JSLAfo5yVDe9RIuSpnk6BhwzWpR75X0QTyR5PLYqkPjwTUX9CFp7vxxxY6oJY99yzEeek94ziPOTQtd+uLNAQ5c5MiHMaDPY2WsNy55JCWd6/kuAEFAKK9F4RGWOKnj1oG8teYlx285X3c8yd7erm7NcZtyPuKaZ9fHGkmnfTJVPXBu73AMMRGbLj7P6nXnqPZrmGpUQfJaG9Jcw5p0ElBds5NNNufGhaj6ileht9TDuTPncGbjDLzIw9bdLezf38d4ONa4YB80mNuYLGKJ8Xe/V42a2pOdxcX0w33r++gXszo0Te3aWf0yCGey4e+7338f7TffL4xC82M5w84uKmknWFpZwsbGBi6cu4Djw2OBwTv3d3A8PlbfmtlUcNw9jnqwHSMgiX0snQpw5bkVPPmhTZx/dh0rGyG6qwWi2EPktZCPAxzsZDi4P/r/2Xv3Hzmy80rwxDvyXW+yWHyT3Wx1tyRbssa27JExGBsYDTCLHezfMQsM9n/ZBfZH/7j7wwK7wC5s2IPZnfFAlmW9pX7wTRarWO98Z8Z7cb57b1ZUskgWKaqb7I4USl2Mirx547vfvZH3xPnOwdPNCbbupnhy+wh7Tw4RTehcXMAh0ztTupuORSMcIHOYs5R1ULAJ9VFNubMqL9Zl6lzvuS5bMUIrw4JjYcl10XKA876HVTfAucDH+TDAmudj3Uvhce2jK7vlYGJZGMDG/rCP/SzHQQ7s5cBWkuPRYIz9aIpxGiMVMwQlGsBqW/Hb0PM5ZQdF949ajrp6k4rHhYKG1D1DM69ojE4dWyOdqqRi5RjL6sUgxcgXvKWpO7unmWQSJ3cuZGa+8ebIewzvPhxTJdlATUI7TLCwCJxfD3BuvY7OUoCg5WFlieY3dayu1LHU8RC2MrSaKeoNsgdtBB5lHCiPUhcNReQNTKcWDvtD7B4cycOPo6MEB3sWdrc87G2FOBommA5jHA16OJC/jxBFMVIxFCJbWN1YaYai5CoMJ5L3Hw92URO3bcWOVWxOYelZ1F7m/fq4wuB0kqZq0baoTWwmHtnr6uEoQUGuykrpkKAjNZLZL/5N3xBEWFlpqaoKi7l75++YIwQBhW3oaKMyJqJl4wc/WMEP/4fz+Fd/tYob7zURpcDWkz7++n95iL/5P57i/t2JxFG0jLUe8ptYWn7Hy6neXkWgikAVgSoCVQSqCLw7EaiAwHdnrF6hp+J0rMpLwU1CxjIdo7XEr4v8ncfo/MfSIG6giLpRt8oXkxA+T+fT92lBF19VJiRGLboUVhx4jeOkLgk2PeT5dIPlN3sxK6EDL3xxX5Qn8PL0WukA0jRBjEacAL4fwPdsDAdDtSVgx6R8ORcTFPrqCcvDduU9Uj6bxeJvYMqMpaSTbJCM5hQ0AVFgILeQ1D/0hdmizEIIxpFJMrs+MU1Qpb5sf8aY06w0bugZB55v2p2ZekA5yZZ1+Pj5vGZuxwzjSowiTBtap0qZaaTwbZp1HLdBcPPU2HMTncdyvgFACQKa8SBwNAN7RFTeR0yHWJZXZ6kqx557CVPMPu6bMc54Xt/mx2+WF+zbGa5PTBNeEnsx/NExktjray4z7CRujn8i9qddX/lyZfxKsee4mZfklTA/csmfct4bExKOaWAF4my9urKK61euo73cxv7OvtKJO+qJFqCYepRyQNolH6lQ41dmPJZza3Z9tjKW4NyZ5ZYwU3IxuCm3IUzdudibkvfytfOcZ2Jfnten5dZLYi8xKs0dM6+PN9+vsHa9a6faQBiE6DQ6CGshvvvH38WgN8Cdz+5g88mm5DjLhifjiTCiX+/F+/TJbT5BO1kbvBRLSyE6KyGWr9bx0R8t4eKtAKurAWo1V7RXyb6ja7s3Xkd/t4PPf7aNX/7oEzy8d4jJ4RRRMhIDGN/ylYFNBgxlrc6R2ylyPxedy3hCR9sCUmleBLARajgFSJ0YtsdS40xAJz5HasXAouVhOfBxuebj47qPW7UQC14geqx8TkRWXxoru4kR1/5GEzt+A5/HGT7b2cdnTx6iO51iIg711KT0ELlaMoNA0Ky2VJWiyktJusLTWA5bF6yMihj8TLqtxpY4M5MISK1LOsnHZJsTICQQ+taiKoSulL5vop2M1TVrcFbWdt7X6XjcEnanAbUEFnMK+M4Ujk8NAx9wPQQhq1Jj+IGNZsPH2lKAq9d9XLsV4r2bdVy6UJeS4lqNpdp8YEhTC+pkKmMsrkN8JUkdeXoeWXQd8eg64sjHo60d3Ll7Dz//5a/wq199ht7OFL3JQPQqUz58E7A5R5TSbEmRsx07gG2FiIV26iMR3VrF5kzJdOT3C67Z/G6h2Zu8w5YyYJYK6pqVo7pNDVtdcK9iFMDV5diyporD9xAFEWYBA5V2rnx/ooafgJelEu/Xm8wn3kXTFxo8URhEaLb8XMfDv/43K/h3/34Vf/6vOrh4NUSaONg77OGv/+cn+D//tz3cvU1DONU39S2OP29t0r6BSFVNVBGoIlBFoIpAFYEqAm84AhUQ+IYD+vY0p9TET9XtPtHJY3X1Z/teVl/nX41InGYWGYDiVGdmI6MoX6ZL4nqiB2QE6/kFW32T9xwKmQeiOxgJ+ZCuqkozKKYYNhmJKc9XpVC+48jPKCYwp1gdIu1HvRwDnoAOh6pMOrMzYTLqb8wKEOOX7pkIUEkT0tALlLziswJoGR1zleMr/0egj+DQCQaWuWaNyQo3o9Duq6bdsvZYuR8lFtyxoGDJiOYUcTaWqhrgisw57glER4vx0p9HMOk0cOjEruksfSuzCU8IJuoYviBuShxKf2I5Lwxzj/gxQQmCe2b8CGQUybEg3VnjNp/RhhT7PHmw5+WsMI1c0QOUkle6PdaaeO/993Bu7RziSYztJ9vCAOsf9TGJJzONQeYFX8wXKYgTYXed98/JrZmxK99oZNFe0DeZX8/L2fmxeo3celbcS/frLDn7Vd+b6nWW8y9wAlx876LQ0A72DnDYO9SG6GSzaSbRmWtOCYto8TQBK5hHOpjCgDNrexOWVYNbT9FYiXHuYojr77Wx8V6AGx+uYOlCA6mTyUODOLOQRw0c7fRw+2eP8NP/tI/79w+Q911gasPJWG6rdOoKAjCYILYnSGmFzAc7aaBAEXGD5osXw/Mj+E4hZZTyXlv1lg7C7GbTBlZcC2uujYt+C51WCxvNFi4ELlbyBEu0muc76CDu+Ji6HobI8KQ/wO54gu1xhK04xlYS4+kkFiCQJcSKCVia5PPzqZyf5XNlSrJ3NNXizYxPrErry1uds3RBNtAPL4Rx00zTE3OdwBWBJd6ACP6rK1b3KS0KOVsP+VCJoC/geQ6W2j7CRWBjjaXEDlZXQly5tIxb37iKq5eWUW874mobeEPAOgLoqizjToCwAWSLKNJFYf9NowLDXheHB3t4+nQfTx4Ncf9BhPv3h8JQPTqIMJwmiDPIDxmpfLFwu/D5u6ZrCjDHgVF/DzJf7t+qXLys/TjzRJejxzNHzydxjTZzR3lcqxcPcm3Xg//M9yeeqwBWYDp/Z3nNfyugk/9jkbLKZ6LQAwECf/jvL+Mv/vVlXL+xhHGa4t6de/jr//U+/vb/6uLxPaHh6j7xOsmWjLUj+Wt2p3pbFYEqAlUEqghUEagi8HWKQAUEfhVHu8xqEmablI4oRqAqjFHAFb8al/WQyBQicCSMJM2CywzzJKNekDJvEPDLVjpSBDYEdNIGBPwsgjiGUSaMuSITIIRst2K2idQC31YCr3BRiNUwmX4OIj7l1iXGHJ8sT5EkY3j8TOoN2nQAVpsb6lyllmbdka2odX+MzhnBGxo3eL4Hn1bIKTCZTma6dwTzkkki4AyvQba3mhHIY+x3WaeO12CYeMIqtMWnWGLKa59vw7AKyY4SDTaLzsWJtGuMMwzrjscMG0yuuxS3WewN8+uUvhHkk3HJ6QipWJDCKnR90WI0Jc2nMeb4N2EV6uvjJkuYlLq/RnNvtk9ieekca1Lygm7XBLr0foptvuj6BKDQsTeGI3INVlm0nSCDihvPN32bz61nYp8dayDOAFAyhV4QezPWjJ/JWdPujBGYxVhaXMIffOsPBAjcerqFH/3Tj4SJSnYcr73MFDWsQmHIMj/JWDX6jCUNxNNiz7EyeVHOQxN7w7qTOaFjb65PNDO1u+hsXmuX01fNrVnfdG69NPYy199qROWNLf0m9ozRxx9/LOy5UX+Ew4ND7Hf3jz/nrOEQcJ0gjipbVCgv38wHG6qEUtblgsBESzQFMztFGoxQ72RYXLFx5f1FfPgvVnD14xaaqy4slgrbZEbZSCY5upsFbv/Yxb3f9rFzbw8HT3qIBtS0LDQYaCGmnYg9Re5Gyhhqwj6pu4ays1KMVZp2+CxxpBwDQRyL3CQfiR2D2rPiSF9kaAOoFw7OLS7iYqOBq0GAm56FK1mCRY9rN+UiyGK0EecpUsvFfhJh1/ZxP7PwyXiCB4MBdnpdjPmAyM5RuMrUJ6FLRVm/TR4ocK4rwPDYlILXwLjRNoKaepzVXL9zxHQHPusYvbHsedWG2nBQkxLpVO7hEVIrmd2jJDnEWMSMlTLEIvONUBrv4IpHp2QfyJIXt3fmlm2JjERhpwiYdrxvei469QCX1xfw8Tev4uJGB8srARYWMiyuTrF2IcLCSoEGtSnpUs5Wc7L9HLhFAcF48xx5nGI0zHF04OLxtovDrRZ2tjxsP51ic2cPn967h34vQm80RZrEsKwcqZvBCz2kUSrOuOxnllPtuCEMV8qFKKic32lofTOSXFQqxCoMCj4kqE2wjWeTSafBQIlROf4lENAcnj1Mbc70lpW+4DGL/FVH8Ph8Cz6aol7JLGbtQmbxu0+E7/xZiL/6767hL/7yGm7eXMJkkuC//MOn+H/+96f40f97gJ1NsiRZOm2hIdUWCgjkrDUPq16/X9U7qwhUEagiUEWgikAVga9BBCog8Ks4yKJpxpfo8VHXh9sgRaNS5CGq7ClHvNneSW8gBBAqHHEA5vvknXQItZU2jxG8lzaoy6QrZYwjMXXTZhpz5rPMMfnibja1CqJQ4CQ1gZT4vLRLUw9xZyV4SbYDBd4z1S43x+IgeAxyiAae1mErG4UI6OI6UrpXr9VBYf9kmmA6nYrelXJLtDAajxClkTD2Zk63WodvZi4yfy2iF6RjydhkWlevlFBGy+9EG6/QrkTrtPPLxzTYchy3437IeyWW9uy/hsU4r4ZvQM1Tx09quWcppK5bHIVVDpx2fXK+6G8pMJHnMObGuGM2Tjxu2tBmCgRX5Zj+n5CpmIsvyi3JieePX5mtOctj3b9ZuxqsNeNq5o6cb8ZbX/PF9Yu4deMWGs0GNnc28avf/Ap5pOcIN9u8Vp3b0r7+nwGOTxjXPC+3SuMn42bGuhR7M47PjAeNfUq73BPXYOZ/Ofb63FPHlOe/IPbm+ubnztdBI1BynACKXje/+73vot6oo9/vC0t0c2vz1W8xskQKElOiI4vanWS4IX8ypzwswSHI4aTI3ClyL0atBjETufpxGze/s4DLH7TQXvVAghWJfbwdJOMmxlvrePzZAA8/e4h7tx9j9/ERom4sxg7CMaKZDNE0N4VlZ8inRl5CqdSpu4i6jxBaIzBICIaAhlhxODZsl+u3qrX1cqBhAzXPxyrLhQMP1wIH7/sBVnwPddeDT51a0fNTDlEj10YvrGPb8nB/HOH+4SGeHOxjN00wdSwkNhClOWKaUSjTeHVb0T+8RYkzshAy2VNdH6yBMAKf6lEOe3xmuuarj+kbe0cThI9U7GPYiATaK8/141usgsRoziLrLW+pVAux6S6tAbqcsGCCghqkBG1phpTzfsZ7rrr3+46NZuCi065jqe6i2XGwfM7DlesB3v8oxOXrNbTaQKsVotGoIQx9ONSatanvx89JFRiY2UiiENP4MpLpGga9Fnb2Ytx7+AC/+fRTPN3dxaA3xHA4waA/Rq87xjSzEUcFikSxHilXQjAwLzz9/UUB5SrjaA1CWZPjbxmK5xcgl6J2GmZFMz3JWZzmwV+TP/o7lLoIxaw0gPybsZMhbBoKSCvEb4usTH7PifH+hz7++C8u4I//5SVcu7GA6WCKv/u7h/jRf9nFnU/G6B9RA5KF9a7AwjkSZALdc9zehTx+YxOiaqiKQBWBKgJVBKoIVBF4vQhUQODrxe2r9S5xNCWzzVLMNqPhpwS8LQHMWFo7AyJEq0kZUwRuII52xn1UsRFK+1cTqtmX7XJZGX9XPIXjR/PmOT4V4UtvFudXuleaU03NJDd6CtAz4OesD5QYJBAYcoPSQBAGSONUNAiTmE/Q1f9oWEIgUABJ/T+yTIwjrtlkGQfD+esTkX3ZAFNBSdWqGWaiOTbfRtnxd2Zwoo1FXtSGsNJ03077vk+mmBiCnOJQKqxCXc4sbZS0AgWso1Yhx0OPn+SF3nK+9vXRF8AI2QuXSGk2ntau0RmUAHLsaCDDJNBuzoZ5+aI2yrFPbTqfOjNdS4OLGW0+AcjNpu8FeyfJL4I9soF2ZD/4nT/8DkI/FNYXGYEHhwcqbqY8UmtpmrlDIJQgm7k2xp4xPS0vyuN3Yv5ps4n5fDs1P09bombzSf+RfS0dM+3O5/18fj53/ObmztdiP6rzR8YJDjYubKgHDkmCwWCAg+6BMgyiIdJZGZI21znmvaF3mfJFri/HQCABLuQ12JYr4IYC2V1hVoeBj8aihcsftvHt71/AlQ8DLK068P1E1vKsCGDFbUz7Ofa2D7F5fw93fr6He7/sIxpHIs+QRT7yTJdnkkWVsSSSxZhK/5WsLdUzuvCSEah4WISlFJuYjFyyA6m7yjc4sB26nQOBZaNp21hyLFzwAlxcWcKVehMXbB9LBVDPUoRFjMwpkHgBJraNXpzgYDKRkuGHSYL9okA3zXA0jdFPUowIcOrbDz+O2n8cE4KUTkEgiGs056iLKU0obDLfM9hSdmp4cm/7vZ3RM/dL3q+5WpSJbQqMlSd0wv49XnN4mPdDOuBaREYpHqmdrcmatIRl74oDrUNTIzHq4OpNCFXdp32uqR5Qb7hYXPKxtuajseBjfc3Btevn8dG3ruH6zRXUaxEcL4JrR7AIvolbdArXCQFrEU7RQJIEGI5z9PpdMR0bDocYDaY43Jvg3udD/PTHXRzuAaNxjDRVJldJmiEqgCinzAJ/1D3bEZ1d5UasQEEFjpI5mdl0VOac4nqfiEmZGM2Yte8UFijJgjMWqb4fSc27QjbfWJKwAoJ9Y29z/bCJjXfawK1b53DrG+tYWWtiPJzin/7xczx5MkW3lyAi1VLokA4C6lxSL5n3fc7JN9e9N3adVUNVBKoIVBGoIlBFoIrAWxeBCgh864bkS+iQAD7WcYnrbNOqGVPcyBJUodmEYXkJEJinCLxANrkCBL6srErSTYN5M1vXFwGB+hutbIhJZeB7KditbSC52SmVoJryW4I17JuUDzuWlOoFNCLxfdHIG4/HAgga1pZcH8uhtRuw2lioNgjkzMovy0BZaZxmYA03lWUg0DoGB08FAnVZ6InYvwhM1Iw107dnUoWmLy8AHQTEMuWpZTCRYB2BQG735sBBYcXpcmuO8zPXp0u152P0DNCpy5ZPtKFLsCX2tmKblvUmy2YaprzYAJ3PA6NeCgTqGAmXifEv5+xzgDLGrVariUNwu9mG7dm4fOmyOGU+evgIe/t7klfSt0IDnTpuZu4QCBRGS6l0/XlA4KxvmnnJHOSLn8HNsHJ3fX5uPbNPNeC8SZjyBrj0u2lXmKhlYF3gegI4CnYox16uT5g4JwHwGaD8JaxnX8ZHCvBlK+B8YXEB7XZbGHH9UR/dg66U5p8Gzktf5wGJmdmTQXi4RiqxUWWaIN6pGmRTjCgFtgFuQfYTnV353wSL5zy8/+1lXPowwPkrARZWgeayjVrHhedR2sDBNMowPIjw6LcTfPbPAzzd3MfB9gDjQxvZOESR+jJXHExk/EWXjSZMdG6VMmY+PHKkNNjkOPPCxlSyQ4pveX+hq7mXgiRBqVpn6W5hoWk5WFtewPuNBq7TWRg2llBg0UnRdAtxsxf4i8YUBXCQ5HhSONjJUuxOp9gZTbA/jbGbxhjmBSYFMBXHYD7E8hEULlwpB1YPIljYnFiplGGKBQmvrVCPpN61l7ECOV7GmEzaFZf6h7N7J9E9B66v2JxCn+SPWjDl2lWxN4tsGW81r6VdgsA8Q4De4yjZwvamm5eD5Y6FKzdW8dG3LuP9D1bR7iRoNmmUEyGsZ6jVUjQaBVqduoDU4kIszFf2IVFifjlNXDL0jzI8vlfgZ/8M9PaAQb+P4XiI0XiK0XiC7jjGQS/DoJdjPM6EMYjMQ5arku9cnNq1sYdt5g6/O6iHh/ymw/E2S9xszLWuLntkTEhmfxOGumYlnvY95wWg4otyiqAsv1apOJv/U+O30m5jdamNes3HZJrgydYTTGPjnXx87xKeru6TOGBXQOC7No2r/lYRqCJQRaCKQBWBLyMCFRD4ZUT97f7MkpuDsF20yD2dGEuMuRNggxFsf9kX0BO1yGeIwovOPwOTS++c1V67oDOk2dzoa3oZcDnfxXmCzhkugbjnc0tndem2gG1zpZdsmuw9lkNLCXaJbXbqx+q+qfJpDdjOyqxVabCAO3rDMl8CelrprBw7pV35/BNl53M9khI0VU5bbvcs4RKQSZezmxLeE2VvbESb1QirUMeN/9Vb3Nl4P69s+UTp+lz5reSKiRP12HXZcrvTxrn1c+ISTGD5aO8I+3v76Ha7ojlpSrBN7IXIOD9+LyqpflH5rS47JRBoWLoSo+eUZZ/IgXJumdLn0pjOl2UL65EMYA34naUsm23M2I56rp0pZ8+SEO/AOYr9puOWZ7h46SIuXLwgZeNkBnIDz1wZDUdIk1Tpk86V65s1aibjQBBH5pmpd1VlrWrZIziv+MkOAXQNbwnBs7DhFnXkCAUM8YIMzY6NcMXD0rkAG1cbuHyrgYvv1bCyTu1AgTeQJRamPR/7Twrc+3QTu3en2H04wcGTCIOjDFlMyQhaEhCmnqKQEksCOFragXWnmVjwCt7C3pHnROCSoAahGTFDmHmgUFpA6ckREA8cG2u+gzXXEmORc76DldDFpVqARdtBx7LQdix4hY2pY2PghBgWBY6iKfYmE+wnOR6kMXbiFLtRgoMowSglVy4Qh22CXIwTy2l51CGDkv8mi1IbFCl08qTU4DuQfmq90x3lWBrcX92vFUtTHudQh1cgLrKT+Z5UXf/s3sJ3SmG2boOgWSJii4InGja+MA0pW0GwtyZai7Qh8Qn0NTy0WyFaSz6WloDFJaC96GKJpiOrPpbPtdFp1dBoOGg2bLQauRiPhDUy0hVWl2UO4mkT4/EyksjGaNDFYe8Ih90++r0R9o9i7Gy52NspcHhEM5Ico26M7iBCdzjCNI2R0/xFWJFEyXjDMGW95hiDdvyFReZwrtQUWW57ElhlzMhuVTxDqZzXZdMn1nuFgr/S6/grjjx11WXL/LLFXgCB7cB1LHnQKthtoRiQ6quZvgfo56Gv+nXmlTpanVxFoIpAFYEqAlUEqgh81SJQAYFftRH93a7H7NTUZkG9jhkAxoTkNLOJ3+1zv9rvFsMRbiGM0QcNJfTrrGYaZyortKDMNDS7kR8hZiElQw4eM2YoZcOKspmGMeSYmU1o44xyu+U2numbNuTgOS90KT5l2AmQMM/KRi2ntSFxIxRSpGe6Pm6ejJlG2XBkZmRCk5xMsUIdamXZljBg2X6z2ZSfIAgU68uxMDgaoDfoCdBj3KBfFPsyY3LeZMVsKucNOeZNVk4zCzGsyfL1zRvcnGY4QiDxeUYtNE2ge6zRmjph1DJnFvKi3DpTzn4Fpn7ZqIXxqDVrWFlZkTLhixcvYu38Gv7bf/1vuHP7jmgHypx06OIbS64Lk7koBIBVRjuaHg4XRw0AACAASURBVCWVnQTXaOigVPhEukHr8LHYlaZPBLUIerAgEnRupau5gIEpbDdFEHhIHQv1ho/WQoDlSx6ufTvEx3/axur5GgqPYIOLPLUxmQBx10Kyv4andyb4xU8+x+1fP0Z84CBKCPLRdGKK3J6gsCNpn0ZMaZrCSklvcpDR9bvwxMNUubaTW8byUFIWNWSVu3ByXyAnatR5jg8vT1GzMjTtHC07w4oYioTY8H1c8Fxc8BwsB3Rrz2A5oTCpkiwT9t9BEGK73sLd6RSPjrrYOjzC08EYcc55TTxVgdsZJgLz0FLBYexJYrQLuLkDK4llHHjHM8XYb196nkZbNnxR1W9mCu8w5PURCOSPS3OVkisuNQJtm7qKdE429dR0xg0ENFW5NRLeuHwLMA/BRDiQ7sA5nJwQYFtrs0ZIMJbffbcGvxGg2Sjg+wXqdaBWz1BvFOi0G7K2LrRdnD/n4+qNALc+DLBxroaQjjMCfHnw3BA5y7lpVpVOkMRTTKMIE5Yzo4VhbwPReAOTYQPdwxhPt3bws998jk8++xS7e3tybpblSCILKeUhmJtGiIFawHLNNA1RKChBQDH8Ek5kXaBTS2saWxjNtAGVEqEC4+cNmF7nexHHSrEPFeOXTFvYPiDrwCnQnok9h8G2xaDsuI23L1urHlURqCJQRaCKQBWBKgJvbQQqIPCtHZqqY1+fCHAaniaXyONCXzEbtReExLTB88tMSv5u2jD7CtOuqSsr00m0vNSZ2zB9KzM0TRum3TJLwshbvYw5Md+309ow9Jfyrt3IYvFYuQ1hhhzLZ524PiNbKSgpw+0oB2UkaNVb+N4ffw8rqyvYfLyJn/7kp1JiPpqOYGXqAmcujS+KvdGkOkvsy+P0ovE7S+zZ1nxuzcey3DcTI5Nqhi30qnnxbM3iV3M+c3zMMxNB3tW/yQbcWN/A+zffx8alDfzzj/8Zt2/fRm/YOz5fn0uA2oDJRt7tBMVrVpGpwEA1oPwxDxQI5hBAKIXYCMeRXGQT2PERZQFc10LQTnH+hos//PMVbHywjLWLHdQ7LtyAbSSwMht+dgG7jyN89vNH+PU/Psa9X44xPfIRpzEcKeeMkFkT+CVjYykgZb7NkDQCSwo2UZ1LADdQMdJrA3EYVbQLJCQVFtT1TEX3rJUBF2otLHoOzgcOLtcDrNVDXK+3UM+pIZiLGzEB8qjewqDu4zBOsT8YY78/xs54ik/GMXaiAqM0RZpHUi59HDUflu8LsJ8mtJSAgLNleYK3L2kVY0+9GGxezYu4YMZwhuPASJMpp99Px2Azr2dNsP26ctfVq9sJWPTEvCaMy8wKEIlpiRl8Du7JNhwng8empWjdh99IxXDk6rU63n8vxMaFNtqdAMsri1hZXcTqYgNLHQ+Ruw/fzeCY8mRJHI7UBpCsIk2aGE4y7O/v4cmjLdzfuo+D/T6O9sfYfTrG5maBJ1tDJAMbacwHOzTk8BCJIokPOExGUr91ibLEiGCgmpOZBtpUPBRIfKKE/Kz3s7cvkaoeVRGoIlBFoIpAFYEqAl/vCFRA4Nd7/Oev/sWMwCpWb3kE5hiB4qX4EsacYW0R+KLuHBlJpzHmeIzsEbLU+OJmmcwznj9jpRnGo26DzCe+hNmWpYpBYWk9OepSlfQI2RY3kieOOZ58zmmMQNF/tCw537DSyqy7+b6xH3J9WSxsrBN9YxuOL+wKY5AirC3Xx8rSCn74wx8Kq+tXv/4V/uZv/kaAP7fQenm2KmVWzAx/xiqcxd4wvyyyc5QGomEEPjf2mnVnGIEm9mVG4DOxN4zH51wfz38eU5RAVLlvp7Ix53NrLvaiPznHNv26MAJnc6cUe8/zFJN0oYm1zhp64x4GvQEG/YHonZ1gBBoDn8IwAp+3znB9NsAO5xaRFQJBCtllaaXrKKiH2mO5BgNJwrNYsmsHsh6Q++TXfTQvWPjWH13AtQ9XsHGzjc55wG9O4LGNIkU6cnGwneDeLyJ89g8xHt7bQbQXISYIXtCxVgEjnqWxP1cIgcLUE1Zapl28RQ+Q+cH+BpptGgN2DJcl/RpsmYhvgip7zDILYebDsQLlXOtmWKk7+ObSEr7VamHDsrCaT9FCDI/xI6PL4xwmMEidQAv30xifRAV+PYmxO44wmEwwiQlYka1Ih9UaYstHYnFtKKT00rMLZPkUWXHM2n67Vv06HIS6MJxrDlUOE12CrdyPDSPQFMNSNEGxIC3xp+W/5RmGfSz7oQyilDOulRPeY4wMZEhGJ0eaQF+i21BRUX7EHGeWjaeiv0c2HX9TfSMErA1uLLpc8zwLLl3enQyOl6MWWHB8G5dvnsfVaxdw8/oFvHdlEZfXgcZ6D61WhGY9R+CTCZrALyzECVmONnLLlnyzswwTbVrW6xXYeZpj80GB+59buHfXxfZ2H0eHhxj0uxgOphjGBMb5uTQlo8t7DM+LAScRwb1MSwy6rCTOmM8sLFdwoGEEyj2jdE982f3shXk0k1fhwBxzOtV7ODgcG5nZ6t/CHFQYZsUIfLtmaNWbKgJVBKoIVBGoIvCORKACAt+RgfoCu1nSCJRPrZRnvsDgv/5HadJNWf9ORq+kUyc6blrnyejwmQ+cafNRd07r+5m/PdPGae3qk2e6Rae1wbJblqpxo0WHQ6OpRA8T3bcZeMRjtG6ULs9pL2mNwBPXp41XTJ9Fg+052nXl6xMts5IxDNlT3GCJkUyW48rlK6jX6+IqfdQ9wuHhoRwX/S1upGU/rfThCHYyVs/E7Tn6jMadWWJv9J6MxqM0fLrOII8b7cjTtPmeN36n9u0lMZLYa+blWfKC3TbX8lJdy9fP9rfnncxFS7tgMy9oOESQw7bgez4aYQP1Rh1Xrl4Rp/KtzS083Xkq4DZzhuCulGBrsO7lbDTDritTRYlW5FJFTJkxYm6ShqwUZpm+ZqEm1ECjczhpYGQGLhRYWLCxfLmNix+08cF3F3Dzoyb8UJnapFML2biGyd4ynvy2gR//f7/A5p37GB71kccRWHNLw10DEaX0jaCBMcFASs9pspVacwxluSGlp6IviFgcez2uORkQearvnFb0eMioOSgwB+dogY5T4Fpo4cNWC9d9G1d8D2uei7pDSQQ1Jxwp5wQmro+9sIm7tofbeYEHezti6jMYRxgnGRQ3MEBq+8gsh9KGYiCR5QnygmDh22odooxg1J2Z61BSYuIpYxZT6VsuIjaE6BOyu+VyX/NVkGXphQIaFVFY0TsVDKaKWM1ImjYJ7yoo0ogIzpYMs8SBpcjKyILSCx7ynA9QCBdKQTs8kvPodF0P0G4GWF3yceOSj4//uImb74c4f8HB4oKLZhjQfFrKh20mDd9NvUPmm5JDRJoGmI47GA3WMOmt4/BgEZ999hCffvIJ7t69hyfbezg4mCCagEXuuo85MmsMz80FBJQpyTYpgymal8qjjFkrrFezBpu1nX8vlfKKzqx2u3/pYlVm8gruZ1i/gqCbO6v+vUTf56+mb9U3tZeGuTqhikAVgSoCVQSqCFQROBGBCgj8aiaEKR0yT5LNVu1Vrta08faqJb3K1XwtztUbg1lZ4QyROsWZdC4g4hqsXZHnHX+5VTrNHbZ87FRXZMNUEh0w5eKsd7CyaRJWnjgcKLYefzdMPR4jU22mU1d2NDbny9ZI961QJgwCRFlknChjGAKPJ9rQ7rflY2rzrETYCQTS7dUYpfzZv/wz0QN88PABDo4OBPQj4GccqWVDnimNN+n7aX3Trsiyxyu5BpfjrKwflDOvAYOMY/PMwbN8fSW33pfGnmhNOc4Ei6wcbq7cwI2jsYnDrB/z4ydC+semLC/KCymXfln591dhUpqSeI2BCDtWA3vCFHQddBodXLt+TVijW1tb2Hm6o1x4CUAJfKLMQ0wOHOMppu7YOJ8yvwzaRwRAEGuNWmhjH5kA+kdcUBU7kDp5du4ql1dx8SVtz0FAltaih5XLId771gI++t4qLt9agBuSOUgkw0OWNDDu1vDg7mM8vrONx3f2sXtvgNFmCsqnkWFIO5DMLpBSd05cWxVbie7yBPZoVkEOF6EfNUl1v6VUUx0iGFdYjgCFUuksTr6MirJH8awUS26OlcDHkgWseC7Wm3VcbLWxzN+zFO3Chs+HAI6Fsedi4AY4yi0cjvo4GPaxM4mwNYnwYDrFbupi7HrIXAt5WsBJ6SSvNAvFdfatfJHBxh+OvdHyNaClRn+Na/ALHuKV1/uZhgLXl0I5B+uVuqRJIZxhBY8SBGP6EdzTKSiwtH4GQtDPzH3TQ4WL2bCLEDnHmA7EkgOpcm12pjL+TEvma1iz0Fh0ce3KAtZWfSwuBlhZauDC+gKuX72Ai9faaHZyOP4Ytj2G66SANdUIOFmNDRTZItKkhSRpYn93H/u7e9jfP8DW3hEeP5rgwZ0Bnm4nODyMMexPEU2VyEOW03FbgfSFrN0p3MAVl+w0zZHSP0VHiQzbZ+47uQJkX/5ipENkFoFW41PMpz9hqeyf7ZRzUTMCS4sr2+Aqou5pSi+0elURqCJQRaCKQBWBKgJVBF4SgQoI/GqmiHnEXBYIe9UrLYutvep7q/PftQhISazFwq5sBp4pnpP4TcqxmZOsll03x8pu0vzdtGE2Q2yDx2R7qXEAYQXq0mHGiqAImVQCgpkNpU32kgb3dBtm/2P6O+tbrhmGGggUlp8GApV3sQL75q+Px+RFn4M8QxiGaLVaaDQaUsp849YN7O/s48GDB9g/2lfmByKYr0qe+eL7MqGRKADGlBeX41aOEdso9029rRR7skyMe3Ip9uUN54k2tBswP/fU2As167hv0u8yXYiES256reKYHSkmAydjz/EzOTCfF6ddX4kg9K5Nh7P3V4NujIcyxuA2nG6r2v3azlEP6rhx/YbkzP7+vvzEU116Ovd+KcEUFG1efFC1LLQq/swELwWJ1ow7Tf0zb9etqNxy4AjxUAGBCtahhUQAhBnqnQJrF+u4/uEqbn13GYtrQH3BQdjy4NZU6Xg0jbC/E2Hrbg+PfznE1q+m6G0OkU2BNMpkHhBCi7WP8Uxvk3lFHmKh8t68DGQhxD95sW+CBoqjsFpxqENXoKBGnJULF47VnAQKazawWg9xpdPB5bCO60WEc5aLlu3Bd2zRL3Q0BY4M33GeYi9L8TDK8Pk4wsNRikOrwMTOEMcJooTlzMCkIFvwLUaxZd1hnF4mhPp8MKq83p8EAtXSUJZNLU8G8dzQLwECNfuTuZUXBHG5zh6v4SxBlqVG2HHMt6aW0VTrC5mGVGMFxpLyZGXK8ywXyAMLDdsXI5vQd7HQqmHjwjLee+8ibtxaRGcxR70xQb05QaMdo9VM4fpAGHgIg1AMR9hB5kCeTpFnKdI0w3AcY3snxaO7KbYeF9jfS9E9itA/GuNoOMZobGMcFZhECcbTCHEcC8O1KJgnBWIty2jWw/l1mfPg7EBgXbysVRG1GU9muTbXmYF7c3NkRrcWz239QMFQcCsg8OwLeHVmFYEqAlUEqghUEfjaRqACAr+aQ18GAk0J2YmioK/mZVdXdaYIEBgQ0KgExMkbTalY2fTCHNfg14zoMF9rVj6vbGJRNr7IyfZQjLdTSyAF49BlssVxmaVqWgGSJ/bnhvk0t2efXZ9FvSrN7jNtWLkw4MosOtkU01W1WUen00G73Uaj3hCNwG6/i/29fSkLnkbTGXPrBDOO11MqCy33l+AH2Xfsk9oPUy/LkmPlfpw4lqvdsGEEmjbKG06+l0wSuT5h8pCdc7Jdc1wgFil/VP0QjhXPZWkhY0E2o4BM+jMZ+1KMnttfgpSnXJ/p29cFCGQsDaNPSsp1kpq4MfY3b95EWAsxmozQ6/Yw6A4QRZFyp+b/OIazPDY6gKbUksAtkQjt3DLLe9bRurBl/NkOsRRy2VioqbDBQqhY4hii3s+STFF2U6WcAiLYU7h+jFrTxcK5Nq7c6mDtooflSyFWrzSxtB6g1iJID8QTYHiY4+Bhjie/neLRJwfo7scY7k4w7I4QxeQGOkgJPlMP1LJg22Q8FgLeSbmynpPCgxJ2qi6HpCM381hCoRcYYUqq0me5Pr6fwA6oN1eg5drCEDwfBFi3c5xzHLTdAB0vwHmCR7YlLsQ+H3JYwNgusJfb2I0zbI2m2M8y9KwcvTzDfgQcTiLsxxHGBtg/04r6ZZ5UXmw14kagULOT9aJT6qD6HiApZOn1gnIENnPQlHBrtmq57NU8SKE2nVjusvz9eF22M66pikeoyn11G2btY4oWZJ03kXF9EciQr1RKhFmOreaQOpqzb04OJ3OEpenYGWqBK7qbnYUalhZCNOoWWu0CC8sFllcLnDsXoNly0O7wYU4DtUaAWs1Fu07n4hhBCDiOLfeeycTBdFTHcBRgPHUxHufoHhxib28P3W6Mfj9Dvw90uxa63QL9biLagr3BBP3RFFGcIE/UXDdr+zP3p5emBUeBpe9mnpsbsETg5I9h+8vMLq8P+qGOrA3ln5d+eHVCFYEqAlUEqghUEagi8PWOQAUEfjXH3xT2GEF54xQ4X2by1bz66qpeHAFuuMSwIjP6Um9PxFiay7JemnrQ4KJcwkth9rO8ZteXJ7PyYoItBGTYBtslCFpmPFLL7YMPP0BnoYPxaIyjoyM4joMn208wGU6QpCpWUnJs0dlUMRhl41tY0m7ZZEVYWEUmn8W/CeNRAz6MfdmQ45m+5dlMd67cRhkIfKbdU66PoJT0z7KkHxSzF6BVQJEMXjHXt7k2yp9n4sZNtGx8Re/r5PXJ9vUUM5SzjNm7fA7zjWXAjKmwZDl+GnBl6SCZpSvLK1hcWURQD5DGKY4OjrCzsyNl5czxk4Y4DW0MoBF5urvavioFnWlh8t6tHGTJTGIrkp/CrxoLd1Mx7ozeGB1iKcJH8NYX24jMSuAVPH8iQAtrPe3Qx+pqBw0CK1dCbLzfwtWP2rj0XoiCZcQ2ECceon6A0VMX+4+B/SdT3P9sG5t3tnGw28c0KlBkHix3CJdl9mKGkgkj0Y7ZazWvU11CLLO68HT5sEI5CScK4OFwDiugm+nsFsYMxYNNwyIUCG0HPhIseB5aroWm52PVD3AjcHAjaGPdy9F0HAEQU4vlyx4maYJhmqMPCz0vwFFQw4PhEA97Qzw4OsThZHJcaMnPngExz8nUF/29LNkwT9J7WbsvnBgmB0o2zGIiwXFm/ar+sGPpPp0zohIpYJxhajPeCnzlejG3bhEkZG4VvGew7FWBjwTtmO8sqOWYkvOtRk+ZlniOO1v72G5WFPDsmtx3mLXSqk1H4ELa9Rw1h2TusEQ71wZTsm7lSmPQpqGLwrxCz0XYsNFo2VjpeGi0PSw0fdTlJ0CrFaKzYGPjQoir1yysrQdotMgwzGHbHlwrhGXXkBUe4jhFPBmg2+siHueYRiGm0w7Gg0Uc9Rvo7QGPNnfw8NFjbG1v47A3wHgwxSSaIiOJNyOblGXCx2X5J4buuePsK+MPajPOSrqNg7G2JDbGIPIcgOeZOc2/c15zflCKwTwhmNe3NPRvLW74tXhC8y7fUaq+VxGoIlBFoIpAFYEvJAIVEPiFhLn6kCoCVQReHoHTqtENufV1KvWIh5f2yLL/oTSVsFEUA4sgnkXjBDfAX/7VX6LVbuH2Z7fxi5/+QsBIveed6a5xg0pgRzazBPeoi8ZyRxGspzOrNteQHTX3eJY4oZaZlLPzlBr/DEwUx1Seb0TnNUHkTG0YZ1jTRhkEEELZs32T2JQJRTN32ULOJ+gp4vtQmlfsB0FMAjuzaz7l+k60exaprJdnxlt/BsFVcQKWwljN7jPKDLr3169cx41rN6T8/MnmE9y5fUcYggYEnOWlsIR0mV+ZpXtqFJrP0QUjvHbapCGQQPCBNewxwByfvZgMPizLh1+L0FhOsH6zjff/8Bw++O4Szq/XYdcs+D4Nf3zkSQNOvIqjJ0M8vP0Un/zqEe588hT7WyNE/QKeF4kWoXwUIYsE8FPNn3IKAXWUZmAhpiMEphk7ZhsT06IRhqkVFbDwpPyZ4UWVYQ+6JtddYNmzcbUW4H2/iVthiCXXQc12UXN8UIEtlJLWGLnnIak10Q/q2I6m+Hz/Ke7t7+PpeIKBlAkX6KXAhG7CRoJPzdhjFTglgqjmmNHxNDElIZNrTpllPauc1Q4lpXYNZDM/1C+eRhzTk06y8/P6pGycelBITigBPJWz2mOYJdhlHxqzRrFjYjXM3HxebtX1gmY0iV/ivCyasaSE8nztlKsNmE6krsbDzPotnTfrlgE5dTUsW6FxjO8BtbqN5VUfF6638K1vL+HK9SZW1wKsLARotB2sLbfge3QvZtl5BiuPFdKc0YxkAZa1hjheQhQv43APePz4Ke49uIvHTzbR7w+w/3SApzsD7OxM0DtKEU2BiLcCh0A4naz1KHICsL/i4n1yJCX7CdCTZSnn8++Mrz7P3BMJ8hmXZ9ZNl4q31TzRSfXMlOcn8MP1fJp5DGtL8ResrOVcfN1l/HfCud/6Vb/qYBWBKgJVBKoIVBF4pyNQAYHv9PBVna8iUEXg+RFwNfsoP8m4ImBjmCcEuwgEtuotfP8H30e70cann36KH//kx7N2Cfxxg0+2G5l1wlZ0FKtQ9qRkGmaJAEFkzhn9LTJaAidAlEUCqoku2wvaYLvSN8MItCxhxUi7Bng0bTiqHwLMUSOwKISVNmuj3DfNVpz1jRDLKexK9pvXx/6aGMn1FapdXgvZkMKkLE7vG/tbvU6PwHe+/R1881vfhOu72Ly/iX/62T9hPByL+YzJC8b+1V5lts9Z3/n890gOENDMImF0hbUAC0sLuHbzIr7331/FhasB/AWWEk9gW4liclkFoijH9oMYv/zRPn7+X7cw2Ikx7EWwM2oDao0420Kc+hDun5egCOgW66DIYsRjCBhI1hnziww1nkm2GRVKFdJeAqn0pfIvhMEMOJQQdAsUEGTnFmoW0IGPK8ECbjQWcK3ewFXHRyuL0SoigcHIFKQOXZ7G6Bc5tuMYj5IUj5IcW5MYT6IID+MYI6N9lzB+gai40diicFPkbg7P9RAPYniFcu4VjMuhN7KCuQIxQHGRwMKY1+IoUI38SKnaztV5fBneF38ntjM469B+qee9Ti6++Q6bXig5TQuh3ULNqaHZdHD+YohvfHsNf/SnV/CNj1axvOLBD8Zw3S6afgS4QzUeAvRacAoLcWbBy4GYzFYOVJZjMirw5P4UP/rJAD/9pyke3Y/QHyUYRgUG8RDTyRRxlCMl2k02r3noUiRw6Biu4T7qWDKdBL8Txh+FEnl+pExhRFyRVFqyPGMBLglIG2MWJplP3cVsCstKBHRPShKBLmqSfaqUXoG+6k40RSoZPP8yoGEsuWhiySbPxsc/2R7VDp8HG7/5ka9arCJQRaCKQBWBKgJVBF4hAhUQ+ArBqk6tIlBF4B2KADX+WKQmzqwUONOVUcJ2o7aaowxSyND60z/5UyRFIo6uT548wWH3cHalBL34ElYctdhsxZib7ZLEbFMdk/+a88mGetGx57XB9xlNwdds4yx9O8ES0szL2fVZJ80vCDSauJERyLiaYyeu2bDh3qE8+aK6uriwiOWVZdRrdcRRLPqTw+EQSZSIxmTZgfSL6pN8jnGG0Mw0zgkZW5aROxZCP8TiYhsb32zi2h+2cO2jGlY3WH7pwCm0zl/mYXQYYveOh8//sYu/+7//E/LElTLoPNXanmzXDkTu0HETIMjFFMJLC8WkEj8QoiJKb+6YIWkcVY2TxHF0DGFSwECCIDSZ8JWOoCcsXaCVWTjvOrhUa+ByrY0bjoVLgYdV10XDUWqJWZHCtwsM4GEYhjgKG9hyfNwfTfHrvad4dHiI/WiMKM1YrSxgXk72pNDHMhReAdux4E4LUF7QENtorsFqTjIC63TaLSxEBJUE2FQsLyHvipHLMRBIEEZXwAqQOP1CE+Kr9GHMohbqCODYEfx6jOVzdayuNnB+vYOVNRfn1y1cvmzjxk0PG1dqqIfUtdSkPDEJKXkraYZentgYDtvoHq7jYHcN3cMGDnsRHj7cwSeffoJfffoptnd3EU2Z1GT8cYwT7crMfyjeq5HwnNFL6cDiBArpmzEKOX8Igit2LRNDiIWcFsI2Zdk+7xk8kIk2qFrbCbkHogPKLGe5NkHAY0uf06A9XR6OYgYEqlaPSe2vkh0VI/BVolWdW0WgikAVgSoCVQS+0AhUQOAXGu7qw6oIVBH4vUeAAIaYkuTUguI2Pxdgg2wnMtrIOlL7cEt0AGni8P0/+T72D/ax+XgT+4f7wsBjG2S4UQfLOA8bnUEy/Mr6haIFN6c9KPpb1BQsUjFIMGDiC9uwqLV1rF9I1qH0o9QGP1faZd+M9qDR6yqOdRH5eWK18KI2slSYhM9cH8v2SgQf0euiZmNJ/F/anbs+YUm+bh3Z7z0zvtwPIDBNM5q182tYWmbJYYSn209xsHeA6XQqY3VWHcw3eiXEHmxHxu2kVqEC15h/YejDX8mxfqOFax8u4ubHa7h8YxHtBaoTTpAQIE98RD0fOw8i/Ownn+LBZ110tyYYH2WIxxQXdJBYkcw/hxiYq2qG44wmPJ58tjIRsmDlDlynBmKIYoYiBhRUodOl6roEX9TSiB1SPxAeUq116FDvUAxLXLhZipZdYMF1sOT6uBy6uBQGAgyuhgFajougsOBTi872UfgWpkGAvhuIccjT3gAPe108mkzwdDpFbxpjCBeTTFlFKECP9fcO8oxMSUcAP9YEZ2T12hN4ei7ZNNcRNq1yUed6RCMVMQE2hbeZ1sETLIgPKxxEwuDl1RtDiDeaAV/pxjzURDtT4Fs7hue5qLkN+A0X7UUPS8sOzp1zceVqgPXLLi5thFg718HCUgfNlg/PTeA5zA3q8YmeBJiYWd5BnqwgS5YRTWsYDRN0Dw/xePsxHj7exubjPWxtDbHzNMPOforxKMJkkiFJlKtwb0IewAAAIABJREFUmlvwspquG6e+YIbMtuCSeZ2lopOo8iKDU9hILHVPUvcdmrFoED9tiP6iJT/UwVRSFUZLUDk584f3Qt6LCGJnyMSJW6cU13vOPXkfy4jJNKwpEyntMU4gUb00Ajlfqz/LIuN4nmrtSPUwrnpVEagiUEWgikAVgSoCb1UEKiDwrRqOqjNVBKoI/M4RELF5mwwIZd5gQC4BxShOT5DBJ7gRCjur0Wig0+6IQQjBwOFoKO8hyGaMHwyIpzxMVbvGMVKMQeaOzUA/mkdoYO9EGywPI4gnRgpqk/Yq7ZbPP3F9b6Jvpg3SqbidpEOxPkbwVEoeCwWuijlG6fpe3Tnzdx7ud6MBVghaNtqtNjY2NrBxcQNhEOLOnTt49PgRRqPRLAe+jD0z+ybjeooztwDm/HuYodb2sX55ETc+Oof3vrmKi9c9eLUx3IYjFY1WYWM6BHZ3J7j98yGe3h3haCtCfzdFfy/GeHCEgjqbhQ/PUpqAk2IimIWwTDWKTAaTQyAiV8xAQhjCdpKi4ViBMZqUS0yQBCrFfDLHWdaZIyXASdCNBhiWcg9e9BxsEAhs1LAR1rHihmjDxiLZwU6BussHBDTUsZDnGUZphr04xuMoxaMoxU4UiZ5gP84wzQvEhQ0+LkhzG7FNrp8NAn4s8+Q1ZWLGorwcLDrjsvxTl2/K3OG1qNPFFZnmEwR5jOszgcXM4H8iNljSHH03sv9L7SXXKNdhZpg1yxWNSziulKaHgY1GCLRaBVbOAVevNnHl6hrWL65gYTVAu54hqEWoN1J4YQbbyxHaFhy/jobXhsMHJMzBLEWWxBjHLIufYG93jM3NGI8fZdh5Chx2x+j2IwxHEwH+48jCZOQjGiWIhhPEcSxuyVxVed8hx09ZspRkGwUYZOlyLmXpDvHNtI5E5CHUTFGpZUA7guEqxwgsyv2PRldsQa/vanC06KIGsAk6O6hrZrrYGQmIKIlLsF3AeYKimu17YoQNQlmWcqwA7C91ElQfXkWgikAVgSoCVQSejUAFBFZZUUWgisBXKwJlIFCYeLJ5KmaA1tryGhrtBvzQRz2so1FvYHNzU8qBp+Mp0lSZYxAcEYbbrETLsCdOqZOaMStKf3vRMRNyrWM1DwSWDUPKoOM8IGnYdwRr5tvguYwFt3HPa8OAmc8DOgUILIGU80CgYploJ2EJz2kbw69Wfr3W1WggkODfQmcB59fOY31jHfcf3MejTQ0EauDoyzD1NEDgDJQmm04lkDBnZzngOmguBFi90MSlmx1c+0YTnXMW2ucC1Jcs1BoWfM9DnHo43PRxsBXj4MkEuw9GeHL7ENv39zEexXASH37uC092glj0yjKHTFjtEMwSyTwQ9IyfrRi1CvLOEMm/C4tlkJqBOgMCjy0O1PRTgD0BROWhXCCAjWXfxirLgz0fy66HtutgzfGxFDhYCRy0iXvmmWgMFpaDsQV0Cxv7GbAbJ3g87OEgAY6yDP28wCAFhlGGYREjkdpNZchRIEFWxAL65zadb7kOUWOT/UqFyUg3ZlmmSCzMyYxUwA81EQuLUBDBdgtOniKXBwevWaf5Won77r+JEBerc4W1mdsi3ZDnDnIBmbky8v9Zdpui1sywslDD8nIT7eU6mgsOlhaAzqKF5VWg2QGChoVm3UNnoYmVTgP1mgMvSOEHCTyPIK4r5eHTcYF+30W/H2LS99EfRDjoD3HY7aLX62I8THB05ONgB+jupBj3U3EeHo+nGE1jTGNqcLJsnfnAvJesl9+YWbwugoGcJ8rTnv8gY5AvU9BLIJCAnSmi53wxOhB6rSagyF/11JH4EAi0AliFKzknIKBoFRrHHuNw8yIgkHFVdwe2cLp50bufX9UVVBGoIlBFoIpAFYF3NAIVEPiODlzV7SoCVQSeEwEpDXZcKa+ase4smhZw85fj3/6bf4vWQgs7ezvY3d8Vkf9HDx+h3+3L36VEssikFJYlwoal9PsKOEEYlmayLNSUF0uJpC5fln4UhBfUBq5cGmwAw9PaEFMPshV1aTD/Wz4m7eba/ViDLNIPlkU/r/SZ7BIBMlS7821UpcHPzxLGVrQfbaDdbAsQSCYgAejJeCL75Cwz5bG/r2w7pV2WBltKKJB5Z0riT+QWDXFoOuP6cLwcbgg0Fzycu9LA0noN7fMB1q7UsH61hpWNAEFQQxI1kIxcDA4y7D2eYuuTHn7zk13sbO0h6hZwIx9ubrOwGClGSB2aHeQgBqjYeB7AXBQGEyEFBy58pEg005euxDRVYMeVGYLKcHWIv0v5rWZQqSMZPHIHrQSh5aBuFWiQBeh7aDguLtbruBj6uODaWLNsLHk2ajQLYn8cB7FloZckOIoS7DgBdi0bO2mGndEU290e9qcDxJaNpLCFJUZIJck5T1gmzM+XYmIx4CU2RWMHBemwHNqGi3qp8JLsQl4re27+W8EprzozGOeMOo2cf1y3OB4F1z4bDsvUpeRaPdBgblFVT3zlbYJ7BeptYGUxRGfJQbPtIGzYCBo21pbbWFkOsbISYHXVxdqahaVlGk/Z8HxfzykfhdWCnXpICBaPR+gNuxiM+phOY/T7izjaW0F/t4NB18FRf4Dtzcd4+GRXJAN6owGiNJHS4DhLxGxG3Y8ICyrAmJmfWAS7fRGkFEd3+Sm7DxPR53yauZboc5SOg8RIzxuVn+oemgkoSNyR9yOyAdWcBJm2ogdbciaZDYwU7EuLak6STfi6KoOvOtrV+VUEqghUEagiUEWgisAZI1ABgWcMVHVaFYEqAu9KBAz5QaFmM607cj9CL8R//J/+owAxf/+f/x5/+/d/i0LVFcqmRYqgNAvQmCZ8IZdt+lzqb9nc5HkmJMppUvdQtyEGJcZw5FWMTChGzy2wNgZhG3yVDVLOYoZywoTkCwneO/QhumpO4pwVuHTpEoIgQK/fQ7fbhZ3ZAsQqrbwv6EXDAZYECvasTEIKRxvi6GOmJ77vw3cspFmGtChQazlInRS1lofLtxbwze+v4cM/WUF7qRAmnUWnjKyGdFxDd8vBb/5hG5/96jYOHk8xOQSyUY48LzBCVzTLhM3rsOSxQEJvBRKatG6Zsi9QXqYK7puI+6nE0qJxx0ljBzFjkOlBmEOXMUopLjXfqIdIQJuu2IpL5dlACxau10LcDENcDqgn6GMxcNCyVeGxQ0aUnSOGhWHnHPZ8D09T4HFvjPt7m9gZDHCYROgXFiYZkMQZCttDkccyJ+WDZusTEc8CFlFBlhLLtbFc2ixZ/I22JBO5ApqGVPKbrz4nyCktPG2/ZHKcecVadjJOC0+BaQTPJNlU1pB5RwMOdSRGIUAi/8TabcD3bSy2PGxcCHDzvQZufaONS9d8bFzwsbxQR7vpIwjphuOg5moGHWu/rRiOk8FxQwyT83Czj5FPrmHUD/F0Zx+/+PUvcPuTO7h97wG2dvcwGI4QjyOM+jmmrIrPWQZMqM+CW5DhCqR0syfolhMo5NoxOs6WGRmQvxg/asPoO2kYIlFiOpaMSWQ9Z5PMXebqiQzV9wwpZBb4VA+QzKhZLI8Ziq8+ftU7qghUEagiUEWgikAVgd9LBCog8PcS1qrRKgJVBN6qCJDxxLLM9iJZHCuI0xiHB4foHfYQZ9xin3yRYec7PqIsEmDsy3oRlAmcQPpoWFvCxHNYfknG0LN9Y79F25AlnWQnZYrJxf/y34YlaK6PDDBeI8EnthulkVy7AKJixuDI57MfZIVJGzRByNMTfVMC+Eab6suK2Nv/ueXc+g//43/AhYsX8JOf/AQ/+ocfiWP1l5FvZHbyxTGXvECkgPE8PzGmPpQTt0UzjlJu0Z106fwCLn9jER98bxl/9sMPEPtP4HpkMynGHksxB+MBth72cfunh7j98yNs3R8hGkRAFiCZJLBSlZ+plSBwaCSi9fIIdtA8QWAP9iJAjhEIIVJPL3Yg56fEckhc0nwoQmuEOnJen0siUwLfASIWUZLplxUokhRuCkQZ0NQWCYGdoWYDHdvGN85t4BuNDm76NayxX3lf8p5tEL+bFhDjkCSN8Ok4wifjCJ8OR9iOUkwLNXd4LleZzACBrMMUd9gYXsFHFIqRyVDxPAXX8GJSqeRk34yMW4UGvsocZ2a2kCoYVxihivWnYFeGlaXmKiOYIzHge0jzHEVKl131F8kt7RNCLDjJbPgCG7Mc3kW9aSEIEoR1YGU1wIe3zuGjb27g/Q83cPnaKtp1QscDWPkhHHsgrtkxQTWXvVC9IfsuTiMgijEYR+j3Imw+HuPz3w5w75d9fHJngO5BgckwwTQlBO5gMOa6fNw3fqM/zQtYzQgDJ2tgfKYjeBxPMmjFtAgxfPpFnSDysQ32V2aPQKR8cMZ1guuFWRuUwYh+McfFLfkLfLDxKulRnVtFoIpAFYEqAlUEvr4RqIDAr+/YV1deReBrEgERVafW0xL+/M/+HA+2HuDJgyfoHnWRJKXSX62XXtbdIzPiBOvuSwiZMC3I0CJri2AB2X5ZmX1xslNyvmg5vSKbzzACye5g+xUj8M2Pdpm1aRf4wQ9+gIWFBTx88BC3P7uNcTxW6MQXjD2bkmXJLTJKNSNwBjSLgBhZd5wvjmiFkR3HcnuCvy46cOshOufIDKzjve8v4sY3bSwuA2EYwLZDAVLcPEJ/mOFoq47tzyzc+dkePvnZJzjqjWGRPZexdNMwE5WcmcibabafQtKaWtWNkMdUtN0IyLG6WcJGtpc2TjX8JaE5CemukPOEEWhZcp4VF0hj9V7CkJ7MAzUGHdfCjWYH32y28WHg47prYdklEM4yfmVSImpsFjDJgd2ggU8z4NNpgjvdHrYPDsQEYgYEyqTU7Cq6xhYsVDYl/8fFnIyzKwY9yjQkEi24Y3bzl2Eo8+YnwxfTooUQLhrCDOUYs8hcgC5hWzKoLB4nH9CC5yo338ysfcxF5hbHQY8BwWq2RaYhQTCZM7Yyo7HtGO12gLXVGjY2FnB+fRFLKyHWVz2cv1Tg4iUb59dttNp6Zolzti5m52dJCe4UeeETD8Rk0ETvYAW7O210uw08ut/D3btb+OzuXdx9dA+D3lAB3QQpNXPv+UtHmc337FlK1ZJprzQTmdeqaLr8MqxCVUisiu1VCXCC5NgduJTjoitoCIhfzJBXn1JFoIpAFYEqAlUEqgi8PAIVEPjyGFVnVBGoIvC2RICMNbLdXlQ6KRqBttIIDPwAQT1AWAux1FnCe++9J3qADx4+wHAwlMtie6IpWKQoKOw1t++hXh5ZWoYhd9ZYsB/PaOidqql03OL89RGg4bGyll9Zh4/X6fkeglqAWr0mn+eFnugesgya1y9lz64nLC4ConRUPgYjjoWhyPByC1c+S66XenVpLv+dpBO1mSPwkaSI4giTaIJkmmAcjZHHOZI4ETbhPIgl+oVaY+4ssZvFraTPONNApD7VGV7l2D+jo3jGNs7wMa90imgEWgQZjEZZgtW1VZw7fw7NZhNpnGJ3bxf7O/uYTCfSNq/7C2VZzmMFGoQTNEqYSwotJ5hiW8rAgBp+BARs14HfsNFYLXD+Rg03/6CJ69eXsHq+jfqCB7+ujD6o3JdMFtDf8bH52wP8849+ibu/OcSkGyGfWshSreMm2mfJDNSm2y6NGNKMum7aOsTK4di5nCfgHnF77UtAjwTR4dNgBgHFjHPBU+68orQmLr02CinNTTSwo0AOgpyeZeG8F2IjBK7VfFwNfJwPbHQCF02HpcQufDq2Eg6xbYyDFp7aHh7HMbb7fRx0uziKRtiNgKMkRTcnjxFIxRnEEydXqRqlJIFciyvMXaWIyDJtBUBFvBYNPMoS9QUDxa+U6G/ZyZ6wR0PNCFRKgIwv3acJwoqDrtZgTBlv4lYi5UkNQUfllq207giS0xmbqneuSEkYVUq+R2lB0qG65roIAx8hDakaARZXfFy5aeHaNQ+XrzSwvFZHULOxfm4FzY6DIOTDKiZlDNjCHRXn6TxtIInXUCQXMY1D7OxM8eDRI9x7dAeb25sYHA0wnAA721McPI0wOEowHacChiuFQMLJx8w9gnUny3dV3nOm8F5Ddi11OjMB99UzCUNi5e9qPtG+RjsPn3C8V0qAM+6fAQNNvlY5+5bNjKo7VQSqCFQRqCLwNY9ABQR+zROguvwqAu9UBAgoEUwhECgOtVzCylVH2uWUGxWv5qFVb6HRaqDZbkppcJ+b890D9Id9YQOecNVlOZg4dGhwTOsiiUkHAYbnlTfNnT9jFOrySb5PK1SpNnS7BPF8z1cgnaPE2R3Xgeu6AtjxGP8WuAFyi46jloB4BPT44vt5HkHOZquJVquFRtCAEzoIwxD1oI5aWJPrdjxHne868mM7tgCfBP7YthCmLEeAUDIPCT5laYYsySROk2SCJE2klDJOYownY4zHY4x6I/nvdDoV8GqaTAU4ZIlZnMcCsvI9Od0vqSvH2k2aseTqd34OATDGhO2KYzM1sBS0MgM8ys61z4AgczlgQENeF+Mt4K4Mq4rfrN0veGMqzrxMJTrH0olZm7jcuHEDH3zjAzRqDWw+3MRvP/stjnpHUpYr+Z6r8RCW55cGApWBQKUGpvyoCcoRVolh0QzDyWH7hRgqrF2u49r753Ht1hrWbzSwcD6F37Jhu7x+D/EUONod4eGnu/jZfx7iaGeESS/BeJhjOs6QjwlgUFuP+UmunnJNFf9gGTtStbSPqh0JiCGSmcagVEl/KnafeWlgjeAbTxPgUEBOEUArfYICO5jHrpUjdHI0HGDJB9brDq62G7jshbhguVgqgJB9dCz4tofIdjDJM4ySBKM4xlGS4NNxgkdRjK04wkGSYZw7AkeRJUn4JKcDsq2cyu0iU94MggSrjtssd7Y0+/ALztt36gZxSmeVL7CCs7jCKxd1Zbo008Qjm4+g8Oz9ytjHuPU6XH+V/by8b+bETifoElNbGToRxPNEH9OyXLiOg3oYoNaeYmkpl9LhpdU2Ftfq+NaHN3DtUhOdxRxBbYrAY2lyhNCnaQ/vCT48uwHbbiIrHETTGMPJAP1xH4PRBPEowd5BgrufTfHgzhQ7WwkG3VTW4yhNkaQWksTGNCowGSeypkdc2zmBiDJzTWKfcx+Ozf4yF2PkeSYu1ZbtyoSSddQQWfkcSTsPy1qWqzVV+XrrvDX3RBPPL23detezt+p/FYEqAlUEqghUEfi9RaACAn9voa0ariJQReCNR2DmvKoZQWZDJoCTBvEMG+zCpQtoNVrwAx+1Rk0AsF/8/BcYD8bKDdho/5WAJAFrZL/HAkgynTJ1nnbw5d/5WQRozEZSWF5Sxnd8jBcubdAtFJmAcATfDEhFYK5Wq6HT6kgfCdiR1efXfDQbTTSaDWH40UiCgJ7rufA8T/5NBiDBQgKEvCYaOARhgMAL4PoKHJTzXU+0AXmu1r+X/xIMk+tgn8k60YCqgKIEnwRg0RtegqO5AuWKtFAAXp4KOCjA3TQVhqCUPyaR6BYSPOQP9RWn0RTTyRTT8RTxND4+bxoLgNgddTEejhFNI4yGIwxHQzmfjEPZXJJ9U2QCIsrnz8VZ9A7NMW5WafxAMEWDbqKVaDbwBsg9sWN94yn64gZl703mjaNA0qLA+vo6CAaydJ0xuPfwHg4ODyQOBFAN0C2MpPlr+cK6z0mitOwIiejCcwXGSTxZW8tiQgWYBHT8aACLq01sXF/ClQ86uHQrxLnrC6i3LHghnUcTMdMYHgHbv61h6/ERdraOsL89wuF2jMHTCPE0AnJHjafUPhJkJoBHiEahfIQkyTSUtUGAdh5kf09zND0ZMIUZHgOBM+hQA4+ibygtcX3J4Ns5FgMbV+t1XPdDXPRcrDkO2q6DhudgEUDdcXQRqvL8HRbAw7TAw2iKrfEYO1GEw8QSMLBLkD0nTysTRqDIxgkg5UnpMkFQ6QO1EgkcIlVAdvU6cwRmYLDC8QT8nb30eq8QPgXimRw4JSvkbeYhhYCJ6hnRsy+a5BTUJVTsVfWK4bgRgpC6ggHq7Rre3ziPjfVA3IZpsLOwCrQWgFbLQasdotPmPSJEGFDfgvqdMWwnFUorma8kN/f6NvZ3feztujg8KNA/nMqDhP6gi8EgQr9b4HA/x/5+hGEvwyjKECeprD9Zzgc0vJA6bwyCOBdFIjFyckc9dCrIwKciYDq7n5kVYPYM7jQJQAGxtd6GvoeeedCqE6sIVBGoIlBFoIpAFYHfdwQqIPD3HeGq/SoCVQTeXARMiZYBe7iZYeksy4AJGInjrWWhFtTwL/7kXwjYRjdWMiRs18bnn3wugBTLX4Wdx11cqRzSAI0GUJJyYbYpZVOKJcL3EtgTAE1YEopdJ30zwJOUmBWo+TW4DReri6tY6BAEqaPdaqPdbqPVaaHT6QgY2AgbUtJLwLJRbwjDr9FoCPAnQJ8XiImDYZSx34wBgTuyPAjKRVEkLDwCZmTvkV3HvxGoY2zk3yxNFuNTxU7jJeS6TpKgm3kRPDRMQTIVbd9GYAXCWpJyZNeD4yswkwAl40aA0ZS/sl88j7Fi3xjzyWQi7L9JPBHgbzwaozfoYTgeYjKeCAg2GAzEQbff7aM77CIexwIO8tigN8BoNFIgpjYykdjnKvYESWagLdk0LCMtUhkfYSHq97y5bHy9lsql6wQVOMbMjbW1NTQ6DWFZ7h3sod/rS9zM9c2AQG3q8WWUh5Ihp7m4mpGnaUIEATlPCCDYFgLLRUQBPqdAo+NhZaOBS+93cOmD8zh/sYaFC0BzCQgClvoG8CZL2N3tYme7h73HYzy9M8WDX/ex82iAdEogkIzYqfC5mLu0KEgtWqgmigmYpYrxSsxeEyfJnyPGQXjSZDZnLIFEloDKuQIiGqhIU3UJOMpXIzKlUikXZuw5H3hmaFlYsF0suQ5WfBsLroOO52ExcHHZ83Ap8LFsW/DJXKYRj21jBFtAv/0owl6aYg82Bl4ND3sD7I7H6E0nGKcxYpmTNnIrRC4gFTUbVbmzLWWeEXJlU/J6yfc1fBfLWQmwCgGOY19mpxGwlnGeidrp2CqGm6wvYJnsyfWeliMmjzQhUEXW3Etysut8AW/JGEysCC6ZdZwTNkvA6c5uowUbfvj/s/dmTXJcZ5bg8T32iNz3TCT2hSLBVWqpVFJ1lVlPP7RNP82fnKeymrYxm2qVpJLEUkniAi4AsSQSuW+RERl7+D52vuueGYAgEpRAKCl60BIAIz083L/7XY+4x88SoVgyURu3UJu1MD5poVS2MT5ewvhEBdVaAdWigXwlwOIsMDGpo1Si3QP9DHXAzwNaFWFcgEeAuTfEyUkL7U4DJ60hGscamoc5tOtFNJomup0Qx8cnONg/xNHRETqtNnzkEUiicSQ3X4KIXV9MpM8hYrIEtSFMXV1vJT2brUr8NMXc089S/iJtT4b0yOfsaLz9d7AJs1POKpBVIKtAVoGsAuevAhkQeP7GJDuirAJZBb60AjoTP02Vosu1i6GJ/JQsP4J7ZMkxgOEf/us/iKzyiy++EE9AMttSYCUNwpA1Cxc1CVogaaj8L1Zpu0KO02ienkg0E2AwQQBPJb8CkGmmSHIFvLNs8eerlCqYX57H1StXsbKygtm5WczOzIovHKW8lO0SQCOAxWMS5luomHcE04hkSKpxBGHVnbRP5IegGf+fAFmr1VJ/d1qKWdfrCejW6XUERItclfxKAEdYaBGdo0wFJMpSTzHNyA4UhlUCpqZjwOMzcybylgL9yLAs5UsCXlXGK8JeJCORzEYCnLlSDuOlcTl3ApoEN/l6YSpGihkpRDJDR07PiWcex4nHRlZhr9PDwcEBNnc3sb+/j/phHXt7e1h/so6DnQN0hh1hDHquJ76EBDsVoedMvifjm5B7RLonoI8CdP8aqbwKI1Ai1WeTntmvBH0nJicwPjGOyI9wcHiAYwZNuN7peEgoQbqP9Pxe8aXi1DKQxyHYSaKxVZiVAk/IkA11mEasAjmMGFYuRq6qY3xyDLOXHFz4XhUrN6qYnC3BtujfFgqqEPomhm0H9ScRPv7NIT77zRaadcrNmTzqCeDP3iUjkHJaAoEaQZkkKZhiXlaYQA3FjISBFWB/duSc35ERSc9JEoT8joy/xBVN+kihiaf3CcgIFqk/fdJi2HKmJqwoRAER8gQ8TQ03K0W8lsthxXFQtmx1LXJsRK4HLdIx0GK0TB3dXBG9chlrzS4e1evYbDRw3OtjEMdwNRPDiB5sKgElklAR5WxHXzvmxb4I2/EVt8b5fbtRr7oUrEtwKTWf0hFlz5jQBGglAy6xiRi5WfSs4lVIhIIEiqmgYu9Kb1kwJF2dwBnBYI4/vf+UXp3XPvpB6j6tEGjbEMEyQxhELW3AFja3BsuyYTs55HM6ZuZivPteCbe+V8P8ooNyGbDsgtygMXkzhq83KDHX4PkSIYKhSIOrgLcEDJeBcAatjo+HD9fwyUd38Pmnd7Gzs4sTN0J/EMEbRggCHVHIrnZgMk2ec0n35BzIyhWrC17CeQmImFicBFdxPsk0S64JrIqYXJoC4Gc9e36nSHZkWQWyCmQVyCrwnaxABgR+J4c9O+msAt/yCpD9w0UGAS4y5VIQkIuxsYkxvHn7TQG82o02Nrc3cdQ4Ol2HcHthxiUyWQrzBAhMfPdS1l9aIjIOCR5xAcT3FWCOgIeuCxtR2HNGhMmxSVy9fhWXVi9hYW4BU1NTmJiewOTkJCbGJgQwI1BYypXEv5CgmpxDEAiA5/ZdtDtt7O3v4fDgEPXjOhonDQzbQxx3joVBR28+hnSQ9dcZdBDT+2kwkLRZYd4NPDlP/j+3437JCLR1+4wFmSzQWAcPngArrBXPj8w6SnqlRgmDjiw/1qhkl4RVSdkxgU6GkTDkQvwNbVMFs+Qc2DlbJMk8TzIGyXycmJhAeayMydokCqUCqrUqJsdVXcq1suyLoAlBm1R2TLDTHbhyzp1uB83jJp5sPcHj9cfY3tzG7t6u1OoqQSFLAAAgAElEQVT46FjAMzfiAl4txilVfmr8tMQwP7YUazKVhb/CeSA9mzBKn3pbnQEWlkjCWZfVlVUJDNne3hZQl/3mGI6MH8Hb5+7jFZ2HnSznQzKpiAZElPiqmjMAVRhXkQEbZdVbugoViOHBcnyRv5eqNsYWbSxfn8C128tYvTaBXLmLUB9Cg404MNHueKhvefiPf9vA7r0O2od99LpDRIEh9bACEyGTP4SBSLBc8BPBfhUsQ/jChy3ZsEwzVQJNCuJVwimDIghQqKgI/pvHm+7F0EPZL+EU7tcn0Bir8SPP0JZwBYaLqNgE8sZyACYMYK5UxHQ+j8liATOVEhZtG1Oeh0LgwjR0RKYBjzcx7BKagx7qgyF2BgNsDhkq4uHxwEMjzKHN942ZT2tAC5hyW8IAXXgCBGaPF67AqFFkml7L50JIarPqAHJMrdProdwgIdA8qhaOlWw7Tdfl+7Nj+Ep1xyhRwrLX2RV6LDcnrFh9ZggzMZHQSs9K/I4jn12K8Qr4AiQmx5ZImRFbKFkF2FUPS8sFzM6ZmJi2MT1bxcLCFC5eXMX4pI6JqotycQDd7Cn2o8a5yRNwgCjP7gRCG16ood06wclxHSfNNnaPj7Gz6eHRZ31sPRzgeD9AuxVjGFlwGafND0cthC8MXxtu6AlAKCr8iDJ4E66cjZzhU4Bfet36snCvFx7HbMOsAlkFsgpkFcgqkFXgZVYgAwJfZjWzfWUVyCrwCiuQMD20UENMnZ/49RuYmpjCG2++ISyyJ9tPBESSwIiRRdapdCldvBEIVFGk6pHKnRKLo2e3J1A2OTWJ+bl5zM3MYW52DpOzk7h68aqw/ghGjo2Pic/fRGUCmqnJgo8S5W67i+6gi06jI7JlMvy63a4AgfVmHUf1I9SP6mgcNdBqtlDv1DHsDAUUIkh3ymYkY4lmTomnoWRrsA78O9FHCqslZaqMnptYriV1G31+tEYpiSpZvAq7Iy0PqVHcB1kgXAOTFZMEtUidaUtIJpNtCfORICnBQEqh+f8EB8fGxjBRmziVSfN5AmGsW6lawnhlXIWbkBUVRmgP2mg1WtjZ2UGz3kTjuIGDowPs7O9gb3sPewd7Ag6eNE6UTJpgYDp+KZUnUX+qVIlX2KvpW41GcD5zbGSUEjT+3mvfE9BzfWMdx+1j9co0vjMFMv4Kh376lqnO9jQ9IJUHcws2gw0tdE7La7JPdB8B+sJeYkBGrqJhcqWIS2/M4J2/m8PcVQv5vC+9LQSsMAZDvbc+N7FzP8Dugya2H+9i+/DgFJiLfAsIzhzY5PieOjbOBfYA5YlkHKrjUwAeWYNnuUDPy6Im1mnlCCon4STSM0LnghYSZCQYSP/PUEDQNKnV0TSM5fOYKZexXC7hWt7GxcDDlB6hpAE2ZesCXvLvGO0oxhFs7Gs2HscevvBiPOa8H7hww1C9F+9bhBr6MeHKzCPwhdo/vbazXETv+P/pvB8pIX/Ftjm7dTCy91NwT20kQKDKO5LtyQ1Vr2Yf8ie55ggIp4BE7iIFkyXxOT2GBPB7KmXjGeCR/pgq0VdJm3UGSNkBimUD49NVXFyexOLyIuYXLCzMB5if9zEzC5SqQDkfwxTlc4LQh4qJzQc/H3gTbejzM8nC0a6N3bUqdh7nsLcToH7Qwu7ePur1No4bh+j323LYnvAlFQiIKC0qPzzlDGVuKEZgcmctuSRIwZ7nI/hCA5ltlFUgq0BWgawCWQWyCnwDFciAwG+gqNkuswpkFfiGK5B6+ZG1RhYb1yEEkmqVmkhS6V+3vbONTrMj4Juw2xKJ16iXH1l9px5zUaBCCRIPNm5HFhaBKPr0EdQTP79KEdMT02AYyerqqmIALi/gwsoFSSgmQ1Dkh1EkUkZh+3mu+N816g3U63XsH+xja3MLj588FvCK/ncEAyVJNwxU0m4QiVSWLCSy/USqyAWchDIkjwTMEn8+zZDj/aPz0wJhvog8OA3MSL2s0r8ThiPBKDLmuA9uK8zJ5EHwk/sgICjMKPGFUwtsvk6stiiui5U3IBlwhHV4bPQ4JMiTs3PyN2skacm6JsnOlYmKgKnLS8tYXl7G0vISpqanBCws5AuyLVmHZFSSPcdFJetEcHRndwc7Gzt4uPYQjx+rehJcZU3JBE17gLUTRiclen8FEJDvzRpJ3RIUinVTrLRYWJj5Uh43rt8QiTj7RLwC221hdPJ1qvKKCfvXeFhGkrTLNxdpIGWr9OtL544h6aZWwkAVuTnPTqevWChjRkkkrAj5mo7ZC0VcfH0M7/14CRMzOTglDYalZIRRaKF3MoP+oYmN+0f45MNHeHhvE62jHnR6dHo6YpeyfYZyEMqzVKBIKtUUPzaTBoKnz5EpSLYW2YKKq6hagbNe9mAkPp9xJPhJaBH8UX1Pia5CuIm8Uz4cIK/HsAz6kuqIwzPmV07XUbYsTORszDk6vlfIY9HWMWXbqBgObEqMieHTq9Rw0LfyaNgO9i0DW66Px/UGdtotNP0APlNZBwza8XESkw+YAYEv3Puss554BLJl6QLBceRnBq9RCTOYPcBOZQ+Qg6k8J3gThfYTvKYCxNGohCcYKN6qwpVjR5ELSrYo/SRj+PStpN2DFiEmSMw5z7CX2EqCadR+hP0n0mLOZXWnQks+z9LPHenPiJEjeelxuVoYPjQ7Qi5nwOF1NGdjYkzDymIeV68UcfmqjdnlIioVC7ViAcWiBaego+CYgO2LZD9OQp9oNhAHNnx/Bn5vCcPWJBp1YGN3Fztb69jc3sP27i6ODsgeHKLXATo9H14QC5AdR3SuNOAJpV75Lao/IzUn05trGQj4wi2bbZhVIKtAVoGsAlkFXlEFMiDwFRU6e5usAlkFXlIFBFCRtVgkoBLTc8nAW15ZxtWrV8V37+c//zl29naEFSbMt1j57ok/kySOKiRI/ACT0A2GARDkknTfJFmXUljKYJnourCwgJULK7h+5TouX7mM+fl5jI+PCwApCb95R4AmstEIRJHZt7ezh431DTx8+FCASUp9Uw8/euFR7jsYDjD0hwICpsyvFPCRVGQm+6bHlgRfCBA0kn4r2+uabCfnR+qJEEG4UI3kPCWpVhIgn7MqS9h8ZPbx96yJwFNcKCfMy9G6pdulQ5oCqAL88T9dV15SiTcb/53uVzwCEy9CCSgxIOEu9FZkHSU1uViU0BT65lFiLcm6Fy/h+vXrWFxclNAVjg3P03d9CRsRT8ROFyfNE2GDfnHvC3zy+Sd4eP8hjuvHIs8jOEt24dAbnganvCqmSppILSEsCcNPZOdkp4UMJ9AllIVeiwSYKas+2D8QBiSBYPFCTLwGX7nULsHAJEQ08f5nD5gCbjiy8I+FMcrAkED1oUmXPk2ltEaxgB8cb8ogA9bABApkNi1aWL4+hbfeu4TlS2Mo1CLA6QO2Cz0ug3Zn9b0+Hn3axOe/P8Djjxrw+j6iIRAyVJiydhnEdEKk9CmiNWQo8oCVzpJuZqyzJFI/QwDmphJCJOxh5SipayokQtKr5SxT5JzzT8mHRX2pawKK6qFKc9U0QwIhbD0GA1+rlonVYg4XSyWs5iuYtwoYCwLkI1f2yp1Epg5P1yVB+LDvYas/xIbrYscL0fI81HsumlGIrgits8eLVkCRl5V3JDsyEi9U9oTqBD7YFQTyIgm3SKOAScNUzS59n7wh/518ACXkPrLhCATyOqtAMIKAMslpScAwGwl7obMkQUPOeQ16bCDQOogJWHNPgvoxlIqhIuramTK7dVjQdUfSe+nqSsCbwDqZqAw/MW2gmDdRKTkoVxg6BcxPV3H16ixu3JzB6qUKpmds5Iv0mOxA0zxoeig/luEoED3KIw5zCHxg6PfRaZGp7uHwsIMn6208uDfAowd9NA48dLoxhl4Il0FVQYQo0DEIefOLYKaS5kfs0pEbTS86Xtl2WQWyCmQVyCqQVSCrwCupQAYEvpIyZ2+SVSCrwAtVQII5NCNJJjROvfnSFwsIyIVVAizRk+7a5WsiLyVjjLJSLu9+9atfod6oi2RVwKgkLIIAwGnyaQJUSeiIDvGqG6uNSdBIuVIW/7up8SmMT45janJKUl0nZyYxPzkvIRhcpBFopEdfu9sW5laLaY2ttkh+6yd1CXw42D7A5sYmDo8PMXSHciwC5HFxSOBB2CMJUDmaa5B4+dGFTICLxB+O4JcwHAVDe6ZGqQz4OdXmeYof1pcAgdzfc9lm6X7TRfBXMOrI2HwWCDwFDYmcJEAg3+80vTgZUwkuEYkZBAykXJjswKWlJSwtLmF2elbSdem5SPYngVgyMfn/ZBeSWUdwtdFoYHNvE7s7uyK1FUbmSQOHh4fCtmueNCWdmFJtSq5VCIVKnn728bza8RjTbTk2L8TSG60fvQET/0mC1FJ7iYQwcPv2bQmUoVckQ1IIcjIYJe3nV56AnEokU3mlEKZUiI54kMnSX8V06CJeZXCBBOBKii+JelStEzBhN0sUg6bDNDXY+QiFyTyu3JzHyuUxTC7ZqC5EGF+w4OQN6FYEd6ChsRtj6/4Am5+2cXzYR2Ong/ZBH4NegIAmfgm+Km+TSsFHBzKl/z07uGKoxj5k7RX2I2CQeCCObkxwXN2AEFWnzjnJ80g2o0pesCMC90wMTihoEVlhJqZyOpbyBSznS1iyHMxCw5geomroKEtwjvJZZDWHIdCII+zHEfb8CHW3j/2ui32fqcMhWn6MfsgqQ6It+FBcZjVQ/M1pKM2oLP5LrsKjqvUvu1g/a7l33vmJhACVkyPrQmCXrDVVIQHt5EeJxgPdgBHb0rPktCkBsJqb6qYGr9W6pBAzwzkkSzfxjuRe1HwgsMeqqBEY4VRDRx66jLCCoQN0JPAmTaaR0SP7kEeX2Duoz0QlYA4lmOOMi8htkyNBLGB3Cm+HGC/ncWFlAhcvTmJpqYyJGRuFUohiYYhyNUKlRuDQQqXioFhxYDsxDJM+uBEMgwFVgfhw9vsx6ofA1qaBvV0NnZMQvVaIZruNBpnXHRetkxDNToBW00OvHcAdkM0+Cldz7vAaocBzeiU+9yNk5ObW2We+YiFrsfJHVV2fPF7w8+j5/ZyEA51eLJ7nHTL6yud5h7zQ15pso6wCWQWyCmQVyCpwHiuQAYHncVSyY8oq8F2sQAoC8twJiAhgl4BD6UpXnuNKPWG7FQoFvPfeewKmMWmWbDsyvvYP90USTFBQlmNilUdLf7VfWT5ZpoBHBA/p87e0siSef/Rpq43VxMduZnJGthEJMUM9PFcSeyk7bTQbAvgR/DtuHOPo6Ah7h3vonHQk0ZeyXoJDwTCQY2EIhoAICdCZjrGAgX8CSOLChyACZaE8fj5GQaAUjHoZDLFREPZV9d/o+aWgGo+DklnWThKLGU7i2CIrpqSYf1NCS/CXHoNkgzJtd3xsHGPVMQEGC8UCKlWVWkymJqXFgRvImG3vbZ+CgfRiJNi2f7SPxkFDxpEg4mk9k9WqgMUC+Ci2JMeAz6Ugc8q8JONQPBxHF6hfApo+D0zkeF+6cknk0fz9yfGJsFsJKhMMFAbhiGT7VY3VU/57I+ckAKrK2U2MwJKF+ggYx5IQCCREkoYtCGuOAIcWQMuZKFVNjM04mFzKYfZyDivXxzGzmkOxSrDcROBaGLaA1l6Eo/0+jjZ8HK73sb/RRH2vgWGP801xA9Prxak/Zvrc88BAAn4CTvPaIGTAhC2mwF11fgQ4Od68nij2Jq8lOmmOo2CPEB15jYL8qJJQkq4jb4SoWAZqto1xQ0fN1DCjG5h38pixcqgZJkoGUGVshRYjMGL0DR29WEPXG6LRd7EbB9gJY+wOQ+wNB2gOhmgTvI5iqS+hEoJdPDaBAlN0bwTAfV6/KCabAmdOYZbngCyEQlJXPNaZEFbwJTcfXllvfskbKSCQU5JJuIVk9Chm9WAL0zpMbA44zowMKQtEGGKIGH3ocJmfy9sTEhMTMNBGLA/IriNrlRBXQuiLySvktVqBgE9zr3kkZAVaSf/wt4OkiimMqwKp2HcpkPv0dVk69Kk9c3v1Ocki8EjUCFKSXMjZKOYdFPIO8nlaDwDjY8DkFANHHEyMWxirOahOVVEd01GtaqhWgHLJR4nkRaL5sYnAd+C6BQRBEUFgSIgTr6X1RhO9rodmM0TjWEPjyETzyMTJcYj9elM+J4XxTmm7T59QXr/UdeCp+y2JxcQfXTcJjvNkhKWpRMeETwUMTJjqp5ed0evsVwKE3IABKqN33hR4mxzdczqKnX/KCz0DfL/yvc7DLMiOIatAVoGsAlkFsgr8UQUyIDBriqwCWQXORwUIrKQgC9MWTyWuCTNOnosUe47gkCTSVsrC1iMzj/57BOm4iCJgdypxTZgV3De9A4u5IkqFkoBHZJldu3ENb91+CyvLKwIc0YOOAJQf+wK8ECyiPJOefrvbu9ja2xIpKr3/CPCR5cd/M5Sk2+/KIimVcZ6Pyn7Lj+I5jCbKiOkXSBl4Lp+T8czn8sIK5Q99BatjVVy5cAUXLl8QQ32mFPM1pqGAVfYJ+4bhIvfv3scHH3yAe/fu4ejwSJKK+8M+hoPh2VgSfNY1YfGlydHCFKKcOooEtKO3F/tTfBTJCiP78mtSptinBKEvXr6Ia1euIW/mcff+XaytrQnoLCDBXyH1+DR45SvYoKfd9kfa27M+5JKegBlTgiWhlRBJPoZTAHI1A+UZG3OrFbz2gzFMLedQqtnI5WzokQZvYGLYiRH2J9DcNfHg4ye4++Ej7G7UMRz4yVpdE6aeuhEg6Tny5vJnGn6ToA7qNyr0RiSgCVjI+w2prF6BMvT+5A+PV4H66UtPgyjkCQUsStuKbNkABb/0ZrNMDY6pI0daVBxiJjYwZ9mYtXOYsXOYNg3M6WVUHVoesKd4DEqPPXRDnORy2DNtbAYhNnttbBw1UQ8G6Hk+Aj+SY/cFxKL8mmFACcIXJb2YUDTVlEptAxTYQjhLAJpEPs3rbZJEBI1gF1lwMcTfUPHeNAy4D26XUj//GuabX3V5S47bQAkaKsLb89FFhAGKRixSXDfy4XMea0XYWkXAuiiit2wbBlzkhI1NLzxH8qEJ/gX0AjSG0OUmDeXgGgahL4BcaomgqqpaTk0HBUvSUzIS1ikZ4i8rueg5iBStLjRmYpvQYhv5PJDLaSiVDBRLGnJOhELOgF2yMDlhYX7RwfKqg6VFC5PjBgpFBSCSeW/xRoyhYOAgGGBIgM/1EcYRYq+Afq8Kb7CIQW8Cx8cBHq09weaTDRweHqBeb6B10kZ/4OK4G8D3adFwxtzlv4VBKzVJLjDi5ag+82mPQXCWv5H5p4XKCjTRabOEvDacwnpyszAWuf7Tczjte+6NgG8SpCLAJAH+vmx/Nn6j8ySXeIqmqGUi/5Z5om42nsf2/6rpkf0+q0BWgawCWQW+sxXIgMDv7NBnJ55V4BxWgCBIGuiQBlbI0lrTBWRhaALZWDZN+OfnxEuN6br036PnHoEdgiQCyoRcfCspMYG9Qq6Asckx3Lx2ExcuXRC/v+WFZfGfI+hCKTBXEgztYEgDGYaP1h7h8dpjrD1ew/bWNur7dQECyVhLWVkCGibH9lQgxzms79/SIXGMUyYle0UYhGR3JcAhg0ZmZ2axemEVc0tzmF2YxeWVy7h88bL0DqXgBAbjIMbO1g7WnqzhycYTBfY+2cL9R/exubWJZrMpwS0E+zjmBAJphK/khmrRyn+7QSrSpLxPHRt78Os+uH8CiNMz07hy9QqK+aKwTTd3N9FtdcUT8c/Z79c9jm92e8IqZEfZUktyrALdF39OwzRh5A2MTxaxdMvCxRvjWLpUxdRiDuWqhSD2YCAPQ6uh19Gw+egQn//HGu7+9hj1oz6CYYTYNxEGhHO4/y50XY0DE4vTB7lfainPMWQyK0Fesi3Vgj4NPGA6MDlI3JuS3SpOGPN7T+W3TxVLhU0oDI4QIM8v8RIUCbJEdiOObBRDHzVTR9XSUbV1zFo2JlHCUjWPuTwwqccoU06dpBQPHQsty0YzBhqDPo67HtYHXTwZdLEzcNH0yRg20YEnoSzsUOWNp4JMQCCHoDWvkZKfzATllMBK2SwZhQy9sNX5JRJ98h/JMKMCm3/bMs0MeLEBjz0u4RsMDzpnqRCJpJ24kBEXYcQFlfUCFz56KJn06gPcMEDEZHeGEhlF6LEpaR6RxwoFKHJO6oQ+CTjRPiEhqJn9s1Om11/INGgCpqwq665YphTJ8hm5J8BrAz8zpG4cj5dVtxT1VXCuwqQT/i1NCuUI+CfjcgiEpWC8BzsXo1iOMT1rY245h7FpDWMTJVRKOSwvj2NldQLTs2VUKzY0nR6DZNu7IiM2TQueqJVrQDiNMKii1w+xv3+IZrOBRvMAJ60ODg+HeLzWxdr9Ho52PLiu8qsN4ggDP4JHtwz2kWjzeQr0FvBgM4xIOMfk42oSTET7Bz8kk17N24jXZViSaqyuymRzqms0+1jNdYU8pmxeC0UVciQmn0AYcl5zrHh9UdYUlHsTRPVknuRFLq6kyWm8EF9Bv9DkmM9Z+3+z1/Bs71kFsgpkFcgq8C2vQAYEfssHMDv8rAJ/OxUYNakate9R39PVIwQsxxK5LlN6b169iTuf38Hj9ccY9AbyBZ7MwpSxxe/zZA2SDTY3NYcbN27g9XdfFw+2y6uXRUpK4JD+cfSLOzw6FPbfxpMNfPHFF/j4zsfY3NxEq9uCH/jCMHAMRwVPjCbwptZQfzujcb7PJO0JZe6l1FzPMy8jDkxmiQaRe99+7Tbe+y/v4eaNm1hZWcHUxBSqpSomJiYQ2zH8vi/S4S8efIG7d+7izp07CgTe3pYAGC7eGT5jm1yI+gL2EWyO9VhCYv7k40XSM1MfvmSxLuEWhiZS9cmJSQk4oe9hq6168esyDc/XgCpQLbG0U6kfpyxH/q4g7nea4+HSzRm88e4Crt2uYWLVQrniIbBihT3FIVonHo4eAnd+5mJ3rYn9/SZaxyGsYTEBYLoIMXjaW0yKwfehXxuZiRocOAICjIiLE0AlhXGUN5sCWb5krEcLnY4pr1uUR8vvCFVYag/SswQpQxVSGwILJvDa5BhuVUq4ZJuYg4YpOU4PlqFYf5GktVpoBx6eIMYfXB8f911s9oeoDzpwqegMgFxIMNBE7/SYUmEvQ0oGAnzwOJJwZxgqw+Xps0u1tSPMVpPzSoBBGr7Zz4zfOem00fnEepAYGhoyX124sG2A+LDBHx3wWGK2XUKsC10DQScHB2V4hgvD9mDELvSAQCngmUBsK3A0TFWlSY2sU0/Ms1qwi4T1puz+VBvxyRdl2L5QWbljHp17ltjL16WKYfYbxzjOQUNOupmnTdiXwJ6kdbMWhjq/sbES3nhjAd///kVcvzWLqUkX5YKLXMFDtcJ/B0/P4TABHtnI7K6EKNf1fOwexHj4iY07vweOdmK0mn206dvKcKejBjwPcAkGjjLAxYyT1wbFWaV8HwYpnjbs0EEYOkBEqD7t2pyA2xqvHQL2pjdiWGjuTM3A0+LbKftwRBef1AhiW2Cq66x8H2H4SQb4vVAbZhtlFcgqkFUgq8C3oQIZEPhtGKXsGLMKfCcqIIo6LnB5B95DwaInUQAvODMdJyOwNl6TBF/LtrC1tSUsKco4uZgnU9AwDXh9T9YhBADptXbz1k384N0f4Eff/xHGZseQL+aFVcBFEeXEH334Ef713/4VH33wkYCAzVZTZMGUGEsIQUSxXSSLSLL/yDBg0isfKSPw5S7ovhMj/hedpLDu6N1IBhNZIwkj0KCvFdfDAeBFngDDfE4SoA0buqVLEvH84jyuXLqCt19/G+/96D0sLSxJajFZaWT/sS8ePXiEn/3sZ/j1+7/G/Yf3JWAk9mLpN0lWZho1EQaRlsWy/1FWKOWClJqzj7nPr3wkIIQEpmiG+CBevXkVb73+FvYO9vDw0UNs7myi0+7Ajm05v7+KTPgrT+SrNkhRGlLLyPRV4xeJ3s8S6SSf87QucmULixdLuPnOOG5+fxor10swHHKEFCNPj/II+zNwNxfx0X88xGcf3cX2eh3tI13AHw1NYYBxlFJelOAvRBIp9U1ANcIHMq8ThPWMzUdXMqa1piLPYQK2/CkURzEC1SM5P2EYjj4oc7QTbILi5RBRFIC4RDUCVksOrhVyuJ7P4VK+gEmCH+oVsHXlVRjwmmQUsVe0cd+wcLfv49HxMXYbdXSGPUSRoaTJESGRfMKMUlJsTg5yGxUjkL53ihklrpfiTzfCCOR1OWG2CSPwNFiXwRoGPI9ybJ5zkn77VUP/Kn+vQVLfdTNAHGrQAx1OHMLMW0LGM4cBTOZiEBzMx+hqikVOH9rQ1xENCvA9XZiids6HrbkwffoKWgIC9nQfAROlCQb6AewRRqAhsSR0bEzwPgMIEl87ktAEojrLFXkJVVGCe/VIgOrRGyapl2NMFh3l6jZMEBAkj4697EpPUG3rGRpiU33G5Ys2ajUbk+Ma5ucKmFuxcOtaFTdv5LG0bCNftqSPbd1UjF4mhrOzeMOE58zT1Gx4wQQG3QvAyQ3UGzb295p48OgBPvn8Uzz8Yg37jQYG/QjeIBA7BgnjiryEbUpPVsqcNfn8VYJdW7E84cjZEAwkc09ZDbCHeT78JjHKx0yNBQkoKn9SshplKFKFtuiLkzoSdSerku9Jdqzc/Ev8Cb+m5cNLGOBsF1kFsgpkFcgqkFXgZVYgAwJfZjWzfWUVyCrwF1SAa2Z+2acnkGEIoEfmE0EUsfIxNNRKNVy+fBnvvP2OMPL++f/5ZxztH4lnEL3aKBGlZxwDJN79/ru4/eZtXL1yVUAepv7yhzLP4+axJPk+fPhQ2F+U/66vrYvEmOm/lIuqBYc6pvQhvm+pV2GC/IlH3HmTxP0Fw/BteankQXM8ZMGtQDnpE65kEwYMxyr160uTEPgc5bcMFKFP5OL8Iq5cvoLXXnsNN67fwIXVC8DSyCwAACAASURBVJidnUWlXBH2Hb0hKRsmQLz+eB2fff4ZHt5/iKPGkXhDMqghNa5PPSwlMCR5iNcl02W53Yuyf0R6qcGxHUlMnpyalCAchpnwmDgn9FBP/NleNqvoFXSAMlVTPzrBvKJibMVK/mcS4NOYMKqAiXzFwOSFHJbfGMftH17E7GoVVpm0qz50I4ClOfAHFRzvtLG5doAn946x8VkPWw/biPoREATiZcYZfZptoRG8spM0UgL9qaegklieeej5iHX3DHBlBLJQu/4UsPvH5ogKj0lYTadUzjMZO9OHCQ2Skcf04LymY9zQMGEZGHMsTJYLqIxVcME0MRdFqAYRStQwayZc20YTJk6CAG23h4N+Hw03wIbrYnvoou6H6AkD0UEYRbAEbI3haQEi1j6kODoJYJLUEFIO095i6okCHgUGjemfqqkQEoKHBNoj1jWNx3jRBn8FPZbOP6JuBPJiYBw6VhwT81Ubs+MF5Cj+9EJ0XGDd9fGw66HrExalbFqDyxCWCJiygdWKjctlC3O2BYQWHvf6uNtzsTkI0E6AK/Yqa6RFOrSYdVMgKjvK13ypt3ympOzAFJ3+i8uRBpHYiSNlV+2RDLpTqW3a/PSnVCJZAoIKjVYoGF0iJZdYwpEYbBWpsTYhDEp6C46N6eInODmZx/xMFReWprF8YQ7zi2OYns6hUKIsvQVDawkAa+jsLgLXOcRRFbo/Ds930OsN0W6foNms40h8eHvYWO9jY93FxkYP+7s9uMMIA/FTjIUxy2OOSEWl7Ydjw9A1SSQn+zWkf7CwbZWXp8oXHiTAd3gm3xXz0MTXkqB64vEXR5Qi+2qakpaYtnK6PQuhkoTUACa/541LCXD6dlO0/+IOzHaQVSCrQFaBrALfugpkQOC3bsiyA84q8LdaAcEFCALQq0qx74JQBSMQEKG0s1QpYXx8HJcuXBK2wm9++xsBfqqVKmrVGmqVGibGJ7B0YQm3Xr8lASCUfnIfvUEPzU4TraOWyH8JBNID8MHjB2gdt9Dv9eH5nmL6JYbvaXJtyroST7o00TgBAsRziD5P2eOVVuB5acuj6b7sI2E6ceEoIAZ924yz5GgmUppJ6Ey1jEuXL+HS6iWsLK1IevT4tEoiZjK1MEF9X/wCN7c3sfZgDRtbGxIswucY4kHpMFMyRbabpFqTLZimzkoPvQBOIimgSW+R9ciAm0qpIp6GTKNuHDckoCY9vxfd7ysdnK96M7LMknAOQg8mWX2hJuBJ4tglWb2GRhBFB3EJq6JhfLWKi6/NYfHSGKqzOoqTEaoTOgpl3igwxB+w1wxQ33Kx8Xkbjz7t4miriW7DxaAbwvVCmMQFZR3P1NAUBCEik2Ya07uQ70qHNzcJJBBhpzqrp0IBUqkhf/e0P0CaxCtXBrKKSC6S6wqBEbr2Jf1JACaRQ6YqXO6L8AKDORwmZRMMnKiJVPgiIswhxqQGlEwLOc1O2Kn0XPMxiDXU/QDrQYTHTBoeuGhHQCvQ0fND+CEd1CL0mZbLa1lE3lqg0q6JTRoKC+Fx0w8PoYEo5szh8Sr3tJjoC/3VmAIbBSITJkaikmvP10NUnayVpmMl7+C16SJen65ioaIjr9NPMkSzG+DuSYgPGj1sdVx0fVaEzLJIWJiXJ0t4b76G27U85gwNrhvhTmuAX9V7+Lw5xPHQFxahfGYR9godxDFHkJ9noVx1Qj2UG1ZklRF7erlpy/wUcqCDgRaEwNI0YoKBbLoR+lqKX4ufagpupWnEp+iXwGmcf+wLUT7rGmzLFHDPMmmJYKBazOPS4gyWlqcxt1CTJOLqeIhadYBKuYtcMYRjA3bOgpPPSeBPzqIYOU6Sjtk/LlyGctVD1Hdj7O4AOzsRDvZcHDda6AwDDCSYy0OvF+KkE6HbdBGF6lj5dxCSUUtWH1niebmO0DZAQf/08EvZvDIZ1XOR8g+mLFx9PiiTgMAIJAyG0/2pWf0c3J9zOH1kYOD5mvfZ0WQVyCqQVSCrwFdWIAMCv7JE2QZZBbIKvLIKEAgkmMMFqiSykhXlOALITExNCCuQXmk5O4dioShphvNL81iYXcDM9IwkCBMwZIIsmV+BG4iMstFs4ODoABvbGzjYPhAvQII3/F2z20Q4CAXMG2WZ8f15l18lj6r/UiBpNCiCrxE2wAsoP19ZIf9W3yglYpHUIUme2mloSxoKw/FKAbcXGT/2G5OGi+WieE9WihVUy1VMTE5g+eIyVhZXREpcqVYkjZjyN/oEnnROUG/UcXh4iIP9AwEFyRjc29/DSfMEg4HypSOwR2n5iwJ2BP9S4JkgN/t4rDSGxaVFCbShZJnv0aw3ZZ686H7PVUtIgI8iBIoFV6TgErJrZcmukYlFIJAhAWR7aoClwRk3UZ3KYWzKwcR8HtMrecyuFjG9lEdtQknAI1+H247R3POxs+Fie62JxnaI450hjvZPMOgMEIascWpEmoD4OsEBwlwEAiWWAKFOiWWyXcryJP5wOtdHjSlZ4WRfkliseIUweB3h+xEAihXIcAoxKHM5nh5JSAziEFu0pBZkk4oEEkAx72DWjrFohpgzgEnLxpRlYs7KC3OwRGA7CaSgJ2AdBg5cH/Whi1YENOMYx6GBncEQ+8MeTvwhvFAB1eINp8VCdCQQKMcQGtA5HmRCiYkgr8v8kxEKimmmCUik5K/EZf4aYdZf1ddiyafpqOg6Vis5vHVhAm/MVDBhhBgzY1hxhPYwxP2TAB/WXXy830J9MIQfKzZxzTDw2lINP704jVsVB5XAQ3/o4sOmh58dDfHJ0QBHfVfAXYJKtE3UQ/sZIJDPewjZY+wDda/ppXLIFAvOllgNJUYWKFeVR4Dbkb4V4DmV56cGqylbkTxBAuZJXwhwnWzL85O9qmuURR/BUg7VYk4lDBd0VMc1zMzomJwGymUgl7dQLDuojuVRG8+hUjJRKsQolIBCQTENxXWTnox9E4MB2YIOOp0I9eM62t2+sAe7XR/NVoyjYxv1fRvDXohhz0Wbn++tFrqdFhgazhrIfDqdpMn5qZhhdd4SWZxYdNLiIb1RJOVKDB9TTDT1jGRAzGizcb7xusVrFFPis+8BXzUVs99nFcgqkFUgq8D5qkAGBJ6v8ciOJqvA334F0i/NwtDSjFOPNVmvpHJPym9jpgLqEpZAnz8n70hiKv3ZbMcWOeePfvgjkXLWajXknJw8T9nkk8dPJOxjY2NDLSbabfk5qh+hUW8IO5A+RKn8L10zpDJSgn4i+RUJUTIm6ULq1Ew8OV6mFlJ+lXkGfWPNO9oXMh6pWjsZG/HrU9ox6SkZO6b8ak8DuSn+InLd5D9uKyy8KJJxlAWuYQnLdHJmEtNT0yhXy8I4nRybFDnxG2+8gamZKfGkJGvVHbjo9/sSLnLnozu4+/ldbO9uC3Mv8AOVEEr1ZazJ/kXSTEBAFqHxUz5/Tz2XSJ2LuaKAkW/cfkPe/97n9/C73/1OAdCnarVEKv1tkqmnnmmU9YkvF/lMCnjQI1+AFQFMCEZpBnQrhO5EsHMQYGF8oYDp1QJWb4zh8s0KqrUCNJPgcIRoqKPXAdpHJvqHRWw/auPuJw+xvXGIQdtA7NG3kUEEgRqPVPIvWkiOkQpOSPstVTKL1eMpK5AbpGBg4pGXsPvk1DQdumUjinVElOCGIXRhpiqYQt5J0xFK78YCjpIpGYU6NIKSsY04smQ7chTzhoeK6aFmABNmDpOGjiuFPC4VbMzZJko6mVCRgNWBpmMQhuiHEfqmhU4uhwPDwd2TNh7UD3HQbqHPGnDWxpSuKpYa39aIDIShmRwrZcs6fJFosmd9lZbMQ+b2qUzynN4I4bEXdRMVPcZSzcGbF2dwuZaD0x9iqWhgomCIBHirF+FOPcAv1w+w3e7DJ0HSMDCXc/DmYhn/sDqBS2UThj9Ev+/iP49c/Nuhj08bHhpDAvL8PKHcmk3LH3rx8d3VNSjShohMAoExDFrUveysELkmpqDt02nlCqZSNgoKGBy5hiY3VdIEbBEMx5EwRXmtotseO4DwoPLfI1eQs1QB2ur8eHHTYWoxCgIG2ihVdRRtHYbjoJA3USmbqI3Rb9DE0qKDhRULc3M2xqu2MAZNk8xWhn0p704/CNHr9+B6A7h+BNc1MRyU0O3NoN1eQL8HNA7qitm/vo6tjXW0+gE8j6xXJrzHgvcJ5kcbBQH+1c1FZSfBVGFef+XoFZArTF11+4hnyB8BPjkn+VUgJXWnVoPJJBZypYT4fIljwDf26ZjtOKtAVoGsAlkFsgr8WRXIgMA/q2zZi7IKZBX4ehUY9dTRTVl4kyU1Kv+V5QYXE7op7Dz+juuauYU5XLtyTZJZyQSs1qqS+Hr79dt47+33BBgZuAMB/Hb3d7G2toaPfvcR/uM//wMb6xuSCCxsPt1QgEzykLAJLgcSL0A+zffmg5JO+g1y+3SB9LwTJujEYx7dx9crTLb1i1Qg7YvTNOiRF3FhR+AuDQvhIpdLOQY/cFw4RiLbSlggfCnHlqBGGvTB5/4o6CPZbwomsh8ZJjI1PoUf/+OP8YPv/0ClDy+r9GFKeBnmweCZjz/6GPfu3cP6+jr2d/fR7rYFaJRwkSjpLQG6FLNGjoPrahLf0mMbOV4JOTF0/PS//lSSrz/75DP8+le/hhu4sl/WgDVKe/zLevZF6v0qt+EcNA0bYUQgk+/MRbwHC7GAU6fSPYZ66KYEXJhGLGpbq6CjMuVg6WoRb703h4VL0yhN5mHkYxiWD1PPKf/BwTj2N7v49OPP8ejTPWw8GmJQ9+H3fERkHuqGALpWwgIW/zu+f5qoG6mwUioMA4IB6U2BBFw4o1tRhqioQ+I0aGjwDVuFoXjDRM7I0VLJs/ShM5JrDoXITOMV/lJkIo400LdMSXIJjVgIJNghkKTXMnSMGRbmC8CVoo0LeUcYgkXLQdmKUGX/CritIcoV0csX0bNsrJ20sFavY7dzgqNeH50oRjOM0YljDHh+DF6IOXfEWg966jPH2tObjZ5vCSBiapDtBDtNAdJX2Twv8F42bBQ1oGwA87UCbq5MY7ZcwsnONl6fyuPqdFEChFqejs+Oe/h/1+p4ctyHH5Dx5mC6YOPd+RJ+uJzHUsVEFEao91z8dq+PX+z28KSjoUecPwpgxJQUM7AiZZYqowuP422QcRlAY7/JTSNGdLzEmToaDPKMRFvmGME1SrlTXlsKZjHRmvNPgC9dbsAFkYcipfYS4EOIjKx3FaYjPSt7URChhHtpSagHz1x6hp+1IVh7CXPSgZwRI2dFqE0UsbBq48LlAhaXcpidKWBupobp6RLKtTyKhRg5x4dl0ddzKK+V4PeYkt9x+NEsgFX0BxGOj5rY3NrEw7VH2NrcxsFRB/VDF826i1bLR78XYdhj4K8hwC45/WLlwVCYmL3Oblf+l4rZaqkU7zRGO7m7N5ob/tT9vsQZgNco7oN2xn/S/mHkO9ALtG22SVaBrAJZBbIKZBX4piuQAYHfdIWz/WcV+M5XYPTuORcolL/R+yzJ9ONigb58KShDkNAxHAFWSuUSJicmJeSDAQ433rgh6b83r98UGXAcxjg8OZRAhw/+8AH+/Vf/jt///vcCvhA04u9fxJftOz9GWQH+ZAUIwrE3UyCR/Wnnbbz++uv46Y9/ih//6Me4fuu6MAdNxxSm6f7ePj795FP85te/wS9+8QscHB6IhyABawkN4WpyVFU6qhZNj+QZdgnBzpm5GfHIdHsu9o720Hf7CH0KSRUg/Tyg9DwPLRfhTK314IiwkWVQHDVKcl1J/pZHCjKNrMIJpPERMrG0BMwvTeCdv7+OK7dnMbGgozjmwc91YZsEWhUj020Bn/6uiTu/buPJ50fo7hmI+gUBSHgdYkTE6XsL0HGW+CrgnlL6wjsLMk+kw0Rh+FoeMP8eYV4pre+fuA5x+7M8YV4q+QzBJAW9qJfyOeVSyLMmmGHAln/z4SFvupgpGFgtl3GxVMa1QhnzoYuxyBcnxFTZmR5HJwyxGwTYDoAvBh4euS42h0Mc+xE8JgCPoh1ErUz/7Dn+LmGUEfO0DIBpwufRHzDt/aIB5GNgslrD6qULsAsONh8+xD/OFvDDpRpKOR2u52Gn4+H/3mniweEQw44OI7KxWnZwewZ45woZwXl0wxA7vQF+vVnH7/ZcHHUYAWzCCMlE6yTjx3LxppLAQ2oEDR+WrRjmocu+tyTR9iVCgaehRV+fnU5omV3Gv9mPnH9thQTLtSkNFWFvs++EZqfKmyqM+e80J8fnuZfOLj36ENCGZ4p4vhdl6ZqG8bESbr+1gB/+3VVcujqGuUUL1fEhiqUGavme3BzgOzIQJEivm9zzyPUziCK0ex6erPl48LmPtXs+NteG2N/podWK0Dw+Qd9jwnMS9GEAroQTqUNMz06m9Vl2yh9fOtOp+jz26wiw+txr7pft9zxfpLNjyyqQVSCrQFaBv9UKZEDg3+rIZueVVeA8VUDAE90WhpZ4u2maCgIRFkIqM1JSOtu0RQZ86eol/N0P/07CPlrNFt5+9228/tbr4gdIDzd6sN29dxe/+Ldf4P0/vI/tzW3UD+tonDQEHBEg8DyaVp2ngcmO5SsrwP4kE429SnYMATkyYCZqE+JHSen6heUL+N4b38M//dM/YXllGfl8XvwpG40G9g/28S///C/47fu/xYNHDyRtWECA0FP7jdV+yTgkMCDAeOphpRtnz4Wh+GVeWLmA12+/Lh6ZH378obBeKXuXY9PVfl8quPCVFfpzN1DLb8WOG5dgBpVkGsHXeoBBMIIMSYVFBNTpCkhFtqApMj6CEWTnUVWcG8+hNp3H8vUqLr85huWbJUwsFaHpZNoplzN/YMM7mMa937fx8//1Ifbv9aH183DhChhIFqIuQQvqvSXaw0iuW/SM43EwUPSUcSUQRfJD8CPlDo0AJc8FF1LIL9W4KwyFe+MelIiRoAt5WmchpYpHSM9AxcxS4OUJ8rqLMRuYcSwsOmUsOg5u5mwsWzrKpCuRdRh6wnplbw0tG91CBUe2g+04xme9Hu7uHWHjqIG2G8p2HvE/4kC6h0gfjBybdZrESpyIIOAz0NCf2xDfyOsIb5UsCwVDh22YMPN5+YyJWnX8eKKKdxfLmJ7U4ZgW1t0YvxmauLN5jMOdNizfwmJZw3tLJbx5qYKxkoH6yQCfbHfwcb2Nj7suep4NM3AYW4s4dIXnx54g/KfygiUzGLZhITSVl6zhc3TJznsGOP5LKiBJ3M/aTyqGO8WvKfCormQKk0s7VoF2nFOU/VI06wJGe0QLqxJ7CT57ZOSKT+SZr6UXATb9A4WNrSTtCJ1TRmCk9wUIpIOGTSA91GBKmEoM044xNZHH+Hge1WoZE1MWLl6y8Nbbebz9joVStQzDoFQ5lNcLrErwOfEZ5fkFEa0WHAy8cfS7ixi0Z9BrlFHfC/HZvYf45S/+HY8e3ke3wzRlBdq7PA5fEXhTuPbLs244VmQPK/uJ0Zsup5Avv+fwehGq7zl8nF6Xo+z7yF/S3tlrswpkFcgqkFXgpVcgAwJfekmzHWYVyCrw3Aqk0kWRQsoCPmFGjWwtMk/TwuL8It58+038t//+33Dx4kVEQSRgS3WqCj3SRQL86Wef4oP//AB/+OAPWHu0hla7JV/OBUQRhso5Na3K+uNbVQGCa5SlS+AHwx7olcaFqWbKoi+Xy6EyVsH84jzee/c9vPPOO7h586aEexDEFu/AT+7gD3/4g7BWP77zMe4/uC/9Sc/A0wdBF0MB4ym2xEV5KlsVb0FDw8LiAt566y1537uf3hUfzE6vI/NJjo19/xwfxXNVdFkj07Sf/yAXMC+yPGXbr9I+fa2rvP2FZZSEe1AjKIAc+VYUYJLhQ5qeJZ54dkFDZcbG4rUqbr09g5XrFYzN52EXuOL3EXM//QKO90I8vruF9U/b2F7zUT/swTuJEQwpy+VRUA6pwBOm48YaZeSuwDv6UxYD6fglVOfTwitmlab5sHT/VGabQoYKGjpjAqZjM2JJmPAjn4YmYoHcCMlInIjApj7lpohR0IAxgzdcDEybRfEMXCo6WCzlMek4qOkGcsEQOdaO6bZmDn3bwQmAEz/E9kkLj09a2GbAiK/BDX10fEJCAQItwpBgC5TvnQpyUt5qhh4jiFhbAlvn75rLEXIMlUYvPErDgBYNUYSPW6Ui3r5Qw43VEiZtDU3XxicDHR9vHmNtq47+MMDqeAG353J4Z7Es6c1rTQ8fb7Vx56CDbU9HPzCFMSdjGp/AMihtV6AYZ7MqkvIFJYhkxzpMX4GpvURe+9Jo65wslKufylDT/lRefkrk+/RDdRghQAU/h5qGWNCxoUK8hY2rYGoF0yvvPAVwcvoNhA2qZP3JOQsYyF5RjoKyC6Yq03NQ89X2YujK6R/D0nTkchpytoFyIYfxCYaAmbh62UZlzEC1VsLkZA3zs+NYmB+Dbfuwcj50fSDHGZMuyPeJq4iDcURhDYHnoNf15Obg2voaDo+PcXLSR6M+wOHeEPfvt3BSj+AOlI8goXuC2mIHgBwMONLjZOeSzUkI0mRdToNx1PeXnJwhgXkCqAQA6RN5dm2X63Kkn/kNfznaeK4u09nBZBXIKpBVIKvA33QFMiDwb3p4s5PLKvBXroCY5Wv0HKJPkCVfhlOvNC6MCKaQGWhbtqS20u9vYX5BwL83X38Tb73zFubm52QbBi/0ej0cHhzi4f2H4sNG+eXe3h5anZZ4NwlrSwy/lc/gt4MZ9VcepOztn1sBYQIapgLsuDhOmXv0sIwDAQX5PBmClmWJlH15eRlvvP4Gbt++jWvXrmFuZk4CRbjmbTaa2HiygXtf3BP/wMPjQzQOG8Ia7Pa6EoTD/UpwSQJiE14Y9TIkKDgxMYGLly4KK5b7oOy4edLEcDhUPmARGTuEySK1n/O48EwCCuhcRqafKZJEgkt08ZIlOUIMFPuOTv38XWTAjJlcO0zczIR7JBAG0UKGAQhAm49Rm8lh5fo4rr42gekredSmDOTLgFnQJZTAHwYYnAyw93iIzfsejnc9HG8MUT8YoH8cI2CGSLKA52o/oE8eXIEFdF0XKwNJbH5ucQmoOKeubLrWT4AP1WapSpjQiliKJXJKfhuj516Qeu4Jaqiyh9WWKbtLMfDovsZf9ROgVLzZCPToJpzYQkXXMFvIYblSxHLelmCRySjAhB6jbBiw2Gc6X8SgnBBtz8Oe72Pbj3AYACdDF8eui2bgokNQMDDRiVScAkdJwlv4Q6woJlw4EAD3PD7o7WholJ/TBZIgvo+8FmAhZ+PWYhVvXKriStGEGRjYHAJ397u4u9PEwWCIuWoe78wUcb3mYAgdnzZcfLrTwtZJjF1fh0fgjSFA4jfXQ0QgSHumMxKcmDkidmQjx1ThpGLso7OE27+keinDVoF6Z/2pmLNnfaQ0quyVP+4scbZEoPPzmt3OEBSCi8nNCWGWcs4Jgqe8dwX+4rUnjcDhfsnz1WHpTEvn65nErUJveBOQc1iXQSGGGgrzlPcEbI2gmilgbS4XI1eIUB6zMDFVxsLiBFYvTGF1aQK1SoRSyUW+4MNxPFhOgHzegulYyBs5GIajQnjiAL43wMDrC6jb7YZo1APsb4Z4fC9E/ThAu8ugpwEGgyF6/QDdno/uwIbbtxAMNXhBiCDuIdZdATNlTobqOw2/v+RiB0ZMNjevWH3FtRxBW0+/5ySfGX/JCGevzSqQVSCrQFaBrAIvsQIZEPgSi5ntKqtAVoFnKpDKgJURtykprgRUaEhumiYKpQKKxaLILGfnZ7F6aRU3r92UMJDJ6UmUi2UBAQ/rh3j85DEeP1I/O1s7IrlkQIg35FdwlQDMh1qcKKPz7JFV4M+tAPuJwNtze4sgTAKwcaGnskFD5HN5zEzNYG5uDrNzs1iYW5C/2dd8nsnWnu8JKEiT+0cPHuHx+mPs7O3g+PhYJL5MICZYLr2cBokQ8GIaMoFHx5KU7NnJWThlR8Dxo6Mj2WfoKYCK/Z9Kmc8lEMiKaQwNYt3IwqPMUAGBurB7lLSWUJ9KE9YklZNnxcAMBWpIRIrwcVIbPgKHmhHByQPVKQfzKwVMXSpjcrGEqbkcxmdsFGoGnDylicCgpaN1xJ8I+2t9rD9s4nDdRetogP5wIIdBXzJ6RGpxmo5K1ILHRtnu81BWHk1OohWYQGroAwQMiEgSooWXRQwkCRonxkJMZJQfKGChAIGjBmwKRiTIQm81y5DMaKmGSqlVzCv1MGDFEWqWgZmchUnTxKRlYFIH5m0L05aDmmWibIRwdHKfVJBNDwaahoVmEKA5DHEy9HDku9gLAuz4MfbdAF2xC1RUTTJaJWEYfQQgY/KcRqdrBFkJAxKuUqxTWw9RsTQsTebxvaUS3hkrYNFy0PQiPGl5+KI+wEZ7gKlyEbcmHUwaEXY6Pj6q9/Gk1UO9b6AZcoQJy6poGUNk5aGkQJ92RirXTQaYQSwO06ARSohI8Cf76OteuVSyNn9M9hZbQm4EpAkW7EuJokl4ewoITG33FImY3aXmJG9IyOe1JESnJp2C3CWQvUrc5Z88E3XF4YOsw0jenwxIYf9FijUnxyd978m1jEzJWAtVyAq3jwwJyImjZL96KAnhhaKFciWHiVoB0+N5jFWBqXEyBTVUajoqYybGx3IYG+P3CQu5vAE7x2tlgEIhhGkrYqPvA27fQK9dQLNeRK8fod3uotU6QavVRfOkh04zxGHdxEnDQretodP10e930G43MfRDBDyx1L9Vl3gRaLFwmOEzaOQ0DlyNnzBBs+8jX7eZs+2zCmQVyCqQVeCbr0AGBH7zNc7eIavAd7wCibG8sJtkkaCYVgwCuXDxAm7duoXr165jZWlFQJOZ6RlhEW4fbGPt4RqePH6C3b1d7OzuYGd7B4f7h8KgEqBPSAVn+1XLkEQa+R0ve3b6f3kFCL6JzCuR6572Fm3XuASWBX8icU+e33i7tAAAIABJREFUkxRKSjQdG2PVMennhaUFXL50WdKvL125JNJ3AbgPDrG9vY31jXV88eALfPb5Z9h4vAF36Aoww23I6ktBQLLReAyUEI+VxzA9M41SoYROu4Pd3V2ZFwIPpShECkL85aV4yXugbFClh0dcPAtAkVDjEhajmtf0wFNwBVN11Xbpg5JiJVekKC/SVEKuhBEZEXQzQrFkoDyVR2mqiPHpHOaXHazcKGDqQgHlAmWiOYS+g34XaB1o2F8PsHt/iMdf7GBjawM+AwZcA2EQQSNlibJhAQQViyuFPp7OCeDxUlZoQSdITIYYAmhkEwlLk+eSPCJ11hJCQhUp/5+EIyaaSk5DCgSS9agAUmFNEvOx1PaUNRI4EdYkGdhRgFBn+muInBahoKsq0SOPyblzto0FJ4/5vIMl28CYaWDCAByyKil7Niz4cYReEMENgKZmYF3Tcdfz8aTdxX6ni2GQnEMYQwt0uBgKz+vcMrDJNoMuPE1D12ROkztuaDFKeR2XJnP4P+aruD1WgR9FqA9CPD7xsd4KMFYtYr5swGt1cf+oh09Ohjhyh+gEBtyIIDW94wiDsS/6yS2B07iYP5o3Kgea0mCVWqvA05dA25XP2WcYpDKXnpVrp4kePDQ1t0af4bWOrE/KqMWWU+YcHSkj8dPj7/hvdduN559C2CrmR7Br9rrO+qaJvwlQHeswQiWLlmsqmdYaAUnC2WxkMnuTXub85z507lfViIxZ2wTyOQO1soVKyUSZP1ULtYqFiUoZxbKJUs3C2JSJ2UUdy5csjI/bsCyVSs5bB9BK8IMi4iCGNxyg3++hN3DR74To9Sy0TqbQbtXQaho4OOxiZ2sf9+89wOFxB303FPWBFppwpbQEf73ETCD57pF8FvC3nBO88TmaUP+SL6bZ7rIKZBXIKpBVIKvAn1OBDAj8c6qWvSarQFaBr1kBJv9RGpwsACqVigAif/93f4+//8nf462338Ls9CyCIMDewR7u3LmDX/7yl/jVr36Fhw8eYtAbiOSR+yDIQsaUeAHGar/8HcESfumWL9yjDvtf81CzzbMKsALiV0lQRPNhxPS8UsywFOwgw0i8A9lvCRGKvUggLpUTiyyMvLAolPTrK1ev4M1335S0YaYOEyTk+5DRRxDwf//8f+P9X72Pra0tdLtdeK6n+p5BA7HydiMYOKSZXQjUqjXcuHZDpKrr6+vik5mG8JzvoBwlASQH0NcGZ2mjiaROizSQOcX4DsUTpFQ4DfA4AwIZX8AMXV/ri5yQdWbNNV2TenEfusPUCx26o2FsVsebP5rGtbfHsbQ6gWIlJ+8dRTH8sAB0qjhej/DFnSf49LO7ODxqYdCMMOwEiD0TWmQL8EaIku55yhOPvKg0EiIBRwjIEXSKTRHLMlk3ZFgCAUEGHpxaCurCTExzHsguUh5lhIcUtCRgS4o0xmR7Uv6rGF/cPgh4PSQ4w0qkx+EKNEVQkX/EPI4oQF6PUNU0TNsWFgUItLBg21i0TIw5DgqGhVwcIS9MWA+GbmPgFLHr5PAwiPDkpIXd5jHqgwG6QQSGRHQHPrpRJF6CIxDnubqIaJoh3om2sC9DGI6Foe8jjAkxxZgr2fi/Vifw93MVlGwd/UGA3XaAbVdDruoIwHp/vY4v6n1sBREaHn3xKGsn5sUOpUxWBbyoEJCUQffHZZCEb2556uNHoO0leCsKAJcgb0KxHcEX0/eSv5N+EpRKuVXykzkNg1Y+lTyjgsDOIeW9BAJp78GtE2s/Bf897UkoMmfpVZmVMNn3gk+a0AjyBRGMMHd6TeXMoR+hSZA7VPJ3xabUYMj852c+5w59MOm7x7lDmbIl/ptKgE+AL5A5ltMJEpoo1mxML+Zx9UYJN24XsLBUQLWaR6XkoFJxkCvaMHhNiPswdR+apuaaFRfgRyXE0WWE3iy6HQMHBx08evQEH3/8MTZ3D9Fqu+i2Q5w0Ihw3fAyHbcS0IYk1mWNpevZTAVP8jhKyL14C4HuuZlZ2MFkFsgpkFcgq8C2uQAYEfosHLzv0rALfigqIv5qu7oo7BUfAjGuXr+F//p//Ez/5yU9w5doVlKtlOZe93T387Jc/w89/9nN88LsPsH+4L95ngRfIPlKrI8qKCaDwyzVBA/4uDV4gSyt97kvWY9+K2mUH+detgCRa0+ifEkgu4HVlCC9L1ZBsFrWwk35LE7DFd42yOAOGacAf+CKzM+jLlrNQm6jh4oWL+B///X/gRz/5Ea5cuoJirojesIe9nT38y//6F/zy57/E5599joP6gYDjsmbnfkVmd/Zes1OzuP7adQHAHj18JBJ6yutEcEjE6iXgC9/kCBC3EAJQGmFKkhBJTGkk6TOp36fYiRwU2UgENZTOVjN8xKTIpQQrqiRDAorkgnFAAL2ooTrv4O13V/DGT1Yxu2rDyvcQ2H3ASa4bbRNeW8PBXh8f/fYAa5/s4njHRf8kRDh0YITlpAeYEHsmh33q2FKSVFJ/+V36nGiBKS/m35YASaK+PE1QV1yxU3Q5JQWmSE1CuFL3OtgLCgRM82lVZm0CmvJ9pKYEXPhePkzNgGUBOdOXrFg71DDr5HG9No6b5SpWdAPVyEculXvqZGYxvZp+aTEafh/7foAnboAHwwE2ByF2hkMBA8+nMFiDZRUQ83OIEu2YoC8Tlwn+0GcxxGzBwj8uT+AfF8pYcgzEboi+F8AzNQwsC5+3OvjZWgP3T3wMJUGcybeKtcv5qItclj5xaReoxOenHyMdkgK7fxov/LOmHfuA/aAE46l3QULaSyWr7DtKdNk3ybVEba+alW2qxM7qkZ7JKYTFeZVYBp7GD6dzONko3Qdfq4TIFmLNgKFH8Jlqrp5UDx4Or6UJ+1euc4Qgn+Pxm36X4DWCACFPRaZ7khzOvubLORZMhs45NiaKgJOPsbI6g5u3lnDj1jyWL0+hWu2hWDyAbXeh68paRJd6cJ7Y4m1IUM8POTN99PwuQi9A49jHFw+G+OyDEB9+eILGUR+Djo/BIEQ/CDD0Y2EMpsWU7yNyfioIKgMD/6zWzl6UVSCrQFaBrAIvvwIZEPjya5rtMatAVoG0AgKGaIawmsrlsrCiGADy05/+FD949we4ePkinKIDPdRx97O7+Nd/+1e8/9v3ce/OPZFNEhwRzz/NkETg9EFghYsCyoMdw5HfpYxAsrHIoPICL/vSnbXin10B9tdob3FHwjJjb4WeYrjGyluNfc7nmCKcstIIGnpcYCdqVm4vCmMtBhmxN2/cxE/+4Sf40X/5EW7dvIWpmSm4gYuj3SP8+v1f4xe//AU+/OBDPHr0SPbB/aeem2nfc82/MLsg+/MDH61mC7sHuzIXeKwCBp7TxyhwJWgBfdwoedW4+OZ3EwfgnE+kjSm4cAZxqFAOBVl0YBsOQspitVClDYNgjw0tdASFE1c/00euomFhuYyrb8zhyptVzF03UZyMAWeo9jHQAc9B0C9j+0kBj+8c4f5HG9i5v4f28RBh6Mh+XXTEA5DSSUp/CZ7IsaUgxwgIy6MUaI9hC8LaCgCD5wdhLUpviducBQ+dBMwh3UwFgowauVEeSU9BBWbZKqlUoA+V4sqHS4DSYIgFb8BE0qsu+xOWyIZh0rPQl5RUBw7GEeBmuYLblRqu2joWHBsVeMjpZ16T7Hs38OAaFk4sG7uWjS/8GL/f2sHOSQdHnosh2bHn7sHq2zB1Sqfp8RbIOZ+BXwEmcjp+vDCBHy84uFUpwYoUu4sA807fw+/qLv6/zSbWez5g2xAkNXThDTy5wUX+nC/ybMqECcISzHpWys7fsTdDxfAcNed7CUQxMo/lOE7rfwbunSrMJTPEkr4wIsX6Y6+oxxl4yTMhSMy/+Sz3NBoDw9MnRk//zKf6kyBcdMaO5RmzCpp4ZvIGRe+s8gnSyPpZhg0vIABpK8m9Fgho+NRnvriBkv3L66xK+KX0mNfA0IA858p8UpL5OOJsKoKXg5LhYWI8h7nFccws1FCbsjG/DFy9DiwsxxgbN1DOO6gUHJknpkbpuPI3JNNwlIvsujaaJzUc7c2jvjOJJ1sdbG3vY2tzCxvrmzg6buO4eXx6E+b0MyPw5LODnxmZf/G5u0hkB5RVIKtAVoHvYgUyIPC7OOrZOWcV+MoKPMNoke1V2ODz7YxO2S4j7APepYeGvJPH4tIiLl+7jFvXbuH2m7fFF3BmZgau52JnZ0d80v7wwR/w/vvvY+3RGhonDQSuSmaVhzCHEkZgwoQRVdII+08YgRKSqtJcX640UqUpPr0cUimep3Qm20ehbMIp6bBzOnTDQK/ro7vvIfKUcOyP95Hs4htiiDw1zs8ZUwIJLy+18iu76lu3wSkDRYyvnuk3YdYk/cbUULKDxPNKMT9ke/bs/8/eez/JdZ1Zguf59Fkmy1fBEZ4OIEiRIkVRothSa7p7QrHTE73TM7s/7v+1M9E7O5ppFxOraaOWWoYiCYIG3heAQnmbPvP5jfPd96oSIAg6kCyQmQoIYNXLZ7577/fuPfd85yT6/Cljld2IIKFt2zh+9DheeO4FcRk+dOgQpvZOYWRkBOur6wKMnzt7DpcvXca5a+dw584dtBvte/o4u1TWzuL4k8fFSfja7DVcPHdRsQhlMawYYdJ1P27sPmxcf4ktllQBK2JQco/yM7Lj+A/G9xMZgSlKxo0BX7l6ph+CgQQUdToFiNiZ0iOzPWTLOgbHsth7pIx9xwYwsq+A6ekBZAYcWDaZXgEiL4uoPYr5WzXMfriAC+/OYe7aJrymBt9j2ThLvlkKyQ0HVfIrIKC4LiS5ITEs2uGCpY2RAILSPEk/ohZlGCA2aKggwn8qGPe1XzprI8Owl2nU21RksaogipOBYn6xf/JkAkby1CFibqggQAERJhwD+3MO9tpZDBgaJmwTZdNB2bRRpOZlxFJrUxwgXCuDmuNgGQHurK4JELjodbDk+VhzA9SixMRku289IPc94J3BMml+aPqSAkyESVPf2+1nvK/P8nApk+4tst0+B/+Rk9JS6OwjhsRZMUqV8/SwY+HUeA6vTg7hxICFsslzxWhpMW43XPz+bgN/WKpj3vUR2QZMy4LvxYgCDxr7qIw1XidBpiTOLHyNYEUKQiNbUNhgaR14yvB8BCCgGkLqgRUjkNe8jw683Y9SOp8yByEDrhcE7Bk+8puUn3oPIzD5DzVO780vveM67ffq3vj8Sltw+1xJLHYYq6rfq3d4kj+3h0E6TtifVWqQa3Fok6WYnFflEAMxZQEiDTbzbeTBoU6kxbxrIFPUMDBu49CxEUxP51GpmBga0lEsO5ieGEBlNIN8nlqvAYKoDdvw4BF45LliG5E/iCCYQqdZRq3qYWV9HYtLS1hZWsPiyjrWVju4e7uOlYUOmo0IHZ+lwzECaqLy9piXpb8QKu1hbz7yfJu0YLI5ci9J9SHzkQfeRyJToOyJ+p9+BPoR6EegH4HHPwJ9IPDxb8P+E/Qj8CVEQMTrqX2kWHdqQal+xg93tcnKI7uCbChlmaCYe6mWH81ASuWSAH5PP/M0XnzpRTx1/CnRAjRtE812E7eu38Jvfv8bvPfue7h586bspHfaHTnvR+R07llBJM/cO/t/RAuq+6NpIqNKm5SCEYB2sohUbCQyGAIthFWKMDKdxdBMBvkhU9bh9fUubv2hhrDBGCkH2sS/cOcy6fpxWzfs3qouLutS38ePb+l0kp4eQSMVJcbOEivRauJ/cvEkjAkdWWQVw0IKn+i83J/gPzC+vf3u/v7Wu+pNv/zglbAaO8niNmtm0XE74oo9PDyMmT0zOH78OE6cOoFTp05huDws5WXVahXXb17HO++9gw/e/0BYJ5tbm2jVW9KNqF/IsuIXX3gRz554Frdmb+HM+2dQr9bR7rRFO5DjMx2TwlYUTS1N2IIs0w/iHsD9S0gln/qUD4rbQ7/MLyRUwpRexQWv2g3oQQYSHTORUCOjU0doBrDzphgLDI9lsPdgBUeefAJTh4vIjNehFzwYRgaaryNsBFi82cSl97Zw82INtdUOmtUAYScUQNCj9lesdCQZZzPOICLLj5hPTJi9o3TOZOwxpzIPkMFnJmYRwj1KmGJE93j/IlwIncwt0ZPzhemUZo80H3+s5Ng9qMh9mzdiYEINNx0B2Vhy7QAZO0LW0JGJTAyZJkZtHXsyWezLFDBhOxiIIwEMcwZL5DWaxyLQYzS7HhosFfZdXHcDzHYCKRVmNmlHPrxQhx8RNGVIyJ1MXK2pBUe9PrIbNSCbhEFAP9GFUz8jw4yaimIpI24PdElhnPkMBDfpSJ/EhmkweQ8QZ1FajDzelJJgHstcrVwvlIEF26NomzgyUsBLo3n8eMTCqKOjrQPLiPHhuosz83VcWm1g0/cQWTS40aEHFqwgQsEEHKJMAuACbTdCOyQjN0bOCDBiK/CP8Wj4QCdgPDQEIU0mCNTc06qferg8+MD0ZfIxmgAPeodu7xJ89IxpOO95tT6obz3wvJ/iUe4Z82JzfG9nfdg7v/f06Xm2f5bEgaGXcyiH5HTFoxsaTMdGuTCAYiaPjKMhX44wvdfBiVN7cPjYMIZHTDhOF47VlM0Dx4hhmmQe6nBM1iBnYMQZuGEA33fhuS5aHAt1D3fnXFw628bsdRcbmwG63RAdvy26lB3Xh+8BkWeI8YjvRugSKIzojM68HEh/Vu98ld/Yb8lvJPs3dYSX+VaiSslcknqG80k5xni88hjnGdJ+vzN2+G21Pakcj3kOpU36IFav4m8rl3aOYbKQFZJPQYBPN0f5FP2hf0g/Av0I9CPQj8BXGYE+EPhVRrt/rX4EHpsIcOc7EbznbFHAwPud8BJ/xHRCSCYUQQfLtJDP57F/334cO3ZMQMBnnnoGM/tmkM1l0Wq1sLS0hNnZWVw+fxnvnX0Ply9exubGpgCMu+2jIyM79yJgLhPmtixlFZMiAUa1EHY5wOFn92LieAG5yQiB7mNroYULf7uM1qqOKOSUm5PsHv0vPuz9AAh/1rPy+kTClsz0yYZUuk/qIyr26g/dMZND5DfCpqDNQlZKMX0RYKfM/4N0rXZbazy+98PxlLJYbc2GF5EjpMl4yWVyGBgawN4De3HimRM48fQJMRapjFZkTK0sr+DK5St4/8P3cfb8Wdy+eRu1zRpaQUsA+YnxCRw4cACjw6PYqG3gxrUbWFlbQdftyjgm6MdFY8pUTKPIhR+Ndx5f3Sp2/vtqZx+IjvEYLoo16DTC0EPoXNjbETJZDYPDBczsn8Ce4yVMHDcwNJNFsZyHY7qIwxBu3cDmErC24GN9kRsYK1i9U8f6qgu3GRJHE/ZRSHYgnWRjVcZIwMnTOyBBj+OfQKDaPNhxOxdXVoJTojfJ71DbUTEYyTbjebg4/8Q88BmGBoFgOa/oqVEyjvWchOmUM3ImjlGxgHHbwqTjYMLOYMI0MWFaKBkGcqaOrB4jm9hKdBFgUzOwFMaY77pYajSxGQXYDENU/Qh1H2gEVC4M4AoYTcCTrtuKkxbqASwpKWWOVOCCDJekzJT3yTwlfDJxQOGdsrRVRTPFfe+H1BSkQQ1GU0BVllrTXXr7Q8A1pgSAjomcg+9MlPBne/KYypuoI8ItN8D7Sy4+nNvCXLODZqyMWgTQ9w2M6A4OFC1MDWZhFXJoegGWai0sbnXQDkIMZ3U8NWhhoJzBlh9gvhHgbi3ARpvmN36Ssx+xUOBn6Aff7kNpIFOAFttiFmI7PnLlGFPTJYyN5jA47GBwSMdIJUKloqNUAsqljLTlQNlCIe/AdmLEpg+N+SR5l3MPs1E1sbGaQXXLQaupodnsYKu5hdX1DVSrbdTrHqpbATbXNWxuBKjVQ3Q6HoLARch8TEK34KJJHhBDIrXpuMP8TDKfrpQhDeYNwspRki8SExt21kiLEckmiWIiKgiPDE3ZDpB8yI0MeR+kGyn3dA5+Q4GBKg8ptUPFh1cgK8F7ufH7WNzf7j7Wf/p+BPoR6EdgV0egDwTu6ubp31w/Al9XBGS9pQuIIEAgZ7cGNbzUAld0fEIu4ELooo0EYfkNDQ5h78xeHHvymJQ9HjlyRNhOGTsjxh83bt3A1uYWqltVKQm+PXsbN27fwPraOrzubmWkEfCjS6EGQwtgRm4C5ymWnwAMGmDnAuw7Po2ZU0UMHtWgFyLUl12c/a+r2Jz14HWVm6xC+R6RllZCiuLU3gh4n+oHhPXIthGAgSBCxEVPhIjOhknVoGHasnig42hIkFKYn92vq8d9468rYykpJZYxxFJQgUSSZRk1CbMOJsYmZNwcPHQQe/ftxcEDB7Fneg/sjI3FxUUBBK9evSp/rly7grXVNQH8aLhz/NBxGJaB27duY21jDZ6vdAUFSJKF4UeoMwISPr5AYG+3+STtAuXuKt66RgjdjqEL+hRC12NxEB6ZKmLiQAEjUwVUJvKYesJAYciCaTjQIgdeW0N1w8XKbQ+z5zdx69IWVm610N3yoNMsQ28iJMuMbDWabFiAZ3RgBAaigOzcFLoiOC+eybIxQHBKKgV7P7LO3gE6FUj2aEDblEspMBm18xKIQW1wKKZdXg+R13TkdWDApKGIjWk7gxE6DFsWKqaBUV1DjoxwMo5NA/RFbvghah0XaxqwbuhYiTTc7Xi4XW9ird3YBgLJLVIlnHSm9WBEzKMK5CODyaCeXxoPMW7gXSk4gqADq691IoUpcJEcrAAJBSKKDF/EuCm2k2gu3gMEqmN5zpKp4UQljz+aGcZUwUQ9DHG16ePCWhtXV1vYCH14GjUXVUFnHBk44OTw3aEcnhwvwhnIi07ixdUGrixuodoNsaeUwY+ncxgZzWCpE+DiehdnV9q4U+sm4K6xrTP6jU+Au/AB6YqtcUNPqPLp/COErZvI5myUB22MjJgYHdIUEDiQQ6lMB2IHQ4MORseAoSkdA0MmCjkyCBUxFKEDPS4AUR5BYKDjdVFvUDuwhlaji2YD2Ko5qG0OY3PNwuqyh7sLq1hYWUCtVhVWIXN3grVJWTHnY9y0UTmcFQc6DO4wkPIo73rFISQOF7KMmfleHJZ1RJohx+uUMhAIL3VUSuYiaZn+9njrrbPmD9VGCvORITqOTgIE8t1BIFDNBWXEiU5osqnxsZqhKlcrviL/tfs2gHdhd+3fUj8C/Qj0I/CoI9AHAh91RPvn60fgGxGBtDSYhhxcjiXC5nTiEyMCggchNW8C2Umm3tnY+BiefeZZvPzdl/Hyqy9j3559Unq4urGKixcv4t3T7+L23G00G01xAWYJMEuB78zfgdtxH6w9uCuCSU0tQ+bbLIsRSp2Ux6R74Wpxb1kRCsMG9nyngJmXSyhOZuBWI1z++yaWL1TR3GwjDGJEwgrqlV7/Ag+ZVKTpsQktSKXZTQQCLKj71OIQZmzK9J2LfOEjGiEMR7EBotBGGFjKWCJmuVr/88gj8ICyerYPhfKVOH4sILsYZhgmcrkcstksBsoDOHz4MF559RW8/MrLAgjyO2T7nbt0TtyFz5w+g7m5OQEDM1YG5XIZpmWi2Wqi2Wwi8ANlNCJgSrqQVMYnUt7P0mCuHr+k0vpHHsuPPeHDyiwVW5aLfotldLoPPUOgjuOEuccXopmTySKT05HL6Rgaz+DYKyUcfGoCpdEsMgURCIPbBazOCJZuuLh1fhOz51excHMLra0uXG8Lga9YdTxhZLKE1hMzpDCMBAjUEuMSExZ0cLwxl6hS2O0qzbQkUqyG1aKZpXs88lF48yohAQIIuvQBuulyk4BFfmQJsXyaACUzBPOHFbsC/g3ZwIhpomJamLBt7MnaGLRsFDMOcmRFCwDHPm2gZZrYyjpY0y3canVwZW0NdzY30YgCMTrhH5dlwz3ljQoQULCd5EhdxWanpFpxnkV20yaOSLOeSMqHiZtQAkHIhgRO+H5i1bOUSCpttm3FOx6XlCLzp9zIyejA/gxwsjyA0ZwlLsg3WhFudzpYdSO4Gp24I2iBBjNSMTqWz+DHw3k8N16CNZjFkt/BuytNfHC3js1OiKMDOfzFvgKGRnQstIEzix28vdzCtVpHWPY0ceE43I1M+K9u3H59V5KqBw58cR8OYWkW/NCHEdnQDQuGrSFrhXD0QIF8lg3TtGBbBsqDOvbts3DwqQL27s9jpOIgX9JFbqCYzaCQzcI2kyoAjTnYJV1PHEiiKAc/HEcQ7IHbKGF1qYtrs3dx+cY1LC7OY2Otis3NFpqNAM16IFrDum7CC6hFqsD6WNdhmCzz50YCT7ujkEkTF5oQsW8x32ixI8XFauwoTdN0k3CbTis5JympFnmCJB/JeyEpUaacBLIINCfZwBJhFJg0QNHCRKO1x7Y90cf8aAsr7UJuQfBCDy5H/vr6Rf/K/Qj0I9CPwLckAn0g8FvS0P3H7Efgs0Ugcd0UgX09EZvn31wxcepGvSUK0OsKwCAL8MXvvIjXf/Q6vv/q9zE0OgTHcTA/N48/vPUHvPX2W8JmoiECwcCL5y+iVW2JK3Cz0xRQMTX6+Gw3+hUdrScrTO5wxwTclBi7igb3wzmlDZB3Ikx+p4g9PxxGZV8ZfsvHwmkXd95dRfVuE2EnFn0oEUNPDSW2H6FX2OzTPRevzwUsl+3tZO6eiAKpEySTeZoKEAKRwh4hCbAwzVPaWqI9xsUFAYxHBFB+utv/9hyVjqfEzIYLUI4bAQESlhfZGzR5YFuZmmIwEdAbHRvF4aOH8Uev/xFeffVVYQoSeJcS4Bs38Mt//iXe+t1bUg5ca9TEOIR6g+sb67h+9TpWV1fhtl3RrxM9zziW6/aO6481EnmsWuhhQmX8HcctdTHJC+TikyBdgNhyoRss+Y+FSWNrgGNqyJQMjOwv4NgLB3Dw5Agq+zXYJZZzctDY8JsWautNbC7WMXetifPv1tBcrKK+7iPshirO0s4O/MgTRo58OXFyZiqlOUbCaduRNfwIsZHfI3OJz8BF/BdnEyuDEh0x9fMIGkgwObrBAAAgAElEQVQ7KyRSFf8xDwhcQHUxyW28g7wRw9GAkmaibBsYyNmYGBzGnpyNGV3HWBhgIIqR0y3R8/MsE+1YQ933sdZtYbHbxoKvYb4bCENu2QuxGaalvfdSIrnNkoKB2+W4qfSjgBMJr5HgquTUxKqDpsi8c2E4sxyZIGBvvk2O5FhLCNrCNNQ0DOgxxm2gYJmSHVc9DU0tRguq/DMONISeiZgbL3BxspzFT0dzeH6iBHsoj1m3iQ+Wujgzv4Ut38eT5Sz+crKEyTEbc3UNpxd9/G6pjkv1esLCfViffawG32N5s3QrjvVI5UOa6rCKPCG2CfglLDrqUXIcMHNklLqnESGbN1EsApVxyjpYKJV1VIZsjE2XcfjgBPbtG8TQoAHH7sIyW6IzqGue6JRSt1JDEXE8CN8FvC7QaDZQb1TRarpo1rewuOTh2g0PVy91MH/TRTeK0GxQhzBQr2lqZ8KHbSSAd+IBQ11MZSSU/M23fOSIlIkq6CXr31XM2NRESv7mCTgjYG4gCJ+YsiiPlh3pVR5msEIiMWBilQNvSEyZehi3HyH53a+Bwmul1RGP/S7UY9n/+zfdj0A/At/6CPSBwG99F+gHoB+Bj4kAgQoCf2QuOIYjrKLULIQTZ9uwBVwgUPHdl76Ln/zkJ/jea9/DvgP7ZHF5+/ZtvPP2O/jXX/8rznx4BsVcEa9+/1X5+ZtvvomV1RXQtdYNXcVKoateakyym1olZY9wds3J7vY6nFwWpZpDsW0+iw0f46fymP7BIIaeKMAxHSyea2D+rQ1sXGug0+CS1IIHLxHzTvfCeSaWJtGA5D4NwYfEggt4foOZ3E3OcL+YGCf/vDP+TVaRMIEEUHCVXyFF/0UHcjcF/Zt3LzKeWPRIhpVhyXhK+z0ZQfKztF8kYBGBO7JuJ4cncej4IfzwBz/ED7//QwHURyoj2Gpt4fzZ8/jlP/0Sv/r1r3D3zl0MjQ/h0IFDYipy69YtbKxvoNFoyHgNtcQsJFbjWsZw6H9DGEkE+rZX8fd1IC46yWJxZNwxzkoc30dkcKEeSx7iGVhS6oBapwY6uRBHnt6HYy8P4OBLJVT22YDhC4MsvZTLMr8FC/PnM7j89iyWb62iulYV8JWcFw9FwHDpDpCU8Kk1uG0APkv4EjImhx/H870eoswLCqbjGA7BktIvLqHAfmVo7IM7YcqAHEUWKzP/7LiZkhFOHmJ6dwQeVHksTTYyKA0XcCTn4Jil45gGTGuESzQ4pg0t9OVheZlWrGPdsLFoZnAr0nCt0cC19U3Mb7Ukd1niYM7+qeBItpH6eDDNSEqBeWfMdy5JnAQxWYJNdh5sOZqRUhxD8p+Ya3kWB25ibsDxt/N8fnIMMRAdtkFQ1ENej5Uxi2bDtbPw2HZsq8iHFprQg6w4Bttw8VQZ+NPJEp6fHIQxkMFd18Xv79RxYa2BqtfB8aKD/2N6FJVBYKlj4+2FEL9brONKvQpPwNadTaVvXsZ7DJ7ItmHqOrQoRBgTVANcAmgJLkV8jH2B48RCIbHF4Buf73xvu/UoA5DNsEQ4wv7pYew/WMG+vWWMjxkYqgSYmgZKFU/Ki23TF4McMgs9TxMgj2xgGYopLhYAy+sOFpcGcHduCPNzDmq1Oi5fuYS520vYWK2i0yKgR0Ys74ObOzuu2b09i0xCTXMQhDYc6bUbCcS/49auLi7ZL2k0jnf1fGJuTWCR5jvcKDEB3yBwrsBBP503pETAj212NVtSmwxpv08tXPobkI/BaOnfYj8C/Qh88yLQBwK/eW3af6J+BB5dBIQBaEABgZEnTqb8mKYpjqfjk+PCPnrjh2/gey9/D+Pj43LMnYU7+N1vf4e333obN2dvolaroVgsYmZmBgtLC8Jk6ja7AkKQBXWPYcYXJ7w8ugCkZ0rnqyJAlS6SVSyU9LZaitKAoHQoi8lTA5g6OghnwEFn0cX13y5g+VINbp2L/x1G4I42W8oM6WGI7MiDfezzKEYgdRs1tGPGMpm5b2+wq3sTUwopRSQzhlwbLoibsnAW2HH7+R596Ppn7IlAEmey/lJWKJl54hGh6bBsC77vixaUmLnS1ZUlapYhoOGho4cEbH/1lVfx9LGnMVgZFECPDNtf/fJXeOf0O7g7fxftVht21ham7cbaBhpuI2GDqI4hzJCU1fuNEXf/JHYVIaTs9lggBB/qZMZ40CKVh8iiIftHLHd0DXEmhjlg4OBTg3jquxXse3oQ+aEs7BxQsG0lwE9wqDuE7sYYzr51BefPXMXCzTVUV9votNjKRQXTG9T8IsqQlK+Kac+9o0Oe4CGMQAJbj0Zf1ICmWcIcIvilCoUJvzHd8yrc2LAEAtwp2+O7QLGETJFJUN8qmppoCB7L5/BkJoP9jo3BDEEHDQXDgkmmK/OMAdRNHZ3yMJZhiGbgzdUVzK2towkbmx0f7ShKnlBlKYFF0/fD9thJqtiFSpneBTMbNzvI7CS/mYAixRv4LIoRuN3vd7iX9wSf7zpbj+EQCNZMRIaNtmlLv/DCpvJ6jh3FrvIIMLo4MZTHvxkv4vmpEuwBB7PVhmIErmxhKwzwTDmL/3OshKlKEdebPt5ZihQjsLEpjFxVD95nQ31d7wjLztNQWErjDZ12WdwgSyrIVYfZNvGmRqihsY/REVqDpZPd74kRB8ekGQegeXRW15F1VC4fHsvhwPEcjjzl4PATeYyOOygP2MjlbcnPtmXDodmIESFgeX4YwE6wuAhjcMM9CLx9CNrDWFxZw9n33xVjtfmFZVRrLTSbPrwm0Go20WmH8Dy1qcdxzU0G8Q+TEnjFhub4UIzAhA0oGxopWzpl7KWGZpwrqHNJKHrN2Hm6NE5piX3KLnxod+6d56SMwG0l0K+rG/Sv249APwL9CHxbI9AHAr+tLd9/7n4EPikCZP8JIzAOBKQga4n6ZY7tYGBgAHuf2IvXvvcafvCDH+DI4SOia1atVgWU+O9/999x6eIlxEGM4aFh5AfyAm5wEruysoJutytzUTJTfM1HHPVolO26dVEyYeWEX0pnxCJUicwnQvNEcnRD6a05QwZGDpYw89QIpp4chaevYvY3K7hzuo7qSozY5zkUIzAtC01ZhYrTwtIh5mbW4KgyIim9SVAD/oZHcQ+dZUrk+8n2vOFJLK3QkvJSljBHoo9FBhpdKnnbDoxYMYzI0wnRFsH9SCcjgqDGJ/WK/u8/bwSUKYMaT+naXxiBwuZQgU8F4bevIVrwSsOK38kX8hgbGxPGHzUDv/+D74u7sGVZmF+Yx7tvvYt/+tU/4da1W+LSrRs6Tr99GvOL8wIoarqm9D3jWMB8dmUynUQj8LH8pBp6HA0P0whUJW8KEM+J+h0BLy79aapjxLoaO7GVuINTEj+Gr9dlQW9lNJRHs5g5MoKjpyZx+PkBZAZDWDkPscGFrA49zqG6WMPV9zdw/u0N3LnaQHMthL9F13EXgeYhSsXzt/Gf1OCHDt/pWL8fG0poQgIQMgd98bYyDEPylXrmCGGkiUageCYQgzaUliRdxcWehOAowQXJ2Yn5aGKKYkQ+MpqFnAlUMjqminnsHRrAESuPiVjHYATkY7LvPGiGBZd6ZrqJbhBgy+2Ikcj77TZudz2sux6agYYOy4mFHc647BCVeH+WDliJyTLhPv5RioJkBioHU7rAstST9ytgiJQAK50ztfWhPjse67QuYTmzBVvyIw0WlAkUY2TEXegCKaY6arHoSx4dcPDTsQG8MJmHVdKxtBXizGIX7683sBl08eyAg/9rzwhGC1lc63j4zUobf1hr4CaBm5T4/YlMqsdyYD4GN0234AIM8n/Z7zVf3sdk9xvi1k02K9+7JjzNgxXbIqEXatR0VVMAkxqW9BqhsEZI7T8NTsh+xHezBdO24OR0lPJ0HY4wM13CwSPjOHR8EnsPVDBayaNQ8uBYdZhWA4bZFs0/9YLm9XLc6hNdyij0UW010aq1sbHRwdJKFwtzLi5+0MbSfAcb623UWj7aXgw/8OGG3FSiQZG6P4pQMLvxKbcziNRCZ5XGsQwTGqGpfLatY6zwf+n77Koye0gxw7SVt1VNlF7y/R9uKKTGWIyvqlpIa44TfYTHoMf0b7EfgX4E+hH4hkWgDwR+wxq0/zj9CHz2CCSY0z3GbYmmGSdvIuAuk14TI2MjOHzkME6cOIFnn3sWTx19CtOT02i1W7h2/Ro+/PBDnH73NE6fOY2trS3kMjmMDI2gVCqh6TYxd3sOrVYrEXTXhPG0zTj54uvbz/7sn+obycpXjk1WAMn3uDDlJJnTX18zZAGtZzWURrKYOjiMiRNllA/HmH9nHXfe3sLmXQ9unatrKg6RxZIyVSiwn26pJ4tfqT/kCtZIDErSY7c9/ETXL0QGuq3BKnYVkOSxXodyPQQBLRhGBLsQwsgQVGK5niMOpgRjo8AXFkIYBgqM7QOBn6pHfJ6DUkAvHU88B39GwEL6QU9pNkFD/igFCNPrsX1p2FMqljC1dwovPP8Cnnv+ORmPUxNTqNVrmJ2dxeyNWWxWN3H9+nW8+ds3sbS0pMxjRFRegdgikk/WiJSXPa5mISlK1DN2HsiwUotTWbALOK5YtIp1piBCxoGjUOl9EmLnOHOVo28cQbd1DFQK2HNoGE+cHMT4URsjUzZKwzbsvI449hEGOrYWfSzeDrEy18HW3Tqqd1pYnK+hXuvC64RyjFoJSw9IVtVJEhbajSh3Jk6mzL10bE8FQBOQ8AvmSgLCGo1MdGW0ITiZaB/2uIUaIhMmHwE+EgIb/xYzUgKHkQ4zMbwxtAhZAyg7NkaLeeyxsthnWBjTNQzx54aGsq1LgTOLtBl98q+qsYabsYG5dhsbnS6qro8NL8SK72HT89FhaSb7bYIb8PpOAkwoYEbJGshGB8G9pEsQjGFK2zEF+eiLLoUsyH1iPlZ3RohYQYQ0U1KZ2RWmIXsK4RRu3HQNH0fKOv54rIAXpgtwhhwsbgDvLzRxYb2KTuzhRCWHv5ypYCTj4FLdw1tbHVxotrHcdtGoB9jsBvCib4Zn9+fJiV/vdzjG81JsrroMIbBANsVokKPFiRCf/Gbnfc18nerwCpk7GcpUc2B/o3ka7W7U6krbdut1LBqJ2BgfH8bk1DCGR3IYKmZRGnYxMuKiMhqgOKghk9OQzQDFQgHFXBaZjA7L5GYsZQHUlMBzNTQawMYGsL5YwOZmjPWNFtbWq+JM3Gy0UetGqG0FqK25qG3QqZhQuZIeEL8zceFmOX4mAQF5ao7IRJyA7wfmHpZOyyPHAo4bUaA2CPjK6slD/Bkd03UxHLl3KsE8w3FIHVx5/6VDUZJLnxT79Y6D/tX7EehH4FscgT4Q+C1u/P6jf0sjQJYf2X6c9HJBo2AILpB1YQsRhODiV/gznLhpEXJODpOTkzj53Em89NJLAjxM751G6IZYWFjA5auXcf7ceVw4fwFXrl1Bq9mSXWkyT+hkyr9ZwtjpdFRJoqa00u4BH3dpe2xLBKaLRf1etIxZlItpru8NOgsaOjIZC+WxDMafKWLP6yVUZ7tYeLeGtasN1JY9BNwU11TsZYIsiw3FtiFrSIpy7gECd2gjcr2EzaKK4BzkhwqYPFhALueg3fLQrjUFdNB0G7mCgdKEA7OoQRPwx0TkamjXQrS32mjXGmjVm3A7npglfNxH+kXiOptq3e3SJtu9tyXNSpgpcd5WjZ+gLTu3LW6WBAnJ5Ej0AtPf8vvCzM04qIxUcOzYMZw8cRJPPfmUsAAHhwalJPju3bt4//338fabb+PCxQtYXlmG69M6Qf2PbSn3AcUQVLeiyfjnWE37p+QGTeWG3fdJR0N6Zwqs2eGv3H/HO8enuU/xY6RGdvtg5kJCVenPJEaMu2WhWHYwtj+HiUM5jO/NY2S6gMpEDkOj1FCgMD/EWbhZ89FYaaN+u407V0PM3axh6U4NjU0XUWwmsVcsM/LRUiaNOOJqHmI9ELZiulWyDdg9goWzGKUadA9XuYu4AAmJ/MPML/2C5hiyqE8YqRKdHTYdN0DsWB3r0jdA3MkNOLqJjA0M6CbGDQMjtoZhS8ewbWIqY6NiAEO6iSzBSF2Dp5uoWw4aXQ9110UjCLAR67gT65jtulhqNFF1XXRCZawjZiZkJkqbEJxQzUYw0KC/Q/LfwqNMwfWemKU9QPUUBQWyj/O88nQMDMHgmJqqAei3yo9cT3iiOekdbXg4Uo7xR+NZvDBTQHY4h6UtC2cXGpitN2Tj5ZlKFn9UdlAyDFxrhTjXDrAIoOGFWLi1jjstD7UwgP8IWJ67b2zu/jui7ia38RQQrLYkVb8na3sH8FP9Tb2v060D6CGMyIBJhqBov5KdmmzcST9Kho7GvsUzm5JTM1YBjp2FaVEf0EBpKMTIeIjKGFAeNJHLG8gXDQyUixgp5zFYNlEcCDFQAUpFIJMxlelTZCAIbIT+IFzfRL3ZwVa1KlqC7UYbdReob9qorWWxtWqjthnD9UOsrKxjY20Tta0W2m0+s6rzVeqqLmLNha6RQWio3CCVIZyzRQjpbi/vgQQUF4Iyx2SPw7C8ShiLNKdyUCb1wylw2EsafAT5bPf3tP4d9iPQj0A/ArsyAn0gcFc2S/+m+hH4siKQABF0JRWwj0CfUEEUOykIudurfpeyj3KFHPZN78Op75zC9175Hp48/iQKxQLq9TouXLiAN996E5evXBbW0db6FjZrmyLELzu/qmhOgAWLTpIsM04WlrsTWPho4FPujoJKuVikvk5iN3kfiJPJ6bC5Kx7FsArA6JNlHP7fhhG0baxe7GD5/CbWblHoW5X1bmvBCfckiX2cRI4rWm7d60k58jZYoxiIquLNRKQTmBjBiR/sR3Eoi0bDw9bqhmgwmmSPDecwNJGHXqSwF2f2MWJXQ1A3sblUxdr8KtbnNlBdbaLrfoxjiDhxqjZN3Y4fl/b7sobS5z2vAHmaKWPiYVygFAz8iIFOOoapDUmAZWAYleGKAPOnnjuFk6dO4vDBw1Kqv7a2hg8++AC/f/P3+PC9D7G4tCiM3DAQhTxpU/a7tDRY7k1X98aF7/1j+PM+85f3vZRdx37bC+bx3w/SnuKAVePJSEAgwjvquzyev1Pc3HSsWxIjdRRV8w1TR2FQR37QRLFiYXAsi+kDAzj+7DDK4zk4pRiaFSCMIgQdDdGGjs35Eq5d2sS1s/NYuLmJdhOIPR1e0JY1MkuTFSuRTKIIsU6XYTpxRrIIF0YiGXlq+H5hWTluOFjE0xLHcZoAcG3PFMMRrvqFYkduA4FCUFb3xAOppUjVRcbKZZ8RRE3ZERlGADsOkafDsAmULGDQJBBYwIwJTNomBkwLedOGbVqyAWIwXmGArq6hZmex4ORxw/Vwd20dK7U6trou2lEIL9LRkVtgSXskLCWCLtJ6zG8i4aCeh3pp258kbjs9gPlclYzzSQkHyVgQihfZ6tSLpEsyQaG0iJhPnEu0Bz0cLmt4YzyL56dzKAznsNnM4fpaB6uuB7voYG/BxCG/hYLjYDWIcTeKUbcdNP0Y5z+8ieu1DtYDH14fCPzyUsRDzqxaP33DM4ck+TDdoEnf76yISN5/6g2Zvn2ZJRQopiq91TnAPpP0S7pNk6UqQDXdpqMcQK3J5JPJRcgXAmRyIWwnBpmDZkZHMetgMG9jaNBEZcLCviN5zMxYGKk4KBRtZDMWco4j73/2eT/04PsugoAbjRG6voGoO4ywO4NuZxStloV6u4ObV27i9o2buHt7CSsrTTRbMTpdwPcieGEXQeQiimIEwu5TIKkCNWlqEggzNoiUoqgo3caKaSibCYnYiWRQsS5Oxo7Yc/ewmu8rsngcNoS/lg7av2g/Av0I9CPw5UagDwR+ufHtn70fgd0TATH+YEkXp3aRBsu0hOWTlmrIQjSlUBjcec5gtDKKQ0cO4ZUXX8GL33lR3EqpmTV3d04cgX//1u/x4fsfYnl1WUwOeF6WgfDvXqbT46tBttN+ikfFQjFL9IRkQZyQj/h8eqgjmzVgRTF0P4RuaSgeyeDJfzcBq1BAbSHA6pVNLF9dx+aSD6k84jy5B3tLy4V31q8JSJGU1qRVj1ICl+zL65aD6adHcOpnUyhW8mi5Ptq1DoIO2Z0WcvkssjkLWpYARQjNSPToWF5UdbF0cx0L57aweq2F5hb9O+/7JMwGunNKWZQs+LkQ/4L1ibtnaDxed5K2B51OLTJCuDALkC/lceTQETx/8nkZq8+/8LyU8m9ubOLqlav4wx/+gNOnT+PqtavY2NxQDt1JPWUK7m63Lxd1SYnX/WXLuytYSTBkYc6H6QWyv2D/5EI+zsgiVzjTHPNc0FJfL/ZhmICe0ZAt2qiM57H/8CCefWkfhvZpyA1HsDKKSWmENjqNHJbuNnHr8gpuX9rC8q0I9XUXrVoHoRtACyPlHqxpyMYmuryeErtDyPJdo61AQDE2uO8xP0eDWHT2JRgommFke3Lhr1TBpL3l2Sl+1kOvk+uk9cNqI4S/Fb1SKXFPDUdiWFoElzHSAVsDMjGQ1UwUrQLGrQgjBjCSyWA8l8dUJoPJOEJeD+GQdWToYtLRdLLY8ENsNlrYaLUEXFv2Y9zp+lhnyXDow4+4gULwRle6hkaoHIap9eYnJe8JSVSeZBuLUACyAoEYBfaV9o4mYfLYqSahIKYxmVEEecgMY+r2caxo4YcjWZyazmNoNIdW18JWJ0bDDxDZGQVGbm6hUhmDaQXw9BAt3cRSK8S7567j2mYL1ZC6dP3PropAb+nqA/fGVM9n70t4/aqqXuN2oQLYtxUK5FzsP0KvE+1eKpUKrp64XJtSg6+0OA0x/wqRIWPQipDNWxiolDA27WB6Jos9M1lMzhQxMVnCyFAWmYIFy2khY/uwrQCGEYqjduD70ONBGHEFUTiIbmCj7baxtrKG9ZUlLC9uYW6uhdt3OthaBmqbPpoNF81WF422h4D6sUw6iWoFKx5EIkDAvZIY9fA+DcOHL7kkQhh7qtKDVR/8XooQpo27HcveACUTil3VAfo3049APwL9CHwrItAHAr8Vzdx/yH4EOG3V1YJnm2FkAJZmKVaaTEANeOIgSX8KHVPTU1Jy+MrLr+CNN97A/n37xYTi+rXr+OWvf4n/+Yv/iQ/e/wBdbieT0aEboo/Dc9iGvWOAoOniDvy4fxR/xFKi9AZ3xwkGcmJsyPOxzIiufFnocLhjbkdwnijgwI9HMDhTRtANsDFbw+rFNmYvr0N3IzAsYQ9xiecQnaJt7TD+kqU7qV6RYuDsmIUARsbCxKkynvuLCjIVJZwvc/XAQRzaiF0XXQEdPWEamAUNRi6CY1rwogDN2x7uvtPGrdN1bM41PraZ2KbsOwQ3CBzRZKL/+XoiIA6nhg07Ywu7zwvIIIthazaGR4ZFv/NP/+RP8YPXfoCZ6RkEQSDlwb/+1a/x61//GmcvnBUNwdhXYBlZgPz0sg9pLkIm2u5mfqoyTjU+UrMQyWA7Yvefp4kEhDOhhXlZsgfwEOl0sA1kTW+HgEeHYXHeZRldACdn47V/exxPfmcQ4wcjFCrU5bTgs63o1dkOUF2LsXQduPlhgNWbbSzPraK50UDQ9WASDDNMacsopqFJFqG41/rwzA3YZAQSu30EFdo5GCgKEEYXUea0AG5ih+GzPtiwlPheDyNKIRvKYXgHEEyCa9iy6ifzydZCWJEP11bafiKtwJLjwIClF+T9UNYjjGVNPFHO49lyGSdjHyO2LSxCllrSK4msI1u3Jc/UEGEx0jDr67gcApeXV1BzfbQiA93IESYlnY7ZZ3U2juEhilx4tFFNVBUU+4s9hf+vcqoJGrkw5xKh4CZI4lKcYsjb1eE8PoRhhkLQTrPyoayN7w0P4ORkCcMjFiI/gud66MYGqr6BhWoXc6stDE/txf5BHSWti7of4mrNw3vX7mKx6aFGEPbz9NH+d768CKSlqx9DkE8vnL6vRUiAxmoG5wGJY+92tQAnCRxPO2NHHKh7spaCpalPmRFQW523jRA0+WIVAn9iwy662Le3hEOHh/DEwSFMz5RRHtQwOhxguNJBZThAKQ8EzDnspywoSIYxjXN6P42GhoUFA3O3TCzNGlhfA9ZW2lhdrmJ5aRMr88syhujkzezKYcQxaek2tGhYAE35qeGLu7qMn8hDELpKJkBXOVI+92xepOMvNSXhAf25xJfXmftn7kegH4F+BD42An0gsN85+hHoRyCJQI940sjoCF5++WX87Gc/w4//+McYKA9IYSydgP/l1/+Cf/iHf8Bvfv0bcR4lE1AmwjqXlfdN6B4Be2U3tQ8ZgTaK8NFCZLH8J93+t2TxCT9GNgJyGsRpFFMOnnhtCoNP5MXkob0SYeH8GmbfXUSnG9IzRK0qP2HBoVbTO8ftLGXJSspg6lQJz/5FEZWKDU90vywEXQOtRgC33hT2kYA+JpAdtjE4mYXteHCyBbRXDaye83H7rSpunZ3foRreAwLsplb4lt9LSoKjppsqzoJpqTJhAh8E64dHh/Hyiy/jZ//2Z/jJj3+CifEJdIMulhaW8PP/8XP81f/7V7gzdwfNalOArHvYK48AaPpqW4jLaC5KRQb/EV6a52UJH1256R7qKYQ9peLySgIGqsV2qGsYOZDB068N49nvDmN8Xw46pQJsnsOFpWeh+4MI62NoLA/gyplZnHn7PO5euw233oZjWLD0WNrQo9FPnJfibV9zAaO+44bRkwc+78PyjvJklNLFlyAygUoA3W31UV7TVuV9ElL+H3P7vZsS91zfsKSU1o4DmAbALQXLTrTHpG6S+qRKj8yGj7IeYsYx8FQ+g1cHihilmYhpycYK0da8YQloyP7ZMUxs2lksZQq4Etv48MYVLK1vouHS59SBgl+Y+3wYNpnaHvywnQqffUwpNb/DSKS2wnxmT9Vep4ywVPJNwEQLsGLoTsC/QIzxeN7Gq0N5nBwroVx2sLHRgOvGaHo+VnBomvAAACAASURBVNsRFho+Vt02Mo6DfTkHw46NehjgaqODW+0Ia66HTpzqzn3e1ux/70uJQOrj82nzYTp/Sm8mTUXbYPK9d9mbtVRxMhOLjXyi2cdu6ccdMZPxQfdg7k240HQfWSNC3taQy2mojDo4cqSA504N4pmTRezZZ8POOXA4jFKj7J53hnR3MfspIY5mEPv7ELv70ayGWJiv4eKlW3jvzIc4d+YM1msbCLxANhK7iWwiwT0Lw8pnmOlBi+BFBNATIF2Mjnr8kNTesvrck545/lI5hz4Q+KX04f5J+xHoR6AfgYdHoA8E9ntIPwLf5giQJciJXCqW7ms+7NjGaz94DX/2Z3+GH/7whzh69Kiw/a7PXsev/uVX+Md//EdxBl5cXJRdcDH/YNGsrosYNieFlmWpMmO66kF/vNljwpaKle6faHhRL8xAoKV+x2oya9smAj+AEXGKbMCwdeTHChh7No/p5woojRvo1DzcPdfC1d8twG+FCLoQVmCqacWpscLfqM+mC1NHmE5C8bsX5OBxYjFgWJg8WcDJ/ziI7Jgjh7nVEJu3IqxdC9FcdBF1LYhDiRXBLAcY2BPiwAsDsIsZ+J6G6mKAudN1XP3nZXUDX7Cq8ts8pr6KZxdGoG7Dgydjkx+6PnP80aTHsR0MDw/jpe++hD//d3+OF7/7IqampsQp+tKlS/jFP/wCP//5zzF3c04MRMTRWDCfCGZsCsNVtEITR2H+O2ULfxXP99mvkRapcrykq95k7MgYSik+n8C9SjEhWXWnIL8Cr9JBqukB7ITtwlI5hs6kQZBjIrIDjE44mNk3gieOzODAk5MYPEZanAtN68LkwZEDz9PhNls4d3oJ199Zxe1LVayvuLDINPRi6IatnHxDHWaUVSv6mPBZFZGUsH6xj6nZsPUsNM1GHBBoYKYhO5B8OfKPYng0tSFTfPvp1W9TrTQWQRrIJPCg+r6uRzCNWDaFKKFATVgtARPJPDflGTzJj+xdWR2oWCam9BADBQuDThlT2TL2ZG1MWAFGwhgREyTd0HULbV1Hw9CwUW9ivetjyQ0x5/q46/m42WqjW8iA77DYD2D5Gix+N7bREe0/Je4grFdpZw1mnFW5ltpnegSfJi1hVr23DDIAyYbyYYUWwlBpopGxyBix/PJQycEbI3mcHM7SOQUfLHZxpdbCRhiiFQVo+QG6Xeo8ahg0yQwluJlBI7BRlXLspozhVIvzi7Vq/9ufOQIydtW3OF2R7QTRn0xdo8k1JduUffYjPNjtwcESePkGrapTvn5MprCqBqaeJl/z4rbLTYPkRkm+pVYnr00pBvYwZVKUAu4suCUn2YBF5q7m0ZpH7kjjOLM5fyMjsIChoTwGKhYGhoFyOcSx4zM4cnwM03sKKBUjaHoHsicRtbZ1PvXYgqmX4bs2Qt1Cp+OjUW+hXqfL+Rq63RCzNzu4/GET1y80sDTXgNe00A5jhLFSR+Q8iOZH3LDgGCKOLkYhwoIkds5ncEXiQL1k0rxM1qCa0wS99sOfuRH7X+hHoB+BfgT6EficEegDgZ8zcP2v9SPweEagl+mQGISQcWHbNioDFezdsxd79u7By6+8jCeffhIDQwPCUJmfn8f1S9dx5swZnD9/XpyC2922Wl8noBEXO2I+oiujEdGQSya4qSHJYxk0Ef1W5bB6FIoWDst3ONlVBgJcNeqyCI5ZZh2xRNqGZZgwSyYqBw3sfS2PyiFHSEUrV10svN3FyvwmOg1PfiZYhYCmakGhXPeU9LaqPxZRvo8AdFJSRBH+k0U8+58GkR9zENQDVOdDLJ3rYPlcG921GAhscfQUg5i8i+J0hL3fKaNyoACjqKPdCHD33Tou/PXKR5uol03wWDbgN+ymk/agZqOMNfZDLqRIZNKS8RfT1MLAzMwMXnzhRZw6dQoHjhzA5PikmIisrK7gzd+/iYuXLmLxzqKM57XNNbQ77W2dTz1WrsWqi++YCu3eaD5Igf4zalGl+TF9SGHzpKMyPRdLV31EWlqKrEEzDJgGxys3QTQMDhUwMT2KqScqqBwFhsccDI/ayA+YMB2lN2hqLlYXYty53MTc1SZW73bQWG9jbakDvxuIeH/oGdDDLCzkRZIgQgOxAIGflqb04Nai1h1BPJPcPEnTBAHJ6FH05FTaS5Us7lipqJ/zPnY09lSGInNP1eCKEy/te+nwyz4U6QhFAk1p90XMldytoAEKIQ9dw4AeIWvqGMwUMJ7JYjpjYq+tYyoGcoYBx9DhGAZsyk9EPoLQQCMOsRnHWKFDtuvhdqONNS1GLfLQcT0BVGl40AkjdHjPifMpc6BCWYn12mKKw/uiEUJERCfMwIgtaCx5tFowjAhh1xGmbUox5DZNoOk4OpjHjypZnBwtQCtk8MGKiw/XGri5VceWT5EHPn8CElEzUdI4Y+4IuOOjwSs/1DRo9463b8CdKfKpwvwTDzCFSamxrtKBeg+no1+985NDktczzyGgeURQK82b4rcub3Q5v8y3CCArn/J7Xu1JKOUcOhBwA0A2A9UNGvwT2dB1yga4YmsTGxoCzYERkA1uwjJsGJYGy/EwVO5gZv849h0cw9RUDsNDMYqFAE4BKGVCODkdhYKJctGCnc8gY1jQTBrvRAK8RyHB6QBuAKwvali4BSzdibCx4mFry0W900S700Wr5Yo52cZGiGq1hWYjgifSs5qMPYKBnDPJ1GXbOTgJGuPLMclQ9DcevwGDqf8I/Qj0I/AYRqAPBD6Gjda/5X4EPn8EEsdRLn7EGVQ3kM1nMT4xjiePPinMoWOHj2F8fFx+P78wL2DBjWs3MHtjVpyBq1tVdLoduQdy4lLTCHE57XW/TZTZCSLsbp2xTwgnGVcaF4tkkIQwInqI0jtPUQkI2YV6DFNXDEEtygqLR1hWNlCcdvHEGwVMPJuDbZpoLzhYfx+4ev4OqusNoSDogdLzSd2AuYDgZFq5EPL6idDVfRNm0WU0DUw+V8CJ/1RBbtSAtxZi7aqLu+81sXSpCb8RwowcxBS75+TcCmEPhZh6OoepkyWUZjKi53j3TA3n/uv6tmMs23UbwL1f9Pvz98D+N79oBHrGMHucAIGx2FkII5DwA8c3/5uGP2MVskKmseeJPWIm8tTxp0Q3kFp0HM83rt/AtWvXcP7CeVy+ehlhJ5Qy4tS4RvrAY7lQ69E62GYE9tZ69i7tOZYT12DRqCNopWAfM+JYp/4nNwNYxsmRryEUYwClyUlmoORUAdO4saIjl7dQHHJQmtSw58AIpg+WMbo3h9KYgUw5RM4J0e0YaGzE2FwOsLHsYmvFw/rtCGt3a1hf2kKz6goYiIgMIXLo2sKu+aIl0OTySWmf3D2fz0cszp5csYcKB0kIyPxnyqdMu66AgUkJL6OkVAPVF5ShkgI0jMhAzPwv7r4RDCmhTvY1IsVENzXeS4Cc7iBr0FBEx7BpYMyIMWWaKNsGBi0Hw7aFEdPAUILC+EaMrg40oWErCLHScrEeA+uahs0wRNX1sNrxsdVqoRYqHrcmLO4ERI3I3VIcb7Ypc22g2zCiEgy2t+kjtGsCkGqeAyNUkBDPEUfM+dQ4zOKVoRyeHi/BGcjjVi3E2aVNXF1uYIXjiKxKwUTJ6KZQIo0UFGuMz67ye7IL9EXzQv/7nz0CUtafOHbHBK7JcmNP2QH9t096DxKoBoXkBi2UDRhh8hEMjxTDj2NMWWgosJk6onyrx1rCABWgbIehLONseyPCFHMa6Sscl1oMM7IRmx60KBZdZxltGmvveZ3U1TqGrvuw7C6KxQwKpQIGBxwMDegoljWUyiaKBANLFgaHHAxXMhgczCGXNZDPhciWYmQLGnJZDSYJfZEJr23DbWfRbjtoN0M0Gg00mnW02i00qXG5BayvZLCxqmNry0S11sVmtYr1ah3NRgMBHeq5aSXmYok9OassOB7SF8tj+X757N2t/41+BPoR6Edgl0WgDwTusgbp304/Ap8/Ag8Da1S96TZrKAUMaDhA1tBzp57Dq99/Fd///vcxNDgkznLnzp/DH976A868dwbrq+vY2NqA7/rJJJR71YYAfMplUk2oBQiMWGZFS83kklH8DQECddHAMiJXlr4sD+aDK2jAk7IftYDOQ4/yikmgR7ArLRx4LY+Z54ooDRaAVhn1q8DZt65ifWEDYZv1gGrhLWfUFOsm5AJ6GwhUsOu9E2cDhq5JCfLkqQJO/mUFxREDzeUQyxc6uPNuE8tX2wg9AoEidQ9dSp406NkYI/tj7HlpGKNHCzAzwNK5Js7+PxuqBNQnQ4JlPj1owKOUX/v8vbz/zYSlwjGWmrcwKFwa3gMEJq7O1PHM5DOi80kA8Jmnn5GS4ZPPn0QpW0K1UcXdubv47W9/i//1j/8Li/OLqNarwgzk2P5UQGBPftk9DdQrVHX/XSV2yQrGS3hvDwACBZznmGEJacrr4b/oVEt7DcX+SaUVCMKmi10pk7Ug5jzDo2WM7Sth8lAR00cKmNyfQXHAgG4rQrHvAp2GhnbVhL82guvn5nH9/BwWb62jVu0Io0YLyBDyJdvcC8wmAqIC5N1f1p9CeCkAqsA+lakJv9Fzl0AgAQpBmO9lGybhSSPJp9uWK5VyctKpAiknF9MpyV8JEEjOGxmBUiJJIBAwxAU5VgTn5Hi+NwLEcMhQJOAhTsN0Tw4xZGoYtA2MOjambRv7HAN7bAf5ZAOEJchkGgVRiGYQo2XZ2HTyWNd0rHRauLNVx93VKta8EB2BYnx48TYUiExsSNmmyuAs+M3CRol2T4gFCKwijtowfVNAIl1T8B03TggETmcdHCtkcbBSQHEwi41uiJurTdxca2O5TSaiJgYjvEcz4rszSNhRsn0kzqv35PXdM3i+JXeixkE6sgkKsy8qXOo+geP7gUCB31IAjq7ZsRj7iH85gUAB8ljiT+YtN2YSEEyAwCBhwQXb8yQx9eD4YNm8aYopkM4xwtJbgugEKY0QZILHIR2GufGj5iHM1ZIXhMUYIdQVOM/Sf8c2kc0asLJAgQCfDeQyBgo5E2UCggMOcnkDoyMGpvZamNjjYGQsg4ECNxkdWGYWuumwVh5RECMIWnC7Xfg+zXiAbqeIVn0cncYEGs0clpc2cOvWTVy/dQMri8touyHa3RjtdohO1xdzKyHXikByUuXQa87zkRz2gK6YznXT9056iDil7cx1P/LN3t/df44+GPktGfP9x+xHoB+Bngj0gcB+d+hH4BsRgWSlJpPEROxcgKgUyCGpjLvL6cKOs04DKOQKeOHUC/jpT3+K1994Hc8cewYbjQ389l9/i1/84hf4ze9/g9nZ2e0QyTlk+qbKfnd+cc86WX7MyawsAh+FzeXX3UjCfuGEO6Z8f6I6pnbiCYUSyRNXYV2VfsVS+qWJXpVTDjB6zMGeZ0cwfmAM2VwWnbU2Lr55C8vXN9He8BG1yDZUDxkZhBa5659QjdhQuqNYgbqvGAKBCURk9AQwMjEmn8/j5F9UMDBqobroY/F8F3OnO1i9SvdM6hu6iLloF70uA7oVIz/SxYFXxjDxdBHZsoGNqy4u/LyKtteG31YT9hTklepk9q2EefZ1N0f/+g+JQKpz17u4StqPZcGjE6N4/jvP49//+b/HCydfwNjImLA73jn9Dv727/4Wv/rNr7AwvyCgfwpybbPDtKTkX5woVX4hkLNtOCKlj7ttRZW63DJmXP19gk5gL3aWhJnusjuQIUs6+fk4Jlcq+rlTQqjrJnIDGQxN5jD5RB5PHC1j6uAwRmcMZAZ9mE6oyq/dDHR/BrevrODS6QVcOrOEuZtr0OIIfjNSOYGRJ8MmAfOEDSQlh8r0Iy17VYw//lErXm7dSAmvlAETYHiAFmivdMQDgI8HLqx5XG+lstRaksVIV16lM6leFUnsqR1GNtC25infRZbaCJHrk0GoC7hh6y4KtoGypWPE1LDHNEU/cF+2gEErh6JuIa+FsKlpaRgIHRPdbB51TcOG28ZqvYObqzXc7gZYDrqoRV00ohDceyEz0YoMWJFi+hG0iwgEamR/EnQJEJtNGLEvaZfPwn4e6NREU+WMZcPEsGFjOOcgX7TQ9kPUOxHWGl3UPUZal3JQiyYoLOmMQgRaDD/1YBERuX42+/oioIQ4djYDet3HP13DSL/gxh3fyz0MPzUOOf6UxqgSEqDruALreh3aZWjI1EqVEm8TEmkTzvOmOT0dkwmGJlUKhtoQ2s67admy7HWQeZckNKLvqZlbrO4nY2iwMjpyWQtDFRMzex3s2ZvFxGQeU+NZ2cAYnRhCadBBNh8iY1EHtANQ+zNxao+iAYT+MIxoBp6XxcbmFu7O38adu7NYW6uj2fKxturjzu0O7s61Ua8HcH1fnOypT8o0sJ0fjEg2CSSNyVyTkUrDod5GEpuUVZzELa32p+RgxPTDXQc5T1J6nLAtJRRJKbichxKiyTJYwNRYKZ/yW8rCJ2FJf2Ud9EEJWOX8nU/v+/Xzv2sfxd6dyAH1zAM4H5C9JBX6T/fpvZEHvZMechaZe8icNI3RTm+5N16fpqTlYbH/uPN+ukfsH9WPwC6OQB8I3MWN07+1fgQ+fQQSIJBGH70sIYq1p4QX2b2WDdhYJo9O1sETh57AG2+8gT/5N3+CU8+eEjOBi1cv4m/+7m/wz//0z1ISTFfg9CNMPxF3/oTF9Ke/88f8yFRBi8WDlMBXDCEybQIafOiAkwdyJRPTB2ew/8Q+DD5hoIk7WHqvjdsfVrF5u4u4YSYaVIBPh1JNsfi44I9RgEYgwgwAp6O0q9w8NC8BZbJdTD5v4+T/PonMoIbuYoylsx3cecfD2jXyENjeLgLNEzCPE97QDGAXIxx4qYTpk8PIj5qo3/Jw7W86WG+sI2pHYnxC5ks6x6I5Bdv9sdZ7fMx72+e+fY1abLaUsZG5NTkxiZ/+8U9l3D9z4hlUhiqo1Wt4+5238Z//7/+M995/D7WtmuiDsg+kU20xFxKtN03YK0EYiBs2+zt/xnXTds753Df7zfsincaFkUtVukyM0oSD5797FMdfyWH8SAyn0obmtMVCwycg2LZx91KAC7+v4+qZLayv1+CuteC5EbTIFO/yEI6UtrIoMTbbCPX2Tl6mm3FchoGsgFq0PCCD0RBjiiYigob3kf92T9SZU21hM1m2h9Ch+UgMIwxhBSEqlo1nisM4XBjEhJ3FMGKMRD4GCAiSMcV3HjmIGlUXNGyEwPtBjKsdD3fbbdztNrES+nBDwAizUr6suNcE7mgeQQ1HAquhAJN0SbWJP/Ddmey/cG+L6TggqS8xllBoqDJ5YEFoAukI4MKPZShjLlcP4eoJJJMSSD/tonn3NFL/Th7XCKR4B+8/0fFTFD3CTQEyVoyhso3JqQKOPbsXTz67B/ufGMDYODA41Eax2IGlt2kFpPYSYvKj1baIoSv4jLImBGg8X4Pb1HDrlo+zZzyce8/D3HwTjaaLrWoNnUYHbjfYMWgxPGEFExyUcuLkKoTmyKIk0zGtNLFpssI9EAH+uO+gIeuY8AJqIutiVkcGLu9NjWvZA5UxbNF/jVhhG/BlT4TVEqxmiWDFhUSfuVc39atq7HQ+mTq0p8z11LKJ98HfpYhwMg//jAAaz5JyWR86k/+E81Kahu99zhHEvCzyYIgWpJK6SeeOH5EW6T3vg0nr9wb8Y+5DcmoUKQ1aQXi5wZSyrFN0PTWnYdweBu7fH/uPMx5LOfE9FTpfVffoX6cfgUcfgT4Q+Ohj2j9jPwJfQwQSILC3enRb0LqHrUEgzzAMxFaMY8eO4T/8xX/A6z96HTN7ZtBqtnDh3AX8l7/6Lzj/4XksLi+i2Wp+UV36ryEYX9Eltycw/Ifa9c/LAt1DF93tm7CLgJMDRvaOYs9TMxg6ZAKlBpYvNHD7TB1r19oIawQS1TkIBHJiReFxlip5suAvINQ9AQJZauZ3HNhBUbiJes7D1PMmnvnzIRQrDhqLHjbORrjzToCla2pR6tFkQJTqlZaZYerw800c/c4wJk6UURizUb/l49J/q6PRacBtu8r1Wa0OFCOht5ry05ElvqKG6F/moRHoaT8CeVyg2VkbM3tncOTIEbz+g9fFJfzA/gPYWt/C3/9/f49/+ed/wdtvv42tjS1pfzqnyocukJqlmFFkhZC1ZdvyN0FBKY3dtQDT19lPOIbzMGiU4SjRfjsHPP36MA6/nMeeYw6GRgxVlh868D0HWmMa7kIFt89Xcfqt07hycRbtRlfYwFrIbJG6GROIbSHQWjsWv9JWOZhxSQwxAngJREWX6aYwmLkA3r0frvDzgO3BdmJEeoA4DJBxgaIHHC0WMZwxMGFnsM/OYMrUMWWXYGgtWAkri2YFsWGjYQBLQ6OYjXVc2ari8soarqwuCigXBxaM0BYWEJ1h5UMwwlAakdsxYr8noToBEywChCRGPRDAozUrAQjm9PTNkETaAFwD6KTreF6yDwLu3m74TbyzFMdI3+0CArKnKkBP1I8NH8WiBidbxGDZQWXMwfQBB8eecfDsM0VMT2TgZEMxRrJsSzY4HL4naDKSMPnIUobhwPVsuO4o2q3DqK3PYGW+jbNXr2D26ixu3ZzF0vwaGtUu3KAh7xW6Ngu5UiAvZi9HnMYps3KPWKkB2ATmRWYAyFoWRqem4Lme6Fi3m52khHpn7KXORyyIoYOy11YmMYr4R5qhA0hu5dYAxQSox/p1friN0AsCpvdCJ/Vw5117fxVA7y0/gOH+0CdK8TMRyE3mfSlr79O+Mx52jlSJ4+NwtI/0zyQEvHYKYj/IK0sceywg8NTfiVu9alwmWvZxAsk9cfvMTZucQ70okvN+5pP0v9CPwG6KQB8I3E2t0b+XfgS+UAQS1g+ZaKJ7E2nwo2QBbwCmZiJn51AZqeDok0fxkz/5Cb733e9hbHwM9UYdZz84i7/+H38tzsArKysIaP/GyVi4wwhM74+UfIIKXLimbKEvdO+P65cTIxGEvizMGXeu7Kj/xLJg8flwAMuxMDRaxvSRYYw/m4M14aJ5u4vbb61j6UIDXi2GH2qgZiNZd1rMPXW1s27JRNiBwQmMQX3CEBadJwMfhmEiNiOMn3Dw4n8chVNx4K7EWDjXwdx7bazNegh8H3ZIdTEpVINGAX9DQ344wvR3Spg6UUKhYmDzuouL/60tpeFmYCotnz4j8HHtmWqqqlFHUgFM7FvU9CSTj2X7dsbG2PAYDh4/iFdeeQU/ev1HOHrkqBgEffDuB+Iq/K+//1fcuHlDcod07VCxgT/CCEx+xmv22cIf7TK24QjDhSwUMlNSOb7RwxkcfX4cR05OYOZgGeVhE57REmaNETgIWhk0tiLMzc1h/uYqbl7YwOJNF/WNCKEbwBKQj2OataYsT4xhG4S0PJg0pIhMxHQxF4daTywqaAxCds3uxZ+4wCLTJCmpJaAgrBNNwMCiYSOnBShaLBkGKqaOabOA/bkSJko5DOgx/n/23rTJrirLElx3foM/n+UuuWsGMYl5JoAgIAggJjIssyqHyrI0a7OyNqvPbVb9ocy6PnVZ/4+2yKzKjOwMMoqIgJgJIBgEYpCEBjTLJZfcXT696c5ta+9z3Z+ESEASoOE+TCDc37vv3n3PPWeftddeqy9NUZWNoyU+K8uVPjUV6bZxfGkZJ1odHOg0caaTYTFK0c4zRLaLiC3GjJaxkhVWIRmBxX6YLEE7UeIJtR2Fh8JP8MUv9AixwrUdATXIDfdyPYbnqxkEcRLWWIRoX3SsXbk346qe/8qTZwQKC7IC8GspGMIXx53M6/ydygiQb8zuESqJBFYFgZui2pehf42F8QkbGzYEqA9YGGg0sGZ8GJObR7Bx4xCGh4AKpQStJuy8LWA6nwXmKklaRZKPIk6GsLgUYn5+HgtzM2guLmFuroXDR5exf98Sjh9uYX4mRbOTIiSjL/UkL9J5ix0WDly6tWdt+E5dWYPSBZyhrwZ888lJrNsAJGGEgx8vY/fuZczPKAzEeVfZwjwM7YAicTiO5NkjW5tzqYKAMVqGO8ZfXu7ul8KkifNFwVcsJgCd+84BrlYq+jwPzkS8GkXLaGoleXgWXYIkRzEuJEpGQ5YcclfWEbLOKe6gI8b0U8t58Hx6WXd6bquzIfmcnA/5M5WI0GPo9THSLBxqyaWQ7FBGNcegzKg910cSA4uY5+QXBgAlc5tza5JZEg9qxqoJEIs5/FbGPIbHeZmz8gU7ms6P/YWuj5N2yQgs59VrKgIlEHhN3c7yYq77CNguuQ2O6ASqAHyuLB7HQ/9gvzD/7rjzDjzyjUfwrce+hWqjioWFBezZvQe//e1v8S//8i9oLjcRRxRP0fW5OMb5weVCe123iUqusqpFoyCgJlLcAK7o69EQwLPQGKxibEsDY3dVMHZzFe3ZGMffnsfU+0toziSinS06fNJaoVpfegvYIsNWOc7Xoh4o7oOskItmowOsu7uGB/52HMPrAsyfinHmwy5OvLuM04eayOMcCTFJaqnIMR14voPqeILND49j7R19qPbbmNnTwTt/P6OO0MyB5L2rO1TRY2HbDnfA5cb1qphraKbAP6LltzK2VN/Poj6U7WFszRi23bwNTzz5hMgE0EE8akZ478P38Ls//A6v/fE1cRYWZmBEEGmVFsDx0HtckR743OJAV0UIL+0kzR5HtYz0saaBhrQA04Kk7mNiyyC23DqGDTcOY2DCRmNtgkY/xLmTzN0ozxGS5XJyEUd2d3FwTwsnji6ieWYRS8s2sq4LJA5san+KVlmEzAmNqhTbtakpaCEjy41yY+ZELvf29tIC1ftpNjtzJs2RWAQldBYSuxM6mXODZ2dilEQWUt0CRhwPW/sa2Nzfj3HHwWCWo58afh7guUDgMjZs5c3QTlJMxRk+jlOc6MaY60ZYikPMJ100cxcd43JK7+0uw2dkyXjPOK/D6oLk6qLRjM3Z6tJNACFF5jiwxLiFE2iubYvGV2XFQkibHAAAIABJREFUQItAYtF5Vs6ll2/olEe6QAQKkK9iAJcuYBl3Mo69AocRRI09CCxoUuiETL8UnjxvXdheB1Uf4oju+EC9vx9r149i040j2LB5ABsnPNTrKfoaMfpqMYIgRrWWwfcDVP06XM8XkhYdxJO0izSJkcUhmsspTp4CDn7cwfRJG7NnLSy3E7TabSzON9Fqxei0Y3QJDnYshK0M6DaRJlVkGSFCtoTm6B+w8fx/GMKDDw0g8AMcPZJg585F7Np9GmdOxWgvx6ADixZYbQS2g2bK7gsGQeUWHGlFjuHYXdEL1JbTy/2AFvQ6kz9+qth2QRsubmmB2hbUOD03ycNFHPFSTpXfVdAKVfdP5RI4HvQ8ZKgIAcBBnNpSrMopG0LTGik08Xc0FzPEPSl4UMMyM0UwjSMLOp6tP7M5nxspbB6Px1U/dX2J8Q3lTER7UB3XTePx6uma75NUvNCyNu3JGiHm0lpx0Rz603KUgm74WTqDxf273OOinLzKCHwtESiBwK8l7OWXlhH4kiJApk+RV3CTLs6EKdDf6MfNt9yMBx98EN947Bu4/777RdtranoKu3bvwptvvCl/9ny0R6t3RshdXOxE2P1LOuGr4LC6ydMAFE6bJktZ1XA27qJF92zBCpQcyoEkzn7VQWM8wLq76pi8s18qoqc+bOLYuwuYP9FBt6V6NszHmUzpfeQcrWYHrGEL2Cjag5loEAroYgOT9zTw4N+uQ9+Yg9bpDKd2tXH83RZmPm4hDUN4KavoiSTA8CwE/RZGNtYwcf8I1txUheNlOLlzCTt/PIswCS8opcKKrAj/K5pYvq6CCNhsRbWNk7epyuuoYoqtVX/HdzAyOoJbbrkFjzzyCB59/FFsmdyCTtQRNuAbr7+BV/7wCo5PHRfdwJAWtyK+bssY9HJP2oQVCGfyf6G+nasgWJf7FIsNNtnYfILlmebmh3M0n+aqMB4q9QD1kQr617kYGbew9uYKJjb2Ye1EgP4RB27N2JKEOWZPAScPt3Hi4AJOHVzCwilg+mgHcSsSkIzzNY8pjsZEq0ydgvp21LOj7qhu92zZuF1+tsulB1Hc5wmcZglossLNJnd4yj3JkNEtW3iQagTA2DZsC8OOh/XVKoY9G/2uiyHHx5BnYSRwMeZYGLQdVDi3ZhnajotTuYuzSYKFbgfzYRfzSY6TWYaTUYaznRitOBUgkFpXq+6wRO9Y5OFMqufhEigRt1d1YybHRRyY+f/iHuuv6MUqBMG5fNVg5dMsZy49kuURyggwAkZzU9yLOWYXjREGJ6RVDWAV/BPLMziWjyxTdqAu9oS9Oe+rG3HC7hPfQ7VeQX0gwMiwh8EhB4ODHtaMeVgz7mBg0MZIv4v+xgAGBuqo9Tmo1lJUawkatRQk9lG9NE1sNDuBOA53OwG6XQ/NdldYg7OnzuLsfBNLSymWlmwsLnpozgOdsx0sLkZYXo4Q0tgsyzC01sXf/ecxPPjQENasGUCr6WH/gSbe3nEMe9+zcOJoE2dn56XQyZmDVxpnfF45sbiwLS2g23aK3Imk31i1Ci/HKCpmqoJlxmNKaeOS5mBh91vFfKia0RcuzvM+FvO9MZkrWHfUkLYLkFiBPMbHkcnLAfO+wiSQRUWdnykxIlQDmZVtxo35BQuPBk9jjbogPLNUouNI+X9SXDmvnizvJ2Zn1EVUcphAIYVYVUyVwGzGBJmgIPNg8hwk36BpmcqV0MGe4CHPU6bZc/YvRZv1pcf+0kZF73kUCptlUn1pMS0/fZERKIHAiwxc+bEyAldUBLixZwsgV14ufFy4taanid4d2+/AE088gaeefAr33HsPqvUqfvPr32Dnezuxa9cuYfycnDqJdpeC9c6qIYARAj7nYnsLZ1dUFL6ckynYHlymNW3rEWjuKe66GdV1WHHWJJPgYSFuTSCQf6r9DtZsIxA4hDUTQ1g8FuL4znmc3r+I5TMdvX8UtFbF7R6BPjY3UGeMfYUJIidCQi0sUySevLuBB/5mHWpjDtrTKU7v1tbg0/s6sMIINSZz0q6cI6sA9XEfW7dPYPT2OqrjOeIoxIkdi/jgH2c/tbWTCaGkfiUj8MsZaJf7qNIuw/YYnQd6n+siSS4YStR56mv0Ye34WtENfPpbT2P7HdsxNDyEubNzePutt/GLn/8C+/ftx9z8HKI4EvDD9myk3VRbjgseQdFOfrmv52o7XgEEyoa3EKR3kKe2bH5rqMmMwq1R4qawqiHqfTGG1gcY39yHbXcM48Y7BjA64YnDrUN9uchGe9HG8mlg/riL+UMO3vj9PswcP4U87kh7FN8bsjXKzcW8V3dDQELJLgECOTcRCOwBAq6g2MqYFWCNoIO7sp4pN0U3pxxvnF+5J+SGkap8vLaG46DuWKi5DvrIgnctTPoBbq362FIJMMKWeH6GsbQdhFmOMEnQznOcdQIctR3s6cQ4PL+EmcVlNOMQEZ+cLJB5nwCgMoroHs/NKGnclhBOWHjjM5amnCPlB7ByNsrxs6pNZeepcI486hNm2uRXAoFX0OC7Jk9FNYwtVHV8Ui9YkotCHM9gRObaRT5EuIB8TFj8Yz6Zyx/+XaYUmVj4/6rbR60+twJUaz4afS76Gi766i6GAge1oIZanUChi4kNLm65NcDGzT4GRgIEvhaqCMRRYZnPNlmJURSj1WqjvdhGq52i3fXQ7Q6L1mBnuR9np2Mc2HcYBw4cxampaXQ7LaxZX8F//j824fbb6xgd9WDZHhaWbBw53MX+XZN48/Wj+OC9vTh1chqxuPzwQmoyyxCEokEQ9Z1ZS4cjLkA0PjdO7Zc6MMykc8HDXCQ3m3iYpWxkzk2Sp34mEMgTINCr7D7OtY5rwXECOJYrIF5BLCTj2mU/NV8URxWDMBVtkMVIKYLya44NsVyyHNiie8GWbe5JdBRJCUcY8SxBsVBVlLcVHySBT6A5A7zKPE8ig4B5ei8I9uYEZ7XJSWfOTOVr8pxF8VTmXn6U91G+LieRQd9XnMcnb8HXYfpRALO9Z/N1nMeljuvy89dABEog8Bq4ieUllBFQ3S/DlOAGiUAgEzqv4mFi/QS+++x38fRTT+PO7XfC9Vy8+/67+Psf/z3ef/99TE9Po91uC1NCNDksTxbUC1UWBUCQZMG0IlwHsVdQzyRCwvcQm7lVNqBkQisFT4FDmJQVrCtp4fUsyXG9AOhbW8G67YPYct8a5FGG6d2LAgbOH1iWSnvOXS1Jd0xCjbmHcrd8adSAFQsQyKpn4Qg9cXcdD/zNOOrjAVqnE8zu6eD4Oy1M72/DiTL4lgPPzZD6Gax+G4Mb+3DTA5swMOkic7tYmungxNtL+Oil2U9t9y5bg6+ywW42CjIOrUxcEcl44D+yAWCLj+jxqH8gx7UYibg+Hv/m4+Iq/K0nvoVNWzZhdn4WL/70RfzxlT/iw90fYvrMtDgKu76LbqurxywYBoZNfJVF60s5Xe6JjNE6LJuzgisbyyTJETgB7DyQjU2S0/YnEjaK7QO1UQdbbx/E7Q+O4obtQ+gfriLoIw2Hc48LO6ohWxzA2RMuXv3Vu9i/8xDmTy4g6nDeBkJurrjRI8WC83Wq7eFErNiazBcbv/5tF8UvJSSfeVCuZcJslHY3unOQ7aENamwlU0mKVNqGM1tZgdL6zE0mW9fE9IBMGQsVK8Nax8WtdR831CtYV6lh2A8w5FhocD8rDtjEHhwsBQFmvSoOhyGOLSzj9MISZtotnM2ApcjGUhqjm/MpUfDWIeuSLW4srsizpjpVgvnlNiw+b2SniMYWmYDKYiQIKCWVHOhcSjffZ0ayfEMZgQKscYGcGiUEqAk/F0AgI8QCMhOOon1SwW4F2ZURKEBgwWET5ha1R6U/QAAfQcI9jnGOeaUh0z3WzzNpo3dsoDHgYsPmCu66u45NNzWwdm0dfY0q+geqGFtTR39/AK+SwaGEAY2o5A+/wUaW1WBhDLY9iSwZwfxchv17D2Df/o9x4vhxLC8toTEU4N/97SQm13qoVRPYroXcriAJ+zA7sxV/euMg/vT6Lux+7zhOHuuiuUT5m7qApIQAY6srbupkyFN7L00VCPw3jWa/8AArvHqLD14kCCidIYLAGd0BM5HIdK+l6N4GV86f1AvmYiTCFNSWpuOvYyOgnJCrLD+yIikZwttuc72yGXvmBSzOuPL/LuVoHTLb+RmDE+YsLyXC1lb9YJ4fW8rJNmTewU4SztE8X3V0Lz5b6D4IS1C2FRyLvTRMUge1q6EoQktJhgtpymI41zzOp/z/FHFKmZ1IZCDI5pZunoQt4Aoe6oyvULeOWC3wrEjyyHcXTNjLzdJbbb9e1Vcsvq/3mfzCA6v8QBmBi41ACQRebOTKz5URuGIjQIaEF6Cvrw8TGybwve99D08+/SRu23Yb0jgVds+P//7HYg4yOzsrLYBcLJkokGlRrVSl/S8hhaQX5GIVz+xqrydDAAIlBAKVEaimGwWTaiU+xVouGlwKAoqpBzzRjWICxfp57uYIhjyMbavgtqfHURm2MX+khRN/XMTJHUuy70VF86CsazRW5Bgq+C/tEVZkdFpiEaRnMX39PXU88B/HURsP0D1rYe5AiFMftDB3sIWoG8GJHFhBJt/dmKhgZGsNE3cOw6sA4VKEuX0tHH9rGcffW7qgOQxzJ+rJsfrKxLB8XR0RWAH8Mgple/J8fwLgp4GFMDJkdImpSN9An0gI/OgHPxIwcGztGGamZ/Db3/wWL730Et555x1MnZrSNnJDleX8Ie7BrMBf7vz56gj3J86S2wk2XfGJoQMmqwGKFaVSpEnzGBYpwEJ6yOG6NcSxA6eSozGSY2JTDTduH8dN2ycwtqkf/nAXXj2E69jIIx/tJnDy4BnsfWsGH709jxOHlpG1Q8T0FeJmnf+QqSa6TtzVerp55EvcPT9pBPV1h5rjiCyhmIUOgtQZ2S6G4U5Gne2JCVYuG1sC0GTn0eiD86KHLOdcTSaehSSLMeBk6LcSDPouxup92Nzoxx21BrbmNgYsuqrHYlOa2y5iI8sQpSmW0gzTSY597S52tTs41GzhbJyha7aQHtssrURAdlkmc3UWJpnIkw03NcZydHMF3NmQR0+GAjAUR+LyOfm6h9u1//2sQIpGABFqSoQQACuowpwDqoaXqiYOtkVn8Vwds20y65i/aPGT45djPKXMoOkqpnWUmjFQ2oTPHrWEyQbjMbjuZEIgdDwHQcVGvZKg1qih0fAx2N+PzZvX4a77JnHTtmEMDiWo12JU/S4qQYiKHys4x8xLdN4oj1JBnORi7NOOOuh2u2i3YoTdHFs21RAQ7zTFLQJ6rsP5wsPMUhf7Dy5hxxvLePO3Tex+dxpRNxeyGDPdkM+rlcKrurKGZUSRvhRsRnWkV9qyL2oEFoAij8PYF6m6FqHZ2i33SgBdJQmITqrPBl7fgH2cPwn65dLmTaMNx/aEBSh/pFCorGyaJzmOIzqP1CEXQw4CtUZgklqAXp7LakLQV1iBZHo6bLmmuZ00gYuJR5ZwXFAnUKUsZGhKiy/g5npf2f4rRcuEAKIDO1XNbWkNFh3iDLG5RxbBQB5D2nVUazuOY6QJdQiV+8qUJM6WNX81Qj8sKomBnrAKYy2si6Arr6Jo172cue7qc3IuCFi0hwuH8aJGQ/mhMgKXEIESCLyE4JUfLSPwtUaAi3ChXVf8XbZLroXh4WHcfuvtePLJJ/Hc957Dpk2bROh/3959ePmll/EP//APmJ2ZFcCv2MiwwkdTEbp8qcBur6vc13qpV8CXMzFgywwb6sxircSalfbcC4k1632RLaA69bGFpmZj4uY+bPlmP0a39qN7JsWRX89h6q05hKxgBrm08eVdbWYggJBLGyFfmplapvWBP6Eb5cR9ddz9H8YxMhag2fLRPR1g+XCKhcNthPMdLDeX4dXqGBhvYGxrA6NbA2DNsgCJ81MtTL/XxtQ7Tczsp37QecmIaXEkyMP3ryj3XwF3pTyFz44Ak+2ctIwLdJ7I+OTvilsuRAO6NHrYum2ryAn82fN/hm8++U2pnR88chBvvv4mXvzZi2Iksri8KMddGReCiHCTuDo39W5SrjeHcYJRDaOuRe9E0VSithE7/M2zy24m/tG9ISeVPtXiqqWoD9tYs7aKdZuHsf7mfmy5s4bR9S68gKCrJ8BrtOjjxJ4I+95ZwP4PpnH44yNIQ209XX2U9X7I/S4oiqK7dOGNR+/a8tkj7PK/g4yS3CG3r2ctMnuylTFbaOYXpk28Po47i9Ar41OwbSLUnAyVHBhyPWztb+DmWgP3Bz7WuRlqbiYsF26EKw61FMk6BGLHwRmngiNWAzvac3h/6hROLLXQJtNPdHRDZObZkSiacd+n9gWy1yPDu22I28I8NGsGQUP5eymnefkHT3nET0agkCk4Z7wxp+Ef/lLdWjXpo7N8IusCnzXX05pBYmRIiJd4aS5zVqGfd06eY5Q7ifHIMdJI2VZFviRnZ6FeyVEJKhgeHsDGzYOYWBdgYsTHmnEbGzaTPehjdI2F/gqNjhT4F66vFJ6KHEzse5DEDqzQReCT7diTu6r8n4BE/M1ScxjHjgxjx2shfv4Pf8SxY1NYboWSd7HYqglapMdXWbqLel3a/Fm0lxT/7T2F3t/xfDlHrq6wLOi5tg/b8eAbrJfgnes5AuRJfm8RhCNgxwmLAraurEcsANpkCPouKp5nKHtsKbfgEciVAo0Pn0ireZEQkAgyR8MqE3uZ+xhHVw7vOwEsFm7ICiRjj1Uq4+IrLcbUMeadpXN7EiFMCM4mSOIEYZTJvsU3OqvUKFRNVq6hPqI4hiOF6RRxHiNPCSQqsEjQkTqz1M4N5T7Sw5omWpRoUCd33uNWp4lEgEYm3UVhjLBwsTYW/73Q/fiiw6P3GIVLsSnQFQ59X/SQ5fvLCFxaBEog8NLiV366jMBXEwEu4KTF9zLxuHCLEC7zIssRRgTbzep9ddnEf+vb38Kf/ejPcM8d9wjD4uDHB0UX8IUXXsCfXv+TsHkKllfvMb6aK7p6voWgCBmBTDf4t5Ci2YX2sdkAGkEdyaMpVszkibotAQJQZUor5bm0uwU1H/1bgJseH8HYLXWprp9+p4VDO+ewPMfOiRhUqU+7egyairByqVqF/ApllzDtcqkaWMmx7r4A9/7VOIJRfqOPpBWgu+Sjs5ChtTCPnFm8Q43CKvpH+tE3FCB3l7C80MTckS5OvL+I6d3LCGeYNKkZxPkvji1W+K9rp+irZ9iuzAtkg3FuKF4i/m1ZkvyyDZhMsUIzkPdWNgtphKHRIdELfObpZ/CXf/GXmNg0IcwCziMvv/wy/vWFf8WOHTtks8T3F3qEZApwrHAcFQ7C0rJpe586tq6ysH7O0+UT6xkg0EeEjrAvuJlJrFg2asKgIPifcOOijBcq3nF7lztd5H6MSp+LoD/G5NYRbH9gFDfcPoiRtVUENQs++4gRYGnWx/TRNo5/PIWDu6dw5KOzaM1YyLqiri7FCM5bnEuoWyp4I3fHPeOiuCiODa4tvKdfhwM0x2vRti5zHxkigprprKpzKjdqhlkjVsiebER9hyxLRQw9IgCFNFQWwc1t0UqlmchkNcANAbA+qGHQ91H3bQz7vtyrBiJYWYbE9hFV6phxA5wIQ5w4cxrTS13MJjbmoghzaYi5NELks8nMQhqm4rUqM7PjGuYl29kgG1HeKVmtuQm3zEb0c46k8m1lBC46AvrorHpTSNGB47QAONgey/WBPwvhWIk8f3z+JccUnVk9BDlgmo+04LBVU1o52Y6vBWTtntB/KIPAn/mOMrlWJI9JVSMrzaIsBSVLLLjVDP01HwP9wNq1NWzaXMOmLVVMTDYwuq6BdeN96BuooFpxBdQHzTz4xwql9ZQAIWX/qP8Zi6qnFkKIURHEEoiKOXQ2iPbyMI4czPCrX76J3/1mCgcPLKDVJhvQFSa1kgmNq/JFqCdwlmLcLi5XKsAhfn8xY6xGfxWwpX6Mmsfxfsh8R7Ze4AjzkmvtCkDoaIdQNajC8nlugQK8rqsagAQEDbbH+dNxV0FDHtdHoIYdNjuCPGXxUfBa7r9KUaywm5k7EgQU0FABxOI85D1ZLsBcxPc5gRTFCO/aGY1bNEcJwwh5nCFMUrSjeBWQNbJ6zCV4njxy7/rE3CXmmsWDmMIa90dJGsv6yu/MjOEN38LPyneRoUgGYRwh53wuA5VZe6RtynIwosIFWF4k/5/R1l10Aa/U2noB9+KhLEDRHhD1oh/08oNlBC4qAiUQeFFhKz9URuCrjAAXU5ZkC70Lfjd/ZoSC5edsK3NcWehvuOEGPPzww3j2uWfx1LefQhZlWFhYwOtvvo6f/a+f4ZXfv4LZM7PyGVnUewpeX8fG76sM5cV8l7Y/MMHl3wwjsMjNJKMwkiKGgVO0S6h8Mt/PpIwi29relnkJGpPA+geGsfGeAVQbLhaOhTj9YRun9s2js2AhbtlIIm2zsdCWtmI5LjWa2Q4X84yYCKZALcP4vTXc9e/G0bcugMX+ttBCnPC3OWxWYXO2fzIRo1acByeroLVEbcAuTh9awMyBZSyfiBC1dSxd6CXMsk/53cXEtfzMlx8BGTPSerN6T3t/JveU4JS0iarhgTA/Kf7tOlgzvAa333E7nvjOE3jqqafETCQOY3z88cf4wx//gJd+8RLOnDqDpeUlMRBR4W5zDLEANDtInkbBKL1uWiLZpkUgcAChKACG0uZmuykcT5ksJDNIi11Cx0pl55CDkYqWkbY8kVVheTk838W2O9fitvtGsPm2AEMbPPhVC36DOoMOkk6G5nwXhw4sYO8bSzizt4X26S66yxE6HbW3oBZW5tLVtnCp+BT2b/Gsfw33SsYnpcw4Lsnwk3HEQczNkxZZFATsoWTLOhYKU4S6f9yDcX9L5ktLAAG1GuFsSu0yz04w5gIN18ZwtYqJRh82VW3caPtYk+WocqoVxgx1sCzEbCNLgNkoxrE4xsnYxtFuE1NJiDlkaBIM72ZI0hQR9bfEREQWZiGAugYIEazXrBnlVPrlz3/lN5gI9IKBBX1VnxIDdGhrr7AB+RGzZsj6IPmLcRNGRYqTmd0UDT/NSbVXghmSWkYJRINUWlJZvFZGoXztSvejtiRLC68dw3I6sHNL8HzKHlQrFdQbVQyO+rj7zrXYum0UG9cPY2TIR7UaodYXwvebqFVSeH4q2ssV35W5lN+ZWbG0xOY0wDDnKD35nCcTYHk5xvRUGz/5ySJ27VrC6dMdLC5laLYytJZbyIsPfdHO0EvqnijYmfzS4u9CfxRHXsY3Era+6vxR049633agnTxs2RVwj7IEtg3f8wTYtF0PgUe2pAevUpOOobrnSZwdx5V1Ps4pq+CrlrBxIpa9gTClqXdK6SAtxfBFViHbeBUIXi1ssN1X5A9kxJhWcjOyZFyYeZAWNHFKnWJdf9haTJ0/AnnC4IsTkSbibeA1+MLwiw0wpwp/K+hlz0MueY7kHFqIEXub1EKr2RKQL+YaIa3LtnwX25SFBZhTRiJFnHSkgz5qhYiSEJnoabKQ5iCiyZOcAeV5etuIz5tlCvbtBdfOXkZn8UBcDqZhOdOVEbjoCJRA4EWHrvxgGYGvKgI960Sv5pfo9VG3haIYJHx5DtZvWI/HHnsMzz79LO6//340Bhv46IOP8Pobr4s24Ie7PsTUySmh3ZevzxcBTcFUdJgpmWgEmmS52NRJfrSypzaaPD0IoYKA5hgUXB6Nse62YWx+cBDDm2qIWw5mDzQx9eEszh5qozvvI40D45zJ1LsjwvTMfwgJegmTQSNMWM2w7v4a7v6rCVTHbCTLQPNMivZ8jCxK4HsWnID6cBayOEPSSdFdjtFdzLA008LSbIL2bIxoKVF5lPJ1fUWAoIexl2Way/YisgXJCuFGo96oY/3Eetz3wH146MGHcMstt4ib8Nm5s3jlD6/g1ddexb4D+zA3M4dOpyOMUTlGbpwMmZBTp45aaVksv+N7rn1mqfI1KqjJ9iGmNYQAgblogXIrQxZLTo3AjC1vZNbwue7IMy5qRoybxY0adUld1Id8TG6pYvP2BtbdOIh1G/sxtClAtY+AVSYasO1l4OxR4OiHZ3Dkw7M4dbCF+dk2Oi01jBERO+6JMxVgX9H+LATaV3vNVsaFrDFf0Yv4GzedxfRZ6EIpemna9xg9vnEFWOBfyGRm5HIpevAPN55JTp9edc/WOZMCijZ8K0Fg5WjYDkY9H2urnjgMb3FdDPkeap6Hhm2jjgT9Zq3tWhYWLRdnMgszYQfH2i1MdUPMRCkWY6CVZmilKdpsc+NGObfhZOQn8Qxc0XcVgLeUgvqKRlP5NSsR+IwcpQAF+YzI3GQ4gjRUILROCIqlDTVL62iPhOAuhPMI7XCMa+eDGIzwHVYsxiKp6Ghy/imOy2eSc51+U2aH8rwKLkOw33bhOo7o/TWGXQwM1DHQ76K/z0b/gIPxcRsbx3yMjrkYW+tgYr2P9RtqAriLcY9N8EbZinJcfeSFnZuRwpbm6MQeDh8awUf7z2L/vtM48NE89u9r4/SxZbSFKW1Mlb7o3HchrOczh6FYFfe8S7nF6vDri84h5R1t2xOQjxqkbPUliOd6nrA2uVb7jiN/XJ/vD+C4HnwDEOrfCbx6cKnbyDlRDD1olMF740jHCouCRTFGPAGVVC7vp9a1Gm5ocZtzMu80dQBZbKFDr8VJ10zNaj+zar1RpM3yM97rnjHJ8eaI8YcWLvWPGkRlphOFuoG8sfx5zPtCfUc1GF6NHud7MbIxxc08Q5LEAvwZk2PRuaYhIsFGCnbwvaJCSL1Boy8YJxHSLJH3EiTku7JOB3GWIBKtwQiuRVOSRIxX5KSkusPKHXVn2ZN+vvHJZw6E8g1lBL7qCJRA4Fcd8fL7ygh84Qj0GFixSkcdD27MRECZIufIxeBj85bNeObbz+Dxxx7H1q1b0el28N7774noN0gEAAAgAElEQVQpyIcffIjDhw/j7MJZ0eG4vE5oX/iKrqoPaLJKXSj9N1OCT38VIOC579AjmBIhk4Y+YHRDBTc+Oozx7f2ip9KZSTG3dxmH/zSHhRMWspQi3tqWkLICbxhCkmKnah0iM7ifYS01Av92LQbGXCzNJJg7kGLuQAutM02psjuui8wi68hCHKbotGJE7QRpM0IUWjRVE5BQsv/ydd1FoHADL4CnYn6Q+cXKUXErWDe+DjfdfBMeeOgBPPzQw9i6ZSta7ZbMLa/+6VVpEz586LDoUcroNOwnAn7CMLQUWCRYdUHTkmsu6qq26Ii+Z4LU6sKyEwXzqbnETVKsTEBuwnSeYbGhbSArMlsIotLEiSYfbNkK0TeQYXhdFYPr+jC+oYGt9w1j7Y0VNEZsabPjJjdtB5ij9ue+HMd3JTj40SkcOXgKWcgtHIFAC1FmCYOTgG9xj4RlbjkrEhS9LeNf1e0RJp+lFgac/SJu+gzRQ2e81bF1LhC4Oi9L91oBaGaOtP0RohBI0M4Rkg0jm94cbgrUcwsNx8GQF2DMAfp9F8OVABt8D5t8C2sJSnATbDtIHQ9ty0E7DjGTpJjOgFnHw1k7wKlOF6eWljC92MRSlCHN+b0FHYtsGbY0R2rcUL7KCHxVESg6GIThVhhNnC8CLa0n7FkQkIbyAezCFTKuUnRXz5bu5obSSmMQm8+YPJkKBBYsQeZK2iFJrqDRzpSj9ORJK90VmnxkpGyJyYTYnUvHMqXk6CbseTlqFQ8j/TWMDTjYuLGKW26r4Z6HBnDXg0NwkkR0Cy0rNa60NnKbPGg1DxJ9QXHBZR4XIIwHMLfQwelTMY4e9rDnAxuv/novTpw6jeV2BxHNJ85xsP0CN6zI2/kR6cb4tz7L7g5l8zlM2GxfIuTYBAH5M23jFfDPqwjzz/McMflwHB8eAT6PBh/U/7Ngi+5fIJ/xHJqAEPCjiQjndp0bC1CMIUltFu1W23jPOVMx6NDfniPzaC6JrLvCSo9FG/4/2dAyBxu/lc9X9+C7OAYMgCZxY8bNe6q9vhyXUtwR4xB1eZFfCRiYI01oSGKuhNqD/COx5xjgCOS1ZGp4l1DnMkQsYyZXR2MBN/kmYypiAEOOgyQNkXZDRGkiICTZgnneRtiJkIj7PNcTLr/8Qi226fE+39V/gZFVvrWMwOWMQAkEXs5olscqI/ClRID7D7MEM8Xi4lYAgdxY0x2YZiBPPf0Unv/u89i8eTMWFxfx+1d+j3/6yT/h+LHjWFxYRKvVUr0lKfN9KWd6jR7UiJPI1Zlk4YJXeqFUiu/XHalW2rmxt5F6tmzcb3hoGBvuHUBlDd38XLSPJ/jgxVM4vTdBHlcM8BgKECjNhEXbRcoRwX/Ywplj7X19uPPvxjCwxsXSyQTTu2Oc3LGAuQMLYDuaVGbpWGq5kpdEcYqc1VDt7pF2DhZbL1Yc+xq98dfXZQmTgtV9M7KYHPew0th+VK/Xccttt4iT8NPfeRr33HsPmktNvP3O2/jd73+HV155Bbv27ELciQX0k41dSr2mXMXKAw9JxKSa2mnXQ4LMJ49aSNzBkCVgNgjF5jfuBQF1E2XTuVM2LbK1EIZMiopssi2rC9eL4FVyOBULjaEAW+8Zwk0PrcGGW/sxOOzBc3jXbFByqTtXw5mDFg58cAp7dh7CmRNLSJYipFGOyGzSuDnk5kiKTNyEG+YyN0tfh7mLaGxZNmo07siAiJsxi7FQt0idy4wEn/G5KRocVx9YbeuVeAv9kiLzZKqq+2kiIvUG5SBbKM3hZzZ8ttQhQdW1Mep72Bz4uLHqYDLwMexV0fB8+Z2sCGmE0LLR8itYrtSx4AY43e7g6Pw8js4u4lQrwkJqiT5gzNYzSx3fySl3pYW+sGYoCYLX10T7NVytzDemZ5HIns7M57jBSTZhHMXJHKaWqLBZDUtM2X8EfRx5pAQWIltLkgZWN4o8iTOXtgsTTiFIJO8RZROCcZl8vmDvifs3uy4yKhAKiic5LpllZHbZYmJhnhFpW6VvcI6ak+OWWxt4+LFRPPadUdz1UB8Qh+rLRkMIwd8NkMR2WRZbhLRFl1iFKhkKYkJR3I/m8jhOHG7g17/Yg1df2YOPD01jsdn93Kky50+RfqE0AedUy8i5mOZSjc+qVoYylJUFSMBPAb1AtP4IhBaFM3HrJTuf4KjnIyAQ6PsIAg8VAoGejwoLvQ4lPTTujJ8GgOBfJmxIYWhyHpLzY8FHx4RmpYm2zJqRIdEhqMV7JixLPU87Z3GDnyWjnyxQBe94BI4fhcN4XD2qjCNTOi/M6qXxmWCedh6vZNUElglIMg8mk07GkGUjIZCb8TvM+w3bkKAjx6fcwNzS+xgRnHM0j3EUCBQyaqpgMPVjJfcgGJpbSNMIXbIFhZrPtmjznEgg1c6YDFKCf3nalSImWYSUgCDDME7biNohYjIJOa6MGYoC4GROUhqoeEkTtfJUDQp70SDz1zCFlF95zUagBAKv2VtbXtg1FYGiDZiJGhdcAnoUJB4ZGsG2m7bhsUcfw3M/fA633nSrtOd98P4H+Om//hT/9NN/Qme5gziJJbHgxq5oJb6mAvSlXowRpZclXX18L/xiM0ePKJqqp5j3q8CwAHdwQDjW7bOx/rYBbLl/EGO3VuEN22hPZ3j/hdM4+W6MtBnI+ylwHFtN5BSbMkCgm1Lvi1VcD4HrYPL+Om7/30ZQ4zFOZjj1YRtHX1/AmT3LkqbzCkS7RZz3mDTRhMQkYdSB4e9X2uy+1GCWB7/SItDTnqOufC4S0VpztD2HY9Z2ZM5hG+n4unHcc889+N53v4e/+Mu/QK1Sw9zcHN5//338/Bc/Fx3SU1On1BSB7UZkBPIYbHElCMI2MrbuXCzT4kqL32edj+xoaL1pqAvFHtyIiTNGegukkc0815yrKUlAJosrM46aFimgaNld0RusVF0MjAa45YEJ3PLgOCZvqImuVl7N4HoZkihHcz7F2akuTuxZwN53FzC1dwHLZ9pSDJD2P5sGG6ruxX/4d/6MbdxfB1jL+dGxXNiujh22Lxe4KTeExoN9xa+pmJVFc9E0JeqMx62j2LEIIEhGETe7vFK5PrIhUzIyuZfkNtE2saeGIFB3bIzaLkZ9YLyvjg3VAWyoVzEW2GikMQazWMwJLJooOS66NhAmwEwnxFQ7wsEwwcEwxalujDNRF2GeIM05/jNUtW8R7R6v1s8aRuXvywhcWgSI6rDgSE20wvCgeHoyY2imgJuqG5M9rEDOyvMncApBJxpO0cCOYzpU0J0u3ea4q3kOjc3IQaYetWKRzFvElFYAIz6PDtLUgyftnjRFIzxGdlWKnMZKmQ/bUh1UFjKFyZvMo247eOAba/HMDzfi0aeGsGFrDNBojYZtxHBUVltBJ65FRuJFuLjC2uJ3ZcIGS7IK4qgfi/NVHDjQxk/+YS/eevMEpk8voyuW7p/9kgIagavcyC1kdF/WOZWtpWrGUnAlOcu5cKnz59ii/+r4FdguAUFbQCyCgmT0EQDkf20W0vwaAtdFUKkg8AP4njH8UB8OLeZyFSFyKuKzRp+a52FbysRne3GuYglkmTMUPLOYOwvb8DkJsjEvZMGZPzNFO4KznIPJUMwyZVgS+iPQy3WM2nm9esMEAgmIylpvyAcCNp/fLyz3RLFkYXSyg0DWOmrEso2XZydcQzlfgph8n5N7sA3CSJCTXS2MkzQGiyZkLjJILEaKZnaaC5DH/3d4r4T5t5qLCIjKNmSaoojGK4FdXiHXRCCOKJ+TClM0TCJkWRdRFEs+wz1WFIaIu1QTjGGROZi3BQxXMoABzJm3i8ENx4VpwTmnbf+zx1r5jjIClzECJRB4GYNZHqqMwJcWAS4a3Iyr46SyaWp+DTffdDO+/e1v4wff/wHuve9eSSB2792NX770S7z4v17EW2+9tSLSLwsjF1LJGL60U70uDnzhdZs/vRBoeD7ziSmwC8tJsWZjFRvvb2Dy4RqGN/s4eyrCxz9v4cTbKVqzjjqs0SHTaa62k0kipUkOrQUqro/J+2vY/ncNDI/rMWbfD3H09UVM7V6W1LMwhSiyY54BN7H8JbfKTMAEZCjHxXUxfs+5yMKMqNcshEYNIrZkTBuMQx9/1lfrw4b1G/DINx7B3/z13+DW229Ff38/jk0dw+9/93u88P+9gNdff12YfwUDudeERM0ergc2oMn/e4kgDKg8YwVTWNkzBZeYLAnuuVRRNEAOdXhkvPjfFb1SuwvXboqBBVvJJm/ox9Z7R7D5jgGsv6mGgYkAQT2H5agWUtTMsDzVwKEPc+z+42Ec2XMMi4tt2Rit7E+K0yJ75Gs0dhGmDFvkvKo4PiqDncw+bQ9jZLhxPb9NrWgsI1SxGlG+P5bNpJAdjeeIxDT1xYxENKeEy2KMoHQvLS+CE0M2MFANsKk+gE31CiYDC5MAxmwba6TFW+8WwQeqK9Cb+Yzl4JDjYn8KHGguY2pxEbPtZQEJ3CyHT3JonmPeNMNdf5NOecVfXQQKBqDOIZ+cezUf0UFfmFQUwJVkBypLInCeHsNz+oQlxlJCTgMGFg2Kec5M7UWOtGruw4mN9Ntc5NNc5hyiZOAgT2n0If0SAqBQK06VmYng0YHXh5WzXZZPGxtDm6jZMZ7+zk14/i+34f7HqxgYPKvsL3MeKs9G3TeSzFS3Drl2RJAhRnZxNwyRJRn/F2HkoNV0cXIW+N3P23j7rVkcOjaDxeXW575VK3nWBbBDBaYawnQUENCuwHFt1KsBHM+C51WFCUgwja64tltBzSdD0GgB2q4Yffh+XcBA3/Phuuq8y4uKMzK6FcBbcfY1Ji4C11E3Vcw/9L8CGhLw4/2QcUEutLIydT0qfkYQTi9I9SBzwlymCVzbbWnQFAk5gVrUyv4UUDRNxMiEgJfo08p8J2p8agQlIJ6Zg+0ccaomJKKjKoVzFg8jKVqvFnrUQs8z1+zYNGfSOdyFZ1yjyTAle1HNy6IsQhZ7iDsJkpAMQ0J7Cdyc+oqUi9DFQQtNen0EYPlZtgyLESP/EZa6Mv/IYI3itgKDUSTAIJ2HqbPDzzWby+jEXfke3h9dY3jtvUm2eVg+4TD8uYdc+cYyApcagRIIvNQIlp8vI/BVRICLqSxKrNJ6HsI0xOZ1m/Hgww/i3//Vv8fzP3he9EVmz87iN7/5Df75X/4Zr7z2CmZnZhEgQIRI9Vuk+lkKwV3qPWNiwtSoR5XKuJgxcS40oRjnwIjYF8AHf8dtbCRJk9+fYeLuKm7+zhgaN/gIF4ATf4hx8u0uFo4niLv8XIgITWTSt8D8iMm0B6QR/NyD7/uYvK8Pt//NEIK1QDgLnHm/hWOvzePUR8uSXPmuL2ysjIgfNckswGfyYYqU3KCW4+JSR8XV+3kypPgSNpjjIUrpIugpm8/KRZMoDENhIfM9BANv2HoDHnn0Efz1X/01tm7bKkyA/Qf245cv/xL/8//9n5ianUKe0FmQyXQmx5PjcrPANpovKsJ+9Ya36AiSjajuSIu5IRInQok9mRkOEFEWK/dNyxa3jI7MAD58NrwJoOXSNhwtOQxl7YO6h8EJH+turuGWe0YxeUsD6zf2I+hnu18GN6kgDBuIzozijd/uxvuv7sbskXnMzfHT5764iQycQO7V18HaVEagh9hRX0hxd5Q2XwtWGq/MqL3y+pwleSUFW1CVyfgnkvVPNrh2KrHjVlfWRMUkNPbyWRZdohWghJ/WpwIYdQIMuBZGfReTFRfrXRtba/0YCyzU6cppO3JexWzfrNRxplLFlG3jZLuNqdNzmGkvYSbuoBOniMMMy9w8rlicXM2Duzz3KzsCOucQhChyQQHX5bWaj6zC66vPjo7otoA/egR2EtDXPJDW0xQh0rwjuQRb4Au1h8LSh+Nb5y2jrMyOBCeC72oBUjIlyrVlfH4aktcSCGJbpRZLiieQ+YsCSfxdYjUx2Qjw1LO34vm/vks0Ai33BALiYvzSBOjSOKkbI2/nWGLLaEawTMF6gjhhaxlRlCMMY6SRhbBtY3Y+xsw8cOSAh8MHQxw7MYfZ+dnPdXtZqCfrnfPmp82pSBvwqPVHRiTNO4I+maYaVWoBMqaqf8pYN4IGbN+BW6nAcz1xROe8zBf3AGTlyYTm+EAaKuvcsoUtJ6oc0s3rmwIKkTmCWUDg6hrDuU/86a0UgePL/RNw1jALuRaR4ay5rnbBcG7mHMlxFIveqiWgI1tndayoy+4FX+oXI3uY4hgcTzSx07ZpfgevhVUSc4zzDqUgYiYAXph24TuBOvgaxnzxvbwHBCKLTirGYrndRdqK0G2H4kpMhh+vmWNXUmtq5Zr7xzhbwnBlhJR8wZ8FfK9v6KxZitxxsbQ0hzBMEcaxjCuOX47jsB0JGBhFNFBj+3Asz0KM1oqRyad3F32uIVe+qYzA5YhACQRejiiWxygj8KVGgIwdEU7WCicXOG6mH3zoQXz3u9/FM889g+13bkfcjfHCz17Ayy++jNdefw1Hjx+VjVzgBVIRy1NtS+WxuCiVr4uPwGcyAlnpZFIncTa7zQIfpAq3tGxwc2ph5OYabnq2H2tvbyDvRji7N8OJt1o4/VET0bIFQgVaReyaZElbJijiIiyhqoW1d9Wx/UdjGB710TwTYXpPhqn3FjFz8CyiblHd5Xm4cPIqHFRkg83EJEEXFjpyPuWouPgxcdV+8rz5hfODtIuy8m1MDYTpIAxUS5JrZRwAAwMD+PO//HP84Hs/wPbt24W1vOOtHfiv/9d/xZnTZ7C8tKyaPJQ0yOh2qC2nbBeS13XFQC1aw3olBpThtsJU4xzP/RzdGI2El/zdMDSlo002z6t9/GRBUGeLrbTVqo/6Wge33NPAA09twYab6vCqXXEdz+0K8szBiUNL2PXaLPb8cQ6zh1totdji1EPjMYzA88fAVzm+yfvhXlb5SIY1QtaGRebQKp+y95z0XWT1mUFVzJFkmRh4TzmFOh/WZFOmmlb8N2e/XASxVqfsQlbNsZSZSQ4UWdoVy8eWWoDbh4ZwU62OTZ6DUTJ50pZKLnBnaasGWZfmLWmKI+0u9oYh9nY6ON7uYinJcTYFvaSvr8fgqxxI5XcZkwfOElUZwwRhCMWsljFXhOBW3SIEmOF8xQlH39vLTK47vrDA2A7M55PPKfE305mqcxSZtgW72CCEwuSy9P0F3MhnkmZAdLCVeY4GS3kf7IxgE9l4/P5Vtq4UMd0Mk5MBvv3MvXju+fux/e4xOPYS2nGEPPLQaYVYWOzgzHQLx46cxqmjIeZmWmgvddFsd7HYbiEMuwjtCGGcIepaSLo20thBFseCQ4UECeNUjSU+5+tCjEvN1xU8rWMEbuDBDejsq/IHHh1+A4J9vrj6+r4lBTcCbSzA0RmYjr+eU4PlkDlIEFB9nCklEVsWfMZN5ju6AvPnBH19RNL+zCZbzkVkcuqcyrm1uCyXBjFkgPMcM2VK8ooJ7UkhRnQHVcsgs7RQKGw+O0diGHduzmIVga4ib5BJUHJK/ozXsqJNLuOih50qDE0yC5VVqAVIneTpOB2vVNs5BrRVNyXT8Bxmoo5Q+VAaSY7CApgQSi0XURRKIbPZbCHqxtoOXqwFBEAZd2nDtpHz+grbeiHCamtwzLndqcNmG7eYsFDoUqVU2t02Ou0uorCDJGrLXitM9DvDOBSjkYzGJFGMiH9f0UdmpD8JHH/O4Va+rYzA5YhACQRejiiWxygjcKkRkA022wLO0RVZ1Y+QhY1iulmKIAhw2/bb8L1nv4fHv/k4Nm7aiKXmEt584028/srr2PnBTpyYOoF2qy3JQeAqu6MwHBHXrOtFn+tSb8wX+vx5GoFMREQzZxUMZAsCExOKC1PHJc891Ccq2PhgBZN3VtE/UsHyTITjOxYw9c4ils8w4atrSmZ3kKKj4Ixpf5GKp59jeFsFN39rDPV+G535DGcPJzhzsIn5qWVELfYPFvKFrAr74vInmi4yKuhkGWqbzxe63vLN10QEpGWIAt2GEWhAQG5gztH3yzRJZxIvL8WVccO2G/DgvQ/i0Ucexd133Y2B/gHseG8H3nn7HezcuRMf7f8Is7OzOt7EbU8NG3h80cukZpV5ifxBr3bONRHg4iJ6m4B79UPPBeF6uoY1xqtdxCq4b3Q+CwavWruQjcE5wkJQAUY3uth27xBuuWcEG27qR32U1pupaHM1mymmD4U4+l4Th3bPYfrEGcycCpG0MtkAUwzek5YpvVeqS2joO59PLuuS71qhSXbuFtwYgBApXYESigD1zrM951uAqQQe2NdlFe1fnBK5vaUmozLtxYbEtNmdcwFy7YEwsUXPke2FVoZxz8dk1cLGagWTvo9RCxhyUww5HgZcDzWHxiNk3vAcYyzBwVSa43gc43TYwVy7g5MJcKbTwXycYjkHQrJ5PCCO+TmFL9mQuaI1y3l/FQOW0+TmnnpZEiuGKCs0v/RTus/mA0cWec9a1OMfy48WrXeXfPPKA1xREeAcS8CImYT2IhAILCZw80Cv9vHqgy55S9EerG3BZnjJMaiv5vW0evJ4K0DgaieyacddDUfxXItmcU97/8oKwLVIvqGqLcNS/CSwYwtAVejVZnmMsdEA6zcPY/OWdRgeaSDJQmn5pAtsHlsIuymWml0sLTXRnAsRtVOE3QhRxFZOoJmEcHxqkFILr2hPZhGMLaUEA027KPXhBMzqkQ644B0uBB4IltUE0PQ9T0AmFmo8J0DVrqFaqcEJPHlwCer5bPcNAnkPnX39wBWJn4o4CNtiuuUQELRdAQ35LIvrr3FYdqlnJ7qxxtDD6PGmmTqjEwDUf4z5h/HXWLlNnO9tMgepQc17zzhTSxCgPGKROkqrrpiFqIassPqNWINNzV/HgU2WHEHFlfHlwE4TZOrScu56xlmR+q+5BZsmJtTOy7U1mmCfLDvSTVDM94Y5T1YntQCNiiU5ezQ/IUjYSRJ43N+IJqIyHtW8hR0NXTX6EBM0mog4aIdtaevlhbrUYPQC6a0mSzCR76fBDMtLsYCTNgeLSOnoWs68SUxJmLMYAxHGjvOs6hKyZZiaghHiqIU8DNFqq8swx3ASdwWRXR1bRanq39IiP3/wFWIZBbwuM/4VNQeVJ3NFR6AEAq/o21Oe3LUdgfOS+nOcxoSeb7ZBxjWYINLgyCDuuP0OPPHNJ3D/ffdjbM0Ypk5O4bU/vYad7+zEwY8P4szsGTEMIXtQ9ZZsqWoWGoElCPhlDasVtM18ARfkc4VzivuhAJwNO6+gMuhhaJuFydsCrLmhCgQWpj5o4sirS1g+mSOLPLjwkVkxUqst5iHFS5z+7Bx9azys29ZApe4ibAOtuRRLM100F6hh0rudVmEeSb5E+UUl8rkNXG0X+rLiUx73So2AuMVK7m2c/pj09v7MiMaLY6Rh8wlTzcmFcbxhcgPuuvMuPP7o43j4kYexbsM6HP74MHa8swNvvPWGAIKHDxxeYRgKYFG4LJptqeo/qfT4tetsXijbFUBgD/2Mg6NX+O48wKcYO73ulPIzrg+5D+TUFKS4e4JaAxiZ9LBh2wA23TaKtTf1Yc2Ej/qAi9zL0F6OsXAixvyxHFOH2ji6ZxGnDs1gaXZJ9oMEDegWuqInVuzglRiyQnIuvv+ro7QViKTy+PRVzLM9m5/eXxUxEoBD11XdMusv9JIucIzeh1VARBoYuLAkzhYqboYB+QMM2sCQZWGN52FtUMfawMVaz8Gw46FmE4ChY3COpmVjmfpRcYjlKMGUV8HRhGzBNo4tNzHbaSNj5xn9HDIC8XTi7LlGx/BYivsgJggFKKDSsXzxbasRUr96sQGVGHCzTEWw1eFGuKVgyFypc1R5XhcXAS0AKzij2QhHe/GAXIjt1ov6f1K8rHh2VgrLhbTBFzi98zOlczMUniUNH/jiv3UtKuYiWSPyDJUqGdA2/MAXkIwAFnEasrcI4mkrcIYsSZFG6tJN3Tgxmc1sNQsiKCb4FBc/HoPtvTpHSK5mnj3Oqwp79Rg+nTc/2DT+sAn82XCcGhyb+n4uXGHwVeC7gayVPp1+xfzDAh2B6QLsePx/V7RRXd9GJXDhETwkCOiwnZogoRqlpASf6MorczKLBWyBJXtfc8qCvW/TcMk47Kq6HwEyuhGTkU9Wv4lwbhyK81SNPYrpRtyV6basmn58CW9PQCx2FvG/+lOeT2I54oYu8jPiCEwZIs43ZPfR2E6jSbBWKohkkxoAmk7SKdebjIUWgo28STpeEyJyts7tNNmgokgnZA7M4+omSlMVSwDCYt5TV2R1rCbjPSPrkEAlr8Ky5Xva3Qgh51y29UqVjfdLWYR09lWNQFNk4cKYUk9SNQZplsLzFaCW5h/8UzAJORYp4Guprib3X2kWIYkjdNohOp0u4jhEmsSiG0tjkk63izjhdRXFmvPAvAtXx3qEiIsNJSPw+VmsX+CxLd96bUagBAKvzftaXtWVHgEyXyQhK6pkssjpJrv4GRd0bo6ZgNAhbGh4CLfffjt++IMf4qEHHxKB/lMnT+Gll17Cv/6vfxU9wMWlRcRc1Fao51d6JK6v8xNiBgWymdQJK68Ct+IiGEux5kYLk9sbGNxaweyhEIf/uIT5IwnCJsuTjlRUM6uD3OrKuGAFtaDw+RUH9QYzGOYADqIwlxYIjgXJb7JPjjeNfFGbL7mA19dIvMDVXijRPB9rMVk2N2ZMvDk3cSwGlQDr16/Hvffci+88/R08/6PnZSNGZvKOnTvwq1/9Cr/+xa+xsLQgmxUVCdfkXY5hmIBi3GC0UGXuk8T9OhubF2B99d4t5R9o3OQl7+cmlu1nZFnysU5RqeVoDHsY3VjHptsHsPW2fqzdRHagA8tNkHRzpMsNLE47OLp7HnveOorDH51EazkU4hgVDGQrLBtllaRQx3mdi9Qykl9uzuNTgMsr4rk6Hxi8mJOSzS2BQMJ6bNcjqzuFj1xYKFv3RwMAACAASURBVFXREvSxJnAxUfGxwfcw4fkY8SqoOUBVtKhY/OEcnaKLDPP1IRxHjqPtNo4uLODk0gLaNje6CZZjoJMagK5wyWToTd6ghZxU5nbZ1NPdU1yRAZf3zzSFco4nDCA/oY6ZuMHqefP+8p6G1E40hB2DfVxMhMrPlBH46iJAENxo2nE64rwnhK1i/tQFpgcT6XVK7pm3VibRQrtF2ZDiILtyAM3DdS0qKiEKibKAT8Mmuvz6XgDHCeAS8HN9BQE9H55bVcCP9QTjCkwWG1lo7PBx/UDbf6k36pNJSACQjysdhAlKmQqROUWqJKjBhc7PK/VmFizkZzlcJpry/wUtuodaLhbOBdDEdmIHjjjoJtJimwtLjzq+BAlV2kPCKV0DPbe4mPPNqayExswl8g1aWVLg0rg0k+3JDJY7HDHSIPhH0FJ8RowkSa5FSTLtUltL567lCKjWDju6FvXmI2wZlm4ZpTyqKzLvJM09CN5x7laAkUAgC+BhSPOQCGmk7cI8B56SawdwBChNkQiIZ5Y5xiRNkFDnlYNNYq9gLcFdsj+Le0U5CBrDsN1YNQgZXeblHenW6nZCcR+mzqabpWi1OgIGso2YarUr6zvLOKZwKj/7BMZnTnrlthTjsxjjFxr3vVC8WRu+uie3/KYrKwIlEHhl3Y/ybK6XCJBSXrToFiwxLuwihmt0ALm4iLhunmHN2BphAn77qW/j+9//PjZv2CxMwFdffRU/+eef4Ne/+bVocZWvKzsCzL8oyBzzv8Iu0STM7cvQWJdi4x3D2PBIH7oLKY68voTp/S20Zm2kHQ+OlF8jpFYoySFbA8UBWiSpmGzY6kppcePX0/7t0HxAndtKgPjKHh9Xxdn1tPVybhLGcZ6hVq9h48aNeOwbj+E//e//CZs3bRamw6HDh/Crl3+Fn/yPn+DDXR/KmC2SXEnHyVCyzm05ZkLPcVyO2fNHhGESG/dF3Z3JdlTYEaoaRaMRuuQmsPwE1SEbE5sa2HBzP7beOowNtwxjaJzMB7KAq0hbLmZOtLH7T9P48I1TmDo6j3CRTAViS+w7Vcaca9G9s+BbsL27cOIk8+GTLatXxVj+gidJ/jShVmmaJHjGVmLZeJNlnaNu26i6CYY8H6Oui7WOg7VBFWP1ABOBj2HLxWBuoc7mOztFWKlhCRkWogQLnS7muh3MZBkOd2Mc7SQ4Q12rNEbCfCGJhTEkNT7ZyNvS5sZ1RFgkPBeCgbxvbHfUrbOMDdXPUpTEdbhB5W+pGWyLTIVumHv2mFcyqPsF71n59jICGgE+C8WreB4KMKxAsgRGl9m1YLBxLqVbuxpVFHxIft6XFmkaVhDkY3svW3ct+X8XFb8Kv+LDcX1YZAuKna+235LdV7SiVlkIrtYFCKQTcMUP1OjCIQBm3kv2PNl2tgfb4jxARFHBwUJLVbpvBftSyQ1F3wxSKkU+oxsgwo09/N9CW5BzO0EvYRESoiPDku2vqwxSMgLJ8nMtgoSrzHB+L7+KhxDMUPYtbKGlNjDz1MIhmKw/cwyHUhQ6XxWsOzuhQA3JEATZVluJYysWWYbCibjDNt+e/Y7OykqkKPIR6VignJIpVAlIbM6ZPydPOktTaeEley8lc5ROxKCWMZmV/H6yCVMk/B0rY2QxZgQBU0RpKkWdhMo7K1qO1BnsAW5FyoOMTRu2yz5rF1kWIQwjdDohutKu3BUgMup20e1QZzBEmkYIc0aC4HO8wgBlrvTJuihvro7ZVY63YV2uKkKagS8cy0Il0iQP/Hy5d7yOZ8kSCLyOb3556VdABAQEpFaW7cimQtp2qfEjFUYP3aSLaqWKm2+5Gd//7vfxw+//ELfeeSsCKxAQ8IUXXsBLv3oJew/sLdngV8D9/DynwLyL+2sKNPPFaisN4GoDwNht/dj+3Igkesd3tnBi1yJmj0VwW1VYksnQQZMbw6JdoadNz3T0yHEl/zOJ1PnF789zkuV7yghcIAIiL1C0H1JzyvVEDJvzF8cxwcBt27bhuR88hx9990fYcuMWhN0QO3fsxD/+0z/ip//yU7Q6dM1bLWuL5iAFuy2C4lrBl7Fbytxc4A6o8yODs8KULNqJBbzhlsgXna3UipA5MaxKhmrdxtBYTfQC7/nGJmzZ3o/aYAxKIiUpEHUsHN0V4oNXzmLPOydx+sSCtGBZiSJE0nKMQLbEZGwoNMg3xNpyen678DX69HC7VcAJhegDeS0cuAKq2Skyjy3EQJAB/QDGfQc3Dg3ghkoVN3gVbHQ8jNg03eFGOxHmCTfeZMmEcHAUGT6MLXzQauPg0gJm2k20CfilLCAREHAFSEiom8Z2+tSGm7O1jY7HBDD4N22vFMaN8Xwlf1Dun9M5BwgQYPEzOq2v0dtZXtZ1FYGCOVUwoArwpMewiQCR0cY9NzT6tMv6J25OBAED0d8O3Aq8oIbA96WV1w4I6DmoVavwfD6rfAY92DmLuJwradrhwq8EcCpV9FX7UBUQ0YcjTEACUa7qeQrg5wjI5tg5YmozWgTrdB3WxmCVDyAwJ1dYMLkNRJiL3qNWB3K2FVO/ztbWZ1EONAxKmRtEo5x0Qx6foBMFBApQlLML5yqahUQC1BVwInVQ5dzI7DNrQQE5eQTLslhYePLiwkJhAiuSdV7auWlkmGeIqBfMtmMpcKdqMkZ5BF6TYSJSU5jmHDTkWHmJ2YyanNEYkbkE10cpJBYxknOz1JA4J9Mvge/QvCxBzpbflD/juso1zoC+aYacGoeJGpmQjUidwZTv53XxUiQv1zZvFj7J+OT+TduFFYDlfzxXz5dgcZzniKIYSdRFu0vjmhzdbhtJ2EYahtLNQ6AxzELRvkQeyv0ocqXzH9sLj9nr6uEuL/biI1ACgRcfu/KTZQQuPQLcQBdVLnEKo6Om0Qbkz9lesHbdWjz6zUfxd//x7/DM08/IAjY9PY1f/uKX+PH/+DHefOtNdFr0HixfV3oEmF9R3J0+YR58dWaVli3A8oDJO/tx23dHMDg8iLmPU3z89mnMHAiRUUmebb4ZP6mmHvzbhZomOY4ouLzSOnGlB6U8v6smAjK2jJMw9Y68wEMoLS6RFjQ8B07goL/Wj//yf/4XaRMeGx3D7JlZ/OGVP+C//d//Dc2FprjnFcLvFK83quMrjsSlq/mnDwkV/6dUeo/Hd9E5RmdmEba34NDYxY2Re134FTptAo01fbjzG+O46xtrMHFjDXad1kE54thD+/QADr7Twqu/fB+H9k6h0+TmzJPNGpckF3UxGuDxCSmlwkCju0i0qih/jXdxK6ymG27dIhMeMD+xU+Seh8iKZINOnT6CgSMOMOIDm6t92FZp4OZKDRsCbu5TVB1PWs3YJki2X+jYWGr04QAq2NfuYM+Z0zh8ZhrdboQuN57c6OaGy2c7cj/8VJ9JArTUAdNxIX6f8EA9Q3J71PCA73edHLloV9H8BOrKKQQi/txcXAnCXzVzcnminycCHNiFmRvfzwGvWRgXH4JnkocTHLLPzcMVKVPDCgJ4QADLCtDnU+8vQBD0iUah4wUIqjV1/a32wbL5zJHZ58MKXPg20IzIbKMzcIBqvYpGX5+0BvNYRPtyGla4ZGHzGdZzUwdyA8w5fg9AyDPjd9AdWOclJfJSk7S4PhpyGK8n6USx4AuAR1ahEhCkVZZFBkQKZokeao85FL+Tb5DWYVWwk7kvjcVYSiYNgnuOMSM634iwcIUpCg7F7aKDMet97Bwmwy4260gawRPwkuYmNF459/oErItowsHCh1lwFDdUfUROaqqLoHlwShkEXwwTySrkRz4tv+DeK+b3MzdnmzSvOSUIGMlkTyafgIHCajQKGTQbEVa2UOhhMQ6OhT5f9SLB+8mYpsZshh06rq4ZBEj54nGbzRCdVhtxRH33FGHaRNjpotVuIU1DYQXKeZyX9fOamZfxd2XHz+eZC8r3nBeBEggsh0QZgSsqAoWcgyHMcLF+9BuP4tnnnsX3f/B93Ln9TpydPYufvfgzvPjzF/H2W2/j1PQpxLkRBbqiLqY8mQtG4AKSHtxPM1Hsv7Eftz4zgpGtfegu5zj90SJO7p7D0vEQ6XIGJ9XqdbP3wAUj6EL6wL0JXXk7yghcjgiY8cakmpXvkJo20pekB7dsVt0tmbd+9Oc/wpNPPom1Y2txYN8B/Pf/579j10e7sDC/IG59hWNw4ARaBCGdoNA8KsGIT79b52zUzN7APP9keRQbGc+24FmWrg8BEAwGWL9lDW5/ZC3ueHwQ45MeIlc3VElk4dSRLt5/ZRp7357C7JEQnYWcxA1pjQP65Hy4FdGvigCrrXvqwuzwcoyvq+AYhhQrW/Xe6Tfqmdu5BxQekWEGViwLI4GHNbUA4319mBgex2ZEmEhzDKcJatzCEwy0YnQcH504wXKYYKYb4UjUxMkQ+LjVwkxiYTlz0Mr0XvDF51AB20RAyJAAobQfW0gLN5HizfKA8X76oMEBC1MC5pKxJNvf8lVG4FqKQAHbFy2UvLaCy0YgZmXi1Ae2AMZ79e/YL8suHasPvlcVze7AriDwG7BcC9VaTRh+1PQLXMJkFnxf2XlyTHNc3/dhuQEqlQD1ehWVSh8a1QoSm4UAwzZm624BqgkjkCzFXEBIea5ZPDCGHDz+KjBnun95CTnE+VYBMboPiQWucQ4vYENFCHMWFAT8WsHPzmmi5rsFlhNHeVPITkMp2smck3Pe4jFic250zVVdainyfcZLnHwT6poDYaogoyz9DDmvz/yMwCPNOAh8SSGRTHaCl6IJmAtLz7eZj/QAhOd/t1mnCPAVuUfEc5XcRWc/BVZZzHHFXIbgMME/cRdOgHbURhhHgn3GKQtp1OZlUYysQLZ863ij1zCZoSLxJEIMem5yoQ7k5578TmMUdiK0WiHanQ7iTksYjyEBzzhEJ2qjE7aMN/enUQA+K9Ll78sIXDACJRBYDowyAl9nBFh9KyqRTObZHixubGRg+C62btmK5559Dk9++0lsvWGraEjQHfjlX72MXR/swvGp4+i0O7o4ShWxfF3REZC2CzqmRaIxJY51wuKh4HuM/k392PxIP9bd3g+35mJ+qoOp3YuY/mAe4YxuytUXzxXmxzmungaI4TiSSqapzBYtE5LQnF+tvaKDVZ7clRYBGVvCPlJJA44zbgg4tlZEsvNUKtSDawZx//3344nHn8DD9z+MifEJ7HhvB9559x28/8H72Ld/H06eOimGNgIECo9NQUR+B9t8mKyXVe5PGQUFGNjb1tkDBnIjwzZRi7pxZCTYEayKj8ZADZtuGcBNDw5hcluA0ckqKv02XM9Bdxk4ebiN43tbOPLBWRzfv4DF6TZS7kEMEMhphnpZyggkU4QtbJ6yQq7x+eWc9VqYkWa9ZkykdUs3zEL4MJ4qju6L4cNDFTn6XBeD9TqG6jVs9TysR4x1joUh10XVsTDAzSQBPctBlOVYzFKctSzMJDGOt1NMdULMhBHmohzzcQzemphC+WIIxe+KQchAMAADQohilGH/OcpXlBY40T6zYmnp48aVLMGC9XOlzT3l+ZQR+OIR4ANQtAAXnDkehT9nvlz87jwwkM+wSFVQYoGtvgTMbdS9OnyvBodgoFeD7zr6/2R/ea60Bkv7sJHwYzFAwECxtfURuBa8Sg1uQC1AD4PVBpxKIKQxlXumJp/YnmieyPlU5ECZH1qquUcXX8OYI0tM1l/EUkQQR1ziTAWAVkjQFGuFtDbnAmARXBTWXGbBpcstjyHzAtcLmly4iBKNEDNOiRrNO7gm29S3Vgdetr6ypZjtxjbdmnnxZOeJpmEmjETOPUXxhMfnXqXIU8nYIyNQ9K1FT1FrgaLfl2VwLc9I0OaSF9DUg87EcdSUOYwAJ7E3NT5ijmtEB+ULpe9Y2JVsO+acqu3Imh8TAHVTTwqQUgLhbaK7sMPP6YnIdyKBm7gCAjJfSaIEccLvYvzM/WBHBJ2ehTWaIJZebQMO8gazQMfYZ7EAxoyvzM+GwRjFObqRGvzx2gl2siU5Djvohm2EURtRuyXHjdERYxcFsfX6Vt2Gv/hTonenOEahg9mrM3iNU/0vJmTXzmdKIPDauZfllVx1ETCW9yL/Tl0SCt3yH9tGrVbDxk0b8ejjj+Lxbz6OzRs3Y/7sPN7Z8Q7eeOMN7N23FzOnZ9DqtmSxpDBuCfJcDSNAEye21LFIKw6SFDWWhCpDY9zD5J0DmLh3AIObKog7KaZ2dTD1xgLmj3aQtOkgZiE2iddKlwCncq7b3O+zdYxtXvylSQAlQWP19npzYL0ahsTVco7F2DJjiKCdzFkcWz0uwKLJk9vwAx+ja0axfft2fPOxb+KJJ57Aho0b8PGBj/Huu+/irbffwrs738XHhz+W9zOJ5mfFRAmZtPHw7+WY/TcGSNHKybecZ/CgAuqcWSykFmGoVHTlqEU1uMbF+DYPkzfVMXlDP8a21jA0FojOVacDnJ0OMbs/wqEPWzj0/gzOHJ5FNyLTkJtOlTOQ+1IwTYiAyU722t4wcDP+/7P35s+WVQWa6Lfn4Zxzh5xnSBDECQRFxQlxwBKnsmzK6raiKrqifqru6J86+vVvL/of6BfRr99P1c9+FVXVXVWWragI0qKClogoCEjJKAkkOZCZdzrDnvd+8X1r75sXREUZMvPmPsQlM889Zw9rrb2Gb30DPbQ0Utdsm8Zryyw5Ww1ea5zfrtW1sKR8mM+JhwY+LT9sB7FjY7dXY6drY4fvYZvvY9Fzsc0PsdupFDziWCbJMrFsZJaNE0mJU0WJ56oKxxsbJ2wfz07XsDTJsUYDei6e5QyYGdu/rn1YgN8a+Js8VPML3oeZddDp0NBlXqjgO1e6p/46+xL45RLoHgATlHO6f+omTNyYVVT9835FkIZpv7YbwXFi4wXou4j8EL4fwnVD2E6oUBCbTEF+njY/0hibUzFBlr5+/KHnc2nVCJwIfhApXMJ3PcwPR4iiAWp6iwpVsky4BBFESXTNLg/nfK2aVBJimsOYXqVNc1cyrXHD48n1f9kRdmFG5mknaMgNt3o9Qdd43ZmpY5u0S4kyrQraJF+qVRjeobGYQYaNjYLgG+eZCuPogki4oeDKI3BdnNLQ9sATaKW0e25GtBvSBN/YV5H5Jh8+jfuUQnuSImsOy/Rih/dpNrfbbgtFwcTfhGkk8lS0NlwzN6m6uYNAQXaCtbn+rq8u6RHIc1Y1rIrn4uajARq7gHUxIDXOcX1lG3Cu9RPkNfN6umMUBY/P8jfze8b1TVP2qbw+2nS07UEODAzysox3JGmg8mJ0W+CzLTteG4+vEJMSBZmBaYosTTBNE5RFgrxKUDQdP39DEsrv3A1sTBIWer0BaPydD9p/8ewvgR4IPPvrqL/CTVsC7RYZByf5cmj30FE4yAUHL8B73/de3PCxG7D/4H6snlrFLd+4BTfffDOOHDmC8WSMqmDKldmp02JPO1/966wugQ0Ld246mn3CdhlmVYgXXGw5EOLAuxew58oRqBxYeaLEMz9McOTBVcyWMlPXFRPl2lCF7oY7SeVGifDGefBZXTD9xZ31JcD+qWUMrPc5JlJWc0ZuZqhttu9R+sIURMqCL7/icnzo+g/hD2/8Qy0knn7maYGAt3/7dtx0803IZpkBsDXtNqbsPBf7tB4I/HUtg4wImSMZryYx8owmzICAfHFST8EVX2SgO/BiINzSYLTDwa4LYxx4ywiXvGURu/cP0LiOrEhnJwI894SHB+58Gg98/58xWckhBwpZMHVMFYKMFdxWNqbgic38EqNbO3jtPbMPNp0sF9pqs3alZ4FyeflgNo78pPg7MWm7DSAAc3aFkd1g3nMx73piBV4QB7gocLA9cDHn2QgdS0wWFjllcrSFWPU8LAcDnHAjPLm6jGdOLOH42iqW0wyzykaGrBU/Gr8vLvKjhunB5LaYdsEfcnsZBeBsGEvYlGT437/6EtjkJUBGLDezNJ5xMx01AncAx2eYB/3+BnCdAL47QOA7CIIQru/D9ZgC7BtPPYZLqFswie5Ma5dnoGtkoh3DjaGzjs1j+ZrnUya8ML+gTX9eQ57lqKhTJU/Rc8WSp+xYCcI2GduWjskAkVpsPoJrLWtLO8od5069DBxt2RiAi+g+AUb+0LuwlI2AAciUq9tiPrwfgmpC7FQsZHmTgUeJLIFAQ2BjWB3nr2a0bscYSmPJ1lOgiJnXssczu90Gg22DiZW+K3ktvQ8J+JERSHCvJJO50ek5H1DBEkjTewQFef1GGjybkQvtiIVp5LeGycbyN0F53GBvE+/Zz4lJae5F82euneSDYNKCtY/FtPW61G3Lv1usRxPIwlThjS++r89UJcqs/VPHhgHwCgNmChvkPThkexIoZa0YgJJMfTFGu1dbhcpKYxwxr1F1ReuOQsFrZCWmM0qFKVFOUJUEA9mzZ23P/hK2cjpMfH287jwtOkPHri21bWCTb/Bt8m7uN91eDwT+phLqf9+XwGtSAtwxsl2EYYgd23fgve99L278wxtx9duvRpIluPuHd+Ov/uqvcMutt6x7aGkS0y7ItKdP193+dXaXwAZgzqjHuJC3UVm1pGVu4CIYOrj42gW87roFBAMb2YkKzz5Q4qkfLWH5qRlqGlFpN9VkuG32tffZXaHn19Wxj9oYZqRJc/vqTMbXNyRa4DAOY+zZswdXv/tq/Nt/82/xuotfp0nxoUOHcOttt+Iv/9+/xDNPPrM+0e527jvJcd/Cf10bY/+xYQ3YMoy5SBS/UmtALqTI5DNef2JFcEHFBZRXI9piY8+lAd5+3S686R1bES9asqWo8xCTky4e/N4R3H3rozhxaIJkNUdT0o+OKdEkZNRo3FLsuKpsF1Ob9ZEQu9osTK3GMFa5oGwaA4CbTR2OyZRjE3ozCzKlZ1Lqy0VvY2kh3Yr/9AnWU2A5CC0XkQ3sCG3s81zsm/Oxe+hjV+hjm+0jzEqJs2vHQur5yPwYM8vByTTF0ZVVPLs2xtOzFM/kFZ4rEiUN5wQmtSSnRSTbAFsBk0ENd0iLcybMtzLmjlWqIMz+1ZfAuVgCGzGMto232tKN+lTD2qv5vEqfaWAry0Hsz8MPQ4ThAJ5P9p4P1wkRxw5c3wRk+T6930x+OBNuqeK1XRPjRHTJtlzY9Gd13dZCg+FKrjb8eQ7XcRCHIRYWFhHHkYC58eoEs8kUTVPB8X3EAcFHF75SiD2xCi3fla+crd0Ebsa0AGCbRmw2gggycQPASJ8F6nPjog0HcS3TH5EZLFK3bB7YjxmGmgGm2Je3wB6ZaZxrSoXK75SA47beqIa9L/YcQTuuQSz2f2Yjz8iWmQayAQjUGFWKXafzkF1XVJLblk2hVF6xBZnYyy7X8+EzgVdsbCN9riiZzVOVKS0tPMuAsCX/5L3QqoSsO27IKATJBMFQxqtziXFnNm7IuqwantMAkPyzVqqwCdzT/fFCiJFJMWw2wQzvUiJgHVPyYgaLZBUmswwq5zxDWVZo6AEp/8DWAZEbnGJsmjJybJbp6WhkjiksBw3tbV+ssbyqBZbOpmOkswRZliLPmTRcI8dUmzyN6p1ehL/m4e3Ax3USP8/UyeQ3ut6eTtY+F7uC/ppfUgn0QOBLKqb+Q30JvJol0Mk3LRt7du3BVW+9Cp/+9Kfxmd//DOL5GA/d/xC++vWv4itf/Qruv//+0xLQTpInfwzLGO33r3OmBIx0L9SkqXQS1A5lliT1eLjo/fN448fmEW/1UVEOdqjBL36whGMPTZGvca5lfJ04NznPfPrPmfo9ny9UVgeUwJDZx8XVIMbBiw/iX/7Rv8R1H74Ol1x8CZI0wV0/vAt/89d/g+/c/h3MpjMjNdIk2UieeruD39SKSEXpEqZaiRaZ4exI2sXX849gqAAWAjgYyEWwsAqMdpZ420d24uqP7sbugw68OfZNNWaTDE8+mOKB74zx6I+PY+nIBE3qwa1iLa4KJ4PlG1+jptwgr/tNl30u/r5T6xlyHrh2EyGfC2az7GUWpzI7jeSWL8O542KSOc98lyEeXA5yDTZV7qcJ7uD3CQoWVoYtdo1dIw8XLEa4eDjAha6HXSWwq6kR2kaOx4W5wkosG9MGeLYCHi1rPJjneGJ1jBOTBGtVhZRHbYwXsVgvVgGHm0502OIxHGBKNZ5WtZxH9DYj52Lz7K+5LQF1cZ3cZl33+nxgZF09QRA/ElPPtQN41gBBEGEQLMDzA7heCNeLYHs2BkP6ANoIAkfsQLK8OD5V5Qx+6ClAhIw7nrpoxCGTBYC4eZKS8lkLBMB5rodhHGIQxQi9ALOiwng8RTadCfmhj2DgeYh43MgwEOmdW7rAICCrkMBj60HA3sD1YCl+14BWsgRord6axhM459g1XJfJvmYMENdNSlZeG0M3zCbfOr+52+wgK44ImTGHNS+XHoomoMh4T1fGo1znJphoEokNT7o2JIV2PBIIR2ucFogk045gWfei7DbNUiR5IjAuYsKyH+s4YvOVQFE2sOsCBecJDg0reKaGxupi8TlNLbBULM3GwYxBZGwKpZHaVi3DUUxrApst6KfvWmaDh2Uh8JC/F/pIebDZgDeuGAYI5r3we8aSx0JCGe8sg+XZyGczZMkMZVXBcXxdK/E+hpAoF00sUmKAteqTawFDITRszaIQeVJlR3m44zoCUIuEfoGpCRMpU5TjAkmTKLitxBSNRdm0oXnyDIab/gJkcCPe97zOo0PSX0xi1Pcym7AEeiBwE1Zqf0vnYAlwwRwFEa6+6mp8/o8/r5TgnTt3aqfu9m/ejr/+H3+NO793J5479ty69xvN9Deyc/qwkHOr4j14sBnlSaKIkyN3Ci0Sy9rDvrfN4dIPzWNuX4jQDrB8pMBTPxjj8E9XMTmVKGjEYjoaJ2Jdytq5dfv91W7SEmBf5ts+8jqX4XrnVTk3nJPlwZ/9+Z/h2vdfi61bt+LokaO47fbb8N/+8r/h8LOHZY6tBU9TqPEJEgAAIABJREFUrh+jDwv5VQ2F87c267FbQBCZUnBHm0648av8OBeFkrD6cDEQSNU4DfyFKS55+zyu/MAeXHLlIrbs9lFYKZrcwcpTAR65O8Pd3/oFnnzsCJDZcEouen0RTybVckv32PQWgTL1J/uHfa6n1EizIBSzREtoJk6SF2iYgVxu829MoTQlT8+sCiHrpSFvg583W0KSDtPny8kxrHIs+g62Bj52BT4OhD4udC0cDHzMU3IoDy+z1meKaOLYWIkGOBoO8VhV47FTYxx65mmcTGYYV0BWM5WUqZVcfLJtFHC4yG5FzVlEE3uOKY4keP1cYpN2zufNbRmQ5jRy1QJjHRYijITgUQjfCRAHMYJgANtlEvAQgUUvP0qEyQgM5KsaDS0x8xyngeM2CvVQ2q7TwPYs+atGfiSAsHE85EVi5LOVjSRlgA/RowCNxVARX5+nf2CZFupHHNfTGiAMQrGOfafRsdjJEiejFDRwgSAIMBgO4IeU8ZoYIn6e12HC54jTNZIVKw1e90lGoJHrKmCjDZqQzUNtEoZzJgG34zX7LjLVdH+2Z6yLlJ1hPGdFaybQRBVtRXafCa6zZWNAJ9Qu0s5DASbsGjCQoJ/ScEv2fF57f6amxPZDg7ws9Lk8K5EXNWKCoCaxRAAZ7zGd5VhbOYVaSSQeXNck8NoESf0AFr38CHWSndjSQYvasLa5e0OeX2N5SgJmUInZ0WkDROocfuNL3mtkzpXCUJj6W5QFbNookAFZkp3YBo7Y3npYGr398iKX9JtSXoY5KgSEeK0273lFhC55xlIBIgoyCRzYLqXPLGsXyMm+b1BWDGMhllurX25sT0EsZWGSjItips9N8gmSJEVWrKJspia0BYV8fY374kulDHTPDguco1afUrzJu80eCNzkFdzf3tlcAh2RgxN638HePXtx/Qevxx/90R/hmnddo92v+x++H9/6xrdw00034bFHH5OPCBfYrQ3UaalDTwY8m2v611ybWYrBStkIgCqTp8rCwRAH3r6AA2/ZgtFCgGIKPPaTk3j6vpOYHk44RyCEqMmFSZvrX30JnGUlsNF7WlZBNkajEa774HX45Cc/iXe86x1iCj780MP4T//nf8KjDz+KyXQiEFDb5L3l6UusUPLLOvofC70dH1pJ2Lrnt7EObMcMB3YdwIcvPzkvzDC/18bl1+zHhz9xJUYHqCUda4FUJi4OP5zgm3/7CJ68/yRmaQ27iJSiyPxCBZkj2/woYCueIhGHKjomaioQ5JcsmdgzEypsqf5tCamY2iAB/qEllsglpv7o6cVjZ47p2/0KGFjAwLERuYHCRPaOArxuNMQFQYBtDbBNz0gmqV7pBJg5LsZWg7Ukw9psjMOzBL9IKxzKahzJCUeySnOUDX0EKdsjNzRA7uRwLHqAlcYjq3/1JbCZSoDYRtf3tSAgHLb8EQbhnEAbAnEEAX0Fg2yFTS8/l1JcA0TNzQWwAwth4CL0CIZRgsnelmw6B4HLVGCChp7ea3IDpjF4hLYJa1kGZD6KJIVHoC+KUFoW5uJA36Ofrvzv5PXNPoF9qvEE1BSxJggIjaFuRFsHgJeh+3I1GzTwW0WGXSE/Q4J78iu0DCOY95KXuTZ/XjQVqCujjb517Ku4uUTlr1XB5zy15LV58g1kf8HNuqxKMfID1I0tH9mNL16HSAs8vik2jTsEBYWPttfG9/iZIqHsNdPGBW0Ted+8f0q0idmNV05hdWUN41kuyTTBUYaThXEHBFqyVCJw53PnBpk+Q3CU9eHaBqxk/5vlY4WW6FWbi0srwJOnobk3z3aRcm7Oa6NRrsJ+DRCsV4uxkRlYdO85rB9f3n4T3U+NfDZWWUpGrWMYIFE9vkdrIIbCMC3aHJNAn1OTgu5ors+CzbIcnkfWeVf2tcqKa4fpNMdstoa8XFEbXH/pdFwstIW/mZ7t/l5ebgn0QODLLcH++30J/C4lwMG0C/oQfT2w8f73vR83/N4N+PB1H5ZP4ONPPI5vf+/buPM7d+JnD/wMJ5dOajDVACTGhzmz0soo0yI1v3+dMyVARiCXf3xRMkaJnt948lSJt9nYddkIe6/Yij2XDFFYJY49OsbT9y7huUfHaCZAwfV+q3zpMZNzpto3/YX+EiPQNgbiZEmVdokLDlyA97/n/fjgBz+IN73lTZJd3fzVm/Gju36ERx9/FEePH8V4PNauPPu5nhH4wibDPsN4Ua0zAjfEP6zv4m8wadfHNwRncnFh/ALJnHBhuQXs2Ma+1+/Cuz/yRlxyxRDDnRmCQS0G2aljCR68LcUDdx/BiWfGSE5ZqFLKvrjcMOwO+UidzovclO2cgupQrJpCy3Sz9H7hi+nKJk+YQzTZOVySGUZgm+xOViEXm/AlG2NCpwzxCTL6TNYEXGO3JQ9ZjhWVVWL//DwuHg7xujDARY6DrVWOodMgECPIhcdQAbJLLC7MazxXNPhFUeKxrMSRvMYkn2qhvprbOJk7mNQupmKNNKicEpZViW3SzyU2ZfM9j26qZTURPSIQRACEf1IyyueJaUl+gKE/h8iLEDgxXDeG44YY+iMEZAJ6gUA4SjLJmAsHAfzYgkPCnufAV0BFLmCJti5k7xHkIaOdzDY+QwT3Ai+UVLluPORJgbyoYNmupMSu4wlcHPpDwxAucoE/eV6IEUig0PMCyYTJRBvFQ9hxCM8nh9gEQuleOBY4jjz2mrrQGqFj6cmvj0EVlmuurZs00mqa/9UG3CMgxc+wdzNaVPZYhi1Iv0DNUy0yhy0EjvmzYjgIJbRVqT6K8lZhWPTWa2qVDctBKb6Sw5J912aQ8BhFYQKU6O/Xsgr5HkNT6JGnlF7KjSmrdj2Fa6RpgbWVVTECs0KOrLo/ArBk1BGQJZuvZJgimXx2g6Efm/rxuXnDkA4GsBhGIBnaNTte+vXJ5zA3Kui6EHtPxktKCyZbMUclH8YuHsqw9NyKqb/m/iiTZlkSXGYwFz0KGW4ySabIUsp9ec8msElycTICyRF0ySzt2panKhUjUKxNq/VFNBYcBF/J3DbsbZaRJ9C3zjOk+RqScg113iAvMrG/S+QtI5DXztGIQHOrOf6VvcL6dtV5scl3HnWOvzxheYHN9HlcFv2t9yXw2pWAUgU1ywfiKMbBiw7iYzd8DNd/6Hrs3L1TMrk7vnsH7vjeHXj88cextrxmou4tk8qp3bWW8cGBVIln7QD12t1Ff6aXUwLy7pC/F9k5JtlRdWvXSvVc3BNhz5u2YMcbI0Q7HawdLXDkvlUcfWAF4xPGvFmegpvcmuvllHH/3de4BDb4ncpvqPVP42LECHJq7cwf2HsAV115Fa697lp84H0f0O79T+75Cf7prn/Cffffh6eefAqTtUmfhP6i1bchcUgI30b6xQZfn41WPx05rf2owi0aCy47EB6DPlE2EC9EOPiGLXjDO3bh0su3YMsBhhcVKGY1jj/m46EfL+Ph+57FscdSTJfotTSFo0UGtzJexIfoNW5+r/bpbMKnSnokk6MwQRvrhuvm7B3gt7GWOjKmlpBcc9oWasuDzbARrnIbI+Sif1Rhc+FNzy8umk3F0W+M48PQ9bA98LHT97DdtbHNcTDnAruCENs8D4uOhXmrRtCq91YtB6dgY6ms8FxSIC0rrNUljlQ2ns6BZ5MUx4rMEBXlA8ZxpZ1fvNqF2R+/L4FXrQS6zq/1TSV11wrE8PN9D4EbK4zD9SP44QCBR0++GLE3MOw+P4BN80xJYinZLDCMh3D8Gq5vKdXXcciwI1BYCYDiwyuAiXYtVSEGPANFmDLs+aGMYPiUi/BHwM3xNZ9n991U9FktkeWlWGy0yKi4Mew7CAMyFH2diyFOXhCY9FxKcW0LQRgi9ggL2gLmGBRlWSZsAyQH0KuPPzwXH3SL4BP9AGkrU2odomRihh9ZtTYleKUl0+XJZmTwRstgM0QEbkrQc49ptvTzrRWYxD4KFns/A4QK+KPnHsFUxQVzDtDJYYFCLEf2fUw2JvuOIFkusI33L79gbpAXZoNcZdxYSJICy6tjpJMpstxch9ZAJh5dsuKa/unyCbTg+B6cpjGApiFX6voybb44CByT0sxyagi8UoLb9ofKRxEuasrytG9gGyDC22JdNTxnbRiOfI+ef9yUaccHgr+c40xmBaqMUulCScVNY0JX2O/TNkLSaoK+LgNSDFZHf1duGrF9KL05ZTvJ5Dtp2JRmzK/1uRJlNUFZT1Bkpa4tyaZiiFZNjlLbV7qrl7B42DiCvWoPan/gM18CPSPwzNdBfwXnbQlwXLZs7N+7H5/49Cfw8Y99HPv27MPDjz2M279zO+666y4cfuowVser6rtlvssFNVO8mELYpQa3S4Ve0nNutSROEpRY13Ci4kkaxh3IysphBw3CkYu5PT72XT2PPW8eoE5dHPnpGp68+zmsPpvLNLnHfs+tOt/0VyufawJMrvooLg+MRw/XU2aizjkod/f3H9iP97znPfjExz+B9733fVibrOHee+/Ft7/9bdxx5x14/JHHtSjqU4Nf2Gra1dyLaqflBtXu9rcgIRcKXNCuO72b4/GTHfhk1mMebM9FNGdh18UDXPHOvbj8/bux7QKyGjIUaxEOP2bj0XtX8MAdR3H0MXoDpmjqtfXQos3uUGFbPmz5fNGsnsbsRjomk/y25Du3QJYxy6P7MdbtXY4wF55k71Vi+hnvLVp90TCekl2a3Ld078aCL2t/vgsEto3Apg+nhch2sOi42Bd5uCgMcDDwsNezsNMPjY+UZaGwLOQ1JYcWssbFqmPhac/DI0WDfz61jEeOHUEjdhMN6rk4pTyY7lX9qy+Bc70EuqcyQEAfQKYBBwPE/kjemuFgAIe+fP5A/nweE4Lt0PgA0g/UYdqrDTe0EcWxQBcyBPk+ffkouSWv2vFsA1QR16Ofm1UiDiK4HsFHT5JcfpJAHfO6i6ISwCXNMfuOphCoxfcbBvxknAtWCHzaacSI41jAIzsASmE5vhIU4tbx3CCGHwUC7QRx8RodCDCC1WpWTSqI+bftGpad2MYtOEgcU+CZ2dVQVgXfIzjYtLnjwixrSVUr+uQx9KMie7gWGMdU4pIJym0IiDYC2zISpY9sRHVp3NRgqq9rQjMqgm1mo9CqLCTFTMxIMgIZIiJfwZrSa4Kvjrz5ZrNM66LpNEOVM1GDt+KIVUeWIMuWYCZZgvR35PlZZdoH4zU0FZI6R5EV8F1H7D3PY7gJU4wrpUaz3ljXcnqlXQKThxk0wiARTb55NCGPuideq5KOCbBaJhxF1r0N9LusyFHkFdJkpuvjfZOd3WLIKAh+snw9G47XytKZaq3vMyTFsCSrlP6JOZTszraoWGHWvQGHaySo6pnqjcBgkSZI01yS4rxKUCI1kzC1jRbQPNcf8/76X04J9EDgyym9/rt9CbycEuDEYeuWrXjH1e/An/zpn+DtV70dS0tL+Icv/oNSgg8/c1jpUwT+CBga4+DWj6L18OhYgFxsS2q82VdiL6fAz7LvKj2Mg3fjwafhvE0pg4WcC0PJBBp4I+CCdy3gde9cRBjGOP7IGE/84BiWnk6QTbhAbymBZ9m99Zdz/paA2GZiurbYArliZDwRjCJhQOGGNUbzI1x22WW47rrr8O/+4t9hcdsijh05hh/d/SN87Rtfw5f/8ctKFu6ZzhvbEguwM6Z7sZigDt6TcZT5rBaA3HXgIpAsM0MLVKKzVnsEoygJZVCEg9qpEMwDb37rLrzzIxfg4FuHiLaUsGsPs5URDv0sw103P4FH7zmMOi2Aaoa8NjLZzW5XSumcMcPngotgmQHxJBQjA0hhLY68nxqy9Nct4U/XmjZ/9GNqiAvgLlBHdWLgWfPwCGBs4FoGCFTS5Hpz0JOGOcfBomdhj+/igOdjb+BidzxAHDrYYjuYBxAprdhCZfvIPBunPBeHK+DQ6hiHjh/FSgOcLIHVosSsLDCuqt4i/vztwjfJnRMYYZBPAN8ZIR4MNIcKgiGCcCjZ7mBkUoL54wcMAqHMNFB3adsFXLuB47lwQx9xGKIi0MPgHX6gJUzxefWDEH7IEBADPHJuN4pD2PJ7M8E+9Lorswp5bXzeyiIXQ9F1mVjM8IdKkuCqLATyMIyEjMDBMEYUR/KONj5vxhe6KClXrTGKBvCHvpj2TOtld08QsxSSz/6eTDLTS3EJwbfN322x1jp7PFV6x27W5hFPZBJ0Jd+VI0ULfjFwoyyRlxUKgnUMAmEgSF3Ck7zYkBYMc9IAh5Ky1uwTmczbMvPa87V3pnujnJWMN4JlZMFRvst7MTMKR+AZAz64cbg2zlBmTCwxpApe4yxh2WYCTllncUSJ93qXq8/xfPQ0nM5muj6GwHhkBdYVkiQR89L3Arguy4hgqSMfVkb4VhWZkGwHZAICLt/jWFAZ0LKzfGK5cd4jwFbtpkHF/pXehXmhsI/O35vzJf67YfowQ2Lo6+iwXVCiTOl1hYbHJms0q1DlhgXINaTKjmEzBIgd1hTHpByVYwgjVZogT1Mk/MlnyEuuKSl/pkS4NxXaJJ3dy7mNHgh8OaXXf7cvgd+1BDgYRcMIV111FT796U/j+uuvx9xoDvfedy++8IUviBXDwYKpWIqm3yAl5o4bdym5QF4HApWm1Zrx/q4X1X/vtS0BTSS5T2x8p2gUTyPijClxmohVcAfA3itGeN3VWzC3c4S1oxmeuucEjj0xw+wkTarISGkXkq/t1fdn60vgV5ZAZ05Ofx5NjAVoWEYyQ+YBwQ3fxfat23HlVVfiP/z7/4DLXn+ZJFldkvB//r/+s/7OhUD/6kogbhMHC0mJOuf1TsTTCYM5vWciuQmiINOhswjkIsEEWdB5jmNJ7RSoXTL7uFI1+JMTAAcumscbrtyJN79vERdcHsOiQXkd4sgTBX78zWfws+89jbWjE7h5jSm/eh5YFBCGpS0/F6VTLqPaBabSOGtHsjpjBN8WhqS9LfNiXcZ9GspbF3aTCcgxvGXccCltBHoEbCvUjmEDEiAwbB7jrEVxW+BwBGmUADzn2Jj3HAyDALsWB3iDH+L1to09domYR3dU42IKpg2QlDUmZYFnikYMwUdnMzw1meB42gaL9A9eXwLnUAl0+VTmCXPgWBEG3hyG/gKCiIDfQJ56bhhjMBggmoswCAcKmmDyr+PUcD1atlDmW8C2SuO9Sdag6yEryPpiMi6f0Jah57iIwgEihn6ErlKIiRv5nr2elss5WkLGX1pjllH+a8CwKPDghUOxupgKmxeFmGOuYyNwTPBIQLaf74nFxg6acs+OPcgOgkEjUewJrCTTnt+VXFSeiAb2o6+d2GYWvQMZSkSwkqAhLQpO2wydBgONfLSqbRQ5I4W4uUcCI5MNXdRphkzKJANwcZ0ynU2M9YfnK3CFsmgCVQQD19N71X8ZKTI9DDVPELhIJrIjxpsShsWYM16l03SKIq+RpzmSGVNyjeyWYGEyJaDGvtZsmhA8nE6muibHdRAPQsyPBioX5a5wbHMdkSoo32aqr6BNl3YPtgA3+hNnRSYPSLIEKdX1/RiOb9h7wkslZW4kuXUI9Fn0BySDkdJc44fMoBHJr2m1QDIHQ1SqAmmW67wsV8mDa9aXK3CTLG4xECsCr5SP0yfRsA2ZXExiYkKZb05rD0cgZm1Tbl6Lkem4NhybCfENSobZEETMUyUL58UMs3SGZEYAd4qqTtq5wDn0gPeX+mqUQA8Evhql2h+zL4HfVAKhH2LH7h0CAf/483+MAxcdwIljJ3DrN2/FF//ui7jvp/dpl8lrvPUBUw5MouC7MqOl3KADAjkp4cDav86hEmgnFRSNRJxYVsbIOSEgyMmGVcOLaux8/QB73zLCztdtRZlaePb+VRz/+QwnDk1g55w4yPJ53XPyV9NyNpqGteXUShfOoVLrL/UsLwEuLmia3k30N/ZblMzIOLzVtNMfdd/+ffjsZz+L3/u938MbL3ujJvN33XMX/vtf/XcFJa0sr6wzplry1eannv3KOo7gCMArUFjJejm01viCnAhWsf9wEFEc1QZWGItw419HaZADGzGPYkzpHTIvDbOCa0jPBgbbPOy7aB5XX78DV354G4LBQCmzp456eOQHYzx4xzN46qGnUI8pOQJIUtjshHTCqgQC2W0qLKQli7C6uHjr2j1N7VsNWsv72xgXcpqF0Vm2y8OrZfVzzGf90k9MEKJVagHKc4nMSckZ2YdwVH+eM9CCkhLF2LIQKNnTxZaBj8tjH2/1XVzku9jm09urEmPHEkOIejoXuW3jlD/A42jws7Uxfn7iFA6vLGNK2TKhB5rVd2ttQ358ac9f97nf9Plf87kuvPQFNoxneQ/YX95vVwIvMi/hAV5q+9kwlTF9HwF0I7EPvBEWBzsRBqFhAnoxfIaDBEOEoxCDIVmCTJr14fgOKrfCKAxQ8vkT8MZN+AYDfyDQrCSjTX7ODhzP03s+j+m6CAIXfsjkYB+ux7AQhn4YYIhSYT5Mk2mBlCEWFcE4C4Mohh2G8JlQzJwKyTmplS2UVGsREGyBQAJK7ADoo1dlBMu4CcxADqYa2wZUpKzUpbeft+6Z1xHCzW6QKVQxj9s0YrKau3yQjh0ocK+qjAdfacJA+Dtu3pHpl85SefkReKLEuqkspAllpyWGUaTyJJhKNqUiJxxfYz6Py76L/qqSIXc7WFYjpSqHIAKVBAFZRgQCeR6mAyfjBKvLq9oYDMMIeZ6hZlhuTUCTEt0GY/oGpqnZe3EsBLGH0dwIg+GoZXsatiQviky9PMmeF3DF+5zwGBlTjikPt00acRAiiikxJlPTiHCNf6thQRLQpO8f2YxkfHI95nJTiNyMLlClqUDbydk0QzJLdQ4CqQxZ4QaPwUNNWQvsJdvQbpBJjlzq92x/AjzLAhYHBDI2FX7DMJlSdcprJqjduDUsthGO+GWKPEtQZjOMk4nKMCsIBmbrcvCX1qn/dk92/+lzogR6IPCcqKb+Is/9EniBrdP8lnlc/ubL8bk/+hw+8y8+o8CQu39wN774j1/Et/73t/DUU08ZOrsGtJbO8WK6q26mvNlXYOd+C3jxO2jrz61tDOBpYVdTSkFJAfk8kQd/J7Dn0iH2vm0rBgsB1p6a4sl7TuHwwxnKSQ6vsjU5y+2WOWXoQKcnd+tn5rKTDWWD+1OnMuzbz2ZtYWf+vtq+j/4/XPBwci8WAiES28VoNMKFF12IP/3jP8WHrvsQtmzdgmeOPIObvnET/uf/9z9x+PBhLZAUrtQl37ZBSTrIedV2udQ1hvDr48OvrWFChB1M2H2w2zBqj0WIkEmSLci0sbvYtsfDuz62H+/55IWYWzT1t7Js4fgTwAN3HsPd33oI6XImILBVHJ/59vYqX8HzshRfrP/8deP1r7s2TsfbMZ89tYEhNrx+3XEdj3GY8BogprQMOYa+hz2ujYO+jwuiCHsCG/P+CJHrYGADw7pGQLDDH2IcWFiyXByZZQIBT4zHeDYfY6VscKposFo1yGzK6dpr5DO3zgDdgPR18xz+vktIedGxqL2vF/t8iwsxx4blwH/2IrZXuVGf0cOzobCPYi23k9wXaxcvyXeAcPpIrDVKZQfRCEEwh7l4JDDH97tgkAh+PEQQQOEhTAEmgBaEAYJR0OYp0MPCPIFsg2INMlTDIRjmilVLwKvzvCVIRjbhIGSCKz3ZUmRpLvDLjyjMB9JZgzybSUZLjzzftxAElPUSqPRFWVN6rgQhmVh9vDbXdYDGBfheBSRkzBW0awAKl6nGgYA/lz56BN8cvsdzMk3cgF+WEDBTzgTvOAavg4AvUIga5toUOZNn81ygmQiQDEixfYyTNb0Xui4GQQzbDTHJxkpBD5hyzMRcjxsVudk4cQiikRFXifVIEFApxfIrZPJwAa+xzDjSJvYa4JOXa9J6l9aWMFmdoKQPheWiEdBK6fZALMgyz7A2yZBnE7ELGa4SRz7iuaESoke+j9om6EmpNs/FOsqQZhmciuULZGVmvPSY3KzAlhKeb2EUDTE3CGS1a+wWTaFa3EhjSrGk0QQvDZAbwEdW5W2oI++D6LFJYeaxp+MpZtNU98t2wcASJsWTGUgriIwS3owgIINF6A9I9mCtOtWgIN9AMhDZ0bKXZDv2JcF2XQuBq61Cfb5gsAtlzLyndIK07JKpCUZOURap2RTqzSDOaC94Bk/eA4FnsPD7U58nJbDO3COr3nY0AF16yaW47kPXiRFIj8DJygTfuPUb+Ju/+xs88MADSszUbqPj6/PGxLd/nfslsGEZSc8RmhjXgFebSQV3B2mbTOZNbrmoPMAfANv2B7j42u3Y8YYY+TTBL364KjCwOGHDy+hpYyELMlDQ5ZsNZU0WKIUoCcDARyExGSceNJEvTdtCLhkDJ6t92My537rO9jvgwqQL/9DuNWXwTYnQC/HJT34SH//4x3H55Zdr0fXYY4/hv/w//wUPPfSQWIE0yCbjKqe/TdsfdsdgH9m/flUJdIyb7vfdWPJ8Jg77ASMi5kaBj9zKMbcjwhXX7cI1n9iH/RcOYPk53CrG5LiLn955DLd/+UEcfW6ChsXfmU+dBxXxm0huL7cIfpfjc1FtccxoAD9qlHRqlw2iGtjmuDgYj7AnnsOeaIjtloUdqLGDrCmrIIaoxThZJ1lj4UiW43DV4Eie4elkhqezBCfqQizIPKEvFjetGnFLG8Rm3HEaLZxJ7SG7KbcAnwtW4+VvAJUW3BPk026C8ZwEK/geYQpiDvwCl7f6cXyk9O6yOG71tlYvt22dfd9nLVPYztf49M5OB4x3mz/aqOj8M9laOj6tmdVQQu87Q/jVHPxwhGAQIYwj+NGcQEGCOV4Qw/ECMag4vyZgZTG0R4y+AGEcYDg3QlnMBLLJj6+uBHBZASQjlszUtkDbi6wF5jixIiMwDgwTj+mxk8lE7HYGP0TDIYaOj3E2FoAnuSh9Oy0PlkdmYAAvIIOOKcSO2ISvoH0+AAAgAElEQVScsxGoswg+rvfLZBoqn0JsQ0qM45Cbazxnu8VrOfBdD4ECTQjA0auPfoMefCGa3FCjvNnYDnDet3GdQYCJYFg2SzFOxiobWnrwHtXH8P7KRoEevmMr1ZjnMYFHhhVt5LfamxDTbxD6AsNyetzxu3k7hmtDgX1GKfajbw9RWEYevL7mYZ+UEaBLMU2myFMCdw0mGWW9jYBJh8BsVWEyy9CwTpoGoR9hEMfwwkCJ0ZaTy4qH7DpKeuvawXi81oKzRooslmB7bbRmYi0Rv4tCB9sWhsgJ0op1R0sGpkaTjWkJnKOtD6/HaVzVH6+fPo5Mf2cL5fw7cHxMihzJhEDgDGnGNss2077kR2jaXDabIMsa5Km5NlH1yQjkwdqNGDIOiQXySWAboOek4zEspta15S0QbFkMPKnkD8iyZK+d5zNk0xmSaYJZNWmBwFwhVnpRh/ySXi3Fsp03GD1Ch+SbucTp3l0w70s6av+h16wEeiDwNSvq/kTnZQlwgO2i5eW95DqI3AhXXX0VPv/Hn8d73/Ne0cDv/N6duPmbN+NHP/4RTp04pYGFi1x23r1Z/mZrOhwkCQLS4ZjeMGaBxMGZe7ga1JXH6WjSYQcFtlwwwIVXD7DnTTHcwMPhnyc4/sAqln8xQ7Fsybem8HJJUoiJaAxvWVPETIwzFCdxdJ7ixISLNlsTPPpNmbOfB9q+zdaUztX7od+QEu8YsOBoMbJrxy5c/c6r8cEPfxDvfMc7sW3rNnzlK1/BrbfdigcfeBBLJ5dMf8hFSdu2lUhMZhLRhHZyfK4WyZm+bhM9QSJXI3ld7dQYLNq49O078LYP78clV0RYWIzgVC5myyF+dtdz+N//66d49ukxigm0EO1fZ64E5BpoM8kUKJXLY6RptPUa2eRJOVgMHAw9G3u9GAf8CNtDGztDD0MLmG/oVdsYgMNxwEzoldrFsdkEh6dTHMlLHC9mmNQ+TmU1ZlWOoqkwq9liCEIW8qfSWNJUcBwPJecxbUonZcnanOrIgm2QKb/C6yTG0xKFdQw+0oHH9+gtyoU2N6t6IPDMtbBX68yEf8mWIrj3gk58ozy4W662c6XTOd1GOG5ZPgJ/hEGwVZ59QRQjjAcYjiIMoy1wGebh+HBow2LbCogobVvefyElvVEIL4xNuEOeKrSD7ZWgD5lwi4NFeJEnzzs+a7S+oOSSgJHSg+kz5xEIazBlkm1JKaiNMIoQD4aSpkr6mxVK/qXvn0mjZVuvEEme7Iqp59I7TyFCxoSUY2VjVchnDGYy/K2ybOSdxwReecelhX6YqJvmJbYsLMDzKd11W7ajj/nhvLwNxAVXsTVwbOPZV9uuAiWmk1WMp6sK6iLIR58/loGGWpvAmycsxzDyKN9VZK8ebEqd+TLAaihWMEFX+tfxnhiwkeYJ8qTBtJhKmssxnWUX+xEsn4EX3nrwIUtBKpmy1kYgvfsoi9VUtazlecf36bfHcKYwHMFzGxP8YbOeXTH2mLDOjpCbjh3plEEn6azC8uoqZtMcRVKpLgXg5awjph6bBGX+NK6DMKLc3MivyQpkONQgGhhw1Ga91PIGdHgMgcgmcZjAr/x7axtZWWM6GWM2mSLNTBowy1TycWNiqLAat7KRVSXyZKYAkyxlrXuAY5iU8o3n3IcAcNvPkglqsXIZNlhzzt8+Ja4Dm96XToOmYFlOkWelZNRpOkaajzEje1VbPV0I2Usln2zcUOxQyt/03qvVl/TH/R1KoAcCf4dC67/Sl8BvLAEO3OysOah3u1vsuIfDId7y5rfgQx/5ED7y0Y8I7PvRXT/Cd+/4Ln76wE9x9OhR7dhoUs8ULEbWV10y4W88bf+Bs7wEJN+Ay6lNu/PWrZ65DVgiECuH0wlmfxn/D9etMNgL7L18iL2Xz2G4Y4jZCRdH/3kZRx9YwuRwiiqlETx/hC1qx5jpal3WmglrJQhoyTXMk6sgkLaTHE7ydCX9Yv4sb0Gb5PK4biAISKNrtkvOfBtg566duOptV+GjH/0obvjoDVhaXsL3v/99fOe738F9992HI4ePaDJPBqukSuwjG/t5E/xNUkKv4W2wd6jEBjTrbsNgIPsqmndw8PKtuOq6vbj8mjnMb/eUHpysBnj03lV8/+uP4vGfP4d8lUbt/abVa1hpv3SqjitFMLDiQrHm4piLfHo+WvAtAiH0s2owDxe7PB+7Ig87wwB7bRf7vADbPRuRTTDQRkmfT9hIixLLVY0jtovjnofjsPHkJMHh5SUsr62AwdEEcFzbSNT4aDaNmbsQzGN7qpGL3cRxjdJKXpujz/D3NfKGUsvytM8tF7B8vgMo2MCy2pTOksmrZ7KU+3O/8iXQUf/U65yOd33hZOT5BOYWPKRXJgMyPHiBh+FgC6JgAXE0RBTFiAYxRqMhonAePlN1FQphfjTu2CEC30UYhQjiSABSllZo6lyBC/ycLc9bS+Ei8SBCY9nI8wopGWrZVOx133UULiHQUB7PNeqyREDwKAzg+gTFPM3x+ExQwdHYBIFyhYjwakICZr4J1uCYpokcESj5+hlk3GZSL9N0Ka0taxTU6vOzDaW8teSmY8pO0wIL8/REZNIt/UsJRvHEDkYjVzJpl2xBSlabEm4QYTQ3jyJNsbyyjJXxCuoyRxQacJTjgzxkrUYhKKjIwCtQV5T18hIrPacENxlGReDU9yl3JjuQnomeGIh1SbAyxWxSICkTpGkmv8EyLwXMEjRlHfHvShzm312ugYykNmMCLr3uBD5yM70RO5Fgmm6PW96cSnPdRTzM8xAHMQKPqcuFAldErGhjiiezFKtrU4zHZMblyDNKeym5ruVVyPJniAgHRPnvujWiwBe4aTqvGp5rwXMJmLJe2d8a5Q2ZzUoSJtOQaB2lzpYre4V0OsVsPMGMXoE52wrXA7wnI+GWxJs+vpRv03cwY3oyJOsl8ieJOu+f/q1KKjaHl/qb4VJWo37WdMjsj8lsJCuUDFETYkIglLLgPGV7maBgXWRTVE0qdjgB2pf2MmC1eXbNSsP8uz25eN6/5rl+aSfpP/XqlUAPBL56Zdsf+bwtAYErZFc4KOlJ0Xo6UHpwYP8B3HDDDfjoxz6Kiy66CD+996f4+7/7e4GAx08cR9HSwAUFtcdQEIS2fs7bEt00N25YNxytgUp+wxz8NTM0i/HKUXocZwQ0iyd059gV/G0Vtl8ywP63bsGOSxbR1B5OHhrjyL3P4dTDYyTLpRbuspTkTmTjyCeFUxJztlL+IWT/caj22qQ4iQQ4QePkSRe1aYq6v5GzuQQIBNoGLOBL6XdVrT/3HdiHD37og/jc5z6HN1/2Zjx75FkBgbfccgvu+sFdmGUzAwS2/azS+NhwzyuvwFeocrViMd5RxmKfoA1BQQMN+kML+y+dxxXv34WrPrwV23e56pfSiYdDP5vih988hMfuO47xc/R+MsBT/zozJdBt+6i/56pU8sNGOMJ6OADnI606cGRZWPQcbPNc7LQc7A9D7B5E2BYHWHB9eXsFlO0yxdOysBYEWPZjrAA4PEsFBB5ZWcZzSY5pWSKtHXALs2jsdhNKT7ZWojUosyMQSKUD363MZqeupkFek9dk2FFmEWkW3yLAcGEs8J+LaoIa55sv6JlpT6/ZWVnnArw2mkp2VMBfMSEhCFMzOCmEh0DWEoO5AeLRIuJwDkHIcIdI4N1oNIdBPIJLL0Cx+4TY6PbkZxcQwPKNt57VKBmYwB7ltByjLLLmmgrBIEZEGSwspFmBWZJpLDLsQhceQzpcF75M+Uzp0btOHoQu/f8cOHUFyjT5RCgMgyBPyfk9N1/I6LWVaEuWfOWUkiFzzqaQQIdzOQMs5YXpb6uKjDPHhAmVFZIkxWSSSHI6NxxobpnnBdIkFQBXNjUWRr5AUps+gQSqyhyWFWLv7r2oihxLq8v6oedeHMdwffoPGsdShoPEsS+Sg3lYma5sgDfygilNNR6HvF4Ceq6+z/flflcRQM0UmMGyKxiKkdBLMQMDk5g0bMbxRlLtIes0ZN/gGq9C+tulCaZTZraTgekonIWWCGQm5gzgED2OXSABT7JBIzisX5vKGSYhtxskja1rWF6bYbI6xoxgoNZf7KNcyYdZ1pqxk93MEJO60j2xTl2mTNOTj+w9XoPLuqN8munTJuiJDMia4R8E1diPtg2DwSqzyQSzSYJZWqEqjMy5m9OIgUl/SAVEGaCQvpJJkZtdfmquWZ6NAUF5MmPfSi/l2gS1sN+Eq98XZY5GnpYBAq9CyaAY6oPIOMzZNmYoS7IrKR1OkBdTFCWNH17KgqCTAW80tN+I2r8Us9jXrLfpT/TLJdADgX2r6EvgFS+BboGqbpkDPCncDbZt24Z3XvNO/MGn/wDvfve7Zfb69a99HX/9N3+NXzz5C/mJtPNik7DF3aW6XeT2sXmveDWdiQMaIJCeLzbI85RcivIDAnFcILX+1JbYfKT28/M1rGGNhb0BDly5DQeu2gF3zsbsRIbjPzuFwz9ZwqlDNPw1Eiun1jf0fUKBbusJSD9kvUsyFX9a4ERTvG7juQdTzkSzOP/OyT5SMkYC32bizD6PsqzFxUVc+fYr8YlPfAI3fuZGGbjfc889+NL/+hJu/sbNOHbiGJpCWcQqN/avPRD4WzYhLb7b72gBTo8u9gTcGuiSHlyQSLHjQIg3vWcb3vWpndi1L5CHVTaz8fTDE/z4W8/ikR8ex8kjGcqiBwF/y1p4RT/e8TJYrWaziZCuWcIbfsxpjI2/5YYQYY2RDYxgY8H1sGNuhL1bF3BBGGAXn8WqxqipEZB05NjIHVdplknZYDnL8GyW4JGswuG8xrE013sJU0YbG2wONUyIgeH9EZgk+6mU7E5yfv6q9bkysmHC0SbghqMkN6+MlS5DEgyQKIJUP069om3njB7seX1R10g3+o5tTD/rkmYteNYWePYIgRMg9mMMBouI5uYE/jGcI4oMEDhHIHAwkJcbGX5K6FaisA8/dMQCNDJLJuVK3CkAzPMIbRmghQxWNw7hy4fTQkUvuaxEkmYCdLpEXTdwJTP2fAJUBBMZREImrtmSpQSYYBIDsyhxLWn4p3CMElX7d7LgyPaiwoNApRhpVLZKo0p6Vy0pbFYUYpxxw5fsOT49BeWzSQ4qk8lUJHue4E6aUFKbqwziIBCrj3tpYqzlBfKphT279+jzK2srWFpawiyZqdw4NhPc9H0mGHsYEBCNfIGemqM2ZBDXcCilBROBCS4WsAh62g78KDDgGJm9Df0PK2TJDNMkRU35KsuDLEeyfYscRZpjOpnqnrZuXcRg5AFuoDLnJrlCQVZWkc7oZ1e3TM8AdW2JWUgAzwkcRNEQcThA6LuSxbKOu0AP+RkyYK/Isbo6xXhlDdPxGLOMLEeGYsUCyXgfRl3DQJAMeW4IGgSPo8hFFJRqS8YTkaF9CisWo6+RnNowmcnGrMmYF8mTTE6THEz5dZqy7jMTEEiGJSfxegwI5pk1AI/RUGJM5iDBxYahMrR+qNAweIbXyGbSsMwtWK6nQBSbTGv6MhZkZBtwNiTWSvYqP0cbibpEkjPBOEVVEDSeYTadIEuNb2Alo6J+bD+jfeSre/IeCHx1y7c/+vlaAhws6PtAHxFOPjgwvP6y1+OzN34WH/nIR7Bv1z48/MjD+NI/fglf++rXcPT4UVG5ZQ7ccOpsCSTyGk+Thm7Re76W52a5by50uEtnYEAHpXbvzGKnoISLVP/CglUbHxoCHB73gYMCgy0O9l+xFQffvQfD3T7KaYnlJ6d45HvHceTBZTEBtZsp4S+5hJ3JdI7aNb5RmnO30mGei4vHzr73pez9bZZ66O/jDJdAJw2mMXpdqK8kq4B93yAeYP8F+3Ht+6/FX/ybv8DFF12Mxx97HDd9/SZ89Wtfxf33348qMyxp/sd2zmP0r9+iBDo1niy5CAmFLbpCIFAiKC3yKFVb3O3gsncNcO2NB7Dzwkjm5gyMOPzIBPd+6zge/KejOPlsipKmSP3rzJQAraXYtzccM2yNGXTX4hjD2hTbjq+u3lvPebOUhxLr3brGPNOFF0bYH9m41A6wh4EiroMRjfEJ61Eip3RLB4nV4Jjl4AlvhEeLAocnMxw5eQIr0ynSxsa4tmGL6ceTGplahcTYUlgFLLcRm0jrXo5FFT9lGKc1PNgI5A8mJSJSWE0hdlZvNX9mmtiretbn9UdsKy2lbn120kVmszUbUGkQ7oIXDBEFA8T+CIE3L+udeC7Sn1EcIx6EArMUDkL/tHbzib5xZJx5USBfTaJiBOII+hFAC+JA6auUdBZVqd6QVFbXdiQNlmS0aSTBXTl5UmCKR2Zh6MEJAoWG0EuOm1g8NyWe3KDNKpP2m5GFxbTW0qhB5EEn6ahJ/u1sM8TkJTDoGJdnyosJsJFFOM3I/EsVCsHzel6EhswxMrMrB1ljvPWYOEsgiaEoBKtcsSHps2c23ujzl45rDEcjBV4QZFs6tYy1yQRRGEgezNCVeOhjMGwB1phJwQSTzHY1x25KozOx6EoBemTeWY4nFlroUrJLw0+GijDhdyawUmEslKkWpRiWpTwKZ5isjbV1MFwYYsviEE7YhckQUCswG0+xfGoNeZGI/cb+SP9Rfk0wzncwHBAIjHXPnu2iqE2Kb0WJs9iLngDIdJxibW2MySyRTJeS5xCR8XYni68Apjm9txPkM8qLmS7tYzTyMRyaebukvCSC8u+0PrBssUxr27Cyq8oSQOlq06NERW/Fgp6HJhWYf09YD0mhcBCyAG2u/zxPTL6qblSHJsWarEuyEwkEmvp1CA7Tz1Kej2S9evp7WdkKrqG9A+uDjFcWECXcrl2rjfOiU0mYeR0MKCFbcYZ0QlZgggJT2Tv0YOCr2gOeyYP3QOCZLP3+3Ju0BNpJDU2uxeqzbezevhvXXXsd/tWf/Cu87eq3YWVpBd++/dv42k1fw913343xeKxJ73pgg+mvYTENrN+N2VQNhQBflwhHxoPqmRNBJawxkc2T70vHo7CYyBgxCRLY+YZFXPje3Zg7ECDwPaw+m+Dn3zmKp+45BTsxQKKx3KasgECgHJhQdHNr0inkGWKySjgt40LNWBn3r74EXqMSaC1kJHtyDPOZ7ECBe3aD4fwQl7/5cvzH/+M/4m1XvU0TU/aTN331Jtz6jVuxNlnTZJvPEifFfR/5O9Rbt/gmHRjGB8owAtkX8D2TqDm3nUDgEB/4/F4cPDiHxrVQZS4OP5rg7tuO4ud3ncCpZyYo8n4r4XeohVfmK8RJFDplgjs4CtCti2wSUys0vTfPmv5Uwo5iCARymIReT5tJoVVjT+jhAt/DgcjH7jDAjiDCdsdHbFkIbcoRc+Q2MIsGWIoXcBQNjq8s48TSEo6tTfBsWuJU7WIty1FxkQpP8j4uKC1M4Clh2LBYNNXJO+iZ/yaH3REPpcMuTcIw5f89DPjKNJiz6Cjr/dDGa+oYgWy9XXyasUwhCOi7I4SDOQwjBoOMEAZD+MGCpKBbFwkGziEexEqrpYyTY0rn2y2fQEpKfZN2SyykkV8aE3otAYEE1oxtCwM/jGS30YYJfSzp3+3AswzX9fjysgBt+vHRz07+cWzFAQMzeB5HYxtDLVJJYWdGfkkWFlmABCV9JtASTHIUzmFSfDPUBWGkxoBZjmd+5/r67ng2RjJLdM1bR1sVhqLnpKXNpmWDkqnFVg2bx7WNpJdgDwExrk/48JVNhekkh+cESLIZxitjnDq1ilOrKxhEPuYX5gyoFvuIhx5Gi3PwhdMy1ILHZoAIN65zpdxm5cyEfXDDuwXEQnnoMb3XeCj6joWC5UifQ4KAmZEvT5IxkoShKGSnZSrDua1zGMZDgbRkvLEPmbIsl9ewtLKGLC1R5KmA1HgwDyd0MZRHpJEEK3ClMmxIMh55DIGhBA0BsQ8THcMwE+uiQTpN1G9xnswuJ88bjNcmSGZ8z0I48DFaiDFkyhLTkOR9SsDWXa8/gs4uk5q48VHTlw+gspfAJwE2CMBzTBJx02B1bLwKsxnlzSbJWfXOY4g1ybbAhGGGejD4xGyiEDTMmFJMtmBFD1gXNkMqlXbNwCZKyA3IXQhI5HEtRD7bawPba8S+nMwovTYy4ZygZ5aofGsZPlC63I3vnWz/LOpD+kt5OSXQA4Evp/T67/Yl8KtKQAMgmRNVjoXRglKCP/mpT0rudtH+i/DIE4/gC1/4Am75+i049NQhTPOpwCGy/7qUYB6Dg0FWZb330iZsaqxvSRrJCHSA3AGCKkBZ0vOEE9ccZZ0jcMxUmNLeuQvncOE1O7H7rUMEWzMUaw0e+84ynvn+CtxlIG+N1Ge0qw4s2L4tqYUfG7CRiGCVu6goHVGZ8gtkohIQ7BdZm7CZnbW31Jm2F1aBUTRSMh53r7mw4dx93959+P0/+H185lOfwYEDB3Do8CF885vfxH/9v/8rxmtj3RcXWDwO+9n+9VuUwEZbH+MG15qVGwmmEY368AgEbilx6TsjfPjPLsH2CwKEjoUsAw4/keCntz+H++94FuMjQEp/pT46+LeohFfwo/SmkvSOzJculjfXwtvY7ZlFYe7kYoPIeqRo4JaezOtFwGrICnQQoIZvmXEnRI7tc0O8fmErrhws4qATYFRlCJuJoDoCIlz8ciHq2w2SGng6L3HvOME/LU1wqgRWUSCpPWQ1wcBCLStHDserjb8YN6TaNSbHJF4+R6UOCOTnuxzLV7DE+kOdTSVg9Ozrftrm0thJmVlK93LgI7CHSqQdLWxFGM5jEG3BIJxHGIYYzY0wN+KfC0oNJgmNgHheEujyFGJB2WgQBZIU88U5N4ES4RwdebUCaPXnRw6iOBTDMMsJthBcK1FynHI9PSN8kQ1I9h+BPIJ0auFVBt+jTNgT047HXxuPBTJleaZn0Oc1uAGGfiD/PB3LpzEmyyLDdDJBklHWScs4B6N4JBDHo6SzKJFkheZ1ozgUGCoZqVhhBOEzjFpWmoIfNhC2OV7SW7dLP+busbaAihyT8RRLK2NMp5SGAlvmt8LyjBx2+8I8tu7YquujrFbCVZtgIueuUD9AtiPHAQWGtGXM8qOElvbXnkA4X5LedEJWX4HKspCVBBIzTCZjlBm91Ssx7EaL20BrRuKyBDYJhxHIHY/XsLY8FlglAC3JJXXevmMvtm2fQxBFClSZTme6D3kOBr5Ycdw83PiS6qquBEyujTOcWDkpZmSRNXCcQGE02Qw4OR7Dq23ElJ7PRxjODwQyqqE5DOSgXyTZixkC2iI4JVwByQxeMq15mo8F9CkBheOl48s3cTLJMV5dRTI1cxtdsz9UaI38Xmuzyc9Wy2OptRAYLQv14Xm+hpo2H7WjjVX199oQ8gQC0leyVZ+rLJhSTEagzzTtABrT83yskBuyDOk3uXZijDHW4DgpmobrEQKb3GjqE5vOpu7zZV5LDwS+zALsv36+l8CL7Wa273GgjUcxLjp4ET534+fwqU99Ctt2bcPy0jK++53v4h/+/h9w70/uxWQyQU1/DbLBXmC2rt17DQQ9M3uzNTXjF2iSxijbPc0IjE1giJWjoZ+NlRsgkAK+LSF2v3GEg+8JsXhxjGxW4eh9KY7ePcb40BjNxNckIbUbsS04S+SOoeWRk9HIR6UqHUlHxDR0PO0cciLGqAD0EsvN1szOzvvZyAjknn3r0WToQcQvuGMd4eILL8b1v3c9PnDdB7B75248+eST+Nv/8be485/uxKlTp9Qv8jn6JUbghn6ZC0BKoHqQ6lc1BRbWwPzSyQCnAHK+F2gBuLjdwZvfNcS1n9+H7ReM4DgFiszB4ccS3Hf7MTx+1yqOHpoocbF/nbkSEIDOaULHClJkb0s1b40mGodgocykDCtcqoUWfZMliQnD9DkfqQsMbAcDx8XOMMTBOMZOt8AW28Oc02Ah8DEf+BjWJQZMJ9a5XazYNp6qKxyaZjiZ5JjlGZbSBsfyGieqHNMqx6QNMeEJeYkkxhsxuvkfl+md0lz8k40hlGeuiPszv5olsJFotF7fHRjowUUM34nF+hsNh0q5Hc1vRRyPBPqF0RBzgzmM4gCe78KiT5tlC3Qh44lSS9e14XhMsfUxCixM8hwVPS0lnyUXlYaUOQbxPEIy4Ab8icTyIghI0jNBEoVW0KOvKJAnGYZzQwznR5KMUiZKEI/zLtr7SI6aV5jkE1QF/f1IC+MmlvEbJFhGZQjTZjWWWTUGHkEcylFzpLMpsqwALMMIVLCJXSkUI8srgVoECEN6GCo21uS+uzYDLghw1QIxGbZBUIiTTm64UcJLxqPtEiglM9hHWiTICoZbEHsiMgRU9P9zbDEo43iA0eJWwzhWojI98yo9n1bZAYEGdLTp5yfAzReIqRRgpSobggOBqKYs9ZzzUywnsuEmszHS2QR5ksv/cG7bHLZs2SLDAMmnOUeoLaRFpQ3B2WSMtckYq1PKjWks0CAK6W3IGS/vw6yfRotDpUPz90xHTmYGIKStiCTYvDYGgMBDUswkFafnIPHZuvEwHudYWxkjm2aSk4eDEMGA0m8Gi7D+mJzOKTc1wmRI6q7Un9FvMqI83WeYiGPYmPQNlGsqy6HBhH0l2YnjNcxmiSb8FgklbE82jR5Oc/U7K5WyIThN8NUwAsn+Y8iIa4dmPVlTHlwaZmnZzpIcoCgsuFJf0I+I4LNRCbkuQ9sqk9CcZ0jzFHW1hiSbSL5cVQXKJjUm4/2a9NXsDV/LY/dA4GtZ2v25NkcJsBPmolLDtmXo5p2ykuwUvtjBc8dx576d8rq68Q9ulMRtdbyKH979Q3zrtm/he9//Hg4/e1iL1FYH+uIF1DOxN0fD4V1sACjWnXDaoBDjEeihqsKWFZrDUioZvVxMuLAd2RheEODS9y9g9xsjuG6I5cdrHPnxBM89tITZUorajlHQvMWy4VTUXhVa4FuclNFDqqH0ih6WZqJqN2SI2MY7pemZVZunsZ3Fd2W7dCEAACAASURBVGIwi19pO0NZDftPev286S1vwvUfvh4feN8HFLh03wP34Utf/JKS1k8tnUJJWc8GAFsBJPTVoQTIdo0MqgULxYzoX1qM8UfeVnJtC7XosJwclZXCq+lva0tmtXNviMvfPY9337gd87sjScHKzMLhR6b4yTeP4pEfnsLy4VT+Sr1L4BlsXJ0lCX2qJPkjydMkQtMx1pUnLb3NCDaYR48+UmTkyptWmZa0rbAETMAJEdJXrLYQWZa8Aue9GgOrwshxsD0MsDcKcKHnYKcDDMj40SaUhbFtYZKRFVVjWttYsgMchoPH0wRPLq/g8GQVGS+C4uSGi1Iu8xM4tlmsduJ0ggTGI3ADoalvZGewkb1GpxYp3IZDj2z4iMgC9EcKgBjElH3OYW5hC0bzCxgNRwjDQCm/o+EW+elxI4mItoiGDdl7fI/sNXruufAIBhJwZggDARGGNJRMeK0EvCxu24K5eYKLTIe14TpQoizZVgL2ahP0MUkmAq/iKMZoFCMKCXqRgktmVgkCNWTfFVmBkkmxs0IbrwTj5P1HL0xugrWJsdy0CnwfbiBHQKk5CDYSaGJQhFiNHkMpyGqrJDfmTxS6CKKB7k3LBQsIGTTROEjzXHJPhpNQ4sy+PS0Y1EH/cpnaKVl4EAQotGFmACiCQvLwI3hJ6WnTIHBDhFEsDxqfICbDUFz6JpYK+5jMJtL7E4BS8Ir8CCuxhnWL8tMz90zPUQZkCCR0HRQMy0gzLE/HWD65jGSSwAt87Ny9A/PzA4Vf8PO0qwhs47dIduXqZILxZIrpJMF0nEhCyzTljlMhv3bHRTSIxIRj+c8IriZMxS3E4qN0mm2D1glsB53tCDfHCS0SHvTrEM+dXMZ0PDPBji7kJen7vsqJwKocWm2uCW1ErEOLcuZaQS8EAwkqk43qEQhtQ2I0ajYQmJfOMqSzROqIhMBmZjZFWUasOwOZGs9Jtm8pecpMwHSRF9roJwvcsWjz4Og6yYYliGdXNnybdczPGVmxxBcuk9kpbXZRu2auxLrLywxZSYXAGJWYnlkrG05R1LPWW/h5PfNr1Dn0p3mFS6AHAl/hAu0Pt9lLgKx27U2ZDrMD/TRqS4JjtjI5sHPX601XvEkg4Mc++jHMz8/jnp/cIxDwju/dgaefeVodfv86z0qg3e2mtQg9QtiMCMgRs1PibxNpNxlWKj1EZ5Pd+vwi2Obh4DvmsffyAUZbY+SrNo49MMFTd5/A+PgMZRNJquBS2lfRd61E6XLgzlpPkdPMETFR60DpYg0T7dC3x/OsNZ6Vt8u+lRNfTs5HoxHedc278Nk/+Cyuefc1Avlu+cYtuO222xQccuLkCbO4EsvCgIAm+5HPjqONFh5HhFc+Vz2QoDJSiiLd2JQybvwASc1qkElaRJ/RIHaw/6IRrnjvNlz58XnM7aSkyEKZOTj0szX88GtP4dC9K1g+niHvGAdnZYva5BfVMWxNpoEkeGZ/kb8wvoGcm3T4O58MQ75lC6AjX6lFKz/BDSoBDXYEz/W0KLSrGgO7gedVGKBCUNtYcDzsC31cTEAwcMUOjOm9RrChseBJ6lihcDxMwhjPuQEOpTkePn4SR8bLWClqJJWNtLKQ1HShSjRv6ogmJJ0QlHAspgVv4Pz2drabrDF3edcb5JrsrrmR2YTw/HlE3ghxMIdBNEIcz2MwXMRocRFzTAkeDhCEDD9o4Puh2fxp7SX4LPCHbDqCKEzgZQCSwDqqMxmgoA8QyGH7txEQ2N65A4O5SJJf+QNS1F5UsAgctuoMhj8w2GGaTBF6HiJeA9lbSo1o4CohmGm4BsQjGJdMjSSY51coSBeKwnZOyN6jxDiSzJhjWikmH9OBzXqDrDWeQiEmeSFJaVLkGIShAESbzyvXH0z6VqovgcAMs9lMTEQy+xpKiskga2o9367vS+Y7Gg4UjFLQu86ityG9Cz3MpqkYarwOgva8NnYkUeAjjCJ5MNJ3b5oVYpJpXUTCGGWkCko0100mJSWqjkPGmgvHLlGzr3DpVcd5sG0ksrMxjh85huk0VYDJjp1bEQ8GAugIMBJ4VPiLVSFPM0xnOSbTVMoqhoxMJilm9BnMKadlii7ZjL4SmIl8VWWOlGm9eY7QtyX/Zsoz5wsEv8ja7DxUFQrjBAqkmYtiLC1NsLIyRZKYemSlzY/mDZgsWwwDLPNeKX0miEzQjqxMmyqHyEMQxoijgcqNjExa+7GmUib7soyKUonKyXiM1XGi7xJIpA0Dwb8uAooMUgX9sZ1UvG62N7OFYlsumso2kmBKy0sTQknGK9s5z9mRVwg0yjeTPpoC0M0UiceqCyKRMzFLi5Lp01PMpjNMqZM2fMv2aeg3WM/hTrkHAs/hyusv/UyUwAYgsJPxalFFtwyCKt1WuwXtEl7znmvw5//6z/GOt78Dx587ji9/5cu47dbb8PDjDxsQsJ/UnolaPLPn7Oa99PJoLNjaujShIdxxrhCZ5dBGIFA4hhmhvdjCrsti7LpiDjtfN4LjWzj56Boe+/ZJnHo6Q1P4SlwMEMJvfJRWidyfobFn8l1RaBrlGC0T0ZI3FANKGuQ9EHhm20Z/9ueVgJgEAN74xjfi05/5NG644Qa8/tLX4xdP/EJ96ddv/joefexR9aVKDWwZ2ZK7C+DogcBf2aQ4/VPaLDcfyG43ktGaDGK+HBfDkYODr1/EW9+3G2/+wBDxTm4weMinDh679xTu/PITeOahFawtM3WwH8zO2OPbpgYT7uBaTr7x7cWQDWi2k8hA4rty9moTt+VSa8YfixL9Tp7LxuGrDUgbR7YLMQ6vRMCFKz1mGxsj18MW18eWwMW2YYRdczEu8HzsrywsNLkkjFyIV16IxPGwkhc4MpniZJbiZGHhWAUcKUoczXKsME21slGSsUgMgQtqLTQ5YLV+ZJ031hkr6P7Er3wJdBOith2yU5LEkgm3c5gbbkccLSgZmD+DeBFzC4sYbRkJBGQoBAE7hzurTaUNeJvSTNs2IKCYfxYcSn//f/be/MuS664T/MQe8dbMfFmVtWnfZVm23F6QZRsbvGAJNzYYTzczNAOc5oc5/Zfwazcces4wfQ5gDLRXuY0FlgFveMOWF2xrLS21V+X6ttgj5nw+NyIrtZewaqQqvedTVtXLl/Eibty493s/97MQ8AgcBUdkM3qeFQL6xLaihNP30PF9rI6WEXaZHGzku5xPJLJoemRZm5AqpteneSoQRaEjBK8ZEuEx/KqS719VmNAeen0XqfH7tgmQybOwSc2WgpRgkZEud4LAPMMpwxsSpGWpMBLJmi1KmTOBe/N5gsK20e10EVH+bNtiiREo1MaYQ9lqrvkxZQAHU3AJYAr0tBAy0TcMURNc810kDIpIGA5hyWOvE7rY2ZliOoklTyZYRuYlQ4V6/Z7anz6IZFTS348SVl6bNvG0mddIgn0feZ4iT1LRFTmv+yGZeAStWNmywOWmQIl4to1zZ88iTTL0ekMsLy/B8UIBn/TKI+OTHoHEWznnZClB1lSA7GQ8x2xnhsmULMjUgKhVLSYgQTBuChJclaS7LtGNXHT6TFx2UJYp0myuTZSsoA+kCfFwnRDdsC/G53QcYzwh0EiWnVnvDZYGDcPezKdK8s246W6hR/lwSEY2VT0cY3n+AYYDHq+rtuSdcKoKOQNFyJJkW8YZ0jklzzMk0zkq+glyALYdFDZDRsg0bIgodan+QYCvblQ/7E28DgKBZV6bmp+PB8dUSp73EPkYSMJQFT4/rm2hckyau4iKDBrBvEkoTpFncwGB2zsEAlOxyE2ISPvn5R8dFke86C2wAAIvehMvvuCya4FWGtyGerRpZAxbECOQu3vaVVzDe375PfjPv/efsW/fPnzn29/BX//VX+MrX/+KBlNJghev11YLtNJg6Te4tWu8VIx4i/+koXqogoATrWUXRsKi2tiR74fj1Vg65GDf7QNc+fpldA+42Dg2wc8+fw6njqZwMxdeFcJDh5welFaGrBPD8mK4TFhNa6WXMXyE9YFTu/rDIiGrFybAr60O+Sq/Wm68WA6uvOJKvPNd75TP6vve+z5wDL7vS/fhrz/51/jmN7+Jp554Su/tEizogbSQBl/QzTXzmWGckEij0CCui11gMPRw/W0HcMe7jigwpLOPHkcdpNs2fvrNs/jyJx/CsUe2kM4MC23xeuVaoIl8aeYRYyjfwmi0gjC8E2b3NhHDMog4H8oh/IV/RJYynmH8r63FZYHKBTyuRbkZJcMqCeFQ17ZCE0adCFcMI7y+E+FNrodDVoGI5Ch9s6PaiAml87rCDlxsOiFOuC4eyRL87Nw6jk0LTFILeUEZoZkNC9nj8yoShZMQvlxEWr1yfezifHNbFLXSRyPTdF0fobuE4dIaep2RAQKDgeS/VNcwrIEADxlqBAItj7LOFJFLlppvmHxVbcJAGoBQPnUe2bA1ppOpgBv2SwJTBGVsn6EYEYb9CGFAL74mDYQMuNAVY4qkK4JLBNsqhlcoXZa+gWQNcvQs4DkR/NCSnYuIYs2mi2A6qT1cSWQ9x0Yu9lyFqqCfXy0Qk+nDPLM8JeNtjjTPBFYFfqTwCDL4ZjOm3cbwPMOIDByqPyi35RmUkslSMs3gOYJq08kc09kUth0ouZbf3QkbVl+ng4yJsdMpsiQRcOlHXXQ7PqbjMeIZ/eFEuRfoRWlJtxug2+3B9yONBVWZy++P943Sa4KQvuvCIfvRD1FQXpokAg0JeHY6vBbj+0fwSyniVYX5bBvT6UzefvSD7PaW9J1pmkgizesxScjM2zCyZrYPmYxF4SCbpphMppjN2T4E95rND/6HYS8ZQb4SllchCm10+5FAsCKPkeWx+o1hcWZixXF8YxATGX5kgPJ4tMEoMo5tnvEJtD2xHtk/WEczyIVAba8XoT/oyJuSQCYlyWx7vjfodxV6Y1NeTZ9k7rkwWZgdIiebMRX4urm+gemUG/lMAxYTRbJzdiNxCOoCKf0BaY8iD0WegyEYkOGpsbSkxyXZkBWKPNPHWpcUslMdPkdivzLAyVwDQUWuQ4qK4Chl2TnKIkYex9jamiLj3+tUo7QBAhcj88UZHy/6URdA4EVv4sUXXLYtIAo8cT8mvNJ0m/4VzXs0D779tttx9z13Ky34zMkz+OxnPou///Lf45HHHhGgox2aBSXwsu0fL3hhrd63Np4uLBDJ5jDLHqaOsVjkDqs2So0Zc23BKRz4TGNbKTC6pYNDtw2wetMA060cP7n3JM49nKKMa0R1CMcKUTOdzalQDWI4QQ2LxdKkQDKmZKsJp2HRoDgSG3m1kAa/Njvkq++qFZSkCBsLw6WhvAI5lv7+b/8+VpZX8Mgjj+C+++/Dp+/9NL72D18zQUtibTRjK6UulWWkYouwkKfdYLWRGCwti4+jD8ccw0wmIEgD8d6Sh1vvOIx/98tX49BtNpZWuKYIkG6F+NevnMV9H/8R1o9PZD4uKdji9Yq1AGcSv2EGCqfjgnQPg66VBfMEJf9tQMDdu9aES7UXYFmeFpSU/XGhxzqHHcOva/ici7R9RWZUDroDcgYZucB1HR+v7/dwQ6eHJd9F17UQmugZAYJxlSFzu5h3+9gZ9HCsLPC9x57A0Z0xzkwypDmTjz0BhpVFI/9cKLMlpiql6wshxSvWyS7KF7PjsfdS9GiUD/Q+DsMeOlEPy8M1RMESeuEKOt0ldAdDLA+XBbpQXumHvpJPHceAYB2vK7CPYxwZUXEaGyCH3mwu+zT92FJ5+5EZGARM9qVclQEbrMFqLA27ClJra3Qy1/pL/V1wsSQbUDVbDf699VSbM1yBaFhZY3mpB4+edKzzOTZWANWg2i9xKG8N4DM9guEN9HFLGFxiGLSUvhKiz7LCJAcnBKg8BAG95lwkWSUGHsEa22WN14SY0OuwLpGUGTbHM3RDT6Ee8zjF5g4BvbmUSr5rrCAIjIYBgazasOpmU7HlCE75nS5Gy8uYTXcE/DHkQn5+tosZg0ccW9LgKOoidD3kRY3t8Y7k15S/+kGozwiUbQYfsuW4GeAT1PK4iWAk2URLKe1mAAvlwZRCMyiEYCKB3sDxkCSJwD5JpstMY9g8yZGQ+Zfnup5BbyQZ7GwWq91S/iwpsD2OkVDym1N6W6KomfBboBt5CAMHvNW8BwzH8AIPdsFwFldAoAnOMBJtz4qQc1wimFlw/HNN8IlLFqhhZPLF+z1NZibJuhchdF216+bWhmHu2VC7kM0adChd7gpoZu83EvRcgTaUuK+fOYftrW35u0qG3QB1BDMJQLtVpXMkwNimIVuWK0appncBhBbK3EGesMHJhOVTRm9MSz6OfH6C0FIQDfmrBFx5nrlWJHQoIqDI99gn50oU3pqMkRdMEzYZ78bUYWFof1GGyIt70AUQeHHbd3H0y7kFOCHKL6kqNBlw51EeVY6FA4cO4Dd/7Tdx96/djauuugp/+/m/xcf/4uN49Oij2JhswIevgXaRZHk595ALuzZigiz72pdZ7pgXF+T0ImaQiFN5AgJluuwB/YMpDrxhCUfevgSvY+PE1yY48ZMJJts17LpAELkIehGivoXR1T4KH0jXgdlDMeaPTADHl1yFO41JXSNRwtvitWiBV74FTJoiE7DzXcnv2sE13P2rd+M//fZ/wutufZ1O8oHvP4BP/OUn8Gd/8WdaKBDwe65xuWVvv/JX9uo4AzJdOFfRyP6ZL445ZHhlAbC638cd79yHt/7KYaxd2ZNatC67iNf7+OE/ncF9n/g2Ns5OF/PZq+C2qt/brsA/gnI0+G/7fZu9+szT5NLt6T2Ai1EK9Zgob5J76TdFUCWnvswJtJAkuCB/W/nc01Uy1XfyT8dxsBz6ONwPcai/isNhiKv8GgeRYZjmGLgivKByOyhdDzEZgnGKJ+IJTqQVnpgVODrPcKzIMHEISPuwigQODe8r8uTNn8Xr8mkBSVERgA5zrtWB73WMLHR4AFYYYBSN0OkP0elTDtxD2IQ0BC4DKxqmHtNzydpyDCuNY5xCKWxPPmm17SEvTTJtOks09jEJt9cLxNAiKGMg5gw+fQfJdCPPqcwRsg7rBEZ6W8WGfSUoKjVSZIFTBeK0kFddXabyMOz3lxTwQZBJVF1usBjRkALamBisl0i6BLz596YaLIFZvIXJeIo0LRCQrUg/vypHGleYxwTGUvQiPnVoJNH0kTOH0TNS1JhPdrC+sY7N7R24ToVDo0OwPUfA3XyeYT6bSTq6vj1BkSVwHUuS39G+FQwGgdJsyyoVKOd5hPTNiNGLuuj3BgijrujjdZri5Pq6JMoRi1buYDs8N4Z1GMsCMd6UUpFh0OsjSWlaYMlfsWXzT+IMvk2pbolJHKuNAoY5kwFINmZeos4znQWvk0EslGiTsZhbBQK3Z2x0SogJub2zgxNn1jGZT1DKD4eMwkLsZn5nr9dDxJRpeg4WGSz2i4Cpxo2vMKXCJHowbTjLMY0TzKcp6tRGr7OiQU9eqtxspBQ8r5DNM4CeqUFgAmQcSOrLlOMkTeR3yAuyycTrBhprVwZduIEntmKVUb7NNvZ1nydTE/ZC/TlD1BgCIvk3N+5KY+VBsFLS54ZDzQAoHkMbPQRQpQQiYpzBD3wBqqVomFQCFPA7BDQZZGLrOmICzc29ZqCYEogJgNclJukEaTxBNo9R5GQFxsgwa2eevdFOl88gdfleyQIIvHzv7eLKLmYLsLjgxKDEYDIoGNVOjxILuPrKq/Hud70b7/2V9+KO2+/AmfUz+NTffAr33nsvTpw6YVIs+fldNsbFPNPFsV/VLdCYvHOBw5KpFULxnJtAN0m8WEgpza1wYVeupML9YY3hDQGufc8Qy4cjrD+Y4tyTCZIkQ9ixVdx2+z0EAxfWMAeyDFtPzHHmB2Ps/IR+gU1xwyKikR/vIpCv6kZbnNxroQWU9CvfJ8Py6w66uOXmW/ChD34IH/iVD+C6a6/DuTPncN999+HTn/00vvf97yFPuDNtZMF1wwjkf3d9rV8LDXeB19gmKT/r4yZ4EMsrPg5cu4Q3vecA3vjuEcIBIx+B2bqFUz+z8P2vnsZ3vvoTJON6MZ9dYJtftI81XmjyyYRrUj7Z7/eawjfLNC4UG0xCc8t5HicBiDYKgUxcs0EleXH7C1w4EqiomPbLq1G2qZ5TBlk24aeSKa4GPoZBiINRgAO+jUNOjStsC6tugJ7tI7Aq+EqtB5ISiD0P62WOk1mFp+IMT81nWC+BKaV/ZYW4KDCvigUQeNE60St5YAMFdv0RQp+SX3r/DTEc7MNotIqQXmudnt7vBJHAG45FBFCUfGuQNViBJZCDzDVKNR2Lz4IlO5SMfmdZiSTOlDTLeog+d1GfrCwXnchDp9tRJ/YpASajUH2agWq5GIFMmKWMlKJ4yS7LepexSpbhdDYTU48AzP7RGgb9gQA0SnbJ2iILTOwxZmPIy5MbXoZHZYBF4mZMFQ6Q0bMuTow0OE3gWdwQtiStzZMYhSJlLVhkBPpkzZF9Z8gJksuWvMSJflebZEWFXtCFHUb6PaUYT+h5R3+9VMBPyhAMbqb5FsKeg0G/L+DI+PKZkBVeQ+D6Sr9lgnM36gog3ZhOsHNuA2kSGz88czFm88Ai2Oci8B3JTAkQ0huQDMwoDBQIRqkwwdl0nsFxA93TZD5DbmUCv9hWIiUzKIX+fWwjhp6Q3UkPxDyHF3RhNd+XsO2mc8ync5xbX0fKPkAwjWCzQ3aj6T8EwToBZdceak58Wap+RL9I+UcqhdfFNMu0yZjEZE4yOINjUqlNMALOSuhNTIozB1hKiQmWkp1KsXadV2Io8vczhnAoTdmG5QVKH+4PA+NVSMZinsMn6EnwtASKLBdTkKsEyzJBL5QHU45LPz/ea6nLSiZVG8Yj+2xtM9GYbD4LJW0XYmMWyKeNcnj2JcqYJQZwLXgRQUt6a9LH0vRZlL7ASfpisu247ZPUCdJsgipNkCZzzNOZ+qtZwSyUAa/kSPpv+O4FEPhvaLTFryxaQKw/MioUG1+Xu/5Uo9URfuFtvyAJ29vf9nbtOH35H78sWfB3v/NdzMYzxbfLl6kqd3fsF0362msB7gy36zRuCLPoNC5OpjCUUIAbdgQBuTinlx8DRipbhv00S+5d5+PIOyLsvzlCFfuIN1NUbg27A0TdEFEUwvZL+GGF8dYc6w/Ocfw7E5z84RjcMeRLu6r83gWr/7XXCV/tV0zsiQl4MGmBo+URbrzpRrz/V96PX3zPL2JttIajDx/FZ77wGXzmk5/B+ta6kQbvGZdlCE92ghL2FqxXc8s54rBNcjFWOBdxASk5HUp4oYcrr13GbW85glvvGuDQrVwYASQ6nD06x4+/uoV//cZZnDy6hSxZ1P6v+GPEtbXlwLVsWE1dIRY5DeY5tzQ1StEwbMnuUGiBnPeacBjNOuwX4v8JBJS9GeksDEywSni1h7ximivnDcqFmcRaiznImka+xzXnLjKxSoRWgK5jY+BaGPnAQd/GlWEPI9/CftfFqm2jR4li7aLybMS2g3FVYTNLsZ7lOGV72LRcnE1TrM9jnJvNsT6bLBiBr3iHe3lPwLFdLAXLcDpDdIKeGIGd7gj7167BcHmIfrcnlh999ShlDTqhZPAMNiKzjjsXHOL9kOQ0G6EXiqVFOxXidfM5vd0q+d8RjInzQv57/T4ZbUxHdxFGvqScncBDWsZNcUZvtFKsw8EghB/58ryjTLIqEoUnKMAhp3w0RZIVAk/cmqBiV2ASE4PTrIDr1+h1uwLOPBZ/8gs0wT6u7ZnQOG5gkXlm2QLu5lmsEAuCOZS8El+Lk1zMPVkRNX6CAgKVWmw8DfkcJhnDLnieJm2Xj6baqrYRF3MUSY48zhHPciTzCqlCTSjJTWHxD5c3ToWIcmABgARLDQDo+z1kNeXBHnw3QiFvvwk2NneM5LQuJGemHx/Hk/5giCDy4TXSYt0s/sSBgk6YvMv7WtHGo6AfIiXVFpJ4DteuNH9neYEkJeutRsDrZAJyXSHhNUxnCkEJOn14foCisJCmZDvOMR5PcW59G9N4rrFRZS/HSseR/x0DlJjKyzRp+kSSEdgZdBD67EPsc/QsJSiZIK5K5EmJdF5gnlBmzKCSQj6QBAJTAnakLVrAcpfS9ggO2Xe2JTlzRSYjQ1U4NisEuIJHUNSz0etTlstrzJX4a1OG26S/6/7llTwoldSim8x7WioM0CX7r7WD4PdUGVzLUQAJJd1VZYMYaJXyGGbOpySYfaLMc5Q5geYGpA5cuD6BUpP2nMfsQ/R31RYrGG+SYoKasvuMITJzgYHj+RSeQ9mx8c1cvC6ZFlgAgZfMrVqc6KuqBWQMCxoH08emUhEeRiHueMMdSrYkY+Xaq67Fk08+iT/+73+M+790P06eONl4OZiJjZ47YgUuNlBeVff2Yp9MC/JxY5R/VJeQvGEszuQfwoUWJ3d2DQJ0NGqXd4ztIaS3jGdrsR4dtLH/dh+rN0bydAm4M+kVcAJ6xzC1jX47Fb2CMT+b4OQPZ3j8mxOc+fFU38WaVubXe7uhTqJBI1VwXOwWudDjnze8/7kemvb6LvS5az+vG/WM9mhMwNVGQnMv9Fqe53Mv9dwu5OtaL/af99wu5Lte7s8ozLHx3bHI1PAxWB7gmmuvwW9+9Dfx3l9+r8bQb3zjG/ij//pHOPrUUcl3uADkomY3NZiIumrnV01nfrlb6iUez6QE0xdLc1jzkCvp0QNWD3Zxy5uO4I3vuAZHbvMQrkw0UGyeKfDID87hB/+wgaM/GGM+pizoZej3L/HsFx9/dgtoMUvGRn1eHmaSoI2PMWsOhnvYAgFb9t75e9/MRLuDXGtjy2Pwd/lfLijJTOeR5EDI4zZsdbu2GzCDR+JmFXNQGYJFgJKL9wpD18JB38UVQYQDnosjvoMjnoehGyD0DOBv4AggsTxs9IZYd2wBgcd2pnhycwsnNzexQ/ZNI398TemsuwAAIABJREFUUWh/73zWjvnPHMefq0PtHdsvxri86MRqAUrPA6+L4WAVUWcgEDDw+1heXsMVR65Bf7iiOkZ2BvTWC1x0e4GCOuipRx9LAoQEqCobCH2GVDCR1ySn5lmtsIudaSypaEXpJcMZqgoW66muh6hDn0FPm02UcgqQkzcmARsbQWBjMOwZsMjmM0Yvu7nOgYBUzrCKnIEaPLYB8fg8EHShFDTLSgTdEIfW9ov9RhCqrnIURYLS8szzxZ5f5CbMQdL+XMCi0oxdMnAJQhVIcqbhpmKqKbEXTL/tmnNzmkAJhvoocMfsLJOlOCN7K6uQzCfIU4Zr1KjIlsyA2axARR9Fei56xjAgKcgOpHdfJaYa26fbDTHsd3XOO5MxSgJTpSV/wZ3tTQFhK6NlBKEvifTm5qZOYf9oBWEUiItG7z+PaeRNPUVJdrfTl9chB5PQow9ioDYoc7IDWae68qUj45IMttD34RJkrSBwkIAfWXTdXh++Gyjwgqm+WVqK9Xjs7FmMx2MUSSaGJ0cZJidXZSzAjWMbyR0u/Uz9AIOlPobdrr6Hqbr0NmR6cpxmiAUqm4CTunIQT5hQHKvuoHcgr5HnG0QdDHodRAxFUTpwiSSZiT3v+bb54zI5mTU6+2uhwBYGhBS5AZsJfvKY7E9kBfK/eZ3rOSjI5ityOnubgCjZQhDIZf1Tal1KKTTBxppxJAwMyc2xzJzP94AqY39iGBM19R5sn8+YhcCzYdPfsbSVPEyiAkPFqipB5RCMJuiZI88SJPEM4+kYFdh3mYxtfF0Xr0uiBRZA4CVxmxYn+apqARYkuyCgONXm9JaWl/Cx3/gYPvrRj+K222+T4e/3vvs9/OEf/qESg0nPV3x7VaqoMbtvCyDwVXVzL/LJtJyLtggSGNh+J//S1G4uk8qY/oXK7MGFJfyOhc4gQHcpQn81QHfVQWefg95BF91Vz+xWc0dTATY5YJdKgKQ3S1G5mByPcez7Uzz+rTE2HoybRLwmUU3ASbMG5O+Q2EGtl0WTdiNPaKUrBGbowWL2Vhu3ptaJ/kLBtZfYzrSmZ6AJ24IlFYtfs1w0UjaWlTzF81/ftrS5PiOHYOlDmRst633z2KpIqlXACzQyfLJdvE/YnlPCkuyfO+sVnLzJR2sANmJM/AZ+U6Bdd66P2UaGXdUuVFvDbC5c+PyXZHeCxTGT2nLYVinA1qn8ppAyBV7b8ub6uN9ujtvGg/L+ShnV3j+G+yHS53T/LLZWgwKy8mssCfa2UHv7Xqx0a/NGTcZ1q2vniVHiZ+SEJouUnzQyxZY55Mrn0rTGXh/MF+wKe4FAlbMsVoEoiPChez6Ej37so7j2hmtx4tgJ/PEf/TG+9/3vYHNjQ+l4uuJnXdCz+4VpvfYOnr/CZ59Xq4/ci/ruRQjUu1rDp+bXTYu88Ku9yzKIesYx2vfaIzy9l7/wcc21cBRhu1Ge1F4d/0ID/Map3hyGiyHXRnfk4Ja3LuO2u9ZwzW0HMNhvw7JT1NMOHn5gCw989SSO/ssMmyfoY5Si9OZwuKBozclf4rO9+PjL0wLtE9mKe3eP2g5oeoMesxrcm1Huxfpm0zUspoVyzHpGP9x7bPoJNj9mrzMjNcdqzhj0a7PguBX6noO+DVBpPrJtHPJ8XNvv46p+F0PbQo+BD5JnBpjRE80FpnmJrTjFqdkMT46nOJoUOJ1n2CoKTMoK8+YR5vjLb+Y4rtmB0jolFzdhJ82mG6/aJYbxQmTWJqhr7xPJKZE2Hu118si55uiX1p4vzx1/tRylHVPbPOoWXDY9kUGnnHL2Zgm54mGx1Xz4Vh/dcBmD0TI6YV+ec53uAKur+3H4yBG9R4YbJaW27QoI7IRGTysgkB50vo8uPf4IWJFqJe9uJr/mkoTOx2Ns75A1ViPwDPOPZzBLuWnKcAtPIBglsZ2QKa8E1WpYYqPRm8+RlxuZe45FAkCJOE9RpvTOc5rUWgIgTFmtkSUpiqwUsEg2HfsLgaGllWUlyXJcTpIY8Xyqm8ikYp4zmVUE6ghwse0I1hGsZEAImbc019QzRQ9dBnr4nvpw1wsk7SSg6DgenIDyfdPBCVDFSYJ5EmM2p9/c2MzV3BioasR8bzNG0OlgOOgrDVgK2YpMMcBnWnjgKqG5E1FlEglY3NzelOw2niXYGo+xtXFOdc2BwwewtDwQMLe+voXJZAtL/T78gHZK3Exw9DmFeKEyLMxOV8EYBPE6UYAwjBrpdC5fRH4+macYTycCx5gmzBfDVOihlyRzVFWBbq8D3+/A9Sy1W1lYiGcx1ne2cO70FiZbMQp6ChZkLHIrgW1E2auKJvi+rWvct28V3V4Ev0mYpux4Tm/JhGm+BuzLK/pNFtha30Ic0yuPclxeA4NrHLhBgMGgh36fwLYr+4S0yFCkZOlZAlYJjpLNqZqoiJFmc5FFCp4W+4CA7Fw+iGRXCoDMC0MQYEI0fekJurGDUQrv8rpZ05YmVIUEQi0xOZgZr1dKj1nv8lmoCQrSj7CRMxOItT16QdrwWB8wqdph8jTDwEywCz0zNWuUBaqcYCUB6xjzhJ6BKQrMJR8ms5RxI7sx9i9W6DXVYxOLfD5q+2m77BdpgfFqGUpfmfNYAIGvTLsvvvWSbQGb61DX7Kg0Ox6WbUmGcOiKQ/gv/9d/wW/8+m8o5fL4yeP40t9/CX/6f/8pHnz4QUMHZ5FaVdrh3JUGL8a2S7Y7vNQT32UDmnW3prhnYRViA1L8SzCJU6kNZ2Bh+WAHoyMDDA730DvioLe/hL9Uw5Uc5vzx7No1m3F2pYWXII7Cw/YTcxz73hjHvjvGxmOpOBvcQeQijTREAXv8HZoYi0XC5DSu8OU1DNTGXZngTrO0AjAxTbAXy7gI/Znn6qCDSq3ChRd3HttMTJO4bNxPhGg0J6R90t0kM7YlS6HKimDbkQp8AmU8WlUU2kFXwSToxPwmFwuVU8AKCLwxda6CnZpv1oY7gSqCKvRYLICusFPu3hPks2VeHUvuYwBZfiWLSC5oijKCW3cNE8BKACcRVOPWISqmN9eJcjl5bfwqc7WOZOKU6bUBbUYMtAduqniH+rqzvD7uCBfiz5j0TwMEnJeft55hTzvGc3TsVkzKozAtT4jc7n3P4DTjoVkU8+cRnEZgWFkpPCtHVBX6KdWke/0wn/c54pjZbLwYKaNhGbGgvf3223HPr96D973/fVgaLuGzn/0sPvu5T+GhB38mWZAWU3uZrUYT1Jxb2y/ab24pQi0g+FyQaNvSpmeYO9KCg+2xWzR/70PwYpylZx73mee2B3S9cAh1V+bZ/jaBQPEw2iag+TplaSS1ELi2bUTDEIdvWsYdH1zC9W8JMdwXgESNKnMwO9HDA/9wGt/78ilsHgWK2EFqzZB5O3DJrmhA8Jc6Ji4+f/m3gAP6hLmo3ErpmhUSJdh7RY0Vx8WtS328fmkJV/se9qPCyKqxRLYqZf274QoAYZNjlYV/LWz8NJ7j+HSC07MYG1mh6WlYehp/8yaDtuTYx70Dh4wn80wSTynKCwQCm5ADPsHayODvlTC2GnyOahczVI24+kJA/8vxXvO6OUtxvJdztuZUM98Q9DAg4F4gkOEDhDO4YdVxR+h31jBYHaDXXUJ/MJAceGV1Baurq3CtwDCiilogVxj6cLnBxbQHTfW2ZKWDTgeWZzbZ5CmZxJKrjscJ4tkERV5L6kkpKsGsqkwx3ZVpugJ9At9Gt9uH5ZIZV8NzyBokI8+F49O/zah5LEomGTySzhC4HubzuaSn9A20KNnkxpjryMuw32VKrwWbbD3PE1uO0tl5PMN0MlWqa6fTF7sviafY3FpHljP0ipdGll4ISqcZRsKxnKm2YSdSO3g0uSP7rJFGq3/bHizHRzzfQpVUSMkgJHMrzTCNZ5jMY/kcUjJK2TPbKZtm8pMeDgfodch89MWupBSZDEsCrSQ2kGkJ20eRzjBPeP4zrJ/bwsmTJ3H6zHGtjUYHRlg7MEInCLEziXHi2JMGZOUFsaa1fKNUodeoUyMMQslwKTVm3csU6OWlEfyQvoAZIl4/g62yEvN5rHb33ECMQ8p+5wLhYt2rwdIAUbcvIEuswKJGnpaSLm+dmWDj3BSTbYKtifz8+OI6TpYhDMmKfCyvdDBcGqhg4/hTEkwW85HtYUsmbhP8LQrsTKbYOLch70lK0NloPu+zSyDNlq9kfxjJH5Hv8QbyuykFIvgcdUJdP88vy43fHtl53MgsWMdZNuI4Q0oZN6XRMcFnegASIDZAdV0WYgkaSTyDc1jv5Y2UmInuJmmFfZZzPIFUAcpFbb5HScpMwSZf3BFDUX848HpA4AUCxkViKVgrc+uaRAXWvCXSIkeWE7yMkc7o1ThDXs6R13OUiM3OyYvtMBsks6m6283VdqxsN2rPV/iX4yj6Cl7TAgh8BRt/8dWXWgs0+AI92naDPji2uzZWBit43e2vwx/8wR/gA+/9gHZdvv7Nr+NvPvU3+Kcv/xPOnD2jiUY7djUX88YfUMd50UHyUmuoxfk+XwsYFy5KuAi8sW4wYihDSuKWm5kECXt5BORQI3YKjPZ3cfimgzh00yEsX9GFPZrD68Qoghi2S2kDJcQWfJpSV5R/sUCsULuGLUcFy/aTGU78yw5O/MsYm0czeT3R+J0yShavxjGYBaIrFoVF6huNh5v51/T7JmqtYaaZpdmezTtVVi///TeMwAAOQhUslCCYRLNnMlr2goD8WVtcEDwikMQEuw5KFka6FoJqBby6Qi5WoAEDKcc2wJPxwKo9GnibUKAyJQekuWi+5xHgsyXhCIoKXuWLccibUtkV5tUcpdhy9BUlYFsLzKvKDrw6MuCWRfPrFJWSOB3DCEQmqJZ73/yXpDKEhnluCgLg4GMYm7twVkUmjCfj9V0mpGgsNH2mebR620u8R6bPGs+whjkqkNHW8Sgd4b1geXj+xX7MhEEDclmgT1+KqGYJSQcyRQzssiWft8foawy7SH5Pkiq5WsAMh0Pcdddd+O3/47dx15134acP/RR/8t//BF/92lexM95Rcco+y3vA39VjxvFWC/g2BuEZ/E8CrAI028/t4sgGxeVLxyA6weelYcOIYSWeUeus1jwXBF1fygPBdtt7jBagPO/p95wMw5bSuQtQ8NR4zVyanwco1AeFXYqnqf8Zz1H6AgEHrlrGHe+6ETe8M8DadRX8yADg03GFo99P8NOvnMWD3x5jftaHVbrICAS6iUku3LvSf/mHgMURL+EWkGiZNCPSUxxaXFC2ZmgvPQu4MrRwXTjEVYGLw4GHg76HfZ6DLhejAuHMIJc5LsZ+B0f9EEeTFEe3N3F8YwvrszmmTBhOAxQEaDgPaquI43alRbAk0s3jS5N8uzHYp2zaPNf8P7N5JF54M5WIDcMxRIxmgFOBcl2bfaaYC+JGFvLaDYDj+MSgjRYANLPV3onGtCmloa3dgw+PHpLhCIOlwxrPR6v7sLSyhOXRMpaXl9GNeihyF3lmQizInuqEIXcmUNAqhcCa76LbCSW5ZdgEN/TiPMN4MsH25ibW18eqtftMuZUnYKQ5eMYAjdp4qLFvsj5gSEjYG5pNfibQejWigAw7esp5mEzGYpkGQahyLS5TAXg7W9vY2NyWv1uPScRLZP8tKZWY461mSILI3JgjWMNQW0p/cybdl/As10huyxSnz54Ry47zBs+11+trziNoWDkEKnvo9UKE8gQ0smJ6vmm853xpOQKsJuNN5IlpN4I9TJWNixiT2VSMMf4epcRsQzLYojBCFHXQDTpwXB9Up0oW7DrGb1HWAFQ0GbsZu7Ywns5w8uQpPHX0KB59/FGte5ZWl3Dg4D4sDweYxznOnDyt5DuHvupiAgZSrqiesmyBi45tiy1HQJUA1P61Q1haWoLdPJu+whkZbmE2McvaxsbGBs6c3UDMcI8qAxXdq/tW0e8PdYxpMhXrjzWjTfPIGNjYGOPc2U2MmZBM2W1eobRYz5n5nsElV111AGmViGk4j01QS03vnNJY81AqLDZqVSEmIy41dQa7O+XCZUXms6uQlf5SF4MlyoM9E2LDuk8sT0vgaBAQVORg4iHPY7FEGdhC0K+qeW8JfjLBlyzGHDVDYPgsUDHE4Bp+bVFiVszVB2x+gVWgLE1oCf0pBdOL4coNGJMkbOe5ZM25AHZ6VdYKmCJAz80T/hLBP3oX7h6XTcBk5JwsXxOkQnlyVvB8GUZTCABkexHkTvIZqjreU72+0ATW1u3PpYh4oc3ZS3hSfPWc+gIIfPXci8WZXCotQJ+q1oBeBuuOheuuug53vvNO/Nb//lt44xveiDOnz+C+/3Uf/sfH/weeevwpzOaMVjeG3ixWeAzFtzc+JJfKtS/O8+drAYI+HgJkCBpghUuVdqeLwJaBWygdYLFQ2IUkv6ODAa5945U4cMsIwQEg6BOomwroY+oZF/a17crouAb7J2d7ppIZUh/Drc88nuHE96c4/i8TrD9GThZzimnyzp15fogLnkjeNJ5DsIoSAK2WVM/7tkluI+PQ2Mm3Lk17GIEvBfN4CU3JdiNYwe/0JBE2/3v2SxErzSKEbclz5HsG1OM7/KlPs+SaBsgGVGO7mfagJ4+NktKislAiHM30tTsqE25zDAPMmZRNh+D+brslsKsITt2XlDlHgtpd1y42240vAo/cyNfCoKYIjn5tBSKbi4UMtdOV4TLNexonHf0ev5OtQFk2mYZK4yvJtFMZK7yJnze9qNsUt+xL5vr4mQuW5D6tYcVDUMuxPUy7c/eYPfd8G7U+c00LP73tLTIcXMmNGDhAxshz37/nuKOkuzY79yzEMxphU1ZkVdp8+b3f+T3c84F7FCryPz/7P5Ui/OBPH8Tpc6fhWQw3oOza3L825d3oBtuU1JbhlynNUMY5vMa9JEGR9Jq+xYeJn2Of0XsEZdtjsIX5XqMfJPihvnUhr7ad2z7bUhrbu8r+2S60n3G8XWYm0QpW7Ca8gQU+2QZPv3/8N7mnZDLlmovIAOjs83DDm/bhrvdfjYOv8xEMMrFkqsLB6SdifOcLx/Gjb5zE9nEHZRzoEslkzYOpxpcX1lleyPUvPnO5toCAZgFB558dMUzkEQcsM/jKAVY8D6MgwOEowjX9Ho50Aow4o+XcrGHCqovatTF1epjlc0yzBBtJjONJjMfSGj/bnmBS2gICubyvNOZyPuuiEPhNWaetOY7uapxPCPKZAUYzg/l8w20ji5BAET9PqWiLdYvcxJcDBaVoTqwtfe619zo/PzSuxg2q2o5bTVPR44/jMVlVSloNEHlkzC1jaXkfVldHGO7bh5XVVSyNyAzsI7Q6Yu1VaapxjABVFASw7EKSUp+JuUETYBH4SkGdTCYYz8aYjCeYT+iLxzCbHEvdDrr9PqJOB55tYX0+RT+g3JcyYsNuIt+8vzTCPJvDqgv4HhDSkzDqIq1rpLOZ5LQMpCD7akrwxPZw9uxZ7GztaJ7p9CIcWl1VGjHBHs3d7BdFrTRfh57ingMnCPXzLJsKEKeE1HMtAZjr2wxjSMTkCiMCc0yrTdDvEPgMxJojAcGAgOyzXIeYzR8J8WtHaduUaOaUMGelJKnjdIrJJEFtZ4joNe0EAj0ZYDEcDLEyXEEQhZoeU6YTlylWhj3VSwTOyL6bxhN58cWTGcY7E6yvr+P4mWPYOLspEIgsyKXlPro9X23D+5EkFYIoUopy5IXI+HTWDBiZwSLA63pKRFZb5ZnuK4HdqGskwJTcdkOGyPjaSKDJy2Rziul4gkkyhWWVhg3nWuj1RgIYk4xyaHoHVvCdrjZxZ5M5Tp85h7MbW5obGRzD+pc4HkHUbujh4IEVgW1b05mAuSpPkRMsK1gbmG16I+VhwWWCPrpu1yTzMtClqEwdV9fwQqA/7GBpaYiQATeuCRVxPIbOBBr7WGurni5zzNMUCcHbLFMSMOdmniMVDkTQWZpkRSawkNYeXCPQp6/JeJIRS11SrpsiSVNM5qyVCHBTruxKxcLwYa0yKogdSMlxuwzVLWjagm0o4JNpwhQNNUxqAplZaYBMm0SBsjKM02xmvBerGdJ5jPl8gjjbaTaIXyxN2FjJmOq1qcN31RYsLvjeix3jtTfyvkxXvAACX6aGXBzmtdYCrdlSDQ3wt996Oz720Y/h3e99NzqdDn7wvR/gc5/7nKTBO5Mds+h9rSpHXmt94wWvl3yoED76WoQb8ITLoXYBQc+9BlzgoskobjBa6+HgzUMcuKWDpSMegiXIO4WAkG2X2mEmiy1wWMCdDxoRBFADrCMmT2Z44nvbePJ7M+w8uZdMlyO0S4HU85IlOgGsGSq7kTS2NmVl0HhLtRfIHzQegXyrVUlemO3US+4VfHzIc2M50D5+zy263FtUPP1r2qVey5fjsc5DoubAbEcd91lmW+YSDXzaSlt5rwKBfvxf5mzAqboCAg0PIEHmrptiSMXjnvNpyIqUWOwF/J5XMquLZhHagp28CrY/AUMuYkwvMktZc678ZHvO/KS8ZZo/L+0GtK3fglGZTKqf3hYvckRRagigkZrzEiHJvX3LBJvqdc1V1+BXP/ir+MivfQQ333ozHn3kSXzx7/4Wf3//3+KRhx7RIkTsyZY12Y7Bu0kIzzSE3BOSs9vvd8mVz7YTbFW8z0MIvBjs2OdtZWnU22J6DzFR58YtfgLHXMyYHfbd+8fkxtUuDt3Sx613LeMNdy6jvwIEJDXUwHgDeOyBGb7y+cfx2I/WUcSumDx8lTU3tVKNOY315EvrVotPvyZaoDESeNq17h0B9DhTwVYBfcvDocjH9UsRbl7qY5ClWLFcLFk1+k6FLsGA0kKP7OYamFUOzlUOHkxT/Gw+xmaaIM4yTLMCW5WFlBtvJZBaHsgP4gKY/KKMLGYn3bVK2LUJ1ajGSaxdFe8B8ncB910b1CZdtrm055gzXhM32Gyv7RpY6JobsvTeDQIzT67ox2S2dbp99LqrGC2tYXBgiMNrh+W1TYmnH0QmgXWeYpKS9WVqpdqr9fN+0DeMO3qjMUTE85AWKSbbE2yMx8gIlhCUyXP40QChvABDsejKKsN4liLsBvAZ/lEURnrr2uh3+g27joANRROe5tM6zbC9M5FEmQy5huyurrI9nglM64S+5MwEsQhUCrTJye7j5kwmZpk2Wn0P3V5XUlSyHC0rw6DbQxC6iJMZJtsJxpN1bZgxBIRSWMuiJyDZiM1GKI2b1U3NvErXYwJqJCaUFTcbA6RlKh84gnhkyJOBOJ6MjdehYmsNy2s6T3F4dZ9JueXmj2UAI95RhrCwnSkf3dnZwfrmpmqw6XgL8Wwq9hpJDemMoSiZgonIdKMclm2UMqxkOkWvN8BgMJRklkcezyZIpmP9DkMqyP5s25T+gvRX7HToFZjB9/sIooESiiV1bV70KiTwZsorqjqaZ5V1XAkUGRl4lHBn8jiklx8DTLbHE2R8fzLRvSH7jYAX3AqrS315ICZZjSyPFehCoIwqchZP9OwrOJ9S12PbWF1eFWNURjIM82CStD6fqi2YSj1c6mJlZUUNKmYgw284hBCELTP58JFckpalmJt5PDP3lvWSEn8NoFsXnj4vVmBbXDQ1JTeXkyozISgZk6BnqvvZB5l0TSBwby2oVUZRSPbMe80X+5fZ83akTtGGSeDreZAlFv1YsxjgWoCb8gy9EUDIpGOOqanAwDieYDbZQTqfI8PGa2MIvHSvcgEEXrr3bnHmr1QLiBFYUwzClCkX3WEX737Hu/G7v/e7uObqa/DoI4/iC1/4Ar729a/h6JNHjREr5RD0xbBcDeSkW+96BL5SF7L43legBTjLBgIDuXtHryTDjOL7GXx555C3YBIgxaCgdGNQYemQi33XdjC6voeVw10EvQBel5YtjSMwGYEWdyJpFN0sZOhnU3E308OZx+c4/p0xTnx3hvVjxS44wvOgBNWEW3T1NwcsNDLjgcck4irfZQTS/44ymoJaiz3xHKYxW/hJpfPL1r7PxTlo+VJmxdG6BO5FjFpG4NPPo12y8JOU+XA3mEUjd9YLyqQb/0auQSgDI2uEnElzdRV8uGZHuzGg4+LGRSRfqo6TIKCxt9dDZXtKVEvzdRlLk83Hl4p03m3W7w2jrK54Dwzjkb56LUC8C+41fm5WHUr2y7vLwt+cWQ4HmeS3e5ShDV+SolpyIekVwwWEWZ3xKtnPjFdTey3G0+n8q5XP8qgNl5La5ooG1ZScG0dF/mRu3KCaXzVn9/Qd3OaTbbKKGI8XhhiT/ccXGQT8e24Z3xu20fLKMt5yx1twzz334CMf/gi8oIvvfvfb+F+f/yy+/tWv47HHHtPi5zwjkExZPh/0v2yYe5IFEWDNGraiWXCq7S0yYc8zwHX/6lLvkZlI8HzvufE97qLzXE2wwl54lm3bggv8e8stfaZH4As9O60037D62n5PR1GOK1yfkOmkvXOOHaBUzsj9M0ngPVSVL4APVgrHLbB//zIO3jjCLW9dw41v6mPlSA2q7/IiQzbJ8MRPZvjB17bw+A+3cPypMcqM7Ke6CSKiaTqv2bTRIpX5ZRvyLqsDPRcQeH5U5oZJ81zbLty6llx4n+9jJbQx8lwsORVWPRdrfoRVP8Ca7WGAAoFNLzAHM9vGhuPi2HyMWVpilufYrGqcqBwcS2bYmGaYEJCoyIPltgl9A8mWzcQslunB7nNN1pbZaqIUkjYdBA2N9JWjJ8c9R+MQF99kb0uAJ9NfjmuX1a27gItp5/w2KIk+es2Y046HShJy4Fs9+O4Qfr+LfkQQkODQMlZGa7jqiiuxtLwsEC0IA+1XEMTIZgR7aoENBHhpaTBaG2DUG0nu2DKYeKIElcgEpE0H5ziCYAxa8PsD9AhokBHFcIM4wfp4itFyT5YG9PSTXNPzxVqzfNb2lAyTuU85ZoYtplVvjRX6p35ApmjDcM/ZT4IQy0tDDHuRwETOT0yq1fnUFXpeR+fRhtygAAAgAElEQVRKVjz5qr7voj9Yxmi1h/2rS4h6xoutygtsrJ/BZLIjWa/SgJneagfo9Vij5MjiDPE0FrjnURPr+ALICcy08xHBP6pEataCVB9VpdYeCpEgMMjQh6KAVTA93kNnEImlxiR5gqpe0FH/piSVgFDbtqdOnUYaZ9jaYSJwjU63I89FbriZVGYTsEJgjeEp0+lMMmIjQzZeg5wHKTGdpzMxAPlvApBdvyefR5dfTOukghtNlNCG8Ds9w+7MLHT9AbgfUHMu57NX0aO2MEzgmGAY6yE+pdLwonY6sCgBLkrEZKtlMfK6xJlT3LitTHCWSscarm+k2vKKpn9gWarPkPVOBiOTnEX8zem5F2CwPFB/lWxaKb9kyBlGYJ7GsJ0anX4k38vlfcsCiBUfU5amNufnWFNR0l1XkkgTVCY+6tlkDTb3K+E9YOCki4zJwFQNkeVcJlLJFFam0BPd25S+fUyIznQuVcWaiVJv2sb4fBSNQ0oTlMffIeuPl90mOtMqh+AeLYf4exyl+aywVp7FMTzVYPQWNkF87CMyniEYWRg25mw+QTbbQQayBVVxP4edzwUMMYuPXMwWWACBF7N1F8e+zFqgWcNxUdmm/XaiDq6+5mp88P0fxO/8zu/g7Jmz+OLffxH3f/l+PPTgQ0i4myT9ocj7Jn1JSWS2BtnXrqfMZdY3LvhyWiCALDJ2i8YpTQBJJb81s9Aw/YVQYcG+4tcIl4D+Ph9LB0MMD0VYvqKH3iEfnWWAFigyoNMuoYnp42KfCxRO13luY/3RFMe+tY1T30+wc4ILGAMkUOLpEzAQf42yEL43R21TEssFk63dwYreg5YJIqm46ygg4plSqD3agmd4BF1wEz3HB1neGpHNeahKJUX7dfJWbHmCLfWO7z23VrklduiANgNEPPm8OAxa4eKSm+VWrZ1VE05ioDkWl/xj/kVJNr2jXFiVr3dWOo52lKNuTwtOesw8dfqYZEdaVcinir5sBCBN8InxcKNPI49q4jBqydVq+f81VoBN0Cc9HVl0mt1dc8WEIFPlwravVqlpepGR0hCwbHsWv8V8k7ky49ZnnPvOvxqNSLvS0pcVcCr2l7oRRpsWNixD+heymuSCmL/bchB5xOZGkWIhHfOFA4HyPjJNZMbPppW4sUJmxv59a7jngx/G7/7+b+PG62/Uwuvb3/k2/uaTn8IXP38vpjE9kQy9j4nNoh1xlSkvnOa8+G8+f1Wp4l9t3z5N7Xiv06C00Izf7X9bj0+dW/MzpTuzE+2uUlu/rPZa9t7Ypo/yXCTpNz5IzwUouOip5RmWc573yT5JuIJbBwbk4DeXVowKseB9LnRsx7RcVXpGRm7XGC73ccPrr8Qd774VV9wK9NfG8Hv8jRjZdoJzT07w42+cww++solzp3IkCTcV2HaKvIFFYFHXbNqtcaD8eR71xe9ebi1guouxB2zGipbTzEtVAqfGIiN15INHq4oQNfoMbeDfnQo9sm88Hzd0u/h3YYCDnoOQzJrGRiOnHLAkO6lG5gfY6vTwlBPgpztj/OvZUzi7M8cspXSNYyGDS/i4me0cE6KUqR/v1mekuigs3ow5QK/ZRGmfaoY8cW1MFpSSAl6iH+jlcqObwbmtPdoZra11mxAu+uaGdh+d3hqCXh99goCdPlaX9+HwFVfgwJED6Hf7kv8aX7JaEl36uMWUuQqQIciQY2kwQKfXUXq8ACfeqAI4t35OYRq+z0ARw2CidJIBIPRvY/prQTCRARp5geHKwESyEZRxLKl5WNMTfCur1CTtzmJMx9vIsgrrmxsCWsiQI6hV0ce5KuE4AVz6FQb02uPfGUjmYHNjU3/owUyJMZmAZLqlCdlzCXpLEa648jCOHDmEffuXEQWUAM9w6uwZjCdbko7Kr83xMOgNMVjqCfw7d+6cPAN5DkuDIVx+p+VoXKeMNUvmmM5mKBhaQn9fzxWzi38Iahk/vhkm46kkzdvb29i3fx96g2Us06uRrMwhPfqA2WSq7zt5+iTWz60LRA38EKdPn5Z0loooBrDwFvDa+J0iKSrMpZb0VBvbdpOm6zmIFDriwfMtxGmC6ZTzlCFWsO19nzJys86yOb9IwgzMZgw9sRBFA3QjbnwHorDZDLmzTf0xm06RzFLjfceKx/ERdfroBJyzSwW6EGAlIHr29DnE6VzSYtYDrIkZwBE03niCuDglyxfYVdBHkrL/EGSmV7GDfq+v7yHzMGd4RlnsBqdVVarwDiZOr4yWsbTUFTNRVjNtlLZCthhKY2oDnjeDTMikLLNUYSDsu/Tjs6vCpBUrRVuO0ais0qwbPAaCWMYPkqAh+ztlxbO5gMG6Zj+14JI9wD5FkJg1rmxC6t2+prGOxBXVSNw84UZ5KVDdlNP0BiSOaSpHdjquITh2F+Vc38PNEYafZOkc0wk3Z4wfp6lZXiw87XIZFy+Z61gAgZfMrVqc6KujBWSgyyKBC58a+1f34x3veAd+7UO/hjvffifuv/9+fPLTn8SP//XHipU3SUxmQjMGxGaVJo8rRrdL7rB4vXZaoNXLcEe5BYKZIm0kqZqA6cdX00uwDVpw9TPWPE5Uwe1V6KwEWD7cweo1A4yu99A7aMPxCWbQ444FiulbXICphsldnHs4xpPf2sKJB2aYnjFgmXqnXcOzyIgg848JZmSY0bOmi0NHDuDmm27CLbfchqeOn8DDDz6Cxx97HBub67tecU+/d+evz7z/TD3sv+1Ot3ifICUyxBT+YOI/Srq+6zHivwh9mmUbF5ttrqtsDgUoMYyDbbQHaBH7owO3InvOQU2QR4Vhql1bAmwsdMyVUFTmyxvPhKswBIOQiKsi8nWHBrj+qmUcWOtS7YLT6zN85Zsb2EqnDQuLQ0AlwLG0dPZaNinht2GSiKcmlgrraAulXcGtyPYi6MjQDKb9mQ9zwSygR3/M76jM2k1qbOFCwkS8q4YpShjRCESbRbCuz4CCApGM+2ED4DX3lGOffLTMgt4cLdX9IEtO/luNF59av0oNKKhisdHZMp+mUtncMCovsD80ICBZBUwdVXqdWCbQgvJtb307/rf/+Bv4pff8Etb2r+Gxx47i43/5CfzVX3wcJ86eaHzybC34nvZqSyAhv2z4vWb3F3huz/mx8+3OkyQ8Z+60wR55p2TlJyKCuW/K72Y78jFum2xPYrR4kRwECMaz7emVqHvly3lUgSrN0WxJdDL1U4LKUrKR3SHDbxuub2O0P8BNrz+IW956Ja67/Qj6+xLU3haqykI2i3D2sQwPfucx/Ozbx3HskTlIhGk5P+p9TMauPZM8vKf//Dyttvjdy7AFFJLGTQ+OvRwl2H85bpperzHJBQp5yHGjiSB5szglvF0akDuwXPRtG/v8Crd2auwLfCyHXSyHgViD+5myWc20oK68AGkQYez4OM504ckmTk3mOBOXWM+BrbzGZllgWrIuMwx3MuC5aVZYfGbM+Mr5U8+dPHIj8/wIH+Tz3c61OSwu5BXBcGEs50v3Lrfze6tiaOeP57kijakEhDyEbhe9cAXd/n4MBivo9AcYdpewtroPR644iNX9qwLwtMXgGKaRZJhZofAPepER7PFcJrP6SvH1glBJwrwjRZpg4+yGfOUI1HFjRj5tgYdO2EFCACxOmxCFTMyu5WXKgDnNG+uegJ6Ug6HuIkMQKCWdzufIY6afBjhz+rQYbmLQRR3JZiUTFoZTa9OUQFYQdMSA296aYP3sBpL5VHLZzqAjRhxVQlVZYLSvj8NHDmO0bxXLyz1EoS0Q7+S5dWRZDNc1rC++CI76ri1JK9NzuZ6IghC9bg8OzedYqVDqmSSSZJL1Vipp2DD8CNiF3VBMvK2dLWxubmFrawvbO9vY2dzRcQ4dOowjVxzG2hrv0cDMS3mFU6dP4dGjj+KJJ57A5vqmrp3MSD5rZMNxPVOkpZ4bBiESEAwYhsHQDIsKCbLIGYZngrboYBF4vkAxSlNnBC2L1CgdXEcAbxBGcL1AxyqzApPJHPGMdaqPsNM1DLXaeAb6gavvYx+pklybgTvTqWSyfhhiEPURDYLGs5FBRbnSd0+fOY1ZMkNtZWIIs735aBPQ1bXzeES9WOFRkp1pB1eb4gzfzXIDmHFjnDVJmps/ZOD1whBRx4cXEqSzYLsEPh0Meh10GnmwkoZ5e1kXObQtoL9fprUhf1aSHShZN4NNuOY04Wksw1g11hUTjRkKUohRyGMI/KYnZGVjns1QzDMkUzIMc1hODSfw9TkxXhUuY7a46YXKaoJgqVmWMkwGSAomJ0Neizx2u6lbyhORNRi/m4nerK8yFFVqQkWYZpyRFZghnjBRO5GKSEqjXZOavZv3l+6oeImf+QIIvMRv4OL0X4EWaFMrWaxcf/31+PWP/DruufseSRr+/C/+HJ/+zKdx8uRJmfM+LxDIkpMMoAUQ+ArcwVfyK9tCmmm0DfajhdIeX7oGCIwk3CSVnwsnAxoUdorCS+B1PawdHOLAjasY3e6gd3UNlwWHzz5n0sG4U8fiqy4tWIWPcw/P8Pg/r+PED8eYrzcQUGMrplDFykGZcmGfKPX2umuvxV133Yn3feB9+MV3/SIeeuQh3Pu5e/F39/0dHn744edZ9FwcIHDvHXNtX4bvBCIMA6rlvz0dEGtw1QZk2QMEPmtHkgvUPpeaWnCa5Ryl0bFEuAQCG86B5K9GPt0kFgsINCmIBALfccMq3nTrENdexVS/Go+fnOHPPz3B2djszmtxqZKdx0lVzAqkbHcI7FpgW7s9wM9KxqYzaWTLOsMGiGx2c1vITuJeFpVNQiYLVtEbm280QCCP10JGTfH3jMzf80Bgq3OjBMuDW7FvGa6cxMU2F88tzNXS2FoYtqlw9XZ7RVzgm35/QVsgBnc07UaJisVFViCWhwzYa6ATdHDVlVfhne9+J37rP/4W7njjHfIBuvfee/FXn/if+NFPfiCTc96l80Bgu5Btv2DvArdl7/2840TLqDSi6dZ1rGUatoBry04VOPg8X9lKvhkGzupdADHl2WpEyrAN0EL2h/kmirUrw1hisU+7pgYI9PwQq4eXcf0bVvGGt63g0E0++qMAtp+hqGeIpxU2Hx/ikX/J8OOvP4QTj5xGOjMQh/pWQ2bggW2mEld8Ds8DyT9vqy1+/zJrAc1vcjDTAtOMfRw3DejOTRfHK1GojzqwDFqtjZ6iJBDYgVMzXIvsQG5azbESpBh6DkbdHg73e7guDHFT5WBkzQQWNStcAXY036D/29kKOF7aoCsGE4cf2tnGmTk9utqZguN8AwQ24At/wmfXr4CAUtC6RqYsHltBXqoFySaTpQSfgtcKENj20QuR+nGjIkI3HGI4IMC0huXhMvrLIywNV7BvdYSDayMDPDWDodhNtiWwiQwntjEDtzwmBEfUhDagh1jYBEwKFEkixhZZb22KLvsTmYMEBim/LBtgMSlyjGdzDHtdAR+6h2TOhS72Lw8Ry6stF2BHYEZAsN/BuTOnsb01FjuLDMBOFKA/7KMoMtDXzqaMNfKVUGw7DibjGdbPnMN4Z0vy2dGBkYAtyn+Z5Draz3TkIaJOiCCyETKd2LKwMycwVsJzayP/5PXlOeL51Hw3mbK8Ts+k+TJ8gvOjAV8SAag2UZw9ZHO2qRt4SOIYp06ewpmzZzFpPPriSazC5MojR3D11Vdj39qaJL8EXAlorm+u4+jjR1X3HXv8mFiYZAHS5zDqRAKhKJ/WvapyMc2UEGwxLTiApXQd0si4+W02rAPKkN1Am5ppOte1EdRiCEXU6aHDP2EXUdiT397m1jbylCBwR2zLLCsEMvM+eCGZlrY87+yyxGQ+x9aYISUE+Ljt6aG3r4+lQReeR+CuQJ2XOHHqBMbTseS1jlPKR9Lr+ALFCLTyvkruS0OWkOEqbA8GmNA/r0QaF5jP+BkCeJTkMkWYTESCzAOMKPnuBGbLlGzWPEO/28OgFyGUttmMH08DAovcjJPKIKPMmOBuKs9LevGy34QE81xbDNnpdIo0mwus4y9SacZDciM3LQwDlgxJyrnJyiOATrCa/dBxmeTM8ozBI3ym+BzQEoG3ipA8AUVKhG15Y5LxSDCQm47a/uP6gjZZvN+WATKLMhEr20jQUxRZiXQyE/MyqeaNpVDLDHxJ1eBlNjG+ai5nAQS+am7F4kQumRZopcH0hnjzm9+M//Cx/4B3vuudSgr+0//3T/GFv/2CkQMohZVpoeelxK00WBP0a85L5pK5xRfxRM/LaMSV4iTcvsVvbQh0BGpC5QuHWnRwuuSPcgJUfo6V/UPceMO1OPS6gxjcCFj7ZijsBJbHtDHjFcdihJM0/VnK3Me6gMBzOPnDHcQblA7bqDzKLmgkzGRZoExs+KGLQX+Et775Lfjgr3wAv/RLv4QbbrwBp86dwsf/8uP4q0/8FX74wA+fxw+s5e61styXq6OfbyQbQcOtahlQ5FLxms3Ckiw5thdLjbbMMMCWaGVGAiq5Usv6cFHV3GEOQK+1WmnJlDgkCKxSnlWkhggeqmkcPpS3o1hXSmw2zD0Wju+6eRVve30f118dICAQeDzBf/3rDWzPWyk1bzIBG/LAeIwm8bf1mKLMhcUcAZbGxUWm1Dp/EyJDAI5yDsNSFJewkZIbsJhgkVjI8mshwNtKgxsPl6ZdWkc/0+UMICYYqZG4tmw++sEJNnS6sCvKa3lkXjcZMZSr0KeL18EjmZY2emb6/LRod/sz/relY17AALiHualExJoMVjI2mQhqGIFcjPc6Pdz0upvwe//n7+G9732vWIPf/Na38MlP34t/uP/vsLG+3lx1C5SZdjOsR8JnhgtpGJqtXLCB7Lhtrj7QtJCY3aqe9zAeG6rf8733AiNKC0W2EvHWIbK9I3zfsC9tVGQqUZYrSSKDwTk2tGYCreCb/SJtDO+ZiGhSEaXU8l0cPLiKm994LW79hStxxQ0WvKVNmeITkImTOTZOT/Hotws8+M0ZnvjZBmabM+MNZLpuc+1Gts77wYRKAiCG43kB9/Qijq6LQ78KW0AKMzKCuIFjuMjsK2a7w0jyLDs3cxGHDV6CFsEWqsKDXdJPl2ASn08K41OEbooOUz59B2tRgOujEDc7Nq4MbHRcFx4lcFyqso9aZryf+BHWvQ5OWS4ez2L86PQpnNrKsZPmSKpCC96YfqmyZTCjg7YHKgsRx9lmsy6nCrUB2Pke93dkObBrJvAqvAcv6yntteFoxvtnHX/vfB3BszrodVawPDqA1dEh+aWtjA5geWWElaUhVpgQ3KEtiTHHEKPPsbAdb4uR1tbQnFLIquLOBgMW6H82jecCAOvcMPKYqCvGk+PK8y+MQgFmZEdT4sl6iKy67dm2/Fzp2UvAhd9L377BoIukKLV5ZNJaGy/wKFJYxmwyQ5rmiBloQYbq/hUUeYY4yQSm9Po9DLuhWJBMtd3YOCfGG1OQ1w6uGSZsXYn9GA3IDvMEejpuJWCx1+tqnC0JLLJFykKgIDe/Nnc2NP8qOdg34B9TZpVAS682iyMw/2sj9ALVdpwsuElJ0IjBHtvbWzh96jQ2tzclI6YnYBrHmiP2jUY4tHYIy6NVAVi9aKBzo3T42LGn8MTRJ3Dm5FmpMCiJZUIw5dRRGKGwS9RpJSZjmlH6bJhsnJ8IxLdgFxUU9KOj5yEBTU4kWZaKaZllczhMMw49hEGITtBHn0BgATH8UHlwrUjgEm0qeFB67glcrbnhZnQNWUl/vFT9gky4nWmClf0r2DfqoduNjHzcBY4dP4b1jQ3E8wnKMtY96C8bmbPsdcj0I4uZbFE/kPej59PrkbLzGlmcY3scI5unSAl4kfyREeQFRgdWsW+0pP4oxUSeYk7PQLJJO/SR7CBwQ+RiEBbq75bDtaK1BwjkvS90j+dzhiCx7gOG3Z4A0KTIMJ5OkCczJDGBYnou8pmktN4RE5vJzxnPLU7FmhU7UcxVzwTROJakzPRDpn2jLIkE5DFEpJHxKlWbDEgyFUvN+Ty+rA7r5vnhesI2rEHeb/Y5ypftvEKaMUV4Jql/Vs5R1dPzNkbP54Pyso5Zi4O9WAl6vg5dtNWiBRYt8MItQDN2hwVtheuuuw7ve9/78KEPfQi3vO4W/PO3/hl/+fG/xNe+8jXsbO8YY/syNzJgLpJa0/Y22WrR1q/BFuA0TpjPFC1aCrXYWUtMoNcKZU4Nb4tMiJw7qyxMkCFaDvD2t78Fb37rm3HDbTegeyDAxNrE2ekxbCVnMC+2MSmYVD1VeAgd5Lzcw5mHZnj8G+s4/sAOJpsMPGCKYi5pi8edQcuW/OnAFUt4w+vfijvvvAtve9vbcPMtN6vQO37quIDAT/7NJ/HjH/248Rh85i0013deRNgCQD/vrW5dAi3xQgxwZaTADLugYLdsnKaEVXCBVu9NGLZQaJXJKNQcnk0mk9kudxjqURrGiYogp0BlJWJGilnAZ1gMEe6404xxDRkm8JCgJhioQBVHBtXvuXUFb7mtgxuuDrS7/OhTKf7bp8bYmtOw2YCikurAR4qJuDE8Mn0gzbllOg/jusJ2NM6IbR6jEUPTMD0x6c6WCYMQw062BTwW+0oDJ1U1HMpY1EYGpmuXcc16W33LZhqxpL0M5PCQV7wuypAreQKyx+ZWqLAJgj4tI1H92CWLlOCkxDrNyrgNC2mhWP6E30EmZRtC8tLYM9yAea4xtTVtJyvw7l+9Gx/+0Idx4w034oljT+GL992PT3z8z3D8+MnGj9UUyYSJ2WcMYE6IgXE5ZDfy+riYaBayRMd5Xygnb2XPXPnbTPPLjNRc11w1n2PADn0QWyoGK+Vn+mg+/VkwgCxbsr0z5tyM2JCic4YV8D2em/EwkjCxYj/ieRv5F0+Zd0bp1ZI6Gc8g0gbpIeoweGG1i5tv34/Xv/lKXHXLGvxBhtqjhCpHkfrYOpXh4e8/iZ99dwuP/2Qb8Za65NOfdRm0c3HOQACTLCizcgHUF8Tz/HkHg8XvX2ItwGeUXqplZcGvOe8QIDA9nxAzgW6OUa5nelBjJIA859jHTRrDQNEy1crRsQ3QzfGuRwDDs3Bd6GFf18e+Th8jL8CybWFg1ehmKQLHQ+r6SP0IM8fHmSLF2a0tnJimOD1PcTJJcSpjwIg5j1Lye2KUdHqlXQTnDG4+iHSjn/GpJumKFtCVqLp8Kl/4Wb/EbttznC7Hxb0zCT/yXNds5mtuYQRWD4HbkRx4df9h7N93GKtrqxgsj7Cysop+r4OQQRFRVwEsBBkI4PGWT+KJpMHsP2YDymz8cNjlvB3P55hMEsScX8sCvchD2AuNXJV+c56Lnk9gTcaTZh9QPqk1tiabCiExIVtmvOeG6GBpBdN4hvlkjjQhUM1Qj77m8yLLMZvO5M9HkIkgyIHDawqKYCiJTalsN8Co10PlOAJvxNjKM3S7HXS77MvGD46S1U7k61qMLW2BqONhuDwQg1vbfpVhQ7INyI4cx1P1sijsqI3IwBuPd5CWTTKszfRkH6Efqm38yBczkWDSeLKDU2dOIZ0yOXhHvm9eQP+8EKHN4DGy3kKx8LphiG4UIBoM1O70Bjx9/CQ2zp7DZJYIhKTMmKxAyq75b4Kt8nAsGXYRI0sIpNZiCiotmcE88pN1ZafC3yFLUVhlXQl8rUuCRkzyJvhmw7FCMQKZ0ksZblVyIyFQH+E9oM8yr4FAIOcjjg08rmqUvNQ9IVB2bmss0HK/fPr66A+7GAwiPHn8KWye2sDm1gZm6ViMuH6PYRrmCTf+xPQuLQQsD/tDRGFf8z9Zd5TLbu5MkdOLL2aaL8GvGo5n4+qrr0Wvx7APAooEYhlQZiHPyHoMEEUdeK4vwDjP55LW2i5BbM70JrWZGxlJHiskJ57nmI0ncKsaQa8n5iRtfMaUNhNInUzk9zibUd7riz0bueaYRVULCExmMbJ6pgAWm/cwDBD6VBjkxjaZdbNDm5sSeRYLXOe90tYvpcq6B/RZzeB5XUmC6QlIKTNrQLJUGaQpabP8Wkt4tYs0mzUBIjPM5mOkxaQdQRtA8Pk2FC79EfMSuIIFI/ASuEmLU3y1tECrHqNtdNTDXXfehQ9/5MO48113alL+4ue/iE99+lN44AcPIJ5RirZ4LVrg2S1AsEkgjtJaW8CgdfjfQ5jS4qKJyBCeolkYawfW1O/u/tDduP3223FgdEA+Jz899ROcmBzFydnj2MpPY8602mJi0tzmwKmfjfHI107g2AMbmG/xewnKBOiycF1awmg0wsqBZdxy87V4+zvejTe98c04fOiQdg7zJMeX7v+S+vg//tM/4rHHH3uBW8sHhUAQFwgvFzDABuAx+afduzIRFWZZxsRl49ykmp/pfA3OxLMoCeY06bM6cQJuBLn0D/4Wj2vuQeEUkn3tvpoaRU5VdRcoVxSE4WMKm0wWyxRtfL3lpgB3vb6Hm67x4fvAk8cr/LfPjbE9q5GaKkoiTvoMZkiVP1zZpfGHfBouxvtuJJ9Pf1G2zZS45uUAZKjoV4UFWfBdH3lpJFP8PpuJz010R5s5y4+bVmPhp/g9c/GWZw7mpAK63LpEwDPRyqtnKkGb4CslIjk8pipyIcO7zV3jRg38/6tCrhmXac1w04034d9/6N/jA++/G54b4utf/Uf8yf/zp3j44Z+h4ALjGa82tIB3m9fJ9uDiQi8CfqTKFZnR6bTK59ZcsaXp7iUDtXrftotecPc38m1zBu3rOc+u+SFPYk8qdksL5U+bx8/vUL5FhkmEcOBgsDLA6n4Lr3trH1feHMEf0DsqEBsjnbmYnu7g6AMxvnX/I3josZPwihplTNnd8z/q7ZOzNxbmBQaGxY9eiy3Q+ha0g44GK45IZGCT5UfXqLbfc3z5/9h772fbrvpO8LNzOPnm8JL0UEYimCAESGBMFCY0DN09buipGmqqplzdrvm1p+cvmCncVE3XVLnGnSi729UMmKQ2wyCCAYHARKGIXr7vpo6feoEAACAASURBVHNP3jlNfb5rn/fuA4EBCXiS7xEqoad7zzl77bXX+q7P9xOUX9vhNYRHY5GjyUG1krADeTZl3VKsP6dMsdl1RCp8otHCScvFZlFhEylcMnquQIlXb8JuAZzPcpxJEzwdxXh8xAOqjVnBVHAyXUsB1RNZ41JYJRsjV39f5v0/SHUb7998IXxmIJCaBgctYT01W120u8voLa1hc/MGLC8todXtoN1sCQuOuB9vL1l+EthgKPCByaMOHAGXJMlZ5IdMU60wpfdZkghrj0EGlmZBMxO0ui1hATqWIx51ts1mCO++YomWZYEgT4AwwTRMoBumzCk2wciia7dszCYBDoYTkX56podWr4VOuyNMp/F0jOFoiGgWok0Z8FIbJmPWZURKAUNcz4HtOChFWpqJD2VSEOBiyUJZrAnPb0BjgAf3cNocV5QfG2g2FFuNc8u3LNlnySiMowTTJEGDTELPEd89SpcH+wdqHKoEukmAjUF0GvZ392XfInOMQOBwMMTO1jaSdCLnFYKSvYUlLC6voOnRe9ZBluZIMjZBCb7qWFpaRhYE2NvdxWXKonnNTkvsOZodehp6Ms4EXHmPeBvZkCUAVGRkB6aIczL+UiQEV8MQUZLDMVgfKY9AgoFkeTZcC0meYDqeYjIjiMgaQ0da2DIvGNqTF1RvMBjFFLkwk3UNehHaBhxTg8PbLKxRBrmUIutNwwxbu335TNa6vYW2BKN0u11MRhOcv3ge/f1thNFEarGWYyM1U5i2YiirFgSf/hSL3UXxR+T40auZ8ycJE8zCBBk99OjNrZdo+W1srG+g4RKsjcVrUiWoOIy2li9pGLYCAg/Pe4ssPVeWP6lHCiiJuoxfhGQ2xSRJhIWp0pfZ8K7k/qfTKXb3DzAaRVKyUL7d8my4Msbc5zPMpiMknFhFAou+ij6VKwyxgbAubUfZOJKBynopCFK0bD6TmTD9CH6yzpt7mHBdJvDJ54L3x/YVS5XzjX8Lwl0oSXPFZmMaYhaNMAyYOH34xU3hhd5EuW43/yMg8Lq9NUdf7LocAS5y7FweO3kM733Pe/GB938AJ284iQvnLuBP/82f4mt/+zXxB4ySIyDwuryBv+MvpdhgZESQ2aa83hT+cy0IIF1vsrAkvECxq5SZbwWv6eGul96Fe3//XrzxvjfixXe8GN1eVwqVqAwRVyMMkgEOpjsYTnYxmw1wMJriye88je9/6Qk8+b0LmB7MpCtI1OzEieN42V0vw2tf82q85nV34diJY2i3l+BYygsliBNcvHARH/3oR/Hlr35dJCIs6q59HRaaHgIonrPxnjNCWCwoRoLiYFAUrBhUwkWsx01kCQK2pTCYjkaGFRlMBlm6BLjU6PPFwyiLEIKzwmoyCxTEf9i1TwmSZcLepKdyWdK5cRXAFE2rgGmyy8t6h0BZipfe0MRLb/dw00kHrqXj7MUEH//8BP0Zzc5r4z6mp1kapuwiC9urQj5nlF1hC8+7DiwHybci5EmpkJI+s/PNr81CkYWwpL/xMDSfW4YlqW6sCA2BnK/yOIR8KIwySnRs8U7SJX2PXjaARR+sciaSIbsq0TQrdBrUjpIxakGv2LmnnIV5xWrqzpIMs0xHSJkof6/gHGdarzo18z6R4aoO/L8eI/CZptLcIJvvy4OApll4/evuE6/AF991F3a2+/izP/u/8PA3voODgwORzKox4vOkYIg6JK/mmHIO0LR8Lg+cj5ySUPGZZMebrHAefHggUXOLTEpTxlIY4DUjkN+PP/eLX8/w7BgMxKkTQ/jcE4AV/W4hQDfl0Zyr84aCbtMnioBIIYcgODaW1mxsHHewfrKNtRNrWKIP14IDtzmB6QSoDHXISqcV9s6HeOq7B3jiu0NcPhMiGEVyOCXoQXlPLmzW+XMtx+lrJPj8L3PXyufskT96oxfMCJC5x3MwveUJfNCXj6xlvsi/Vc8k12Iymcm45TyvFLhg2BJAoPLPyW7m2s6GBddeJU8jY8fWK3i5hrZho2ubWLINbFo2Ng0L6w3+mY2uYaBN0JBNDK5bhoWZ6WEMDbtxgEvTBNuzGbbjEvs5MCmAqCgxYIAW1ws2ByQ801RrqkFzfLKyFUf9hX+UPdzkmzuaXr1qSm1F/VKasLWepMu2OgtotTvoLSxjZe04NjdOYWN5GZbNxF/6lRG8UgyxuSyRkt/5+qoVGiq99sLjzp9l2BuOhM3HfY91kdwbQ0ez04Bj63ApDTdN6CYltCbSdIaK840hBlWOpCiVnJMASqGYXxKo4TloN2x5/0F/hGCWCGCzsbSEpcUlxYXPYwmHoH2HZmZw/ZaAKfT3Y+ovARiIJ2YBk8EOFRBK6nGi1lRDVRxMEmaKEzOzKwlAK4VhajqmMOuE2eeQjVZJUu9oMhLzBYKk3IclnCKlz7COacKk3BjTYCIhIWQKHuz2kURThCkTkpW3Gy08GvV1Li4sYnV1DYvLCyLzJQqURTkGwwEGDINLEnSWlqRGkD8bDkSm3Wq1sdRqotKYROzCbzTguLUvY938ZQAIpdJlkmBGMJBAZZQgDMjgnAmw6RAIbBIw5e/yXmlSe8yiRCSuYRAhCllrOOQqCgMtzTVhxiWzFNNI1XGUubr0jmzYsFu2YkGKeoABFrQbLTEaRsiiQJQgZIt2ej2sbhyHbZbY3qNf4hbC2UTCNByvZsBpoaw2YhCiawJUCvBJtFGn3LkSuS9ra1p0cJxc1xNvRc1x4BkE+zRUTHMWD9EMtuEIyzmN6eWorFoadhOazZ+jj4EJ23Tg6QpYlQYrGXhxIYBjyrknEnANruPJddLOg76A0+lUwnL6+2PMZoIEyvxseg0lj2c4SJ5hOqUEm7VbDpcM1JYL2+U1c87yO6lE5SRTLEdWPcIIZC1AK5D6u7H2ENm0sLT5m5mAgVRE8FmkikLAQP62NKUJWJIROEAcTjBLZ1ITqriouS/z31crvWC2xOvpQo6AwOvpbhx9l+t/BLjgLfQW8IEPfADvfve7cccdd8hC9vC3HsZHPvIRPPKjRxCEwVEIyPV/K38n31BZirNv7EuhSECrdp+7hj0nsRAib60pVrqSkxAEYNe4u9jF+okTePHtt+L197wOr3r13dg8dQJt10OKGFFeiqQgSyeIixBZUuBgZ4CzT1zAo99/Ao//6CfY3d3FbbffhjvvuhN33HYHbrjhGJbXXHRF1mKiqlxEUYHzZy/gC5//Aj7+8Y/j0acex3QyEQnH1dcc2JlTo56rsIXDt+gw7YqgkvIiUxIy5V+mUlXpf2LBNCyE7CgTwKMZPQFCXUeRJ+JTpcaed4LwhqL8ia+eXiE3KwlFoO0T/e88ysMEM6SAjd4/Pdx+ehUnNrrodRtygJGbZZRY9hNsNGdY8CYwtRzjuI3HdxZQap7IzYin0EB5ONvHt77/JHZGEwQ5i6yaVlexXStRdOo9hRVKfyx1nepKKStXnnWUAxc8bPBoIeEpynlLCjJRT+ci+xDLPjGQrl86ff1MuT5Jr6bRuKSbl9BLgl45bI0dZQ8nj63hxTefQtdqSOHpaiqUQkW0VAjLED+5cBk/PnMJW/0JMs2GTj8wkF2jAFuOOL9QQoCL4LYk1SkPw2fzkueJ10+5LLHYElhf3cRrX/cGvO8D/wSnjm3iWw99E//5v/xXfOvb30aW8+DEeWEqaWHFQ9mcskT/R/63ADXEWc+w2i+sZvnxmeQ4EOwT6VA9EcX/df5n9UBT3lTOgbw6ifRnr/mwO0vtrSmSpHpk1ESsUz+UiE0+kv6M4htYotNpYHGRHlyLWFnv4dSNN8BZjuB0R/C7MZyOAa/lwTS4jqQoqhTBJMOlcznOPTrCwfkIu2dDHFxKkY51OWDynCpqaMp/OHF53zjAnFsy15Sg+Vd0fXw2t/vod5+nIyBM5NrXUnxMZflSM5mrmhLn+7IGqXlVoNAoJUzlWZMU35r1qh4tu9ap1Q8a0zANoMEeC5kp9NjlYdnQ0bMdrFg6TvoejjsWNkwNG0x25ffgM0uWmQbEKDFMS4x0B9teC+fyEk8PhrhwcIBRzEaOLwdhZXZB0SttPWYotUTATXIWEzZH/h4rgOfpLTz0tef+r2xUXCvpk/Wwoj+fj4ZL2W9PQECvQRbWGk6euAEn1k/CJqOJe1DFNFUdnm9ANwsBSaI4FpBLANeqhKX7yCjZTjNpdklaKo0cuJ+RHWho4qtHX7uCvr6GCo5QrEL2wjKUaYz6La9453I3nyWJSj7l9m0ZspfTZ3A8mWA8mCCcMAGVklkb66tLwq6SJZ++k/T0a3iK0eYyOMRGQ1JiCVKr6Hf5WWFYlUiTRA2XTuDEkGsMo6mkqqZZhFazgXa3BduzYGYlokqB4Y6l7BeGB0PFdiODkDJaNtdMU3nIJUqCLGnAwz6mo6GoOGZJhCxLpKFMphf3i8XFHjZWV7C2uiL3hKxAj29qOphMpuj3+xgMDoSBttDpCGgazqbCvLQdDyu9FVRlLJ9NphnDp+i5R0DOtzzoDONgVZtSXpqg0EokcSr/TmbcwfgAB/sDHPAz4gS2paPRcCVMhTVFTIltOBMpNKXFWagjS3VEKRN8LZS5gTQm61D5jfJ/pqHBd000eg35fPGHtOk1qfb2g8kMyWiKOKWEmuBXG8tLC1hY7GJCUGrKYJFIPJ8bHhBmITSDUu/aG5igInLxCaT/JCdemiUiy+V3azc7wgK0zdpwpGIwmQL6WHvSfsd06Nmni8tIllYS4jevI6jqYNAJZcEEVx2OoViSEEA2BBSdTccCPls2PQbJCDQkQCacJcqrL42xvb2Pvb0RZrNEWH0MU6HvIdl/Fo0LeV+YbJyQpVrCsvjs2Oh06B2iqkzKghlsx3kVEDyld/i8xhH7GNaMhryP2N3IckAZtyHyZzZpxNREL9VY1WQ/pg+nZYwsmyIOhpgGkZIRy2whABjX9dbzf4V8nl3BERD4PLthR1/3dzgC867hDSduwL/8k3+Jt7/j7dJJe+rMU3jgvz2Aj/3Hj+HixYtHIODv8B5d/x/NNXcu+ZNe46HNT6WLCjbCZFAeUghC6bUPWB0SwOLBdx3pOq6trOKld71cAhL+4K33YX11RQprKUGqFFqVUHwqPh00HB4PZ7h8YRfnzpzHaNzHcRbmN5zEysoKWuwM2jS8pgeZhaJyMBkm+O7D38NHP/pvxRdwb7BXd/lUp1Vdi0BPh4b+N8uNOCxvnR9DrmZKkB1gy9/0uWPVZTMogYwBTYNGrxYZUyaeqqgINvDJrpL0W72UGp7gmoKLTLSqHC364bR9lJaNwczGTadXcPvpJWystsRLR6ohevxoERr5BF45ESZervk4sDZBga0mzEQgSjLsHczw2f/3Ozi/M8IkzZDxQCTJwyzq5nOiluuKT9U8d3Z+xZQ5mUpSTP8kMgLFVdCERVaaAF3KtU8BpJRp0PulFqOT3UbFFIEw4ky1fxJP6DQcX9xoid8SQ1BWV5bwypffjiVHEymwyW47QU1oylS9MvB3j53Fw99/Ck9vDZGUlPyRWTeoGYwsL3l9JkKGiogZTQ0WP9tsiTk+XPt1cSoahos77rgLH/7w/4g33Pt6OXD8h//4F/jM5x7AcHggLEnlaKiAUwXNs8xXMkUeJhWjT3iT9RyfuyuKk6J6Jkt686kLeCa3Q4VbaOL/aBJAkGtWwTKKcVh7aVJ/JOeNop6Lih9MvI0v+RYcd8OEZjE5E0rO0zTRbFlo9UwsrXSwuNRDb4ES/y7WNtegd2KU1hCaMYFhU/rmwCwsxEmFwd4Ml54e4KlHR9h5eoTBdoxoUCGfESzns0Guci7MQ/EeFGM0BU7St2gep6JGaD5GvKZniexe/wv40Tf8NUbAZPNA5lEhcjtaCEi+hsq+kSfBEDag8mmVA6vMLMUTFOCF+xLXZpF42sgLFabAlzxNXMMEqyaoqFwFBQYwSnQtYM0xsUamoGVhw3ZxzG2i4+hoaoVq9sjx1URkWJg0W9guS1wYjrE1nmBvFmAndbCXFpgU9BEkjERmLpUfCSw2oMjOYbhAnQ7/awzT8+BX6vpFY+tJGfGKr6w2Xw/ZtHLgOG10e0ye7aLVaKPT6WJ94zhOHr8Bq4uLgmZVBeWnpni8WQ7BGx3jMEY4mQmbfQ6WMYmVoBnXIDZ9CIA44mLB5p4G2yKw00S700QSheLNZ1umgBMMO4gngQBAsgvV94l+yKWmagHFWuK+pn6HCy5BtYC/FxBQKQXI4ft3Om14EkaiQbN1+KI4NiVt2G848H0Xhs31nomqhdqXBcTMkQQJprMIKUNGLDK/bBRJjkEwErByYaGHxeUeXNdEmefI6JMnIU8Me0sVEEjWN5+BnKCYsqvg5wTTMaZBgCmDU5IAOX3lYoJIZA3y/0cIIjaGMywvLmNtYwPHNjewvr4qgS2OJOGWGA6H6B8MhLVX5Zn4v1HyKt9ZN9Dym2i32ihorcLADQHG+LcticRe/Wfi3ixyUaZwQ4VuZAVmwQx7/T1c3LqErYtbmAzHwh5rtX2xsNBNU5J1mXTLYBN6NM7GFcYjJRUuMl68StvlfWF4CBcW4k30mfTaLkyX7FBD/O8cgl9lIYqF8XCIOAhldWEQSavVwfqxJWg6k5QTBDMChTNoBudFCNNhEAllswzxYGicLqAa16ssJ8sxREKtrGZjobMoZ0HeU5YOccLAlARxGsviRAmwQcYoQVOTqgoyQE1U9B8sNQn443ej/574HQqrlHUW6zQm9nIs2MAz0HBUmAqfA86r6TSSuiFKUuzv9rG/O8J0Ss9MTZK2TTZdSSQw1BpFGW/BIpf1hgn4vi1+iZzDIm6v2JguhJEYZzGMNEdZ0UeQ862UuoTjmwowS8BPF2k4nx3eY/oRSuVKcJDJ0axT6XGZ8z0pOw+QpzNMxoGwDjNaHonPMesygoFHr9/yCBwBgb/lAT/6uOfxCHDx63Q6IsX8k//lT/CG+94ghsFf+epXJETha9/4moSEXHk920Pu83isjr76zxuBWvJJDzqaCwnjT+CBK+wptSoTYlAMI+m+SXLZ/Gd1kUsRvfFsH6uLJ/Cae+7Gf/dP34Jb77wJvaUePI8AT4qqylAwQU+YZTQq1hGHBaIgQFJM4fttuJR2OCZMnRsy04cJkDnIMwd7OxM8+Pmv4F/9q/8NkzHZhXF9eNNQCFgylwf99PX+AmOxZzk55gc8vo3iVKqDJLlnFFwTcJIvqSdwUMCjdMSw4Dseuq0mdMqRDCVKEHkxu/OSH0uIR+IYhCFCOZpZAi0dWOy66Cw6iFDgkbNjrK04uPlkC8fWGmj6LEx5bwrYZYFmkcAXMI5Fk4a+1UDGok/uJxCnwN6gxOe/8BjO7s4wTJkFXUlHVYEq85fQsVTBVs6BwDoYRBgppMDNfQRTaFosMmef39nz0GqRleFKMqLQASnmnJPwCCoT0CoJnJKhcDVEhGq7zdNtOE6O4XAKw3Jx54tPY81JYGoUM1dSoBLQCwoN09LHdx+7jId/cAlnLwfIC0++W4KhFHfskatDtoHwCuz9HIFGh4BAAc9ETavj9I2n8c8/9EG84/53SIrjpz7zAD7xyU/iyScew3Q8ktTDebKyMPxE0jyXwpbC3LxqVDYfe0Fd5Y7wvEg5y5WgFv744fW+Hk8F+inOoYogUX8pIJCyRsVMVZ/GZ52SdGVJaNDfiocry4Lh+nBo3t404bYMuB2yHwy0FoClNQMLyy7aHQ+uxwOZIY2CyslREahgoc2DU+YgnRg42K5w7okhnvrRFi5fGGKyHyGclihjHTo/XC5EiXUkFZXzWK6Nc40zjAdc5f+pkflwZb5eyw56lo/50a+/UEZAGg1sTKhkT8mYrgM3SLiRuX7lWtU+JUwuAQPVuiVAYN0I49osjRGxzbjWu7MoCeZzjirGHnfRRCfrCJIy7Gk6GrqJZcfFbc0uTrdsbOoVlssSbf5OnYSZmhbCqpJE4UFWYCfL8USm4/EwxoUgwiSlryG/WQJP0krJjdWExfVMTYEXyq1UaxXXM7WWqZYVWU/8E5LgXDhGE83mAloLq2j7XfjNtkhQN9c3sbq8imajoQDeIpfQC8fzoFkEcwxMpyFG+2OkTCY1CYjRJ5BMulyABu7d/CzfhJKVespnjkw9gj5MJhVmn8XGmyEAFtd7wfo4DyWAgpLNOvFU2E+5SCu5VsserOdIyUqjdUdCXzMVlkXvwXa3gYbviqyVsmbHrER2S4llo+mKtJgTj/s1gRTxjCvpkcfvEaJ/MMF4OBKPv8Xeoqyfk3giEuV2t42lxS48MgrrJhDtHtjQyyixDaayb0lwSl4hCiPxIq/0EpMxGVaBgIK2Y8BylH9dRcAqDDGejIUtSHlpq9MS9uTa6qqwAnuLPdiGL9dItcd0FkqqMuXuZCxyn9TEz452J5aAPhw/r+GJVx5DW0yT98GEw/1HvJhZH1Qipc91UwWeZAxamWFv/wBbO5ewdXkLo/5IQktsAqlyL021LbK+KCqEYYLhIMV0SA++DHnGwDYLeWGhEGBQNfNUDhyZm6awN/lP0yK7k4FnFZKsELZjHAXC1JNUZdPHiVPH4DUaAqhNRiNMxn3xciwQyr1stl00mgSrlYhBLIPzTO4X5dtsmttuG91mVyTBtOXgPAoTSptDhMFUwlJ4UZynjSZTon2REbPunLdAWN8zkTplejNtV6SZQF9rqsfpgWiLZFgAV6b8UuYr87sUtiCfJTJLhwcD9HdGGI9ipcUg/VDqIvH4UNXkvFenFdANNWbNliP1BcerZLhJnRhMUFalhIi5poTXsAlIJiifSypPRJbP59JUoTS81xwDAuucq5wr/DMmSNM6hY1WhqOEAZOQpwKqlgwrEUsWjtVRHfFb3i+OgMDf8oAffdzzeAQoG9jY2MCrX/NqfPh/+rD4qu1c3sGnPvkp/Pm/+3Nc2rkknQ9ZeJWRzNHraAR+dgSUv7l61YyIOTfwiuc/ZUs1sDGXVLF4kV8RiYctnTh2Fm29i1MnTuC+P3gxXvv7r8btL7kNx4+toukSsslQ8g1EesXfd4CKB3r60gWqaOPhh7511Qx5OQPbhDoaSEID587u4dOf+jz+9f/6r6VIZvdf5MpXQA913Lr6B/Mrea6PQ3PERyWmzodwDifxaKLknoqdV9E4W0vRMOiJo6Hb8LG+soobTt2AdrMJjWl1lIbWvlPqHZXZcyEsBzKyqOnJ0NB0tL0KtptiezzAFx8+j4VWgeMrNpYXXHgOi81CskiauoElF+jZZM9piLMCT40T4RsShGMRRp+b4ajCN7+9g0ujFEN6/TDxjrYq8jWeYTzLWvpcs19Y0hka5SYuStExp7A0xUxpc51a7uHkiWNYXl4WnyYpruVYrBhePMIJyMxmsVagErmnGgXTNtFeLBCGezh3fhtBVODkyVWsWHz/SLhzigmnISotDEsHj54Z40dPjXF5r0BR0KxcR4IRmEVIkTDHmXcuEsaPknbN/QOfkyVCMDV+K6VnPb55HO/6w3fi/ne/C7feejN+9OiP8enPfApf/tIXcPbCBQHg+PzIz8szWMuL2fmuvRzJWCIARjDsKt91Pvty6bLrlQItSBPgoY4FPA8xZKooYhN/vs58ps+ZRllxfcVX/M0UEEspmUiFTI6ULn5EnTZN6ltoLyzJIaK30JHUcKtVwW0VcFoR/HYIr8EDIJkLcmeFickDohTuGaVINpJAx/b5ABceDXHu0TG2zg7lcJqGJYpcg04ZUcVnpxC2DFkAc9hZXQwN8Qm056i0RGRUcn1yjfMn8aj79ZzM5xfSm3DJIRDIQ6aEbai1hwd0UfzW687hS+b6RmBN8ZeVzFK9+FyVisUsBBUyVRTgl2tksdNTrV7puKbWQCBDvuUdcsCpNHQtCy/yGri1ZeG0beG4YWCZpv26AZtsaT7XVSUNocC00Lds/KQy8MgsxFODMfanAYIsk2RMV5p0dPHVEFQMUnrhvw67mnKUOea0vtArD02vi053Ga3OChZaC5LCe+zYcawsL0vKrLDFyhi2oYnfnOP7yubA0DEbzbC7MxB/OUo4Cepy3ugGrR80YcIxhKLtWWj0PAGjGDQhzGXuL2mEhkUpJv1udQFsZuEEprQEldxYWjH0EDRM8c2TPZ/gC2XHVGEYJUqyncoSKZlYSQ4ty7G6uQrX1RXg5bjiKcj3CKMAftORxhv9CGnVwEnAoBNhNrIZVJQYTyPsbo9xsLuLpudhfX1NAFBKbqfBVBh27TYZd+p9CKyI6wgTtRm0UOXCghVrmaLAZDTGcDBQ9hyzKWZRKKVcs+WJVHrEtOI4QDClZHiEwYhAYIRmuymgFEMv2m2yNTtouA1pGIpkXzME2CPQlCQztBoMB6GVjWpIk2XIoBOGjcj3NHRhuTl10AXlzKq0ZX2ao9BVWAktUQheTkaBgF67410M9gYYj0aI00j2RscxYLv02nNlD4wipuFmoOU6x5Cq+yjWMAsJjkp5poxHZaOuoJuVgGa+awkgLB6i3LGEUZcgzkLxiCbAbFQ2Njc2BRjlSjObTCR4JYpmyBEI667Z8dDqeGg06P+biLw2zTNkSSrAGNn5jWYP3UYHtutA52eiRJQlCMYBwtkYUUKFgS6efn7TE9Yg/+bc4fzOK66LBSbTKZIwQBbHCjRjKnGViVdkt9PF0sKS3DOxuyk1kawneYGMXox5JqDpeDDG3s4Ag4NAqjQy+/kcEIxm0odWqn8nu5p+kdzfTUuH3zRFms05KLbJ9TMxB/aQESwn248gZQnT8uSeqbNIzfwjcM+/8lJAXL1SEm0+JwSohdVLYLjKkOcRkpghOBMkMWX7MXJEkh1/NQDwhb+OXidXeAQEXic34uhrPA9GgAvlTTfdhLe87S143/vfh821TTzx4yfwV//1r/CXf/GXUoRIspnsTf8QysHnwU273r6iIhWpphcPSIcOQlcCHXjWkUAAleBFyZOYTLNDKIynNtzteAAAIABJREFUClZFOIasMxe6xk6kieUlG6983Svxlre/Fa98zatw4tgafJsFOsFAdgdj6UKy2C3oRVeqQBt2dCt6dYg/HXFBwmpMVEvx6KNn8dd//Xn8H//7R2AxgIKFhaJL1UwmAm/85nPwSrn2qT97LkGBWiYrwSBq+OZDmWka7IpSVAIwBKFY0Gaw9BANI8Ny28aJjR5uPn0Mt9xwWlL5NNuCRukC5R7id0bzbwsZPfWkU6rSePlBFj3zGMSSTPDjc7v4xBe34FspFpsVWh5NolmaM60XWFmwcWrdxOaiCc/UsDvM8OAjM6Q5x99GWWpIiwRxlOGpCxOMEwMBpRgUm2kVMgGPbCky1RATjbpqxq74MmQsGrD05pXcDfr6cQTaZoWV1SZuPb2Cm08fx/rqMjxHAYE01mY0jcij+B4MvRBwkmEhKjSDQKVm+YirCS5dvoRHfnwO2/szNHsttLQcrpAUCQDl0MV4HQgrG+f3I1zu5xjOmD7HO0Az/bEwR9QRjVI9C5GwdUzx1SqYi3iFEftsH1QVwqM8IU2srqzjta99Ne5/z7tw3xtfI5KU/+/Bz+Mv//I/4YePPQZoTAWkNIf+d4qNSfBLFecKLOV/K9jZFoCuBvyE16lgaALNlDxymrCoPhwWoovWuiYz6aQTUCqTw6K0l6AlwQYedHVdnl0W43xEbcNEbtEryIBLo32/hXanjVavh7bvi9+W03ZheDw4ZzCtGXK9j7KKhaHLMt+S+1xCL2yE4xTjfojZoMDe7gyXzo1x8bE+hlsp0tCSBEej4AGPqZwE0k0kVQ5L55pDaZgKKFIvX2afcgRNhTGrjN94KJo/lUfdr2c7k1+Iv28RzNFV+BUDQfhP8Sbl7CrJGK69uK6amMrcuxpzxP+u9i6NKehGgbTUhMkrT6NsmJ7MWaad8p0JaLM9xPcgo0cI7AVkzbNLHUu2hSUHOO7a2LBtLFsGVl0Pi6Yv7ECXOwqXbcfFxLEw0G1cCCNcHk9wMA2wG8wwzCqMM4Z0AdxNJ8KYeeG/6qVNLrRg0AbBnlLtSc3mIroLq+h118SPbn15Uxro7XZHAJFZFMDRCaB4srYRQCHAZGo29vf3cXmLAWeRsJ9su4FW06kBikqAPQIKy4sEGD0Q4DXpD6nrUuMw2IhzjetylhUCKEqTTnNkqxFAikFilOxSNsk9g/55BAKLUrzRLFMx2LgGcz9hcAkbPqvrazDFtqMQaS/94sQRJCvgt3y0mkyT1ZFpBcqsEEsKfleCZNyA47jA1oU+Bnv7cGwLiysLcHwLeVpKeAZBFjK6W22Gb+hwRWpMCSjrGmWyWdBGpKBXYoHpaIR+fw9BnAmARFCIwo9Gy5XGJxmAJCZMggkORiOMRmPE8QxNv6mCQ9j0M000PB8L3SVZ5hutNrrcbxpN2E5D9pQlSoeZHMuGZRwhT2K0Ol14Hn/GFHmpsk3yZIwZkMJ/5/NmVHz+lNyUicApvenEOzDDJJlgb3cPO1tb2N/fQRDPYJqG1Jlk9cn4k3GmudDIiNNdJFGJ8TDCcBhjGpEUXIm8WpoKZE5SjszWG6XCjgPdtMSGgPssgTx64xaS5MxwNQaMNLC0xGA8C+EsxMHBALPpEGUVCVWZ96DVaaDZYDszErCa9Te9lHndLd+D4zXR8n0BTsW5UStBPzwJb5kMBegFFSiOGmsCaQzqs3Um7HLwFFCapDHSOBIvyTQtMMsCCWchhsd7wOam5TqyvxMIJmuTzFkmI9OyJYhSjA6muHx5H/v7Y0mqJnBsVCq8TNZDaW5k4qHNZ45znwCsTYuEVkPky8pLsD7DapBnjt+DATSUFcuqrQi1yoeQ/8omAGsZJlRnuUiE+eespxiuKXOW94qAIJuMDCOJZkiSSFi8lFkXZYQMDCH8h7CCXld7xBEQeF3djqMvc12PADeNO+66A+9/3/vxtre+TRa7r33la3jggQfwhQe/oGR9hy3fruureT58OUFFashJJVdJqtzPAExXf+75cFVXpYAqAEI23doXSSEMNQlCZAGE1DTpsBFbI2jFIldjmuJcVGhCAKQoU2Pzzj98J/7xP/5nuOe1r8Ha+gJcW0OmhagwRo4pKgQCyTD5luPL9+cIElTUsAQbLWRwsLc3xfe//Sg+9Yn/hj//dx9Tn0Ydl7IKOQQEKiHXIWju54KAz+5OzX/70LwQQhK9/0j54IgodoApfoADHO9ouPFYFy+9axW3nG7ArGYQ9YlOgEcVklnCtDpb2CRSl9l0nCfYpTC4QrOQxQUGwxzff7LEf36QwFwMDUM4Ot3/VDgGi8/jt2h45Ut93H6DDc/R8NRWjv/zgS0EB20gbvDNUGohUmOgUliLWnOiEUwhy4yEF1tM1JUbVl14XTOxVYAIk/TkWdA1uHqOtp5hqQHcedc67npxBxu9Ai0jh0NE2SRAp7rqVJ3wHUSBVGjyvSW0kLLlTMNBZiPKLTxxKcI3vr+NR54eIa4cOexxnskUKBJoRSxyOx6u0xo4ZXP+573IKLCxKGl1pU7QWXk4PvuXlP4yi3mw49U12i285K7bcf973ox/8oH3YPFYDw9992/xsb/4c3z3e99FSUmuXYk6X4F0GhpMUDZSYRIYpiroTV4zE4ZF6C2whUheOIDiUzX3Vpw/DrXGUTFtNZFyUb7Gn6eC3PMA29WFSeHYkP9mezoc3xYjdttU6Zm5RsiWDBbKj3NYTBtkxjQl5iX/Vt47koqtkSmRIWMnnoBcTmlaA+G4hZ2nUzz1vR089oPzuPz0tpiv62Ulc9YE2Tm8vhlKsCOv/DGvIO1yyj/8KKtxVs+5nP4Ak56WKelQzy3u/+wnxdE7XEcjoLikapqQOVeJ5vEwr1s2t6v10zXOAZxv9DBjHAdnHvmCgTyVkjAsr7nvbr0XkXYr1FvVRCFmTW9L9XgSKGRKMfdLJXH3TB3LvoMbmi3c013ELRWwigI+bTK0TPYMpr6zWcN3nRYVziQJ/m6W4tEwwVacYsTDfFWJyxVZ5Wq1uPZ1bf3ys/vZL7plh3/3KkP5aoV0LSv/5zXhftkd+Bd/N64Cc1sOtfRRJtuC47XRaa+g011Du7uCU2ubWF7fxMLCIixDRxyFCKMUbkPH6nIXrteQVFUyluK4wsHuAS6ev4hwGgqrj5JUx7ElAIKSWcpS3YaH2285gVRLUDKR3Sjh+kz7bSGLZoDRFCltMAvFV47rKb3sKHNkzU5wTlKJo0z2M2GWinewcp8ki4pgCL2WCYw4riWJ9LbXgk7gQ4JsFEuP9X676WBBgDGVgsyQhzScYnunjzxL4XuegGpMdd0620d/MJB9u9Xw0fDoy9yQ5GLuFTAKWHoFp+Gg3XWwttgTwFRS4TUd0/AAVa48B8muGw7H2D7oI57FSLIYGsepYcNzTbEtIruOwMzO9g62t7eliUv/QwI2hsOgDxstl6y3RTGlJeC1vLiI5aUV8QK0CfbRI4/XRGA1ikFXiLbvoNnpwSIYKi8+sJmk0TIVmQm1AsJn3N9tGSsqWiQ7lw0mptwmU0zHU1y8cAHnL57HLJqqdOeUcmvWqxU8v4Vur4uNtQ34zS7CaY69y2Ps0gdvxPTxtJamcj8C8jhHf2cfWpnDJ5PRa0gDguPJBF02XEXqnAMBJbWVjYXlBfhuG8EkxN72lowbv0dpFjBdA42Gh3bbRaZN4Wi2MPYpp11otsQXkGMoSdQJQzjImMvFLmaWzDAdTYUZSgaq7zZkAbJtSwA5MTGwPJUCbduIGOxCX0YmUmfc7SFsvyQpZW6vrixDkO9UE2BcWHsZ1RxqYaP37/5OH5e3DtDvz2SO2GRKF2wcq0YL/QgtQ6160uKrgXF+B4f31LelKSlnkBrtl2TtSIXqUPFAeS8ZvAyTU17iVR3qo+ocvjk9L1lPyrPHlGVhN6oln3UVnz8Cn0kaCBjI5OMwnkGtntwlfhkw8Jddy66jjfD6/CpHQOD1eV+OvtX1OAKk0d/92rvxx//zH+OO2+/AY488hk/8P5/Al77yJexu70rHS5nMH71+7RE4zJiTQ6dKHWVZwUOvAx6ImYJKxIRslFz5pLEou8JeeS7AhV/7Cv6eX5xLBdWRmv1S9W15ldwA61cNBrJwsutCaj63rr6D+llRhtKLox6j0ydvx0te+lLce+89eP3rXo0XveiE+KTl2hAl6GE5qUFAAoHKv0T9TcbPOoCWgIHnz23ja1/5Jj7zyc/iM5/6DGA4ChkTXzCCixx7bvKUpRLSNGSzl8qaBfozMAJ/+gDxS4+yyCiZQMb3reeFQR8hMpfUGImkU2PgB/l9qgh6yakmXnHHGk6fasKyUvT3h2g5wHqH/7XE9jDBxb1MCqT1xSUsd+kDmsNyc8QF0O8Dlw9SjIYJ+v0UZy5X+OHFhoyhhVhGXFVNlM4Ad91l45W3ubjllAPPJRAY488+u4Vx34Oee1LehAT9jFiNW0UHPRpqE9AjMMirsxVbTuIr1Ly/Oi944DVFbuQYDpIihVkZcmBd6Zi45aZ13HhzC8dXPOSzPvQswspiB7YH6aDvbI8Qzliomji+qskhhumZ/O6jqMDFYYb+FNgapdjrlzhzYYrtQSKpxyzgWUSy6CVASYPq+TmchSUPC1LoH2IwXjuheWggBMVfo9uiYqA+Vy/OWRURwCXBQG+9h/vfcT/+2Yc+gNvvPI04G+Cpcz/AmUtn0B+dQ2HMkBuUyJDFwEOFYhKwY85bSn+bTFOAu4K51fUVyOTPJMaANo3zEz//D+cn76OkIktSgfrJGnCUf6XMTSOrSS1h8vPyeWQLEqAgxKHmBbmi85VBxq20oBU+9NyWwyMfOJraTydT8XYKphniEBjspRhvA5OdDON+jPEgxmQwEdareE7W4QwEQ+SwQIbfvPie032uAQHnCCGvmu+hWJMSbCOH8Z/KPXquburR+7wgRkCtWvJAyPqdimXFPCmdAAjXPj47te3ENWWUWjHmNg7cMR0B8rLa5ZXvy8nKn+OaUnvEcn+qGxXzfWdeXnDez0FtPvumVsCqSqw4Ldzoazgt6cIGliwdCwRLbKCl2TDJZBQGsIX9osJeBZyLA+wRCEwyHKQh+ilwOU0RoFSr+KFrIWtZZb/PmfN8dsgAZ+gA//7p5CEFcNK+QdYGWe9VyBVffBe1itZXKAf4ep+88kzOQVKuYlyD+Ru/iK0/rweu7rXqi10FVvmJxAv4LmVpwcaCyGWb7QW0O0tYXtrAiWOnsLy6ic7CsigOijSVZdH1NfHHI8jCBZBhILNZignDNIZ9RDPWGJWwwzTNguNoaHWaaDVdARVM20Gnzf+vfCTZl2H6KVloBB4om8wiyg4DSanld2SNQK82ev/l7IiVGiqdEk0V3hWFiUhXGaq0sbEu6h7aOzAYpOk5sH2ut4fAZAkrUfsFWdu0cSBgaVgWUiIgSYqdnW0BQ1zPFabYdBhja7cvlh4WU42Fgm8J6JQkMcZMaHUNbK710F5sYbHbFj9Ces8R0MuqFBVBGTln0I+tQhDM0O9voU8wUFJ2adlQCXDYn/QVAMOghiRGKnJWpSjhOJHlJyEPpg7HdGA7bfTa9A/sYXFpGau9nrrnVDrnmcxj5farCTClpLecSqphxWdYADTK9QlzaSrheP7i7ysVbyU+fEgSjAYzXLp0AVvb5xEkoYBkZAsG0xHCJITpezi1cQrLS8vwvI6Sv45miAOyQ+t31ulN6Is1x/a5y9jf6uNgMhEmHfdRCTnpNeE0bTRkHnlw2YXjDUw1tDxHAlF29/q4dPESpqOZPB+pnqqAIq1EaWRotSq0ug6chg3HcuAblME3ZbmhZ3eSKXBrDqClKf0ZE2HRic0p/wOXKfqVUgVA5qmY/HBupdLkzzgX4zowQxQCNuI8luATPjPqzSWhRi5eQO04lbk5mc4QTSIM9icYDGYA93qpl9nsU2uL1DSsOw+pajRKfoscTotzgPOd85iBeaXcD3orlpTvpqVK3tZLpCl9Vx0lyZ+DhvOeTF03SEBMWQqALusF07xFNp7LHJS5igpREqqgFqY3F/MzCW/uLzpLH65Hnkvl0Qtiu/1VL+IICPxVR+zo51+gI/BMB5n6z8T01DTQXeriTW96E/7FH/8LKSa+9KUvCRuQaars5og3yGHV5BEm+KtNlrndHOtVZbylkt7qklfFOdAAXzGieOhnIlYqUsU5m0B1Jq/fF4skHmMaAlZRYqf6c1cu+upXr9v+wgRgyphMLrXbzrdB/lZJ82j6BaIQeaTdaGJpeQU3nb4Rr3/t3Xj/+/4R1o4vwvEraAaBwJGwAzMcyLFE2X470NBBgWU0sMiIDYwHCc6f2cLjP34UP3nyMext72OvP8Dl7R1c2t7CzmBHvEzEhFgABqbXUluqCvlnYsc+qx4e24kyDsozikluupEL08MpNJFZxxVnCAseHrY0vPLmBbzslh5WWyamowjntme47biFY+s0Xtbx4/MzPPToSDq9t7xoA7cxAKRXoGknCPIS3348wJndBJf7iTACxxNgLxTxsQRh8BBJKCUrxcwHr7zDwT13OLjluGJ8nd3O8W8/tYVgZtLPWRngU6aiKVksDy08uMnRTvzW6KHHmR1K6jDHi3CQCK0FMKoBcF4/KDX1UCQGvKLARtfALbet4NjJBbgoMdrpw9Bz3HDTKhYWG+jvzvDko7vY3p9ioWfidS9uY3FBg2tbSMoS24MUT1yM8ZOtAPtBhVGQYTitEISWfC/6Lmq8twJyHTLprx9XKXR5CbwRz2gRyVnLecar4dHouS3glGSX85B+ixXcZhOv+L2X4L3veQfe9LY34NipVYyCHTx5+bvojx5BVB6g0GNhYbAjTpAsr2XSBAcl9ZFpe1dY3ldXIvFSFNDwah2suA8VMpGe1WwnNobIDqR8liBHTVTiHZfEZ74of5IEUqb1kS2l5oUQpCgxovQrSxEGGWYDE8FIQzQtkEaVHGzLuEQwCxAEMZK4RBJkCGcVhvsZokmt3BU/M36KEtXXxwi5A+qZrO/FHCl5Rmb7/Omdf/E5CfiZn/Xrdw0++ma/7RE4NGNk0qj5diVRR0Vk8/n4BfNuPmuvVQbM37l+P3lolN+pMv+8+o/D1zzXGVjwBdwQSR+ZgVqBngWs6AWWLQ3Lro0Vx8EJz8IJ00FPt+BQ9qiVyHUL4yLFrCoQZTmmlY59q4HLVYonoxRP9wfoz4Ir1QgP9bqEUyj/wyuoANdUSUyp19TDVDtaKRg2DJPOnDnMIoFeVCJvVgxLurASFCU7nO+ZAtxb5mMpjh0Ec+bWGlIx/Oztv6b+nYN+daq5gj6vpQfXTQzaPZhVE47WQauzAK/RQae7gtWVTaxvEARcEQuJmAlZWoVWy0Ov14UnXmkapmGAwXCG2TRBHFOCSFmt0ijQ/7bRaIo00/UMNH0PvksAUIfrU1aZyVrJr0c5r204GEcR0skMaURmFpEPSMgEyxEBTKIUEb3i0kJ+nkEFeqFCRdIygucZ2NzcRKfjy1bLZgxDKDRTQxwxOCETAEext8nmtuE6ZHT74uVGCwmyvWZJKgEd9GUzmfpbFNKsGY1j6JYLk3LQJJdAiYqSWUpoyxTNpoW1tUUJJvFsAy69EJu8fldS5/n9KUuljJhBJgy4uHDxKQE8Z9FMWIK8Xv7FIBEm14pnrEb5tAbdcARYdC33ij8uvdx4fmm2WvAbHha6i1hb2cDiyqpIWOV5LWihQYl1pQAdy5XACzb98jyppf2ayFVVsBSfQdaFBOPZGMuF0cgbktOXsUgxnE6RhhEGgz5293cwmU4wno0RR1ORipL367pNLHQJLi+rlHGqD6ICkyASH0OqtDqNLkzDQRSlmB4EuLzbx+hgjPEwQBRkIut2PU/kxqbvwm014DkM9SjQdJowKOdOcwz6Q+xt74kMls04nudYo4v/sp2hvch0XTLmCFJb8Nwmmg0FBJLtWInagrWHAqQH4wGqLJcxkxSwypTQGLJNpUaSBqQCVgmM5RHvKb0BK2kQ0h9S5ji99kxTQGnLbgjT2TJ8OROkcYZoPMVgEoBBScRkCWSO+mNkDPmoWI8oD2LpD7DpIanA8+WGvn2UilRwXLJem5KUbFsM1DMEZC/SRNh6cZwLK1QYgTkBeL4p5wdrIMrsaQfDmpjSZR1FTgk1vQKpaFCsXtNWISf8fPkeWSbJxEnEhO6ZAKlBMRAZ9s8HAn/moPjb3s5eaJ93BAS+0O7o0fX8miNwCKGQZDF2ToT9RKaLhk67g5tfdDPe/NY340Mf+hC+/o2v43Of/Ry+/fC3sXVpSzojNPMVfymRhiiPhKPXrzACxHfIsCmATMIRKP2pzwuahpzmvEo7CUMjEEg4hjJDFlHzAAn6XtA77/q0nFVeaTSy9kSgRGbUVXvx/EqnrpxrDiUZcQ4CqklKTtL8TzjbmExLeQ0LPRpdm+TztXq48dQNeOO9r8MfffC/x8nT67AaJTSdQGAflYCBgRj/MzuXQCCZgBUWRTJooIEytxCHpQQKDA8OsHt5gMv7O7h8eRuXLl7A+a0z2N8fYTI5wGQUYjKKEUY8hLB8iqTDKX6CtaEwDzKUl/LZIKONf12TkntYKVZPG84B8XsSqIzQGGeEkiUSOCGLigWjU5nC1phDqxxZeh+ePubjpmMemijR74fYDhLce2sTd9zYFaPuhx4f44GHDsCc29e96hRednMTJ5ZLtJwMQVTiwe9P8P1zZA3mGE8L8UQROIVsLPq8UWYismI6SmV45e1NvOJWRz7Tc3Rc3Anxnz69i8EsRl6STaeKMV13BHQiIMRjsUrPNFUMh25BrxjKwSRgIJa5baGQEApTpWfqCSyCv6aFLDFh5CUWmhpO3NjBwqKNIiox2h6j03bwsrtvxNJSC/tbE3zvm0/j/KURVlZdvPN1bZxY82G4unhQnruc4NuPh/jxxQzbw0jS/Cg3ZYHJOZuV9G+pWSv1OfsZn+5fiPbKyfQ3oiMlQ0Xk3RISQEzQxrFjJ3H3a1+GP/rgP8VrXvsq5PoEW/0f4cz+dzDLdpCWMwm94LOTl/Qy4j2dy/pY6LKYZjXM664P0MJ6rclLdTdcAFvOcwnnYxCPWv/5bjJnaXROJmXFUA4eDJWXmEpCrCSZkodgfgzNtDkX6BNJn6swKhAECaKgxKifYtpPEIxSjKc5SmqymdSX0Dy9lPtlFDqSNEOa8HM41AQYZKX4qWAfDtIzsKd/VbT+V/35X2FLOPrRF/gI/BSO96xrpl9xLur02JVdV+1FPNBaWoaWrqFpGOgYOpYtHeu+jlOuj1XDQ9s04FuVJBD7RIvEQL9CatiYOh72dAPnowDnD0a4zEM6QxIKDbNKF8AnLelFpwobrg10JWVTy+DButIk4dSUvSAHvUYZmkHJpzT7wgBmwYgBWhdUksjKXZy8okIQGHok5vW6VXv6EkERFKVeuH5e0/FKvToHDZ9pvajrEVkz+T082HoHndYCvOYyGo0F5Q24tCqSTtO1hQbGgA9KbLsLTfEiYzgFPcsOhgMcHIyRhCpkgNJIhnjx61KquLHO0BEXzZoV57qUvRIEpGdZAmaNkjnoMLUBJvr9Afb3BgJCNRsEEj0UpX4lpTQOU/FfY8OFNhmUXZpSi1QodXpJVlhZWcHy2iJceshKQIJaIymppezTcSwJbXBcX3mreR5Mh8m5rE4JgGSIihLT2QgF5ch5KV6FkvIbJWg0euINx38niw9pgko3Uek5Wk0bS0tdwKpgWwQBWcs1JDyDL4JUPJewriJjjkzAS+fPIwjGAqqOJkqKSv838XZjG1HL4RgGfJsgqoeFhQUBonjVkkBcVQIkil9goyHA2+rKGlZW1oT5ZkmoCseLv6NARQJSbFDyc8gmI3jLpvB4MpHfEWamoYlEmHpQeivyvrLA5x7Ne8cQlygIMByNsd/v4+BgF/1BH6PxAEWZiFe1aXrCtmQCsITUiRpCeUHqJgNaWug0O+JRRzBPK3VMxonUpfTJG41CJDF5dwzMoA8vPXkZPsMgDcq627A8S4DacBYJu557MpvrOWKp81gj+36FzVNLKDQClBlsyxRWZLe1hLyIVONPGtVqveZ5MJyMkREItui7R7UM5wbHr/Ybpnel/DCDSDJosS7AHn0OeS+4tNBTmOdPVdEwedgVFietDcqc4HSGMYHvGeeoDsNqIApijPYPkBD0zvn9WTMS+WMZwJGgH7jyxlT1nPLIZOq27XnwPQa/qBAYJhbnVSJAMdOJCYbTn1Jk8dIfUNIl8Z0uGeijxlbWUz73THNJCaYzLMWFxe44vTzJGK3nMZ95MmKZbk2Ga5T1kVXTQ+eiWrB0TUO2lkw901r2At8yfwOXdwQE/gYG9egtn88jIEENPN6TX1WDeRrE7Pj1d78e77j/Hbjn3nvwsf/wMXz605/G02eflgJBNhqBJFQ3+kgi/GtMgpotoyRwsq0pU2eaijOVrizglAYc0vX531hQVCUS2U1ZcNSMORrj8uz9a3yF3/SvSPF1RYqrDuLsOquSQIFMst9J91ToVfUueFWnJ8CRmp1zxaH4oGimLj4zBnxsrJ7A3a94Fd7x1rfgvjf/PhbXXFh2hEIfIgf96QgIpgIBsqATbxwBA+nF5Mh7aGgBlY+qtEElx3TGYjYW9tFwOMD29hae+MlPsLOzha2Lu7h8YRd727vSCQ2zoRSP7MrzPkk4Ba9PDLh1aCVTVgnX8SpqMOLwobC+ESq4QZdhUMAptQk1I5Q+gAx0kAAKAzaTX7UEmRZL0UjwqukbaPvSh0bMRG+zwlvv7OHlL6K/jYGv/XiEv/7qLpqGhjfes4KX39bCsVUdTRuIQg1/850J/u5MjvPbBYKQctgcTQZdlIVw9uSOkQ0pTEUNt5z2cevpFo6v+3BsHTt7ET7zxR05AIg5sxSKPNQxOIRGzQlsTcmY9dIQkDARmRcLOAo6eFg0YZT0wFNFuMl7zIMYGbGGCuc1/x3tAAAgAElEQVTIWOTaujAKGBKsJQWqMMGJ4y3cc9+N2FzoYefSBA9//QyevDDE6rqDD7xpESfWbLhMxEs1/ORCgod+FOGHlwzsTkLkRYiSciQBtEwJlLhuX5TW1mCcarZzLlhiaH7Tbafxz/+HD+H+d74FvUULe8MzeHzr77A9eBpBQgkR5yDZ3AzN4BNR+2BWfFYJ0zMxgAWzKsdF+S5+sASk5x0Ism7UfsG1qxIAnOtQJUW2GGjzn3mpCuSMf6YYALMgRTiNkAQx4iQXs/Ay0aXQZzIgG/tpysRMAof0L2IHPRPzeZDlx8/KDZQF10TC+nW6oxLuXQUA6EEl9glzQLPWTV63N/Xoix2NwG92BGyJMFJOven86KkXsDRTvHjJmPfIj3eAjm1hzTSx4TjY9Hycchys6UBPQknYhDNQmgZmlYGoTDGMUvEOPJvmuJhV2Mpy9MMQYZ6JfLSouH8o2xNb02GxkUfAiQb/ZE7rtNzgIRrI6X7CEK8ZCxvWBTXbkb9jMehKJYuZJSECZXVA1k1Ka2EhWs7XgTkr+Bd1qee04HmFwd+9Ql++cionoGFpTfj2MnqLS2i31uDYHfR6a+j1llXAR/1WDdcVrzz+GSWllCBqVYnhYCSNRiaWx0kiIChBPtPW0O66OHZ8Fb1eS7HiXBeO68A0dWHRTaahanwYVOzQC68UL7zpeCJg3cJiG+1uS8YmmE0wHQcCtEhNQgsRerqlKixBcBxKMU0dza6H3kIXzYYDm0BZwfAHBl0o9QYZ9L7fENmq7xnwCQgyfKxmhbFZmJY5prMAYRSKLJdBFMEskUZQd2FZfO3iGQM+UkmCEzmxUUo6bavhIi0TOJ6D5aUu2u2GePpJMjObRcIqzWUfGI2HuHBpC/t7OxgcHAirLogDsY1QQRQEhUlI08WPkOmzBDEJLkkoh+OI2onfU/wOW20sLi5jaWkVi50efPq7ST1Oxhu3EjUXKkOBPwQks5RpwIHIcQ/2+yKV7nV6wvp0XIJ5LgxdhZTJZGbdlhcI4lACTHb39rC7v4vJqI/+sC8hJ0z3Vcni9EZkAWIqgJiVv2GJXBumLUA5Q7XY9NV1Sz6bGNVwNMNgOMVkEiMKUsRRgDRSgKa0IjmGeS5AousxVEQBjVmciPyYTyVB35yApFmg3XFw4tQSZuGe1EGe66Db6gqoW+Sh1O9yfXzWOEQlwzsmQk62LUqJLQHARCY874MWDKzJkRBorqgrsUTqS69HNtMZtMGEat00RZLLhqGwgxkqVwBhSBuQRK4DuQlDd2GYrvzZ5GAkPpuU3VcS1MT1gicN3o+63JFEYfXn89MS/SV9n7JxlYhNj0wyELMkwmxK65EIaZwoP8v6OnmN0p7nFGYoimXK/CLQniY58jiRMaaUWOYxJf9cy7g+MaSnLJBliaRvkyEbhn3E5VgZK4jCqN4DriEyH16jfrN7xD+Adz8CAv8B3OSjS/wlR0CSM2Utl+D7q0AggFtuuQXvfc978e53vhvthTY++qcfxQOfe0A2MEmqkyMjk5lqeccv+ZlHP3btCLBMZe9zDuJxk6H8bv7vPiGqWlFEhhWBwLDuqikglh12VQRfn0DglSyQa8gPV7fiejx+BgiUcuwQk+rqb4jfF4kJtR9Lu7OGu26/C++5/w/xzvvvx/rxYzC9BJo5QqYNRBJcYSrAmmJdKiiQc16gAQ46mtDRha6x29qECV9SASWsgOyHLJXu6aXtSxiNRjg4GOHiuQv44fd/gIe+9S2cPf+EFPUswsUvRuRXNRDIQlAwCgJjc1n0nNHJouLQJl93Wlms0yeJIMscCOT7CuAjT1/9//UQlRlBZ8GZEWxTvAvNLMSKqeMbeNuLe3jFjUwrNPH1H4/w6S9vo2VpeP09Xbz8tiaOrdpo2AaCUMMXDgGBYVjC1XK0tZkcsCgFE7c4pg4zXRYauj0Nq4seeh11YBkFFR55KlDpalLwKVYGj2sKBI1gaxk8Anz1msMUXkLDCvbkmuTAKD2YDIuQdGECkmqN4tUnlcY8O2EMCruFARUlxd05br2pi/vecAobiz1sXZjh4a+fxxMXhlhat/GBNy/jhjVKrihZ0fDkuQQP/TDGj847GNBTqJoiKyJJqBPw63pmOB8CAlUQMecQAWIbq5tr+MN3vRPvfd/9uOOOk9gbXsa3fvi3+N6PHsbBsI+SHkD0/hLWA4E1ml8r7q1B9o48FeoAxL9kZxBEtzZXlFACbhzKK4nMQt5hHppyKfYLkQxJYVyzLGn4XqSUxhQIw1S6+DTkTlMe8AqUMVMNyVDksV6O9mqOOxFgpeo78xCc8cBCwFEB0vIUcy0olb+gWjPqCnrOuOXw/GZImUfb2dEIPK9GgG6vFgEWAoH0rRKqb806vyKJpbyRexewxEAo28GNfgu3+w2ctnQcNwH/UPDJXG7PVs6e6eCM7eNsZeKp2RRPb+9gfzpBVOTSdGCjh7sjo3sISAoQyDWeTDsjg6Wl4k8WM9jI1GHONJQ5WVUEszQJOTLdSNjmJAIy48qmlFBTzp9BZUiAiVIdzBmBz6i/PnTf/j4gcP6jOlyzjW5zDb0FpgKvwWLicoeg4IJKoqddgmeh02oIGELZYyZxsgQOCkmRpY2ZVhiYzKaI0kJAwGbLxOJyC8c2V9DpdeA3fQECKVcUv8GcXnH0xEtlrSbLjAyog/5AdtZG00ez24LdcITVF0wpPYxlHybrm3VJEdf1utDx6+RbU4PfJBjioNNqwvdcGbYwDeWfBr0aLabaehLw1PAcASfJhKIfGhs+BA75/+nZGhIEjELMxhMBAikF7S0sCYAVTGegjxxZg2Gew3IMtOk/5xjiUei3PGxurGCh14FlK1CV4GVR0BOO+0QiDKrdYR8Xzp4TMDAk0ByHAkLZbkNSjDVNsbSaLQ/ra+sShkEmIAEqMtuIXyVi8QLx4ltZ28DCwjKari8Vhpxp6qAPuaOlJsnyLDfJJByPqAoZI0jIGIvRbnTR6y5K+rHvGzAtVzmaCMtNpXzTly5IcvT7+7iwdRG7ezvI4hnGkyF29vcwDifI8gQaWWashGjPxH2OLWvLFpk4k5vpk8jAN2HL2T7ara5ItiOCvHGKLKWfHTAc7CMNNWSpIYnB9CEkC4332fd9uD5DURwJzzigvx63crIOrRJey0R3oYFmC5hNdgQ09puUBbdgmo4K6xLiPeXTbPSpvZ5Sb9PQ4ZCJadGKRgxBRNJNYJa1BOd/EE8FoHQJmMrPFKi0RBiVrGNZE7DHqGtUnhjitcmGIa1AYipwJCXZg221oWuG3N/ZcCZAoMwXliYy6EofTIBPmu81EChNdl2xOx3PgNtwhXXr2KbMSapQijjGLAgwHgfyLMkhi1k5JU8PLLIZvqe8RQmKq+ehkqYmgUD663MO8poIPDNJm2ePkM15fo+SjU0mCNPreChEgryk32IuQL1idPL+z4vQIyDwOdxoj4DA53Awj97qeT4C3KRFhEg2ka5kjTxkmbaJV7ziFfjghz6It7/57djZ3cFH/s1H8OAXH8R4OBapI3+XXTpJcJqfQ6/ng/N1ea/I86NYh+R7dXilj5bYqMkR1xSJgyNNLBVFzzEnlCQeanUq4Fw2+wyue7/zqz4sujksX+YWygQ7ZZ1Uywyk6JpLg+dtsfnB/upvWzwQ1AcZjtVtt92JN973Brz/H70X973+PmGRlXqEXB/ROQ6lNhaJA7di+Qg5KJB1yQ1XMZdQLcLSOrA0FhctRukqJoDgIYr6r4uUkiw1VWhcurSFLz/4VfzVf/k4vvKlBxEkFO4I/499SPEPsVhUaArqIxiYV/EVOYXCMckcnI8Sqx+yH/ge6iDGTuiVdGCBRsjEVQAYPXRKM4BuZSJBLlP68hFAqaBbFQynRNer8Ae3t/B7NzZhOBa+9ugYn/vqNnxDw72vWcLv3dbAyRUbTcfAJCjwxe+M8J0zFS7usgPLw0uGhs4UXSDRTQXU0H9JnnWyxhLQfcfRVdczh4moaEkiIejFImImMkg8ZBqBUv5ELoEdNlkKJd196GFNEFCgKGgVGZoN6Awn0Xi8LKFzjTL486oQEzYLizGNdEDKnSq4VY47XtTFG3//NJaXWrh4IcA3v/oTYQQub7h4/5uXcMu6Cc/TQQunn5xL8M0fJPjROROTRDErk4ISYTJHlVz/un3RmJykGDEjny/BBGfpMdXCnS+9E+95zzvw1rffh3E4wN88+Dl86q8/jQuXzosPDp8BnV5SObvvlPHW81xkYddYa1/19uKdYvF7BQTgiZR3b74CcVqQBcAkyLlMT3l2UUZDw3f6FIlsmB5MwrxUax7tETidCgLvwtTlt7BQmLGA2iyo+ZyaGSXmNN/mU0YJEJkBSrquAP5nAAOPQMDrdhoffbHf7gi4tYG+GG5QTinAe52pKfYcXAd40GWCeIlWVWFR07HqWDhpW7i54eO4Z2PBduHqBPMKuGTx1ftk6Ldw0OlhYLk4P57g8a0tnO/3MYhiJKWGGf22SgOlAC1MAtWRCMfdhWMQbEmR6wQCKR22oAeUhSp5JVUDZLDBjGT9YtaIIYnhXEUIKgCzsgbermT8zq/vFxWn8/2X4/DTa9/cSoCNNwJhHSx117DQPQ7XX4Tr+hLqwBRWeuYR2GjQP89W+zjZSwRBFZsoFwmiqdvidzoaT1EYFXq9JnqLPhaXWlhfWZbEV6+hgi0IGuRJipgstFmOII4lmZbWCkGYCBjY8l00fCbtGsj483mCjAEh9CQrGFKQI4szsVOwGNrA78mEYAvi50fpsmNr6DQbwkSkrJHNfjkLEMCkR6Btw3fJOPdgupRZUtacI2PDj1LZyhCQjuzvJM4wGg2FUcU6gaw7bjpBGEu6cZKEiNJcUpFbLaYIa4jzCO1OG+vrS1hZWhSPQIaF0AIyyyKk9I4lEBgFEuZw5qnHsNM/kM8vcjLgpgo89eh1qIsclays3kJP2Ilif2SS7ZgjjWPQiobnnM2NTWxsnsBCbwmeZSOmTJ0VHP0Fa6UUJd2KoZaIv9/e/h6mQYRWw4HlOLANXoMHz6ek24FumXBME4aMMwG9Sr5nktOuZQfnL17Azt4eqjRGGE5wbusiRtORsN9Z/zKJWaZMTqsU2qFwXhFgY51MaxQ+Q5RSu3D9FnzHlwpLWfPR99fCoN9HkZI5byPNIL67RZbDc0w4vgvb9UV2y+JhZ2coEmxu680Wx6wBv2UhivtIoiFs14XXUCzNqqSPoasSfAXcJ6hFxp4ih5jiF2gJyEgAjom8kwlTmym9NcWvMgqnCNMMru6K1yXnIT2uWQHSQmA2JjDJz2kjySoB/8SrL06EnZcWJXybMvWWMCijgNYhocytNFOgNNcHVhesDwRUM8i2VGcJJgBL85DnKhvyrJEVSIkwGaH8DgQfgzAU6flsMlUCCoKdBd1OdZgGmX46yozyZc4t1sZki8bynHUW2lfss1hMeqYnZ2Z6dVassQigpilm0QizeIJpMESaM+hHaWIsQ1l1KXn4/IB9vRpA/Xb3sOfg046AwOdgEI/e4gUyAofNqLlRcuHmYWtlfQX3vvFevP/978fdr7wb33z4m/j3//e/x0PfeAij8UgW0rlOk8wgvn6+Yf4LZLB+I5fBAy8lkARLEsUIF18LBXrYWgO5lsEizatUJreSryB0/EoIObUfv5hxP9dhBM/VJbPMVq5E6sghzEWRTdRG50QmRGNwmAH405+uUEOJ+ZADiIZcK6A3XNz7hnvxrne9C2+47w04feMpFZxRTFEy7EFCCxh/pzZTMSmuaM6dixQpR1gn8C7B0DqoKpWWp/qyiUgPFQPOEilrWiSwCUqABdQ+vv2N7+Czn/gcvvw3D2EQz8SzT8V2MCFMZTXOGRNComItd0WBr7p8KhPx8CGEBzGGg6jvq5WUcfCK5z9tySfwOis3RqUnMKRgBmy9CaOi3JmGyzmW2zHedFcTN93oiafPNx6f4pPf3EFH13Dv7y3jVbe2ceOKhY5D4K/AJ7/Zxw/PN7DdNxHHvM4YcbkDw1RdYFGAin2cYvlpRipsPRkmMjN0B1rRrq3WaYBM7z8F9pUG5VE6DCbBisxYhU1o5IQYBQp2z0sHRmFLTiZ/r9JTkUkbBYFVHh0tOPpEkm5j3lQaRtOAutTR0nPceXoB977+FqytN3D27AH+9muP4vGLA6xvevijP1jB6VUdrmtJyMSZCwm+/WiCRy5pCKc0wQ+RVqkUklVx/T5PVwikEhJQ+wNeeTps+FZTDkBvu//N+PCHPwS/ZeL/Z+9NgyQ5zzOxJ++rsqq6+pyjpwdzASBAAMJFgiDFQxBFkSJFiktJK+qwQlqvZUU4HOHQWmt5w/Yv/9jYIxz+Za/lJUWRq12Ju5ZWFK+VeIgnMAAIEMAMMPdM31XddWZW3o7n/apmhiBIgcBQGlBdCAYxg+6szC8zv+/9nvc5vvSVr+P//n/+DZ479bQY/3PsZYvMLvf38NN/Je8/i2QR60k3Q7F4CeKye65SmC3ZPFAmxxGWeUvCQpSZN5/xaUNDvTvknfL9mPgMsXIXjyvlR0jQWz0XLKGnYCCPzTl1+uZdX0zvdateyX3d+50fkRGQnpuSCwpAMZnnVPARrUk0aCXldXzvCmEI22UlqoSWAdRsDYtBA/vrDewPAiwZBmaKDHM02NDo8afkkNLcKSpsJxHOxQkuJSm20wyrSYk2WUHQEVcWksJEIfJLGuwXsKV5VCDVuSJqsCRVWWnxjFLNBrle0YZLGnLSoivpnRzIvMEWkUoJ/n76iOmq/HLvKUenJvVYGMyg1VpCPZxDWKvDcULYVgjHopTXgR2EIH5HdhA96/JsrCSUYi9GexCGa6jUpV4UiZft0v5ZCbeq1V2E9VDAOs3MhQ3I6yYLsNeLJRSBQBXXYHoQJiMy5VLUvEB8Azmb5nmKEdOKxUYE4iM37A/R7/WFg6nZOvygDj9wBfxgCqwd2JIGHPgW6nUffuhLMEJC9pUG8Q7k/5h6HPiB1CX8TC0gCJAwoZigDdlqAnD0elhrd8QH1rc92HYgoQl8puhTOBgNoem5sCENS4NFILIRYmlxEbOzDViOJv6J4lbEmo2+sEWK8XiE1StbOHvmFNa2NsUvulYjM87F7MyckqCXZMVRIjsQ6WUtrCH0awKqUdlB1hYrEspkl5aWsH/pEGab8wJeEcQCWY4Ekwoy3MvJu6AJQ6y728YoHgjbj6AfV9G4P5D7YXs+gsCG5XqwDB22zRAKxRajvx/ZmYN+F+cvncely5eRMvBk1Ee720Z/0JE/U+49yhNYBB5pl0LEis98lSvmmUjqLVlH+eegVlOlswSwsR4wQPX1aLQD2whhaJ5SlLDpxjRhr4ZMI3CrwjyYjEtGIJmaZLE1GjV4rolSyzGIOzCrsQBdHBv6EtL3r1ariYceQdXpek0QjMEuZAYSPOYxfK8G3XaQjeNJvW+KIoBgLtn9bJKneYQ4GUIrGNxhS5MSpYWK1h8Zn8EKwzQRYJWAOIFAEY2YHAdfHW9AP2EmRFNybop3o84uLjHqgi1zC5mRgSGYrAlKPYdhMlREbJUlNMQPbQHEbdeR36NvIhmow8EQ3d2uBJRRfq5sVcj0tKWezrIUPv0yJ9JxvvejOBUwlbWZNCe5n9N0BHYNUUZJuiZFDsc8TRlwM8Jw2Mc4jcmfnGSv/01J5y937tr7uZcYgT0gcO+x2BuB6QhwMeEiy0mc/87kKE6ab3jjG/De978Xb3/b29FsNvH5T30eH/+jj+Ppp5/GaDRSxqmTDxclfiRoZO/zA44Au1V0yqAIciCJZQVRIhbVugXX0VCnf4VF82N2tLh4sDAE+kydY7dXfOfUYsf7d7OBgSxjVL6s+iggUFHqpd1rOAqJEBo/tSAv9RxNocRURksCSDSg0Qhwz0NvwLt/+t14+M0P4+ixFQShJxCAjRQZEwfZCeYXE2Q0bCRMfCPioCcUEk02DTzuIRSZj2icoz8ciX9LmqeS6iWpauzAxwmqIoVm2OK5sr2xjaefeA6PffUkTj11DqMs57cKAGggkfvBUpEblCmxn1enHPE4ApN3ZwKJqQ2MAkXpi8IOYkLgkcbok40Nf0cdw5FiVjdTKagpDed3aYUDX6fMmV3KDPsWNbzlDgfHVkJhB3zl2S7+4rE2vErDIw8dwH3HAxxZ0FF3gZ24xJ8/3sfZixXiMTcDDuIqxVq7jUE0gFlRUkqig5Im8/q4gSArTWxtJk5/NuaQicCU6XqpeP/xSge8ZoOm6ewss4QmKJPAIQvEKsUTqiwdpCmvbnJ9TLFl3VQw3oU/mSDESJ72nAluRiCbIRp8B0aJ229p4eGHjyOcd7B6uYe//tIpnFrtYf+yhw+/I8SR/XW4tiYekOeuRPjGswM8v2rD8ZWdz05viM4uGQhq7G/qz+TdMQmIc9PHYloaC2ST2Lj/wfvxD3/lF3HfA3fi/Jnz+MhHPoKvfP0r6Pd35Snj1U39SUWC/io/6qlQz4V6GqdPvorJUfeP74biwvKZns5bfBamAr7vODd5d1RXn+8WfZK4iWa4AI/KY/CaE3nW1OzH4/B4fAOvMXz4jZM551Ve596v743Aa3kEJLmTYWQ0zJ++O4aywHhxLUjQnmunalkCjuGgZttoBQHmPBsLRoYjcDBvaGi4FuqGgRpT7bnG5ilSw0Jb07FdAd2swGrURz8FNpIMm2mBdlKiQ8qSHH0EU1ehQuNKB1OHOQfPmyZmDXoXku1nYpVSQZE1q3ea/oJcwXmOhBipr/jen2u1xMtLt+PKzVEKUXMWETbm0JxtYrYxB8cMoRkuTDuA7zIQREZIppk0JwOLwusSjgQGqI2/2FuISgCom0B9to7W4iw834RlaagFFG8nKkJVV7VLleZodwYY9FXSMAMYKGIQtYDIJBVRm2ErOcGzjMEjLhxHk9TWwYCA0xBJkcIxCFzqCBgs4gfimSf+hWUGz3cQNnzUao4El3DsCdYwUZXsvZofqCn0ug+ZgQQ8CUomIlvNEccR2rt9tNsD9He34Ro2/LAOr1aH53gYDPj3fdgOZclk1Vl0A8HcbIj5uVk0Z0IFBLIWnAAmEsJW5hjHEVY3tnH23Dl0O1uiMpibn8dttxyF3QylQO4NhxiMIkkRJnjH8Sfj0XE8abDzoCyzbd/GIr0BZ2YlrVlAQFmYbGFWTp8u1lmU31KCzGMy4TcraNBD0ChBNk6RJLTIIPZTYpz0hf3HsJh66KuAj6Ah/z9IElw4fw5nnn8eG50OkmiATq+NNBmJXx49IKs0QVIoxv8EM5q0kxM4diigWD3wxf+QUnAuc8NoKOMlzwVRcurPjRCB6UFniJ2ui6Tb4frJNpms9w5zijEQj0A+crb6GYK+9CJP+kiLAQwzF1mybhAwnlTzEvJFv28Gv+kYJAN5bPnca5STmzp0x0Voh9B4n+mVyQbBhLA/iPrSEByPh4jHkaLmGZw3hGCKnBYguSHvDPc7SZSiZIee2wRHg2O4UgvyfYj6iYTvyB42T8WWRKYAgokVm/d87p2rgLwwD+WeKp9My7Xg123U6gSCHVW28H0qMglU6bf7GAz6MkbiRSlgvinNCL7arE8JCgqDl9MFyw5J9raU5zs9sblhMScgoyLRyrvC8WVpP+x1kZHtW6YYYXh1X/K9k4RfyyvQ3/m57wGBf+e3YO8Ebo4RoArkOjYfZY/SZQpsfPADH8Qv/sIv4rbbb8OgO8Dv/9vfx2c//1mcO39O/BiuMgInLlIq42HCErw5ru41dBZKBCwd+FJDpWfwLAPz9TpW9s9gtumgHrAoYPFSocgsUHHRGVTY3B1ga3eI3pCwC0FArkA3H+NlKvLlTWFP/1rkx/WMnYk2cHL+LMkmUSiTe8mjkElGWboundalA0v4r37t1/HITzwinpa1Rg2llomkgl05ykWYZNfr9RD1IzHOZuEytzCLQyuLmFtwkKMn4GJWNJDGFrY2u3jhzBmcee5JdAZD6eizgx2NCzHBTtMBbLsm0oFet4crlzcFZBn1I8XSFE4gS3KV/Hs992AKf065f+QtEcS9yggUStTkNwisFYrpRGYE+71K4UhYREnHyaQqBAhWmQgsao4uHMLizIJ4zSRxH56T4Q23a1iZ0xClwJeeGeDTj7bRMCkNPoAHb2vgyJxKDe7HhgCBm+0Kjm2j3ggxTHV84eQlJFGCLE8n7I3J90+ub8LnnDg68swoFlZeheT9EaDhVbExnWsEqmicXMKocgS2hbDuI0KGHj13kgpVbkMreK/IIJDIYVSaJV1jy0jg0FhcgxTvCwf3odaYQW/YR97fwaE5G/fftyxJwqcvdPDYV6/g9JUhlva7+LW3z+Dgko66b2GUlThzJcLJ50Y409ZxaKUF3zKwdmUXZy720BZV000OBE6frmmAHx8feWZsSdXev7yMd/zE2/GBn3s36n4df/Gpv8CnPv0pnHr+lGwY5ZkRxsWrmC6vpv2oY6g8ysl7TTaPvPSkdCo2r7wT3AVPGTJkJE0YgZPlSEBlYc5yYyUUAa5VhVp3hAXJeUC9DeoZUe+1enN4QuQK8g2c8pCn8ODNaJ7wKsZ+71f3RuAHHgGGYvFNIad9wpzl+ydBQfTHUmnC6n2avMvC1tVg6wSM2Gzw4WoGAqNA0yyx4GWYs23MOjb22zYOmhZadN011Hqd2haGpo5RHotsrp0D26WJVVS4kCW4NEywM8yQ5ENklP2XbPaxocfvT7BSM/G6ho99noNhUeLpnQ7W4hTDkoFqhqqblAPZde2E7zcwPwgjUAGBM9YyArIAmzOYabbg+g1hAzLR1XVqcMl+ItjCRlYxQjIJSXAdC0HYlA1+SQ842pEYyq/OYWJuKxQGHtl/4v5rlai5gTCeOMWRwTaMRgICUgLJpiSzEsQWRuN/V+s+NFK7GUKQSZ3SWqC8lrJV1W7LqgxWZWE0Yp3C5ho9zphyK47CUkk4CdsAACAASURBVGcQLPPrDsKZGsJaiMCzJJCLAAe99XRTE9CR4IxhEfA0hKlXkuHXHwpAST+4wShBtzvC9uYaOpt9BDUHs3NzCBst6RaylujsdhA06EPnomCz07Th1V0szIaYbTEsxRePNWGPJQniNJGCUMtLrLW3sdvZwqDfk3WuNT+PlZVDCGuusP0G0ViAQJIWCFIS5LQtH45H+a4nioA0HUnQhh/4qNEvz3KlFmNTSRqsNGGhLJdJwIaSvhJUYggafd3i8QA7oxHsiZkwpcPROMXOTged9XUMRoo16ARkebo4fPAwVlZWYFk+zp6/gCeffhzrG5cwHJBNWKjkYzauiSOxBprUTyJlFQENwS8LGZVbFsNbfLSaTcy3mhLeyGuOkwRVzgRuVWnbdiiee9KEZsiI6wqbL2KgRcZvoq+zC88J5J6yE8pzJlZqUeVRMIRujFxTyhYy6vi0EDCMc76nZA+zoUBPvxJpNBLvRS7R9IsObFvOt8kEbMcTxRkblrTJIyMwziJ5vgtKzEUNpADpiu91xsCOHGVeYWeQIu4OEcWxWAowGduhWgYpomwkrEB6buaZJiAg/RDLTBf/Y4a+CCOQEXQTKyyxFpG5LxWwznAN+A3Wux40Mjmlmaqhoo9fHKOzq4BAAfJZxNKrXWp9BuaoFoZBZiuDYhiSwveWzEXDEjk6lTuUmduGMwFrifDyHtHihCSDBGUxFkCU/poJx4UBh0wX+ZvsTX/g+X/vFya8jKuZLK+m/N0bzb0ReG2PACfrCVWaUxr/nZ4Hy4eX8eEPfxgf+uCHJDn42WefxT//F/8cX/3aV9HebssEzkWJTECyAA2hpCv/upsQg7rp75Ewt+gnp+VSqDGlda7p4cQt+3DH8WWsLLHI5JiT+s5On4s89bHRjnB2YwfPXtrG+bVdJXcohjcdI/A7bgApV5UhHUrloTfl64wnoNG1KVmSziacIrpmqJ+k9JTt70r8So6s3ILf/q1fx9ve+iYsLbbEj4ReMt3+EDvtIS6ubmJ19QouXbqAK5euiKFwXmZ44KEH8a6feSfuu+91sJkszJzUIsSom+Pi+cs4+c2v4Auf/09odzoYjgYYjypEY4jkJqloRkypMD0+CA7mKBh2kNGnjucsffmXfBWUUJJAHjc66vqYY8YtGY3TMy0TyYJAHKUOs6AjoHKPnLawxOhY2HQKMxxrBlIxUS/RCHzcdfxWvP7YYThVjk57A0U1womDGWZDYLeX4MtPdfFXT3YRmBre8fBh3H9biBUBAnMMx8DnnowxGKVYnKmJZ9GVXoGP/ecL0rHW6QczecKuipmZXifv/nQzxvQ3G2ORsk8jLHLJZqYnZKlbsE0DIaVAPjvbDhYXFtBNRljv7mK3F6Pf5/FM5JIyrLzgaBYvnnhaCrfS4FUVFudm8ODDD2Bp/xy6nTa2Vy+j4aW4884WTFvH2fM9fOVr63jhyhgHFz38yo/XcfigBb+mI84qvHAlwuNnRthOA9x6bA6BaeDM85t48rk2NgcceXZmb7bPNT8rSmOKiubxKilR3hIZc/UzhuPj+K0n8N/9t/8NXn/363HmzEX8+//w7/C5z39aEiH5vHHOUenOr5ASOF1HJh6m3zFa0w7ABN+26HlJcG/6Q/IwU0Y83c3Ss5NsWOWPIz6D4q9ZSuo2vXvUL19rLbBgpzBw4nImgMA1z021CeA7p8TQbJTsMddvtid673z+NkcgkLVXuLSsOXSa/Ks6TpG9KJ1THnH0hiNLUIKCWB9yU135soUmbMX3ztbHaFglAl1HaFk4aJs46hjY5zBx2EFTPOkkmQI6mf9MEDZ9DCwHm5aFC2WJM90htrsj7I42MchyDHIHUc4AKa5zQ9w128RDi3M4xsYUgC+uXsS5/hjb4xwjHrJU84XaNdNnUHnyTt391OhO21WcQHilE9rPZBX+7jug7AgI3PnWAhrBQYThgsgnCZLZ7swkwbUOj9JXsn905Y/KsCTxTDOVXyB9BDm/5mTYGTpcx4Drm6g1a2jU6/A8gmEMeojFS43ps8JAi1L0ez0Bi+K0lHogZ/1RaZIETJkibTbES0w8+xIBlCjRbMw3MFMPUWcASOBLIIJjOeh3+xiN+iL7ZcIp5YgcNa4Ynm0KK6rRCjA730KrVRMWIMGwUnxZM/H0pWcjvfEIaBIIjJIYeZwjjsjYS8S7sN+P0NvaElbgwr5FLCzMw7IcWXfIXqOygj5qpm1I8IYKbmBgiYulpTnMzc+CmArZW/FohMGQQGMmDc7uMMJ41BOFA3346o0GZhdaEs8mfpIlg0UyDIdjObZlGuLN6BME9H0Yjg2y6Jk6azuOsNe4p5H4skJHKSoEWq/Qz5HgFZU3bITmIk+N4xG69Lkbj6HnBJj4rOoC2K6ureK5Z5/BeDREmlF1kot34JHDR/DgfQ9ibmEfLq9ewROPP4rzV85iPB6L31+aRMIg5XtSlrawPauSIFkq76DJNF2CgJJdwgAKG42ghsX5lvgtDof8fbLVKlS6Lr6BjkkwU3nrUvLv1kK0miGicYXRkMfW4Xl1NGcXJdiFIJ1lM1FYR5mPZW6AkcCgbQvl1lkuTTqOGQE8ys7JYuSeUHkE6sjTsXh58jiGqVLBiVpTVkz5Or0OXcb4EhAuCqQZA8TIJOUxCli04aFDdgGMUwaERMq2ZZcpvkzZzkAMuuZaKkRMz+Q55P61SFin5yppmoB5SpvqqUegqtmVJzdVLLnMXwSbnZojzFTXMxmjDYcVA1m7BQNYEgz6EXZ2BgrIZ1E7CZLLWZPm9DXOYbgWbJ+MQl32JsPeQEBYJoZT4S8+xqUuXvwyn0pzRZd6qCwTSWsW0kHEpOIhEjDoMFLWRHufGz0Ce4zAGz2ie8d7jY4AiTbTfyhBMFTH6KEffwi/8KFfwDve/g4EYYCTj53E7/zO7wiLhAlZU7KHpAZPOoscgVe8kXyNDt+NOG0WX5JSxoVPL+BXOmZtHbet1HD/XQu4ZbmJesOCblEayhUjkyYRcgtpnGFtN8KTZ7t47FQXa+0II7J8blo0lilw7J3pUqzwqnkpilBEf8RcOtxiPzNZ+xRHkOIawl7MGTQnZMIMulZiplnDTz3yY3jo/iM4sTID39YQR2Ps9EZ49NtbePpsB+s7PenmRf0BsiGlEwV+/B1vx8//w1/C237irWjMSvkIu3CR9hJsXDyD00/+Jb71zU9iuLuN3XaCjc0U61sptrspejldPBSolU+YakbmwKzIguPmioXQWHyWWLRNYxTEK5zdUF4ju4oERXXFuGARzzAFkXjrCrZg95kSWuV1xBRHhaoR/LPYhSQYyHQ/JpFRXK7raHgW3njnPrzp9gYWglKKqEGRY2bGEqnLlbU+Hn26i2+dHsI1Nbz5jYfwwK11HJoDalYpARpffKonwN6+WRfNposXtsb4Pz65Kv5rOpMaeQd5HqXKq2aHdgrtCMtAMo0JzNDXhtIMVXrR1VASmg0drcDE0XkXxw/WcfRwgJpvozvOcGF9gBfO9XH20gC7qSHjIoWxFOlqs8Ii3ShNhNBxZDHAm996DEdXmijiHqKdHmyzwMyCjTgz8a2zfTx6chfn13MsLXr40FtqOL5sYKZuIktKnL88xrOXxhhrDo4dnpPi86ln13HyuTa2Ip71zQgaTUXmlMezlFUBLFNPrGvKLbIoNRxYPoDf/q//EX7inT8lm8ePf+wP8bGP/YGYk0tGM70euXl4FbRAblCmoVPfb17kuy3pxFKGKY8icSgX00klOZp6/9E3jL46lNWIWxiT9l6idTsdDb4lkvAoYUuCOMtfULakZht+8XWJwjdiAt87xt4IvNZGgMCGRGoyLIvwBRtLJSSAS95jSv7Y2NUFUCjIDBIAXjHUFG+NQBtBMv6PqzNl/yYszYZnaMIUDM0KR2sBjjcCHHY8zFcG/CKHJ2agmiQCx7qBAcMBsgy7oxQbSR/n4gynoxwXuKEvgVmzwgMzDbx1bga31XzEZYGLgxiPDkZ4bjDC+STHDs/K0iTBVudmnRYW18qIyR1S1Zb6qBac+vPV7sLVO8nNOhuWXN8YBBEGs2jVj8B1W/B9BY7ZVg2m46LmNWBqrIUnYVeVLpJJHtp1bXieI/UdQSTOYWTh+TULjVkfrRkCdS1YFplmZAPFcGxH5LoMd9ghE6lPAKKA5bpg8jqljwRMJOyJjLVpuigDG3IqF2LEo6Gk7pL5Vq+HaM01MTNfR6PWkP+ejoYYDSMMRmPEUSTgjeMEEpYQ1C00Wj7m5+cxtzCDIHAmQYIELxjrwqRgyl5d8fyL41T84vKYKasFkrSQABMGRAx2uhinKRb3LaFeqytQpddHlkUiQ56bnxMA6cqVK5IKTwlvrR7g4MElHDywCNfRkWu5MLxG0QjjaCR+cwJ6UTasazBt5atIf0GCsBxr+rUZrBlKer2V2OnuwLFshAQCPRcaQ2gYgmLQh5gs2EnHUtakqakz/55hE6pzlZSKkahA3hTjLEEyjjCmbpX1e1kK6Hjh3Av49re/JV7qGYG9qoDl2Jhf3I8777gTd9/1Y8Lge+LJk3jh3AvoDXtwdAKkI7GbsW1fqmI++0kaS7IsWZ5k6rqWq/jvZS6AMNmezVpd1kV5HiZPMO8L2Y6Ow/qAgB9rUg120MDyvv1ICx2DfozRKAZ0B/uXjmDQH8HQNbmvBLIoFUjTIVyXjEiVlishNVkibNCUHnqJkubyvrKudgkOczQMQ6TEfI/4bEUxA2LIKtTguS7C0BaJ+IgS99yAltOPOpdnx5aampoaAucFolGMaGeEqAdEffUsgOFhbgo3KKHb9Jk0YWg2cvH1o5SYrMBS1NFlwrYH4+lIQKCa4Fr+X5nncH0Xbp1MUUv8AonaCRCosQantJ4g6xDd9gB5SsalsseRJjcfF9pYlqU0OxzPgu2a0G1dwnn43vIZItgtKcX0nqRHNoNGWNvI88SGN58tvtP0DBwjGowwGu8iRX/ieXodGPjSU9ZrbRX6uz7fPSDw7/oO7H3/TTICkwlFGGm6IZM/PSx+6Vd/Ce9973tx+223S9fnq1/9Kv7p7/xTXF69LF072WtJaisXKy68e8TaV3pHpyJZ2cbrQMu0cWQ2xAO3NnD/633M1gsBjoYJCy5K6gqEQQnfMUSiMUh1nFqt8PXnIjz53Dra9NF4FRv6V3od3//3OOcSnmCaLaMhuNlQqbjK947/jZIIBQSaApRN4C+NP0VWAv1FPJglvXW4uBI4TMTk9957lnDfnTO4/VANNatCd2eES+f7+PKz2/j26ggDygbYkeNaSkJQATz0prfi/f/g5/ET73oEK8f2y+nb9IUZDLG7+jyunPoizj39J6iKBKNdDZtbGi5vFLi4EeP8Zhu70QDDqkBq8FpsGGkIEwFFUCi0ESotlu40Cwp+79Uc0wkQqMaLxYGCbcT/Rv6FDAg6KApHV7ZXMkYMOyGQRtNhhibyfEsm+gLj0kZc0f/EQGgBb3qdj7fe6eLIkiXpc0OCjo6Dje4Y3z7Vxref7WF1nWnGJd70xgO492iI5RkdoVsh13ScfCGHrxdYqNMgusTTl4f4l3+2LhsbcYCTpGXeIHVfeba0jFZFswaNptaUQXETWdkCBvJ+0zlOBt/QcWjWw71Hm/ixW2dw4jCNl1MMMgOrmxqefT7GE893cH6bGyCVmsZUWVGXTrZvTBVuaBqOLZp4+E0LuO2YD9/UoCc8GyYpF7i0WeDkCyM8cyrC6q6O2TkPP/2AjTtWTCy0KEEB1jdTXFiroLkhluZ99KMUJ7+1ikef28LWzYgBqtl38s5wPByRoU/E4TI6fDb4tEwrHW7CfvXDH8Z73vs+LC4t4VN//il89CMfxZnzZ6TAFQDwu/fCr3oqmCqGeR5TbH96/yZw8ouuZTo3qO25mhm4GWeS3vi7tvXf8wSnX/hSP/BDuM5XPVB7B9gbgb/NEXiJ98MpmeBO8IRrLRs4XMm4/kxA+ykBdyJnuzrDkBlP0EV8BMkH4jvMJlAia/kR38RtMw283vdxQjexRF+8CTtG8XLUyXD+SkpgS9PxfGngm6MEj+/uiB/bAd/HQ/UQb6m5OGoTZAPGhYlvJjm+MRrgycEQV2io5tJcrIBBeaQ01V4cF/JSQKA48H3X3EJ2JPmOuubCdQPMNOZQD2+BZ7fgOIrh55lklvkIvVBqLtbK0zVcGhAM36h58AMPCeWPNEeThNVCggkWDzZRr4VwHQZ96AL2MN2X4FU6LjAYRgLWkUFH0MCu0UuZvoAMs6InrCZyYrL6qMYhuEtrEjKmkjiSYAqOgMW037qHxpyP+dk5kcayoUfmXq8/RK/XRRpFAkhSphvUDdQaLuZbBAKb8Dwm307Cmqpc1SNcxk3V5GNCMMEgHqMnHoY5xmT9DSMkg0SKFe4rKAuNo3gisYzguh7m5mblui+vXREgNww9NJshVg7tx4EDC8KmYt1DkInjK2Ap2ZEEL/MUBtlbfoCwVkPNc4VhxntHf1yyAMm+LCsT251tYbcGDHNh8i2T5oWppUAiaYSxrtEUm1A8TCSRgo1ISY6TpHr1tJTSVGWQSZ5ESChrLagMidHZaePC2bP49refxG5vV+41U3HpPegEdRw8eFBYgb7n4/zF8zh99jQ2tzahFxXG40iexJpHD0fvqqfk7s4u+oO+AIECEhuOnCu/n3Wj7/oqrVckvYaMFceUf09JNsNYNDL7WFvbPlYOrsCya+J3vdPtixXL/vllefYobVceipRC02svgV/jOPLdInMvQUKanW6IzU6axIjHsTxLOUMzJCjHUudCMFDTkVOqPaJn40jAcO4zJaHXDVCZDI9zUCQEJim5TmXeyEumOrM5WAkQmPTGSIYWihFpdVQ0V4CfwPATmG4KxyHbkLJwBVRSRc4QtIpS4dQQQFBeB5H1KukEnzfbdOA3+I66sBwdmmwSJDJYsYon7L0oitDeaCONVEo231GCmoaufCEp1Re7IpeBOiZs1xBWIiW/op6zbeiWjiJJhA1oUkVDBqOEIE2S2gul7GAYISXt0WAXUdlWkn8hBkz2CHtA4I1YLfeAwBsxinvH+BEYgetsUsR/wnYwtzCHf/I//hM88pOPiBHt6uoq/vK//CX+9b/417JgTScjLkqkYovXwk0HPL127g2LELXZLZFpJQ40XdyzsogHb2vitsMVAnuMzX6JC5sp2psJzKrCgQMeDi0ysYzSRQ/rIw9PnE/wl18+g9XOABkTT2+qIRB3ETkjXi8hIX4IJilbcK5siQA4Kh9N/TT5Y2QkEDIsKZnWHUkV5a+YRobAy7E47+Dee/bh2KEArVBHmmS4fHmEU091cXpjgPU4EzNpenRw4c4yHUah4+57fgyPvOun8M73vAsPvvFedW6FiWTQQ2ftBZx/5gt45ht/KF4kJr2KEg+9gYkrWxGeO38RW51tdKMUw3GBODFQJDVagosBcaaNZfGmx4rNdLaikKQ1JamtkE/3I8KumIQmSGUhUYPXjRDlJp48GyVZglUJnT6RJuUxgMnURLHlZCwKHX501DTgweM1vPWuAMdWPPEgyjQTcWHhhctDPPb4Gk69sIteXMHSCjx07wHccYuPQy0drTpguhbObXsSJOIZLOgjnDzXwe//5ZYKXRGPF5XuXBWKTaKuWxkUCqOEfjyIhUlS0itQWI2ENSmT4UkbOLKvjgdun8U9J0IcWqREIkZa2tgZuDi3WgoQ+OSpVUQpiyMWQfwebnxK5KUOvfIQ6hVumQMefHAed5yoYTb04DBNtsowGEd4/Pk+njg1wsXVEruxjWbdwYO36rjn1hr273MQuCWG/RztHR2mPwvdtrDZHuGxk5fxxOkt7Aj97GaUZUwfoFyeTfUWqTeerFr17lxjx83OL+D973s/3vu+9+L222/Hs88+hz/55CfxpS9+GRcuX0Alsu4JGHhD5g3F0VM8W8V3Vlv96Xs99fGbIN8vOTdQYM9j8L1hit7U+/Q6uvD3OtfrgQ5ltPSdn5vxlt6Qcd87yN4I/M0jIGzu698JAgTSnyGQR+sOSk5VkNA1Swoa3k/8quQrJiDeBAg0K7UhpuUHFydhj2smFvQc+z0fR12CeCYO2hZmTQuBY8LVNPgEuLgmVgQXgKHtY8MK8ExS4FudNga7u5gLAtzj+7jb0bCfnri0FCl1PA8dj8cxTu528XxvgB59zXhq3PEz8ZVr43U17nf6EqtYq+/k618/drRrcWCbNYRhA636PnjBAQROE47tCQvNNQNhRrk2veVUgi7xFtbEBL2YGxCEPrzQR56PZci4lglIU7Ox/9CMHItMS7G/IOiQFxj1R9jc6Au4RlabskJREgBaJYifqk7lAK8hR68bCyPJ4J9FBkq0UMm9KSsl+FLoJWxfx/xCC8vLy/AdV76Lvn6dzjZGwxFm6i3Um4EwAum1x/p/bq4B1zEFhJLQA67FGlNhTQGhCDYSfEnGKeJBhN3uQGTBlJCmaYksVmDVNDWZMuJxNhYPQz5vjUZDjt3t7cKyDQR1W4DAw8v7sG//IjSH0WgTFmSaKSAwGsnx83EMy3NRq4cI6UFHmXJVwjZNsSYhK00eBzIlxf+OHm26gF1UWwiLTMAqU2jq4jarmSK3LsmSF5IDJbWVsOaVQaFyrRamWp6JlFtCutIE/WFX9kjnz57HM6dPYTTqCZBFUIxAmmE6mJmbw+tfdyf279snkuAzF87JGjwe9DGKIgGUmQAd+g0YZPPlFbbbW9jZ7ag0bkrNLQ+WRfYbJbCZMNpogMHrmgLKg+FIfB2b9UCk4Q7TeHUCghoW5vZhpjmHrNKx2x1iOIwF6Ja0FrJ9KVMek8U3lFAZL6Aft/L245gQCMvzUp6ZZDySayeImGQxakEInb54lMQyKZmst6LEOBpiEI/Ew1CB2JTPunC9ACgdRMMSgx4BRXoSVuKVSPCSYPcoHqMcFchjG1VEGxodRg0w+at+BMsboxZYcCwPoyhHnjKkh88m/Qst6KUl0uKMYS6CLRpKBm5WmGm1BCRnyI9gnVQfiMQ+knePjXqWEGQ8bqxuIBkSkKbqiuxpDbqmWMuSdcj50zZguZRl2+KbSGk49x2SuOwYMhZ8H+hjSOufqlJyb4KjWRKLxLioMhn7eNDDINsEaAlF3cee9dbfvLi9/J/YAwJf/ljt/eSP9AhMw0ImWAw7hUePHsU/+1//GX784R+XTuRjjz+GP////hx//Cd/LIELk92mklyVXFD3dlWv/BmhjDKADl+MbCtzjCOLwNtet4D7j9cx32LSVIlnL2d47IUYFy73YevAHcfmcf8tBhZbSjI8rGycWk/xHz9zCRfX+4hIt3/lJ/W38JvKvFgxAli6T+XManeiGKYsvGjEq3wnGQBASMEx6WWpY8bRcWTJxN23BTiy0oDrWWDz+dRqgqdeiLB5ZYxeL8KY36Hl4gfDImhUuOLPd+jIfrzpLQ/ifT/7M3j3e35aFUn0GRpGWL98Bk889mn81Z//GyzM1zFXr8GzLCHlpeMcnUEbg16KrXaKre0U7Z0c7V6JuNAwoDcNF+1JyomuE7giWK6AUJ5LZbDAUcpFYmpyfdxESeNZhSAQHiYjQWWq0uiYTDcDlTFGbg0U+J7qsLRS1JUFNQq5Bacwcd/xFh66nebUFry6icowsBvV8MzZCE88eRFnr3QkK5npbHfesh8nDvs4vFhhX0tDo+Zhd6zBKGrSnV3f6uKps2381dNdWKYrsl6CRgzyoFcQGYnkPZZil0zYhtutEqk2VBdUqcLNosxTvA4pIjNxYJFehnXcccTFkQM11MpYNjbDTMfldoZnzvbw5Uc3sc1OLssuAao4JvwTC3wPrlZhf7PCXa/jcVrYP0M/JrJYCmx2h3j0uT4ee3YXnS6LZh+Ba2Jln4a77p7D0SMO5sIEVp4gH1N+6mArDvD8xTG+9fQGzl/cAV0rKzAZ8Gb+TGHzqdTtqoD66lw905rB297ydnzgZ9+PN73pYfFN+sxnP48/+vd/hKdPPY0iiSebnul1Xn+MKWLwcv+Ox5i8uxM4Ur3P05COyYbqe9o0K+aJAhrU3HAtpvJ6b6+rEMWE0XPdca9X/03DReQyfjjMx5v56dg7t70RePEIsIbgTKp2QkonR9AsJzooTDhDmCpqbld8Pa7VU9/baZaVWs/YrKOvGpsRypdP1JWsDzXAq4BapaFuOgjpaWYYWLID7KubOOx5WOZaXmXQDFqe6KAGMdIt7BRAh6yyeCSgx6yhYb8JNBlkQi/aykQbGc4mFZ7oD3Gyt4uzBLwm4CXXU1lap1PJ1cL1+vnle9Wu/CUbOhy4TgOt5j40giXUgiUJVaB3nykMH0+a5ypQZSIplRACsuUogbTg1WzYHo+lgvnom8YxdwMLrdlQed5m9FVTQGqaFejtdLF2pSuMq8B3UKsF0CwTRclkVR0WveJs1RDJkrGEctDnlV5nDHrgPaQXIwEHghYJGVJFIl3D2bkajp44imatJr504yjBeDDAdreDBsNB6gHCuodmGAhA0pqdhU7wT9Z7ehNSvmsJq5+sS8qXh6ME0XCMUX8AMqfomVxWVAfoEpgx6saS2ip1w8TXkOFfpmOIbJmeiGT3ebqJREsE2Dp0aB8OHz6AWt2HppNxOMagN5RwkDHDQ4ja5JWw+8LQlwRkMlPpN+uYurDw6PFG2xJJtWXQh/hiqnsuXoD8OTKzBOGSh1m86QgkSthEyWdeeSLTv1kjSERgqGJ9lwv7kMm3pl4hG0fodnewunZF5L4XL61iXKQq4KrMxOuYQTv1mTkcO3ILDh9agev4WF3fxPMXTgvgPWTYWVkJ47TOkBebzeUKMUGhaCihJ5X4K2sCoskzk47FgzLleBJUqsgUTBGnTO7VMNuYQT0M4LqOCgGqctTCGSzMU3Zdw3AUo9vtwyPwaNLFmUnNygexpAcgqQYcJ9cQSbVnuxJ32++P0OnuAKstugAAIABJREFUChBYpGTgZUgqhpPQKkB5eYufocZkXZXiS/CX10C5rATnENTOdaRjA/GwFEsfKdc5wRD7pvpFglOAdJijjE0UfQKLFcxmJbil3UzhhilCJk/rDroMwiEImFFmy+9nI9/FmB6DQ8qXr/qSQDM0hK0QIcfHZqgHXy8110lBLrUH97iaSN+3r2xLAAjBWb6rBG1NMjNJLpBk4Aq8dNshcOrIPCgAdEUmJkN3qOIyRV7Nd4mgZFWoZ5DvNSXN4geo0d8wxmC4i8G4h7wcoNL4/u4Fh9zA1XwPCLyBg7l3qNf4CEiHkVtr08Di/CLueP0d+N3f+13cfdfd2FjfwGc+9xl89A8+imeeekYW4+mHkzVj5FWS1h4Y+MoeA5YXvixU7DRmxhCvW7HwU/c2cf+xADW3lAX9yRdK/Ocnd3F2dYyabeHuIyHec08Dy/P087CQ6AbObaf40/+yjVPnO9gdF8huLkrgdw0PF3jp3k+28WrJZaFGgTCLaeUXxkKZIAKLWkez4VgZZls+Di14uPNQDXev1GG5CXqjCufWU3zzTIInLySIRmSlcSlPQV4doSo+5wkC8a6bXWjirrtuxXt/5p345V/+efj1AI4ZIhlFWL18Hl/+wmfwf/2f/zv2LdB7xkEr0NHyNNQ9HY26g9FYw3Cgodcr0OmnaPdjtLtt9OMC/ZGGYQTETNLLE5EB0CRYq0xhYuTGCI5RKa9AXh5VtgVgEWgUOI1m7tdGR5EalLcijZsLcyTFGnJ1haZJCQM73yacfA4nlhzceYuGpcUKTkivFgurbRvnr2Q4c2EDm90BMnYvtQxLrVkcWHBxaMnAwTkNTY8nZSOJbXR7OS6tDfDCxV1cZoSuGQKGI+yNqoxgVBnSglsm+lfyXOgPw/uXojLoeZIqExUy+coMgSizuWny0QgtHFwycfhgDUcWHRysaagHNgq9wlZ3hOde6ODLTyRYjyi1ZkGnyWaT35UK1FqX8Qi9DMcO1HBg0cHhRRtBTUdaFNjqxHj64hCnL3IzaUKrfNhMufTHuPWOWdxyyMFSK4VvpGL2WGQ2zneA59crnLvYQ7cdiYw9ReeVvdp/a7/FcZ9K7KYsF/VcTNmMtbCOu+65Hz/3vvfgve/9AOrNGXzj69/ER//fj+LL3/gSRt0dJMlYPG/UE8nfnR5jytElkMe/U0/oNTkdn1P+3dTLUt5auXreK77Lyq1r4nP5HcdV7/bL+0ykWvLzLz63F4OGNO9h5DYR8lSS+5Q3IHcZ36UXfHlfv/dTeyPwIzICfHtsMnYIgEw8UDmPlxobT4r1xbqQf6feamVscTUcihjMhI3OI9AWYpq0yiYQQUCq3bh2p4UmTHsysPhxtAqhAZxozeKoZ+G4ASzTS8/QUTdtGFoOWydko/biZCVyzWDqPPlKDlnpuqlkiwA2cuB0WuCpaISnd3bRqyqwXZ2KxyFltNffNMVMV/PidN56qUJJvgmuHqDuN9GYXcRseAtcuz5JPjWgGyZsP4RrOkI7JMBCDrOMkaYh9GyYrg7HdwSocSwqbmzoLhmEZBrSB61CmZYSnMEk5TwD4nGB3m6MzlYHZVZJuEXYCGHbJobDHVS2BZiZMOMJxI3GTApWEJZIMi1bAgqoHGFYRsIU32yMnHWIpaEx7+K2224VWS7HmD7GZB62dwew3EqkzPWaLw3B2dk63KAm4GQSjyRlnmwvAlGVZiFLx8IK6/Yi7PaGst5zX8DryHPFICXQuLbWkXMhG5BBHzWCUr6DGcp5az58n4CrKWBlwuAMo8LhW/bhxPFlAUGJnXbp0dYbYHt7G71BV5JvUTBMimnGNmzHhuWyiUoXFEdkmPTTI0uMADdZp6z7ZDUT2xkl15Rxox0k8fBJuqxmJrJUsMaSUAcFR8l3CAuP/zBEIiaw1RegdRiPRX68tnYJa+ur6Oysoygo9x4LK4yBEBybVmNWfBEPrxzDwuwieoMO1lZXsbq2JjJdyowtS0fLt6EZtkhXuTcji7Tfo9onE/ZYQdsVsnj5jlJLa9tK8sr3uCB7jCQCG/XQFem0rtvCAGVQnhM4WNm3gma9gTQv0R2MxO+w4c4J0MvkZ5Fi8x1jvzkZwA14rDoCNxA/zE5nHT0GtlCCznAQed5Y93F2mTQPKbeeOP+k3CfyvNIcGQFNVnGsd2MLo36GeMjnmI1/sudUQBiqXFTZBAIROciGGsoBFcoFiloGy2d9m6LWqmB7ZNPqSCJ67KXSnGDjmHsGW3cwZCJ5kiBN2cTmPkMTT3Y+R47Dd9NSnoa2Dptjz9r1OqUbx39tbU1ARjoA0J6SqhgaBFaFI/sMNv2poNcsXcB/XktGSwAGoBiWSLWF3VdViHN6lXMWksg/GTdJPmY4XsmxTzBOEwwHHcT5CAUb0hr9HPfqlxu0DO8BgTdoIPcO81ofgetMnMgGZLw9A0J+8zd+EweXD+Lbp76NT/yHT+BjH/0YxsPxNR+z1/p131Tnz3KMfhFAza9w64qNdz/YxF23kPcOFMMKf326jT892cfFrRRNx8Bdyz7ec/8cjhywYTo6UtPEpW6OP/vCOs5eGmO7l0oBeLN+pACdrGdTaEGdLXlwEgciGwDWX1aVwWY3lcleNJdu1bB/0cUdtwS4ZcmVup6dvtOXBzh7eYAL6zHaffrKKXhClEpMLGNKsWxuyLOz4WoODi4v4eF33It/8Cs/jfvuexgNr4mqMLC6vo6/+NSf4X/+H/57MReu+UCrYWJh1hNgcG4ulNRAx3bFh4ZS1PF4gH67j85gjHbfwGYX2NxN0R8k2ImZVMwVnMbU5COyOhpSDzvN2FAhItNNi2GLtMWkZCgjkClRCcKmK/QcmT5hqU1DD5USU7ZLTjqHhg40ghizsyVqTbLdUmy3+T96SpZIKnr3WVIA56aGpg/MhSZmQxs1nzF9KZIU2O3H6PcSjIYVBvwu00FmaNAoTaJEhJuQqx9xWZ5wwVjmJVLQi7n8JOFY/aiNjIChUcF3UrRqJY7Ohbh1OcTy/lC6smvbfTx3jrLegZwv7yPfD/+acRyi0kdJYFgv4Rs55us2GnV6DNEbJsPGdoTuuMI2w2hTS+4rDagdK4Vb0zA/42CeEijbgFaU6A8ybEfAWp/3kgPOFEqe77Xmx836PqlN7TQihBuXqYxWvWi2a2Npfgkf+OAH8Mu/8uu49cTrcO7MOXz8Ex/H5z/7eZw6/RSi6AamIxP85YaAIJwU5Kqo/+EWsXwJpmDkRBtMBoecx7VEYtHw7H32RuDv8QjQW5jrDecGkqim645s2qey+peQFEiiqKF+/qXcYKYtCXodXzMFJVCWXzUaZPOJTPSGqWPJtLBk6ViyLWEJ0jtwybYxw/RhgoNMFRXmOjfmZPUrJj2ZNNNWwEA3sQXgQpLg1GCM82mK1TTFVppiROOuKVH65dxvXruYmDqwqgC+U0ezOY9W6xBcvyGNQp0MI90Wxo8TuOIPyMRWBgiQSVTquYCArFWYrEqPNspd1Z9t+XleBBlG/W4PnfUOkqiS0AAJpEgydHYouaxQ5Sksx4XjOnLtBDKSfCCKAjKX6GfHJiPPmaAPGW6Ug9IjL2XqFxtZaSSegWSkuS5w+Oh+HFxZQOB5yqaETM6slEASAky2q0s4SL0RSgBH3XfQHzKwQoFC/A7btjHqD+Xv2ztdtLe3JRyE8lNKLfndo8FIQLQB04N3KXMei2caWWKu7yAM63BdHY2ZEDMzM3BtnusQ/VFfmGf7Dy3g0KEFzNQCuT4mDPdGQ2xsbGC3vSXjyaYk13rxV9Y1GGR4mQ40W4MXENCsS2AGARiCWgS3hSEoaa1c4jW5Jww9U/RRJtPnElhCIpeqSYmsTeqcifkupc1MZh4ziG3YkSbabreLdrstYCAVI1U+xihNEY8T5Gku0m8eVzN1BF4Ty8uHZY9FtcR2e1vGcH3tMgaDAXTTgutoqBE4dsgIrQt7c31zXa5BAKZJea8a5ZMP1zrKZsUv0BAwqx7OSSN4XOSIojGKNMJsM8SB/QewsLAfpuVgp9fFxsYO5mfmxTdxnOcSAFPS248oXJXAsk2Ero/QdaURKwzNKEGVKuAqY7OgspEUqaQsV5LaHEsdSVCLVa9Y5BRk1KkGMj/ZGBiP+NzTI11DSBBOgr6AaJhg0E1QRep+mImNMmZDP4cRVMicFHZYweEjwjmNQTr8QVZAnCMMC5Z4/FGRYl8FAlkOiBe5CaQlgcfpu8Mkbwdh00Fo2wKaTkkuBPOoiKOn8nhUoEhykd+TK8r3kiD6dE5l4IhmKjkwPSRFti9WAayLHGEJTr322Ti34cg8xzHifVYKogLjoo8kGmCU9JEWrPl5bRMf0pczn+39zPcbgT0gcO/52BsBGQEJZmCvtYJf83HHnXfgfe95Hz70wQ8hqzL89Vf/Gn/6n/5UzOWnYQb09WA3hZPV9MOJn5/r/25vhF/uCLBLqUshF85YuPNoDY/c5eP1y66Yz+7spvj66R7+7OQOrmwnaFgabl208P6H9+PoAcbd64g0DRd2MnzxZBdPn93FZod+HS/3+/92f06JBq59phY+PF1NGGUMx1Cco0yL4FYFPLIIAh/LK7fg+JElnDjkYSnsIh5s4ZkzIzx3YYj1rTE6UY5xrvw3eDyCgCyY6FXEBD16wiQjJt+qQt/1bcwesHHfG1bwu7/3v+DY4dvhmHV0Ol189rOfwW//9m9JUUsJLBdx3zTgGyV820BoGNi34GF5v4flfTaWFx1JXkyMGezms9juObiyNsBT567gzMXLGDLopSL7kzKhBBb64iNImbO8OxXlNEwAZogbZQomrBLw0lJkuLyWcakhFQkC/X8mA6kBjueIzCGJSzjJPgnl0PURNHMMzWS4iI6YFRld1kUJ5qJksAm/nxZF3OCRTUhAmkktlPaWkRRzoMF5odJ+GVWcmRYy+unw7+i9M2GNKKHZRG7GcsVQxSAZgbK/KnMwC09AQLspqZRlGSFwChycDfGWe45gbs5EFPVx6Xwbp09vYjtSRWkyYRw7NF3W+f0ZEs0Srielx+TVVkYOh2ConaDUE1RZibHymoZGo6hSg07zcN+VYSizHL5mwmY6XUXfGhOxRrkKZVCaAIf0u8ooqbqJPwr6IkhMFoti0art84QRKKb1Omp2De/86XfiN3/jH+END75RkvC+/vVH8cd//Al86rOfRae9NWHN3aCL5XMtIODV2BL179y4cmPF9B5+RBNP5p68sT/gl0/k9ldlxFMXbR6Gx2cXQIPFZ+1qMNFU8vMDftXej++NwI/ICEhwlkmmOD3DlEsvWS5T0izV9JQFX7/lVFFfylvQrGyMlWGDYtYgFwhebCEIAuhkhVMqy7mam1rFCJbYL61Czuwqm+24Em5RISiAFtfTwMaKY+OE5+OIq+TABLokpEHmi1JYdNxU52kqjT2eRaQBu6aFS7qL03GKb3W3cbbbxS4DDCYAm7p10/mCfykVxrU5Z9JMk7CuqgZHr6Nen8NMaxH1+gJCn2wpF4bmiryPDD3HrwkwRuaehJSYJUzfhEEQx69hbq6JRqMmjRidQRi2IzYdcZxgc3MbVy5tIo9UrUZgij5kbGrmY8Wq5KJfMCyLSaMFkDCd2Spg+RZqDU8AO87trG3iYSw+fWRdVaWGjB7ABBANgiO5MM0c38SRI/NY2NcQSS7rIQKBUT8SYIfH8V0bQWDDq/nCRCzo6Ue2eF6ILyDlrJRmd7Z3sLm5hfZ2WzwNOXUHYSBgIv9MliNBL8P0UTCR2LaQ5awXKjSbdRh2KQ3ahfkFNJoN8Ybb2toQ+eTcfBNBYElIxdLSDALxtyPDs0Sn08H6xgYKMX9kzcQxSjFORxJi4dohAo8ehzXMteYw25qD7Qeo0lQFxhlUB3D/Qu8/hqmpmoKSWkWtZFJwDrOiM6GqTlnXsebgH/MsRpLEGMZDdPq76HR62Fy/jOFggGg8QJLSMy/DKB1K4A7HjvfEtTyp0agdJWPz8PJhrCwfFploHDPgIsLltVVsbG4Lg5AEPybwBl4goRq8Tzu7O3IMy/KVzJpS7Zwe1fGkCUaw0YRHdqRpy1o725gTj8Ld/kBArGZgYxDFOLRyCAf374Pneej2I5y9dAXHbzku4DWfhV6/h163pxKR9UQANe5TFFbOpqq6H7LSmrrUVmyyV3mFIqdUOEY0GqE76CuQ3GDgDK+dNSjvmyUg7qhfoSgNeJ6LsOZLkjQBvCQpRZXRWRui145RpTa0WJfann7ZBVmxXoLcJUOS718u/QbDcOVeGRUZzwR9NeS5DiewYZYV4oy+jmRYlNDNAqZFtqQOYnTsWPN5qAcBwgZZuwoMlpRfzcQ4K9Dp7KBPRU3MelqZA/JadDOTeY8TpMZ5xQYc1tIMWJEgGsqCKQHOJKiGgCjvHUra6TDluqb8CEtehxKkm/oYw2SAeNhHlAyQXA1MeyW10o/I4nXjLmMPCLxxY7l3pNf6CLBDx0mdi/G999yLD//ih/H2n3w7rqxdwWc+/Rl87tOfwzcf/+bV+DV2a/jP9QlGnMgEYNiTCP/Aj4NLHx0aQjPxddbG8cMe3nZHHbcd9KTLORgW+MrpPj77+AiXtxMEVoHbl0x84OEZ3HawJoSXqASu7BT4wpM74q22ulNCGsI324fYwES19+JTmwIZ7HJzPSWBzrbGcPMUS4GF44eaOHpsASsHW6jVTDEnPnOxg68/fQWXNgboxZTA6DAJ8oFdSxp+sKOXSYKs7pRSqKfjUph2VU6TXnYADSwfWcT/9Lv/G+5/4F4cWDooCWhf/OIX8Xu/93to07B8MJCihWWBRJdUQOgADdfBXMPB/kUPBw80sHy4hQXfF6+ScQ7sDmPs7PSw1m5ja4eMvBI7nVI8dRLEiLmxqRzoFQEtut/xH8p+mHw32aOwQBWZhHoFeQZ0TpHuI1kS3I6x6GOVm9OI2INrkjkxnnjTaMgMFrqpAHfKEspDgbpci2EwKY7gKDu7lCjoiA1KsSnLUJ4+rIDFl5z3hX5BLI+kEFXeUlMCyPSeSklNIEgMEHnPLRgSGKLOn14+jIzxzQKLDeD4cogH7jyAWHdwZn2A589u4NKFNmIxUWeHlMbKSmpW8vmoCN5RjsF7zHKdZ1RIijK3pZVJ43VbfI14HbR75jloGtkCBhItRkl2QqHBruiIJVsKOeeJkhmFAJXXJbXdbO/SBOsSG0a5wikQOGUETqz+pTZVwU4Pv+VhfOjnP4RHHnkE+xcP4OL5S/iDT3wEH/3Yx7C+tqZu5o38cDDl+eVBxWlcPafy/9fkQ/Lvr2jtmNKXpv6FLz55BbIreFD981IJoTfykveOtTcCN/0IEI/QaXTPf7nKe5rseiekQM7tU1x98gpPG3is9yhNlFdbQHaykDIB9OWtpoefWpkmNSEbQoXM5bL+0P+Lm19ZQxjQYAhIxtijWVvHYdfBPZ6HH/NcNCx6jVGWrLzehLxV6XDoT825X+O8DYwZiGW62EwTPNof4FEGiAwjdL+D2Xh9o0A1vOQznUYm/64XIUK/hWZ9HjPNRTRrizCtJoyqBl2j/NaA41KOSksXgkMURxNUACzPRNioi/9fY6aGWuDBpacepak5QxWUxHNrfRebq0MQT6D1F6c/SaElIjsBLxnEwaRhhnKpNZU1QIawGaLZqsF1LUkrpcQxj8hSGwvhWS8NVLkGO7DF+5Vpu5SK+qGFI0f3wSGQGDKowVZgSZ6KxNfz6whrHmqhJ8QA02HjlKAOvdUKJTm2XBmDK2sb2FjfxPZWG8N+X2JTTcfDTDOUZmLKkJIsR5IydMxGc64JP/AFuNQpEeAaTqsP0qdKoN/rY2t7S9iAh1b2YXahBjfQ4XhUKCTwaq6cF5+sfn+ATncH0WCEmFLiiWdfmmcSvuLZNsKwidZsC7OtFryggTymKzJ9/vg8KRAxzsl0UyEjJDgoFisffBXowAec4WeUgeu2rmyQyPQbDdDeaWO9vYH1zU0MdrsS9FAy9ZVVGh8zUxMQkN5+9OyTBhgBIJGW5jiwfxmHDx+T+orpylkywqDfx85uD/3BSOoWx1IMz1pQg2YY6PYHco6snqidqRgsIc1WeiwWAnJSSu5Rek3GY5YioPef5ShAHIDvWeju7qLVrGF+fhaBH2Cc5mh3+6II81xPJNxRHAlw2O12pbHIX5fAtqwUObs895Tu6pRYUy5OUFoBy2k6Rky25GCA3rCHaJyLZJ3MO3o6EjgU772MYW3i4AgvNAT8Zaozvf3IiN3dyrB9KUHUBtBTSdVwC1Qu6/oUJb22TdbQPDESKrh3UCE2ZOHxOyhEoLzYn/FlTDlODHqRcePMxfpI4XfQDdUs1nQLi/tn4HkK+Cxl0qF3pCWsz153iPEwRpEqQyORCDMRWKvkWWToYabz/hHkm7pSsoamd6XBeGGUpUoRpz+oKL9yzius0/lqEOzkszdGVo4RjQaI4gGSYsin9iYNsLvpV70Xn+AeEPiau2V7J/xDGwEWYQQCSc9/+I0P49d+/dfwhofegCeefAKf/ONP4ktf+BLOXjz7XeGZKjqdU16hJuIbvIf8oV3wTXRgVQAbaPku6rWaeKHsa+V4850hTixz4aK0IsdXT8f4HIHAdg7PLnF8scCH3jyDEwd9WI4GrsurnQKfe2wX3z6/i7WbDQi8vtB+ScUyu/MsMFVhKqa9BuDZKVqOiRP7arj7RB2HDthohhWiVMeZK5Wkwj5zfg3tQaRS+zILVlGHg/rEyYydtRQFPV8csuPGyleFZTlpCTmTvyw0Zpfwcx/4ebz//e/Gvfe8Hqah4xvf/Ab+1b/8V3jhzAvSpaX8o9IK2XwYJdkUhbDofMNCg8bf8wGWj83htpqFxUCHX4PIBfiGDNIUO30dG9s6Lq9luLzRx3p/BztphizzgMK9KpamF4iDsYB0BRMANUPgwemH6XB0vOF7Z7IAkf825Wuon7KFHUdgr0JGppvhAPT0IxAoWxICgQ35WfIvTS2GodGJicnVFWKrEJ+fijs2pvBKWjClEpSJTD2WJm7schTePwWS8viy95rsGrnh0ysHqHiNoruSe9IKbRxeqOPI/lD8CZcbJV7o5Dh5McK5tS52dvqkRooHi0qBnPz6dDeah2pTaNDLr5BhkP0Fr09nYqCLgnIKjhGT++Cz3ESqZYDJlEWVds4NpUuptGzlCKgRZOWGk0UeJVU30YTx4lORsSDrjgUknwteB/+GYxypnN5JQiiDWG573R145CffgQ+8/2dx/30PorszwEc+/hF89N9+FGfPnpVN6jXR/kQHdXWXPL0B/IbrEIIJjDp5qyZnePUpeIWDN9XoiR59Uvi+1I34Dg3i5MnbW4he4aDv/drfoxFQ7B7O+Mr7j3LeSV6CYv0wPITjcfW1m75rBDr4TsoqOpH9X/faywJDP1zyhtTaxfmZa6cCMZQHMBPv1RFU2Ihh2eJ3Zhgpll0Lb66HeKQeYpEsLpmdr8H5dBD0SwelTp/A6dqoFga2Px4bp/hSP8LJ/gCXIv6NWndeat6Sc1CE8asfEwwQWMBMcwmtcAkNbxGGMwOjYDCILqw1Blr4tifMMoIfDDWzbA1+zcP83AzmlmYkGZhyUAIAcTrGYNAXwKu708Pudox+m+EgPDsVrlGQ0kSPRHrRJSpxlHJH+VyVUWjy3bXQh+sSRKuQ5InUTMJ7pr9bRpTGhOEaYt9BMIpJpGGrhuMnDgB6DsvWhX1FJhbVDtGgj0ZzBo1GHX7gwnQtYSX2uyNkCX3QyOgkc8kXNunWVgfdbg+9HplmIyBPYToOXN+DzXTUkmBSjHSsvMRnZusiNSbYgSoVsIlebwwkHPaG2GnvoLPTEckvpcuHjx7EwuIMNCPFKBrAdizMztRR8z0BNtu7bWxvbWMUjVRIjaYJ845JtbblIwwoOW6gMdOA7dagJanYsxAE1KmoyBLs9nbhBD5Cjz6EZOyxyZijoPdfzuTgQnw0GbRhUS5M3zbKZfs9dNqb2Nhaw2anPWFismDiM64KTIJyWRYjHg+R0B+RazMBn6xAPEqwb98KTpy4Hb7joN/tY2NjFXE8EvYmZblJlEjSNFl0XhBIyEyW0eOPzV+y3QyUVa7YsoYlx630Cp7jCbgqQFdRwHH4u768X0z+5b3Z3e3AtTTUAj5DriRQZ3mJpYUDCIO6PK8c4+FIAYFZwci9HDk9/rJKvovgN8FevtP0puT/+FyQ5UZGZDyOhRU6HI0QpQSRdbiOLRJwhv/wgSUQFjP8Q6tg10p4HuXdhogDiNsOtoHemo64bQC7TPPNoTcLaCEB1wSm4yqGZ2GgzPn+qOAjjon4CPLdyVRLwq5PPBILcoilpYCC1iX8SOOdTWBOUAQDTcwuhqjVXNgE7giqlhocy8BgdyDhPMN+hFzYFqqNzAmTewPeE4KBMofSztMkYKsJ0E+fa84dhmMqEFdCTXQZB6m36Qyucw9kqPRiAZUjZGkkqctknKZljFxmub0651Uu13tA4KscwL1f/xEaAemEAdI9e8db34F//Fv/GMdvO44v/tUX8Yk//AS+9rWvYae/85JAICXBEuzw9w4IVGNG1hZTbD23gu9a8mcuKKp+Vl2zyUojoN60AzWdw0k3p3Fyq1FHY2YO4ziGq3Xx8J0BbjsUIMsLDEYZvnk6xmdOjnCxU8p3HVtI8cGHWjhxyIfnKhDjcifHp77WwdPnd7G5S3bcDXhIp+f/vdYcXurfAJQIBjgttF9U08of5RhE/lgwW+IvQq8Xer/VayVuWZrBnUdbuPUWD42AXjwRttpjnDw1wuMvDLHeG2GY0T+ImI8FvQxhIZSFXthhWq6kolYMmCrBi11A8YxjwVwYsJ06jt92B37zN34V7/zJt2O21cTzp0/hDz72B/IenL+8inESSbHP+2qW6rlXabg6HIOeNCYaDQ/HAgfLsxYW9lmYXTDRCG2U7ABWdURRgO1OifPrHZw4vvHcAAAgAElEQVRfu4RdSTLTEY1NJJmGMqez3hiuLPQE5dhllG3CNAtRZM4EA8mSM1nsSInJTZ1KQ+TWjlsth+lnLGAoFNYI4o0nHA0OuosKoWyhXAECExhaJjASC6jYVNhbRT3yFAjUWFyOJ4/u9Hymz9j3BgK5GSRQVVb2pI9dIsMYBxabeP2JFRxdWcB8PUeyfR5PXOjgqSsxtvo0OU9l00GZiT7xeiIuyWYyz1vPQ2GzlMZICb5Ug1eBkBwjdsnlmqcYoiey85SyHyTIdTVvUX7tVMLnUCCg5BLz3c2FifKdm+Eb8E7d6EOI/NYWGbPiuKirKMB7peYgvn+WpmF+cT8eeOBe/PKHfwnvete7hVX7J//xj/CHH/t3+Na3nkK315+8kFMAbrp5VjOaAuVk9CdXMQUHrwfspi/1q/Him9BP5bu+HxA49UW8/tz2CuQb/YjtHe9HbwRkXpa3mjPfJNN7gvVJaCc31NPXXn5y8k7qk3dSwj/Ed0GxqISdrawgJN1dvMrYyCIbW/l6CRCo6RMwY+pq+v+z96ZBk2Vnmdhz9y33zG+rr/bqVa1e6NGChNlDEmiQsRiJmGBYJsYOwhiCgPnDT/CPGf9wwDhi7LGHMYwnIMJh5ABCgAaxWSZASGqpF0ndpa7urn35ttxv3n1xPO/JrK6WhLpQl8JSK1Oqlvqr/G7ee+7Je97zvM+io9C48eURTJhGgbO+hR/odvG+bgftkisYGXdLdjF5hpoFR4TFTIJVlD91dmz8mfhSBXw6TvHp8Qznx1PktSl1AFdKJoCqwowMMEpA2dxb+nstf+4YTbQ6x9Dt7AobsOn04ThtIOezVoPlEJxxEbgucvE/VUmflnjeBQIEdgc9NJhkq+lI8ky87ybDCY72jySldTEtkYa2YvCJMoDsyZKhtBI0wETYLI8EjJLXshZzLFfJWekjZzuSkBvlMVo9D45rSqIqLUIqJpHZBhbTCIvxBEWZo7HZxiNvPYlSGnoFbM9CoxUIIBSHCwwGA7TbTUklJqhEH7PRcCaSZVkrmVhreOIrOQ8jlCUBNUqHU2HqUWocZZmEQZDZyLADAjRcOjzfBX3ICegReCT5gD8na47eawxHGY1G8vPBdgcPPXI/zt13Eq7NZvhMmI0N30UQeAqgnE0xGh5iRiCQzLTVbRWyuSXMtnazgWarJT6LXOeLSvFKea/IJLx16wa8hodusws/aAizTaLOQgVekclHKSuZlwSw4jTCIs0RzmeYTo5EqjuazgUIpn2MzppBJ5tLfaHIWpPEZoKe7FWWBfK8QrRIsbt7Cm995DEMen2Rmp5/8QVhm5HNZuoGojBEFC2EneZ4ATzPl3vO+0DQk98jsiv5HczSBEmcIa8LsRMiwYDAtmM64o9oOSsg0JD5Ml1MBbQUyzqqMwzW3CZ6vW20Wj0B7Fjn0lNwMh8u2ZGlAK1FqeZFkRQiSaYPJM9DWH4Es/NcpK0ECQl+RzEDOhiMUcu999ylbJnsQb4vJD2Y7NUStltJ26BKK6QLDfFIR3SkYT4EyolKrtb8EnqQQ7MKSbh2XR+O5qDINERRob43vB9ljoIoe1HJfOXjiaxW2auKJSSBQNbZHEf6bS61AqyV6IfYok+mj8B35foIlPIhky1SCceZTyJkkdpPqAdQgUqIAoWE+FBdI1YBNFXlN5xJx2RfWwZs35HzIBAo8yJj8J+quWmFIMCuMLUJKtOjOkUWxwgXnH8RCszVBFsqbtaY4Ne1Pq+BwK9r2Na/9OYdAR3Y3NrE+37wffjlX/5luIGLj3/s4/jI//URfPaZz4rR7rLe+soxuJMc8uYdoTuujA92po0ZaFo1Nts1jm9rOLEVoMnEKQE+6INTiq+b2p1z0WOxR3mqkseyduZfsTtmOQEyLcD1/QmSaIp3P9rCW0/TW6VEHNf4zIsh/vPnIlwZlgi8Gg/t1Hj/25t46GQDvmOiqE1cGeb440/exPlLcxxMK9DL9o28pLBa7vfvlICuxHW39aBfxVR89bncCKh8Lk2S/1hciOE4ixluDQjeLecPfTNYNNu6Ds8y0DBqHBu4eMsDAzxwpo1+hx3ZEoeHCV65socvvDTGK7dShCtCnMhpuKVRQBlDOSizZRFQ0wOODK9lOA4lptI8XG5YeE5u0MPP/NRP4Ed/9L/EQw8+gCic4S8+8Rf4T//xP+H8iy9JUcYCkrT9O8HPpROZXDIFQAPXQb/rYLBtYXvbxvGtBlotH51GC5bmIU9rzOZz7A33EU0LHI5y7I8qjGY1pvECcakMqylfSCv6NJmoKO2tsiWrgoUgNzQG9CWrbcW0IBhE6ZAqPdTOgVswJSm+kw9BmQrZdpyfBAIpdy7VH9TKiWSl7BWzIpXmLPdP5UouZZZfPsPuqMY5QUTnwD/qGPwnHf2Y3by92cWD953CyVOb6HgGzn/+Gbx47QB7kxwxQVFOOrZUuRFiK32121t9ZEUpLFHdOzTwr/GD+vJz48aPRSc11pSxLX99KW3mNOK5EVpVKbfL1ypQ6ZsaX+K8X4FzPNE7ugDL7zFZrPSSfPDBB/HTP/3T+PCHPywynU984s/xf/7e/41P/u3f4WDvQDEran5PKf1byWmXwy/z7puZIvlGnnjr312PwHoEvoIAfOczdVUTyJq/Sg6/owC4XQveAeSvnuFf5bnxVY6ADcfEIw0f39fp4rtbbRjFApZOPzlNLSXS6FC+bgQkJFhAHuUVDI2SQB1DzcCLWYbPTud4djTFhCw5rcKiMpDUJkqpEzRUJpt5ZBUSzNOkmaIbHly3i3b3ODqtHfEG9J02KFxGybpPhT4ETUekqxA5HzfslXjwtbs+ur0+mo0WAs8XBtVsFmISTnF06xAHN4aYh/SRq1HlDDIwYdUEeEroliGMuZUlRZEzcEN50/E6WT/6vg/NovS3hp6TQWUiQoTtYw0ETV8qriqlTxvtMzQBH8PhVNiGwWYLb3n8tACBRRoLK7Dda2Kj10eS5eh3+wJeUtpbLVNgp0djzJnmoBlwHB+uYcGoKsRFCdumj7Umx6NlB2tasuzIIovjWCXPJpmwG3VKv30XzcCD3/Ql2Vcad2WBRbzAZDyVc50vpiJLfuiRc3jo4XNoeC7ijMm0sTQpbc8R1mC8CJGGc0yiUCUis0nIWjgrxOOOgRu+x9RnNss9Wc9UHaMaY2le4Maty7BNU0DARkBQiWzFQkJAooRAEmXHuYBc9IRchKGk7MZJJPJghmWQGUZtd4EEhlHJ8cSzl+PPIBbWXyUTdVOxIwnzXP7/iWMn8OhbvwPHT5wWifMXnn8BFy9eRJLEcG0Li3iKNI6kxPGCJhrNtlyHqdlImd6s6Wg3WgKsHR7u42g0FdmrJO0SLGdQhu2g4dGj0oNl09tSkRUKApQZGYex2MewoW2YDtqtDTQ7PQQBU65tAc2H4S1YlMOLEoWS1hIpGYJ5hTiKxPORRb14jeYGMs5ZhoIQ5OO1MnE6iRFFZIxacu/ohbf0tiGRVJiKnm9CswjUKeZenRnIyAqcZJiOMyTjDHGqGtW6UcByAKftoNdqoOk1UGQmwlmJPC2QlwzWiVEQwGbtaBCgpBxYMf8IctO/kd6FOpg8bYkUV22ZdCEKeJ6FdttHs0O2qC3XRJYrQc55mGA2ChHPY9UDWdogs7ks6ep1ibxi8jptcCStUDVMhC1qwaWnN5v8IlMuFOuXEmFR2/C9yl+ZjWh6VpOAQGB9EUWYhvSeZC56AtAXRpl+f43X6qG8esvKRuXbvo5bA4Hrcmc9AneOADseTLD6wD/+AH7hl34Be9f28NE//ij+9D//KV6+8LJ4Y6xfKySCcA/70TaO9TQ8fNLEI+eaOL1rY7thwhH2UonKUqlkZDFpeQ2tILghBDTYBrt47OpxPdQwy4DL+xme/dIRkrzGdz7WwhPnAnjsmEbAUy8n+JOnxrh+VKAdmLj/pIEfelsL57ZtOLaNtDJx6SDBn/7NTXzpyhwHYfVqAu3XeePEj20pFxLj8GUohKx7r9kQvPYDlPRUvTyBVpTckrlhhUZgroLN4opmzRIIIoQxCXCg8KZja+g3Tey2W9jdauP+cz46HSCKC+yFLi5cCfH8Kwe4MQwRpV8DhbzL61ZGwaaA3T/4/T+I9//w+/Hd3/Pd2Nrawhef/yJ+/X/6dTz91NMIZ6EAmmIa/TVelhVIcqDr1tjpejg5sHFyq4fNpoluQ0PLq+GbFTybxWyF4TjDzWGGG5MMR4sE05Bd1BLzsEAYa0gqT/iBlk6fH4Je3PwQG6ORuvIrFlIvfyYexUzsJUytfIlYopLrxt/kT77i/tFkkmCbgHXK6HiV5Mw7xxfLJbI1crryaXT3q6Qg+8qXgiAVl4SftqTpLfFwHlfAb86Nho/ORlfYE7bdwBeev4DxlAUOGZvKj2f9ujcjwE0Di92synDy5El88IMfxI//+I+LYfgzn38GH/vox/Dxj38cVy5fkQ0G57itk0VKyZoqGLkR5c94DOmqr1/rEViPwHoE7vEInPJ1vK3dw3/RHOAx14WjpZJ+SrP9gmwrFLCX+2rLUKCZlCPLNYMyVD63DqoaLyQFnplH2E8iTNIMk8rGtLQQ1+RMG8iNECbVAqLZNGBrHhyrjVb/GLzGJlrBNhpeX2wm7LoBrWKtQIaWAa9loNG2oDkabAb3mhCpLoMwXL+JhquCROIwx/gwwtF4huGtI+zfHEtqKDfxDFuwGRJQEdjUhCmkmRbSWSoy1LpmUFkq0mWCUeQ0bvS7AurkSYlwspD0Xi0ANo630e82xauNMmMCN2TNTSczzCehgAydjQ527tuBrZOlFcO2dQz6PfQGmyQPiu8hJbAE/YqiFoBiOLqFJCX4wqAQG66hI5XgDeWRaFtk2VXI6H+Y1QLozRdzxAzVyDOk81Skv5bno9kMhKVHGyLbV96AdUEGWYkozTCeDjGfjuQenztH6exZCa9gZzMMmZ4aicTVbzQFCMniUEA1SnBNUxMAi++bz0MBbnzbR8NvSsHhmAxpU+w3hmfUWiXvG032oAs4w1raEK/u2ewIFUGaJEZBefaytcbrlqWvKJAzGTnJpVnLNjcs0rmI4egwKlPYhGwaU5hKrIzWMnmykDqsLgrs7pzAWx5+VPZdHOfzL72CSxevYDIeSkJskkTI4rnIRD3fR7fVRbfdE4kqgzTIJNsY9NDttHHpynXxLKScmLJni/IYNu10E47tIAgC+J4P03AEYNPsTKS/i3SKMleJviQTbPaOw28EaAVNNBtNkZaH8RB1YcGxfFiGLSFxWRkiIssv43HIhmQjuRBJMOuDPK9FOsxj8+8ZbEe2J5O2GZxTkCEsntGc4xVc15RAGH63GDgi8liD7FZNvj/D0QjzcSLqqCwl4441MMFAE80mk6o3UKYuwhGZocogJcsqzKdTSRHmdypKI9hin0K57VI3k+dCSlBFJ+ta1tUq+Ig94063gwa9OBuOsDQJctq6hVk4w3g4RjiJJWRJXiyhl4CfKJFIFqn4PTcVvdog9Vd9VuDaqCntLgkY81zZjODuZxnwtqq3DEcSmsVigaE+yUK8CcNiiLKmVyB3Bl9rD7Sqtr9cxcErlJl4j5/e31KHWwOB31K3a32y37gRWLJd2o02Hn7wYfzQ+38IP/vf/iw++kcfxR9/7I/xuc9+Drdu3PrGff637JGZbKXhree6eMdbN3D6RAP9lgutnCEoEwleKGjCbNuYFYCPTLpDkgTLRYEP4cLBItOQGS7GcY3nnr+F5740E5r6dz3ewnecC9Cw6StR49mXZ/jE03NcuZWj4Vt49IEGvvsRF8c3mUanI6ocvHKjxh99/DIu7s8xydgNvgeDe4ct0N0cbeVU92rOKjuJTAImiARJ4crLDDqLe5GhinpFljP26PuuidN9Dw+cbGH35AaObw+gmzH2D45w/sUhXnwlxOFRiiPKX+7mhF7vPSviwvJ97J5+z/d+D37sv/oxPPn4k7h8+TL+7f/yb/GFL35Butzscr7+i2ltpNOVMMocLFnJXeN92+w7kjJ8+kQLg60mWq0WPE8lGRLo5GbhcP8QN/di7A/pg1OAVnnEOwlUkiUnXoiUJBs2qCi4zTrlQVjUUO4gnoAsBllRcJPzeskxLAxWMss7r5DMOeXtdDvKefXXnF9fBw7rEBj/Ksw9nuHX7FF+DfD59e/J+h0yAixu2x28/cm3Cxj4nve9R+RIf/onf4qP/MFH8MILL6jacGl781VH7VuCIbm+3+sRWI/At+II3Ndu4MleC+9odfCw0QCyuayfZPczFEPYcaVaU/niyrXKAr59vQYQayaG8HCtsHHp6AYuZimuRSn2Cw0TTUdmLNfELINJOSa1HHpbGICt7gZarWPwvD4cqwlbb8hax+av7jpwGjYaDQu2DzieC8fXQPyMybhOwLThlpxKnmYYHc1w6+YYw5szzMaUuDLgQ7HF5MQNBo85AnARhCIouchSgMmrJS07iJYpJpTTdrF75iw6foBwHmHv+hGm+2M4TeDM/cfQ7DdhMG62slAllTzbj4aHSCMy1Rw02y5agyYcH8JyYupwpxOg1+3J+bIWY03GU6sKBn3MkaapeDgSRGIwTMZ03lTJlxvNhni65VmKmudLQKOohZmnOSaSrJTACBZrBIgovQ3cQCSrDI5gw4myY7IGeQy+cZamIq/d3ujg2O4mglZDzi2M5xiOhyIOCJpN2EYm3ojUFzi2KwFkOSlkZYLZPBPZMgE/ApgEoiSFV3MEnPV8Gw3Xlc86/+J5VHmCIHDhB56EmM0nM6TFHFWmpKbCRDRsef+KsUmgS5Kcl+Omcz4xtKWsEFIyyumli0UdUrLRilzGV9k5Uy2yi/vO3oeN3gZm8xmGw7nIw+ezOa5cu4zh8KZcS0bmp2ah2+7ixPETcAwH82gu4CzBQFX21ZhFMwEUiQGSHGDYrvyMzEuCgSsgMIqz23V4VTMRuBAfwpazgd3ds+g2ewIkGkYt45eynsyAiNJVKlvFPCWTe7goc8zCEPPZBFEyhcNv5VKokcYp4iRVgLEJLKYhYoJ4miG+eelSZUbAlEnYHn9PEvJcYd76AcFiXxqR6SzBbDxHElWIwlglMWsl0sVc2LmO30S+0JFOS7iBh1Z3gLyIcLQ/Emk7QWHON6mNBZhTwTCcq5zfqxfVQzwFkh5YpzqejXa/jXavAYupjnJxGaLJHIeHY4zGc9XrXmJqbJQL9FurcXMdWgPQk1oxhqUOXyqYLNeX7w7lzvy8JFVhePRmlRpsZcO6OjlK24sMs3SIbJ4irQiY35Nd0LfiMnEvznkNBN6LUVwf480xAmRDsSv1ru96Fz7w/g8IG+o3/s1v4M/+7M9w7eo1xFG8ZufcvtVK3EjpHZlXb3tkA29/ZBMODFy+OhZviEePmdhs6xjFFa4Nc9yaZvDqGqd3XZw67aPVpllFjb2bOa5eznBjmmM/LbA3LrB3lKLT9PHYGQtvf8jHA6dp9EswqINX9n3sj+kNU+LETo3TrQV8OxJAbbKo8PyVCH/5t4e4eJQioo/HPZueS4ONOzllqgWvKGjCKKPXDnvsCjN6FYNkQewKz4wLpGZyoUxRshMohuQGchaIFkNA2njizDH8o/ta2OrH2GiWSAsDL12c4osvH+HSwRyjxMRsloo/HoHFe3GNdzICWWRtbW/h1MlTGPQHGM/GuPDSBQyHQ1Xk3gUTykJHGHRK1JtBZ9FkUDCu5CV+w0LQ0NHyNLRMBztdB7tbBgYbGloNE3FZIs48xHkPkyjA9WGMly/t4dbla4jiUHxuStiIxQ3JUu5JAmhS1FpK1zOrchlbvlTQyBJ8FplWJdIF/oqAs/IedkoZpsHjFbLhybBArSv5AZmrZB/mbHqrQ8hm4StvwFcyAulZw5cU0zqL/0zSIuWUtVfZmF8NCFyxO/i+u2Fj3rMp/yY70J2MQNu0xQvqve95L37pF39Juv5/84m/wW//H7+Nzz39ua9gBCpJlTLgXr/WI7AegfUIfCNH4Jij46zv4T4vwCnbRoMKAmHEc72gT52BgEwnZAjoKcwgK+G/L1e0ZaOCViOJ5mBWuVjAxRf0FF8Ip7gwH2E/XSDVK+Qz5s5ToQA4egOOt4WWP0CzvwvP7cI1ezD1pvjN2nog0kjPt2C4GmoGcjl02GBAiIXBVheDzT58h97OhTD1bt48xPBwjjgskIQpqriSBFUaowgWYVDqagsjMCf7P6SfXAZTKIa81hqVkUN3DUnTZXLtxsamsLvjMMb4iKykGXZ2etg81RGZr4ALEoLm4vDwCEcHR5hSvlpDbGR0q0B/uyv+Z91uUxhlTd8VgIqegZQUs+ZPk0SAyXkcwnWbwrTK0ghZkop/L5um9ARkqq2ua7dBwCiJ5FwZsJGkhbDXGAjC8xLQCrV43bGpSgYbwTwyqRzLQdD20WkGMK0SraaPRqOBQuSPZNSlwva7sX8DR9MhThzflZRZ17SXwQupMC3Hoz3Qe1uzLDi2D8/2RHFCPJXnxvPttJriNziLUly8dBHhhLU7k20NqdGqKoWll3L+Waq88QhaMjGYklt68Im1jaHDchryuQxbYzgZk5vTVFXAtPxJs0QkxgQQNdtGQJDO1NFs97CzfRzbW9vi40fFSZJTCRKJd+Hliy9if/+qHEc3COQ10e/1BdQzKfXVDKRRhMlsJsxEYe7Xqk4zBVDTkBQVHE9D0PBlLKrKQp4RFKYclj6ClKMD3VYLp07cj3Z7E6bJWpDURh4jF0ArnDLchYm4VNmSAWuKfQ3HhfJfynCjxQLj6T4N9pQ8luy42pAgQ6o7wulc2JG204BtezCNGuPJSDEHKTXWYtR6jjzTYNVNCa5pNukDbWCRpDCZtpxbSKNS/BPjZCbzRtNsaKWD8UGE8dFM7qvbasMyKSueYjZdIGdInsGIPcp/KWNmKAyBen4mU6nZ8KbsmXVtIeTOHBk8gortFlr9Fvw2w+5yoLQQzegROcZstkA0WypXbjMCla6GIKOmkSlKNiAbGJTucO+nwGDueQyyEG8zAlc2oMq2QPxW2dAvM2EjUl6clynKNMZwMkRSzVBJgvCaEfh1rkdrIPDrHLj1r73ZRoDEJWh4y0NvwQ+//4fxvve9D2dPn8Wv/tqv4s//8s9xNDySBxp9Cu4J6vKmGD+ysejPVuKx+zt48HQP83mNL51fwLSB733MxvFN4NakwEvXCly6PkHXMvDIwy285S1NbPUtUBly+XKKZ54d4eVbCwzzGvNSQ50baNkGdvoa3vpgE//o0T52uga0MsAi9rCI2R2s0G7qcK0ZdLPANK7x0s0Mn70ww+cvHGE4pZyE5dYbf63iJ2iy/Wry3sqvjYtVtdQPszDif1SpxwWTcGkJl9Ea8lP+LYuXgim+Ojtz9PTR4JYVug0Hbz3Vw+MP7uDMiTYCP8IsXeD6Xo7nnj/CS5emGC0qJAysIHhY0O+DoOIbhAKX3jv0H+IcJ+jhmpS72JIgxq49u4/E0W7LYV/HWsMWUG01ciogpqS3IP0IuZkxlE8kywrPsDFoONjZsLF7zMLOpotu1xPpi2U1URaU98Q4PBjjxs09HBwtcDgiMFxjnlVIyhKlSBqUZx+LNMoi6O9D6TABSfFGF8NxFhMSs6s8ZCQSgwEh/Bv+HiVB9Eqh7ISyklc9SFa+OrRHlKCVZVjkVw7/l3kEirG7mocEUTm+LFj5I+VqR7m8BqOuBGa+PbRL9p9eLU3Fl9PqboDYNz7r32RHuGMsxW+GZvemJY2fX/mVX8GpM6fw1Keewm/+5m9KMJTEzdAzcjX2y1v65d6Yb7JRWl/OegTWI/BNMAKBaaJruNgwLPRNKiJyNEjikVqVYCDrCA2BXsGtHThsEtEWg//g7l4DPAKFuiEKDJgOasPDDdvAy/MpLk1G2ItCTAt6mq08i224ZgfNYBv99km4zS4abg+20YIBT6xDCAbS38u2qOyQbDO4LRuDjTZabRf9jQ6arQBFmmI8CbF/Yx+HB1OEswR5VqLKDEnfZUooN/U8hmFpymKDwMOiEP9gUpJsTwVs0NeYTCQ3IOuJskpLlACU0i4WCcJZjCLNsLnbwc5uD82mC8NinWGJvDKaRdjbG2I2X6DIc2h1gShNsLHdwe6xAQabPbS7TTQCrv0Q1hglrItFhIopwYYuQA2BG54QwzKiRYwqq2A4hkiUmRSrMWyl1CU4RL3fgmUZIqsNwwgV9xBiZMwgC0XpzPIK6TJswXEsNDs++hs9tFtkWLoKkAMDKSLmK4jU8+DoEC9fuoDh+AD3338/+oOuCsuI59DKTGS0t+hzS7sX24LJBGHThNtoCDuPNTvZb2QUNvwAs0WIa5cuYXh4INdtmJrIvpnkS5ZgmhWKzcdkXkkaZvAEaygNNZuYZIBaKsU4KRbI8kSl6VKqIWpTJvtqKqyLtDiClmUCgwm6XhODwTbOnT6LXq8vczGOcyzCCEdHe3j+xS/ixrVXxMtQ18nebGBjc4DN9iYcn4EttqQyHw0ZsjJBIbJpV+TdBL14v8k20y1fzrmuKLU1Vc3tugiaOjzPQeA56HU7OHPuQXhWIIAv2ZTiiVeXCLMQySQTb0S5f6Yh/nrIEgFm6bvHmo7g8eF4X3wKbQKkpi7gr876VKsQzhOx8qFNkNTXdY5FopiFZCUm5RxxtkCV5uKb6XsNeA7Px4auGZLk6xgNCSlZzBeSSkx5MlIdybTEdMR5m8KyDXQ7LZGKL2ImPC+QZCQbWGKhQ/CNNTHDRKokRV7xXPmdUXsmevdZGq2bmEysww0ctHs+Ol3W5AwHKpEyuGM6QziaIQkVu7cmlVZtdASgpPKJ7EnaKGlmLf6RCgwkKl1I0A8BSc4xfp9uh5qrA8j+SLyZdHqnK0N5Bi9leYgonGCRjFAw9Ed+8Ws1adcegX/PsrYGAr8J1vv1KXwzjMByk/7kk0/ixz/843jPe94jD+Zf+yu2kUkAACAASURBVO9/DX/1ib8SOSR9NYRV9G3vLbp8ylPsSnq7VuHEToDNQQOz0MClywl838R73m7i9E6NW6MSX7yc4eKlKbp2ibc93sMTj3fRb+tikHv+UorPfGaICzdCTCQMgeKUCp5hwnMqnDwe4MlHN/HwcRtbvgFLgi0Uk4oUrULPMMmAq0MDn7uU4nMvj3E0pEnz3THXXm/6SRd+uTAy1S+h2SG7sywCZM3jIrVKECTjTWk+aajLEk5mDY2kBYli8WuAgQUawQim95qUHljoWS7u32jjO+/zcO50A17LRhgt8MpBjC9cWeDiK2OMjmJkpYHM8CXkggBWUdKo9/Ukr69zlUsgUDw46KXHYn9FaaxfZUGxIF6FJ7BA+lovlsyrWAz6hCjiHFmQ6sAiiSYIuvyPZ7hoeRZ6HQ27Ow5ObfvY6jfRa5ho2hVsvZSiYhoV2DsscetQx95Iw61JjPF8iskiQiLzR6U0mjSupqmxwKR07+HPmdSoUnsVDMd3MxF3dluBwPewSOSt5X6kIBgkEmee/zIdloX0MiZEQrC/Am2+U0tOqO/O1NlXx22lkJFgCpkXhIeXgSZMw2OypHgb0nh7mfR2L5Dt15v0b8a/X85xjqXKzVTg6uNPPI5f/PlfxBNvewIXX7qIf/e//jv89f/711LQ3jn2K0YgC/570l14M47x+prWI7AegXsyArpmw9U8inBhaWTVl9CMQjbq8lp66Xtk8dWMBFMuGMLLIRuKRv+GgabNPxY8Ag2Gg8TSMYxyHMzmOIjmGJFBxfeLMsFDYA0waJ9Ap3MCgd+D6TVh6Q3YcIUBJs9PvVaprJYOyzcx2Gxj68QGepQPtgJodYXRcITrNw8wvDlEOI1EDpnnNPtnuAfXYXkCw3J0YWMzeTSJCaApz2SCSwT+GHph2RqClgW/6QiQREAliVMJLkviErQr5vXSZqS/2USz5QkIx6AMy/KwCDOM9qeYTSZI0ljSW+eThYCGx09tYuf4Jnq9NlyPtR0DTTVhtEURmUYQ1h/Xf8tUvotk1EXzSDz/DJuAjitNJYJDREbZkCTYSd9GphSnZBDmTG5d9SI1CSJhMEqaFBKGR1ZZo+lhe6eHwUYHLZ6PS6plhTSLEcWRJLfSC/DG3g28+PJ5kTs/eO4BbGwRCATms7FIk5nifPnmdZj0dLSZhEvgyoLnM3XXg6FxHpkwbVckpQSsbly7ioODAyTxAgZB2MCBTYZjGiMVUIqKCAUYr3LiVHBELUBOw6bFTyZSVwa8sTzUyhIJAz0YDKibAj5RaptwTLJI8CDHbmCwsY37zpzD8d0T0oiNI95bsvxGePHC83jl8gUkEROedfiBj63tTZzaOYV2ZyDy2qKqRJq7f+sG0kUsIRyUhjOoYhEtYGoaklRHLqxMVn4GWn4g7xlsBuj1O+i12+h12tg8tiuy46rKUdC3sSILkoBWhNlRpJiRbDDXBEcXSBYLTOdTAQFJjCirDIfjiYB0BNycJbuSwDTvR5LkmEf8PiQoWEtUmmRo9FobEvyRlFMJYWEASVbk0ji3DB+2GUjwn+kFaLgeyqzCgvLgOJPxCicF0iFxSbJnawH8mg1LfAHjOMVsEiKJYti+DtMicE0gsJZrTKNEAH5+HzmFVfoxg0scLGaUwDOdWEOj48lYBZ4nBAEmIQsQOJ5hPkslbIUMV2mW8hHFxG0mFJN/qDNVuYJuSpy1qnI1DY7jytwge5jgptBWV7F+cphVu5wPPJqEEh+kxDxFmowxj8dI80TA2r8fDOQxWG3fWYcvE95lZ/JtXVSvgcB7smKvD/KmGAFu9r/ru74LP/VTP4Xv/77vx/BwiH/1P/wr/O3f/i1m05ls+2UTuH4tH86qKHQNoO2bSgJROphOdDiuhh/+TgvndjXcGBZ47lKMl16ZoGtXeOd3DPC2J7rod4A0Ar54OcWnP32ECzdDzOpagD42gqUw1Sp0mhbOnWjiyQd8nNmw0fVMkYrw2U1QaZ6UuDYs8aXrJZ67nuLlw4UYQN+dj93r30wy1uwliEBIZrFaUG4DgUvjOFY7UrbrAlRyYVJAT4pCq1WwiHSDTTA5haoF11WeLb5r42R/E289uYEnTmjoNHNM4xhXrs5x/toc5/dTHI0TlBmpaBTa0qPDR6nnIsOoSubbvrEXwSgW+gQ/CM4pw1/JDpM1WySR/HcyD+plB/9rfCSBQF4/O5+U8PLfStDsXAGBLIIFWJOED0oUXJE1+VaBXsvE8Y6JftPDVtvAbl/D9sCE12Er08MiayCMmxjNbFw9nODq9Wu4vr+HeZwhL3QZJyUQLqV7KEt9zfLPRFFRwE5xBF8sCiuUegRzCe6twDlCedJnZGNSJAkKHBSskSoHgRglZ/GrvL4cCFy95bWGgvJZQhDgBGOCHD2EOCqKNShd6aoUJgYZE2sm4BuY43eA3ZwXHF9u3O677z586IMfEiY4kx5/+7d+G3/+Z3+OMAxl/ggIW/NJQ0aDwNfrZtAbuA3rX12PwHoE7mYEWEsw5ZXrZaz88fRSrcuyy1ZbZEfWolfta5fWWwJosY5qmDpaZH8ZFkquMzoQ50CYZpjmKabcW9sGNPoD1g00nS1sdI+j3zslqcGaE8DUVdwZn4WsDRQoRDmoAb/lYGO7h8HuABubXQGr0jjBzes3cf3GoXiaZQmlseqPIJU8Sa53dQ3bMeE0HMync0ShSiTlWksg0GsoFlSzYaPTD+A1HGFhhYu51OSLxUJ8BgnEUUrbajvoDnw0WoF4oRm6hZrpskmB0eEMk+EY89kMYRRJeMf2bg+n7tvG8VM76PU6Uoux8GT9SDZgmmbSpB10usI+o16A/mTRIsRsMsPR0UTuB8NaKL0lyGa7vhrjOEM4n8u5JgQBudZX9EKrBGihRx8ZdEwSJusqyRL4DQdnTh7DsePb6A46ErpCxQf/ripySVnl9R8O93DhlRdx89YN7GzuYGtrIPXydDZBkizg2hqG40OYui+AqOHYAgjxPCkzJaBHDz+CV45jot/uyPUMx0dIk0hYbJbjiOSWScW0g6GagtEy8qIbDoPzGIBBRmmlgFiyBiupG5em02ykloWAfxp9H+saeZEioiQ9z2QseO/6/S2cPX0fTh0/C99vydhTgZKkES5c+CJeuvglYQjWFeW4FjqdJu6/72Hs7pxEI+A1UhYNjIdHkijLhOokUynMTDWmKmQ2JiuOQHMlScCNBu16Suwc28Sx41vY3OiKVJq+eirFmUSCZdqx0A4STA7mwuyMCRIzMTlaJkOnsdRo9MYk4EUG3v7+Pso6l+AVd+l9KQw3TZffD6MQMe9rpcGzbPTb2xIWUjD7Ol0gWswl0ThntobmwdJ9aNw3GJZ4OBJUjxYZipiM0hSzcYl8wuaxBSuwhQXq+JQ9awKihvQWDBewmzZMyxGg77baJ0rk/kldy+cBmYz8/jU9AbyTOJEHjNtQ3prdNr0pTbnOKUNxRhOEofL9kzqVk4P/5b5HwhAZXkJmbSVfewZFmkWBkkxVkUcTzC1R0ouy4jOGISoV2KMwhBW4ylXXZLugiQcl5fQzzMMJEqZpS3jhV/XpWT5sVw35O9U6K3BwDQQuuVDf3pDo3SzL6/e8uUeAPhw/8P0/gJ/8yZ/Eu9/5bjx//nn8+m/8Op566ikx+mV3b5Uc+eYeide/OrUpViyrwDKFQs5FXlxsKg+eU+KH3tnAuWMWbowyPPNKhAuvzNFzgXc8uYm3P9HBZrtGGNZ44XKCT33mAK8cRJgvg1ZZAhtM4JLkL6DlGzh73MXp7TYG7UAWq2LpUzcZx7ixH+PaXoJb8wLTgh08gin3hrrJ/tQKCCR9PqU2p2bnSi12r3lxwar5R/nAKKe4HCUZgjoTvlgQaahqE7ami/x5s6Xj5IaLc8e3cfp4D/2ujmm4wEsXJ3jxlQmu3hpjmJRIKHPWdUl2qwsTVe2AfLeyiiVV7568ZM3VoTHFSzp2Cvhjp281/+9WbE0AdQmRygaEHUdKXFgQSpHAriHDPlh/MFAGpnRGKY8lINiwdHi6i07DwvaGjhPHDGzvOpKu6zcHsKyGMAGG0zmu37yGW7cOsD9MMJoUmE4LTClnYcddWI7cOJUCYHLsGdqiOKWVpK6J8oAF+m15MM9dgXw6JcKc3wLwMkmWxaFyYuJP1bu+fK59uTRYQaIKeFQg3yptWAGBPEHV+STgugb87slsfu1BlkAg5zIl6mz8cGPEVOx3v/vd+Bc/8y+EmfKHf/CH+JM/+hNcvnL5VWlwre60Cp15vTSXb8C5rw+5HoH1CHybjYAJunkpm7NcEkbpsSWKTK4mZBJVmngSq4R6tTKTa8/KjD9lu9DmUTRDvNDypU8uGU1cE3OJO1DMPva4HaOLRmMHnf4ONnsnYdlNmIYPQ7MUG2lpZLGiHdouE4NttAYNDLZ62NwZwHNt8Xm7cf2WBISE9NkjEytmwmwOs2BoBa04TFnnyPBzfBvzcC6+Z0xjFSDJNGBalSTsdnpNtLstKagYKDGfT0ROS3YcrzTwfWxu9NEdBOh0CRgqWxPWF2QZ8rOGDDbYG+Lw1iHGkzEszUJn0MC5B3dx8tQxdHttsbQxHR2T6QSLMBSgyncdDPodtLo98Q3MkgTxIhQZ6nA0lXqgpqzSsOF7HgKfwIaJRZoJUJkm9BavZHy1QlPehyZDRwxhfRHITPMUs/kElq3jzOkTOHPfWWxtKUZgVubI8wQWQysYPmJaCKMZrt+8gus3ron9Ta/TFTWBhFXEC5hkXTHQjbUo61WL7HfWXTp63TZMy0a1BGhs00DgkW1GD7oFqrqAx3ti25iM5phHE2QCRGYoCVwWpQBF3AvlHA/W22UpzDKGdGgmwRoFBHKOWfRVlrASAp+pJCmH8WIpIy1h2TY63T6O75zFid37sLWxrcaNn1nnePnl5/HSK+cxmTEBmW1lMjNNnDx9FmdPnsXO9i76Xc47H3mei1Q2TWpEMSWyTE6eYDSd4+D6DOORgsnZeNdgIUsXOHnmOM6eO4FjxzbQbjfg+U0U9GusWauXotyRylCrsJjOJPV3NJmInJpA4N6tWwLKkS1K30Iy//i6xntDXzuCagzAMVyUVSJYIFOXCfKx1qPcleMfuH0BRUUGnoVI87nImmlPU5eu/KlSDRWl364hbLsiq5HPDSTzCtm0Qr6g1N6C3VCWPg6BY20JNM8j5AT8PIb4MaiEvpaqLs2Z0EHQs9ZVEnFdi4ekFbjKuzDNpSHB76nf9dDf2IDHcMYow/hohOlwjGRBybhiwUr9KlaN9DDPYRHkQ8HpJ/OjMkoYRYXK1CW8R5KRazYBuHdTeSJi9UiAWUpj0hQt6PT01ultSMAxRlTHiOdjREmITMgQr3XYfm25tpIGryCve7M/fBMsSmtG4JvgJq4v4V6MgAacPnUa733veyVF8tG3PIq//uRf49//b/8eTz/7NKJFJGAIC5g1ZM6GLaPtLSksmQglj3kmlzGRXgd2Oxa+97EeTmx62J/kePrlBV65VKLlFvjOt23j7U/0MQhKxIsKn38lwlOfO8SVSYTIBGhFR48VhjzUXBFo22IqyvlWs4NW0IQmCWilFEnJmN2zWNS6vDkEx+jHt0queqPTg+U4paYsIAgGZRp9/W7jOq85vFpiVuW3WA2L+1ytM0ktha6R3aV+d+A4GDgGHtxx8eQDLWxt0v/GxVFl4pmLBT77xQWu3JyIF0bNlC2jRkU5iWbAzzwppFiikMEnLKV78JL7SoNu2vUspb8ErTjvV4EVdwuGe8uwXjLqCLTlNAZekvPZ2TRLG0ZtweemhGAcwVLev4rbGM4tFy4aylPRytDvZDh1zMZD5zZxjAW/XyKwY5gGeZoFwrDCjb0C126mOBjFOJyVOFokmGcWYsoOqkRAOCaTkVC6Cuzl7eDoUZAuBsoiaFaCYcKFjpaJ1InvX8WNcANlwpefkeW4FGTdcQe+MixETRp+d0r13SlVspr64be7OuEeTN67OMTt5xZDZMhQQA3f9/HYWx/Dz/3cz+HcuXP49FOfxh/8/h/gU5/6lBi4M9iFBfvteb++V3cx0uu3rEdgPQJvdAQU8EZ7CqZtqnA2c+nhVXJRJdAjaVVqZVWrjia1D8ltasUhv4YrpKpO6EJL2wz1XhVSVZK1VftwvQGC3i5amyfQ7G6gqTdEZsn0T/6HEGPNz+RiTujI0uF4OoKujY3NFnaOH5f6bzKeYDyci3SWIGAUJUhp1ZJRLqqY9dzwS1iBuG5wLQQKhj2UFWqTigSS0BI0Wg7a/T5s11Fy0dEQqHMBV2qtEkDNcx10+wHOnTsOL3Bh+44AGeIhOI+kaTifJ7h5bQ/XL1/HeDRBK2hBtzWcODvAqZPHMOj3YDcstNseDob74vVGPMv3bPTaPbR7LfEJp0SXjEJ6vRF4Y2svTkqRjLI5zPvjO77UHExAdiw2bnORbNLLjlJVJTM2UCapvI8g0mIxldpg69gmTp05iZ2dPmzPFEYVWYi6XqLRCKQWZtAYAa6Dg33sHx6hKGKU9C2chwLceI7ySOSgJkW6rDXY3DWwvdGD6zeEbUgJNBuyRarSZJk4bFmmsDr5ZzqJMZsOkcRTJHEoAB2BWLLyhCUvDWINMWtR+ukV9PHjHKlVGjRLG1PJeXk+ZEDOZhMMKWEWsCgXtlzQ7KPT3sSZkw/JPqwmoy+NkOYzXL78Ei68/CJGcwJjmVARa1iy7zh58iQevP8RnDx+Bu1WR1m4lLokDFNySybbweEB9vcOcPnyEcIJ2W4WTMpaxwvM4znue+AUzj1wGsdP7KDXbUFnGg/DLThaxJ8YPkfQSuSrEaaTKSajEebRTOTC165cQbhYpjMbJmzbkWsbHY0E9GXlSIBL6ljbwiw8RFYohp3JsXFtlWhsdaFpDDJhzzpBWoaozBJVYaBMAxQLD8ksRZLHgLWA25TYPcz3dSRDC/m0QJXUtLeG5ilZLo/LB4HMIfo15mx85+KBrVm6sHEZqML7Jv6cBLUJWvN66xqG48n3kJUSvwuOZ6LZ9dDZ2EDDsbCIEoyPJpgdKkYgvx+sa+/cI4ifdk52ZYXSKFBZ6jubl4XMNd4zgtA6Pc9l3Im5MmREkQXEcZ1BjPSiXNbLNYkFeolFsUCRsNkwR5QtJIBR6XjUa1WFs15Xz0jOSfVU/Np+gm/0yf0t9ftrIPBb6natT/YbNwIG8M53vhM/+iM/ih/4vh9As9PEX/zFX+B3f+d3hRnIAkTFuy5Rg29rJvHqNvD5sSw3dS4uLCaBlgPsdnV8zyN9bPVd3BinOH8lxZdenqPpmnjbkwO8/YkethoGpvMM568Cn/rMTVw7mCHXdeQ0INZt2YTrTJpi3bk0oBWITWdamUppKAsbZKRbcAS64SJA37x7xI9bXig95ZTkV0BAI1XI0Zc1llZLjerKq/w+nkctwGAMmDk0dnWhY9cHTmw18NDZTdx3vINBw4Rp1jgcz/HcpTm+cGWOq/sJFlGNjN1JtTwqGS2T2spMEm0Lsg3vEfPx9pdrxaB/o3Oc9H+CgUwlW1rr3f4MofwrRhZKAqvs3lNyqa4mk8FtCKhKoQBhXUOP0G8CrYaNXuCgE+hotw0M+jYGXQftZgOa4SMvTSRJieFsLiyAW4chhocJ5tMMszRDnFeY55w/6gJ5K1kiqHul5jPvHjc+GTJYRgpdqrNV5vBq3q8mAI+wTEz7ep5Qd6qIv57fX//OP3wElomavKc08t7Z2cG//KV/iXe9612SRPf7v//7+MhHPoJ5NH/VVmblBblCjv/hn7r+jfUIrEdgPQL/8BFYWVzd+ZviMiHi4Dt++tq1iOuakg3zn1zbWCEpFh0bksRNCBDSAbAsXTT8HXQHJ9HcPIZWZwAbDjTDhlkbcNi8q01klEwiUJ9Jb2T6vzka+h0V4kC7BXrrEQTMmIabZQIspEmJNC1hwV6utRDQigxAerhxBRU4s8rE8kW3TdguOZE2ciOHY+nyPv6OiBV8TdJ1m76HwHUkzKDZtOWP6RIIZE2owKe6drC/t4/96wc4OhhhkaYYNJoYDocIugG2j21IaMix3T4GxwYiIQ7jqZJDOgFagSsJ82RRFTVDMFKkEX3ugCydy3VllD7HmaT68poJRhFE5Z+aARO86tKWUAv6BzK1vtCZuKwawJ1WAMc1pUYc9JtodlpoNVyRmlL2yHtlU5piMPGWzLoZhvMxpodHYmM0C4cyPhaBXVRotZqi8yT4xHMQiFiz0GpSJuyIRJfyShUMxznkSDiDY5twhXmoiVdeGIdI4rn4Dw6Hhxge3RLAh6xCNsZ5acIOTDPYjiPeecrGRFm68WcM7SA4liUx5uEY8zRFVlKrQYDJhGX66Phd7J56GG977HF0mj1ECZU+l/Dcl57D9asXMY3GIjmtCx1xVqLpNbExGODsyXM4eeIMeptbKl23dEVqTW87JkUf7B8hKzW4loOyMkTSTOn69HACzwvQ7DewtdkTpqTX8NFsNgCTc1y1fmlPxMZtykAKwxFGpGJGxpinIeaTGWbjGfKE3pMpQs55zoEkkaRpgo1kKcoHS12bLncohDMtRaogYOw3EHg9uJYvPo9JmSArQ7hGB3XexHxYY36QYJYdwQxKOA0IsD67BQE465TJuhqYC8R9E+ep7dtyfI49G/tkbTqcCiZ9MCmbV4D7ksSoALeacHEtjVISLZj8TEDTMnQEgY2g5+PY9oZ4XGZpjtlohtHhBPNJohKzl2xAPh7oWcrGOz8zJ5hNhiXPjd9nzreVp8GqK6/IlPKd5/eHHonqqbUCA0sBJBmGw9ocRY0wHyNeLJAlETKErwEC/+EP2m/L31gDgd+Wt3190V91BP7Jh/4JPvThD+GJx54Q347f+8jv4aN//FG89NJLSJN0+WC8txDTt+6t4G6Yj2hmwzqoEaHSFvAsDYOmjQdP7eDx0wYaXoVroxxfeDnE9Us1PDfHO57s4B1PtNFr6pimFp56McMXn97HbF7DH/SlABpOQ9zaGyElk87IUOUMyQAcMSBWABOX1bhieAhZYyxk6N8VocT8DmDnjY+wBV8S81hIVUjUYkPEU3CkV4E5wlYcFXbY2cWi11sqRa8jRXdtpjCdCsc6Pez2m3jy/ibuO6ah6VbCZru6F+LGfiJeiVdHGSaxYjyy3MqFxcZzUEbUhBgp6lEMyG/O3hYLUBZTyueDRUUGm8OlFLJSJBQGi80aDAvjkIo3S7UC5jTUq8KkIoBqotCAhmPDc3QEjoaGW8ELCgyaTQwCF/1WgHbLQSMAgqCWbngYOVgsGGRj4/ooxoUrt3C4f4Qo41yRvq8UZtygSISEpJOxE8+Euxp5HsLgyQpoyLHn6NO8nYxAcjG/lj/jCjTkNudOxG8FPa68T1bGxevnyxv/xv79RxBfK8OSucjvKYtW/tnc2MQ//2/+Od7//vdLKuXHPvYx/Nb//lu4fv262ogydZCejcyYZoFt2GpDvASTv5HnvD72egTWI/DtOQJcHVb2Gq+uGFxXubKS56cqgde+lqDT8oeuzpXKhlUppcIQQ2i6kunxnRRJEqAK6h5a7R10t06iMzgBN2jBNpoiXRSOfGmiyPn+mugOilIXJqGuF/xXuE0HvX5fGpoM2ggXTBWdoy7Ifi9RJiWqhDJS1jS2kiWTQWbUCJqsI/kzlXjL6xNPYsJnkjrKoAEIyGiTQRXYaPpNATwoRW4FPryGJYwi+gk2gwYMi2FqgFnVmMcpjm6NsHfzCMNRiKKo4ToqNZ7P+16vhZ3tPja2W/JnPB6J/xnBEwIPrWZLvOOazZagW0wBrgsGY9DnOhXGmPgo54V4vxEg5N8THGOgwyyM1N2gj910ISmzhlai0w7gejbsgOm9FvyGDTdQwCOBPKbaGlaFmqoErYTjNIS1RVnpfD7G/v5N7N24hbqm5JQew5XUUQwIcRzWVjYKk1YYJooSiNIILhvrlQrBkNRe00WTYSi8H0tpJxOhCfoAriQRE9zjjGOi8NHBTcwpy04zOQYlnWT/8f5RGqs59I9mMIzylCYIyP9NGHgSRRJYwXkhSKEAQQoI7DZ7OHP/43j4oYfRbXWF/be3fxXPfeEpvHjpOUmVpbe2BK5USta+09/B8eNnMNjcRq/bw87GDpp2E5N5hKPDEY4OxzL2TdtGo8/71xdpaRovMBuFeOaF58XreWPQx8kTJ3DsxA6afZracA4vhMkp30FNE8YkGXYa9eME1qocaVUhWVAuPJRwkCxNEWUxjsZHCIdDzMjSFFAwRp5xDnBMl/JV6esrSXmeZzAdH47dgqlRBkzJ9VzGvChslJGPfOJgPiSMn8AMMjgNMveAxYGGesZ6RIOpWagFnM8RsAi2IdJbOa8oEukuwdmGZ8MQadLSa5ThMKb6TqoqVXlrW5qP+XQoydkcCC+w0e+1sLG7Id8/gp6T4QyTwwmGh2NkGYFakkLYZeBzSTF9bz+hyEY0C9T0jKRlAZO/6X16h/c+GZUSOsJsHU5aaREQ5KSqih6J9IhXsmOSJLgnIxBIGXhWzZFhro5LObIEiKxfrzMCayBwPUXWIyAjYAA/+1//LP7ZT/wznL3vLK5ev4rf+Y+/g7/8q7/EtevXpMMjvmbUFK6fLctJwyWjAd80MGhraAVMCkth6Tbe+sAmHjxJQCzFKzcTnL9Y4tKlHC03xdu+o4N3Pt7FdsvArbDEMxcrvPDcTeiFiZ1jx2B1AhzNEnz+pT0scoJumRQF0mEk+29p7VCwkKV/XdmEZbDbR9ZWBE3AwHvn50+QcQU0knpeG4k6+OrxyfOqa7B84ALFFbOsbVSUNosY1YFppGh4lLcaOL7VwQOntnHmhA/fzjGdTnHx+hQXr85x43qKSVJiVtWIliAFJc+VbolRMKt3Fgf6HV4YK6LSN9s3mR1lqfMkdZi1Ez1XAGuJoRLUo5WipNApC5aldyCgs64W+xL+5aqQ0FEboFq1OgAAIABJREFUlpgHU9IikiKNrpQZfN1A37fRbZjodU1sb9jobwYYdD0EXheW2UdaOLhxOMTVW4e4uXcT41mM2azCbJYjlKQ7TcaZAisyEsSjmHOMEhgWQnLeLJSU/6Qqmfiz1/MaWbow3y6HeMe+/Geru/dGaZjfbLPgm+h8+H1lfUrpORO7l3OLZ9jtdvEzP/0zeO8/fi9OnziNT/7NJ/Gb/+E38dKFl0QKRfm9vF+IpMrjkce4rS//JrrM9amsR2A9Am+CEZD17fZeXaxPFFmfEs/Va9ksE8uaOyVvy3VkmYDr6zbc2hUrl2kV3/ZPViuRJs3UpjVAt30c3f5xtLpbsP0eHM0VTzrWN+zWkYHET7G8AKnYbWQwrZr2XWg2HfiNlmIZ5ikyynzTEgthAlYSBECAg8Fb9CHm8k7WlGUZ6G/1JJXUNCzln5sXAlxMFzNVNywbrPQ0I+C4u7sJQwCoTACNbreNjX4b4/lYwkKCpi9hCJLam6hU1dF4jtEwxHQSIY1T2KYl4JHX8NBouej1muhtdGD6FbSS7D56G6bKt9g2MegP0Gq3JTyEAChrUsoeCYhJoBqrsrxSQRAhQaFKfP8okw5D1ow5AjcAxQiLKEZZ5Gh3Wug2GgL0mZYG3/eE1dZoNmAEBgLHhk4pOO1ELIJ7SpodJwsMhwe4fv0arl29ik7LFz84MvMMTUMQBALsEKxiqi9TdRlYEkYJioL+e6xhKM00RMZM8NU2LEl2pncgfQMdh2qNApPpSOwzWo1APPuORmPMJmPFMKNvNSWkgvU5oM86CzwGgWQxPysSD0A2zxZkyEWxAtjyWMBIArurVNxjG8dw9v5H8ND9j8HzfWErTib7+OznPokvvfy8pAyXBZltqi7kXOl0N3B89xQG3QFajQ52tk7CczyUqYHpZI4ZfQVzhsHp2NnsI+g0YVDWXJSYTkb4xP/zSZlnmxsbOHX6FHZ2t9EbBFiEE8zDmdwnhswFXgO9VlcSbimZFX/FpUSfipWbhzcQhlOxR2Kwy2Q2wd6tq1iQTcnEaCZVE9QqhSogwRiUxHqmpxh7nEgmPdEN1KWSzVJVlOVANreQTU3kUxPlQkdmZDAbFUwvFcA1C01gwXrEgsbjsz6xajiuAcujr56OnMnA9CQsctmjGC7Tty1hWPK77fkWXNuVmpcSYgKTPAetosdmJOA9AV0Cgb1+U8bKcz1EaY6j4RiHe4eYHcyQxTlqVbgrxoZILpa0ZNkz8TpLaHYh+0RKkskWVnsDytLJXqVM2RTvTM4v9cThz/jvmjBIHVpFIVc1GNvyGYHOOaJojFRPoEng0NLX+fXK8zfBUvEGL2ENBL7BAVz/+rf4CIgjmGFK2tcv/MIv4J/+xD/FzrEdXHjhAv7N//xv8NTfPYW9gz3ppHCx54K29gi886Zb6LddPHTSx+mBgyqrMZpXeMtDAc4cs5HEJV64mOK5lwpcvVYi8EZ415MDfOdjm9hoVBjGOp69VOCFz99Aoy5x9ngHWuDg0ijFMy+NMaEke+nMJk44SwPZZSgVNJ1yEReVwdS7GlaZQa+FNH4PQ+FVkXe7N0/ESmNJvlphdFl4JBdXsAIftbD3uOKqmNl+AJzs6Ti7bePcCR+7u00YgYtrwxTnL09x4eoE126MkUf0XVHnTqcL8fWhJ49Gjwxx0RH57O3FcZnL+82ITpO1uWT6iypC9fdX9ooKJFXFAq9PJctJQDFrBb6fNYSy3VGgnATEGDBXYy/ZDQz/IOfSgmFUktDm2BoCX8fZ4z2cOt7C6e0+Bk0frlVCrxeYJQuMphEORyVu7tW4sV/gIAwxiZgEx80FE59fbWOKqwh3ZCROiAOyAoDYUOX75L139VqNxor9t8p3XEG5/Ps3IDG+q3P4Nn7Tqi29vLecR8IIBM3We/jghz+ID/zIB/DQgw/h+eefx+/+7u+KX+DR/pGyKVgCv9xccs3gWiAF/Pq1HoH1CKxH4F6PABlw1Oxx3aEkgMsjlQFLO9nb/WgywViT1Jp431K3cNs1cBm4SYaXAGO6jjjKJCFYrC4EULFh2E10guPoN06g19pB0OhBtxsIrEAY8tKApLI1K4hXoCJGpJWyETcsDZZrwfNsuOIpVqMuc5oMI4oL+bwojOUa6C3n+oEEhFRM/UwIgFno9DrwAg86JQME1yghnc8wm0YCGLkMNjBtmKYBv2lja3dTAg7ieAHLNkTauXOsLwBMv99As90QaSuf22QiTsahMNEWM4ZyJIjiVACSjY0NYRgGvoNup4FW3xNAxg9cAfvoE5hnmQTWBc2GMNUcSkzrUoIv6FstgJuk49IXr0QSLTCfx5hM55hO51iEC5QZvR11eJQxt5qyn8jiVD6TSbNRlkiQnO+6AgJyLKzAVJJNyikZ1EAfOYdejxWSKMHR4YGQFEYH+wiaHtqNQHwHTZsef4EAqpRFEwQqmdZb10iSFEk8Q0TABiUcyxBZqhAaCbQwnIJhEZoGo6oxGh+JLLjdbApoyXk2nYxFmkxLDamD6d1mGnDtAJZjyboYx6EkK2dZAd1iAEyFKE2wSCLlcVemqDR6VzJEpYZtNXBs8wweefAhnDn7IHy/g7LMcTS+iWee+xTOv/h5RMkcWZajyGtohiX3odvZxmBjE51WD51GH8c2thEwSE53BQCkdJXAFqe716IXoQPdYjAFkKcRPvPpZ5EuMgFfB4NNtLsdYbcyDISpy3EYSQpvt7uBs7tnEac5EjJFKdW2qHByxdv64PAmwsUYZZ2Kf+NsNsJodEt8BOM0kfMgsCZ1baEkygzNo+SYygTKeTWb4SsFiozjryPPdVSJifmRgeTIQDVjnLWOyjGgOQU0N0WpJyIzVylBNozcVcoF1rokEOSVJIJLIW1UIufVDQ2+F0jfIKdnYK2JBD3oBPKsYQBJuIgl8bqICyF3kBHI8BE3sLGx1cKJUyfQ8BsIk0wBgbcOMdmfoErJ+FVSZGlZiIcnlTwFdEmTLlGbFUzXENk5QXSCjiqt2FD+gfTOzCqUchw+VJdgIL0HU8Uk5DXRL53sQlMvRUJM/8p4PsWinsDUyBRc1vHrEu31VqY1EPh6I7T++zf3CMiCZxjY3d3Fz/93P48f+9CPodfr4dnPPYt//T/+azz79LOYTWbKwJhL5x0U5jf3yNz91W31ArztoQ4ePdWBpTcwmZPZl2C7r2E6yfDs+QjPvFhKkEPDH+Gd3zHAOx8dYLNZY5E7+OJ1DU9/9hV0tBQPnWohMXS8tJfi6YsTjKNUig/iMCx8mR0iYbPLzbzcP92QGHoGOjhFCbOq6Mh3G3i6+yu5y3dK432VArtkrdXKqJvsyBoNFKWnfDn0Ek6V4oETG3jszAAPHXexu5XD91LszRI8dWGBz74c4spBhDCM5RgM2eArZbGyDCkBpcnaEh6Ui1+BSnznV0utvctr+Qa+bWVWrgI17oAquXERgPOOD9fZIVXdQzEnXkqEWczcCQTKHJDoFrXxqZkAu/JBEs8jMibZ5SxxrOVht+PgxKCB3YGLYxs6drc1WJ6SlIdJgHHYwv7QxsVbI7x49Qr294dSLNPEnBIEYTbwNEXqwJFWGyhVuCz/710XGivGxur+rQDdtfncN3Aa/r2HXoWF8BlCRuD73vc+vP9H3o8nn3wSB3sH+MM//EN87M8+hisXr0iqozACl9mcnINcC+42Qfv/j+tbf+Z6BNYj8C08AmTLO5KkgYreGWQELnuPr1nx71hWFBD46osWgsRq6LBBHz9huy9KaOyySYONII4Lv9FFKziBbuM4usE2Gm4Phu3DsXyYuiUJxRUXQnYnywIlwR2iGjxHygo9A67vCIWRXmKsxZJFhFmYoczoqUYwhgnBFjpk1Vkm0ixeSv80ATwJVPJ/JTk0I6OQnmOVXFAzsOF5ZPkZAihYri1AZCneZRr6/Q52T2whzWYY9LtotJahGmT65wqQnI+mCKcRokWKOGMCLiRZWBEBXLQ7Pjp9H0HHwaDXkSWfEmemz7L52mqRFdeUdFrek5hhFmQW2mTe1ShXjHEJxIgwX0RYhAoEEv9j1imGoTz7xGaC8mRdmJWTcA7HNARwa7YaIhE2HAcmw+FYyeoVHMsWmbJYzqQxonAhktTrV66g1W5hc9BBsxGIj+FSvoBUABymL1sydlVZYDYfIUrJcK/hEGC1XaS8p2kqaciLOMKCYSjTCY4O9gXUJVHC8WxUBF2SRGpuyq8ty5GUWoKUlHRyTaQfXhSFAtKSqSVhdnmGJI0RZwmKit6AJUqx5mAKLtmOHrY2T+P+c/fj7NmH0Gtvigz56s0LeO6Fp3Dx4nlJcSbwSkaeblhoNVrwvQFMIndVjYbbxGNveRyDrbNoBx2xAMmzHMkiBSoThg+Ydr3CLlHXJa5d3sdkFKIqCEYSaFXBYLNojuHoAMkihu80cGz3FO4/8wBm00TAXc47zzfFo/LW0XWMh4coqhi1niPOIoyHe8jKSK6V4CVThSV8jyU8SQK1Lde+zOOD7zmozQI5Q18kcMVBGRuYj0rMDjQUUwdG6sKoTBRsmBslKitFYUSo6qU1TWVDzz2YuiFAIL93fGbwO0WfST4HbN9Cq8t53JL5GC4ipGkmwTDNflPSixn+Mp+FODocSmo0HScJigsQ6Fno9hs4e/9ZkemyVibzcngwxmR/KsCvhFXTV6dW+zbOWe6D+L2tdQYBEQjUhImasEEg/pl8FlXynZYEYRkvzn1NPBrlQVNpKGOimxUMhyAg57UCA9kskDCb+QTzdAxDT2WerJ1b7mr9WwOBdzVM6ze9aUdglZL62BOPiTSYHlGk1f/dp/4Ov/arv4bzXzqPeBEvu6f0w1jzjNVkWOrsAAz8AO9+pI13PtpBv9tBUQZwnRkCt8DN/QX+7vNTPHchx8G4QuCHePLRbbzjrQOc6Cg22OUjHc89fRUtq8CZky0MowovXgnxuStjjFlEaZpswlkgKr0ouTmscCtURiGQGBO9WHxaZSUgktSr92jWrriAq8MJu///Y+9NgyU7yzPB5+xb7pl3r10LEpIQi1jcBtMBgwH3AA2WTIONoceDG0f4x8yPibAjJhwd4V8T0TET3Q73/OjxwuI2IBhsg8BmsI0NNpjFBiShpaTaq+6WN29mnsw8+zkTz/tllgoZA4KiqiRuKiok3cqbec53vnO+93veZxEZzkK3o5AhAgsuF6bKRV7QiJcMNQ0dJiU//wheeOsaNpZdeG6KcDbAg49v46uPDvHohQiDSIVkGDodF4l+lRKwQRmJyjUgbV+ZF7OAU6m2V3IDfmA06iqNyvf/GMarcIwoouURLwC7kpIKQfcW80gV+8wE47XmeZLxX5AdN38fZbj8e449GQ/8NOk5UlssY8RCxRTZAAusqihEql3TS7RdHUttB+sbHo4er2F52UOdUhq3Ad3oIE48XNgc4Ikzp3D+whb29yNMIw3TREfE4lWcABXkw3ORaz/fcIkH4gFF+PtPhhv4HdzUtJot/MyrfgZvfNMb8apXvkokMwyL+sAffUDYgXESXwYCBQw+WAZu4Ct6cGgHI/AcGAGudTQG5JKTa9BztepzLVVA4JwpI92yuRrvcjjIHHPgZxgE+5hQSomojiyhb6+qF+iFaxo1tOtLqNcPo9VYRytYRuB2BCAyDE/qGi7ezErgkiwJ6gaZRppiGOkaHM+AUyMgVsI2TGhFif39fUynESzNkZq6qJTHHEEP3WR9pIAxgjthGAp7jSxt1thlxTqHnoA2fAaDdQKRnbIOZD0eJYmkplq0H9E1YdEtr/ZgmRmazRo83xX5sYRW6BWKXMfezh5Gg7EAgQmDPeJCAk3Y1HE9B0HLFZBj/fCyBIc4jiFsrnE4QxynaDcC8a+m95plGAJypVGk2HZ5Lp7CYheSFZhOY2SU5EqwRCFSUobYKWsJ5U1IHz/KX+lfSOCM6bHtZgM1qhcCG5btSHAHaZ6UBhvsPJZM0yU4OUGWkN0XY3d3F612Cyu9Nup1xQTke7K8lBRg2/Xguh4sk7VRJkBgWlQwyUgzbeiWISy+bDrD3l4fu7t97PZ3sE0vwOFIEpnJ5OSpFXN1Dq8TJbg8Rpueza4rPir0wovimdRNHJ+M9VNGIIyAWCTXmHOEia9U8RhEp+j/bNroLa3j2PFbcMtNd6LbWpJU5EeffBCPnPwGLlw6iyyOhXHJ+UGwq1ZrwjACCWmZTkJ4loN7XvxKHDl+G1Y6K/BdX8QzlKsahg/TZenGhjO/vxKvxb3tCc6e3UR/Z4g84fvob1jCa1jqeGNKaT1JNF7prYgv5iScocwT1Js2mss1nLtwCoO9PeRFLIncBIhHwz0B8fk9BDoJwIosnkzAyhE2YJYXiKJMfDIJxBVVhKJUoB7DbbKJia3zMaI9A1rkwapcqYFL3n/8XD1DaUUozXlKbmFCT11J32UBTcCN94BU4dy30pbHt7G82kSHTFjDkgTn/dG+jGe9GaDd6QmAGo5D7Gzvoj8Yg/k0UgFrvE46anUPN996MzLKkqMY0/EM+4MJhjtDxGkuIeYaZdBlJT7g8iQSCyDV1CDgSa903w8wHUdCZuYjhoCxeBHKACivcJb/DMAx5HctYT9W+fxesAwFepv0M6RnZYhJuIfhdDjvWDyTPdGiffITWdgdAIHPgXLh4BR+hBFQna06Xv3aV+OXfvGX8KpXvUoeLl/8uy/iN/+338T5c+cRpZFs9lkQsfNwsO9fADiWLEw1OHjF833863sCHD/kw2RyWErKd4GT56f4u2/u46EzM4wyC6YZ446bN/DS25dxy0qCpg+MJiUunYnh2BWClonz2ykefHIfD12YYERJDGG/ggwcxtKTDeYybB7QMhRGDIugGYtKgjPSleUfKbuuyqVif/VKUSdF4irO4srFI4PFTlbJ5GQWejocH9jo1XF02cJLb2nj2HIgndRJrONMf4KvPLiFkxdHGEwyCcsoNB2G5UNjii5p8PPFkN/E86tEEqv8CK2K0BflHcpY++rBnj/CzfS0X2W4hzo+lcGrUgFZUijavnotMnvpGUQvRr6f8R2EAXnfKZ8RndJfeAJ+GnosBalaslmlMImQn0vRgCcJz1zZBLDRMrhaCdcB/KaD7koLxzdquGm1hqWmicDRYekatHyGIo4wGiXY6ZO9WuDsVoJBmiHMI8Q0Bs9oTswjo6xJzTcVFiJt3qs3cAefdO1GQCTnuhhf3/PSe/CWN78Fr//Z18vG6stf+TJ+53d+B1/9ylcRTkOZXYuwkMsO2AeX/dpdq4NvOhiBn6QREKBsbkiSaxJSlQmnT7HeVSuMNchTdhL8v6cbTIj/G6WllPJWFqYMihCbEco/XXhGD83GMjqto2i2ViVQwXHrAiJQ4aGrZAYUmSZADL+WdbAk+jqmMM3cugXXI9JC4APCMqK0kPJL322g21uS1NC93R0BS0zLF/DNC3wBcmi/QJmgLNkSClKJ95/luGi0AnR6LQF20jjFYG+EOMnQaTrCcHJ8C0HNl3AN3zHh+bocl3i4aZX8dxZnAm4wqGM8ThBPc2RRjksXNsWdxPNt+DyHho/jJ47iyIlVNBqUl6bye+EkgmebaC31hG1IDz2DaoQiQpaRHRgLa5yyTiYH0x+QkgFa15AJST9AiwAUz8n2BVijbJK+bbOYMuVKGHe+78CzbeiODd8l004xJcnG0jSy4UxMZ2Q2jjENFUPOD3wJPGn6gYCLMjfyHLOskM8w+HmGKY4mvC4Sfsa5ZbpKQVElSMsE4WiK7Z1tbG9tYXdnC4PhLqazGEu9Dhxqo4VeRTZehTLPkaU5NNOUVGDb1KU2ZwhHVsZIy0yx95Ick3iGil6NWSxhKgxkKzT6E7JOU/54ZOMtLa/jlhPPw5EjN6PmN7A32MMjTzyMs2cfx9b+FqoykQAS7ivog6g7DqzKFKkupdaeE+DQ2gkcPn4TNpbX0Gq24bmBsFoZssKxl6Rsjc1pejnOcOnCAI8+ehpnT28iHM9knHUjx63PP4FG05cxm4UZwkGGLCrR7HbmkqQUfh3ordflujOYhABrkk6RF0xQzkS+yhAVjgMntqmTAcq0ZgXiEyidEmROS5mzeUGGLD0dOa9MTEZA/zSQ7VvQU3pjk5unw6zInOPcIrKXIfciZaqd6jATF0jYTK9gNA2R5NJLU8BPQ5Ok51pgY/nwhoCP0WwiQGAW55LKzfPjmFF6vtvfw2yWwLWZZE1bHpUGTeB34/AabIOpwbGSwe9Psb+7L9Jg+vgJuEcPz4WVlkFAT83NyiADlCxiB7NZLHOfQUD04uZ1JNBLgo7ggRIiqAJVePHyXCWQy3NP9NQ6TIlGz5FmZATuYhDuzVmSzwTUW4T2XS36yLNqoToAAp9Vl+vgYK/6CLAj2Ww08c53vRNvesubcNcdd4mnxOc//3n8xm/+Bna2dy6nl7EbKWEhi6jzq340z64PlNQn1KRLfecJHz91VwM3HXIktS2MUvT3U5w8O8O3n5hhcyfBgAVeCUnMvfN4HXcds9DrssCpI5oypTXBJB7hsSdDPHY+xVkuvlwJKMksaWhN/4kURuUKZTyn3wRN/5neKTY5ElEmchfRfVxFcGaR3sciphKgiSw3tXhQcCNyVKTSPfMNHZ2aiY1VBxtHAtyyQY86A1qWY7Cf4Mx2gou7CZ64sI/+LEVUaCjKeXqYlAwsiAtl+yPlOg3B50Z5klKsQZPkPdX1v3GXLq4vC6dg/jfPhtdlIateuAZy3lsCArJ/SdgwE5CT71+cIf+OWYNMSZyhlEQyXnOWVAylUaAoZyTBabrPyGcwnYym1PPUN7fmYLVhoVdz0K1raPiA72lYajDsxoVn1VAUNmaJiTDSsTXak7CI7eEQw3GGaGphHGmYFTninJ5ANDrmFTgAA58tTy91784RvDmx17M83PG8O/Bzb/o5/MJ9vyCBUd98+Jv4L//nf8Fffv4vMdgfKJ8ukbBU0ChbUUjw1XzMPFuG8OA4D0bgYAR+3CPApX4eaKTqCz63uOvlc4jrH3/yVCrnoiexWGkXh8d3UajgGpUki6bCyGcDzYSl1dCwl9Brb6DZ2kC9sQzHr0MTqacNrbBhzhn2NO+fmwOqusfKYTgmHDLOPE0YbUWVIU0K8QWcRpEEpNKrr9PtoCwzYUrRU4/AAuXBhu2IT9lkj+EarOMq2PT4rbkCjOV6iVrQQS1w4FgWhsMQFy5ui1SiUSdIWBOpY3upgXa3iSqPJbSEvoHSKyYQyKKMibnxFOE0QxhyHY9RxRYe+fajIt2kh6JJH0XPwcbxHm69+Tg63SY8xxQglN52lLy6rBE8DwwtYQNJxqikAiETtts0JQhIpmAqwQeGRaYcQTR2elOVPGvbSgJdlQJsMl2Y0RCO58L3XAHVbNuSMokyYu5RWL+YeomkSEDFZzqLUdJbTQQKZGoxQMGBYbAaJwMvVnOFeImEU+SYpkzrpTw1g+8S3CGwQqnvBP3RJYSTGPvDIabhSDz+prOJSDeDZk2YbQxMI4PP8QMkxRRlTg84EgENmAQBcxXaUNFMkkqQspKAjzR/yjMyrQrEWgFbZ/WqQECCljz3o4eOYX3tOOrNrvhWDof7OHfxDDa3ziLksaShnDOZYvS65FhSr56JnxzVNCYCu45Gp4uVpSNY7i1hbXkVq6uHJc2Y8mXWltTIctlOkgl2d0d47JGzOHvyHHb7+5jlBPA0vOAFx7HSW5ZuLxmAg60ZHn/iEk4cPQLfYbM6ge5kcJsafCvA3ihUUugsxYwhObMSaZEJA5bjQhCOPoSNwJGAHV572s5E8QSzLEPDd0Q6HM+DddJEQzwD9s4A6YAxz4aAttIMKOg3aUpQYmEWgMPxpoGnDSS67LEIrOUWYJm0s8qh2zpc34XL+VSWcJqOAMiU69JrM54WGM/GYpFCwJ21zjSaCpDH4xbmbpnLPUBvzNW1rnh2UzkxnSYYDMaYDCbIogylptRZvOmkVuL9wfkjk0XNV4KxDJHJkqkwesWbMCfbr0JS8t6hRQBDWSpYVHvxDbzeQhNUADv3eJXBZ4kmbOeimCKc7SAMR0jyUFjFiipwRb33Lz6zn/7U/HE/3G+ozz8AAm+oy3FwMNd8BOgRsrGygV//X38dr3/d67GysoLt3W18/q8+j9/4rd9ASo+TuS8gGYEpI8wPXtKH5lLOWHd6tKwum7jpkI/DHXYlIcXKxb0MF3dzDPZyjEcTpKyH2H11Tax3Hdy85mBpSXmLaFob0yzB9nAHFy9OcGEbiDMbJdu1QoTTgHQCp2ANSE6e8o+YIWOwvPi4GbAEDFKPf5bF/OnVo+woXpslsmNCUuSC8aWAqxRUcdRsG0eXurhpo4mNlQobKykagY3BsMC5zSnOb06xvZ3g9DbhrAqppgAso/JlzBwu4OUUWqXcAXN28mmqW6RirsyXzm78FXOQ53slpHbjTE8e5QIp4bHzevBqfXf4kkUOXxxXjm/ChOY52MrSy5L/VqOvWJkc+fnYC8SYSrHEgoNF1eIzFC9x7vNn0OU8Rd2w4FmUJwDNpo2lroONdgPNGou1Ouo1D4HDAjbGXhhiNNUwnjkIYwfDzMTpixexMxphGIZIKF+/fGw3zugfHMk/HwHZvBm2bKiUobUyqfZsD71eD29561vwnne/By988Qtx9txZ/P7/8/v43Gc/h4ceeUjSBTm3WBDznrzyMw7G+mAEDkbgYASu9ggQxOFG9jvWRINMGLLkcwa0IilULbZoCC5W2rmnCMzKFHkdvbTAWiJN5ZnHmsPRW+g2ltBobaDbJkuoA9MNAFetxZdXay7jXOYoTZhXXJZuCFjnBAo0XDwPKeFMIkpT1UHx7yiTZB1NgIFAmMOg0zQV9QhrOcoL+V6GexB8a7R8eA1PER7lxBwBrcb7oTCPGMjQ43rddtHpNbGysYKl9S7iWYh63YbnOwJCEHCxvXm1VABRnIkkmMwlJgI/8vAVkZFvAAAgAElEQVQp7O3tCyAnEk6tEFnw8ecfx+GNHjpNlcbLUIfd/b7yeRMLF0MklBxjxyAAygRdJVuVPUKuztvxfEkZZmLw4sXPIotSQJGK4GwioSC2pAL74pcntRIvJJWPBgFbAreZ/IzX28hVxcGgCsqAw1ko4BABTZaJBN94PTh29MnjcZN9OBgN1HhWStNCr7vRZIT+sC/HwQAXJt+K1JlMzZ2LsJxAvocswsBzYNcdOT+GqGiVqrfYoOdL5haBS7IGqxxJTuZbqtZaJrny36S5zmvBNGMYRQHLcdDs9rDUWJKgDJ4d19u9/W2EaYhkliCh315Or94KAaXKqvhWYSi8diSuZjoadkPAbIaIHD9+M04cfZ6s+QThXL8Nw/QExCJkerHfx+lHLuLUY2ewtdNHXGRwAg033bqBWhCIrJ4sNfrg9c+O0el0wa9OyhkybYbAB8I4gakHKJl0PaGUvJCgGwcORuEYWVnCrwWo1z00WnVo+lRq4CQjGzBUx1YnEOhgPGZIDlOVbSQh0D9HRqK6BxTTl61uRURQJTD/Yj635LoKPU5te5hgYxJ8tmCLvL6OVt3H3nBPjR1JdpYJvdAQS4jOWMBrJiPzA3i/kmnKPzWnJnN8mkyF4Sj3PLhHy4Q1OB1OsT/Yh53bEhYi2J7Op9YVdThZqWQMV7nMd84YgoGUiRPJ5T1JIFnNeyrvSJDQkGk5XINPInXQcu8pdx6kOT+DWDsDcRLE8QzjsI9kFiItY8XwZGjO9923c9wWxIOr/RS/4T/vOQ4EPlPZ9zN9/41yfRd2bTcSNejZMJZsMpDmvLKB3/4/fhs//a9+WrqVJ584iU995lP4r7/7XxGFkRRNfKBISiQfrgcvGQElkBVXFEmOc9nJNXTUNVWsjPMaJoUpRZuBGEmZoapY1BiomRoatoLtHJMPfL6jxLQsEEodFaCsdJjs7JLKz+S2KhH2n6mRBaaJnDZV2bPzPjkp/7Yw9lQhRWbdwovuR7xo8/msl4QbAwGiFqJcHgF7jI6Z4fhaE3c/7yjuuGkZa90UcXEOo0GGrz00whOnJxiMU+ylwLSypENukNHIUSgcgbo0jUVTIqU/X8IIpG8ezYKIoorpBsc8k3NWooOrCXf+iOP0Hb/+tJjW76OnlOJmHsbwVBdvwSrkOTOZuZJiiKw/goSqplVzoNJTMUWWz6jmrK35381ralQsWvl3/Ie1uF5Jkd2wNPiGgXagY6VhYa3rYXXJR2fZQqPelFTF0ugiLdsYTks8duY0Hjt7Frvb2yKpoacgId3vBT2zcCczQ4oYFujzcviZCBh+5Kvz3Z7LyoTymU+i77buXPmzH/Zzf+ST/Bc+YH5siw71lefM4tK1XLz559+MX3vfr+FlL38Z+nt9fO4zn8Of/tmf4gtf+gL2+nsyTjLfeE8eOFH/uK7UwecejMDBCMzZLKy0FNudK8ycEUgpIFk2LG8KxQ+8zAic29gunm+SsknbEdNEamjCQNMox9QaqLsraDaW0O2egO+1BQh0nIA6PgWyUIFB392CctASZskABjLgVPCHX/fgBa6w7kWimbPmIgOPssAENqWZjiOgW5qpZFzb9oXVRNCJ8mDKFZOYfmNT9Ww1NPH4CwKGg5iYTDJM9+nTRzlqhirN5Lu9ho56y0e728ChQ8s4dGRFZIGdThu+T4CBKaW0FtOVFLdkyjvlzYYEERAgffTRUzh/+qJIkyfTiXx/aRa45+X34NixFbQ7PuqNADWP/ocm+vtbIqeUNYTADBlpWSasQdE5kIplebLGE0iyHB+GZUuaLxuQrEtZs5Gh5lsOcuKzZEixMWlzLEyUBplfBAhTmGSdi28y6wbFQKdFMdWmou4uc4STUNaqtEzh+x5qvi8zht6Dk8k+kgUQOIvQ74+E6VUlCXICiyI3TtCf7qEdtEQyS6krvQcnTG3e35XzZGAM90r0kVteWkaaTCQoJabUuCRYSbmPqrtotcKACIY1sLnNn2XZTNhd8iZhhlUiH5agCJm/GjRhSbK+tqDpjshq42Qs4DC/n3J0AQL1CoGjgED+jCCgAgJL8dgWdY3moObXcezIcdx6823C0iM7sNleEm9B13ZlAGfjCN9+6CweP3kKu/2+HN5KrwV4pQB+lL/S81JnCnFuIiLQNxohIkpnp7C8EpvbW6h7XZSFgeFogvFoClPzUPPqiJm6WxbwPAu1WiAJykHA786QFCHSYirsuG6rjrQwMR6niEac4zqSqY3NS0PEUwNFbKCa5YKh5txv6LRlUp57EkU8V8uK3N8gW1VDRkqhZsIOdHSW6ljf6KLRDHBpa1fuI+5fBCBOUuRRjP5eKOC2pEEzfNG0hAHbadXUPNS5vxItlki5GbgTRSlm4QyT8QTxNFYJzRWbF7qAgQz64P3xdEbg4nlFkN7WNQGk4zhS+2vJElT+mpwzBLgzMgiJbfK+JfvV0uXaV7ottZhpsZqm92eMeDrGYNJHVkQqVHC+R/jeC8qVe5WfuKXnuQEECk12HuJA9Jcde3ZdmFRDaj3/8GaUFCGRiakt/D9LgJ2nThrl3AvuOswHnovo6KtKkO8FDZj//x0+dfNjW4BUTNvhwsZzvx4bFI775bE3LEn/UeEO6iG/GPvrfWyLS8qxlcRZx8CxQ8fwn3/3P+NlL30ZZtMZvv71r+OTD3wSH/rgh5DHimslpsPi9HsdJsUN/JWXE+oUu1tAQelU0t9OgBr+hJ4Pi6AViflQglFZDUpFMedaNk8GlvS1OftNKOB8lQTMVBKVvF/Anqc8+xexGeyTq6PgxCvlnlB2uYtwD+YJKwBNQWrfn03HhUcMp1mxsNvFjmfGVGDF0ONZulqMYx0Xr7ini9tu7mG548PQEuwNx/i7h/fxzcdjXNopEGWlnCe7VZV4YSjxL9Nvnyrnvwsqwy7pZeCBR83AjMse4TfwDLkah7a4UuqcOToKNFTF+OWXjOUVP7niPxefIFOJ14we1fxhQakEGRaRwMes411Hg+cacF0bNx1exm23reHYoRZaNRtOmcKdjjGczHC+H+L8VogLF2Jc3EqxO4mQULpRUpyjfCvZ0TThw0OOplGhJh1+dal3okzSiynioTRoIYkmC4QFuSpheMacrQtJ2BWw4Rxo4+dJpkpBeJScVb7bnfsX0o8xlxTtxW1ANoKwTOJcjoUBkjoom9FlQ2fO+aUMZmFYDe8pGos/xWpgDKWDUqfJeDy/gRjaQ5m/hsLg+ssifWErZEAv6evpI0NfINzrlnO9qEC/ixKE69eb/8c341fe+yt45c+8UpLiv/rlr+ITH/8EPvnnn8SlzUsHz/+rcTsffMbBCByMwDMYgafWP/UQJzj03de5p9bCp5ZC1QRTz2auebRbocTTdtpo1A9huXkYrfoqXKcLx6nDkZAQA5mWwWBwB3+vNOTxX2YqjC0rcjiuDb/GZGFbDPwnkyk0gwnDDEXIYXk6ag1PgEV6qM1mU0n5lOqF6wnZehYBJqacZkiIGhFUotTUtIQJV5Um9vpDRBNlFWISZOLx6CWChgWv5qLeqmF5qY3V1Q7ScopetyngnWLHlbBcS3nzsQ4VWaGlUlnLApcujHHq8TPYvLCJyTRGWujY3xri9hfdhWPHe+gtu2j0AnTaLVlA03QiQOBsGiNKUvGEI9Muz0oJpUhiFSpVC5iMbCHwPQlKcT0ffo2dxwS6YcOxyKJkXWlC1zKRwrqOLWEM9JkWFfa81mUJLK52ksJgC4hEkE0VwcqPbnN7U9h+bC7Xaj5arTaicB/j6QxxMkORRwiH+3jiiVMi76TfHj36HM8T2epoOpTjJOJIhUNEUDeaSZgEvakZjhLUPPSWulhfWZOmbDgZY38USqoyvfeataYijFa5yF4T8XtjrUBcSUNK5l6uwv34Pp4fPf8oIxWnS9bzgt3SR9ESkIpzhnUy/bPLgqEsBJNp51JT4GJGwFmpPWSfz31nQZxRlzCTVruL7tIyWrU6lnvL6C0todlqoeY14NkNlKmOJ5/cwbcfO4VLlzZhVBnWDjVRaTHiPIJF37xGE732MjyvjbNnL8mf/dEAhpOhvWTjzJkzqpnPpNsc8Lwa1pfoMdnBZEo59gxaqWSyDHBxLCZsezBMTdiXEcc7nkpIXpZRqsuSz0KZuQoEDzXEwxLZKBMsuSRQatBzULExuedfJPGZ9OzkABW5MBQzo0SzU8cqFUqHu6g1A5w9fUr25gwK4rwNRwz7GCKd0HtbE/BdF1m7g7rvoterCxBN5qUkXVsOdNsR4H86USncZELORiP5XPEI5H3GOSs4AMFf1pW0bWJycAGSmgndiTy5KlQwS54opipTuJliXRQCDOqFCkcSqyT2P+gPyQRsApb0fRTfJjIIM/GulDk5HSItGfMnNOZ/YZe3oJBcaVd0I7GpnsES8aO99bkBBLKA5wQTtix18yUNdQ2hM8uyM3+oEvxRN4BCfxfgIcE3AXqoZ+cko1nnPO79RxvfZ/7bl5N1ZPtF8jKhFGUOLHs5GtRWhaDiwkqgjp6Ltc4FWp3f9UixlHHj2NPMmOPM3sGcjSV/x6Sz63FsxJQWqbOLxF9JHlX/0OD4xIkT+N3/+3dx9wvvxmBvIEEhn/jEJ/CpP/uU6kDy4XU55fSZX9OD37hOI8DrTFahgIGLuI/osjB10QP6fowsyk1JyNNM+sFx8TYFCNSEhg/YZoG1JvDSW47gnheYWFmqZHELRxlOnx3hbx8Z4uQWMIzYkKA/Bk13r66H4XUa4Wfn10qS4hzTYdJaSZk3O6RMHlZxwKWuEg0PNZo4dKSDo6seDnV0rAcFDtsJLNfAqLCwN3WxO3CwtWegH85wdnMXu8M9DKMZIqb2ScqbjRXPwvHVDg4td6SbHU6G+OajT2IQ5ZhVOkXN6omvF/KsYWP0qa2eAn4v0/auRDW5JsyxcrIdzJJwG0E3WzYYFWKR0hMIJPuAdTk3RXxG871VFqOgdMwgi4BskQh2mcoY8HcUEKjcG83FmqhREuUK+6EADcBVlSZBPXzum5kyfyYbQCib9Izh5/sosCP+jT8MAfFaTLbXvOY1eNe73oXXvu61sgE4+ehJfPjDH8ZHP/5RnDt37gAIvBYX4eA7DkbgYASu2ggsAkQWLSVRXmoWHK+DVvMwuo1j6NSW4Fot2E4dFjf6rOW5YReMxUBJH2OGHBQMGFH2HVRrUM5qknyRURaakYB0Gae0PQO2S+1CicmQnnIZHAZgWK4k6iYZSQslXE+HV9cxTWJ4On3yfJiWI95vw0GI4c4EMdNbGcBmGyLXFMmhW8IPbNQ6AbrLHSwvdYAqxepSW5hrtstUXAhguQBICFhJc1knQ1DD5s4Ujz54Ek88RolwCBQewkGMzloPR090cPREGysbbTRbNXhMLdbIXIwwnUSYRASiCAZSTquLx2EczQRc0XVTmJQM6yBLzw3qaLQZ1MC0ZBUiUZUMcXBQ8ywhJJBxZxq6gBnCbMrZUKN3NAM9KmRFCdMxBAxlCrHgwdAQxzGG4yEm46H8nkm2pO9gtL8rYB0DHYosxv7+Dh47+Ziw8NgAdBhIEtRg2S7CaCwAFbkbSUovOJ5LgjShz10kPoCtRgNra8tYX1+HzfcWpTARB4Nd6fi12kvy+wy9oDegClBR4Yq6+BcqkbsAe9JuVAAWPewKpkQrDyC1z+U1LnM5NwbUyEzkPrfI5PqZposinSFPcgEJSRwg+MR9MIsL1m6uG8AXm5cGOu0a6rU6PAKzfoCG30a9toqa28Heboiz5zZx8eIm0nSGw0d7iNMR0pwMVTIDLTTrLRw+fDPOn93GqVPnsNPfQaHFqLVN8Q8uc8rtdQRBHb3eGg5vbAjIPR6OkMS0DVLyecpoo8lIAHkSCpAXIi2mtJuAlWroWqgKMiINzMY5kpmO2bDEdC9DIYWcAsDEr557WoJvVAETcLUJiAJ6UQrYRmA06AQ4dLiLo8dX0VlqYRYOZQ+UFxUm+2NsXdwW3016IWoV7y9DQEB6fzZaLlo1T7E2GEDCsZfNkCNy+kkYYTyeYhJOkE2nAmCrDjZTslXDV9BdhpUIPZeMVgaXqLrV8lTjIGfCNAFN8bo0kWVKqi/cD9pa8q/UpRVAXpLM6YtAabPF5HK+MUeeqpCi6WSMpCSwSSuhuYfiP3uiLqgrV+4Ev99u8Ko9lm+kD3puAIEyoqJJn4NRTwMCxQ/DNOC4ypCTD2ymFy1YdzJtbxAg8PK5zMEz9QhUDEYBLrk71CHGsKK3LxXTSrZW8zksYOIVQOe1mHF88IqxLdO0DLVIsFPFLoIwGZkDyq7ItabUzcFh6RZVV4CUlaIct5ot3Pa82/Cf/q//hDvvuhObm5v43Oc+h4997GP4wt9+QTxNBAjkNn0Owl6L8Tz4jh9lBOYPeBayTBmuFBCtypBEigYuU4sUUJkXcz6e3DeKw3iZWUhDXbF0MSnRNZCkJozChlXp8C0d3ZaJWw97uOfOm7C+yt+eYbA/w8WLM5w9M8C3L4bYneqIC03uVZX49xPZefpRLurV+12CfHOCZVXa0Ct33sBIRfYglZQ0EHQEuofA1bHU1HGs5+CuFR/39Fz4TQ2Z6yHRm5gVLYxTD2GS4ImzZ3F26xI2ByOMxjnyWINeGTjRqeP5Jw7h2OENOL6LzcEePvu3f49L4xhhqYBAdrWlMmZhLMDgokBZnPrc3OfpQOD8bWK/w3K6dKRQMg1uNFS6MjdxeWmgMErpyJIFYBuWFNKc+75dU536ZCJFPednRAG6sG7ZINPhyLrKcTGgGY5sdAyNaylLLXbm57E5eiYSFtZx7OISCKzgse2CAv0fQoN89S799/ukl/+rl+Pee+/FG9/wRhw/ehzbm9v40Ic+hD/80B/i1KlTlxnuBFKvy3r2/U7g4O8PRuBgBA5G4GkjsNBEzPfRgO4g8LvoNI+g3TqGht9D4LRhWYHIK4WEwPqJDSPDELwhz5kILHELAmRoppL/VXmpVK+sqmjQz5Rix4LrKh88eqFR5sd1hemztUZHfMZG44kwxFxXg1/nWpMj8BtoNlpi/TEcTLB5fgfh/kyYVCb3cDb3F7T3oBddjqDporvSwspqB61OA0WWYGWpLUnDjmfBtQwB4kxPAVG0YuEmikw1Noh3h1M89vBJPPytx3Hu9BZmYwJVDCAwsX6kiZtupeSY0uk6emtLcB0CF5WwAZk6W5AVmNBvlg1ipgAzLKSQ97DGYDgDPQZt30WDvsM16kfIuqOMMoWp2wg8VwA+jifHmoynWRxKmrDYiXA/ReFjlsD3TZFSC2+OKhJ6RKaUXacSvBBTgp3zmKa4tHVJZJJkEhJAG4d74nvLhZnfw0AVgj2WQ71CDrrwVKWOiEm/swgzAoFxJMfKZrgAgSvLWF9bgRcQMLYw3O+jv7uFlIEXTSbqkjlGtuRUmIfTmfo36wfX9eG69ANX9nVsTMr7yf5ibUF0iK95B5TgIOXRwrQrOS4qgEKSYk0baTyTsZZafT4Wwj4URilDbHz4fh01j/JuX64p5ysZrPWghVZjA4HXkzTs4f4E21s7CKcjrB/qISs5liPEMQHsEq7v49ab78Tu1gibW33s7e8jYq1kppgJ+MsAFhdLvSWsrx/GofUN5EWKIUHCokIjaCDwfUynIXZ2tjGTJGWlmkvKShiUBD6FEZgyxMVAmgKzYYJsZiCa6JiOchRRASM3JSxPMItCsSmp3uB8EyGVMH4reJ7Eb8Nt2Fhbb+PosTWsHVqR65zrhsi/Bzt9nD99Hk8+eRHD4VhqVfF4tJnoHaCzpFLDdcrrbQLrJCAZKAhGlkDIIJW9EcbDMU0jrwACFSYhYnA2DtjgFkSYx6isCngtmaxMPUyRFyhYwFqaANIk4DCM5kogUBiB8hGqkS1AoKnJZ/DeFnZsmmI2CzGbjDHLGHZCeuX3AgIXBJGndn4/gYvHcwsIFHkqScs0o9Qt6Q7wARa4AZZWlrB+aB2zyQxbl7bQ7/cRp7FEWkt3hpsd8TZQE1zottfxxXMRaTClWkzhkVhzRZlm56hMVfQ8F1QuOovjXUh0v6v0+cd4PrVaDcsry+i2u7LwMTVra2tL4ui5SBF0E4898Ym4hq85ECjzYiEZr5SpL71L6HfxwrteiP/42/8Rtz//dqF5kwn44Y98GN968FuKTXq5D6Hm1rXGMq/haD1HvorPNREog1xAUu4XQG6u5bA0OrA8NQ9ZcNBmg7Y4Us6yqCODVVatHCY7YXPJAqUcuW4K56puA+stG7es+rj1qIuNIy1kho1L+wVOXZjg9Pl99LeH2J9GKHOCgJRhVsgrlYp78LpOI0BfHiGKs3jwYVQ1kRDoOqUEhOQU4EVaYIkAthaj6VU41nbx8pUWXr/eQdDIoXsaCrIbTB+pYSGqSgxmY2zuj7G5N0O/nyEclKjBxM1dHydWGuh2msgcF0+OUvzJ338NZ8YJhmya0ApCmz/v5zJ5mX8iGf/e0mCR2C8kz5TkMl+HIJ1Zgn7m/G89soCcz+AChZZAMzI4TFszPNSMEm2H56khSmYI8xLTLMO01BEz3U7WRgMOk6orwDV11BwXgePB1SqkSY79JMIwrzBlc4o2FWRVXvauIhBI6bGNTBteIXG/Ttf/e3ztC1/0Qrz+Da/HW970Ftzz4nvEQJsWEf/t9/4bHnvsMVlv2UCgbO26rGc33pAdHNHBCByMwLNgBBZVEVcT06yhUVtBr30E3fYR+G4PvtuGabgCwhlzdpXsJ/gwp9VLTk8xMoLmQCABQtYzVM0kVGORyVbAcCwB6HyfElyCiAkykUVmAgo02i2phUaDsYAs9GJz/Qpe3UPQbCKgt9okxta5HWyd30M0jURCSw85ghFsysb5VNiGrV4D6+vLWFluw/NNRGmEXruOZqsOz3PhuRaChg/dtsHMDnqWicMPgaVKxzRKcO7cRTzx6GmcfOQszp3bRl5Qlqqj1fawstYUkHFtrYMjx9fQ7rTguK6SWBN8iyNEcSxppkVRIs1KFGUpTTba4TgERD0bhm3CJ4Bn07KGQEqBKqM1Byn6SslGlh/ThG2X/mszSaEtswSGoVJu42gkibW6y2RhXielspK1nw3mgj5rE2EH7u3t4sLFsyjTZK6AK0R+Ouj3kWVs8SmLG12Sm21YPE4muJQGZlGK8WQmss/pbCh6AKa41ms+lrpdrPd6CJodOVYmDO8P+wKG1oKagHRJGgtIGkWRWC0NQsWY87wGgloDjqsSk9nsTAXkmzc4eT4Et5T3i+y7uDfnX5NpRjhU7HQMHa5lI0oIUnLcVbos56LskQlkW7rIr13Hg+e6qDcaAoqJTZVpIvBqaNWWgJLhhg3kWYXh/hDjyRC1hgPP1TGe9DGZjMXTsN1sYWX5CIb7M0wmqSTljicThOG+pCtz3pNpeGhjFcePH8XhQ4cFCGT9oBHgdglEW0iSMfr7A0QzguOJ1BBM2dWZyJsVmIQpJvQJTCqkkY5oEiGbmfInmalADaqbuGcp0kJAeIKbAgRyIkgocgXLquByrjgO6g0P3eUGVtd76K10xaeaczCKYgyFEbiDM6cvYbQ3EkDbIsvXseHWAix1mwLmEhaxbeIPZLra4t9OP/1wHKK/PcB4f6LkyHxOcIqLjZEC/2TvLVWkAgJ5jZQ6k8oRAuOZgKD072boh8jC00KeDTLxSRxVxEdux1TQC71nqAlmrenQ/1QBeiR4RVTjRCNM4wnSnJGMCzDw6Q/pp/aJl+2kfjIJGs8hIFB8FJR5mBhTUiZlm/JnZXkFL3/Zy/Hqn3k1ti9s48v/8GX804P/JPReMX2leTz94ua+ZNcTBLzSMF+mLW/sUgOBtm6vi+XlZbSbbTEu393bFSnrZKJMbsU0kx6DZHRcY/bdxqENGeMX3fkiBL0A4X4oEtsvf+XLCMPwcoT4NdeEfY/QEs/zcGj9EF704hfht/7338Kxm4/h5GMn8bGPfAx/8IE/wNb2lpIEL4g587n1k/mseBZUut9xiAu3QhqGzKmywqZVzwZLU16cBEYWzwufXHU2ASoCQHOwzqDPqKKlc6lhYas5NXSCEsdWPNy8GuCmnoOVlo7EjHF6z8KjFyuc2oyxTVnLeASzqmCXfL6wC1phJp2tawyIP9su34/zeOfPVKVj8qCX/jx4ZQpdjwUIZEUjNYjGAq5CoOdY90y8uNvAG9e6WO3Q8DsXWYKgiibjES1MTQ2TDBiEJfbHGvKpBUcD1u0SLTuDYeoYVS6+MQI+/eApnJ7MEFL6wjWopLRlbnw598FUPkBX2Ede+TCaW8TLmiFNcWUsrsS89HphiA8LJwN2UoNGk3du3BDDMVKsOSY6nQbWaw46jivF2TiNcSEcYCsssT1NMS4K2cSRpcB57JUa1us2jrdr2Kg34Ro+dsMxzgxGeHIyRZ9M+7mHI+F2lvj0g2KwixyZnlxWOP84L/EP+9k333Sz1Ak/f+/P47Wvfa0Uo7//R7+PP/rDP8KD33rwsqH8Ym2+5uvZD3tiB793MAIHI/ATPwILa1THbKPRPIRe7xh6rQ3U/C5cpqnCFwY3rU24IZfACkvtKSh5VYFm9Pxmw4d7f4ITGfKcew8gnmXCxGt0fGG+Uw6ZIRWQi8QFKrLIjGOicDJTzVDiY65voNlro9NsCZDW3+rjwqlN7G4OUSYEeDSYrgnTo99fhSpLZZ+xutbG0koXrWYNtqFjls3QbtbQDGpgfe8ENrw6QzjmaxjBIHoMViUswxYwbzgiOWQX505fwJlTl3DhEsEv1YBjSei7PtrtAMeedwxrG110uk1hd3Et53pLwExo8WyyCcZiCesKOi03CKzocyYVU39tJU0WvzPl/8GxTfJMQD2yHm3PlHUnnA1QZAx8UE3kLJ5IkJzpeCKvXiQOc99KUIZhKGTi7e/3sbN9AZP9AZKC7HyGjaj03jROMIkmym5q4TtPz2CyMm1fMdQYMjKOsB9S6pnOE70lSAsAACAASURBVI3pd+ij02xipduFW69LyBrByvFsLIAdVWqlZiFKQ/F8Y3AEA1i4/6P0tebV0Gg0JEGanvEMMUnIBBPSDUE+U4XILCyc5qWPBI6I+whNKikDJTBJHzoCqkzfLURGzc/h/lcadfS5o6WPTiaii1anhbqjwEBhyVkuanYNZUq/xjp0yxOGXRSFCKdj1H0bcTwWYJkpuqvdJQmmGBOYiyrEUYX9UYStzW2RUPM42m2y7jZw4ubDOH7kqACAnF9FlYo0oiw1JFGIJJ1gFkVCRCokAKWCWRYYRTkGwxnGe1NMxhnS1JL36YUjYSHJNIdRWMgqfl+JfJajoqJj7rdHoyLeJ4ZrwPSojizknml2GlhZ7UlqMNlzRZqjoodjWiKaJgjHMwwGE+xt76Fk0IpND0MXXj1ALbCFyENWnUn2nWXDMF1hVdJCYDwaS9DOuE/mKeXrENKEcr3mnoleo4x0ZLCRSjpmnarrVKSwOaBCZYi5FBJCQiCTlmcq9VhEkCXDZjQhAIpNJjFAIcUS/bQlQtu0dAErRYGYVpgk+4gmE/HwzEEwkBLh7/a6Yp/4k1vMPYeAwHmku7AqyFzgQ17LxMz2zuffifveeh/e+z+/F9/85jfxsY9/DJ/+80/jySeelAeSLHZzAO16goCyKOqKrXTlcfBcCLSRrfCSF78E9XpdGI0PPfQQvvXNb+Hc+XPyIOZiwHNfhKFcy3O5+8678fb73o7XvOE1OHH8hBzT+//w/fjIhz8ixyphIU97yF/vqqzm13DTsZvwyle+Er/+v/w6Dh85jG988xv4wAc+IMfOhVNCZ+beWBzX7x9Dfr3P6uD7F3nG84B6xZUSkISmGQkcFmNCV6J5tibeFLzHtMIRBhaLOVWiciljklYpixtlxuwyOoGDuw83cMdNdRzbqKHpm5hGIb59YYyvf3uAi1sJwqjATAocRxKUzcoS6j505YvDeXTNZfIHU+PyCPB6F2TblTYsbn7kSrH0z0Q+XjDdT5uvI0YGtzLQMgwcrdv4qeUO7lgFjtRs+JL6zMWHMoyU6CAy8VdyAM2HVjpwOHmmEyCPEWYFTk80/OOeib98/Ax28lQkUQbT0WCKYbKkEc7lHvLhnJCXE3jFGXn+Q5WObYl1BEFLVmEsB1PwrCjH4O9ZNBhPHdiFjbyKUOoZljwLL+s0cdtKHcstG10vkI1cPwtxahTi0Z0QTwwSXKIpelEp8/g8Rdd0cHunhldu9HDXUk+62f39EF/a3MRXdwY4P02ETevAZoabpM2x/mMfm2mASaEMoW/U19rSGl5w9wvwzl96J97+jrfLsX7i//0EPvjBD+LrX/u6NN7I0j94HYzAwQgcjMCzaQS4anCN45a4UV9Hu3UEnfZhrDaPAU4DNbMuYAzLJWENLVRz82Y6rR7yQoPDXbidCU1HUkLzUvYeKeuphEm3mrD7ao2alFzseWYJU2OV4zlrHydXaxyDLYLAguUA3ZV1AdCiMMX5c5s4d/Y8wmGCZMZgC0v8z/yaAz/wEBU5jt+8IYy9Zt2DZaqgCK7rrk/ZMz3ZKFE20WkG8wReEwbZSJYpQRmLF0Ot0ihHOBjjwsVLOP3EJQGA6Gu43x9jOJ5Ks2/jUBdHj61ibW0FS70O2p06dNcRD7MsVSF0lu2JPNMST79UQC1Rc5kEPhwBOXgurP0yAjKUEycJopQWT5rIqRlUlkbhXOY7gW4otRrlkvTMi/MYjk5fxkTYTzWnTss2KQvotRZPQ0zCKZKcgXQ8jpkAsFQ4VBVlw6n8HWWgbHLLeqbziJhEYSDhWExnmMYpHEn1oxWbhYbnod1uoNFqoO7XZF9EkIj7JCbD2rqNME1RlJS5prLfq3KmF4eIZ7EwwWjPxfPni3UxAVA5NvnDGeHItVpY6CyIMZxbovHhZ7KxTrZf0IJrOojTBNN4KhJmyqJtKg+u2GsSjF5fW0fdb8BzPVQEPjULvh6I/NbW67D9Ohr1OoyqwoOPPAjbJnCcwfUs1Bt1+PUakgTY3e5jOikxm+QYDULs7U4wSTMBnw9vrOD4TYdx7NgRrPeWxIOR4GQuEmACexNJQCYgHkcTCUKh/LvKCcaFGMcGdvci7PVDJFEl73M1gm41aIWBZJLKuZIhRyZrtp+gSnNowZypIsnSFnQeu1PIPckabKXXxvLaGtwgkGReJkEnYwLCiYCTemUhLkqEe/STTATAp7S+xnuI+yJPgy3hernIemtOTYBCSuh3B330N/uY9qcyD/gicDsP7Bb5N+dQihRGocJCSrOETcSP8y1VTGGCgCoEmd/lzK8fG+SFeETymrK8vVw7Eky3OenV/CTbV6lQuLdKgDTBcET5digmNxmm3+VRzQfb/DhkdkkV/Wx6pF+tY30OAYHzxYp07ytBJzLp6P1273334j3//j14+NsPCzj1mQc+g9OnTqvAjcWs5bBetzjD+cJL9hHZEwQo+GA0gMAO8FOv+Cm8813vxL/9+X8rnZfxdIy/+PO/wPv/4P3467/+a5kQvImuF7hw551qjN/whjfgxJETOHfxHH7vD34PH/3IRxEOQ5FCciMoUe/XI4hlYfl2hTUbu1O33XqbAIH/4X3/AZ1uB1/92lfxwQ99EB/+7x++zBSTIBpJNNdQcVN/5QPpat2KB59zlUeAF1x5qSzSUklXt4tEyQPmd0qqAym7i6kNS6+Jdwy7UIRWUpbMRiicdEqHPd1C06dhchf/+sU93LGhoWZNMQhHeORijD//Yh/nx7l0ucg35FSh61yCmrhkMg2PtPasIIOXi+YNjIhc5atx43ycmhfqWcnFX6VKs9CY19KM10As14dzJYNVs6SI1VmQZDmWYeANxzp40ZKBQzUTgcXnNT/DApxMGbUsYq1prEwDJXY9tQo7GfBP2xk++fAAJ5MSE3qVmgZcFjYEh4sEU264rmAhX45KXsREM4VNjp1vujJNmNoJrhmVFGzy3CLeTd0IgUl5bqli57ZuE79y5x04EaRoVVNYZUIzIswcE09mUzw6DvCtrQiPbO9iezaSjYxVVOjVOnh5r4nXdl3c6dH3skI/TvC3exH+amuIk2NuM1VXXnVhZUGTP/Iz2RUuDKVvnFmxOBIyCMgKfM//9B6879feh8AK8MBfPICP3P8R8Yy9dPHSjXfQB0d0MAIHI3AwAj/ACChGoI1mcxkr3aNY6hyFV99AzexBh6dSstg35T6b/aM5SYLATF6SaW7BIajlWUjiREAsqq7qzRqCWh17e3uIJiE810FnbRk1z8Z0OlH7LDbS81LAhiRKETgmllZ7aLYDaWxR8srN/nBvhN1Lfexs7kiaaTKrkBYZHNNAo+Gj3gtQq9vi3dda7gnYR080pvA6toZava7CFMkcsnQ0fAcVCziu5TqBQAe6Y8MmkMAmLZOOycqLUsymOUbhSACe7c0BtrbogTfA/ngC18hgOhravTY2NlaxfngJaxtryHImtHLtndtKVxUmoz3ESSyBET49Ag0dNmWa9Q4q+ufyn7xENImxubWHsxc24dg2Vpa7aLUbsPQSYRpC12I4ribAC4G2zZ1N8THv72yiiCPxF6x3urDFIx+o+QzI8MQWi0DS3mAP0XiMJI4UC1I3keQMYmBIGG0/yLgqkEYTqXhKhnuUtMYxkBSVXA/OA0NXdhhB4IsyzXE0BC7ZowyJoV9ijEE4gW9b4hNJRRr/0LONLEaCTpSWS8AJD9S2VYkk4HIszENJMitSpEWFaRbJ79uWC8ejz18NRR6L/xvBUEqjj930PPSW1iSJere/hXNnz2Eynqg5Sx9IetOxljcNNNtN1OsN1N26/DEsF3Gmo6bXkZc6HI+sz5aAdxfOnMIkDeGZBixHF1adbbuoDBuPP3oW58/vYDKI2NdFVjlY7axi/UgPR48fxuFD65Ja3aw15n59mQDCtBRhim8Y7QlgORoNMSZQNQuFoZnEFcIpMNiLBXyezjh3AnQ6Xax2V+E5dcRJjnEYYjLYE+n8eDASaXXQarL/LHL0Ii3FfzCvMgHiiR+oe8KH3whk13PpUl/Yf9mE6c4Kg+X8jcdjWJWFYLmJ3kYPzYaPOI1w5MQabIuBJIVItDkW62vHsHVpGxfPXcT2pW1RAJIRSBCQql3OAdogKTk2m9Xzvb9Gf2pmHGjCFuazgWOzkAwLS9fQJISH0mlKvunlmRYE0tX15H3G7xD1i6GqdgKBmk7QUGUSgIBrNME4CjFJJ/P2hwIqv/O14Ej/AA/P5+5bnkNA4NwLjqwtPkAW9GKGQdx999249+fvxS//8i/jW498C/f/8f349AOfxhOnnlCXlsquhaSWT6brtT8XlZlKTpKAjblnFD0OX/GKV+CX//0v4+3vfLug/kwqeuCTD+AD7/8A/uZv/ua6exrececduO+++xQQeOwETp05hfe///342P0fExkzFxG5LtchOZjjyA2edL7m15YyOM6NW2+/Fa//H16PX3zXL0pa2T98+R/wxx/+Y/zpJ/4UKWnx9Jqkn8ViXhw8N55Fj0MCIItOD6Xz9DlLBDpZ4P0FgTlKXTQbBb04WYxU9LUhdFci00I4VYmaC6y0HNy+1sYLb/GxcaQnhseb/SkePz/GQ2cnOH1xhjjJoLPgknWKUk+LwhiUoGyCxQ/ZhfGcWXq9HjTPokv44zhU+sg4JkqGAFGyzRCNpIAjqbYlKqtAZbCYzWCJGbOYkijJbcHNBHC8buGnT2zgBRstHPYrdMg0jfkAJ+CXq6RyRo/wucHowjyXzut+pOEft0J8+sk+HmWHn0w76XTTBFolAxYVkwUpTi+ks5otnjnybwUCUrrE4oq9VCb60oUF4oVSyfuVByJxPwtGZSHTYjlukS6hwgt7TfzaXbdg1SgxHQ4wLUoELRu9JQtRVOLczMWDgwpfPbeJx3f7SCiJrzIcWWvg5csN/EzbxwlHw4Uox15S4u+2h/j6ToxLEzIk1bHNMEEpkcaEXDm+jNHhxmNxB96YgTlHjxzFO975Drz3ve/FcncZf/PFv8H9H78ff/1Xfy2bDZHG6ZasJwcS/x/HDXrwmQcjcDACP74RsNFtH8Vq9yZ02sdQq6/BtXzYlYOyUOn1ClRTQRSXMS4x+jfgej5sx0AeMxwgg+kZqPkuyqzAXn8gG/3ltWWsHlpHmebYvrSFKMtkPWQi7mQ6RZoRuNPQ7jSV7x6Z9FGOYThEMk0Rko03DIXxliQZXNsQ9mC9U0ejQ4mpg+VeE37LF6CNAQOs8R3TEmkkGWziF2fpqPn23DI6hUa/Z8oabV/COaS+L5Rsk7LDKE4EzMziHNEkF0+4vf4IIx5LPIHj6wjqHhr1QICSWiOA51BVxr0N+Y6lCr+omFZsotWuI6gF0svTKh1JVkkKL/3zppME4yHDI3axszdEQQmmxiaejuWlAJ3lGhpNG7UGQUtDmJFnLpzGzvaOMC8pj6bEcnl5VZKRCcIZltqvMP2W6oIsyTEjW45MMgK5rEn5c56zhCCWImFlGuwkyQSAEdkpbUrYrk4zLHV6cHwqWjRYkhIDdHoteIEnYy7psdMpRpNY5LQMN2EjUvzvslLJY+UzOS4q7IPaTjIDGcYozUmyGedmgFOGgBDQ0XV4QQ3ryyvw/Aai6Rjbu5vYHw7h2DU877bbcfutd4gf5N7eDh577BGcPntBwKUsm4qcmr5ztI/rNLpotOrwvYbywNRsBEEHRcKxot2chaBWE+B2d2cHulnANU3Yng038OA5AaDZOH3mDM6d28Jgd4A8puKwg+MnjqPRrqPVbGCp08XKEr+rK5JqzjdJSabFSpqJT+M0mkrAyHg8wnC4Lz6C+/szjJgMPMmQzFKUaQXNdNHr9mScLI6XacoYjEeRpPSOd/clrKbebaJWa4kUOItThJMpkqpAp9OR32VwD8F6vqJZhEtbm5iNZkinKYqIMlzaHQFGlotsu9FrYmW9h6XlFlzfQ70bCMYtzNWINSaw1FnB5qVdXDh/SWT8kzEDU2gPYAkLUhOyT4lCpweowmR0em7Tr12v4PD5YupIZtwL0S9Sgei8Z3m9cs4ZKqqIr3Mu0l6Q9jfzLZNkjchNNU8x1lWKMgNlCLzyjSnHejrGJA5FHnzZcHCRqvrje8A+2z75uQUELjZflxN0dVLgG7jrzruErfbud78bDz38ED7yxx/BZz7zGQGrZE5wAkpKo/rnus2T+XEsgEBJ7mLQumni9ttux+te/zr87Ot/FsvtZZw+expf/MIX8Zf/31/ioW8/9FRq8II1co0xhjvuuAP33Xsf3vBzb8Dho4dx4ewFfPADH8RH7/+oeDFSVrmge1/ru0TmBRfApyUrt1ot3HnHnfjZN/4s/t07/p08cL7091/C/fffj0898CkZ+xtiXlzrAXsufZ+sGHNGJzQB9a68RXj7s0/EriGjReg7wo6oSqeix1mMTs3FoZUWbtpo4q51Fy/amGGm6TizW+HhMzEePjvFEzspkngKQ5JVr8h71QyUBjuvNipNMdFYiIlvyHXrODyXLvAzPJc5iU53mXioOtQS5BKX0EtLscMtbhZ4DUuUsWB7UsQrPx8WN0BgAi/aWMFLNtq4s23gqElmHUFkmj+Lwkb8/miqTI9Kk0yLgh58Fp6Y6fjCoMBXtjaxy4Qzmo6z+06DdpFmqUhjZvDyz9zhcn6iC4Njuq9wzqr0a0N6+KrjqUow/pmDhpyDeiZm7nJ+JfCiTh2//oIjaGc5dpiYl+VoLjm47VAAY6ZhkAT45iDFly708eDOHvYZ+GSUOLzq4RUrNby65eOosAcLfLsf4Rs7I5wcZBjF5LPbsiEKdcKUKumP94RTaohUr35+hNd4kfoBpwptON705jfh3e96N2695VZ87R+/hj/5sz/BZ//is2Inwqr4eq5nP+BpHLztYAQORuBgBP7ZCJgI0O0cwVLvJnRax1D31hB4AarcgFbSW82QFFvHtTCZkbGj2G6U1VquKcm5ZJ0J2wsl7IAtngLpeIrRcIRavYbVQ6uod+socx2D3R3MJsozjkm5szimIhCeYyKoeajXa3AdF9PpFJPRRMJB0jhHEucIZzM5HtfXUa/7aLYbaHfrIl1sNSg/duZyU1M8zBi6wf0S6zkm45oW03FLYXUVeSZNPcqCLdsVtpSEoVS6MNMSASkjYdyViY54VmEySTAbRxLaUJmKEbgILNF0WmboMG1KTSm7VWEW/EyLQSYNHmsLQSNQCavjCQZ7QwzDsQAq8SyVnzFoIiGjbjBGOAklMGF5uY5GjzJoE15Aj8EKyXSG85ubyONYwDb69vLfTPJ1/ACWQYCLEuIY4WQk+y3a3lBZRslwkacq/bkqoLHprfFYmW6sozR1ZGmpABgJ8FAiSQI4a8vLaNQ98bgmq60qKgTNQK6Z2FjlOVKGNKQFBoM+csqO5+mwUo/kBZIkF6BUpKEVwTldmoRkfJGoQesR/j0l1gSNGQDieT5a3bbMEUOzMJoQNN0RNh2lpcdO3CLqM3rzkQV37twZnDp1BmE4QJ6nSuRJ9hjlqaYjii/bDaQhaxkuvKCJJC6hnD4U45H7Pcp3mZvC+e/5voSg+F4g90F/d4jN7R0M9ofI0wK1wMfxm04gqDcQuJ4wMoNGDZ12S8aLVkIEtwhyFjnToifI4kyCTqYEg6dMZx5jOIiwdWkoQSRs9pIZ57pMvnakutPE+7BCMgsRhlOksxTD/r74OdabLTQaNVEcTScRBsMJYklxpo+lIeCbkOSyXJKC6euXTJkIXaCIVCCH5hGYA9y6i/aSChZZWVtGvV2XY2Aa9yykdyEl2Ez3ruHcmQvY3NrFaDhFGhHoU37QJEJUJYNDaAtDWby6JyS7gHNPZzKwA8czkTI0hapw1tVUpQgYSKYog2KURyCVVbxE0sjm78vezEBOPFm3ZO4sdlw6wUBhukZI8gjTcILZdIwUZAUqL8qDfdc/WxJ+cCBw4Tt3pZGnJL/QA2H+Dy8SmXX/UlDFd/uM77VOc/Lws6+Uki4+Y8GYY5eBx7GQxMr7CZ6Rg6AVCIIAd9x+B95279vwq7/6q2L4/dE//ig+8+cKCORmiok2iz05ASMB4CTJSL2uPA45PwYMzKFp2YTpc8Sbk33+D4/zB/Xou/wZTwOeFsfGzyId++ZbbsYdz78Dh9YO4eTpk5JieObJM8IO5M0uzBbZPCqn+Suv1TMd5+/2/u91/e664y78wn2/gNe98XU4cvSIUIbptUdJ1e7urozztQ4w+Y7rp10xL+bXr9Pu4O4X3I1/86Z/g7fe91akk1TkXx//k48LwMp5weOWvpm4lh5Ulc+2ESAUsshbWFje0KtP1N4KB1LdKJOcJbKeVGo4Czr20BpOgiOHl3DzsTXcfLiLYz0LK/4QZzb38dCpGR4+HeGJrQS7EQNF+El0SOOyxBJZpc8SOKo0pjYIT1Acb0UKcTChrv10mgOBLOZZBJOhLPY0ootRKWQ6jcWVjY1UIEw6JBBIqQmLG+4gTD3HsXqAF/QCvGTJxV1tE6u+aH6kkimNCoXGwke9V/xRCg1xZaOv1fFI4eHrp05he7SPMI4xY1JvDowjeucYSlYhc4kfqNYixeaTvD95yi9MnPiMophH0xIVSDNvbgkISR8gPnvpq6wXyucFFW5v+fjFW5bRzjVsDRNsZwmWlxzcc6yFZm5iPLPx4H6CL23v4xu7+9iKpnDIhFz18fJlDz/VDrDiWvh2FuMrZ8d4bGuGS9MKs5yOhUxCLDDTWbTRE1PdaDR7TuSu4ut6enD8y9OOa/nSyhJe85rX4B1vfwde+rKX4uTjJ6Ux9MCnHsAjjzwia+x1axZe+zvm4BsPRuBgBJ4TI6DWDF+vo9M9ht7ScXSaR1B31+A7PsqC7CBd0k1txxYWERNDCSTJHsWgVNKE7xuoN+vCBpOtBgPQyHAa7CNLYvSWO1heW4JuGmL7ljBBNpyJlJh7Igkf0E14DgE5S/n/6YYEWcwmM8xmiYBRBC7CWQyH31m3Uat5aHca6PSaSiLc9BHULAGFeGwGF2rdkM/iPo2WG7S00MwCtmtKo5+1GRlKpm0r612+tyJIWGAaR9jdH2Hr4hbiKWW7GaJZhiwpxFPaqREcVQEgXEN5Lkn2VAiBSvCtBOTw644EVDRbNWFX8tx3d/oiNZ5M6dmnNhP01mMKK+07Tp+5hJ29HbhBhXrdgOlSMhnBdHKYZiWhLOFkJjJgBqGQ9ejZNg4dWodp+wLocf3Pkgjj8b7stxjBwCCLPMvEU5BMO5P+iLopYR8WLU8MA4UtogWkSYosIdOdYWOWnOP66jIatZoCDMv5WDAFd26Bks8lxgQP9/a2JLW4LHJJnzVMW33vHAic76gF8JFqmaE0OoE5erHzOCkNJmioScJwq9sUiehsNsOMINY4lP9mCnO700Ov00MtqEstNx4Pcf7CeaSUxkr4BOc7PfBU/URvfc9twDJdkYNblie+f0IXpZExyYpUs1qAHzhwPUfAPaYO66YtdWJEtuqEYR8M+ijhuTY2NjZQqzVhk43Ke8S24fuO7B0JIvJekrZuoauk4DgREJ3AM5mZVZkiDBNsXdxHGKbQNd4bjgrmIIlFVBU6iiwXUIuJzskkwXAwEpYex6ndbMg5hqMptndGmExjNBquqNo498hGpOqkYqANQe84QTrLUcQKy6gcE/XAQXu5juXVLpZXO+gutVCr1QVMp8w9HE0wHUfipxkXOc4/cRrbO0xAzmX+cq8j4CunNpV/FVmnc9vq+c9lH60rgNTxHWE0Mm2bkt6CcnXScqmgEfWgAgLZu16kIguZSMpJ0eko0N9gmBHvSBUkzMdAoU8R5Yk0F6LJGFExmh9dIQC6VKBXhNI8Jx7vP/xJPAUEGoZR8cZmjDgRW0rjiPTzDye3a/NmYLx3KeawAupISoySxyyYU5ejosX7iNp6W4C0hfxWNjSkyeaZPAS/Qyp6RTqi0LxtRx52BOcIvi0knuJ9NN/Ic1GRzRyPh/xRebjkAgRyZvq+j9tuuw1ve9vb8L73vQ8PP/Qw7v/w/fjsZz+Ls+fOyvHx8y5LfAigMTmJlPhsfm4aF0cuKrokK3EjwL8T3T87QKWKx+a5q/leyUIkixMXI12Xc5ZjlWxtelfQsNaSLgTPi2POwA9JyMn50FadF3rr8VxostpsNbHcWxbK79buljDt6IkgN7lGHzNTzl26XExMMnUx+2RHQl5CrVWbX1mEaNJJOH6uu+c4cGFcLMw8pvkJzdkw8+5PmsqxXn5pENblL9yrgEBKg8+dOSfJux/56Eewt7Mn48Fju+ZSqrlkXOblPFVqAeR2O1285EUvwVvf9lYBA/s7fXzurz6HTz7wSXzpC1+Sa8qxlzl/8ND44R8z1+k3F05qV/aAVBdJQrxkTnORYa+t0G2BfecaEgFVAgu4pfP/s/fmYXKV95noe06drfaqrq7e1VJrQUKAAAkQ+w5mM4sBm3FsHGwcB9s3iefxk7lzn3lm7kyezNiTyTKZ5I8Yh5DYmH0xiM1msXGM2SWBkIT2pbvVS3XXvp1Tdc593t9XJcnOnYyT4Ei2u7AMNNVV53znO9/5fe/vXUJYdUIWS8d60NebgGOHxTtl8/v7sXXnPPZO1pArt9DwCX90DajZKacgmA0J9XBkV5tPQH4toeWft0lwjIbuV/pruRxGWDGAvic+PHZLZTlTP9MZAKLwYJEpqCYiO9aagIFmYMDWWuizQ1iVtLGuN4K1/REMZ1jdqrVXPJHkWcfihG7iar75IRMNI4I53cTUzByqtSZKbgtTDQ/7yx52zDQx5Rpo+mywcf6wcFGSGrXiqmAQxbQjcMkCTCUc+hqfFeqrBG7rMBlps+1SECNAoIrAHowZWJdOIQUDxVoL9baLsT4HFy5OY5Gho14DdhZcvDFXwpvzJewv1xEDcNJwEqf3h3FiwkHI0PBavYx395Wwf8ZHocHnYAdl13y0dAWKCxG709lt4iDx9AAAIABJREFUyeahe1ccf9JgPqdSmRTWn70et9x0Cy67/DIcmjyE5557Dt994rvY/O7mn2oS/krfKAsntzACCyPwKzQCKi4kafegt3cpejMEAocRcbLiP8fNNPUSIZ0+gDZCoUDCCWRfwjo6ZAgoEI056O1LIxp1BPAhOEMyQqFYkNpqZPEg+gZ60aiRRUSfLzLePFk3yaIT8CfEvSEDtY70hJqVBqoMfPB8tF0PbrOBhusiHLGE3ZRMRJHOJJHOJgW0SCSjsKMGLCaG8rkmRR2bUDosQx0rZbbsh9HnjnsAya83yOKzpGEmllAtDY0GwwWKmJrJITeVR4Uy1xqZdAp4YL5FOBGWYBJ+Nvd43DuR2SXpt82GYhzqIdg2QcqojFE4zNTVJor5PHKzeZE7M/yAeyzu6bjfolS1XvWx5b0PMDk1iUiCnnUeYNYRoISQ2ZDU406CHcIWfQdjCJuWeASOLBqF7cQE1OPDlvLTSmle9nlei3+aAgLxeOmfxxRdhpsx9IV/NJONS0/Sd5mA3GwQjApJSjBHNJvNCmM0RN9FejFqgYDEomCQvTdxAIUFVKolzOULMh4EYo2QDc+rSwIs98syBzTWwQpL6BJ5uA8WQo4Q1GiPEiBkWQKiUQ5bKBcltZoAGscvMAzYpgHHCUtwiCGSZxflahmeyLSZWivVh8xRzg3bCiNiE5i1ZV8e0gy0Wqrm1zVTGqbc8kYIiqWSiESi4kvJQqrZInPRgs+9NQlKwlwjO9RBb09avAylSUxPO+69Q6YwTRk0Eo1E1XcRoGId12ig5dG+TO3J+VmUypfzlIx7YldDmIvnqbFw4kERp3Q9VGt1FMpVlOZVIEyr7SMcdpCMp+C2WuKvOT05h3KpiXgiKiEqlBF7dfpd+zDJ9I1EBYvwah7abltq4MDU5f4aHOnB4HA/enoSiEQY4mNJY4CS+Wq5jkaVydMupufmMLF3HPOzRWHv8t4SnIPQjPR4O0CgHohPpyhXuIjwpavwGcqDOT85h3i9yFglICiLCFFZfpCQMjrCTVHkiGBLriv3bpzynDtSsPPakOUrd0ETjVYT9UZdfCXrjbyEANJDOyQqMcV2XXh1kSG1FFNCG8ScGPqH+uFEHUGa8/N5lAolWI6FbG9WOhxcuNi1yRfzyM3l1I3n0heLGw1O9pYYlXKhSyaT6Mv2IR5hPLfaHPF97DjkS3lMz0wLYisgXoc1INRQMe+0kU6l5XuTiaS8h4AZAS9+DicITUNJXWcHgp8jyDdj2DmBZANmgGEhq1etxsdu/hjuuPMO7Ny2U6Sfr7zyilBk0z1poTnLZ7d96WzNF+dRmC9gPjcvgB9fNGvt6+8TzyCeCynwNGIllZs0XZ4zJ7ocGyd6yMTIwIiMGQHNWrWGmdkZGU/TMdGT7VFjGkvJcRLw47jQL4APVaYT8r3dz43H4ujv75dFWaLXm03kGBM/OyOJQ11jeH43FzmeN4GubCYrSUm8HuLbwI5cw5VOVr6QR3GuiEqlIj8nezKRTMjvJWIJAUk7e0y5xsVqUeZEfi4v530YHNMhEttbb74VH7nuI1i2eJkAgQwLuf/B++X9x+zVSSJSsr4jlD5eJ47NWWeeJbLxK6+8Ejv27MBzzz+H7z//fWx8e6Ma+86qc6xCWI7ZuP0KfDFJXapvxEcgU+WoumyLbEGmAiUKviaJsIyykYgPAf1dRCNNZHsMnLkoixVjEfRmuPZomKuEMJGPYtO2ceybpMyjIb4vAX9fMyUdONAaklTV9T4RQKYT7dAd1p+We/4KDPYvySl04zUsYdGxtg7gcl6IZFwxuvlSLbJA8makTyLrADuPIeJoyBrASMLCiekw1qQiWJG0kE3z2UXwTrn2KVUsqxUacKuCjol1fohJ1W2YbRN6W0PZ17C32cbm2Spe21fD+2UfTWmcsqdNT0IClqpJRDBQDL6l+cb5fLTjpZrTotFgR58bHSljdWa2CduRxZJmMXVPQyJgtq8qihwtwEmZCC4bTWJ1VAHYk2UPG+ereHW2gm35JnoAnL60HycPRNFna5iuN/BMroADsw3MV0LwvI7onhsy6m0kIKTDvBW9tCabSZVeyJE//goxFvmxZAynnHIKrrv2Otxyyy3I5/PCEH/kkUfw9jtv/5LM9IXDXBiBhRFYGIGjR4AghoOe+DCyPWPo7RlDKjEI20pI3SJGOMKmI3mBfl8MglBkDbLbuevmPoLecItGByXdtl6tyj5wLj8re694PIrR0RFhwuXzBZTz9KMjAUBJdinflW28JH1ShqzLs5XMpPn5OVSbbdmHeQ3Kg+uyv48nEyJNTafiAgQmMnHE4wzesCW0JCTeHdxDqr2jbpAlqHwO6WkoDHl4cAWo04XU4hiWMI7I6nJdsskqyM3mJBW2mCcYSVCCPC5dgEb6DkajYaTiUZhGSAJCGJJBUkypUUOjWhP/Q3r0OZEY4lEHA71pcfkoVSuolkuo1Jqy/xWOChONKVHWTVSqLYwfmMWWjdswPTkJKwaYcR9GuAIrXEc00oZtBWhTWt3yEbYjiIWjiDsRJGNx9PT1I53sESk0r0G5WhB5LMHcWsNDq92UQBBFZPcFxLMdRzzR6fdI2Wm5OodKtSJgqOsypMMW2atpOognksKKo48evyNGVNSifDOA6zEN14VXd1FuVGHaEQFVGUgiNiRK2CDXnvvzar0ix0hrjcNe/h2/t+7+jPtXSdcle45y7VoNXterslNLszJiXaQCWlhTBNApMzYN1NrKp5v4GWXIBCl1eBIQQg9JAogGWaghAz79igUQtmFYjrBLOa7xSBLhSFTk081mTVhvlKGGE0nEEnEJ3yBQalhhxB1HPCJ5bTT5rgCmHhFglP6QAqLqJJQosNR3CXR2MDEJFFRBHwIO0kuRwR3032x2mHwStBPAb3louAGKZd5XDBghEYnSW0PhMjUP04dymJ+ah1v1EHLCaLU8lGpltOsNYbUK9tDXgxBZsZqpiEdtV6koLQPDw1n0D/SKH2eIfnu0lEEYbZdS4pYwZIvlksiC52YLqObrErLDa8exJ69ILjuBZ4KBBsG5thwf15Gu+lHJ2iEy8K6sl56AaljIGO4o8Dr7dpfXiIQcfgJxJCpfCNDL5WfzgiA192hKQuz5JF2pOVSr11ErF+FiDgFVKh3F5L86Ken4fRgdYQQuWbwkIHB13gXnYWBwALn5HLZt34bZyVlE4hGceNKJWLZ0maT3cMF8f9f72Lp1K3bt2oVCviCLgmwoTAeapaG/rx/Lly7H8uXLsWjRIqGBMs6awFqRnZdDU3hn8zuYGJ9AoVAQUI8PAF5kstgSmQRWLl8pQR8rVq+QVEd2M0QGzAWoyYSnGqbmp3Bo4hAOHDyA6WmVXlOqlA5v6FKJFNacvAY33HQDPn/n57F9+3aR+DA9mMDXiStPxODIoFCt6TMwm5sVEGvz+5ux/d3tAnjyZqFp52lrT8Npp52GaDyKgxMH8e6772LHBztQzVeFgksgVNIldRrUxnDe+edh9ZrViDgRkcq+u/ld7N23FyPDI/Jz+uqNDI3IA4EbUAKQHBdKfvnZuz/YjYbXkM8dHh3GWeechfXr18tDtD5Xx6Ytm/DOO++IgbkXMP5HJTPSC2FsyRhWnbgKq09ZLT6J6URaAEIu2jJuM1M4NHUIW9/din179knXb3jRsPzOktElQncm/V/Yoa0jx8Zx27JlC6bHp1FtVhW4FgLWnLQGn7j5E7j86suxctlKSWS+59578MBDD4g0+Fi+pOum6SqFufPimGb7sjKmt3/ydqw/b734R254agNeevEl7Nq+S8zg+T4JC1noHhzLS/jP/m6T3nzSByZRn4BIGRaLKgECKQuxobVtuf/4cIqZOlJxoL8POGFxGCcvGUAi5qBUr2FiKo8DB4vYsiePYs1EvtmG11YObTKzuuwxQf06YIhog5UssitNZl3aIYj9s89r4Rf/JSPAMIuIIpVrLFLYKfdAWEwJSsiho9GzJ15/FEbxN/gvLOacUIBRU8e6Jf1YOxjHCQkLGUqQ2vMwAws6qxF+NpsQRJ/lmwiMaWAD2g3YDaYcSpckXi9kYCow8F6+hb/flsPmQgNlYW2T5c5v96RAbYm8RsGDEmTSmUcKDOy0YqlrablKj0EWvSRg0z2QPyOq2ZLuuUkbC3bWOwnKPXoEq1JhrB+xcN6IhVREQ7EJbJmp4NXxPN6fqSIcCuGcNaMYy8Zgux52Hczj0Q+mUdItNMmWlHnP3UZLJRdz3ne6t0zm4w7IltFUISf863hzW2DtYUUssbe44rIr8Ftf+C2pWV56+SU8cP8DeOP1N/4lE2/hdxdGYGEEFkbgmIyAhKWFEkgkhtHfswK9PYuQiPciYvVI2ifBwJDukywmG2txnPUhQB5BBGJ4BLBiqTgyvWnxzWNwQ8OryTPKiIRwwvIlcCIRlKo1ASso99VgiySR+yKDDDRNcdsJFNEfkDV2aY7eZyXMFatoVRto1qryfEj0JJHsSYisMxE1kUqFkcwk4URsxGIWdFMlhpIJ1A4YFmLDoo8fwRFhCUlkAWYZeNUkCGYJiBMP22hUmWbLxFsX1UoV+bl5ke8GTRO6xUAxxUhzbFv2cAi5CIU02UNVqzUBC7knFTzK57mZQmCxmQ5sxxAy+c1s4vFxHBKGGYFUjkOtSalrTYDL8akctr03jt1b96E4Pw/T8aEl6PHWRDheQf9ARJiI5VIepXxDAM9MPCN7UhI3CAo60Yiw+1xKtMt5YSoygEU8/DyyrVRQIwkfJJU4iTh60xkkEgk0Wx727NqOyelJVBoqaMExLYStBDTNRTSZFhaiTQDVjiDM+NYQ5aUMCamjVCmjWitL+m4m04NELIWQqUtyrTC3fA2JaBLFQkGRfxrVw2nUiiGo9q1uJ8yR+y4yUanKIxDNFGGGtDGBVsJUeFZi4UPAqNO17cp+OkW2yNnFG55WZZyBDF3zBJ8gG42gV9iJwJUkNr4PsMwI4rE0EtEEbHotChDMr2zDdVtotHz09vZiaHAI2b4BxFMZAfkY0NH14SPASdmx2KWJTQzJl/SQVCAZrwdJNUJNEBsX+pGr7zmcT9Cie1CAsusJ1tFyqT5swg+YQKySljkHGcDieT5qlBnXmpidymFiYkZSh1t13rMajLgBx7JFLl2vVWQ/n+pLYfHixUhn+xC2bJEq54vzIv+NRS1JT47EItBoztduSgiMLvJ5H6ViBQfHp7Bz5wGEfF9Ys25NqUNJNJL5xj2RpEO30TbI/mWYjiuKRbFOI6NU0oQ1dX6B8u7jLu1Iri//SRdSoMZQtlAg84PjK1Y4R5xxRIrNwBPeF5TQs+bm+1tBTViG9FGcz8+hCeJCxGlUfb6gyjr8GDoCBK5ftz4YWz6GOz97J5YuX4qJiQls27pNJjF/zhSodDwtHYxGqyGpR2+8+Qbuv+9+vPnGm5L2RLw2k8ngnPXn4IpLr8DatWvR298riC0XaEFiSdZrK0p1KV/CS6+8hJd+8BI2bd4kRqB8D4vx0UWjOHv92bj62qtx4aUXQmupSdZ9EZwh2tsFBck6e3/b+/j+S9/Hhkc3yMaH7ycgR7aahIXc8Rkc3HNQgEguyAyLIN07YSck6ZHHz0WzmC8KYPh39/4d3n7zbQEHyW5cf8Z6nH/l+bjkwkvkJnvlh6+I9FVYAkeBAHxonbTyJHz605/G2eeeLQ+jp556Cvf+7b1yvJ+47RO49qprsXjJYjhhdloMNNvKa4KTlt//6t+/iq//968jN50TMPC0dafhU5/6lPjw8bsILL784st47InH8Mbbbxw2O+PYrT9nPa776HW46MKL0DvUK4xEeQhTBOmTjaIkz7zxH33kUWx8Z6MwNy++6GKsOmmVLG6ivTeViSsXHYKBbssVAPWlF17CD374A0lg5rXk6+QTT8bHP/ZxMVkfWTSC/fv2K0bgQ/ejMFc4JoXPT31pd+HgmsNrpQED/QO44IILcNsnb8MFZ1+AH/34R/juY9/Fj3/0Y+zev1u9j6d3vO1Wj/1o/hIdgQUDEWhw4PHJHCrLw021rVik2DCRkvUiHTOxdKgXq5YPYemSKLLx/Uh6GnYfKOCDAxWMT9eRK1ZRrAYoU04KJmSx+3QEYO7OLdWpPGzvBrMN2J0GafWXaPR+9Q6VF4UiV0J7hPtceFpFQDJbPGIUqKbTzU7zUKaSVWiBLCW5sWjBDKo4MxPH+Ut6cUZfFMOOBp1AIgs0TjFeZxICQzosgnQ0IGTBo3mS5lZp+DhUcTHUm0CUSW+Ghgno2JRr4PVtJWzzyqgGhCS5/OiwYKLZdmG2AlqnSHHEI+cTg2J0eV83RU3i9/hTySJWl6+79nUKU0f8+kJwmWhNsA4xxBDGsAOsG2zjIyc6GI5bKLsaDpSBtydLePPgLMYGx7B0xEFvWBfT6K0H5vHqRBm5liuSZ9G4yA6PD3kXNoerYztBPLTd1hDnRrDtwWOyYecoj7c5RnuURCqBc885F//l//0vwozn85iet3xGHH1fH2/HvnA8CyOwMAILI/APR4AMeBs2EujtWyogYG96GKl4H6wQn4d8drmy0eZzjo8KMTqRWplecQE03UcsbFM7CVvXUM6XxEPQcHQke20sWTKMgf4+AVBmGYrRqfu5frZdHbVqFa1WHdFo5/tcAmu0mmqjxOZXoSzqCr/tSrgF9x+9/VnZwySSjiT10rst7OgC5MlDkMzCEGCTYRe2BITTDEs1pIT5o8P3GrKftU0HPakehGNRNPid+bL8fq3iSYJrvV6F7zPAwEVPNAorGha/MoKYTZd1IzCTn0GpRKClKX4igWUhHrERj6UQceLK+8yyYEccYZaH6SmoQyScOarH6jwvyqKJXLZRLDawZ28O7258Dwe3T8meOIg2EOu3kEg3kUg1kR20kIhbqJfqyOVmBaiMODFke7LIpNLQ9TYyvUPim9dqMnyiiro0NtU1FeWWKAx0GSMOC/3RUz29iMQS4iG4Z9c25HI55IpFNOp1eE0X9aaHRMSGS9WMYSIRjyDVm8Zg34DMl2rDw+zsNArFPPSQg1iqF45hC2OOLEqfISW+hljERrFcRSE/j0atcnivWnbLimAhfnAtNFmQd/Zb9Ralys1OwrEnmIBmqEAPAnyHSR2dy3w4AZD/3rEhJtBDhQ8BPgZhWCEV3MH3Uj7M84uHHZkvDOcgIM298lBmCAjZwnZscu9LpqEREvXjYO8glixegqGRUcTjGXiuwiskpVjKLcqMNVg228qiUlcRFWIpE8j1EMsvkQUrP0v+jNdK+eRRws3rxqKN5CcyCJtod3z+eHu6jDRoM2CO/oIh6H4IZdfF7MQstm/djfG9h0T2SzXiklVL0JdNwTJCwvacL8xjaGgITtJGzInLeBBHaVTrKJdzgu/QG5Hkr2giIgFxe/fmUC034DZ98Qmcn54GZfwl10WjQq9B+vx1AL+WCxOmSL8pTuH9LU3ozkvIUiTl+B5sjnF3zeE+imSmLluC40F1Z4u7rAANNGGHrE5eBNmEyvqtu98yYIoikz6TlH67aKpwUPow1uqi/iy3cwjYGef3LBB7jn5EHAEC1526Ljhl3Sn40l1fwqoVqyRC/eDBg8KaI72VYBAnLTsIZJhRwsrU2m988xt466235EP7B/txyQWXCHBH77XBwUG5GJSTUlbK7gcBuJik6vQIA5Dpt2+/9TZeefkV/PjVH2P3gd2wNEsQawJZN990My694lIBoabnptFqqGAPPiTk2EjVpoa9VsfBAwfx2k9eE+nv5s2bhc1HIJD+dfSB++JdX5SfcWEkCEZK+/TktPgyDA0MCeBJJhwn6+6du/Hoo4/iqQ1P4YMdH8i5r1i+QqSvNBEfHBjEO2+/g29961v44d//ENNT04JE83xHRkZw/fXX4/obr8fSsaXYt28fHnn4Ebzw4gsS9nHbJ27DGWeeId0mshjHD47Lzdif6ZduAz0F3njrDfz+//P72Ld/n3wuTcs/e+dnJcmQACeBwO8+9V089OBDePPNN8VfgeOwctVKXPORa3DVR67CKaeeIuc/Oz8rMmeCtwT4UskU0pm0+Cd++75v47333pPfu/zKyzE6NAq37orkmIsGF+ZUOoX+4X5Jidq/Zz9e/sHLePKZJ/H9F76vPB1avgSyfOJWxQgcWzaGA3sO4N577xWg9JgzAplkpKvFpwvq8RoPDAzg/AvOx2c/+1msXbdWrs/DDz2M1159DbMzs8LyXAABf/mKasU96nqlsStKxh8Fm224WhlWEBEvM/K+RMyouegzTZy40sKJK7IYG86gNxGCZRSwcx/w7q48dh0oYnbeRYOBD80qfHb2xOCDXiNEORQYyP/XKVWgXZzWhhUoJrPR6fp1chwWGIHHdFoRBIx2bGZVIIentWAH7ORKZEzHEYGeelG45HwGEelEQm8iZLlYEdVx5mgPlmWjSDiG+NCQVeByyXDpQRhBTzyNgXgM/a2DUqyXPQ+TVRd7Si721Vz0hRNYnR5ENmbA08uYqRSwc7KOV3JlHKg0UaT9RYhS3jYC2m5UWtBcZcpMN76u057bMd6WIRW7QHLuDFUIyY906YZ3i2XDV0bfnkHvIQu6Z8Ns2UjpwOpeDR87K40ltpIWTzfaeH+6ig/G61g11IeRdBytwMXufBlvTRbwzmwBbd0QqTMLPLkXuM7qwWEfTkkxZpqjFIGqE8ONEb2ijsceCzca9FEi+57NOKYS8plwz9/cgx/84AcKWD0eD/yY3lMLX74wAgsjcFyOAOsR0UOYiDkZZNPKHzCdHEIskoFpRpVkUXy8WL90GPEeYMViIvGjbFGj3FJvC9gmPub0kGdYo6NhaFEGY8uHMTw8JIqjifEp5OfICHQFuKG0stn0hNQVTyqrIjKt+V18TNWKDczNlcRvzzF1kfG2fA+96Sh6F/Wit7cH0SjZdvQEJHNRAzMvNIMS45AEjxBwIpvbC3SEKFWUi6EJ0EUlFoMP0qmUkC+a7RYOTc6hJxlFw/XRZPgD/efI7NM6z04J+6IaqCVsJq9VwVyJ0lkXpq7CU0QOnUhDo6Q6ZCIejiIWdxCP98CwAvHUY1BHtV5DvdEQQgXVZyFDR63hYna2hu1bd2DzW7swtauARrUKLVKD3a8h0dtEIu0imzURi4bE/qqWr8Ftegg7cWQzA8j2ZmAZQCKRhB2JCXDSbFQFwJJUZ8pRRVVAqbchjDC+uP8mu40y5qrbwMSBPbJPpEcgwzi4PyZ+6AhwSAmzjqjjyJ7biJiwzCjcZh1lAVAbCNlR9PYOoVgqIhKLijS75TWEvcZrRbkw9+hkt/GYFEBJ2Tj91+m3SJ/FmtTFBL80glwM1dNaCHTFsOP+lqmwrNH4O4SX+LNuZoFY8EjISAyaZUmoC79b6nKPbDo1rwOtJQo4KVNsG1HL7vgZWrCsGKKxNEaGFgmCV6tUUavVBYCi52EynRLFZF9PHyIWAzroOWipZq/cHyosRAvZAhCqAAyeIz3q1bkrtiLlrKw0O4xAAoQkIrXpo0jGo8EYa/l73aX8lqCoLxZigW4pf3/6x5Axp3OOBzg0MYsPPtiPg3sPSmDM0OiQkLokuCfko1wm67YuWQNUaPIeIctPxqLlouFR7q6CaRzHFHwgEY3j7bc3olRmOAqZiC2U8zU0ay5KxbJ4aTLEhOsGmZfc54imhmqYTl1KII9gIM9X2HwM9uB1pOSZa5M0jhlm4sE77JmkAmsIoJJZatJbVKNMWXk20uuacmpeUIKXovrqNMjV5xJspa1BC16ziTJB6FYRHqoyh/g6mhHYNdg5/sxq/lWeKEeAwGXLlwVkr33ly1/BCStPEPoqwRDKdgkK7d+/X1Df4aFhAekIFL70w5fwzIZnRB7cm+3F5ZdfLmERZ555pvjfNWoNka1u3bZVFhmJHY9G5UZiAu7Y6JhsSNitef311/H0s0/je9//ngRgLFmyBBdffDFuuvkmSfCrFCp47e3XMDkxKQsxF3MCWjweItyc3PQgoFT3e89/TwCuickJKeiZaHvzLTfjt7/42zIRSU/+YJeS3zJFmADi8MiwMOLOOfcc8QKsFWp47nvP4Tv3fwdvvf2WSJeZUHTlR64UiTElt/x8nv+GDRvw9qa35fvpP3Haqafhzs/difMvPF+8/AiYPfHEEyJhvvGGG3HNtddgZHQE04em8cYbb2Djxo2oNCpYPLwYJ646UWRJfHD94df+EHNTc7KQk2V555134jdu/w0ZM4KLlDg/8MADeO2116RTQokxx+uaa67B6WtPlzEhyEmZKxl69AJkSldPbw9GR0cFsHz2mWfFDP2MM87AJZdcgmq9ismDk9ixewcmDk3IhmdoZAjr1q7DsiXLZBzIBH34kYeFPUe2Im9sMgL53QRKly5WYSHcOD3w4APid3jMXh2PQC64Qt/usGL472QEXnTJRfj85z4vku+nnnlKxvOt198SELTbSVNGV0cINsfsXBa++Ocaga4fnwLdaBat0nopb6HHhA5HeFYSvCBygTJW92exfo2DlUscZJJkL+tigv3KVmDr/jIm5yoo11vCoPJbdTkOkT2w+6dpMDQfdWXDQk688qugaXCbpsjNo9znjvhj/1wns/CmX8gIkB+trKRZfinvHBX2RMi4EyAj9jZx6IjIfBFGOz1TrCoyIQ9j2TAGe6KIODZcyiaqdRSYsuFZyDhZLOsbwSkDKazwNskGKN9sYWfRxVu5Gl6fL2LUSODcvqXizZdxSvBbBeTqbTw50cC2+Sqm6k2QZw9HTGzgV0LwmzS4JIvPF5ktj73OpMDuGtUJ0aL3n0oXDgloLfy7zo2hBQ503YRuN+CbPoyWhaBpIewDy9MaPrq2F6dFDUSDNsqtNvaWAkzkQ1iTiSAOYLrexOu5En40U8K+iqcCS8STRwWcHO2NSdhPmtt6xz+X6CJHvs1EuI4L9C/kCv/LPpRxHvmLAAAgAElEQVSdcj5D/+SP/gTZwSw2vbUJ99xzjzSLFl4LI7AwAgsj8EszAuKpxWTWKMKRFAZ7TkBPajES8QFEw2lh0LDW9RhSyyDDTt6TPHrCYfm5y/BC+suJH5ePZkMBOAS7EklaF/Vh6crFErREddbk+LSAB5Qs1qtMDWZgRQAnaiPeo8AT1l702vMaAdxqgNncHEItX8IFWiJj9ZGIWRhdOohUb0p892w7JCENbLmSbWUQGHQou7XEs003eS4EhNoqcwAQy6fiXEnJmuMJ2E4EntfCzEQOyUxcpIJ+BwQhEMGGFgFM33dVkCSJBIQgtBYqjboAgFHHFikk5bb07GtL0IomASBkLjp2FH67Ds9rotl0ZS9MsodphGGESEpooVSuY2aqhF1b92PzWzuQ21OG1/Cgp+qw+lsCBKazLlLpAI4dQuAFsg9u1ghKOchm+4SBydAu+ieaRkS8AF3Kjht1NGmO6BM8UegK/eS6LzIjE6k07DB95JqYOHQQ1UoBxWJFefJ5bOyZSCVUuIZKZqa3LxUwFDgE8F2yxOiPbyISTyIaj8s4a2xSihckBAQl8EUwmRJh2pG02soGjNULJbNBwLq6iSYZeM2aCo+gXFT0pZQY6+L7JhUaPY4JOrXbwqxkzUFokIxVfiaZfeF4GJFoUnwAhRzot5GvFtBkCSTzuCWelxwPSmMN00bYNGExIMeg/DmKlctOgBkKo1KqCZOO+1wmANOnn0xPeitSZm+BYSCWALCs+TmvyfY0LRttn6xInq/yy5OgkHZL+RfyHhOpM0+MBJUQWq22vEcqUiJgbV2kv40Gff2bkr4szV2GrdBj0SNYGgj4WHM9mc/bt+/BxMEJmIaP5SeMYdGSMcRTYfk+Mj3r9Sbi0YTkHLTbHup1pkT7EqDRDFTwqsZj5J7GJvCuY+ObW1AqVZXkWdOVlL7QxPz8PBoVV4BAsVYKCKArFmQnhFlqPKplSNzSDbX74rhT9k8AT9I+eMYEfRkeK11jMgM7YmnOBY6f1lKp1WIEytAhzmcdpqQG0/pLJT/T6kc+l7Y+/B6/hYZbEcZvtVGCH9RF1SOeop0gO06Rjrv1r2t/9wgQmO3LBldddRW+9KUvYfWJq4VBxQn145/8WBhgu3bsElBr6dKlOP3U0wUkfHPTm9i5c6cwIeh3x1Te888/XwJH2C16b9N7Knhh80ZMTU/JpOXNRNCNDKxrr7sWoyOjMlkY+/3iiy/iz//8z8Unb2h4CBdddJEw+cjampmcEWkOmXIM6SCgRbkuGXQXXHQB1p62FgN9A2J4SmDsa//ta9ixc4dQfckIZFjIXV+8S1Dgn7z6E7zwwgvCpKOXHWXNDMcgA5GS2rVnrAWDU8guvPuv78aPf/xjOUeCinzP7Z+5XY6Jk/utd97C448+LmAgWZKURl968aW46wt3YeWJKwUE5Wc8/9zzws6jXJhsvWgiKp6Bzz37nIwx/TYi0QjGlo5hxYoVMtb8XIZysItAmTSBwE995lPyUCLA+vTTT4tv0U9e+4lQl/v6+vB7v/t7uPyKy4XFQN/EF196Uc5jdnpWPpMPLx4H37vmtDUCnBKpP++883DqKafi3S3vyvjt3rNbUsDYbSBoecE5F+CGj94gC+F7W97D/Q/cj2//3bfFJ4O/T6bjTTfdhCuuvQInjJ2AfXv3iTSYHoFzubljVzMdvUEWn14DbS4kgYbB/kFhr/Jacf4+8d0ncN9994kcnN036Rh0pG2SxNxJHj52J7PwzT/fCBzRgYunqDhydF5M9UIUzPjlX5bhI512sf6klThpaYChHjJr2yiWW5g8UMIPPqhi72wLhZonSa58+ChpcdfzWhcgkJCLCyZjK485FjgsXIS15TdFonA46lwiaY9K3f75TmrhXR/iCEhn8vBjX6W+c+Mg2R40Nu/QvtodILCbCN3WmtDMMsJ+Ez0OGQCGGGhTAuP6TVRcH3oQx0ByEVYvGsPawQRO8d+BobuotjXsKnn44VQJGw5MYxgRnJMexOnZOJZm2kiHmyi1gVdyBjZO57G3UMCc56LK1OGQgXY9hMClFISulC3Y7CCjhQZL2y76LYUvEBYAkAWX+g8t8UbpiIWDiACBsKsitxF/X9eG7QPDMR+Xrcjg3LSNAYeemhpyLRuVdgIjlodWuYnd+QpenSngtbkKpjxuuAyE2DEXGJz3iGLkdkFAHhvxSdZ8TO1mjUemgBR9xymzjvUPA0P+4A/+QHyO39/yPr75zW/i+e89/yHOwoWPWhiBhRFYGIFf7AiwbjU0C4YVQyTeh4GeJcgkliAe7YcTTsCyw1KP0OVHsg65PouFE0S+57kK9COQZoctOJaGcqkqLEHb0ZHpj2LZihEsWjokDJxDU7PIkSne1tGk9958CZVSQ8AOhhDEeyKIxijz81AsVVAuNuDV26hX64pB1rHu0UMhxFMRDC3uR7bDCDRterCTxdQUdVPEMRCJWZLOS4VVyLTRlnAShbEQGOPeisAGazYy4E3TEhBlamIK6b6sAFwEAnk+DH3gi+AlmYaObclemJiaLVpPTViMZkjJOsUDTrMlcENCCwQoNYW3VK+V4TGdlWw32mcIy00TySnZgZVyHXNzdezdOYHtm/ZhZncBLbcFK+PDyNaQ7msj3e8imQIiTkiUYbVSDdWKGstUMi1AoBONIh6PwKRqwHUlbZkKuibZXWTFaR2vQj6Y2wpEpMovFk3IPrrVdoUAUirNIzeflzRaJtc64ThiYQvJZBqW7ciznZ9dqlRUmEe1LnYfphNFJJEUJRtTkclIpIzcNAnOtMQPkSEpJLBI8zVQbFIqCQhiBZIe3JR05TZDWlgbd+oZYQsGgQCIAgKxwcn+YZvhFMqXkWMvPUUWFBoQTSbF05FegNy3UX7cqFdQJauOfolkwGm+CpUxmfIcR4R+kCZTnB1hFa5YsgrhSAyu66NcqqBer4gSsm+oT3wgaR4TQgQRI41I1EJAsEsz4NhhYacSG2BFxGvdZiAGgcBOUq0oljrNUanPJGZXl/AaCVvlTUD6HTVM7bZ48NVr9EwkAUFpn/mfVeAhz09DrdbExP5x7NyxR7wuk6k4Vq9Zif6+PpgOva0JECuWaJhsSbJ62y2Zg7WaK9dGsUU7yc0CXHry/ve37EKl3JD0YMfhuWuYnZ4TUNqtUsbPY5YKT+4dqe+EDch1w4fRYQCy5OT14NzivSDJzQS4hZnYRttrizWbeFszCbwLEJIlSQ/BkDKHI/QbsOnMFHMqskJUeyl2Ja+rUu4QalRsXo4bA3TI7mwFDFZVIDO9H8UG8Sgg8Nc0xPEIEJhJZwLKWX/7S78trDTePAwDeeTRR/DYI4/h0KFDwsQj049BFFxcJ2cnxdCT4N6FF1yIr371qzhl9SmSNMMQEDLWCKzs37tfwDaCL0TMmQLM7yBDb90Z64SZxQnw+muv47/+t/8qslyaoBKcIrjEABPKZ//4j/5Y2HUMuZBQEdsSQI3Jr9defS0uvvBiAaoITn7lK18RySsn28knnyyA4hd+6wuYmJrA4088jqefehpb398q0dqUgHKhYuF/7UevlbRABqNs3rQZf/GXfyFyIL6PBqPrTluHGz92I66+5mphLZI19+R3nxRAbvLQpGwarv/o9bj5YzeLHwVlw3/xF3+BH73yI5FKf/KTn8S111yLTF8GO3bskHCKp595GnPTc7K4UnrNEAui3Pt37xfvQB7b+rPX43Of/xw+85nPKCDw4AE5B37v62+8jngqLlKmu377LmG38Xhfeukl3H333dixa4fqcMmCw0XIEHr/6Nio0MAlCOW009Cf7cdPfvITCc1gAAwXawKH7PKdtfYsfOX3voLTTztdxve+++/D3ffcLYsAr8XJq0/GLR+7BVdde5WSQx8vQODP1FjctHaBQMrBL7nsEtz1pbuw6oRVIgX/u79VvpCc6904eyECLQCBv9hq9UP9dK5rKruVDzfCJSJ7IXPJaCHUsuEEOpIhA9mYiUUjFs44YzkyGVLy65jL17FnvIIdOwvYX2hgvhaIUbDqRlEKzG6UApMptyEsE2LXisE6NMXuoBssTkQi3AlzPayV5IOqtQAEfqiX/J/0YSwVVECMuPCRKWww2k5ieIEW03w5e1i8kTmogU6TIvMhi0H8SpTPHgFgliacW5bZgufaiGAxsskVGBsZxUkjNk4130aPXoYeeBivuHhpooR7d0wjEUSwyI5idZ+DU0YsLO81EDbCmCkb2DQ5h63T85io1TENFxVKk1wTWovJ1MrFiX8IP7s8zq5HIKc+N3B+SHW9OQVZlekt4cAGgQk/iAjLwTNKAs6xC81uLouihBVgZSaBG4fiOKXHRNgOoaE5cJmChxrGczVsnSnjnekyPig10ehg2jpDVxgQwsKKJEF6aNJf8aggYf4jfQ35nWJbdBxXXVzvWaP8u//73+HU006VhuE37v4GnnnmmX/STFt488IILIzAwggcyxEQIFB3YNoJxJOD6M+MIhMbRTzSD8dJIERpYwek4DNOlmxiEdRekuVDCaIG2BEL8XQEiUQEtUpNlFtk1mQGk1h5yhhGF/djYnwcudl5NJvc1AcoF6oozZeFVUiAjMy9WDoCJ2oI6EMgsFiqCRDINAX6o4kct+XBNHWkB9LoH+5FtieJcNRGyJTtvgBdtmMgGXOEKWg59JALwWYUKUFMMsf4LPTbCtAM077DF7BIUpA9H8VCEcmerDys6FMo3m3CkiKTzxMJL0kTVFqR1U4vQjLdmLJKlp/vKgYXwTAyxCIRR8BD0Ge43US9ToltE23flXPyXKBZVSmmPIagraNQdLFnzxR2bdqHyR05NCoNGIk2Qv0NZIfbyAwFSPcAkTC7eBrqpSaqZTL2yJaMY4AMtUQCyURcGFONeg3Valn2ZZLIzGKV9Y3gTUqCa5iO2HNFnagAQJTp8qIzZJPqv0q5hpBuIRKLo9GooCfdJ4Aopbp1JguXC+ItR5YYgyFsJ4ZwNCZEmUaLYRiUX6qE2pAWoEFfRAJArJ9Za5DtSUYhwRyy2wiAEbz1m4o1F5CRxvMlQMhYMVUuExQjsEtQjWBU2LFgmEz2VSoJAZS0NgwnLHtchqIpT0AlFee1cJsEhppocc9PINC2EAnHEQmHxfrK1B3BwjLpRUjTT9IJC4uN+ASPN5qKqgDNNtv8FqJOCvFERP6dwGPECcPh/aSFhCUqoR5HAYEKKFNNaA4HdwvyEoV8V6ZLPWwHnSL3tdFGtcL51JDiToGAVF5o8DwmXlcxN1MUZV9udkaA7cHhAYyMjSCbjCMwCD67qNeqIvkm6BlJpER6m58volioKPBaZ1M7EMCPlXGtWsahg1PYN34Ijborcv4IpeEhS0D0Gudh3ZOU48O1HMPpOnWfzxQd3ozih6jSfVmL8j7j/CdYSs9KuW4E4lsuXKahUPJtsupmaArZpB2LrhD3cdx7CeVX5RhQXk1AuSM55hiyuucen8xPNiZ47tV6CfViDc2gAJ82OZxBBAI70GqXpnEcl6S/yEfIUYzAnmxw3fXX4ctf+jJOOOEEYYO99vprIgF9bsNz0jEgkCQJN0wd1E256Yi8M9jjyquuFA++pUuWYio3Jaw7/u6GpzcIaMhJIWiwLAYQkOy2f3ObyGTXrVsnYOKWd7fgr77xVwJsEQhbf+Z63HjTjbjgwgswPjGOP/rvfyRAICW1yhiyLZ/LlB9+zm233SbMuUa1gd/76u+JxLPhNrB85XIBqe747B14/7338eDDD+L57z8v8lWi/2Lg6QcScnHZZZfhk7d9EmeddZZIh//sz/8ML77wogBrpNNS9nrxJRfj45/4uABvXtMTxt3jTz4uwCPZkrfccgtWrl6JerkuUmcJHXn7bUnzveKKK3DDjTcI8MbjJ6OQ8twDuw9gNj+LIm/MchH1Rv2w1zvHjUDgnb91J26//XYlDR7fh2efehbfue87ElYyNjaG3/j0b+Dqq68WYG/f7n14/PHH5fj5krHn7kxSkDS5lt3rQQ9AgpSGaUhADDtYZFLSI4B/2D1aecJKYYuefvrp2LN7D+7/zv34q3v+SiTkHLuuR+A1112DRYsXHZEGP/SA+BMeV6+OXHh4cBhXXHkFvvjlLwqo+/CDD6tr9dbbh+dWlxEoLK/OuB1X53JcHUw3IaMrsuzQ3A8fYxcV6NCA5G/82ZHl92hZ7z92av9A/qvyqDq/oo7DRFh1j3RWtIruboV9RDUDGcvAcNzB4t4oxoaiGF4aA/tt4/M17DxQwda9ZXxwoAjdNpVUgd1cPjzonxNiAlhLPE9p6OsHBgy+Rx7rLBBUzIPKfSW2xFYYu5WqIJP/sIADHqOZq0BiiD0zXx40vQnDkVBg6L6BwLUQeEo6TNiP+YkWZVHM4dCAGqW5FucFpQrqKrPejoR86K6NlH8aMtHTkO0fwqJFbZwYfxMrrTxSQQVzlRp+OFnBX+2cQ9sLwwtCGEmHsGbIwOr+MFbEe9AXABPzdWzPlbG7VMHBeg37az4qHuUmptwxMs8ofwAbFjx2prZ11nYWqSy4On/xjJnea7V5XzpoI0ynGUnQ1sVz5kjRyaI6Ztu4fSSF8wctDCfotWOg5vnYiwY2z1Tw7kwdH+SamKv7MG0D9TqLOkq6yKbUoFE2xrExffEGZLueimBJUJb0EN4hqtPfKRU79I2OrvlnZ8ZhVveRu171izv3vFKRfKgv1jjLly3Hl/+vL+Psc87GzPQMvnn3NyX0q9tQ+1C/cOHDFkZgYQQWRuAfHYFurfRPE7JRsmiEwnDCGaTi/RjsW4xUZATRMAGemNT9TJknG0kTRo3y06dkUJJOXXoHagjHbPQOptA7mJZGz9ShaVQqZfRkk1hxyhiGhrPY+cEO8YLjBr1crCE3V0OjVJe0Wcs25RnBgEaCAkQayUqi9LFebcFvegJg1V16lbnifZcZTGNwMINEKixAJGW1BII8vyFMrFSSTDQbphlCEDLg0DOQkkuy9QTC0aGbBkyT5+OK/JQgH30DWy2y1mw5ZwKgrPFJfmAYiCQA2w4cJyZSUaYIkxbYbjdRa1REqVUt1+G6TTSargINo1E4kTAsyxHAiwy3ZrMuYAaPuVyhv1pdGHP8/JARRqXi4sB4Afs2H8TMzjlU8hX4dhP2SBv9Yz4GRkNI9fiwbKU0qRVbEhpCD0CGrvT19SMWjyKbSghDqk5ZsISSEChVkm/6pREY41633qoLOMY9H1VvBE2436OHMCXUtHEiWGZbUUTCEcwV5xCxHRl3AjVUSlVqFQlFqdRceELucRCxI9AtA1Y4hnaLcXiukuZqGnxXkkqEncVxV1IAAx7qqmHIIDWfNVSHESc1gkrYEN84/nNgKulsiyAepb0hpKMxGBxrgr6da03vOAZG+C3KctV8JoBFkI6AsOuR1UhvQgacaYhGGOii9rqOE4WpMcyMNX4MvZl+ZHsyiDPcRjNQKOeVt51OqbIusmI7HEUiTm9Gplc7CEcc2LyfyIZlyAePmWC0pLypfTixE4JZTJMOAiV3Zu0pYSF8HwlrHKZOrUSwr15tollTAHKz7QmYytKzVKzi4IFx7Ns7If9MtuzQcD8WL10EO24jGY4IQcHzGsKKZBozU4TD8bR4FzKMlIxdwwzLcXDfzz8cz1KhhB3bdqJQqsg85z0WDhM8NjE9MYtqtQ6PbECxeens5BRXAkGHWhzS22JtxvVAZN0dNiCxD9bQBALl/OW+rKMpTEhd1iQyRXm9fZput1VQn/KVbkszmcC3ZRkIQvQHVB6BxJc4vpzPGrEmvy3XmnO7yoRzvyjNc9bsqppUuQ4/VU/++j2FjgCBqVQqIGuOQCDZUWQA0g+HcklKg32ivmKc2rFT5MZCtxBPxnHSySeBANAtH78Fi0cWY+t7W3Hft++ToI29e/cqPwDfEwkRLxT/opfewMgA7vz8ncKgWzS8SHzsHnnkETz13FNou22sP2u9MALPPe9cjI+P42tf/xpefuFlTE1NKcopI+59GreaEqZx3Q3X4fJLLxdQ6+5v3I0Xvv8CDk4q/79bb7pVpLWU4zIQ4tnnnsXuvbvlM9gF4jHRG5A+eXfcfock7257fxv++E/+WIBALoDkXzBpmDJYMvMopSZdmMj4a2+8JhJdyqr5c05w+gY++91nZRx2796NsB2WQJUbb7wRl192OU5YdQLMsCmeGnMTc9i4ZSM2b9yMdza+g527d8pCwhfP76z1ZwkQ+JnbPyM/IzC64ckNwrjctGmTfO9Xf/+rWHfmOgEa3t30Lh57/DHxSuSMF0PNzth3u0A0WlUmqIZ4LrJ7xAeIE3FEcr1kdIn4CA5mB5HMJgXEpCfjju078NB3HsJf3v2XQuflteCYMCzksqsvw9JlS4+rsJDD9/VRG0ZedwbD8Jz+7Vf+LeI9cTz64KMS/rJx08bDc6u7wewuZEcHjvz6rRf/pzNm8eVIQi97Sm3wnpG2cie6lF59NKLpAGKdZCwWDdKh6eAR/JQjOVNHfedR108FJnRCCAIDrqbuYfFxE/o5xZ2UeBI4oWE1fUtMRE0fy0diWDQYx6L+BAZ7Yog5Boq1mqQD7z5UxMH5GmZKLio1Tx7WlBGza8l75XBiaDclXFL2eCQeLFjCIu16snST91x2Y7snJ0XNkTTh/9OILvz3X9QIHGUP3FGSS63PZiPZgD4L1e6Lom9lPs4yRX7eXVNF8k2TZP6eB4qCevTTMZg4C9nsCOKpKvqjm7EmOo/FVh2NZh1vTJfw8IEcxvMBmi0TERPoi/gYSdgYScQliTgVCaPm+5gsl7BvuoRt8x72lT2UW5T58hgoYSdQSaa3oUzepRtqSBddJPFi3NxWDaA2WY0dn0OBNfk5Rcgd2ZGDcRqzJIpqJi7vsXH2SAzLsxEkTBO1agsbayVsmmtge66GqaqHKpPehGpAT5Y2ImYIMcNALAAiuoNqu4FaO0C9w8KIwEbGCYRtUG23UHQpl26hKVUkk5kpCzkq6bg7/J2muaI98r5mUAqlz2RCKjmQXJgPEQzkM5LNIVpxXHPFNeKV/Nf3/LXUQ2SjLLwWRmBhBBZG4F9vBLjIddPgu0+in8/annJH20oiGu1Bb3wIvb3DSEQGYdspWHYEUSsqqj4hadDfmCQLz0e55kq4BWl6BHRiySj6R7MYWz4Ew/Gxf99BUQ719CQwPDoCO2qhMMswDbLgfNRLDczNl9FosGlFGxZKOTXoRkhAQd1sCaDiNtqYz1fkfRXK97x2h31kIxG1kemLI56KwWQCr0mQhrLFOjLJHuUHF7ZFqtsiQYXNuE66rHhAM8CgU3N5PhlHlJnykeGjwv1Vy4NmBBIEwfMmSMhmGOXDlhVGyKT0lJoPA2g1Uak3UamWhXlH2SjDE0ja4B6IAEssHIZFuaNO4KrWAbMCCXsg8+rQNKWzNWEF1ihV9TXkSx5Ku5uoHGrI/kuPBoiMeRhe7iA7qiEZd2FqddlDB/UA1SI9AD1hciZTCfQk03AchtuZ0gwUggyDJTyGLPBnlAeHBJQq1Avys1gshngsLqAPwdd8pYB8dV5AO9vguMeRiqYl9KteL6Pq1tEgWNP0ZC9MyasrxbEu4RhMZLYiMRmDcoXBlFUYBMsMBol1GFhSm/MxrR7UnG9KCquAZoJEHGYJN2Hgg68YmjIvBUdTzEEGvdA3kAzEWDiGgF7cEkamWHgMlpD0XUqAj5IdMGeUwKewDfk/S4djOuL3aDiWALN6YKJaqyEWshBPpZFM9CBsOvLMd+s8Dw3xOENnkvJ3+k1qrF1aZF+SYRhG2KLU3kWjVRfvQ5Es8zcZlsrAEzYxA0OOldfKEuCKclnuN9rCFKRXJr+TRkYErNtND22X8mBXxp2BKiwE8zMFbNu6XXz9eb+StLN0+WIsXTEKyzEVC5Q1YOBJkjPHTIJ4XF2CXZgUXS7VJNyE84KKTUrM6aFZKpdRnCtI9kGl1kTLDeQ+I4Y/OTmLBr09XQa7KFCtJYEuStVMayQyA7WQkulLOjAtZKivEZJgILY0XSBQpN8tArQqIEUzOEaUcbsCkCqWbVVYjEIv0QIBdx1bg21b4tHttTqAN/eVBFY5n4SE6qLSLKJezqHayqHVqTE1+gkGptTSh+tJ5fL+6/b6GSDwhpvw5d/5sjDoKD197rnn8OQTT+L1N1+XBepwaEJXDt4G+nr7sHbtWlx77bWSkpvtz2Ljmxvxp3/6p+KLx0kk1OPOs0s6ExrNPVviP3HX79wlTL5ly5aJtPb5Z57Hg488KAsOAyzICLzw/AsxfkBJg5/7/nOYnJk8Uvx3uJ0EIz9yxUdwzZXXYM2pa/CNv/sGXnjmBZGoDgwP4JZbb8Fn7vgMtm7Zige/8yCeffZZCeQ4+tWX7cNFF1+ET9/+aVxw/gWHgUCy+tgB6kZbM1mXoSHX33A9zj7rbFlUJycnsXPPTpE5r1q5SromLzz7Ar75rW8KG7AwV5AFgJ0jsgXPPedcnH/u+crbcHgA1UZVAljIyHvllVfw8ssv4/2t7x9eBM8/+3x8/vOfx22fvk0m797JvXh2w7PCzCO4SX+/f/8f/z1OXXOqpAPxmlGy/Nijj/302LM7wHZfd76rfayAugwXGRkewTlnn4PVJ68WiTIX4dmc8he85NJLhP2564NdAkDefe/dYgbM36fH3q0fuxVXXX8Vli5aioP7DuKbf/NN3P/Q/XLux/zV2ezLLloFD0lC8nVXXydznmljDDah1HrLe1vU/Oryhg8zUo762Ye46TzmY/OhHQBlsgnYiHcEixUSzH+a/tbxf/n/A8NYsHE6/m9BwO716Iy9qYXg6AYq7SYtU+SasRssCdF1SiFjtJQWPzVmB8edCJaN9eLUFTYWj9hIxn2EghYalTbeeH8WBw/5mCyWMVurocqOOEvvlihWxDvun/3q1u1dQtOv5bPmnz16v/hfPPpe/3k1Akc9zwzY0Bt/bxMAACAASURBVHxTOIZNlDEYOQvDiTORjPfBirpAazNOS85jVbyMsN7E7oqH7x7IYfdUE/kmm2OyzYAZ0jCWsnBqRsOpw0kMJEJSCM+2YvigDLy5dxoHSyVUocCzZptMRUpxTQVedkBKMinYBZUOLDRJ9FWbyKNfRM46d1pnPeR/pU1M2NewMmxhzXAMZ4wmsChqIj/fwI+mSticK2Oi3kahDWHQykvWVAuJSBTDPSmMZXsxlIhjYr6E8bkp5IoFKcp640mcumgY0XgY85UG9szksGduGuVauaOf73xe93rwX7vH1gH62K0noMnizT8aBPyZteHDmDRsFH38to+LlQcbod/69rekucaN0MJrYQQWRmBhBP71R4BPGXFf/fm+WuoiyhUzyMQHkYhnBQiMRFKI2D2IWknYHWkwWXi66UgT3Cd7rgap+9lIMiwgkXIwPNaL4dEskmkbc8W8+ItRYmoSDAFQbVBdpSScZIxxf8D9SKvOJg/lgWTaxWBHADuqesL1iiuJwaV8WQIdCFSEww6SyTgcR0M8ZcOJ2YjGbPEDtB0TjkFAxpbUW34mAR5y+F1UFMiod1PqDQl4UwoMPu8YkqCJX5p4PduQ94vdC5lxrgr8kOclny+gxNlHudpE4LrixcYgDSkKfYYkWJgrzEvtGYnYiMXCsMJRsXQyA6Baq4vnXqvRxGypifKci3Ilj5ncIczPF4HABtoWKrs8tCohgIBer47sUhvDS230DjOwpQB4eQRuoLz/6gEqFdbVGmKxqCTAJiIJOI4u8uRuIvPRE4QgIIklvJ78w2sWjoSFBFJvNLF3agJa2xVpa1+qB309WcSiKQE/5yplFKtlkQ7XGIbGOWXY8BpKZkv2l2VFYXMsQ7Y0O7vNMhLDLAJC/JWQ2vt3OH4KHApUkiwblwTJ1GdDQmTI3OOxcl7K1Wu7CuCjrYgeEhKOTEx6APK9nq+CImjdEo4iGuW8FxhYxsptBpK4TCYcWZG0x4pHEkrhaBgyFvJOHnTIkhA40+BcoNchoPEwQgwX0ZCIRtHT04tEphdWS6UEk11qGZawCnke5dos2n7H14/gY0jdI6xf2h69/UIdQ0xXsJAa5xMth9ptUdrxFqe3pHhR+pBEbbcdqHsyIEuwjpnpOezfdwi5yRyaNfomAovGhrB05RKYNtAsNzCXn5PAwt7+DIZGFsttMJvPiTSefoLlMudSpz5kGEyTzE8yXT3YYQ3NMsFvNgVU8jSxm9mpWQEedQaWUM4t61H3/JTDDvdkBA2b6jZSHp1sOlMmH/CzbZFm817ldVXnHEhdS39JarAI/Ep3nvdqR7rPa0lfQI9rQMQWMJB4b9NT4K91WO1DljM/o462V0SunEOjlVMMww7uoZLseNz/hDX151t5f5ne9TNA4M0dRuCqVcLOI9D0zNPP4O9f+3vpMHQlMV1GGeOx4+m4pOvdcMMNuOH6GyTBl0m4/+vP/5d43zG8g8AVmXvCCGQKk+DchnQqfvd3fxe33norli1fJkw/+t499uRjMsnPPONM5RF43nmYGZ/Bf/76f8bLL74sYSI/ywg88aQTceUVV+Laq67F8pOW49577xUgc/LApLANb7j5Bnz+js9j85bNePiBhwUIJHB39ItA4KWXXIrf/M3fFEbgnm178PU/+brIexkWwhuA5xxyQlhxwgp89LqP4hMf/4RIiMhgpLcEfQa4wDCt99v3fxvf+dZ3JHiDlHPe0IxDjxgRDC8exlnrzsK568/FSWtOwqIli5CKp4RWT4nx0889jQ3PbhAtPll3Z5x5xhFGYAsYnxyXgBKm3G5+d7OAi//pP/4nAQI5dkz2pRfiU48/9Q/GnouvgLOdVzwaF6bf0lVLce7Z5+L0M05Hf6Yf1VJVAle2bN+CcqGMT336U+KjyJRo8Qj8xt0C9PJFIJbX8aqrr8KqZavEU+mee++RsJDZ2dnj7qbgXCSoSa9HMgLZPaNknHJ2ekcKU7QT986Dl+jzrp/GcXc2x/qAFLtKvGgEfOsyAksdRqDqF8mDkMxg8W+h1woXXy7CLpjvxVgPvq8LUZiSjarSfemH5mrVw0pig3LcrkFsR8LJh7vBB3fIQMCHfpuyTlP4T0kzwGhvFGtOG8KJK+JIJWnk28TMXBH7Ds5j67YSpksByi0fVUmQCxCxoqiyOPa5YvFht6DnPdYz7Xj8/hAskaFrYAfXx1DsTIz2nI10YgQIVVGpb8by6DhO7KkjGQkw2WzjtUNFvLnjEGotC012JX11J0R0DasywNqBCFb3x9GXUEmIxaaF13eN491cAfvqdeSaDQQtdjNdhAxDSSNcxYCV4xDWhNqQ8b5i6AeBcWW7rAS5fF+XY8KkN/UKIWZGEfE9rB5M4bSRJEYcoDQ7jxcnyzhQCjBD83Mh3qqQFQHm2i0MxKI4caAPp4wM4oSRDN47mMOuyRwO5nIiZ1mczeLSsWGkexOYKlfx/ngO70/M4MDslKwDBPfE10gn548MW7V1k2A5Fv8tnl2E0KbqlPO/6q1f2LrcP9AP2qXwGc+dzOMPP44nHnsCh2YOHY/TcOGYFkZgYQR+ZUfgZxmByjZf2Vz84wxlw0ghHB5AKpHFUGYY4WQSsfAAwmZK2F9kAREsM1oBQgRWGEzVaqFcqIA1mKa3YNgE5CLoW5TC0uVDCCdDMCz6fenwGoDb8FCpu8IEFIlx4MMKQqjUyyjlG8jPV8XXznEsxOMO4nELxGwIDjWqHqam8yiXGyiXK8IIDNsmEpL+yuefK0mt8UQYqXQYiSRlqAQBYuIzZugm9ECRS6yQL0wj+rmLRJgWGS1TgD+DVhVM1XX5h2PXRDyjPqNjPiZohR2Ki0zRdevC9qs26PXHcA8XrQYNCFXTmYEFZEQ1mLoaggR2pFIJWGE6wJF9D9TLZWFNFko1YVA1qgEqjQL2H9iP8QPTMHUFBDb3A26FqBkQG7SwZN0gRpbEYCXyaGMSbTdP0r2oANyKh2q5IoyycISBHvTn0yWIJRwlI9GWEAWCkXy1mpTkEiRRYCD94jltyKgiY65QLmFiOgfbCpCKJzGQ6cVwbz96ExlUKnNoeD5mKyXkCrxGFQGs0pkMmtWGpBwLkZSebpYFz6tKmBlBPco2RZJNmTADHUSuTacQX9lxNenTpiHE5F7LohMfbNiggobsOCYI1xtVBGTjuU34uoEG1YXtQAA37rWJLFHaTICWibia+L/RusWS44/GEvCpVIjHADLsWiE0uTfw2iI9p90Xj5WqRTLVwk4EPekeuSdYiyijSf5NFy9EMBimxdRaXT57UXZQKpVEtEfupU7GnDABy5Uc2u0aQiHKhhVYSPzA8zSVFShBlAQdlZJJGI8MURGpLal1ipHb6qY9+x4qLseD9ZaHYrEkNmmHJmdQyvto1jjOIfQNZTA6NoRENIZDs/sxeXAGjWYNo0uGBR8gsEogMDeTQ7lQR7PeEgYgX7RAY7APswO4F6OEfC5fgdZiCA6BSwhgxyDZwDPhcSzEL53sTk1AX2LkDPEVRiA5N0wdb7swbEfkvPyBSKzJMo7FBBRkPoIk8pABKunE6iYjaN8FCPkZOvXdlBfzVjE0AcHJVCaTUgDSdiDSbo4zU5v59nabid1zKFZLqLiH0PIbihFKibdgU5zD3Y7zr+Ue7yggsCcV3HT9TeKJs2LlCkmlJVhGTxzKXsnQ677EK42ef76ORCqBNWvWSALwzbfeLIDS9m3bJeGXv0tAUeSjuqL/duU7NGAdHBrEF77wBWESUr5L9t4TTzyBDc9tkAXmjHVnCBB4wQUXCPX1D7/2hyL3pa6dN45QoEkrDmnCYrvhuhtwycWXiOT4f/7Z/xRm3fTUtLDcmBp8x513SPrfg/c/KL58e/bt+amygUDgxRdfLKnA5114Hj54/wP8jz/+H/je899Ducq0mUD5ghkQiu3FF10sibNrz1yL3nSvitDWddHW0+fw4cceFjB1JjcjPxcgiSalbV0kwalECiODI8KmoyR53dp1GBwelBv1rbfewt/8zd+I7JeJy/Tm+9xvfQ63f/p28XvYt3+fgLRksDGVedWqVfjKV78ivoocE/otbnhiA/7223+rxqiTmiWLGm+krgRLh4C3lGFfedmVuPTyS5HuSWPbB9vwg5d/gFd/9KqkBPcN9OE//If/IKnQe3ftxX3fUWEhpLx3GYEfv/njAo6OLh6V687U4PsfvF+kz8fVq+MRSCCQ4TC/87u/I+fx0EMP4bHHHsP2rdtlvMTstMtE6dLa9U7M0HF1QsfyYAgCcqdOejj/ULKnjF75IBEZgMhi6deg2kT0Y+H7hfLf8Qjk/ayAPf4Wqdp8B4upBEIIi/ErPc2g1WDI3GXHSGLchHWowkCY1tvp5gYefN0F5Z5pJ4KheAQrh8O4aH0UEcdB3bNwYN7DlgMFbNmbQzFfFvCP5Ck+QOBbcPQYGpQnoA5fZbMey4Fe+O7jdARUSjQrC85xYGnqfCzKXIB4bBGglTFefBWLwgewJN1ALKZjrhVg09Qc9uyeRa3JWWWI5003vSxse1idjOGMvgxO7kticcKE3SpjT66On0xX8dZcDQfLTRTbunquOkw/CxBqKPkJDflM1lQB5y4hbLWMkRtLAI1gJYtu/pMQIOnfI6E2vP9sOEYMequJ4bSNE/pS6An5yB2axNZSAzMuUA/4OfS91MV/k5/F7x90dJzSG8P60V6cPJrC5mlg43gBe3M5NLwahpMx/JvFfejJhDHbDLBluobN43nsncvJudS7oiEuE3oghAyejqwlBDoDbhZsaQ+In5OcG2X/R4KwPpQp0gFFsz1ZXHn5leJlzPCyJ596Eg8/+rCoJX5eQs6HcjwLH7IwAgsjsDACslp35QVdX+WuL8L/fngMI4FYbBCZ9Cj6ksMSLhF2UnDMBMxQWNW6dGxh2js910KGgEWNUkOYU4ZBgBCIJiIYGuvHspX96OmNIJ6gN5qPudkSZuerwrTipp0hILoWCBDEvd/0TEGAQIJRjmMiHme4hAXT1mA56j2F+QpKBbIHS8JGIr89Fibjj0wrH07CQTIdRU86glgiDDMaQdgJCZjFkCvqfWX/FQIseo+ZOkIhG+3AQK3RgOFTiskwL1cIG2SsJZNhhBk0YijQR7EIySIy4LpMxy2iXC6KtxolmQwQazTaItUkgEYAikANMRv6zBEIJEgZDTNYS4djGMIen52bRynPhqCHEEx4zSr27j2IPfsmxb4GLQuFAw24eXrgtREfCOPcm85A36Iw6u4elMu70G4VJLFV9z34DTITG2gHIdgdZl8sbMIMO/Ld8XBE/Nfoj899O6+RSHDJhPN1UasJ+BlAJLzFyjxmykXE7agwC8kIzCbTiETCaLsEn+qoujXMV0qYKxbQqLkwIxHoWkg+k3WGSoggGNOQfTKzA1LxOKJhE37IF4BL1ftKjSXS5VYNIaYJh2zxNySiyFAOAjMS7ELPvHYDnshrDXiSLqwpRiAoYXZAuTfHkO8n24+Nz5pbk+/g3AhHGG6TQiIVRyqWQUi8nf8/9t4ESLKzvhP8vTtf3lmVdXdXdVWruyXRQiBkSegEJAYsDAhxOGwT5rAHM2Zjh1nAg4mdDU/MjsfBDJ6Y8cTaxjax7DpYLHFYAiFAYjAIgSVAgKRWS31fVV1HVt7Hu9/G7/9lVpeAGYMRRoJKRdN0dXbme9/7jv/3+34HWW+RMBdZ0nPXwjRhPnMCiAcuOQg9pZWQUhdR1u6YOeQLBViGg4QsMp1tn0GRcmgrLx6DhulIvwhCD0GcYHOzpnYplqEAa8uBbtJTXEPMEJmIqWqjsF0FqgV+LJ57lsHwOQbE0c9S5Srw3ghIE7RLEgONZhfL59aFLNRu9uRnBCinZiexsGcOWUfD8soqTp06Az/oY8+eXXj+Cy6DH/qobdTQaHTR7/mSCk7AjQFA9PPvttrSnuLxaKaIAgKABDN54KxJgnBjbV3kIyI9Dhn0kgq+QVualCigpGcT41Ty7iQ2oFlkXQq8J9gNDxloQ8b9HgM92PctARtZ9Cl5N30h6a+JIBAgWKzp4lhqQz63fMmBW6StmWp3P6Dc15Z+TomxMAIZQhN30e6uouOvS1DMiBHI99FaZ+jm/sz6yzx3VqxtQGClnBJ0o0fgRfsukhMLAmBM/n3wGw+Kd4D8NwKQSPtMTRkAF+2/SJhVZNItzC+In9/9998vstQHHnhAZMV82OwsfHFwMR33uuuvw6/92q/h+huux9jYGI4dOYa//uu/xhf/+xcFNKTsVhiB118nn/mHf/SH4hG4vrou17GVgmuYeOUrXimJvPQTZMf7g//9D/Dwtx4WOvPC4gJuv/12vPO334lHH39UMQI/dy+OnTz2A0AgATn6/734uhfj8OHD+NCHPoT7v3i/MAKptScPSXzANF188V7/+tfj1lffKqm5pLnyRTYcAbrP3PMZkZn2+j3FKNMVE4+fQW8j/pkeBfQa2LN7D173+teJZx2BNDIK77n7HvEkOnToEJ532fPwjne8Q66Nm6CzZ8/Ks6E0+Dvf+Q7m98zjrW97q/z78bFxnDpxStgLf/Lf/kQWAUnXkQQplR7FiVleGiS45E1vfJOkJS8uLaLX6eFz934Od955Jx566CFJB9u9tBv/4d//BwE/T5w4IfLqP/3In6ro8CSR+3/TG96EV9z6CmnvMyfPCJD5N3f8jfgQPKtePITRDGEE0tvy3e95t7Af6U9J6Rfl2TKpyWaZ0fTb+v02n7pn1T39k1+MkP23IuO3HG5/oC4dJhHo7G+WyryXaeDpRnkq/l3pe7lQMOlXRxY6SjCQFSijjzpMdARqJKDBpYSQhskKNvXEiC+Bg0SzYOoxIq2Hcj6L+ckpXLqwG5fvLWNp4hw6m32cWvFx+LSHJ871cazdhy7GsgQ0FFiZJmQSFiTlNBCvQ1L8d4DAf/Ju9lz6QkrTNRNL1ZdgYfwmFNwZeGENK91vwQ0Po2o24egR6qGPI0wPbHuIIh2BpsmvRGh5kXggLTgmDubzOFgp4OJxB3srFhqJi2/UAjxwvoWjtQ42KLfikDE8mPR6ZUyv+PbRTFqNsFFgjeq5SvpCL0EWqCMSID0CFW+Q/jkWbC2DKPUxZmuYdQ2U6BPkezjR99HlJkm+1JI1MDJ8WHogJ7FztoEXjrm4encZV+wfw7dqBh4518GJtRr6QRe7Sjm8aTqPqYkSNmMNT9R8fPdcB0/SdJ4yqu0jbDTPjuT0PEBIHZiwh+ohXgejUsiGYZreMzM2RRY3rHMq5QquvfZaqWumpqbwpfu+JEDgE089sQMEPpfG5c617rTAc74FRvWW0IiG9dPoIPXC3Mc5WeZloRypF70AC4VZjFXmMV1YQDbPEMAybLMgBysgyBKHyDgmLAlfMJUXXKsn8xyXJTdroTxRxMzSFA5cPI2JuZIEPzXrbayvNdCu00MuQsQk3SgUIJCsPi5A7a6PdtuX0CjmKBCEszMOckUTubwrPnu1jSbSgCoRMo4SRGR3pTGyBVeEJMWCg3Ilh1I5i3w+AzvnShKwYZIRqKz+yUJkYqxhDMEXAoGxgUG3IwyrWEvgDTx0u10Bl6anx5B3cwJwSBKs+NLpiL0I/T5DMXrCSCNAJCmncOQeyQIkkCV+1AYBJxOmzUTkjEiDCXbqXEfCCI0mfdjqaDZ76HsqmTjwPaytrWN9owHbzMEbJFg71ITXoF+hhspCCTe+7mpMzzlo9Y6g1TmKKKa3nynrPOOH/TBFj4mtSYKpiSlkcw4sx0HGtpB36Nlnouv7WyCg7L0JoIWJsBz5PWkUScJwo9uB5tAjTsN4vohqvoQC03IZIBMM0CATkGBg5KHvMywlEOUNgS+x72MgCckx9P71+uK3SM95ejfmKbPWKHH1FRA5ZPhTAUEbkmgo1RVkhoeXZGxGw4M9AXdDCRzjfQoTjNJVgn4SLkKJrw1Do70KCX8hBv5AfjEcg6PDcVyUBAgcw8zEFHKFktQ5vBaGX5AtSb9D7tEJ2rL+WVxaEDl4LEwx5RGeoW9iaUz2HSTwjI9XBWDM2Wr86AQzNYKUTJ3uo9buCNjnOKYKyRkyIk3TFnArCMn8oxdiosIHkcD3Ewx69LFUIGTOzkC3LAHaVFQwJLSVjFYGiPR7HlaW13H82CnUN+qIfB1WxsHuPXNYXNolfpynz54VUpfvdQUcvPyFl6Pr9bC6XEOzQWKFBsd2Bahr1+s4d24VnVZHmHtuLitjK+JzI+ibahKMM+j0MGh3ZdwIECxgnSJBCXjHABTeL0E/jcEtCaLQgG4bF37GIJjEkMAfhiwSAObYYIiQfG4SIJJQHyZds+/SeJD7cMqAE6RRLCxgq8jnkoVuEjT0VYJxZAg2xX/CZiPoGEQdtHtr6HiriMiUJRSikXxCsFClUP8Cm7dfAALHx8ZTet6JR+BFF+H0aQUEUn769W98XaSvRPQFfBui2EZiSGw7i+Sbb7kZ/+rd/0pAxH6vjyeffBJ33X2XBHOsraxtGaqOginov0OG3stuepn8Gw6G7333e/ivf/JfRVqcy+VEEkyPQHrpMRzjgx/8oIBy51fPD+VNaqdDQO51t71OWIkSVHH2DN733vcJ6MdOc+DAAWEEvuO33iHstjv+vzuE7ciwkO0vMgK3gMDrXyyA0AgI5OIxAgLZsbgI0EPvqmuuwq+/+ddxy0tuQalUktMmsvn+4i//An/3d3+HzdqmyE65OBPwW7poSSafGlkQ7ZbQWXmNTGH61V/7VQEWX/iiF8oAe/CBB/HRj35U/P4uvfRSvOOfv0Pkufys5ZVlfPYzn8XHPvYxfOvb38LExARuuO4G2bQcPHhQ9P+UNP/Zn/8ZTp4+KQxLxcy60N856RK8vPHGG/Fbb/8t8ULiXvHMiTMC4n7yk5/E44ceFwCRQOMf/vs/FCCQQCdZlR/+qw9vXT9TgwkmvvxVL8fS4tIWEEhpMNvg2fZiG87PK0bge97zHpE+Uxb8qb/9lADABKYIBPJ3njRKv/9JfOKebQ3wE1/PcBIY9ScOxK20r9GHD0FAMgCF6j08eRFmMP/9BZ8b1c4sxuTwiToVJRtOXOixI2EIsfgN8rRY2Q3zYI7JX0biwKAvjZjIknFowNIClAsR9swVsX/PNPbvmcXsRAGRv4onj9Rw+EgLJ8/2sdoOUKd0QYxseRDFU1dHUlf5ImAfpAPE9JXYlm78Ezffzgf8fLTAcE6lSbdgckkWe8ZeioXyDSiYU+iG61j2Hsag8xicYA1m3Ec3DbHC91KOlRjC2vN11XdHMthxU8e0pQsQt7+cxeUzY5gYK2PdT/DoeguPrzZxot5HPwa8hOwAFjMqr1o2gdsCeDmuCPSN2CR81yjQRvVxlV7HxYHMRoZ5CB83jZBLU7gcrkYKipQCnQWhAZ2+OLK5IpWkL/4tcxkdLxh38eLdFVy5v4JHzhv49rkujm9sYhD1MFfM4A0TRUxOFLCJFI83PHz7XAeHzm0KzO7DGrISxeZdfsL7kalC/A6VnxBftLcgE0F50zxz/i6jkBXO94ViQZj49OZlcNaDX3tQDovIwGfBu7WW7qwLPx9jeecudlrgWdsCW9Sh4RWO0pGUGmOr4hrarmyFOsJAJlNGqTSHsfI8qoV52VtlMyVk7AIMLSPMMhIDsq4hjCiuBd4glBBEmVopw3NMlMbzmJmvYmGJ3mgW+oMemq0+vH6EqB+LPJN+YwQVySTKkpmX4SGugX43EJCQC1MYD2DbBrJlprW6kjxaqzXQ7/DY1VSgg08AIYSds2FmTJTz3PDnZNOfLzgCfBkOWVYKDBQGla7BFH+/WAWG6BnEgYZWoy5r2oByU4+pvb4wluZmqsg4DjSd6cgEZ2LEQSS+hnIunIYqyTWOhLXYG8ToewMBLbj/s2wSYRw4Fn0LFRBHmw5y+yWh1gvQbLbQbLUwIBmGEkk/RqNJhmRDmHW65qLf8nH+sU34vQhm3sTYYhk3vepKTM9k0eqfRrN7HHHYEA9hJARUYwlGaLUZOuJhanIK2XxOGIMZy1Ttbhro0+SR6yXVYEMWnnju+YEEMRAs6/W66Hk+7GwBxbyD8UIJ5WwOrsGgCU1SjzfrNXT43jhET4DUgax9ViYHg/pulveUaTqOAHmsNxw7gzzZltSKJkyCZkJwAoP9Uxj/7FYmBr2+uh5eqZIRqZRdUfux8w1jaPlzya0hk5BJtLGw7BwrC53GeKwCgkACLigjJijEmoi+feV8GdlSEdXKBAr5EnQGqGj063cE0CQQSAsz+i7yuU9R9uwznVhpNOh/mbEsAQLJMJ2sVjEzNYtyqQKbITXE6YSxR8ArQHfQQ6PZhmOawho0GOKydX+mBGBQQp8Q1JXqT43gQS9Gv+th4DMgQ4OtKxahbZqKKZek6PU7EjIThSTzJOIR+MQTR0UlGQcGnKyL2V1T2LVrWj5zde0clpdXEQR9zM/P4uBlB9Hze1g+tYZ2qyOJz/lcUS6gtr6B5ZUaOh2mWpsSBFvIuQLi0p/S9yPxiPS66oCAL2IXvA4BTEluDSKZTzSGilgaNEONBXm/YUCn0oP7RILAMOG6POBVxKRRsAufa5KoZG8+bwECpd5iXasPAb4IWpLAzDvIF7IwbbWfTAngMmGYjEG+XcZxBC/qou1totNfRRSx2lQKMjGdkj77o5qDP2sXiJ/kwi4Agfv37k+vv/F6vOt/fRf279+vPALvvRefveezkoZL8GpE7RUqOdF4Ir+mLgsL/e5+93/5XbzghS9AqVAS4I+A3t13342jR48KyszimpMFZTZknr3t7W/D3sW9AoJt1jfxwIMPCBB4+sRpSfC94cYbhBF44w03YmNtAx/5yEfw4IMPYm19TejHpP4y9eiWl98ikuD9F+0Xc8lvPfIt/Lv/89+Jlx0/m8DY7W+4HW9/29vx+OOPK2nwvffixMkfLg1+y1vfgmtvuBZHDh3Bf/zQ3s+scgAAIABJREFUf8QXv/hFOUUiU4AdRxBppJLQc8mll+Btb30bfuXWX5GwDQaQ3HffffjEJz+BRx97VAC4UQffvWu3hJaw/Rh+QpZjs9WUSY/t8rKbX4abb74ZB593UBYbAol/8/G/wbcf+bYAgUxY/o03/4aw1UZAICW69APkM5idmsXvvON3JPCEjEsmNn/x/i/Kv+fCQ/qtHGJphpiTSkpwGEj7EMSjDIrS5RPHToi/431fvE/k2vRR4PN697vfLb6NPGG46667hFnJWG4CmgsLC/KsXvkrr8RFCxdtSYMJBJJu/Gx7EQjcPb8br37Nq/G+97wP9XpdGJCfvuvTOPzk4ZGWbitWnNcvkvgRI/bZdkM/i+vZ8hXbQgPVrn2rjbgAElxIZL5QohaepA6p7in/lrAEgQn1YSK/N3XxjxGFbqgBoS5Ub5USzOfA8RerxFBTgxE44k4oiy1Pr22glE9w8ZyLfYtZzO/KoVzMwA8MnNmI8fCTLRw73kWj4QujKNAJLprQExY/GRgpPQ4pPWTBQzYg07zUYrfz2mmBp7UAC1p6XNsK5ta9McwXbsJ84VrkjSl0o3Wc8L6CevcQkmANWjJAZKTo8+QzimHH5DKk4osTD9kcWmTJxsYymcQbYVfGxWWVIn5pdwmTWQ3tgY8jjQGObno43wmx2vXQoE8OPYuGBTPXZkmJlz47BORHaVcCaI9MagxxbOdVqPHH01wbuvgLKhaBKPlJMcwkSHiviQXDz0ALyMjl6OgJP3fG1fD8qotr5yu4cqmM75028d2VDk40GxjEA8wWLLxpgoCmgzU9xndafTy83MYTZ7voy8GLK0xDjmT+yYCHgTACJBJZ9jNkEfCU95lOCf5hvTqXzeGSiy/BO9/1Tly8/2I54OMBGVnyUrhqnBNGDOedcbHTAjstsNMCP60WGJ3ibzvJl696OhA4IlAr4bBSWGTdCiql3RirLGKstFsCC127hKxdkLRXMq4YgMFUX7KkkiTFoB/IL8W1E1oU3KyD6lQB1ZkCCkVKTHvw/Bim7kIPNbRbPdTqLZHeOY4GN2MhVyxLAEW/46HPwAGCRBmCMAasnCbgFZlAzVYb58/XZb9kGaYw6/ndzF0go6qQV96AhVIOhXwGGbIBZd01JBwjY9vyfVSojuyidN2GP4jFU55gDtl8lPNyHSHbaWaSqbj0NKMfnQ/fC4TF5QUMK8kJe0mCEKIIvhei1VEgDMtbsgBt10SBoFnGluANsqAEpKKv4EAxnOi11uv2lQJLpLghzp9fR7veQeQn8IMUg80BNo62EMQx7IqJqaVx3PjyKzA5U0a3v4rN+jF4/gZchtGmA/E55OcRkOv1AxTzOQECs25WEnBdeu4JQEWmPL35VG1NZhdJKQRr6IFIDz7PGwgQRjXCzPQUyrkCcrYNm4Bdosl+ujvoohcH6PgB6s2O7Of8NIKTzcI0bGFV0ZORdlcSPuJH4pc3VixAszWEPhOhBwL0mYYuWwReEtmfHoHAYAgE0ldu2L25JxaPY0I0TATWdLHpEbCW0myy/bJ52JYrKdQCLPkBOu02kihWAFVCdYUJeuDn2G9yVbgOWW7Kr9DK2MjkysJoizy2SYhYi5ExM9AIQhLMMm3xm6NnYLlUhqZTAl5CpVRBzs2p/QsZZ0y3jZT0nInS7CdZhxJtBYQnsfLNJIDJsApql1jEkGAQRgHCREe/FaMnz3Qg7NER2JbLFuA6rgCNg05T1Ilg3kJKeXAbJ0+eRn2tjjDUYTo2KhVeXwkB/R+bG6jVm7Jf2j0/gwP79wmYvba8hl57IM+PMm4C3atrG9ist+ENfGG00ldxrJrHIPAR9ugtyTGifvG+FQBIQJNEGRUEIlL0Yf4Dx49uaMIQJJN1KAiFaajkcA4w2+Emj6y/WPoax6fBQUyrGgbDyLMkC5ZEJpJxCIYPxyWfb8aEk2VitQXL1KDFKZJEl7EVh5oCAhHCi/roBXW0eusIQ4ZYSnT4tgPz0bz6C7nJuwAE3nLzLSlZX+/63XeJ3xyBwM997nMiEf36g19XD0Q24EoLziAFJvRw4HCwUdr68le+HNdcc40AidMT00LDppfd8uqyyEujNJJJm0DhzMyMBIRws0GpL30FH/jaA7jrnrukoxM0I7hHuSx9+wbdAR76+4fkupptBZ7ls3lUJ6rCspucnBQK6vFjx3HvfffiE3d+Amtra/Keyw5ehttefxt++22/vSUN5n0dO/HDpcFk1V1z7TU4fvg4PvihD24BgaJrFw8JFXlOCS6Bsd/8jd/EjTfdKKyJL335S7JZ+M4j38G51XNCUR3FpS/OLwqYt7hvURh/ZO0RCKTun4Dl0r4lHNh7APlcHqfOnJL2//J//7IAc5dedqmEhbz1N98qkzpBRDICP/6xj+PvH/p7AU848dz88psFTHzB5S8Q09N2hwvsedQaNaE/83tHRqtuwcVj33tMni3vg0nJZEEwZeib3/4mvv2tb8uzoSkrGZyUHe9Z3CPpxg994yF89WtflTRl+i7yROzWV92KW3/5Vuzbu28rLITS4GdNWMg2udlIGkxG4O//698XlumnPvEpYbEeevKQmiA0yPPe6vdQ/X7nNVSnSA1KbzSVqqVO7zix++qUEI7IKZTYl4uy8mugEayc39BUGI6EBNATht5lqZ7A1G1EBEJkMWDqagKD8hUWEizcUnV6xIKOkg4z5jykI6tbKDoGxisGLlrMYv9MEdUpC1aGhVyAtY0Ij5/ycWzFx2otEiq+nFgZAcyUiyGLHyVSJljJckNHCyllxnK9O09+pwW+rwXY/W1IQhv7o9OZw678ddhdvAZ5cwqtYAXHOp9HbXAEQSKcOgGwueHSwxCWeN8pL7+EkqyELLwMIvZ9SpwMoGRq2JvN4AWTLi6dyGAsa6OXGGh6CU7Xezi82sOJdg+12MeAnpbEx2mAnVLeQqCKG0LOWyM/T97DSDRM+DJU8noBETWZ88jqEHYcS0hBEw3oTiibIz02YYQutCgjRuAUzzOvcdbV8fxxF1fvKuLKi8bx+Fkdh853cZJrHAaYL2ZwWyWPqTEHy4jxSLOPh1c6ePxsD4PUlJAhRppw/NF3kPzAHmX5BPzF3HlYbIbbzhp+Gh1yyEzgmjy/ax7/8j3/Uky2WaN8+tOfxpf/7suikNgeJvXTuIydz9xpgZ0W2GkB1QKclDh/cx4fGdureVn9TL34J0mPl1qXzKcU+ew4KgQBx5YwO75H2DquVYBrFcWaiCw2ssIosdQN7rJjRD5BrFAxr+nGZdLPz4Bb1DE2mcfMrjH4AcE9H2loAn0Nq81NYTSxcrJdAznXRibrIpfJymcNepT7asjkMigWbRhZFR5CYgRDKGprLbRb3KTT7J8be0tYRfRKyxfpSeiiUHAlUZgEKa65uqMhY9MbLwc3x5AMxRYjEMYFo90ZYPnkWXR7A1g84OJn2iaKeRfjYwVZ3wYh04IDJATJxDKJhBV+B2WRZBGGEpghTCLNlHai75tIny176EeoWHcE2UiOUGEkGkIvlvDGgddHGMTo9tqo17roNDwJSSGbss0/n/bgw0duNoO9B3fjymsvw8z0OAaDDaysPYVG+ywyboSMRTCJbCmyE30MfB+uSWYimV0FuBlXGIpc/3Wy98VTjf1jWKfz7qIEA7+PKPAQhyqZlx6AU3PzwgZ0CNRRDkr/Pon81eGlkQCBzVYX65vr8AJCS4oYw/2/lbUEOCLTjc+aMuaSyLp1dLp1JCxKJDlYE7AvEIai8ryTZNjhy7Ri5cMveA+PGZWFlh5HCFITAWWmIlW14RaYVFwQGTrZf5TM+oO27LnJ5iOQxL5oOhaqlUlUyhPI2K4wzFjhF4slMM0kCVXAhHgCGpoAn6VsSfqJbiiFEcHUSrEiHppuNi+gK+sD3j9rJT+idx9ZrwFCaU8fOSsPw3QB+j8TvCXgmnjwY092ROwwUZwiDny0Bh68Nr0yO2h1lN+fSkCm/JnALgHzBJ1mXQA5ZhRwP9IbMJSki9ZmC522D83Q5e/on0iJNWXdQeQj4zqY37MLS3t3o9Voo1VvotNlEi/3uAb8IMH6ak2FolKmm+rCcC2P59DzQsR8ToHy8UvJygxYsfL6hg7U3O9J8rbaJ4lCRsio7ExkdVAWr1jMBgNamNRtGgL6KVZhJN9L5iiBWs43UqUSDIzpb8k/0YJGAYcSOEJ5OQ8DmCKeI/uSgZ668lX0LcQ+wWSS1rjv7GHgt1DvnkcQdpTf++hsRT6bdfDT7ap+gVaeC0Dg7a+5PS1VSvgX7/oX4vl35swZfOHzXxBG4Hcf/q5MbgT95DVcfzh4aOrNP3Mi3rOwB/su3ifhFwQD9120T8JDBOkNQ+mY7NycuDnIKT8+evyohE88cfgJHHriEM6dOicsnb179uKmm24SqSxDLDp+B61aS1Jt+Fmc10ghrVQrMpExAYceg9/65rfw1Qe/ikOHD8nPC/mCXM/tr7tdQkAOHzosLDsmCp86deppz5rSYAJ6lN+SHcnQiD/+0B8Lw4+Al7ASEqLMKvHm0ksuFUnyK/7ZKyQ5+OzaWXzs4x/DJ+/8pABoTG1SIQim7LsYuPHGN7wRV99wNfYv7RcfBS/yZAAweTFXyAlNmky+rz/0dWEE0uuPwBuTmd/+22/Hm9/8ZmlDXvvn7/28pAaTsSnPIQZ2L+zGFVdcId5GV/3SVfIs2d6ULHueJwOZWn7Gx1NSdv8X7he5NENfbnzxjThw8ICcdlDOSxCXIGJzsymD5uKDF2NpaQm2bmPl3Iow59jOX/vq1wTQfcUrX4FXv/rV2LV7lwC2H/noR3DHnXc8K8JC+LwI1AqiM6yj6BH46ttejfe+973YWN4Q2dfd99yNJ488OaQyj5Kdht1kBwj6vrmR8wcDPQjiqRJU03ykBhcYDVZalPQ0WYxBTy+e/LHQGxWulPs58h5lRuOzAhHfGkbAy/yiKTmwkAh5ikifkOGcY6SUf6iTRRY/Y/kMdo+XsJdy4AVgqpxFPw5xvtnDufUOlld7OLXsY5PeKhGlhYYwoGgQHfB6YwWeKGDDF5CDS92IO/ULtDDs3OqP2gLcdTE3g2CgDmS6u7CYvwmzhSthm2PoRufx3ZWPo59sIEAXkRZImIdK7E1hSx9PJYWXp8KsbJwkhKZTdsv+qSFvpCggwFI+g4PVAi6eLGK6TC+kEPWehkdqER7ZaONYs4H6IFBS2qGnPM3M5SB16L5Jjxv+SWXUjTaRTz8FvXBeMlzfhYXLMcb0t+H0mVAGxBAffhbHSYoZF3j+uI0X7yrg8sUSjq9aeHyljdOdLhIrwVIlg1srNipZG+fDGI80+nh4tYcn13zUyFaX+UIdnJEPoqGLAL6yAeFli9E0vY1U4b6lUHgGLZ7l84egKJkI5bEyPvD7H8CLr3oxjp84jk//7afF/5gHm6MDvh+1q+y8b6cFdlpgpwV+8hYYzdAjgPBC6qj8hJiUHNISUMsilxtHeWw3Jsb3oVqcE7aWbmQkLIRBB7IMRL6Ah0IekzAFIO2n8Jm0ypqIbC0HcFwNxXEH+y7ZI6BOv+2j2w5Rq7XRbnYEpLBtgn2mSHfzbkFt6iNNpcz6IfLlPEoVB5mSA51pbvR964fYXNtEu+/BY6ptCriWI4CdUygKwzCXIwhDKa4G20yhOZTnWqKmKuTzKJWLCIIO0lQx6rlnaXW7OHnkKM6cWYNhuyiXCigVGVbiSmKppNeKrjMW5YoCW31J4uW/J4gy8HxJRCYrjN9FXzh68LHduAa12y0hYvAlyjnKgmPudU0EYSL3E3k+NrttDJotNOoeuu0Y/U6ITqOLVsNHd7ktdjjVvRUceNE+HLx8H6rjRaRpB2fOPYnVtZPIugkyDsEeCHOKCcC+RwAqRLVYRDZXFPalY1KCyTCLgnjDCRgoh4EEpJi6GyKNKS8NhAnGz1iprWBp3yUY4+ew7giV3x7bSM+4QsXvhwFaPkHOUDwfZT9JJqllyzO1XVtk0L6XCKvTtamgChCQbRn4oiwjuEYwmGBSEPeUJYlIDqhe0BHEXQGCRtY8JAbQ85iO3QwK8QkYxRFMzcbE5C4Bvbgn73kDdOlPSHUFyQMpCTuU2FLtY6E6NidYBBWEnk//cVvISjzjZOAIiSFk/vHaen5XrLYIGhJ4JFAsOx3TQd614bp55NyiAIG8NtYBYcAwHDLaYvFRTBhEQmWRkZNBxVRbAp++1xHQkKnCDP8gyaHT87G20YTX81GvtdDu+MhlK5icnICuR/DbHgZ9stpCdOnnmIQoF8oSjkImr+PmUW9uotX2EDPUhs850rDZ3pR8BidLGfy0EI2qM1WsnV0T3/7+gExYgmyptPfKSk1AUbYvgTnWQo7LE27eX18dKlOSRXZjAvhCFGbCsZLgcggEJHeIzY2qOZVomwwOpiWTFRnz/8LIGihkCwgHoYC9ApQGkSRJ8/kRJOR+nW1kSGCjqlgF+4lJHOEuTYMTpxSMIVd2kStQpq6YuN2+UhKLL6amSTt2+jV0+hsYhC3E3FM+zZ1q+5z6k8/Qz7FPuAAEXnPtNens3Cze8utvwZ49e7C8vIwHvvoAHvjKA3j4Ow8rzTXpugqalZeKaFYUXgItLJx5wlSsFAUIJJh2w003YGFmQSYJoXtGpL/2xMfvC5/7Ah769kPCHmszqYaS20RFgy/sWRC/vje8/g3CDOx0OtJ5eRpCFJmTBSfhrtcVQJEA4De+8Q089thjwkAbebrR2POSA5fgpTe/VMDAY8eP4TOf+wy+8tWviDx3+4sMumuuvgZvvP2NeMGLXiChGH/+V38ugSc81eE9Svx3HIos+OaX3Yx3/s47ceVVV4rRKKVDDO+glJgptNTWSxuJFwBkceFkdPM/uxlXv/hqHLj4gISkjF7dVhdHnjyCL3zhC7jvS/eJHJpAIWnyBy8/iDe84Q143WtfJyOM90ig8J577sEj33lErkkVARomxiew/8B+XH3d1SL3HZ8aRzFXlM8ZGbLy1GNzfVMM0B/8+oOSJHXZZZfhta97LRYXFwXYHfQHOHX2lLQp2/d5B5+HF131ImFJ8NSFQOCXv/RlfOWBr8jApbT5hpfegMW5RZxdPou7Pn2XgJU8QfpZvraCWsheGR4+sf8wlOVVr3kVPvD+D4hMnExOBrA8+dSTP8vLfY58NwsfFY7D9CeCCup8gJynjtJKJnmYKaUDF1505FPEfi4zjPZQgRwmP8McIDH6sOMMEBUEYozRllRgzlQME7ANR+YAzjUaTYITYMwAiiUbu2Yr2Ld7Cvt2VTBd9dBtbeLM2TYePdrGU+d81HoJ2qkv18bzTEoQKSnmImNHtvyuyiWynPpyP/x/v5Bk8edIL/yZX6YcSInKQUCy8eAA9hRejNniFciYY6j3juPh2kcRJk0BysUuRQtgC1iuNgthmsIbHW/GAfL059F0xDzRJ/s+DmjpjoIW4qKcjcvHcrismsGBqQJSO4/Tvou/X6nhm6fOilS4Q5myaYlHURSS6aGubbReq3RtGrNHUqAJY0A2CrxCFt2q35NVwDWWDFxuPngNvIFwyPYlYM9CmIdYGnqYy1l4/ngWV89mceViFY+uBjiy5mO968FwNOyfzuGGooa8BSz3+jjc8HG4meBw28dKM0Ar5Pfxszju+bm8jg6SLUYgpWuWSIms1FK1CAvF4fU+E31htF6P6hxabvzB//EHYhXCmuhv7/5bWSP8ji8HfVtJiM/El+98xk4L7LTATgv8gy3AGXoUBaWAqwv7DIYoqPmeMzbn5lJpGtXqAqrl3agWl0SumXVKcAzFVpIFLPIFVCPHi8tBQtlqnxw1IA1CmEYMM8MDLx3FahFzi1WUy0X4/QCr59ZQW+8II0lPUjgZIJOj36Ali0bBLkgyJ9N7SUgwDB1zswUUxwoCMIoEMIjRarXFq9sLYgQDhlBpmJmeRqFCINCWEBCD7DMrIwfOTsERaWHOzaCQzyGfU7ADD5wNPSNsrUGPe801fPM734OVAmNjZVSnplCujANMD1XLngRc0G+QjecYqYClPFyONHoD9mS+Z6BXKZuVMBBhM2kGOr0uVs6vqIASm4mwDF7hWqsAWZ55sz29MEar30ZtZQXtzQD9ToRB10er7qG21oHXaCOxI+y6ZAZXXncZ5uYmZB9tGDE26qewun4CUdQVINCWEIYUvkfZcVPk1MXKBMYqRQkLUaCWagtpD6ogyYHwA6w3m+ILTwYkWX9c0HuDNlZOnsbSxZdg1+xu5BwbMQM3+j1pD7tMbzzFYdNsW9bgdj8Quy+RctqGAEa24+Dxw48hYxVQcFwk0UCkz0hpwaOAQLarmerwo85w/xBLrULmnQCDUYpe0JMagPt8YX4O74FgkxdE8MIUdiYHKux434HXR6NZk2DQ7ZlhHCEMt+j7Eeam5uRXvlBGGCWwTBuLC4vo9ALkbIYLMuiCClRV9VMBxxpoMKAklvJpEhKobgKK2ZLsp5mPwHGn6gBfAj/oNRkyLKRZAyIHNlmDliPxhr7fVRL0flfk2H4EeP0Y7Vobh586KQBWu9kWcG7X/CIWF5dQzDk4v7KOtZVNeL0BumEPBTePTCGDoE/AU0N5ooTU97Cy2UEw8AR76HQ8dOodubbds1PYf/FeLB1YkqCgRx97TL6z0+6g3yUpQkdqGNIHA6ZgpxD5L/sVWZ6QWlUlOjOFlyEyjgH4BLwptSe4J9MRzURtQBsyUAUNpMTaGR42sLtFsGxNpNpMDA56AXym+hIo9cnqVHt01pXsA/wv0qIt3IVsVmX+xxNpW+Ytxoa7RQtOjuE1Bnw/UEQe8ckxBQj0dTJf2+h0VzCIOog59p+m7hvNqc9M6Nw/OIU/u95wAQjMZrMpJ8LKWEWAOA5wSklpGEuDSHkJ+e/CtlhYVt9nnCUGjLohkw019TPTM8IQI+DFgc1TBAZlEAhcXV+VyGqy4EY+evwafgZlwze97CZh3N103U3CQPvI//0RPPHkE/L3lBcTtT598jTW6+todVvyWR5j1cWdUr14LZSt5oo5lHIlAec4AAhGCrq87cXrI+WX113MF9ENusLG4+eOro/fzdMkeua95lWvwVve/Bbs3btXGJSStPupO/HQww/JJozMAp5WjJqMMkbS3fOlvBi8Ts9MY6I6IVJgouBk4a2dWxP/P3omEpkfsQ85aOj7x/sWX4sgkudDgJQg5fbnwvvgPXPQU+pbrVYxPTUtCDwnGwFVN2oiAabMmj4WbDP6XFDuvDC3ICdBPMXhNZ1ZPiOnQ9wULexakJQqmquePX0Wm81N8U/kDMlJI1vICmOQwGS73QbBze3U759F/5d0L3kMF/yc+DMyWNm/3vf+94n8+o5P3IF7Pn8Pjh099vRciJEX3g4j8PseH4FxJfFlAUQwkAVKaqkEXy74XByYxEagj1t7SoCF8s/FQlfQm5VkRX6oWX0YxgA6069SBZoEOuUBw8QwAg6cc+wQmpWIp18mzGDWDfD8fXlcelEWu6azIh1pJTq++1gNjx1u4fy6hr5nIUwj+HpDTq0Uk4lsXYggMeQp5ch2m/IPsgSFwciqeMcH7Gcxbp8T3znKwxlO87PRZZgbuwoT5UtgaXk0eqdwqPZ/YSBJeASgCZhHCLWuHKMqETp/ZimzwdSHblC2QP8V9aGyjog6NoWja5h0HByslPGi2XlcvHscZa2GlbV1fPNsF080ejiTAOsaZRZk16ZUv8ieJ4oIvbOQG86HZELI+iTuhsPmJltRGVjLvKnO6pXsmfsaZRuoTnk5Fnmgz9QePcFC1sTV1QJumCnjBZMZfDcK8OhqF41mjIpp48CEgwPjgOkAnW6KtUaC5T6woSX40uFVbCQxPPHcUeEkckbLzcq28Sd+QSkdCbnpGvljDcfpM9BhRMqyrc6hTyAZgTe99Casb6yLdQQPjKhM2AEBn4EG3/mInRbYaYEfswWG3gUj/xqZn0f7DJ7S6EipmSMjEFmUSlOoTuzB+NhFKOWmYJNFZ2XgGDmRWLIusi2VAs8XU03J1CE7xydjjjYsJmBlTeRLOYxXM5idn4FtaiIxXD67idXzHcQeryNEvuQixyRPm/sd5UlORUhIPzyPtWEIKxsrZmC5KPsO7hc21+sCdnAjzz0h77JcKaM6XhVfQXGdSWh3QRAglfDFSiUnycME5zK2LoQTkknIwJIk4ChFo9HCyjkle6SKzM27yOayyFk5xT7SU5EfO64N0zUReoGAgNxHka3PejUN1Q6LSbkEDXUJGFGJqAwEoXyR7+S1cTUlnCA1r09pMQEUDe1+B+1mE+2mh85mgOZaD2urDQkL6Q7agBVh6eJZXHXdQZTHydY0RPKrWRHanVWcP3sUYdKF7aawjQh6Eok8u9VpYX7XHkyOlyXUgm1ESSWl0Ez4HZA5FlFiSTQwkhAR2uJw+bRsHWkU4vSZU9g1tVv2peViSdieQZ8MzxChZSBIIximjVK5iur0BDabHbQaCggklsz7Xq9v4MypM7AMS5J189ksUpOVDS2DCIT5YhcW09qHnsMC6OjQ2J70+k5j6QcXCEeUeA+t3CLIfXCfoVsu3EIZL7r8GpEH09bp/MpZ9HtteV4k5bAPCKuMYNUggpXNYW5iDuVyFdlsEeViEVOTYzi/Whcfv2KhrNiFui4hMDknK32102nK3peS8kplTBifHGt8L731CAQSBKQsmMxLj3vmRk3wCu6BxqrjSvnnMWSljc6gDkNCEHMIBgbqtR6OHT2P40dPSB8WaoJhYdfMNHbt2iXAfH2ziY31NXQ7TSFAOVkHmQwpF5TgZzE+MS4+g5T8NhoddFsDeJ0BgkEP2WIOc7tmsHvPblQnxmT3df78JjYZVtpoo7nZxaBHcpWJDsFoHvwmag5I41DAW0HrJYCO9Z6i0WmaLf1G2MIy/7AQpEWUouGxvyslMOnFEexcDnHI2jIWf89CuSC/SGjiOOJUEF1qAAAgAElEQVTcw7FE1SjBQM4ZfIYS5MH6V6PCjPQN9rVU3su+Z/PvDAtu0YHlkjHoyZinwMSAKyxTPhfuJjtRG57fQs/bEHnw0yke2+fUH3M6fu6//QIQuNUq23zURuDfj3qfsrFmFHaiHix/8VSoUqkIiESAkeASASL+Ej24RsRWbS1IT+W/pfR1z9IevORlL5EAiuuuvU488f7og3+Eh77+kABfopGPY5xfOy+fuRXi8D+i72y/rx+B4sNr50LA7xBcWqLBlR9iZaKCW26+Bbffdjuuv/56oRE/8cQT4td312fvwlNHn4KlWehHTFP8QUoRwUDx9Mtl5WSBRqCctJqdpgBnPDXj4Bh5MY72XVvP4x94RgQ/xWNBS4StRQr9eGl8K9WJaH+r0RK/QPFbGybicuHkxEYAkRR4/j0nbrkejXRsZbxKs2Eu1PQfEPaGGIEOUbKfoP/8qP3smXofGYFkif6bD/wbPP7E4/jUpz4lITJHjh35gTlC+jOdqzgh7ry2/BW4nkuYmQCBLJ40hGZPnRDJmqBD5+JNw1zkVFCIyO9oTuGJFFL3M5IElRg96PoAmdiATtYfj6BdG0GaSMJalNA30EJsDaCZERzdwZg9jhftn8NlSxYWZkOUcpQsBDh2OsJDhzZw7HSAVocyAYIwgK/VBFcYhuEJ64gAB3svjwUSkWSaSIdm1fSWYIEn//hHmDd2usYvWAtwvtvmNTKXXom58RdivLiPmWhodk7icOOv0I8ZNsWexnFCQ2VmklPioISwMnYELPdhWupgbGSuvL3vkcBQNHTMuxlcNj6Ny6dzuGQ8FubgkY6FQ/U+vtvcxMl2F/2hLw/T1Xiaq2sWNI47hvewDqcvjs71mqDjkBohCxaLv2Fi3xDz4z3KWJdYEIb/qCRfKfyGPssLORNXT+Rww1QRV1TzOGQZON6O0emkKKYmFgsmsnEbxXEDSaij09GxMdBwJunjy0frOBv00B9eFzdyii4SKSBwCExyc0XnTkp7+DtdgNS1ki/8zL1G9QtP/T/wgQ9IAFd9sy7hZ3fccYccpu28dlpgpwV2WuCfvgX+Z35Ww407916pBR0ZVMrTmJhaRJk+ge4EDAZr2DmRDWuaskMhQJbJ8HMTAX/8ro9BT+3jZN/jmrLZzhbIMMxhcqaCNIlQW69j9VwDjaYnBZSpJ3BLNrIletUxYZ7+s5aAHzy4IfnCC3ow3QSFUgZj5bLsJ8R3PUgkvJCqMe47uAaSNCFSZqrJqD7jgVocCqtxrFxAuVREoZRX6b0Og0gcqdMINAnsQHChP0BtYxP9fiASUrKxCPRNTkwJoEJwgym7BGL0jC6+iOIPzT0gUa5R7SfrnIZQgijIvKRJGVljniJ+JEpeLApKSif79B1UoVtBFIvCqt6sw+9pqG94WF1uoLnZUynGWgQtk2BufhKXXLoEM8v05BAZx0BlLAddD3Dm9FPodtYQW33kMga0JIDn9QRInZ+ZR6VcElCTz5B1Mn0NvT5Bxp745/FAnismn3m/34VP8JLnefT167XFQmpybBLlQgGGrkkdTcYhlQmDNIJpOxgfm0B1qopmi4EW6r6ZLNz32ugOOljbqIvPdtZ2JETFck15dtzjcs/Y63Xgh32VF0AWnjDMNPHmi4fe+yoMQgGClCSzRqF6gcE0SazDzRQwOb0Le/dfKv7151fPYXXtPPoDpsGGAtYJyUeeG2sUU9J3p6qTGJ+YRqFQFsswBmqs1WpwMyUBArm3FVbn8Nn3ei0B8AgO5rIZlAslnF1dQxT4wmK0bIYKWmi3N4QpF8chPL8vRCOGc9JzkAQkYiAEtyjrHcQ9WFQ19W00awHWlltYOUNiznlYhiFgq+tmMTs9ganpKWTsrGQdMMxS08m2dYR9adhsM8jYKZUrAkx7/QH8QYh2y0Oj0Rcmo5WBEI4WFuZEFt/vDXB2eQ39fg+Nege1NWIObDcLXr8v4Bo7cEqWLve6BPfkgQwl3FLr8n9YqLFtR6QrYg7D90F5DDLsl2OYs5CdY9INvd3pM60L0ShbyqJZbwpATEk2/yMwL0QRjiUiiQT/qCyWhGICwQogTIcgvATQOA6coiGMZSaN0yMwSQiqZlRQi8wbDHzsoxs00O1twA+oNLtAGNvxCFTbGL6ekW0uQSg1BQ9PqBi4YFmy0HBSZcdgZ6O3gBiB8kFp6v3sDKOfUZ76kpcOgcDrrxOJ6h//pz8WKSrZbPS542d5RIB/GowdSr4EvFAx00rISPN2GwxVoVcfgUD+f4J4TOb98J99GPd/6X5s1DZUyASBtiGrbwvMY2rv8J5F4myYSups0E+CUq5oaHLKQGuVqPq0J/MjPCU52RPrDaX952fQz4Dmt3K6FXFh4kkYF2olxx5dn0QlmErmzZcwIUd7Qzls5ASkC7NQnaYNU5S3dq3/9GXRP/YbmXRMIJCMD8qcP/nJTwqrkynXT3sJ+eVCwu2QEvOP/dqfn39H836m7BI4k7HCRLAYsTmQ1M9sQYfjGNAiHaEH+D0d6Yghq8dIrQgxF7/YQSIsPSbGhShnLSwt5jG/twI77+D8WgdPHtpAYwPggXJkeLCMCBNuFgdmp3HVZbuxOG2jkOsjTDwsb3j49qM1PHVmgPVmiCBgkaHBZ7qVTkq4QufZw5UUWL0CGZf0IKRvG8FIlUCV0tft+8fhz89T3LmTn7QFRmAggDlchbmJF6BS3AMdFhqdUzhc/3/E+4ZgNCW4nJEJAnKzohK0aXNBIHDolWn0Ve1FmZbMwxJVo/psCjCHbsLSMem6ODCWxZW7ipitlOBrLpbbAzxV28Tj5+s4x6RDetwEF9ZabtR4as5TX07ZshYRCNxCM0cGg/y+IRgoBEKe2KvCirJdjnPl7aOKKXrMzxdMXDmZxzVTBewvGahnx7AeOOh69IiKYWsDoNbA1G5lth0EBtY7IY63Gvjq8Q2shAMMCNLLtcluTp0oD9d3uQYZrSwLOd+oNVldJ8foM/cS64GhR84ICGTRSiDw43/z8R0g8Jlr6p1P2mmBnRb4sVrgfyZR4WRN7agBI3HksLRUnkZ1agnVsQXk7QlkMlm4dhaWnkHKYIVhiGOmYMsen5LgfnuAfi8m8Q5JGsPJWihUXGQLDtycjUq1IPLS+kYLG6sMKhjwJBd6miBTHDJ0dNq3EDAzoNFEl4dIUSRBFanlI1+wUB0fQzGfFyUJ36cYP5QI0qQwgZvLwYwBn6miEgDBoIxADrTyuSwq5QJK5YIiLzBB1NEFgOE+hctGzD1Y6IvkuDegx9oA3V4PYZyiWhlHZTwnYRIMF2GAl2kzGGK4KR7W/WrNGb5SyiHps8e9qwqx6g36wlDi2szlmsAFwaheuyvBFAIe+j5avT6azQa6rRD19QFq6/S8H4js1naAbMHC1GwVu+ZnRK1NkMW2U5RLLiwrxUbtLOqby/DjNhyHoXr0ewcmJqoieyUoxIM5SjWZasw9dnvQR69P1V2sMkOSEKZNthuVfgPxbRMm21D1N1kZQ7VckaTmIIzgM/U48uCT3GNYyOdLGBsbF2CRz4ppwP1eV0g9fhigtlkX8JWWJ/QqdFxTwDqq6Ajs9QYkunQlIINIFlmKQibTmS6rwCexN06V95785fAVUjIaAm4mj7ldC5hbWBLPv1argZXV8+KTZ+hkZJryPAhk8jnbjotSbgzTk9MYGx+T1N9sJi+gX6PThWM4KOTyyObyAnZy3fc8dZ2sQ7JuDoVSURhyx4+dFHYl+6WTcUXCvrG6LG0V0k/SJ3GGATqBJOMS94gTgt8DDPxA9uKu4aJdT7G63MPGcg/Nmg9NHg7JDxay+Tyq1TFMT82gWMiisbkpsnmy83KFLAzRhkfSz4UVO1aR70lCBrX0Ua93BWBmEAyMWIhK8wu7kM9l0NisY2V1U1KNm80u1lZqaG12hIXY7/vSZ5hwPKo3yaVjP+fuV54FH8cIMdqOo41wiaFCRurXOFEsVN1ANk8GIbENFdIhisViVgB/YYkygZi+0DyoRiTAOQewYI4j3DHmHKBIGZyX5JCYqdiOCaeowcwkMr/wHiKSSeDK1QuoSSAQPQyiFlrdTQw8AoHbFaG/0LK/H8II/LEWpP/Bm6W/KBNYymcI2m0HtLaDKiOwbUtmMwTKfhgQ+F8+9F9w3xfvE08GAbmGQJl8BgGt75Mp/2NuZeR1yKRCI7kABI46P6W5z7vseXjHP38HXvXKV8lpTK1eE8/BD//5h8UnkElIsvgNJYgSg85rG3bq779nAddIjd0Gym1vI94n71c+40cAAuW+t4NXpMbKbKuSmGTvRKBzCAQSgOVr+9/J8xvKwvj/RzIxARK3t/1zHQi87Xb83vt/T6TBd37yTtzzuXskdEb67MgPcwcI/IGhNNqUG8iCvzghRzLKfcR6gEwmwf7Li5jZnZX+1mn4aK+Shh4j9GMxuu0FTALj+qKARBowV4oO5uezeMnNk3jRtVPI5B1875F13PvpEzj6mCcmxboZoeiaWBzL44rFMSzOF1HM6gKkr3ZTHD4f4JFDK1jfjBFwIeIJVRIioKyECwdlA+ASN1rROCDoDDj8M88whAHF+ymosBLFF/zHTCk7/+bnvAW2CIE6MG9fh5nJ56NUnJWNyGbrJI627oDv0/+GEgslZ+UcKkCg7LR4sEIgMCN8u0gEsiyHHQECOZ4MnaEZMbQkFa+jDIspA5jJO/ilXVVcPlnCDKUlsYaNbg+Pr/ZwqN3HiZ4n4TgDObllHi8j3Ziktm2+V8QGWRQ4MlTpx5dsy4bhIiyvcwqcFCAwAAQgp3iFBwLAroKJyyfzuGKygN3ZFF5mHO00h45voO17aA3qCNYb2LUwIV5NnDNqrR6Or9LfcAObSYCAGziOvzRhbpDCAIeMDK5TF9Yirs1KtqUWxe1V6TPX4bLZrHjIUhrcarfwmbs/g4997GM7QOAz18Q7n7TTAjst8GO1wD8EBJKdwzrHgWs4KFVmUZ3ai4mxBbj2hAQFMgjB0BxhiYkHrK7BzSs5bMjk264Pv8eAA+WDms3aKJRdZOjLlzGQKzDFlJ5mA2xutNFrdoRhzqmYn5PJ24IbUNpJphMVFtyxUWYcMSBR8+G6ugAepVJBpKgW0wZMSYRCIhJDwKYfIEMW6E8Wx0oaTHaY15PDpGKZ0ucC8vmssBZzrgXbNlVqMIFAEk+QKGCTAGdvIAnFnd4Aum5hdnocOf5b24RlGrAJBNKWYsR6Yu2vKxIL1WFCrKD0mIm0lNsmTO/tyzVzj8W1Slb3IBbrJh5Ai6+u10er10Oj00ZjvYfWZl+YWGQp8t8yZZmpyBPTFUzPjcPhdWgWbLIcHcqiYwy8JtqtDfT7TSRpG5oWiHKL0umJsXHYlPkKEJgKEMiMFqbXktXmDyL4lAgHIajXDujX2O/D83x4QYhOtydA3VRlDDPVKvJ5rvXKB6Q5oHrPk/s2DBWWQS9CPlNKYoPQw4BALUM7N2sClLEtbFptObakRBMIpMSTgCG/N/bpqUcsZ0gaouybLSesyhSpqAQV6MPrYr9EasMLElhWFrt378Hc/AKy2YIwLc+cO4OVldPCSKUvH0EoAm9JqqGQL2NqYh4T45MoFLNwMxlhqZJw5nmKmZhxXThuFpZDYoOBfreOTr8n/SCfyyFbyKPdbuDMydMwZEwRLLXRbrawurwsbDq20SCkTDhSR5WWgSgOMCCoyJCVKIGh2cjoWXRbOtaXA6yteBg0ImRdgteUWaew3AxK5RImCZIXcwK48xmy0MoVs9DpR+33YNsZjFXGMVYpQ3dcebaNRgO1tbqE0BiUZRkGJsbKmJ6dEcISJcatVk/6HSXt9B4kEMi+zz6iQDRiDawT+e+fDgQKFihdeigX3jKVYWVJED1CwqRlAnYke3G8034p60hATDQ0rGSQEO3OGGrDfuMHZOyRUayAQFpFKRRJSZH5rNhXRqnerGRlsCUadNuAnddgOGTqRoqFGxnQNQc6lS5xIgzCWO+hH3bQ6tbRH7TIfVbpSNtyL36safjn580/JSCQYB4p1UNwiZJSPqARGCaUa8ZuJ4wZt35AWirS4D0XpMHXXnctzp47i//8n/4z7r/vfvHQk8xDGqnzhIPy4pSU7J98oy7XphsItVAZktNrYvgfB+LinkXccOMN+M3f+E1cffXV4kfw6KOPioE42QInT51UQJmui9/BD7s2eihsyWkldptJO5bcywjM3LqOn+D++Lki/aLMWFciNKFbK3XmVttvmXKOZK/D5zeS/Y6uTXT7w/+e1vbcjg3lxc+lscGE5dfe9lq8//feLx6P9H767Gc/iyNHjqi+NQxgkS3yUOq+Iw1WT5h9g7R4XXOhC1PIkgKIkyvhs+qEg1e8cS+uvG4amQzQqLdQP72KzVoLzXqEzfUIq2uky0fwEyZyWRgfz2DPUhGXvWgc17+kiEsPVqAbLr7+dxv4+F8dxqPfrItx9VjOwMx4HotTeeyt2iIT6XQGWK8HOFmPcaQW4ex6W4x4OQ51Q522sXszmVVJZsT6WDGhyG6ibAVMExsyYdVShwh5FTUvQOBPB2x4Lo2ZnWv9wRYYMUvZQxaLL8X0xKXIFyalaFmvH8eJ/mfkhFkPpNoV8Ipjh2sMizU534lNmKkj/VJF6bDUUSE8BNh1i+lqAbRhoU98m/Yt9Ee/ZKyEF47ncGnZwWy2KADZei/B4UYHj9c7ON32URsEYA5cQM8V9nGewBPIG3rOE49Urg4E2ywZCSKJ3/K2IEXBkfQ+JQ2mnImsjQiWoWTDMzkDB8ddXD5exGLWwYlAQyMy0Q40NAchGjSybrdQnaBHT17m2O5ggJVGF8drPXQJMLLKlEIzgjUMJhmdfREIpD+gklQr/yaRBous+el+v89UPyUQ+P5//X4JG+PG7rN3fxYf/ehHd4DAZ6qBdz5npwV2WuDHbIEfQRoss7iFjJlFeWwOE1P7MDG2hJxdhm27sO0cTN1R6xGVVZGHbNYUr0B60wZeDL8bStiArmnIuvQcz4D/xDA1AZ1c14bvp6htdNFrdBB5nL8NYQ86lK5ymSGLiaDRkMFNeaOuqeRQO6OrFOCMA8ui7VAGNll9GUfkouIPFitvOYaJiNe4rJUp2r22MOAIMBFAy+czsBwL+awL1yWoR89dssyUDUaH/vE9T7xd260Wms2OpLXOTkygWCjAzWfkftyMBTebQaSpEATux4jlmcJWpFcvQyVSWdvJwKIElW0kvJeUfyZgCViaSoqldxrXxoggURCg3e2i3WCQHYE4gnREOBi4ocPJ0aM/h8mJknitUwLrZm3wVviguPaHYQ+dfh2dzho67Rp83xPv+HyGACjJV6kcqNMPXpZ5Kucoj2Zohueh5/nSJkGvKyzAgReg348EMAyjCNVyWcDAUiEvQBctrHpBiL43EDAqCCJhQ5bzeVl3WUGTMerFIRKfNjwtYeHxRVyX4aG6qwsrkOv6KO14JN0d/S7XqcVi/BGxzUTiTAYYIzgSUaFpSQaen8ByslhcOADu3zLZkgS2nDl9EufOnkAaeQJ4cT+qaQby2RImqrMYr84in80p38CUqbgBwoCScCZBs++w77kCkOu6hkGviUa7gygJYVu6tEO30xM7rJybFaA0ThM06w1sUHbe6aDveyqAbQgK87v6BFEHXUQhfRoTmMjKnslOK+g1TZw73UVvPUCmZCLj8hCUdQyB9wxyORvZbB6ZjAOTikrbEGIEU3k73RbcjAsGnLouLZcstDpd8fRnCCj7OsMzTCeHiYpiNBJs21jfEECbfY8egfX1FjqNwbDMSxAGZARy3KiDao5LXeP+R9mN6WTuEh+RDk+gVh0Eq+fHvp4g1qnupFI4Ho6/ROS7HDccx4Ld8HMNIJvLSQ1JQJn9Slh+9CO1GQhLGTAZuGSt8j2xjDmCeqxNhQoWM2zGhJHTAUf1RfYptcejObbyiaTVVGL46EUdtNoEAil594YU3m02OD/mTPxz8vafEhDIPjNkmbFYl72ESMiHJuWjnw0BhZFxv4C8w4CNvUt75RT+tttuEx8+SoPJCGQiL81B+bnCuOOEMSIFPENPRQIJhtchvw9N22lEe8UVV+BX3/CreOUrXonJqUkcO3YM99x7Dz5/9+dx+MhhOZ2QREZuagSx/kHR9dbnb2uj0b3Id8lByHD7M2q37wtq+XFvVRh9Q7mwxLdz56ewEPUaWfyN7v2HXBtPw9ju8rz4LIXDrf756PTox72un+X7d8/vxmte+xq89397r4TC3HnHnbjrM3ep1OAty0PVQKM+uj2U5Wd57c+G72aBaJl5KdA08WRQIAEL0PEpB7/6O5fh1jfuwfyCiTTuYv3cWdQ2OthYBVbPuTh/2sa5s130vRjFoov5RR37L0tx8eV5LF5Ez5cInUYWX/liHZ/8f5/C6gkPVdfE/uksdk87KBd0CX46td7G8bNdnFltYqXpoe6xa9NFjAcQMTSTzCseUGnCvNIEDFQYSMT+TGYWTbGHAkn1vBXcyWRkTZkdPi2Q59nQ/jvX8OxpgZE16lLlRkxNHISbrYj3z1rtLE75dwkLQrCqkcUozd3FBHk4f5KVx36JUXq1cg5ULD3+zFCydl35CbHSEk/eNEVJB/YWbDyvWsRiqYKFsSJyToL1vo/HNj18byPAaquPVreNQazBJ7jIMBKRyauT1ZEgmKAmizx+u1oghmbQUvJTNkOvTb6b18JTavUnHj5PZDQ8r+Ti6nIZe/Mu7l1v4kirja7HxDkHXujANBKEWh+2mcLUaC+RwIsttJIQmq5SimkmrtbfYT0wXAplSdq+nv4TqDkIBL7nve/BLa+4RVL07rn7HvzlR/5yBwh89gy9nSvZaYGdFthqgRE/nfWYhpxbwVh5FlOTezE5vh+OkYFt52GYLgzdkTXHjwnwBLBteuzx54aAOl4vRZiGyBJkchxopi6MHfomk+1UYOqvbqK50Ud9o8ucKwHwGAZlWIoMQVsoxyYxSUmDCejYroViQUMmb4m9EO2QaF3E4JDqeBHZgiuJrAQoW+0mPCa38iArorKDdi3KXop7EXrP0duQjEWGLtInsFDIw3KYUkJASEMw6MLzGJLYlaTbVrMtHuntri9AHb3hSoUcisUsimNFVKolmGaCOA2lfiQaodG73spiMKBsOZZrIQOL+6CIayFBx4jsuq7Y3+imjRw98ig31umRbaITeKpdGcARJIj8BINBJMBmiABOJkUuR2koJc9lkX3mSnkBogwthWnymDpEN+hgvbaCM6eOYeXsWalfTY3SXSDvmKhWCqhMlMUCSoIlTEfYVJQwU8rbGfjw+l10ezwsDxAFOiJahiS08SIgm0cpVxTGFkEWegRyMSYg22x14LXaEqjhkFHKwzjaAfGYkpJYsfZQDtx8/gRUSXzhXoF/yfZUhBdVXvA5jjz5LMNUtTZ/5+JPv0UkCNNADgC9UGfuBIqFMezdewnm5+dFUVRvNLFy7ixWV0/D81oCBBHcK5XHMTM1j7mZXYy7FjZnn9LkfleAJyZLV6sTyGQLyBIItAh8KlZsr9dAu90SwJlsPvGa9AIB4xiQmCQput4ArcY6vBAYtFsiA2dwBVOxyTikbVln0EEQeMLSpP0LwUcjyWGyvAd6UsDyqRpWz9RRnmS/pzd5jDCgZ14Ex7ah2xmMV8rIl8h4NZDLudIXIwZl0OvTdeW5tTZbWFtvYH29hq5I0hNkHAfFShXFUg62Y8hB5ubGpoCh3HN5bR+tWk+AwHSQQLPpx2wi8sjNjJE6qYS4WIaIdmWs86BW00jqYhhRqFLHBdxPlZej+PMpYEAspDUdQRAiz0ODIaNXZz+gHF5PYeV4j7qE21BOLyEvGQOlnAJkfQLtVJAF9IC2EFHiHkRySEDihp1yf6bBzKXQnWHfGgL2VpoVxjNBRBXRF8BDG00BAttIWUtzA/kMKEmf4wvQTwkI5CNjahU3FdsimjkhiD8Rad9Dcs2F2HvFIiQLiyj9wt4FvPQlL8VrXvMaXP3iq9FcbeLf/tG/FY/A1bVVxapI1ULyTIIzvAYuhPxcuTZNMQI5iZiOiVt/+Vb81u/8Fq6+6mpB3z93z+fk19ce/JqaKEhhltRsJm5RUvj0Fz+Ln0s2iBBfU00mTvoU8P0cTNwMbWeejdpoS6r6j+h10vYyGaXiR+hT7vh9QSZybUyMlq0gT2BUEMgoIp2LLtud/oI2/ayGe0VJenoO0mt3796N215zGz7w3g9go7mBT9z5CXzq05/C44cf32rh7++f7Bc7L0UP54IIxxHjDomgT1wJSPARoODaWLpCxyvfMIbbXzeL/fM2HA1Q+eOziAcXo746jxNP+VjZrGHf3kUsXeSjUHkCqXEKAZbhDUw89h0P93x6FQ9+YRNlewI3XDyH5+22UMp20KzX8PgTm3jgaAffW/HhM9LUZGGiw44tOGRQ2RYiWwdVmZx2/CahvcJQesnTRl+KMBuBZKWOLDDkxEs827j8EBhU4Q47r50W+P4WGPlMcma4uPrLqE7uh53JY9DsYvnUUdTyX4IX+cJIVbZ79GWwgdiHNWQEJpECAblicG7V4YlYnULdAA4cTKCPAVJ9ANP2oWUiMVHv9AM5hc0mQFXTcVHOwVVTBVw1X4RbLOJUnMW3aym+d2YFtbUNbPgDDBKyd8l67w+vgyeo6mRXAY+jxGz2fP6cUhcCiI5cm5T9lHAYBNg5dkQFghnbxPOLWVw1WcKV81X8xdFlfHOjiUYvgRXmkInLqKEthWVMv0BCkvRcijU4ho0ocaAxRZBMAC0U6TOTuw1uUth0I8L/9mG4Lajlp9Ezt4DAW26RtfOee+7Bn/3pn+0AgT+Nxt75zJ0W2GmBn7AFOItz3tZktnZyBYxXFzBT3YdKaR6OUZR6PmMXkDIxWGRzntT0ZDmZNpPrI8Sej3ZHSU/zxbwAeFE4gJb2Bcjjvo7eZNwEbKw24LUCUIEMmMEAACAASURBVPVH4E83KSHlPsOQWpARWY6wsZiWqvzgCmUbmSJ578QTSNlJMTddRbFcRKFSgJVRaw9ry4B1WxCg1+lJ8i8ZTQRBCEwRwOQeivN0YSyPQsGBQ1Aw4wjgIUFYvJd+ICBguzuQ9GI91gWkWV7eQK/dhqlpKJQKqMyUsbQ4h8nJkkiMZZNExYihvi8JTXi9EH36DCZcozJSB3cGffE1ZHhBYGooEsRxmC5LlllGGGpk5XX6ZFiastflHkv2sIEvJYGbZ5pqFrksrXZYWjvQbLLpTNgM4YtDacsg7giIt7y8jJOnT6LDNOL2BswkRs41MT6eR3W8JG1DMJHSXIZlEHzsNDfl552Oj3ariWajJoBWoTwrtUcaUsWWIO86KGaL8tn50jgKY0VhanpdD+fPnJe1m8Ad963cE/bjntQz7AMGQSL6/zGVGKms4fw94T6BDD+dno9DIJDBLwwEoa+jpklNo/H9lBkYJkKiXLEPz2cYCw/2dYyNzeCy571IQM7OIEC91cBGbRX1jRV0m3XZl45NTGP/vosxOz0PpJbsx5fXltHc2EDoDSSsYs/CEv5/9t482JKrPhP8cr+Zd7/v3rfUq00LpRKYRWYR2DKrxGqw8cy47QmPHR3t6JgYGjyE2+OFiOme6L8m/MdEDHZMj2PaY2wHDghsN5jFBoMJPAabxQiQQLtqr7e/u+W+TXy/k1l1JUqgrUyp9K7iIfHevXkzT56T53e+8y3D4boEjxK05DnT5zxJZnLb92cMltjHnHLumQojY0hYTmZlGGAa+iiTGAkZbDll7JbI1V2rIWnbO9MpJuM9yQowTTLfHJSxgzTUsLZ0HLbRxbkLe5jvzbF+dCh9jh4rBBCJg3Jp1e4tiZxZgHhZkxDktCUwhBLoOrX6/OltIbBcOHNRJOesNR1bR2fYwdLKmgTA5GkigWezZAbHaAtDdH9jhvEFH5mfwhkqhjBrVI4xYh8c66zCFHZDIhCZnjW2wRqW40N00MpfJgES1qRmoZistWsLh1K1kpKL4/szehjaklwtgZME+LUUox4DjZggnSMMU1FdSt1cEY+yNBLQne1Z40imm8JsKN9trtEddKDllAWr4B7uwbNOnee7mM3HCMJ9pNr8Uh3+PAcDF4BAQqbPovKt9pSrQboaVLvkFVh9F98nrD5OXZWnHsMqbjp6E1732tfhZ3/uZ3HHa+/AqTOn8Lu/+7v4wt9+QYBAAairFFE+kJ8NWXA9Awtjj0wHMoh4biX9mByJVr/rbXfhvf/Te3HiBSdw991344/++I/wmc99RliKTLuSVyW3eiK2olwzV0BCnyXTQrE75Dsfz6SsWZNVGz1dm7LHtHPNCKwvuGZZ0EawYlkunoe0g0SEL7AKa0YgN8zENP45ZKHGB0oJHFk/gne+85143/vfhyiIJA2SycH3fe++S8UYdzjl+sQy4eowUJ9h5fcj+7iwmVRksEzSfNDLxp+uUqBWhi5e/uoh7vrpNbz2DX0cPQ4wmI7pqVnZRpq1MPaVQa3XdOE1Slg6TVyn8jDa3PLx+Y+P8YU/38D2IzPcduIQjh3rYGlgINNTPHx+hn/62hj3nDExn3HHiV43c+jaHGmhVf5rGhxaz7BAo+k07yPPWSNtnGOwYh/RF2OBIHuJEViHYR3sGv3I+tk1/cWVObI8X2HjxqXX4vDgFjS0FmZ7U5zfOI3z+j8i1xkAQgYer4ZjpRLiatwdVwiXmgOq/ilmQ6XIiihySNFQ2Rl6Kj4sLMbYx2lmbeUmVRFoUMhu6Dg2dHDrahu3He5j2XMxniQ4sxXins1tnBmnOBUV2KIfLXf6uVFXse8u+8/yWljFcYGm5jR1HspEgvMai3x6unAMCSOQASaehpPDJl65voKXHungE6e38LULU5zfKRAH/DSVGjPxOVRzPudYFh6UtmgCNpaI5YdsSOEdGko6zYahsX1tSaDCVqoQn2fuCPKEXYwewO99/3vxrre9S+aBT/zVJ/Cff/8ACLymx+TByR20wPO2BZS3bP207jb7GA3XMBrdgH7vJjhFR0A0gxGbmoO8YJJvDNtiIiltkRQIQJ/AImaKfQrPtdCTQI6mhHVs7m7AMAq0W01hBE3GEea7JGRAWIUEAhkASV4RJauabUtgnLDELF0kp45HMNATkCuNIgmcGK12xe/OItlIK6A7JvrdJizLFtYcwRz6/M1mPjSmD+dkB6q1k20ZaHoO9AaDN2zx2HMaNnTLFoJGEZfYn8wxoSR4OkccKtLFo2cuIJrHyDN6TxfoD3o4+aIbcMNNx9HpuxLiQfsOblaVSYnJNETkh8hEIqvWiL4/l0RUylnJmizJgGPwnevBsRlEwjWEYtQVZI0ps3YVJlnksEmaYQJs01WgnaOjxTYzVfKu8i1UUkkhvuQRdidj3P/wo3jg/odRpBHiYII0m4MY4nDgYbjUxsBrQRfZtcCtKvwjpn9agphhGn4g6cHzJEOmu2i22nBMGzYZbWT6VaEfuqPDYppuXkjbTfcnAgSKipVbimSM6dywjAUEouyT8nONm3uyvU5PRYa8MOyFAA9/p14kDFF2Wwdmsr9RUWSIHNeQNaefzAUw1XRHgMB2s48bj79A2ieOFaN0Y/scHr3wgHgfWiZwZOUIjh6/CcPRGorMwJkzZ7G9swU/9AXQXF1exrHD6+g2R+JTJ/JSaXMLZpljf7KHnfEudvY2sL9HsHguKBeBXNq8kBFKq5VUJ8gpWCVsoyFeg5qlSV+dRlNMd6dIYrLomsgTCxunfTTMLhzDg81k5aYCfoejLo4dX0GLoRpUR2g6HLcF3TJE8m6KlFYXQE4sq3gP41TID/Q5fPSRUzj70DmcP7uJ0E8FfCaLUMa0Rv91eiKSFeoLeOjPM8xmEaa7PsK9BEhV4Ab7ZRYplipZv6lL5iHvUS5AoPKZrhSAPI/ajo21JM0LydSl7yMJuey3pinrLoJwbC/Zt6V8V3bFWeNqKmBH2IMamjY3CBqS6k3pNcdMHETC6uVRJDCIoSZhgpTsYt1WgHwzh9lUzFSx3REOroUyYYgKycGKdRvlU+URGFWMQLH/erLBC9ftpLIABCqs51l/1f53ZIyJjpwLkNrfL688AiWVRv3DHQP6OywNlvDCW1+IV93+Ktx88mbs7u3i4x//OO679z5MxhM5Ru09WCfXiv/dM3wtevPV/oWy+DAtNLtNvOLHX4E777oTy8NlPPjAg/js5z6L7977XTGMFbPYKtSj9tCTY1CeyElQ0y8zJJ+sDx99BiVMYcHf74dcI98vj2imR9F7kB4UlUfgorfi4vVJ25MyVaEhEnZCbsbCMeoOwvv4mOsr8+eWR2DV9kePHMXb3/F2vP/974cf+/jYRz8mPoH33nvvpRYme1LJ1S57K16NcfIMu+2P7uPin8I24oJeg0GAQotFeuvpOo4d6+NVP7WCN76rizve2EW7Rdq80kNyKtALA0Lk0wkisvNRBJkhQIrTD0T4+J9s4Ltf1jBqLOPE4Qj9bgE/jXB2N8J3T/v4zv0BdnZbyHNHvG1yTFBq+8I0SnmfCeJX8fMELoRgzo0iSQKnqS0BjarfV5tOyp5WeSByh0qA4Cqw4EfX0AfffE22QO0HI361OU6svhmHuifgli7m4wlObz6KLXwHibYr/iUK8OMyzUOKQKI35NleM9vo3doASDxmoU28jJ8yCZ6TnW7k4gPEdGvuvFMG0yha4sDE3s2+3vJ0nOi38BPrXbxk5KFlGTjvG3hgluLBnRDf2Z7ikWkgaYWWXsicZFRAN4s1tXPLHXIVtCOjgeEkZHzw/9HDj55JmiaFPWNE6G241NBwQ7eBW4Yt3LrawWcvjnHfToDtiYYkZhiKhlTbg1X5LpF/a1Aug4aMNbJzNQajsGSs/GoT1qbyuGCKt1N9l5pnMy1ELoElV28TikwTzg9vectbpBAnI/D3Pvh7B4zAa3IwHpzUQQs831ugZgQaMsd0mh0MRocwWrkRg85xtMol5KYOx3SFmcbFtskkeyuFZnOjpTLWT0ukiS5sL8fWsDxaQrffwyya4fy587Iz5Ll8phsSABdxYc5EV8eV5M+kCMVfjYCOZxPcUIyrRsNCs+lIYrDglYaOPM6Qx6F4xxL0EG9BuxSgcH31kDCgLN2Wc6HPmT+LEc4m4vHPmk6mh5zefCmavaZIaQn2kFFHEI5gISWlgR9LSq8/jwRE0UsHZ8+cx97eHuIoFOaf0zRw9NgRHDm2grXVLjo9R1hRnGuDOMXu7hzRnGBcKaAepZBhkokU2nEIfHAnT1nJSKgIAaO8YsJlhVonUjqs6bKmbLttkUGT/EIg0bFNNDwPpmNLsq3rGXDdhryX12+ahoTikZl27vwGTp8+B3+6h/MXzyINJ2h1dBw7OsINR1Yx2d+H12nKedFXjRJrhnXI+pB74VSjpQVCsvi8ZfFobLlNmJou3oNkX0b+FBN/gpihMZyvGWDCYiCNxfeOpTFloQx/ifMC89k+PHo3ui0aRCqfYXq6abQAYVtkoDS0dvQVH3vDgWU6ctzCYLvlAg6qdUKB3KDPtwNTI6uR8ukuTtxwC4jSEtSaz32cOvcoHjnzALQ8QL/Tw/r6OlbXj0M3XWxsbGPzwh78YFvWGJzTB0tDrKysoe2R+dmUdrdsevFRlZDg4sULuLBxFrt7W5jOxrI+5B0gMMfaiOE1EgASjyVNWQITdQbkSE6tCvjIIgntyGOyH9qYz0psnZtByxvQGOTjuRiudrG6soThygAnT96Ifr8JXau8+Qx1n4Iolg1fpmITIEySAmnoy73LMg3BPMLZsxs49dApXNycIAlzNB0LvW4TIeX0ZF2yxsxzAU7TBAh9Auox4lmKLCDoq4u3Zxqm4sPH9Q5lwYZLQD5T8i/6rbPu1JUCREBA1mlCXlIJ4QQs8zQTAFc3TKkRybfQawxCfJ0Z7Er0jwUuGcjEhHLZTTYdAvrsg4oexVCeJAgQB5QCsw5lCngqHqamRsm5wpR0L4Ph0r+QPFsqvSgZtoGMshLlr8m+5Uf7mM73EcRjZJovzyQVp30VwK/nzlS0AATW3uDP8snXABiBFAHKKvZYnfhbJ+KqBRKnIcmeEXPRwWCA0fJIKNthHOLMI2cwHo/lQSiBHExwqo9bp+rykmovoadxLZdSg0U8pVKDhX3IAW4aWF5axuEjh8XTYn9vX+jZPKf6PEQWfIVzu3R9C4EmdZKvvB/UstPgtPJRXEjmlTaqZL1P5pIec9zFNvpBbV9ywFbUijr1eSE1WNKCq8WitNGV2v7JnNy18J7q+o4cPoJ3vOMd+LX/+dcELCUQSHnwPfdW0uDqfXVAytNlY14Ll3zVzqEyJBZGoBQFSjZIBpFdAp2WjRtOdPD6N4/w+nf0cNOLXAy6BiyybkX42ISOfiXKpVxwhryMMM1inLrXxxf/cg9bD7ZwZPkIet4Ysb+D0xtTfPfhOR48G2JjRp+VjgAlag86RAlfJgPuMhHLIChJaJy9m98gJEbZoFabDxx39b2tbcdUaAITWxdYvs/rueKq9aCrcOCKpvdMpNw/bB7hV1T94XLCu46TK2/HWvcEHBiY7G/j1ObD2MH3kAnLVZW/qmdRnst9S7VokCdvddqs0wUzVFaA8jeZi+hlqXH3XbEGC/qfpAXssiHFZ45Ijt80gBXXwsuGHl653sVNqx3kpoftAHhkL8bXz23jno09TFPKdmjEzOQ+taIiwKgGB4tQzn2VHyFlO4Up41rUHppifbAwK2gQX1hoaxqWLBUastq2cPckxPkgw4y7sgXlzsxEHov4uGbckgfIok3NtSwgUxgaHT7JllCnIu+lMXnJY/AoVZ6xlqAkWvpsg/SVbyOPy2L9137t1/CWt71FFmOf/vSn8cEPflBkZgevgxY4aIGDFri2WqB2ezVBKLDbHGJpeEQBgd2jcPU+dEmUZTqqpVQuJYGHHJnBekyidknskaROEjMaDRvDkfIpm8/nOH/6vGInceEuhv6mSHe5nqbMkuBPlAYI0wgoTVhWIXJkpu/SW66/1IHbNFCafMZzkU7FlYlWS8mSCSA6noHRch/rR9Yl1degzx4X/fSUDRMEszmiOJIAAvqLEXjhutDruPAsFxbBQ5sSXF2ugQpGyp/5fnGmyhiMYAioSWJJEAZI6eWmpbBbKrBjebmDpVEX7U5bWSblOfb3fKQhQ0wgEs4i45YxU39tAe8MeiRqKuQiznLMfR9BSDlzgoxzYRDIZ8hA87wmlrpdNCV4gom5KUxLh0s5r9cUlUyn5aLluiI71fVC1qBkdgVBhL3xHDu7e9jduYhHHnwAk70NNDs2Tpw4hltvPopTp0/B7bhoepaEY8znM/EqNkwCpBYMnT8OTNuD01+BS885sr+giUJqb28XWxc3sLF9VtJwmVLb73Qx7PYxm01k07/Mc/Ed9KMZfIZlJJGs3R2HHm/c0stgMVFYY18qVNqyCHAVWUXqIbIdLVukrlKD0JORHnP84Sa+68BymGJsCqDMFOBjR29Cq9mFH8bY3t3Aw6cewJmzD0HPY/T6PRw6fAT9pWXM/RAPPfwo/FkKy2Q6r4NWsy1pw7bXxHJngIbbhtNoStIyayuGiZw6fRobG2ewP96BH3HTNIdjmugOBnJmfjDHjF5zsz0J5DDoQSiEiBJpToZpjjhKEM4TpKGOLHEQ+Dq2z4coAvZzU8J3RqsdLK/1sLa+hpe89FYsDTqyYUw2HvsIi7/peIY4iYRhR2aDJECH7Hv0WCwlAGd3c4wLF7exvTlGGqdwHQftZlPky2HkSx/lOYUBx4yJeO4j9TNkEQFtgniGpP0WgdoIIAbLMV7aGUxXh8ZFFANbZE1M/8wqNZj1qQrvFeCWacCsSTU+PEgk4vjLMpGbG6Io5KdZzyn/a0mUqfTDGr0uKRE3VVUo6hPapKUp/ECFxrD+5TOA45c1b+1PZiiCsxTMJm8iQWvdRp5pwt5lTUnCRxr7mFLyHe0jJS1EjKifOYHs2poDnvLZXH0g8PtOaaHIloWP6i+XXxWIRwab0IVJiaXpKB/mVXLUJeri4xbmnCi4KCM9VBYWRJqfrqRv8dwWzo+7KaTW88WBxU7+GH+8xet7MvfjSgvOxd/V4+SpghBPdFwZhNWic7HtF4+/sMi9BKou/q4+xpO5vmvxPRWLh0DgW9/+Vvz6+39dzpJhIR/5yEfw7Xu+rc76errmq3EfKuCCwBon6DJXu2EiJ6wMY3VDQ6fr4OQtfdz+pj7u/NkObjnZRLfJxT9/DsHAjdzrhIYtaDiDpBxjPw6x+UiER77qY7ZhwnO7yLIAZ87s41v37eP+h2bY3IgRxgXinDOAKZMRwQl5sEtUlGL6EQy8PN3U1cfjnjtPJC98uuPvarT38/qYNWVuYdK+wrNWFZjcuxVh6ULq7WMbr3IHkJJUTUBVopXyAPi+ECXVg+oHH3dHa9OSygeiitt4Ufe/xcroJphmhv3xGTx84X7M9NPIirkCreQQtatghfZdEqWzylq4vscDXNX1SktwI5N9lnYrwrXjrKgARY4GzwAOeRZuO7yEV73gEA65Bpw8x66f4O4LM3z1wgSPzEOM4xwxqRU0fGbT8TIzIMu4iKIcpKx8YXQYuSfjWiy8mapoMO1QLSDdpA0nNSnegGWGcOwc21GOGVkR9P2TFDcCgWRBqhm8FkQr85f6pcBFPlPEE/DS+KvB3UvWtMIyqJK1nrWRUTPnZVOMrGbPuwQEskgVIPD3PojZ+AAIfNYa/eBABy1w0AJP0AKPm3ceb+xdfUpS1C/NAJfBwH7zEJZHN2G0chy9/ho8ayB1F9lVVETQnJ9MIU1n2ASBQE0x7TJuLLGOy+G2GDrQFmbefBpi+/y2IkboTA82YNqmADxkAhGA47NT/PvSVAA4Mu0o7+WzlUBXR2TGXPCrqZeqG89xJWk4zwPEaQTL1rCy0sfxm4+i2fGExUZQrywUK5AgS5zEyOJYZMxMs+WGFhlztu3BshWzsCgzAQgpH+W6jbJhfh/BhCBIMN2fCrDIkEffnyH0I8RlBtc20O420FvqCLDUarUFpIzCHFlCIIJS21ASgsl4tFxKegmssVWZea/aLwgCkQ7HSYhkmmM6D5CnqbSf47potzxhLhLM5DY2WV8EHl3Pk+TgXreNdtNVEmN66VkEAsnsykQmzQCIwB/jwfvuwcULZ0R6fdPNx/Fjt54QCy27YaBha0iLEGE8V0UDAzEKEwalrI02Oq0B2qMhYgI2hqomKKfe3dnBmYcfESklJb5Msh32GT7Tw2w+FXl4GkbY29/D1t4WZvOZrNkp07ZMW4DAssyRZwyhUFJomVeVp9ClNTo3NQ22nePJ/ZP3lgydyKXPeE0Pjuuh0EyYZgO9zgDLK+sCpI6nM5w9dxqnzz2Eza2zCOZTtLtNDEfLaDbbGE/GePT0KZHiklC0NBig3exC000kaYHV/hBNl3J5V4CvomA4RYxzZ89gd7yDIPKRpHRPLNDr9tDwOgjiBPuTXczGO8jjCE7DUwSeSkGXFDFy1lVxjMAvEc11xHMd/gSYbgHZhEokA17HwmDNw3C1j9X1EV7y0hei2XKF9GTSb9BzYZsm9nfHEnRT25aXcQZ/RlZrIWEa8/lUQOb9SYD9HQUEEpBvtVsYz2aYz+nMXooFE/s3uwDltZmfoaRsioEfzDYgSc/PodGShoOHRZidw3A5bguUlLjrZLOStckClM8H4Xwq22syCCkhT1OUUpwukLKqw4nPoDx5yABUWAo/S/BVzPwYNkOddXnZr50JxpS0K2Wl2hkny1cKVSKWDMqhlNwi/kN6CaVgBgzNRJqSlcuNCP6boSMBgnCGeTRBmNKG6onXCM+jKWkBCHyucyMrcEeIoQU9lEx56FxiufFSnyqY9jzqCc+LS13oA5Q2rx9ex5vf9mZJDaanwkc/8lF8+M8+jLu/fffzojme0UXWuIxIgwkEMpHXEBhGUbPNiuvEQs9Av93Ai1/dw8/9ch+ved0A62seGhpzfW+GgRMVlfsCgIeQlbuYZSHCMRBupogmLP6Y+BXjoTMZvnHPHN+7dxcXHh5jskWKfiE7jkw3Ex8L8VerXG8PBv0zus3XzoeVP4mCjypT0ytsdhgCgzHQgg97FnCVF8njLqRmiCogsEK/LrHgqiLmMeAwv7t+gFTvJxpXn08FWL208csYrdIM08f2+GE8fP4eJPo20nKu5A+y0cX/4RksntsVru8ZND6P7hrA8UEHtx9dwYvaGo60ANvUcXGm4dubEf55cwfnZjHGaY6YKcLiMU/dB4sxbqZVtRzlICwWM1fOm/5N9CrUzQR6I0NuWLDDFqyYCXY5Im2KwgzB+l9UIwLGc5PAEM+py23/DC7wKn1U6gb+swAEcqPozW95s5iaf+rTn8Lv/f7vHTACr1L7Hxz2oAUOWmCxBa4w73xfTcO6S3g6Nbe8mqosLDVvwPLyCzBaPYb+0io69gAolCyYwBkBMsor+Q/nBq7Ki1wT1hlTNvk0dDu2MKO10hRm1XRvqjxddRNOw4Ljibk4ooRSYLVbRY80goz0bSbIZRiWgDwWU0gdyl8tWJWHGNluTDhlyEecKgYTffkIBJ44cRStXkd87rScSb2JSHElxMqwUFBummZIUwJOhVwLQyZ4HZShMsU3jgIJQem22hK6QMBUGITig0gsQ7GW4jDEzA8R+nMlpzQBhzLmTgvdThdFTjksE4tzFJJgTEskHe12R8IbeF0EwfSyECYUPQfzLEVIxlwYIpwU8GdzCQ0RwMI0BHyq6xrKqMm+9Bq2gIPdQQeDpb6kvhII5IuJtAQ3mVCbCTGGFxDjkYcewJlzpxElIVZWlnHyBScFb9N1JrvSBzuWjUjOwgRgjJzpti4aTgfNdh/tXhuzIJTpX1iUcY7JZB8bZ84hyijzjmARxG2zLRrSd4JgjPlkivHeGJv7m6KMS+MYjmNJfyGLkr03illQFHKvpBbQTWSaDpN9jb+wCCBZ4vnH+8RageytvCSTy0Cz1RLPOCbyNhwPnVYPXrsntcT+3h7Onj+H3f1NzPw97O7vouHaIi+1TUuYnuPpGL1WH0vLa1haGsFt0OsSSKIUg94Anump+0AiQZ5LOMjFjTNIpN+a0Mh8RIZ+b4B5kGBnPMbe/i7iYArH0EQGTQ4b4d+sSERdRg9KAtXh3IA/1jDdKzHbzpFsmxD8KddhN3W0ly0MDvWwsrKEo8cPSW3FvsIwE/pyWjqwNx4LmCfjrekwTwS7O2OMJyGiOBa2qV5aCMMYwTyQPuq49AhsYTb3EczIUMwECEziVI35tEARkfKrar6Sklo9F0YgfS85fuR3DcBwqeBlzUc/PyUNFhZgRvagUkwSkCNr0HYayMm85d+4n06GHvusWI3xbtMvU4Nj8TngiIycLEeOP44L/hQE+Om/qURbiuCRKUavWMaIfbbcLMCg5DcXEJAAv7gQsnaThG1DWMpFXsqzjeC9n/pIkxBhNMUspNclNWJXXiM8j+ah6wgIlHEsutzvZwFegUzyPLrJz/tLlX4hz7bKcKtqEfpIUPL1797370TyTSDwT/7kT/DNu7+ppNoLMu5Lx3i6DNPr8S4IT5y7OHwoq4ewJgt9lTukfBp0eJ6BI8cHuO3VXdzxFgcvf7WHo4ddNHSmo63CLA8LM0vTZtCxjRz7UtTK06kwkWd8oBey07Q50/HgwyX+4Qun8JXPncYj38sxn+bCBMwYYiCTTSGeFLJpdPC6TlqgRv0II13J06OmcPPv/FF+k5c035daoX7fFZql/gpZyTx+46hmWdTswaoA4qOlml9I9HuZ+ysYDY8iNma4uP8AzmzeixS7zNX7IUZ2P+z6nvptZCt0DA1HGgZODlzcsNLBkaUeeo6HuZ/i2xf38cD+GOcC4EIUYcoEycISD6PCCKAxYV5akzvYZMErtiJ3cDO9kAKM3ki0YTGTVehWMAAAIABJREFUFvSkIUTcAhFS0Nx58bWA2l7rm3I1CadQjEBuFL31rW8VeZCEhRykBj/1znjwiYMWOGiBp9EC9eKFDyVVVX3/c7UKdlrcIJO361hpncDS6CYsrR3D6ugI+m4PZdEEbcDI4MsrNp14eyGTAEatMJEy0KlUwVRu14bFv8clwoBBA74KedB0YfS4ng3NUum+BExM+ruZtIMoEZEFlhfwLB6DrMVCGIicWFyHSaO6yCAZ9NFqe4iSCL4/Fmbc2voQR48uYzhcVYykPBGgw/dDuJYFl5LdBuWk9ACk7I8suUCUYwSfwjhBFAWI/DmWV0doNEyRBvt+IGCfbbeQJIqRKN5+uibgXuLPFUhK0EEv5drJaIyzRI6fJEwtVYAEU247w54AT7wehpSQDUe2uu1QkpuLrDMlKOkXiGaRSE05UZLhJ6EJlFnSKbdBIExtRBEIXBq0sTKiNVYLBhOMJVwkVR7XUh2bwkCM0zl2N3ZwYfM8fH+Chm1KsOXa0hoKPURp5DBtxd5k2ASNfi3dhaG5MAwPpt0AE/UoWRYAlCyvJJe01jiKsTfdQeBPJKmV4G2/Q8ZlA5ubZzGbjJHEyntwf3+MzXPn0Gi5wqL0mHRLy6lEJcASZKO3omy8GpSlZ9WeqPKPLCVhQoNlsNaoNuN0HXbDkt8RoCS4KAnIGhN8J9jc3cJkNkFKdmbJtg1FEmpRK0rQqaBPvg6v2cf6+g3C7BTv+0xZlXXaHQnIlJRcArsEm+MAZzZOyz1oNxUTVtaOBrC5tYft/R2EoS8+dm7Dgu00oRUER3MkmY+Q4DNBQD9CEXiYjYGtjRjT8yUSch3IuGVtajBN20Fn3cFoaSQs2CAJhcMw6PfR6zcRhiHmwUz6Y9NpodvvCtC1s7WD/b2ZMN7YN2XskfmacIOW4DzvEZmvTLiOkIaUxXN1pCOPcqQZPTKp4iIFj82uNmmtxFIp3mKhZEogh4RwGAzDoZ+joaS7YvHHNZbS1mgGvaAsAYuJsmYp25IYI9mGVRYE27hkmJAJt2Gg1RkIC5hAK9mT4klJyTOTpatUaf6NQR9k3kZJgiKrPKG5Qs9SsctJzVQ8QS1heeYodYK3mQDNJBoSkVShJTEiJlvHAcJgCj8iIkvX+KuYNvc0nvg/go9cR0Cg+M6SDqqSlQ5eBy1Qt8AT9Yv1Q+tiAv+e974Hh48dFn/AD33oQ/jG178Bs+CDQ3lRykPxoG89rv7k5M14t0RFwZe6YIIEAZkepmADD5bh4sYbVvHTv/iTePe/egmGR76MdnNHPGE4E5ZgMdaAyYmepsCUFmKKGHPYAiiSDE4qOUsl5olaOHs+wxc/s4m/+YsL+M7XAsS7NpIyQWHEyIwEhUZfEvGIfZ6nwl9Pz4DKt+6KICDnMZVLprYna/8Zjl3OBTUizGNw0bT4u4U2qgl+NWb1GOsQtSOvFmPVMarkdxH6GkBqaHhl71fR7ywjxBgXJw/j7Ob3UGKKFDPxwHviV319z+7c5WoGBpaBtpdizW7heNPBbatd3LC0hDGauJAA/7y1h2+eu4iz+wGS3IYFEwn2YBDoY/1bMH/NgQ5fdnh5FZlpIrM0JPRUYqunLSBrCJNEgYCPv46F67usy77mOyiBwN/+97+N19/5egECGRZyAARe87ft4AQPWuA6aYE6YX5h3vk+RiAnrBoMXJy0bKx0bsbK6AUYrhwXOeWh4TrSkPJfynkpgwwRJ6WwbVi7KU0Hvc4gqfQtBoJ4alVOg34/TFFGELYcQ+IoBTUceuRRAazYgASzNEMXACzJU7TcFtqttshh6ScXBL5yx5CXYsZ5LQaDDJHkTPSN4HomltcGWDu0hk6ng5bHwBFKGxn24Utt3m610GgY0G0TptWQ4+/s7EiQBn3BCHzwGiuTXQEvKSmezqYIwhAlwx0KBmYpIER8xYxC5KP8rPjZ69QW0GrGEh9EAjLz+T4m+3siwXRsB4PlVQmRILDn0ifQcTDodeF1GwgDH2FI+WgDbbuFWThHFFTMLDLkCDAx1hSleNDSB063GebSQLvdQrtJpiHBlAI6gzTptchTNZk0zPAIxcyaz8lQCxEHTIVVoGJn0EXHcWDYGoyGqe5LXQ0Ri9VdkYgTfCsbFpKYbU9mZIwkCgTMYkjIdLyDaD6RZGV+NzFJ3nRa9fC7CAjFsY84LkWGreyB2GN0WCX9I+coCwMZJbMMDskVaYBJxFE0VcnP9GAURMqWEq5B1qJhQsKmq405gpgErsIkxjQMMJvtyPmxL+QpWWiEsjS0JRW7DZNMP6H56Rh2D4nfZK/XQ1KmmPtz6JmGZrMlx5z6ZIjN5L4T3J6OtxHnsQCtJDOkzCUwSsyDuQR2UGLebDbRbXclbCaLdQGqonSKIpsL6DQdT1FEbcRTD7sXCmw+kqAcK1s62aR2ALNji68jT5P3n9/Bftx0mqqk5TuTQNrCFRCTQzFBGiXQwQAdKqUClGx7EuQITrsmLM+SMJuYACHPKyIjlLJ5B/PxDGVUIi0VGMiwN1lg1eWypDiyj5FdZSExlOSbgJz6YX0oURxqa1jnubMEp6efjTQKhIVHIJE2h+zjSjpdExB1tMgA5o/tSF0lwGkYwk98tExeF1nJlf1awRqzhJ8wdEeBdqqS5zXHKK0SbpPp3CbisJD+wHvIvsZkO7k+0Qexr7APxgiDGSbz/Uo19ATrgetkBnkSl3EdAYFXstKo/YWe94Dvk+gK1/tbFlmh1UNvfWUdd73pLvzb//Hf4uQLT0pi8J/+6Z/ia1//muyGXXotMESu92Z6atdXAzA1+EJ6FIFBSjI5S1joLzn48duX8fO/9Arc9c7D6HjnYGhjeZSX8JgTWoE4TB/lQ5uzEdue/2ZcfJPOKbLDY2PGRzk2Lib43Gc28JmPbeLBr8XY2U2EpcSEX2Vmy2QtnsdlFelTu66Dd1+bLVD3lSsx/XjGaidZ9R1O/vGT6wM12Y9VzRXnjMtsOHXABZCrKlSZpkbZ0Uvbv4xmcwQ/v4DNyXdxce8UEsxQSpDHv+xExBagUNqhHxGlN1qKFc/FS1cGuH2tj5vbTUQ58Oh0jnvO7eJbWwEeCtXoYxwjW1kjwwMJLC3HIYMph9xxNhDoJbazDJvVY9I2WihKUxgQorf6PiCw6lF10sdzhK1LIJDS4DvfdqckNH/yrz6J//KH/+XAI/DafEAcnNVBC1yHLVB7yl5pk+gKc2I9n2XASv8kVpZuwfLyjTi0ehyj5XUkBAKLVJ7VZM4RnFJ7VIls+NBeo2b7JUUC02NIQ4rYDxHHQBIDTddGmvE5n8NlmqmpwbFtpFomrC2CGWSJcVtJczT5nSSAZhGaBJ04SxOkUyaCsBoWhitDmafSLIRllej3WxguDdFuE0RUcmB6vpNhSOCA4ALZYrbnwG26IjOMJ1MJEfEZXiIKwWpT0ACCGf30CEQG8JlEmgBtzxEGGRl+ZBxSTuo0NbRbA5j0gmc4QVmoejID/MjHdD7FbDqT49iGg0bTQa/TkvRfMhzbDMvodLCyNJA2pc8cSVYEHSmZJhtLQArOgYZqNyJ6AgSaJMeVcLwWHLYpE4spIV7YwrTU18i16UJ8iaVdEvrZRaHytNMBrm/IOOO9kMBLzVCsqYT1MoFEgjskORBQSZDMIswjX5Kk9VKT5OB4NsWuv4sk8JEnsYA2yiM/EaYkHYMJEEZRJAAs/6aJ6Rvlo2QCMszLFnm2qHQI5hY5bDB8hQyvQmTAGUFXEgqql7AxmRHgkNmn+j3ZkLznaUo/vD1hkTEFV9RARYRUvPxsWlKi2RjAbXXhuG24dgfD3gijlRG8jqfag/LuNMZ8MsfG7i5m8wmiJEZpGGi1mtjZ3pF765mWWB+RLRkTKGVoJ9vMMQSgZTiibTQx3g8xD0PEWYCUftAlU3l34JQjhJMutk4XmJ5OhB1oFbw9KYwmYPUZysa1ig0tpe+mykUgkE4vR9G2it85mXS6hO6wBCXbVGTeknNYIA5iQeWYjm01TDm3+TyWjzLZmgCnZC4QLAtiJONE2HQiEzfJeK1QPXZzFn78+su3Q9iCwgRkY7CBeR51vUwyranDsizVtxjlTSqeAOkmtEIBc7zPYinA54PjoOM56n4WEOZp4geICwKZgM31XEJpP8cJlXwKrCP4zr7FMUHCSf1qt12RB0/8EMhV/5Q1AGVhVPaxb8nzKkZa+JgJEEhG4OzJrRGuw1ll4ZKuDyCQOz1V7qJMYCkRZD7cq44nVGBShA1L/va0A0Su785w/V9dvR0mvnYmVtdW8brXvw7v+dX34ORLTuIzn/oMPvzhD+Mf/vEfxO+Cr+/rWxI1fvBSzCvOFAQKmBRniULY0HOk2lzJFzINa4c8/OQbhnjHLxzCXW9YhtuIBOwrSg1+VmIWCZ8IbZoaszZBJsUF8YXxjo2zp4H53ERnYGLlyAzdTonJXol7v2Hji5+c4O8+eQ8unJvDp6RBJ7hoISclnJMrd1oPpNzXSWetGWVqQfDYV90XF1A8pt3KbvtCKEydhitFAvsu5b0ssqpD1h+vDy5efnWFVP+R1U+FYlUbBHJmhobMdPCa0a/CbXQwTc9iY3w/zu6fQsliQ4qWekdhkRlYy5hr8PLZYwSKT6CmC/s2NFlYm2ibOm7udvCaURuvHRgYNWxM0gIPT4Gv7Ub42t4cGxEQ+Mpmk3IxFqptK8eL+i0cHXgwrRI7SYKHxwEe2JzJvJrTA4Y0EfojpYHs1j5WwF3dP47L5wAISIYIawkuUH/r3/8W3nDXG4RlQkbgH/y/f4B4GoOL5INa4jp5vBxcxkELXJMtUDMCVXb8lW0x6o1YvqdiBMrGt42V7s04NDyJ1eWbsLx8BIcO3SCsPqZ6Ur7H1FXK8QhOUZSqFxY0bh/phoBvBAu8ti2+d+Eshu+nsq52GpoEilBKSRDBazWhuyrlU1k0KbklU2MJrpF5JMnCyDAY9uG2LURRiiwiuykSPz8CNa0uAz0oeS3hWPTfU0xCgkAEAJuuJ2Ea84QTFNWIGrxmA40mwzpMeEYDSewrWa/kIFyG0OZBjNlkgmBCEC+SdiDrrigYUkKkLhWvOIKLHc8VxpdtW4IlJAQ38gR+GMlnw0pePOFEqWlotZtoMdSDwIrOlNUGOr0OlrqUaOrwY6bHpgJ+sS3IMpPkZUpkTcp2FeBHIJBELF4zwRPdYkAIg0Joz6GmTm7okcZIEIX3hYAggTyCbATeyLwjmNjvL6PlOVJri9SyYNADU40t5WdCfFBjanMmYOfeeA9llsKQsDQVGHL2/BkECUHTSIAUrUwEDGw2XDS8BmyLkmKVSBz5Mzkny2wgK0oBhYSNpfNYsbDqcso+mQpMZiBMhPSty3jumTBQ2cW54UbmJf9bJ+BmKfCSDD3x/c8LhGEgwBwTrwnikvmZM5is0GXtT0ZgqzlAt72EXmeEtbU16R82UVQJIkuQhwHOnD8jHnzCiLVN2cwNkxzhOMSgPcCo04OtG8LsLAgw5wk0s0Supwhyes0RPHbhT0oEUYi09MWPkfVelE5glStIJh3sni2wdSpBtEWmbQjHLWG6GgqL44fIlgOElmILyjqVfiuZjAWRgZdVv7B18Q8kwEsPTrIZydAjG5NMWY2BjSLQyhAFTMau2pKsVwmCMZCECcqQ6cYMfNMVU9Tmd1hAkqKk1wtPg2aE0rd86dME+xRwTNKFBp42lcUkXxA01EyG+ZiSOsy6mveK4D+P6zgcjJfVdQwVEmDTskRFokBd9hEyiJsodHp+MpiHku0Mll6KXUEhoCY9OKkUY2MpQNppNiRAjz6JBBAtw0ROm4MqLJIe8lYZy9hgP5oFU0zmXOOT3vy8XydeH0AgC3ahccsY0mSHgF4Xj/kdzWXLKkn4ubASuSaLkuvkpCo/ydVVBQT+m1/5N7jt5bfhc5/7nKQGf/krX8bW5pZc7GP6FifUBd/A66Q1nuZlXPauIblcuYnRTJa+DaGEOXE3arRi4xU/2cU7f25NAMGlHoseIE4KbG8nOHVOtrRw7IY2VpcteKZK/J2GwPfu8fHpT2zj4YdiHL2xg9e9uYNbbnXF+DcaH8M//V2IP/y/PofvfHcTE9+XSbEUEjlnQl/5F9YEsad5lQcfu1ZaYNEr6UrmvjVQyHmg8lKqJb68BPH8q3+xEEdbJwTzT49PUZcpRUmGHoteVUBedThlyq1Dt5t49fBfo2E3sR+fxsXJfdianEOKvYWgkTrspG7XxWPXJ/HstDkXFA1h2WqImPCn6fAsEyuWgdvaDt6x3sZ6twm94WI3N/HdaYZ/3Jrj3q0ZpjPuLmeS+ufoCYbNAq++4RiOjrqyOLkwneDb5zbxrTP7KDQbBQe8zkVFrtL+BERcfC22/bNzfVfzKDTF5g/T937j138Db77rzZLmR0bgH3/ojzEZT2RBdPA6aIGDFjhogavXAjW9r54bHv/MWQQBF0K0ZHNLx8rgFqyObsHK8k1YWz6G5aUjEiaQZDnSOBEmDkPYCCgJ1Ei/usIC1/IgG9A1sbTSIZUCk/055vNEAXAEKAi+ZLkwmDpLLtqDjgA0AuTkhXj28agEvJpuUwA/hlmsHl5HZ9gSKSfT1/d39xGHAfpLPSyv9OB1CDCZEjIg/mBpBp+Mp6JAu91Eb9CTZzPliLZtQjc1BeDZtiQSM+2e4ILU78IkK8S7LCb7cTqTcIvJ1IdlOAhEO0lQrYBhFuL55rhNAR6chg234UpQhVjblQbiPFVMpTAUaaE/nWEWBiIhbTYacF1XJJgMPGl6HtZWh1ha6kp4HoMQIrKSJDCV0lddvK+FrWeStU+gigCh/AIOw1XIujMpAVYgKwEvk/Ms3yNVSSkBeToN2cRqTxdgkWBQx2tyh1K82kruyolzCtvKltAWMvZ4PIIjBJgpJSVTlMnMWZbCn01w8dxZjGf7QqQh+00r+fcSDaeBpcGSgKZpFiGcTwUMFEUPJb1kbmaFSK7Zhkxlpv+jeCtSQs7ipCjgR7H4+iX0xsszBJSrCoCj1vGFQa9FSkULBOFUGIAMkpCU5YIhJuynPN8EKesOjQnL9I1swTJddNt9rK0cxtJgWdqZUnUmEqdxhL2dbezs7qBAAqfVgtvuSPvt7U1QxDoOLa1juTeCbRgIZlNM98fIEAkISIA7SENsT3YQzwuEAf34mLwdQbdTuK4OP53BLpeQTtvYuVBi+2wO/1SIKM+gmTl0kz6BqTDgTK8FLTSRB+zvZEmWsLiJOyCwR+Yn/82ADUtSlJkozbHHHwKB83mGcBbIZiXBUd7bJMpQhAo9ZvIvwT7eOz3XhVmnER2rcHKOYT4viHrnsQIedbNERk8/BnLoPF8GcnDDV5XKtHEqyf7kYVjwGZQC6+ILyMRsOb+EbM0CzRbjjKo+Sy9O8Fgk6nGTgYxLle59CQAmmC4ejyoLXdd43wh4qjRyCSkh67A6r0bTFa9R8UKMCxQCRKroSiXaYZ8hkMwNXAKBZASyLq/Wid/nCX71nujX4JGvDyCwQgBV+1ZepLUvBLuBMAL59D2o26/BPvgjOKUqYXptZQ13vPYO/PL/8Mt41e2vwpf+/kv487/4c/zD3/8Dzp89L7uKpGrLo6hKkfwRnO01/pV1qp0S9pLNl+kMRlBj0fN0HD7awG0vW8KPv3qEH7vNxo0n2jK5PfrQBF//yh4unsvwYy9fx8tvb+LY0Yy+xdgLMnzra2P8wQdP48t/P8byagt3vOYQ7npXH6989RD97gru/kaI//v3v46v/uMmLlyYiocNizXuttL6VuCa5/cD/hrvO0/l9OoFEWd13mdS/uvPs+c5YM6tiqlh1Vsx/R7TBxY0U5dMUSp2YU3Wq5cPIm+pF1n8ooW04sWJpAIBDZ0pfG28avQrMG0dO+mDuDi9D3vjLeTimVfTkXl+CyzEx5/HU2mSH/JeYnMUkJhkZ+jKXlyYBpaONU/Hjw88vPDwzbih10IbkYDp9+4E+P/Oj3FqEmNKI2qtwJoDvLDTwKuOr2B91Eemazi1P8U/nd7Cl07tI4aDWKukJpLWVbFXxC262qAr6fNJvi8Zv+rW/csKpZ9aw7KduPhiGuRv/sZv4s433SlSMAKBH/rjD2E8UYzxg9dBCxy0wEELXL0WWDBJky9ZYKRf+tK6BlvYZJL5zMTK4AVYWz6J1dFNAgKOltaRpZRXpsoDLkmQJty4yeTITAbWcxtlrimPNAsYHupJUMBsPIc/i2AUBry2gyyNZGHOWm602kFvZSjsQvr4SWpqSNAmg+kYaLeaAjxSQrpyeBn9UV+YQ7s7e9i4uCVsprVDIyyN+vA8C7ZrCUtOL0vEaYIkoDSTQQqpsIgGS10MBl2R5RIA4IzCxX5n0IbXVP5yBAvoX3eJiE9mX5xgNgsxm0UCrM2mgUzNTOwlWOg4JjqtDsKYdh7ctHbgWmSYOSoARQJFGFyXIc0SAaDGk5kk+YrnGVEdrRSQkyvPXreFVqcpQRgMYYjpO06Qkmwqyk0jhjhEAh4S+Gu6DtwWWfe2AkMl+ECxn7JSsaOIAXJdIiSFmgPK35NhVSUye54NnaAN02yZ2EvAkYZ7Gr3sMrH3ZhiMBCdEc+RFLNdN0JEBE5QYz+cTbFw8LzJctrswFdlHCLgZhsi2XZdegRF8AmWzGcoshybGwkyhNdGwGvBcTxiFvPdJxehSRoe5eDVOfR9BSFZogoTMQAJqBBIpOyYga7NugIS01P2V/YrgZBVlJunJSRbD1D25Z6bpim8kw0H63R5KzULDbQlrjKEnvL4siHBx96LUa06zBaPRElbiZOKj215D1+6j43Tg2Q3kaYj7v3e/MFENm+C3JjL33fEWpvv062uqe2Jk0KwYTiODZlBqTwDcxWQX2DkbYftBplITKCeVrpSwNa9Ln00H2swEk9c0iyQmgmgldPo00/NPQkkolTbRbDXhtdtSn2QxZdkxfPpOBjEySmyDFBkN0sl8DFhvGTCaPC4tAZi2zfBFBrdU8b8iy6bHZaVEJhFQ5WsqRa6TicpWGIH8EUZlVYcveOkQILRbDWiGCgoSRh/TioscXoNBNaYkD5P4qditGQxKotm7CRoyTKSqrXmOtjBkmSDNYpF/LyWYhj9MCVd1dCp9tuHynlsChFLSLt7yourg1Wvq+VbEyAgECiOwBgLDK6wnrt7T/Bo98rMABCqQ919G7vODvqv6Gx+O3JVZXlkWCjl3Ltghd/Z3cObRM1eW8tRrtKt1l6503s9Gu9XHqM/7iSRXV/v6rla7PRvHfYJ25k4V+8hrfvI1+KX//pdwx0/dga9+7av4+Mc/ji998Ut4+KGHZdFKajsnpAMg8IfdDO742FL8cNdMyS5LmVAaloFht4mbT3bxE3d6eOVPHsLq4T4mkxjf/fouvvX1AK2eh1e+1sbtdxhY6tmIiwL33D3D7//vZ/DXf7UFw9Bw4+El/Hf/eoif/vklHL3Bw/33x/jQH27iK5/fxCMP+giDDJpGOEgVWjJZHbyukxaoF0TcBVyYcwSso8V5owICCQIq7yIl+a1dyaWEreAnlpV1oEhNGWWVW5ueqCAb2SFVnIKq3K6Kj8e1qC6myE00zB5uW/pFwE6wGd+Li7P7MZnSkDisvnuB1SHfVUlARL5+NTort8HESUakViZ32Fl+yaJHw8gycOv6C/CyXgu3WCH6eoRJWuIbOxHu2ZtiN8zhmsDNrQZ+fNDBLX0d/VYLUQmcnkb4yvkpPvnIHoJcQ4AEiVKEVdfCNqyYm1LzXgYC+ZfH8yKvqU5abRSx7WzPxu/8L7+D173hdfBnvgICP/whzCaUex+8DlrgoAUOWuBqtkAN8vE7+HC9Ehv+SQCBw5uwPDiCfn8VSaahrFJSs5JpvLkY/IvNAYMcMltYcgkyFEWM9qApTKlwHouskEBgs+OItJDgHGWoZL31RgNZ6CdRqhhgQYgsyoSJ1PQawqQj4NMdNNHrtUR+PJtPsb21g/k0wuFjI/R6HWEKMZ1WkkANS8DENEhl8c7NGNLzOj1PmIHtXhNeyxXPNFMvhU24tNQSv0CyiShHJZCWkfnHeYd1YVYgiTOR+SZhLH9nKi+BPgkusQ1hDYl9ITESjSwnJqKSwkRwgXOpAuM4ufrzSLGWTCagks2mEoEpVSVTkLUrgzMIvtQAlgITcwm+YNBGmpJNX6LZ8rC01EerSTCQVhtUsSlWlKZWItANCzaTjmmFw1smEmyyHk24Hj3uLDRbDkr6zTFQItOEnRkHlPBGsonVaDVE3l1kDF9hgqqPleEyHK8hzLbAn0rtwlTgWTBHlkfQKOllAityWJaLXq8tCcVZEmM+nWI82UeWJgK2GZQzW46sv+lLx77F+0FgSKTAWSEAEROUp/MAQUTZZiYs+ygOxD9SEqZZgRk5Utn31QVAE3CJCceEeGhHwpbhZ/McmsYUaw+e58JhkrNLRqeJMMvgul0BV9knijSFqxu4sH0OuVZCsxzkuoUgBWZ+jqa7Cj00YSQmHJ0+gQXOnj6DjfEuSj2BZSsINmH4S1hK/WeYDDwsYVLu20jR8BJhtWapDn9aYrwZYftcBv9CjDxkX7EExLZb1Qb11BBfSqtjQGc7JCWlU9BdA1bTlvRihsk0Gi7MhiOAXEpG75zenakwCcskRRpkwurjsQmM8UVPQ7HMyysgkGE4rG9ZsFV76jqDcXICuJp4UFLwUIRA4WQwLZUWLCCvVkj4i0KFZfdA2qIGAgmgs3/LD7fmK1mzHMNQ4DX7UVlmEhKp0roLxQosEuiZLn5/DYKfTD6m/2WSIo6Ycp4II5BqFbH1IZiq05/bEpYtQe8gjeS6dLE3oL+mJkE7eSUNJoCrpMGTqja/0jP1aj7Tr7ljPxYIJIgm+v0q4YV3jP/N38nuQ+W39ZjfLez4L8om62MseuioHQz1z9NS51aSzprl85jzIL+UVqGmjZXVFdz15rtw8803o9ftyeRx99134yNyTNEbAAAgAElEQVR/9hF5CImHhSzCquvTaY5aXd+VrlnQcfUY5uJArqk+REmw47Ht9n3X/Lg2knbg+VZspcX3P2G7/aC2X5BDX/H+PZ8lklWfEar542S9w9EQr37Nq/GL/+oX8aY3vgn33HsPPvmpT+Lzn/887v3OveKPIv2i6qxXOsY1N6R/ZCekdh+53L9EG6fBM4umUofLHcRDDl5yWxMvfOkqbnnxIRy7qSfs7ofujXDvPRvoj0K88o4Gbn6Rh2HHxgMPRviD/+MiPvmxTQRBiLW1Ft79SyO88xcHuOFmBw/el+JP/p8pvvK5HTz6CHegU5ik5muxmOZeDWjlR9a8z/svloqjApgXff/4O+G9iTxdOdMRiJYMQJbH0i9VQjV7BNl51XO8lrPLXwhk5yilAmJxxHFfezLVLMMr9yhNt2FZfQyby7i19S5kuo8LwbdxYXof/GgGXeMii8dbSB2iL4kAlaoQe3oT4g/qFArElMw7SXVjIUh/3AI5fZwKwC10LDWbuNFz8cK2hVuGDQx7TUwyHY/u+hj7AZqGgSO9Jm7sORjqsZwyyQWbUY6v7oT4iwd3MI4SRAUFNiVS1XQKRKVcpFarlTwTNYde868FoJm77x/4zQ/gta9/LfZ29/CJT3wCH/3zj4rJ+IFNxDV/Jw9O8KAFnuMtULPYhZ/zA/xx67+pxFZF59GxMqykwRUQ2G6PJLhC1ko2vbvIOMuwtztGTmlooiNP6O+nvMAo/3UaZCjRxytXXnOUtlpkxxHMyUQySuClP2jB9GyRBjLQgTLhgj5lGtN1GwJKMK2VgJvj6gLUcDHvT+cCpq0c7mPQaQkQxTWRyfOjj0wJBHP61CXCaLOYWF8qtqHXtNHtt9Htd9DptNDsmFgZ9tBqNgUYoD0UzzGLCSDR345TLRsoR5oUSKuwEq67KNWltDEtArh2Q4ArAie0nKGkNCUwI+/RBIQR5MMgwGUIGEEbDa4vGZbAWkIQTQE82E6a+NzVABg9hQkSxZRop6kkKfP6yGYbdLvotBqyh1nkmgA8PGMmEqeIBXTif1sGATCCJGRsWRLa0uk4aLVt2J4Oi4xKzUaZ2QiDFLvbuzj76DmMp2MMR330h57408VRhOl8huXBMpymJQDveLyH7e3zMLICEZlUWazYlSKz1sR7r9PxoGklosDHfLwvQCATWXn/DfpC0lCOa9+8lOANq/Lnox8l2XsMrZjHEWYRk6tjqcLooSi+kfw+ehcWhfj6qz5NQFH5K9K7nddHT0Cyv8TP16DvXAMdtl+3A8dtCEuM95XAEjRHwGheb5YkMOh7Od/HnMxOhq6UgJ/mmM91jLcyJPsFsinltRnMkrJxFxu7W5hGE+R6Il7JEuybW8hKeuiZsBsmPNdEs23BbvuwbPbTXPz6Yp+BNTr2H0qQ7OvQClvA3sImhmCpNG5Do7WnUlVovH+pjDXdsaDZbEPWuvRvJts1Rk4PQAK9SYQi5xqslE1XrVBycrYfxwmPS8BbshIKlZWgl4aqd1mqsXZLU9VnpAamXLdEFgKmqxizxCwUZy+HxXOrhhLZi5IMzOu3OH6UdygBc7L1qOIlAM9z4JDgsOF4sJiEbdgCfkrJSOYvGcpxKmEntuvAZuxwnkoQSxJyfCmwmAxBjX6TRJ2LQlidZB6z2WIyQMhEZlAQwXK5xFKeZWUZIcl8zHwyAgkE0o1esSdrTOg5PmE8ndO/DARqmlbSZJOIrOx0EKci+s+HutCCicyqIp5sKv6Og5EovpiWMqRjIUiBuwB8sRPWL4n/5oO5JPL89BzD6xQonouYpBaJCnRQmdzwHA+Hjh3C+977PrzsZS/DaGkkMd6f/8Ln8Z/+t/+EIA2EKlvvUJCCyvOur4+gD4MkeFy2B89VljAcRMhhMhlRJj+1WpAUpard6mMoyrKajOXcqnbjZ/g3vi/TMqVe5w7VQhvV1ydmt9WL7bZ4jMeHofA4fD8ThWSAV+dWt9EVA1KeRyzBmka/2D/ZtMPhELe/6nb8ws//Au668y6cOn0Kf/PZv8FnPvMZ/PM3/ln1C8NUvgWVrE4mpafXdZ/OAH1OfUaHBRMe86VUxIIRKA+HUvX7ftPEYGRjeaWNW188xGveOMItLx6hiD3c++0Ipx45j053jDe+fYibX9DA9maJP/ujmQCBk50Zbrr1MH7mF4b4qTcXWFrO8M2vzvEH/+cWvv1PJTYupiiSAgYCaJgJ8+l5Hwr/nOo9P+xkaw/AKg16gUQnhSGaVcwMgcBEihAHHSnwjNITw+wMAQpw8qdkg0xfAn3k/NoSdmFpfN5XK52yAPekL4OHT+QrwQVEA54zwqhzBCe8N8LP93Bu9k1szu5DmNKLiOxUmmRXCNNikAkNmgUce7Z9KwiAFiqFzmhAc6pk7TKFRvZBygWSjqZuY2AmON608aKlNl640sZyt4VwTulTKTuyfdfAkl1A45wvBZWGcV7i7kmCjz60h81JhDBLhMUrbkMS3U1Tbv4/FdhC3x+2OSXEz6XnZ6vZwn/4X/8DfuKnfgIbFzfw8f/6cfzlf/1LJAFlTAdhIT9s1B78/aAFDlrgmbRAHRbC+YFzxZWqGrUZpljwZMlUU0ppY2V4M9aXbxVpcL93CE5jAK2g9xzQbDXQ7dEbzcTFzV3MpymiWYIsVIAf8SU6LmsGgRiGNDDIoQoEKbnto6Pg2s8GhoM2Gp2GyAsJBJG/JkmgYaxSTk1bwEECgfT8Yzqw0yLjjyBGLN55hw6vSYovwQ0CQ6y7ufZRhtMKPKBklnJUzUwx3Z9KMjGDQgZLPQwHHSxTotxz0W62VNiGoSSJPiWpWazCC6ggIJNMnt82gjgQNpmpadAkVEu13+WcOcVY2t7YFpYVWYOaRuiE6a4JWl5L2Hmc4ylj5nU6GtlbRFg0Ya9FPqWx9MJLlD8gj2Op8ArWxwy2mwe+eDc2DBtlqTbXormPNGb4BxmSrGNIZLHQabXgNRoqyCSlxNTAoN/CaNRBd6kFp2ULg4vgGG0J55MQmxe38fDDZ6Rt+30bvX4LrmdB01ktk0lHGa+FOA6wvbuJ3a2LSAjQEXTNVGoy16dGw8Cg1UJHglw0zOdTjPe3EZNhmSciPeU6nz6D4uWWp7AspvUyIZd7nyrEImJgSxIgpO8fGV70KSxLzEMmWhMITKRNCaQSa2I/kLtnNNBtdSWcAqzZ6EPotNBr9dBoeGgPltBqdgVk4+cJcBFU1q2GfM/u3jb2drZQxlzb07cxxzgKMaNnZkb/PAdbj04wvRAh2c1RzFPkaSTefJMgQJrHyGiFYjCUlB2T49uWBF4y07y2i0Zbw9JyDNubQ7Nz2WjOEgNlaGHzdI7pBQ3pvuqH7eU2Gk0DScz031BYlUx1VsBZKQnOGhE0hnpwpJclQmE60O4sl9Afgr1cm0rgDCWxpS73SsJCskL6gmSOZCU0jmGpSfkrho0okE5c1ZgMTAYn2ZthpqzW+yrVm3iCMDE5MOjPWetkWNaSIGio5GviGfQoFL4Uk70NBn1oChwmYChYDYHKVAGKHCciS84lUEec3i3K8hvQNB2JhNWo8Bk+E7iWLClPZ43OkJzShGkx9ITek3wf05JZfyoZMx8fIiKnx2YxR5yHlTSYah3WqFxTVMSs58A+9TOZTZ7gswuMwNpeqWKZc3nEzsSBLcQJMZBQPyzqCTrFYINX7Lh6F53jeZHNXpsYVA9XdnyJjH6y6av8TrWBcznmuSaHKIuAy+fGXZOGixMnT+C3f/O3cftrbgdZX/t7+/ibz/wN3vO+98g9v6RDZ4JOFU2+eH21vyB/RyCPDzUyGSxYasen7jQV2Hfp3BZR5com6dJxeRmlSom6dIzF9z/R9dV3blEOp+wVLnvYL3be2oBp8dwed/8Wr++5tCh7WgNggYTz+M8PlgYSEvLun3033v3T78bFrYv4u8//HT71yU/hi3//xe//unpz9ko2LU/r5K6DD1XjWvUj7kjZcODIqCqsADD4X7wJjG9PYHN3sARuPNnCnT+/jje9bR033rCOM48Cn//0I9g8fxHv+oVDeNUdQ5l0v/yFDH/9Fzs4/dAu3vS2k/ipt7dxyy06wmCGL/7tJj70nzdx37djFFFbdoYIBBrwEVcj+wCzvQ762JUu4dK45n/Ivmz17xjQ6JfjoW0M0TGGyDMTMRkKxRg+ziwspiwYcOHqXbTs4aW5JEojRJmPEhHiS4m/T1QhmDA0D01nCevDW7HuvApBfBGnJv+EC7PvVt9Vn9viw6gCNGtl8lW4TayT6dpJCM72gJjWijpkIUaWgazgaPxuJOhrBV7gOXjFShsvPtzGyHTgGpowRliMalkAx+C4TmQjLUpL3DdO8FcXQty3uYN5UsDPgaCgOycXpXwc0OBdFVjVEwBxPRc9BwYmN9R6nR5+5wO/g9fc8RrZKKKHLJODyWaoF4zX/Rx6FfrmwSEPWuCgBZ5sC4i5w8Jcsvg5FqWO+huVP3zx2cq3Z8DK8CTWRy/C6vAm9Hor8l7H7sBxDAyGTSyvD9DsNjHdmeL02QsY74bCXErpZiF7YjHQqB7gDGAsCRTFsJkey4WERZmwi+FSB6OVNqYTAhlqA80PVbIvX57XlDXf1J/KMtIxIWw/YSwxGMGjpJfn5SCLyRBTTCqCSMgcwGY6cJXKixKtbhPb+zuYTicC9DTcBpbXlrB+qI319RFaLQ+G5VQyWnUOAiTwhCq2JNtC0krDuYBfBDq4rq1dQ7ilSJ0r/+H7djZ30HA0uC4TSk1hxlNxScCRa0rxLktIpaRXIND2bFi2jSQtMNmfYnt/W823JpmYjrD/GEbV6Si/tzQOEYSBsOR4rtP9mYCds8meSHM9t4npLIal25JS7DWbFSknwWg4wnCli+HKAKPlvrAzmSzL04n9AHs7+zh/dhMXz1yU2rjfbaLX4Xd7aPDekBjRbss6d+JPsLVzAZsbZ+X+09eQm+x1yEm71ZL+RZsQgkgEFpOQfpGX7TJEAlx5UKpaQDH6qsaXWi0OZkjom5gyRCQUEHCaxSgTSFsII5DpxflMejjXFjwQZcd2qw2n0ZHfkvzTafVBtmunvQTba8NxOiK2oBpwPiX4k6AzHKLQE+zu72FrYwf+/p4ccT+YS2BJkNDD0ULLHOCR+8/DPxsgPp8jG1OGnEg1yPNgl66E5hWQxNOyYXkOzIYJw9bQbjvoHE3Q7s9ge4EErFl6C0kAzLZsbJ4p4G+WaJQNtFc66PSG4rE4n47FTzGT7G7ev0TkwAR6VQ1VKvyANRYJKmTPZkAcQ2xMhM236LtCQD9JoNODUNOQh5HCbigQEbBbBfpwE5y/a9k2Sib2MowlBNIAaK840CVVmJ6BDBlK1SNHxsflf5G8W48dSXKmuR+9II1EaseMQDvfImneGhzTkXMTj0+mRWepPMboTcp7SvAyK3l9pYw/vjjWtZxp2RU2xetDDJ1WArZZV55yjFLCQijl52OK7UbWaYz0MWEhs4M6ruJDKjTw8YxAue+lJO1eiVEmMeGLjEDuiDAqHrY88GsJENlqfF+9e66kSkRqDQUyPomXoMo16470YPocPQFjruk1ccOJG/AfP/Af8fJXvByj5RH2x/v49Kc+jfe/7/0yOUkAhKYkynzIp0iVF1ylaV9kBAqlmIM/pVFrLtfC9qgZeo85N90ULw2Zi0knr9mKQg1XM+Jiu3GhIf4VbLeyYmNy4MhYLoR9eImVtsDGrNmKHCTSnj+AEVi3/ZUYj8+XBcwTMQIH/YGwRt/xrnfg3T/zbpk0GBjyiY9/Al/43BeuzAh8sgD2k+jXz+m31KAoJyf2Vwn7VZ4kKRy1P00g0CI7C8hI3deZipXBzgrcdFMLr/+Zdbz959Zx8lYXFzcjfOIjZ/C9u328/d0nccedDTitEg/fH+JLn/Xx6IMp3vrfNHHbKw8hL0zc880dfPaTZ/C3f72N8VlL/C44hrmfoSECuUlzzIUZePC6HlpggRF46XLqRN+aLcGdRe5w6vDsLtYGPyZgoF5Y8Cc+9qYXsKc/iCTfE68fFI6AgAP3EJb6a7DtFsIkwmw8xmy2hQBbTwoItIwueu5hrC8RCHwZdv0zeHT6ZWwG363cluXJv+BL+INSj5/cnPjD7ijHH+syh4xAzYZWkmXAsck98AxJmUlhxs3YtEjg6gWWLQ0v6ju48+YBjnsaRvRdofSJvjcGJR9KBUD/GjJDzvklPr87w7cuTHF+N8Ys0YWPG0qpzG+P5X5IvVgzAmX3tSpir/HUXTI3RqMRPvBbH8ArXvEKPPDgA/jYn38Mn/3cZ6U4Zf2yaOvxw+7Jwd8PWuCgBQ5a4Km1wFNjBBpUYNA7rGIp1YzA5eFNaLdX0bba0MwGXM/G6FAfh284hLWVIS5euIBHHz6FjQsTBBOgiMlQImuiBKwUhqMJe6lMNMRZiTT34djKy4+MPLL5uqMOJvsT+LMASZSIaT8DQ8h6a1Hyq2mIk1QY8vxsXqbw/URYP/1hG10JQEiRMOSDcsaSjHYdezu+SDxbTUfWS5TTOk1HEkz9+QTzyURYSK1+E+vrS3jxi45juLws0lwy2TzbQsoNrFL5fdNRj8ED83mKMmZq8hxhRFZaDkNnwqliE2qmAioThlzEBcJwimG/L8wwUo347Occ4EDDmKm5s1DWfZpjYKk7EAl0gxLjshTwabo/wTz00Wo1Jf2VzLl+a4BGx0HTaSFN6ZUXIEpzAUgiP8T+5hbOX7yAnX3672UoYta3GuyGB60KRGk3HBw/cfz/Z+89gCy7ynPRb6ezTw4dTufp7skKI43CjCJCCAkwIDDYoGuMwfV8jbExEhhfl8sYzOXyjOuWi3df1fV75bIBE4RIQuGhBEgCoYQCmtHMaPJMz3QOp/vktNOr71/79LRAYNmW8CDNGXVppvv0PnuvvfYK3/8FDK0bEv/Frp4khgZ7BWzkFFsuMfRjHicmJnH8xJTIP7u6Uujv7UVPTxbRBPeeQCYVRbPVwNzSHKbmTqKwPCvsN+4dvSZlqG0VABJPSWKz4bmIWpZ4OZJRZXkEf8lYlB062q4TyjQZ8KK83lwWBskM5Lt0JkvT+60uvoBVBsww9KOl0qg7kFvgUJ3RQsyOK10pQymiUdiJNJLpPqRiWaTiXeIB6PoGtMCG4zAt2UCpWBMmP+fr9FAadlcCLc1DtVxCfbmE+fk5lGpMH2YACKXoCfn9qQOLKE2W4cw6cMvsMY5ix4oBSgeY55WaaMNBPGUhGo/A1G0Eri72MAObE7D7F2Aml2GaZB9SiZhEa9nGypSFyryBoGkilU4jlo4JNkHvunarCcMJhM1H4J3+gJFEBAbB4iYL1FzdqaAPv+nDrVNKS+WzSpuGZ0gyMNcvTjVkBNqKTek0AmgJDRbfSnEbSU6GOPzBYm04StYtg3YCSbRmP9VjfD8l4wqQCwjYRfifUkwKsWoNI5CIBhl79OsTxSRlzSHjkMMJoQx+vvqeYqSSKUhwj2Agew9xEgnKARnDjlpvoS1SfbIgNUmONuC43OPx8zWRGJuRqFqXyQexxUMemagzyUysohWEjEDx7z7DCOwYLSleGuXivi6+D9SYd/bP4usTeswRvOO/OyCceN3RAyBk6PEGsgOueueEbL7OcdXHKNoqO8iL8diR2GzGUfvq/T/noccOSH0+kXANMvht3LARH//4x7Hz0p2KEVhYwb1334sPf+TDaLaaajNDXz9OODwuI8r1iKK+ekrK2PlMmmxKbLvjyrV2vBJJnVU7HLXJ6bTbWv9B8ZhjtDvbiSk6QksnVVUBocpIk9UGkux/cdvL9fGDJLabFH1q6+mApY5B7T7/7dHDo3P/CEbyfHluL+T7+CryDRRpd+h1uXYRlslmcM62c3Ddm67De294r9yLnzz2E9x2623iBbXqjfkLfDD/bQu6V+C7Q0WKYIK0A/QpCYnAkARXB5pN1oyrCtRkIrGi3AoQhY5zzu7H9e/egte9NYmBcQ9Hjyzhzlumse+nVVz2ujzecH0egyMRTE+4OLg7jVZrADuuaSKZreDowTLuveMkHvzeDOYmPbjlLKyAPhMcn1inbsBBDU3QxPkMEPjK6HlrPAJXL6hDF+9M96Edg2khk+jC0MA56E6tg+nZqC5XMbd8AtPN3Wi7BZEtGH4CcasH3dlBrBvciEg8DafRwOLiHOYLJ1Ftsnq+/K/Idk1E9DRysWGMrbsQuWAzlivHMFH8CRYaBwFKYWXYDwNI5NxZshW+wZrXC13fv//OETaNkiHPBR4r8ToZGbZItljZbuuOeNpwXWUEbdiagz7bxLbeDF67OYPNUSDD+BXuKukvY/jix6K7HkxfgxMYmA8MPOPq+NHeKczMV1BqeqgE5OQqf0LooTSYa/+AgiYdLQKw4vHyMlIh//3N9rzf5FpidN0oPvLRj+C8887Drt27cOu3b8WjP35UFTt/xnP2JfrYM4c50wJnWuBMC4Qt8G/wCOTaX8AKZT2rPAI3h4zATcjmhoXNxvRYw9bRP9yLTVvWo38kj5WFFRw5fBjTJ1dQWnLQqjFJWAE1fC8stY5iUAiDCXwJFvDELy+ZjSKXJyMrinKZoFoLLtlVzZZ8cW/W1dUlQRostlMWHEnSKCLA8koJrVYb+Z4s+gbIWPSxUiQrqiXvi8UiqNdckdYSWOTWlOEgmWwCXqCj2ahI2AXZg+lUEvn+DMY29CM/1ItcNou4bUvRy/da8FwXGhvGB5rNNgrFKuq1FfEyFI86H0jGExgZHRYQpeUq+SoBOTLGUpkkctmM7DE70zj3Wy7DUehh5rgCVNLDkCdKKXAgfvCQlFq+h4F6DAIxLKaaBkjEEsilswK4NOtsuwY0K4KoZaPttFEulHByYgIz05MColIRypdGD16fnm8u3MDByPr1GBsbxvBQHoND3ejKp6V9yKhkaMvS4hKOHp3Anr0HBQjNd2UxNDSA4XVDyOd7RNLt+ypUc2llDsVqAfVmFdV6FeXyipwb5dEMqsgmcqq4X2+AXoexeAxR24YeOOJdRy9Ihnf4QrYhWGzCtiIi7W46LTSFbqo8/rg2qtWrKFVKKNcrElqiO754MjLEg97GBI2ENUaAm4wwTUcq04V8Xz9iyTyS8Syy6W5RZpw8Po+lYhOVchuLCytYWlhBvdyW9h05dwTdI70iba43aqgVK6hUq/JFea3sy00Lph/HxJ5ZVE4W0S448Osigpc9jSX/V0VdU6NsPQLD8mGmNEQTMVj0IawHaJXKyJ1vonusjHi6KvJ6toXjMdZuBDNHfCwcrANlHWY2hkQqiYbH0I9aCLp68CVZWQW7SZIwleaC8FMGawrztlVuI6gzBdqCFVPyeXpiU95LRh1lwcRUJfaB98bxRObLazE8hR/4liZefV67AcsOyUySHKwjkU0opp5Lr0qV4O25TQUQhnkJcpd5qmwO9kvJP6D1mcIlBJuR0J+WBOhIkIfmqfvP9gu9A4Ug5vPe1IX12MFJxCeSEmcmZ8szrDIb+MwzrVvs0OjdaZkS2EMwn83EZWa4dVcYi0ZglYEkDdQaBO5LcFBUXtZhXsOrdLu4xiPQ1ALTN4WdJlXuUN9NwKqTnrp2bl6bqMrngjdGWG/hvpu/1wGuyNTh+4UBFwIyguy+iJf4D9J6NWQPdPwLO/+WZ5IbDV11OEqD169fj09+4pO4+JKLBQgsrhRxz1334KabbpKKiyDNHWBIGM+K6ceFPb8IsK0Gg4SMBjGODT2XeJ2rwJzmo9Nu8mCEDSAsPabOchMWnqP4AYZJtJ1LFzBwjaegtJtMh+o8nvf+cK9IIFa8BNmEa0HYgFHbofdg6F+4ej/IgmQke2fzIu6cL+IGvMLeItWtQN2/TCaDzWdtxuuvfT3e/3vvRywRw5NPPImv3/J1fPOb35QrFyZl2FAd5uUrrEn+fZfTwS3k/wZ0n6Cz1CrhS42UVRpHJTvJYOLKhG5GgN58HDsvH8D1796AHZcMoVL38OC9+/H9O45icqKBjdu6cM0b+rD57B7UyjV4TgKD60bRM1LH1NEC7r97HvffM40DzxUU/bydFMNm2gjzCWP9kLOFsJBfpSP7v++m/rr9Vgg4qSdVAXZkuZlR5OJ5jA7tQE9yHSwvhvJiFTOLRzDlP4G6MyeCWSNIIqbn0Zscw7rxLUjHu9BoVjG3MI3ZpeMoNifRwlII2nUA5bX+AEqWbGtZ9EbHsH7D+YgHIygUj2Jy+QksNg6JqbS8uIoTqYJYLJ9KL14Njepcyylv2P/o3eCnWZoOU2POnzKnJkzOwpcs2nQawwNxv41uW8eWbAwXDSRx/roUegwgxrlCTKuV/4vL4hEXcfJIa6gZFo4GOh5+dgH7ZlYwW2+j6JMRSGawCdfgJlB5BHL6pmthS7NhMriJfkChwOY/ep0vx+/LIphBKhvX40//9E+xacsm/PTJn+KO2+7AU08/JYwX8S86M768HM1/5phnWuBMC0gL/BtSgzUSD1SwBJdFnG/6ejZhqPds9HVtRCY3hGwug2bdhWnrGBikF/Mohtb1oVwq49ixE5g6voLl+RZaNVd2HyQXSLBhSEwkM0el1Kp5yoroSKZt5HI5WFFDPAAb9RZ8+tByRuY+TwcSqYTUfuq1hqwBE4mkTAqlYhmNRlNShLectUHeWyoSHGxISq9tR1FrtNCu19GsU77Lz7QlvIDbJgInBMyYRppMJ9DTncLoWA8Gh/vQ3dOFRDwuJKmmQ/lvS9hEXCZQrlssVbBcWBTwjcdlgik9YQfIpjN1NNptVGv1ENALkM3lkE6lRdq7NlxA8z04koLrynwZBCFhht7vDCsg76hdh9dikqoGOxqBrzH4oCWADSW20UQK1WoFzUZdQDUrFpM9SrNRw/zMHObn5tFs1lFvuGi0muLz5rZ91FsNuGihf3gQG8bXYXx0WK4905VGi5/vtNGo11AqrmBuYRYTk7MoFUpIJlIYHBjEyO9MQSYAACAASURBVLoR9PTk+EmKkVZbQbW5gka7Iv8+duIYKuUlAXd5PsloDMlEFlEzKoEelqYhakUQiVqIRRRJiH2G7EqPiA09BXUfthmHF/hotpto0W+QuwTTlv0oPQKrjbr4tjlNMtiacu6i8zAMxG0TvqELw5DMT9OwkEl3o29oFMl4LzzfQMRKwHcjOLR/CksLDZRXaigsllAqVOHWPQGI0sNpJHuTIt8l/sDU5lajhkatgTZ9U7gmJHPRs7A8WYIzX4dXJYiseKT8c6rkHIKBBLJigJkwYcfiiOhR+HUPpcUycueYyG9oI56jRVIDmubJ2jRmDWHuhIvpQ1U0lri+MpTsPW2LbpZMOgLpTYbjuHRUaisiEpuT/ZTyY2Yb1Dw4FQeaGwgTkem+GlN/CYbF6A2tchoUC4/YjFrDCubAFSEJRmRoiKcjWYQOfFMXYI5LPZ3ei9kYWvUmgnYA1/MFFGQQCL0IxT+ff3ifld220kxLorYvqmBK61XugR8mO0u+NixLRyRiSMIzLaUld4feoo6Pek0xY/ngCAuZASB8bgkuE/zjmBICdxyHJMeBOAzPnd6bZDgGphp7fDUOcewhW9pjWIjfQLVRRrlcpIGB7E0FMeyAga++mef5QCDRWHaQtenAAkb5rtwkdj5+EURrU8jPMdUNwzS49e+AdTReF1mRig3ne1quGkg6fnsv2ht9LVFC0m1CFFs2KaF5aRj7zvNiXPnYujHx9ekAgSsrK7jn7ntw0403yaDfOQ+eC6+ZnalzXPYBATXloVeftfq9MOhjbYAIH4JOu/G4axOXRfLLVByi85oiTBOc4MOyeozgVLuRQs9KlBhneqTWeqrt15yHBIEoDufzUocFwCRzUrZ8Ktl4Lej3s+2mYnpefT1egECp6WhIJ9PYsHEDXnPVa/DBD35QQONnnnkGX/3qV+WLAO0L9YFXX6v9givuWJ7JLKDSqowgAhd2+B2ynhxYpo9ECujrtpEfiWF8Sxbn7+jC9p1Md+vF3qc93P2tZ/D0oxOo1XzkRzK45Ko+XHhJP7p7AvQNGBgcSWK52MLDP1jBPd9ewrNPF2QhpxsuPJf9vuMpzYWYCjkS5vKrd3B/FXTTtUCgLHkUEGgk0BUdwXj/a9AbXwfdtVFeICPwMKbMh1BxpwU0NoIU4sEg8rEtGBs7B+l4DtV2DfMLE5hfOoKiN4k65kL5QGew7ACBHTNcGzH0oi+2AZu3boPR6sXS0lFMlp7EYvsQPDICOy8Gg9ClWTplaOzOvwtIuFbm/NKZkHaKbxJ05ZvwNA+axYUzK9MMEnbRaxkYzURxXk8cF/RGMZQ1YbNYJsw9xTARw2XOSzxVFRIHX9dQgI6nD5fx+HQZe0sNLLbV6MqZ2jO4AGeqohSIYUhgC8cGzqshYH+aTkJst1QqhbPPOxsf+MAHMDY2hsceeUzCQpguT49AMa0+AwS+CsaZM5d4pgX+s1rgBea4nxtz1IafxU8CgQLA8d++AgIHerYin9uA7q5hdPX0otV0xa6tN5/B2PgQhsb6ZJN95MhJnDi6hOXZBto1xdj2mp4EI2gMLSC7jUCgzF3EeHRJ94xGLcRjlIcCtUZDgAPOG/QAtC0bHgvAliGJrQT9NNOX73N/Uq/VRAqaSMVx1jnrYccjqNeZEEogQMlICaK5lAeGIIBL26W2J4ygQEK4AgE/EvRly8SxbrQHg4O9AnoSYCGrkHsxhg4IEEhCBoOtGi0sF1ZQq9UkfdeOxJFKJZHOJiRghOynlkOQ0IVp2cIuJEhH1hgBPgEv1OZQQEkBv8hkY+MrSz0pwgl7LnDFX43ehx3/RLLt6CHY05VFLptDo9ES0NEWICcmbcSArsLyChaXltFq1EV2XWGoSMNFq+EIWKSbHnLdaYwQDFw/iqHhQSTSabmnnkcgsIJypYQS5cuNBuam5uA4FtKJLPI9veLNGIk0UW9VUG+X0WwRBCyhUFzCsYnDaLQqcEOD4YhlIxXPwY5Qpg3Ymq7kwbEIEjbBF1fdF4JnnRwN7mFNW+ZKh96BjjovwQv4XumvmnyfgFfbbUjbCzhL3EEsh2kl5sDlPtfkuefQlR+FradRqfLeamg3NUxMLKE8V0e92EKl2EC92ES7Err6xQAtqkG3yfxT7skumaZNF76j+jeBMYZotBoe9DoToAl6c7VCYFLtBylYVaQftd83U+ocKSuO6HH4DR/l5RpSYwa6xwMkehowonWYlocEJc1mN+plC4vTDpYm66guNYVVmerNwozZCqtmN3UZUuKhslJBs9wUVh7l7iYfNRZ3ax7cmpIcSz+M8rFUbEFeI9mvBMZEZB0qMAiYC7ZANi/ZqxHiDfSnJAOYdk4GTPEzVEpGsjdaVRcBZensuVzMEWCzQiyG0mJBDcOahYTJKmtA5R+4tnAeYilsM9NEIm4jnoyLSoWgHRmnDInh2opMYoVf8OHSpU/xuAygEdl4WJeXggT7EQlQOq+XDE2eIpPFmSxMyXFn7CZo2ELba6BaJxt0BR6q4b4hfNOrU0C2Bgg0tIDoKw1GyZQi/Zk+BdVKVei4yWQS9FSjBx8fCCL7/BmNOIngsmNF7IiAK6lECslMEhFWPlxWXopYLi5LBHwn+YWgwYuS1oRAIL0KuYlhRycaTXPYdCKNTJqDfVw8HaTb6ZrEoP/BB/4A2y/Yjq6eLhSWCyINvvHGG0UazA4uD146JaaUBCmXl5YFJBTyEuXQnFSZvGOZSKaSSCVTAuixLVg9I8Wd1QmCiQwAYcWL100AghRwVsbYlrlMTgzHhWrutNBoNVAsFFGuloVVwHOhYSzPpSvTJb/Dvt9sNlGpVKTtSE8X7XxA5N+UqhUpu7FITA0IktCjBjKeN9uc7czradQbaDgNMdhcC2oKin/6q7Ne8tXXqpwdEFr+unXrsPOSnfjYn38M68bWYd++fbjl5lvw5S99WYyNV8NwZGH1kp/Or/8BZbDvsJyU7xpnCfWdFkwrkISy9RuTOOe8FLZsS2NsSxd6epkO18Dhww08/mANT/7oBKYnyuK50TUQw46rB3D1tb3Ytj2HvgEdrWYVTz5WwQ/uKeCxB6uYm+SY04ShOTJxiySeZrRcdfGzO0D4q7CP//p3qhd7BR1pMIsjir3GxbmtpZG112Nj/jXoio9Da5uoFqpYLB3CpPEDFDEtbzeDFGLBOuTtc7Fp+DzE4inUnDoWF49hoXAAJZxERZtFEFDiuhYIlBpj2O+jiGt5DCQ2Y8u284FiEvPzR3Cy/FMsekcBvSnVVXHbeB4QSLZA6KROEDA0NlbHVRXzl+IlzwTZ7zKfhesn3ULcjKDX1tFtaBjPRrEhZ2Fz1sZ4IoKEoZjsq5CexMkps2+m3bPCzNNjW7d1A0fmG/jRbAOPLNRwosJNoOLTKyAwLEQTo/XIBLTDRTSXlSwUhG3wUlzsS3gMthk3Zzsu24H3v//96O/rxwP3P4DbbrsNB48chNt86ZibL+FpnznUmRY40wKvqBZYKw1+oXR5xUwKo9lfQBq8Bf09W9DXvRF93aPIZntUMIXWRiodw7rRAYxsHJIU2v37D+PogVkUputoV1WyFKWEHtPf9RAE0UxZa0VshiKYshfjvEvZn08ZapsprWpTHo/FkE7QG1CBD267BYdssLCATGYR95GO4yEWjWJ0fBDpXELAJEppnXYbba7j2i3xliNpR5fP8tBucuZwoIvfO33nA8RsE3Yyhnx/Cr09aWSyKdlXZXJxSY0NfEeAAbWUVxZL9QbZY2UBHghuZbu6BNRkNKQfONB0R+SveuiNSyCF16Oc+gSXkZma4VuUxDoED+l712ACLZOIdURNJYMlG58SZO7tFhcXsLyyjEQmiXVDQ+jt7WLug/yMYK7438UTsA0dpXIJC4Ul2XM69RYqtRpK5YowL/nhdiKCmK2jt68L68fHMDw0LEEi9PLlfM0gFIKdtWZT5vS5uTnMz9bQrPlI2DHku1PoyXO+5v60LgDJ8socZhansLw8r7hwbTKxGIwbRTbRLdfD+xERFZ6FRDwKm2w6gnyhhRb3z5QIc70g6wDuVSV5Wkmpy/UiAtdFLELPyoR470nyMsGgMDWajSxqQnr4SxIxbbEiSCW7YNhZOHULlYqLZt1Ho+phYa6CymIDzZIjIGCj1IJL6SzvNyWjugvNIhCli10J2jocR/1dwekE/RyB/HRQziuROKRHyfcZR6HAwFB/RKVTlt9j0Ewchh+F2wgEZLYzBlKjHtIDbcQyLuwkEIuQmZaEbXSjXjJx8nABM8cKiEUSsLNpwDDhuYH065hNsNyVIJ/mSgOCqNOckf0+MOA3CdSr/RfpTAQAKXtmuAh7Z5vegXHFphRQgWtQIxB8wHF8xCi7jhrSri1Zt3HrZgq4T4YnSV9M/W41fAHhBdGWKgOBwBA/CEE/rgV9E8L0o3pEPotYioDuPPVQeq0Tw9BgGBaSyRjsmC2qrlaTsneqRBj8qDAMAc8FfNRguGT8KXCeQCDvF++HVJmlGMD1GLEh+gQSeNdDGbKKsCQb0CXj0VdAc61eRqVehIvyabsG/RVOY6eAQNMwAwJZQ8NDkpBH2jB9BfYd2CcD0ZYtW7B101b09PTIwMBqxuzkLPbv34/Dhw8LyDc4MohtZ22T6nlff58AXKQXc+DZs3cPDh86jLmZORnQCMi82ORgCdgwaFZJo1kL2WxWQBv69mw9e6uAj0KDlb0gq0M6duzYgZHhEZkIFguLkvT30Q9/FNVmVSQ/ZIIRKBxfN475pXl8/3vfx8TEhEwOBNeoO2fSTTqbxnnbz5PgkXQ6jaWFJTz15FM4fPCwDOSc1Hg+Z591Ni7YfoGUiI4eO4qpk1MYGBrAudvOxfDAsACrBCFXSis4sO8Adj+7GwtzCzL5jI6P4rxt52HdyDpkc1l5iMrlMhZmFvDUM0/hxMQJLC4tCrhHEHB4bBiXX3Y5BgcHEY/FZWLnACrhLUzHrDXE6+HkzElMHJvA1PQU2g3G2vNBUL6FL7btf4Wd8WX/KF43+wnbigMlZeT5vjwu2n4R/vKTf4mtW7fi6JGj+Na3voWbv3IzTpw8serruHpyHZn3y362v0YfINRvrq444cRk0mG6lYc6sl0JbD17GDuv7McVr01hdKOLbLeN5SUHTzw8g8fvn8aTTxcxN+WjXadZr42+sRhe/7Y+vOltvdh2Tg6+7+DZXbO497ZZPPlwFceOOKhXKZ1nLUl5R3BhSxCekwXBQImi9xR4fub1Sm2BNSw6Gf9dMVS29SyykQ3YnLsSmfgG6E4E1ZUyFsr7MG18H8uYlsWc4aeQ8Nehzz4P4wPnIxFLodouY7FwFAul/SgER1EzlhD4LbXgkFcnpZhgHZcYNpJ6H4bSZ2HDeRfAL5iYmTmAydJuLPsT0FAXc3QBq1fBvpDSzQ2WmJhwFcWyNzl6PO5LBwSK7wqZ4p4jPkBclGu+jbSdwPquOLZ2Z7Apa2Bj0kN/LEDcACwuRLkPNPlmVpzDlTwXokYY1EUbAM6TuoZqE7h/vo77p+s4sFyXwBUJGTMcGGQEEoCkNNjT0EIUdIfywdRJXufp+XyyzfK9eVx1zVV473veK2uGu/6/u3DrbbdiYnLidMUvX6kP+ulxXWfm/tPjPryqzqITFsL5h/Mdiyc/O2Z26DhUBYVhIVIAtdHXvQFDfWehv3czerpG0ZvrhZE0RJbK5ODBoR5s3DKGrp48ntu7H4f2TWL+ZBWtsg+NpvsS/tYUQ39ht+m6qK7shI4oQzMCH1USFqp1OM26CgngHowb/VQS2UxcwkIo7yUISOCM6zOuy1r1KpptB62WKqpwLZ7tiiEWN+B6bdSZRNt2Ze8iMr+QbWQymNLVQO4HSVLimcZ5jqysWAKJBJBO20ink+ju7cY4GY8MNjHpStg5DvcBbdkPlci4ajRFcpzKZBE36QRH9RsZRjxfhmYG4sVHqhOZf9xLeeHa0mRoiKtSgxu1GpbKZTQrTC31Zd8Xj8bl/wTPCG4QlJuemhYwMN2VwtjwILp7+0R6yd/XPB+xbBa93b1IRG20m3UUCksSOOK7ZgjUFVGp1WEYpkiged97uzIYGBqUvXc6HodDoopO2bIj8mmfhBE9wMzsLA7vn8bcTBle20c2ZWF4xEKmOyWAzXJpHtOzxzAzP4FKuQKT0lyP/YF7pgSymTwyiQyqcq4u4rYBO2YgEknAdRoCxhgGvcLpT0w/YR0WPYZlnwoh0JDkUiosou37SCUzQpaR8IiArEFHSDNME1ZBpWpFZHCf4WowDfaRHBZWGigue2jVfbQbkJCb2kodFX6vVEe77ErgDaXTEQn16FgFkdHHPQr/TwJRRP6m4DNyxCoSeqjcAJXv5toIN9qeqKeSPog+9CQlzBFong20DfFBZwCpxT/DTaRHAuT6LMRzOpI2109AOtEPp2nj2OEFTB0syPovkkgKgOW7AaJRplfbMDUfTr0Nt0FGrKKZci3lErdrBcoHT65FFabNuAkzrmzA2pU2tCiUnx/BwDBjgEAa16KWwWeIzwRQr9bUqMr1n20hEiPz1UC7SlC2LdZLpySIPBZBOPV+Lr11AuKWjmTckmBIFp013stQxUsZucpLoBJZh23HYceZlWCiJWE89OgM4FA+7SnCFaXkImPWXGlxwS1CawLFAmR7sH/4yqaF6eMmg0kIeFrynOqaBoMLX/I6+dx6NbQ8JUMvV4sI0Ayv5fRch/6KprpTQGDcjgfpXBo7L9yJP/yjPxSQ7eSJk3jksUdQKBZwyc5LcNGFF2FgcEA23qRvMkXvkUcfwQ/u/wEWFxZx1eVX4YrLr8C27dswODQobDsy0o5PHMdjjz2GBx54AE/85AmcPHnyRScGS0OsJswESMVT2LJpC6686kpc+8ZrcdVVV8lEIzp0oY66omdnckzMjsGyLMwtzOG7d30XH/qTDwmYRjDzmtdfgxt+5wYBA48eOoq//bu/xeOPPy4VGXmmmGxl2FJd+a3f/i1hBQyPDGP3c7vxra98C9///vcxcWJCgEma3L75zW/GDTfcIGj8T578CQ7uPyjgHkHV8dFxpGIp6dzzK/N44AcP4L777hPQKZvJ4vIrL8fVV12NzRs2I92VFiSeA+X+Q/vx4P0P4qGHHsKze57F8vIyurPdci/+6A//CBdddBFS2ZTy6wjVZhwolsvLmJydFID2p8/8FEf3H8Xho4cFxCRI+GoFAXmvVicDH4iYETExPmvrWfi7v/87nHXWWZicnMS9d92LW265Bbt27ZL+9DwQkOPhS6fc+xU95y/Px6wG48gU0UnSOgWUaFob6zd04brfOBtvfefZOO8yG6ZVwMLcHJ58eAF3f3sRj/5oFoVSALcdhxnEkM7Y2HxBEjf8/hiufXMfujMaDu6Zx923HcGD9yxh73Nt+C0CCcp7hWCgg4qoK/n8kxnMZ56LLXmduVcvz80/bY7aMSdhGq2ivMXMNHqTmzBsX4qe+FYEnolasSaMwBPGvahgSjYEMXQj7Y+j2zoHYwPnwTY5RpcwX96PqcpeFNwZOFhGYDQV21D2EOx3ZL2K9TNMxJHCEAaSW7D1sh2oTLcwN3MQU5VdWPGOnwoF6ayjZEElWhfAYEWf57w2SIQ/4GbvJWAEcr0mGy+CcCpJkuEf9DDKRBO4cKAbWwa7sTUdxaBVR8ZgaIgBvd2WhDxufLhgNkUDxdosl84OGDNHhgbZ8KbOMVXDwysBvjdTwa6FEspcPDJdPRwShLfZAQK1ZMgEDI0DT0efwPBeDfQN4J2/+U684zffIXPyzV+/Gd/6zrdQKpXOAIEv+Pyv9Sx54QHiPw9L+9fP7fln/ALvX32Gf9ng1/k9vueXbS5+8fv+89rotBnUz5zI81qgs7Z6oUR59haCGQ6d+tVvkenEX3Ft9OU2YCi/Ff19m9HTN4renl6kMilRWNC2oWegG+s3jmN8dAh7du3BgT0nMDVRQmWZQMbamYge7wFsIwI7GkW6O4lULiYsv4XZJcwtFFRv9zk/+LLZp+qqu7sb0XhUQAzxQmcwgG2K+X+7VkGVQRy1lvybaaaD3d1IdMUFhHBabZEOg8o0AokhSSNi2iI7VvaJqjAlHoGJOGxTFasCw0EmHcX4umGcc8454JStmbSpYZgAxZ2EOIFqq4VmoyUFf4II8XgCjtNCPJoUNZhiNtFv2kGELDjfg0vAr9lCjR5uIIuvJfyxFgNIVgpYLq2gUmmhJ51BjGq1KMFAphATeImI/Jckm5XlFZFuDnZ3CfDCUA96JlI+25MfRN9IHr09eVi6hvLyMmamZ1FuNtGoVLC4vCzhIVTqdff3IB1PIRWPoiubQS6XRiLBtGILbS9MVeUaIKJJ8MSu3c/h6IFJTE2toFZpI2IEiKYdbDt7C8yYh3JtAbMLE5icPSIp0OIRSQWFzuTmNAbyY7IPJS7QqFZgS+hJRFJrmSRLQI+EC3ouaqYtbE9KnAVEBdBoN4TosjS3JNZZJNgkkgnZwzM1mPeVajYCoJ7bRjvc3nLfGolkYFldqDQ1TB1bwsx8GSZsuA1D+mzQDFBZrIg8l/1CZR50VBadh4rrLcXpk/OVeA3F8yP410ZVsmQJ5NHEhOJg3mm+r6OqYw+i6LattWHbATRBpSMI2kztDW3R2XnSDhIDGrqHY+gejCOa4PMRwIrE4bRMzJ2sYeJgAXRasxMJGJFImNHAqq0lYHmU3xdPwAbQZEAIi7WUo7sqhVkgTLIX2aM12HEDZozBPEw6phwaEhAikniXPoUROF5b/BD5nBLkJS7SUfFyn8wkaN0KgUDRFhNwI5LIr3BtRxCSzxuV8qYu6cAR4YFEJPGbcl1yQ9ri496Wz2QRgM9AJGILOF6j17LDdTB9/uj9xjjxtjAqfUqbDZ6jSgyO6JYwU6UmwIUtDa5ZNvfCNGFlSQiqnQU45nDD9a/FJFyGHFUQuE0BA+v1CqrVMhxUhSX5alRHrpliTgGBESsSDOYHsePSHfiTD/4Jtl+4HZVaRRJcCLT19vZKZUM88BTAKsxAym7vf+B+YdO97fq3YePYRpmXyMzhH0nLhYdisSiJrF/60pdw1z13CSvwxb74mRww2Bku2HYBrrnmGlz3G9fh6suvVh08DCtRS6+O/kk9uPyPjMTnAYH5Hlx33XX4/ff9Pi7dcSl279uNz3zmM3jk4UekMkRGIDsXQUeaqf7Wu34L73v/+4Sxt//gfnzpi18SBuGx48fkoV0/vh5vuf4t+N33/K5UwRbmFwQEzefzyNGI1Qy9BDRTUriOHD2C3bt3Y2ZmRlh911x7DXLpHDydKVxqSBJ03HfEJPbuO+7Gv3z1X/DMs8/IRH7hxRfizz78Z7hw+4UyqXeo9p32pORaqipt0npbeHb3s7jjO3fIfTpy7IgAkq+ml/hbhixP9qNO4iMHV05CBAI/9399TsDvmbkZAbZv//bteODBB9QAeeb1cy1AiT4nSvWKSCiCb7SFddT2gAgHZAS49DVduOEPRnH5a/Poy3djdjKP+24/invv3It9+5ZRXFHmwb6u/NN6e2285toevPWGXlx25Rj8VhoP3jmDr//j03juuVk0jAgCzoJcWIaBrGQfsktLUh4fefpxsox4BgR8ZfZcbgAk7ZZVZwJRnEvUZohLOTtmIpPrx5bU25G218PQbBQXljEzux8zeBIVHBcTaj1IIOVvwlBkJ4b6tiIZS4sUeM59AtOlp7G4tAQLcUmgNijxZYfy+TlZWSzyswykkMQohpPnYv1lG1GZa2FycRemyz9FpTUtVXQZc5hsFvo3OcKc5XG43OSitFPF6dyul6Y6qeBFZQTtBG2pWntMANY92KaHZFxHPhrFcCqJDflebMxlMWIbyAXUXVWR8HwBEIVpz/Ad20EkrLTSrNz0yMLk4jiJQ60Gni6V8cRsEXunK1gOK+0WmOYdwNLaiJptFCI8D7WG89rhAuw06qW8V2RFcNM6PDiM9/7ue2VupwLii//8Rdz+ndsl0e7M62dbQG1C1CtMxQ6fUxJLO9/ljMHW6/R6vpN/5/d4BBGKh/M112Crr44f7Rp83KJfJZeiL4SZd1wDeEBuLjg5KKTi+Yndq8flX9aeXecH/CUWGcLL46//Qoyeb0quYfRyp0QLgPDCwvZQfqAhi14uUI1bPGVulNkOP9tGp86M3A9lXb/6Wj3umV75ymuBDiNw7ZqdvSH0Z1jts/xep0+o37GRQlduEAODG9E/sBG9vcMY6h6H42riiReNmujpT2F84xCG1/fiwJ5j2Lf3CGZPFNAsKRDQMmxJ26XCQvLfDE3SgbsHkkjEY6hU65iZmUdzpaL6LCW4blvAl0g8gWhCQ3dXN/r7uwVwWCysSBCAMKj0NurVFirLysLITtgi56XfnR+QEaiCHeXZ8wI4TSUz1UjT6xAkCUoEvuyxaKtEqWG7WRUhJ8GwkcF+AQLtuAoskURfIVAG0Iw2ghYBvZYcjsAEFSkW/RANW3n3Mhgy8BCxLLSEnUZGYBstCb3w0G5UUVipoNEkQ0l56NOzkF6KrlMXRiGBQB6bAIio2/QAbYcyanVcpu0Wy1UcP35SmIKURJPdd95527Bhy1nI5TICuB07OoGJqVkszU8Li4rqseHRdejpHkA6Qe++FOLxCOKpqAofaVQRCciQUsxG6G0U6wt48skncOL4JMpLDGAheyyKdC6JTFce0UQLbX8G5eoJrBSnMHPyOJoEdmHBtpKwozlEragAQNxr2zrDPAzEogaSsZT40hFQNSgP1g1EU93oziaha7b4KtLGqlavYWZhRoBAsrwYwBIXBuOpPh54ZDG2JLCF96hCRTktuBI9cJspHDtQw4EDx8Vz0ohEYTgRBDXeMspMW2i3aiIXJ5O0XmVKsbIOUy/l8ReRwqYmuAIVCuqlni0+Xfw5108cax1xNyYG4axKg/luFkO1bEWSZ+lJJ8CcYwNVvjsJ3fAQzWpIXteXBgAAIABJREFU99vIDEXF67zhuUhJeI6GExMFTB9Zkj3TwPiQSo8m+883RdrbqpQRJTuP+EfVR7vYAhaYM6AmVZ6bSxYdSS6eBplrTQ++TSktrw+wYpYA616d4SIetEwEVsyGbtP7UhOmXK3C9FyGlQAxK648PNkqlJ8rlwCRdTNAWJA4r636Myl+UnBWxQdJJyb+I1RaKCsA7qEj4rkWvoiH8E0aLGZIyDNMzEix+UjAWlwuSjCIZZlSwJY38H2c7In2mZYC6NtVWAGLDCyEhICnGCaqeZrPMy3ruGYjea3drijqSKOC5ZVFWGitYYq+8maPF3lFa6TBphkQZLryiivxJx/6E1x22WWixV6pMk6+JEDf5NSkDLibN2+WFD2RsfoQQIsyWdJ7WemYPjktVXP+fOuWrRgdG4VhGzh85DC+f9/3ceftd+Lxnzz+bwKkOGCcfc7ZeOO1b8R1b7gO2y7YJoPH9Ow0Jg5PYGFhQdh8nAhGBkaw/aLt4s/HDjo7Nyssrw99JGQEdvXgDde9Ae973/uw4+IdOHL4CP76b/4aP374x9JZpAqkBzLgjY2O4d03vFuAwJGREex5bg+++i9fxX333icSYD4IvL7f/M3fxHt/770YGxkTTz8OdpMnJuU9nNC6e7qxZesWbBjfIOlV5UpZZNOk7BKhP3b0GJYLy/LQ8j1kB5oxE27LFfbhN771DTz88MMCJO68bCdu/NCN2L59u1St6CNYXi5LhyaazwmB3omsshDt5r34wfd+gO/d9z1hZh45fuRVxWjoAMIEh1ZBotBPktXKDes34B//4R+FycqKHk3hb7v1Ntx5950CpK4OYB2vrNPT1upFPvMv3ds6YCCXnJQg+EYLrsEKnAIChwb6ce1vDOPtv5PDlrMMLC+08OB323joe1PYt2cBCwUVRy9ms/SBgI2BwSRe+6Yc3nLDALZt70J5MYLvf3sG3/rSHhw7UUKbVO+I8rrgnEC1hs4ClWaJJ5l4Xyqy1umqOnzpbsCr8UidTa/UeAhEKRG62kKrzXQkZiCXy2ND4q3ojm2RTXdpoYDZuYOYxE/QxKQwCaJBF7LYgj7rYgz2bBbJUz26gBn/J5gqPYnlpRXoXhQGfUvQCj+Hm6wUfMqlhBuYQxpj6E1uxZbLNqAwU8FCYT/mSruw0jypPGcJTOvK40gtHrmY4m6ks8nrnP9Le0NV3ZviFh1tVo2FGsgNgQuNcgsd6NF05OM2ehJxjMST2BSLYl00QDZhIG25iHETIROiC59m4D5lJT4MFzBdIjFcYEdxwjCwq1rFY5MFPD1RQsGjXCUpUKmCPVuw9BIasUCM6h1i+cRBTzOrvU6hk3MFQ8c+8F8/gKuvuVoKmf/0z/+E2++4XfnGnnn9TAvIlmM1IV6lySglvTBpw/psJ6NsLR8uXOaf2idINUeXKj6ZCGvcvkOPonA7F1LnVu/GzwJiHTBQQMAOeMIO94vuHxkJHFNChFGMMMPP71iCdvCXn7v/HSCxcxL8nFVqiAIfhMnAXxQdVXgEZQOwln94Suip3i7DxWouOp/nzlY1PETnTeHm50zXfCW1wAsxWX/509Oxr+C6rC83gr6+DejrW4/+/CjyuT4EQULCMsgO6+qKY914N8698GwcOnQE+/Yew/SxRdRX6PlnqYAQymLp/SbgA8EuD5kuSl0NtNsOarW6SsBlQVgCPVSalBHlXiSOWDou8lV6CK6QycaASceVVGCCcwz+mJ1cEqZY/0A/8n1ZiWYolitotZpIkE1nWAg8DW0GZHCPpnOeV0AHGUUMnzAiCgw0fQUMkCSSz3dhw/go+gZ6EU9bsG2CIiY0k97uAZxWRQSgEhwpksWkYv5punj+kb0VMU1hGjY9yn1VYAEZaww1Cdoe6iFLqe36aLYc8QlkuyRt0hDp3aajJ5OVIJS2D/HWZ3gDPRTJpKOBHgNBTh47jiNHjmBuYQmJWAybNm3EOdvOxdjoiASILC4s4fjxCczMTKFWrYn11JazzhLmnxHQH82HJUEYyveN5IdkPCm2FpGIDj+oo9qcx94D+zB1YhKLcxXUytRRJmDQcz8ZRzTpQDNXUGtOYn75KIpL82i2fQSuUhJQFcBimZDdEmkJT7EjBhJ2RNZPiWhCJcpKzoQOPRJHLJGGxjCXqGL90Xude9alpSWRABNQkt8LCTh8ek2GUNBDst5EvVGFxxBCylv1BIqLOvbvLmJ2piL7B5JnrCACvWWKdDQw2wi8Jlq1hki/ragNx9HAgFhJNQ7HW8KBasgMJyiZrrhuUYUY9i56QTIshH+43+F7OwxC/tvRHERyPlydVif06ucvG0DFhkYbFFrVJIB43kCqz0Kyx0cyk0I2mxFAfnJiBScOzQoRomukB125HEzfEvBSAjMY/qlbcFoBWsUGjEYApxogqDBIhPCkOjvJByDoS3dD3YMV1RDJ2mIXxmQFWuiRTUeCECK64BZ8frkEFYl8o0nKJ6xoDAaDXk0LuqujXWupwqdsq3j/NZGDW4EKJBHPQpnbmLx7KuRchaYyKZhs37bgGiK0DvfOZPAmIhHBFMW3M+BdUenDBJMbDe7l+Exq0FkEkHWAkuXLyp/VZLIg6SVI7z9eJWXNVifBR5HRCGgSE6EcfaW6DK/VAPw2ao0KVkoFeKjBZ0rKqS7wSpo8Xuy1nAICLcsK+vv7cdkll+GPP/THAgRysDl48CCeevop8bWbOD4hwBoBk9dd9zqcf+75kqxHHf705DSe3vU09u3Zh5MTJ2WwowT30ksvxfXXXy+JrKQS7/rpLtx+2+24+ZabT8n3fsHpcmBgJ2MHsTQL73nPe/DWt7xV5Lz0/puZnRGQ7OChg+K3Rw8+0tE3rt+I33vv7wlTj6k0C4sLuOe79+Cmj94k1SiCcgQC3/++9+OSHZfguf3P4VOf/pQAbRx4+FDRy4GD07rRdbjh3Tfg99//++KBuG//Pnz5X74sKcQE+VgBGl8/juvfer0cb/369ZifnxfGH2XVbD/6J/IzL7j4ArzxTW/E2OCYPLzFclFk07t37cahg4dEXs323HbuNlxx5RU4f/v5MnA+8vgjuO2O2/DA9x8Qee9FOy/CR2/6KM4++2xpw73P7sXTTz0tjEIOwplkBkMDQ9i4cSM2b90MPaLL/WNb0Svx8ccelwfj1fiSgZFpQiFblAar60fX43P/9+dw8Y6LBUx+Ztcz4gf15S9/WcXZhxQADvzsF6eprdWv+HZy7CC93hfJgEyV9BMLJ4VEwsRlV4/hN94xhgsvTSJwynji4QXcd2cJh/dUsbzUQtWhh4MyhVX2yxby/Ulc86YevOFdQ7hoZxdatQAP3TeHO752BPufXUStYinsIKy80r+CLrUq8YsTVShBEdbGL9v0/Yqb68zHvTQtwOC0jkKBqwbKaumPymdTTKV1kR1kUwPYnHwLssmNIhsqLc5jZm4fprUnUfOnEeg+Yno3+oLzsM64DF39g4hEk6hYU5h1n8BU6WkU5hdgBgn4qEsVkX2csJhIUQit6TrsoAcZbSP609swduEAinNlzCztw2xpN0qtqXDRqEI2uNlYRQJFDrxKa3hZEDEBFDRWXw3x4iFDn2xAsYthG/oeErwaw0fSNtFlm+izDQzEo+iJ6eiOR5BK2MjGE+iOxmEZNWFHaH4LJs2bhRHIOTqCZd3AgUYdj5ws4JGjy5gNTPh+TJ5pw9dhBC4srYaW1ZQFHWVe4vv0EiigX5qOteYo4T6b64ibbroJl11+mXgbf/7zn8ed373z531jX/IT+HU84FqGmwKbZWPALi9hOPyn6oN8TlVytPrDv9NTiT87NdfymdGl2u+SXSJooQ9PCj38LB5DbeRWj6E5EnJDoFq6FScj6XckFHGjpN7PzVLnPMIjh9+jBRX7Ks9DTlyJX7iZ5/cYuiMf2GHwqvNQF8kVBccGXh/HCnXxnNfk+jhuyTFUjJaEHshmk1sYJjKqTqfObQ1mGB69gyOyBTs+Z2FmqRjY+xpZLdxQdXiFv4596Mw5/3wLdOgta6vPHT5taNIlVc9Or5HFkfQaCxn05IbQnx9Hb98YevLrMJAbgdvmGpiMOB/JlIl1o704/9JzMDuzgIP7TuDk0XmUC3XAUc+LgCei9OODREYOvcjoNc6p10XguWKJZEcTiCeicEXSW5f9CG1aCPYxgJK+fwSAnBaZSLqkhvb0dKPZ9HBo/0k0qk0MjeUwOJwXeKNQKKJVq8I0DWgWq7+6sAKlOK9DmFJ8XpxWS9hjLA4nkwmenlqXGrrs/waG8sj3diHVFUcyEUU0FkEkytRSS4I0XEEnVLCHEYnL+RLQ5MPOegbJTjq9zNxq6FPmoF6vCSBJtpJuRYU1yZAQAoFkozHsgHMs/QV5nmT1ZQl6BkC5VBX5L/3ZYhEWHxic52BpaREnTk5iZmZO/BYH+vqxcdMmjIwOIZ1OCQjC90xPT6NaqiKZSqOrv0/AUZdpwwxLidvirVarqXONRpmaHEM8ZsGKBnD0BuZnpjEzeQJL8yU0Kxxs4kA8IYEx0RQHpQrqzhyWVyYwvzgJr9kOAU5f5KFcY8XNuIQtcr9N6W/MUqxHMsGScRsWkUCyH60EItGYgLL0ZKdkmABXpaiCMBUAy2RlBoswzbYl4yITmukxV65WJfVYEplB6bCNhfkAB/eWsDRTg+dzfaNDd03oLUvuPUzKgusi4SZeEUnYaBEEXCGYTYsTtQ5TfIEOC1EVbVhc7hC4FcedjECCgaf2y9TsdWTCEl4aoVcgQcMwzZapGSySSjCaDz3uw+rSEOvVxR+9pyeDVCYh/X76xBLmji6KN2BmpBeDo0OiDiQhaXGpKGAzyW5O3YVTakIXVqwJt0hmIjunCqBRBHP6HAYwjQCGTaluBD7TrQkQEsjVNKk/s6+w4EUgXqcSl6EcDQdm1JSQELJUOWsxidlvMum6Jom+fODJ8uRzwj/ikMNwEPpzihLLg2XHBJjnveQXGYEEyOlHKl7RMnyoEFb2EQnloWchk4zJqPQYVKcKxZphKD9Rz4XOsCEtXDOKaIBzuwbHacrn0M+aQD7BZwHfLV6LSi2nb3i73UBJ0rarCJwmqo0KCpUV+Ggo1v6r20t+DRBoW0Ffvk+AwA/+8Qdx8c6LMTs7i+/d+z3cdfddElhBTwOuV8bWj+Fd734Xrr32WpHL8uHa9cwufO3mr+GJp55AcaUoFSQO/jsv3YmP3fQxbN6yWdD5EydO4Du3fQd//7m/l/TdX/bqxHlzksnEM/j4X30cr7/u9SKPXVxcxKOPP4qbv3ozJqcnBbRkJ+Kgt3njZnzsox8TVmBPd48w7SgNvunGm6TqRN+KN7xBMQLpt7d3/1585tOfESBQgkxEBOYhHoljdHRUGIEEAodGhnBg/wF88YtfxD333IOjx48K8EbW4Nve8jb87u/9rngo7t2zF3fcfgd+/OiPpQ0pL+V5kdFIhgF9GImQT5ycwA9/+EMBFQmk8rOZTsxgluveeB1+53d+R6SrBBXvvfde3HvPvcIcZBDKRz7yEWzavElkz/z+t7/xbSUXMSCfxaAUejpe87prJBiFgCGBye/c+h3xJyRL8bTchL1ca8Gwas5FeaeqI3RkyxR59mf+9jO4/IrLEY1EpY3vvvdu/O//9b/lnvD9nYqQtPHpuHl9udrtFx43LP/o4aYukEgBGcQ5P+S6bfz2fx3BG94xjGzGxoFnFvGdr5/A7icbKCwq3wgFpnTak0wjDbnuqMiJ3/jOUVz6ul6k0xoO7y3j/rvm8eyj85g60kJx2UeTjHPfQ5PArPiucTHBSZzhBEKYD+t6Z9g7v/Ku8TJ/IH0/hOQj0h3+RSUaqlqthYgeQ9YewqbMG5DLboZmeSgVpzFT2Isp/wk0nHmRuiatfgwaOzBqXoFUTw6GFUfFnMSs8zimik9heWEJtp+GhwY8NEPzaC4NDbjs95qBuNaHnHkWBjLbMHR2P1ZmFzG9uBez5T2oODPSEp0xR4DAzpQrfbazaXt5GIGKWKXJIptMPsM3xAKbVWouGtsCGhDI8yTd2zZ9sMgbtyLIGUA2GkU+k8JQLoehbBZdWgU2WrDpixMEsANltW2aNhzdxES9icdminhwoohjZJAEcQRcoHsm1+aw0ERLJwODEiGmwZ2mA2kIBFLN8ImPfwLnnHcOJo5OCBB41713icTtzOtnW2ANVbfDYeugV7K1ItdCPTscnbnGUjAg+aqK8XbqCLK9Cr/DcVwBG4TMFMQnWkHlEhsqfrlh5ybn+TZ+CrBbJQpyvAh4FhIFsMY5giPH2vM4BVLyPNS5cfOnPKR8sgQ1zltr9cJKcKbOjJtNBfipa+ZT0rkedi5uPlXYEF/q/YpqqM5NtcfPsgQVFNT5zA5vUGKPQsZyB5Q8I1l45TyfL6CJX+3layUqnZ6v4GT2JQNZ9OYG0d87inx+A3ry4+jJDIrHsksjft1DJKqhrz+F7ZedK6Edk0dncPzQDBZnK9JFBQQMN/DSKfmlsCu4lMq6fL5oyG8ikUmjuzcLz2mjuEJWmUSaIh6LIJlOCuBWrlQlDMNORpDNpZFNp1At1nHouROoV+oYWt+LIYZ7aMByoSRBJKQReRoZ7YaS3LZdFQwXDROLwzTiwGBSMQEprgXVwEDmULorjh765mXiyGTiSKfjSGWT6OlJo9WqwWNaaUApKxmBtkiafYfOtwqgYgAK95aeS1WAkpvSn6/dckCCksg2m2QZNYXhBrclUmpeL0HMaCyKRDqBXCYlYSYkG3Bf0W414blNGHYcqQSlogHKxRIKS4uoVopiyZXL5ZBIp8UCqqerS0CT+cUFLC4U0Kg3ha1Zb9Xl8xLRqKT3srC+XCwKiYQ/N0wLsYSNZNZGLGWhXqmgsDCL4jKBVt7cBPWjSKXSsBIEd+poByXUmotYWplGrbyISrWMRrOJwGFRxEDcSCAeoxQ5IZZhMSsmQCw/k4BnLMbAEFNCIeJJMgKZ1KsK9lS5ESimKo5sQN5rsbEis9NpCTCYiEXl+5V6DY1GVZihrq+j7UWxuAAc3FPBylxDpLiSTlzT4Vd1xBIWXJ3HIUPPhy4JuCbqRQ8eE4SFza+CQVQesdopMN5D7fOUVyBfNJ5RBSsCgXyfAgNZgFJloiD0FlSA4akRu0ONU6M7oh70LBDtspHriiPbkxYQuF5tojC7guJ0UR6r5FAe6zaPo39oQPaYS4srWJyZQ63chlNz4TdIehBjPngNTwJs6FlJlSCLVbKUI8lPgGtF1DAjkdATU7HsucdqNxWQznRgg9JgSeb2xa+S50Wwz/N0tJ0AHlmxXksCO7iWJLjOAoC0Q9SQpGK5r5Io7MGM2Iqp6DqCCzF1vOUBNtX8BOwIJOsGIkwNotyYKmPWg32CzAT6wjYLn0cJfqRPP4FC3gOmh7OlJQ+CzyLbhAGxJNZytmU4niceh7G48osXq7RWQ/pSq14X8J/S4FKtSMfKM0byp3YlDKgxg76ePlxyySXCCLzgggskbOLrX/s6vvGNb4j0V2ilgPgFvuOd78Db3vY28VUj6PfQDx/CF/7xC3j8p48LQ5Cdi4g0f/7pT3xaWGwEtTj4EAj85H//pAB0/1qqJ4GadCYtkttPffJTuPTyS+V3nn76aXz71m/jjjvuQKVUWfUXYIruxk0b8dd/9dfYcdkOENwsFor47t3fxY0fvlHi6ulZIdLg978POy/ZKSy/z/6Pz4o0uMpKSggExiIxAfnedcO7Vj0CDzx3AF/8l+cDgaMjo3j79W/Hf3nPfxGPwId+9BBu+eotAorSc1BYZBokNIQhHwwqSWaS2PXsLjl/gq2l5ZI8DJyIhoaGBPC88aYbRY58/MhxPPjAg/jud7+Lvfv24qIdF+HPPvJncp0MLPnmN7+Jf/p//0kGMv7hg8kQjE2bNuGKK64QkHJweBCHjhzCnXfcKfImyrlfLRIn0pT5JZuItRKfEAgkW/WjH/0oXv/614svFPvLffffh0//90+jVCxJpWK1n6o11pmXDMcsvapNHau1bCOmXCVMGwPDSfwf/20Qr31zD+olDT+6Zw63fH4SMydbaLR0eLwf1PRqPkzZoClgIJbQsX5rCq9/4yiufGM/Nm61Efgajh/0sOfRRex9YgXHDzQxP99AsV5HnZOETCSmLBRZ/RG2RdA6rVNJz3Sgf1sLqCleXPrC/XMoASeYRamqbIYphKU3SxxZcwCbuq5DrmsjNMtFqTaFmdIeTLUfR6NZgKlZSEdHMBi9BCP25YjGEjB0GxXzJGbdxzBVfALFxSLS+ghcr44WVuAGdenj3DBIQUDXkdKGkI9uw0DXucivy2Npbhozi3uwUH0OVW8uBLvWaBY7qxjxCex8vZxAoBRyZbFFBYTIhbm5IUspYJsZooTU6KyscZzzpbprBR6SRgQ9sSjyqSTyqQTyhou46SAZ8ZGK6PKVjZhIWVxs2lhsenhmqYYfTZWwr7QMJ4jCJ2vQZUIzIVoHLdRVZVoA+9MPpJeNX8jcPO/c8/DZz34Wo+Oj2Lt3L77whS8Iq/4MEPhin91Ov1cgmHqCw2dHDtEx3OsAGko7qwA1Aoe6WD1oAlgrZchaIDCkGYbLWHUMBS92AL8AvtYBArnJC1FDAaCVTx85CTzyKUjlFEipGH2Ko9c5n0Bz4REIlBPqHEOBL0o8pqRnIRVSzZIsUImsjoBgx7fCkStlGU0x/Na0BWktZGC8oPRg7bix9u9i3rTmOC/2Hp153+ndAi8EBHa+txYIVMDzqT5DaCKF7swA8j3j6MtvRF/vONKpfnFH870AXkAZqId01sbWCzbKnqEwV8DR/ZOYPlEUsEEAMEkAVV2LULXBZ9LUlE2E7wsQw6KYlbBkr8ZQkUa9Lv6BZLpRGksgir2z2WrDJmCXiSHblYFtWigtlTF5dFokxvl1vRge6xO2UImssXIFXrulfED5DNFxgOx23RTggmtGevYRZKAihF51sQh9cOmNq4nnGMHOXCYhUuJEKoqurgz6+roxNNIDX/zJyD/UoZuUDhNRsOA0GsJeIuIQMHTCaYrct9kmGGhIEAZ/1nY8ODUHpXIdpWoV7XYTpthn0GdQhx21FPPKol1JFn19fTK/lMplLC8WUCmvwI5F0T8wiHQ6I+3clDRlAmCUH9dRqzcFcDtryyZkkkksrizjxCT9+2ZRXllBk9cADTErgrit1DkEYTVdV0mzGsEwC6lsTJKBOebVq0XUKiU0mwQzbcCPCXtQKnaRNvQIJaS83mXMzh9FYWVOfOTcZh2aE8DWYkglu5GIphE1o7BNWySW9GTLJONIJQlKxpFIZpBId0k7C+DkBQpEbTMkpiGAFc+32SaQWhNAMB6JSGou24/3lkAn7bRaHr0toygsaNj/bAXlZSZRu8o6rhjAK/JeR+D6NWGYuUSLIroERjhVV0AtuS8EyHQTukmfccXHZkQI13Qs9khCrYz43E9QRaGsXQSoDMvNHDMUE13NU+r/XH8qwbGaM9SREfVhpnWYqSgSqQgSuYSAZPWVOur0aSw3ZTpKDefRv3kU/SP9iEajaDItemYeC5PLkkIdkSAc9Yg7TQ9evQ2fjAg+E2TBM9uG1nyeh8BhYI+BeCIhZJeAgBpVGE2yJdldXGENkqEpZxwuxaRMxhoXl9e0BHCVhQw9NTktMWxO133JUOCzHkvElMRYWHwSYSzrI/6eBHtQuusTxOfa0pX7LzZQHc9Bn0nO6nkVMNHXlFqRhWsBF4kBEgB05bnn/VPDnDo37s1ZBOQ5CS+AYL4FOa9E1IJOb0Q/gNvic1STsNRKo4pKvYy60GHpL/6qL5w9Xxo80DuA7Tu3C2C2/fzt2PfcPnztq1/DV27+ilQ82DH4RSDttde8Fm9/+9tFQswbwnTbL3/xy9i1exeajqpU8LVxw0Z86uOfwqWvuVQ8DQiM0SPwE3/9CUzPT0soxi97ERhj6MaFF1woLLgLL7wQ5WpZ/O7++R//WYI+WCFiZ+GDSU+E8c3j+JuP/42Aj735XhSXirj7u3fL79eatVUgkEnAl15yqTACP/t/fhYP/fghAQI7wRKUBpMR+Nvv/u1VIPC5A89JWMhaafD6devx1re9VaTLpCKTcXfrN27FU7ufkkmSEyYfsKHBIbzjt96BN1//ZjmHJ598UkDRxx99XKjANJTnZ7MKdPlrLhdZ0rZztmFhdkGSgylLevbZZ3Hu9nPxFx/7CwECybD85je+iX/4f/5B/AA6x+AgSv+78fFxkSxfe8214mvxwA8fEMPzJ5584rTciL0cizK2KYHAF5L1EjTNZrNyX975jnfigu0XCED6w4d/iD//b3+OwnxBEs044MirI3d6OU701+qYbAiVK2dy0SWyJA8RemJYNobXpfAHfz6MK9/Yg9KKhgfvWsStX5jDzFQBLU4Q3DLRG1C3hPZNCaNMmoaPTM7G2ef0YOcVeZx7aRxbzs2iN5vDzEQdh5/RsP9pF8/tWcCRYycxu7gEh9Uirnc4hXPiplW021z1z/i1atYzJ/uCLSCLMnAzocMni5TmkEJ5k5UHLJiyjKMvC4HAtNWHs3rehGxuBJrlo9ScxWz5WUzXH0elXkAq2o2u5HoMxHZgwLgYuk8JgYWydQJzwaOYLj2B4sIKxtJXotouoOxMouEV4IvUUI2zAcFEYwSD8fMx0nsuUr1pLCxOYnZhNwr1g6j6i6HsiPBbZ5PeGUQ65u5rPcVe+pvPtRSBPUcYeSHTSMZD+v2pwB9mA3Nhxm0eZSKW7kthjcIWJgLaeoAE/ZwMIB61kIzqSMcNdMdM5GM2emwLST2Clm/iRI1gYBU/nZ9GlfWvgKwEsipU3rKjO8q3hp4wstp86a/5P3JE5anjySL64gsvxv/8+/+JfH9e5ssvfeFL+OEDP5RF6ZnXv9YCnfmBN1gx4gip0X6dvkqS5EgWg8wbyu+n00NFeMX5WlPPmlh5+Hy2FTMDYPnMAAAgAElEQVSjM++s7oq4ew79BBULhoABN2IcE3gvKTuidDZ89kQKKGaZYWgJi4ScPUKW+qpsWcF06sxUvxAPWlkDEFRULpxk/BF26Qg1aS1P4S9/U+eGSw+fvyAGj+by/DRuZMgqFO/CDv9PsSrkWgSgWN2drXlOXkgW+jPHON2MN/+1rnLm57+kBTpMo7Vjzi/rA50qNeMdEkgnBtDbuwH9/RvQ0z2MZLxPQrG4xm07DZGUx5I2Bsa7sInKoXINxw5OY2qiiFalLQw0QiVipRPwCfZhibUD+zbBDwWj0+ecgQA8rqTyBhqajQY8AmOxCMyIWiNyU25HdGHnMcxDC3SUV2pYml0SW6ZUPoXhkbx4+VVrNUmXbUuCaMgeWjNfkBXYmUf4eZQGRm2CdJ4Aeha9/sgSEgk0gTtffASzuQxG1w1g/QYVzsBQCQm3NKOyfyOo0qgSfGIaKRlHDG8IUG82UKzUZO5MxpKwI1FUWw5qy3UUlksolSto1xvQAlcCQhKpOFJp2mP4qDWo9kpicGRIvs+2oeffSmEFlgUMjaxDd2+P+BOK3Dpoi7f7yZMnMTM9AxJcdl5yEQb7erFcqeLEiSkc3n8Ykyen4dNHjexOJqyGQUs6E3r5Pa6vdV2YUZRJZ3pzYgXitWtoNsuoNquoNTygnZI5T3qZ5cFO6YhnqB+oYHL2EBYKtPtaRLtelvRaS4sjHs0ibqZh61HxlIvF4ojFbUSjBlLJCLqyWXR3DyKWykhqMAlDLTLEXAdOu45W24dD1iiDMT0fhdIyas2qMCFj8TiidkRA5yaTXh0Hjm/CdSIoLAQ4tL+OUrGBdstDs+bCLQNaRYPf9uC320IE4LXQpIG2LjbMVQ42PeNM2xY5e7vUhCekAVWY4f6Be2fNY99iu5rSR5iIXC+RKanCQjr9XjHLZQW15o8p31G2D578rpk0YaZ5D2JiVdMoN9BYbsAtKyIDPzM50oXshjxywz3IZNMwLR9OtY0TByZQK5aRTMcko4HtWCu10SzU4bcdAbgjJi2T6KtL9lsdTqspa7VIMiLkIlLm2Fb0/Ot4+XXSnfm8CluQ6cH1lgB4nH/5WXwWFOvPgsHnhICgpaPpNTEyNIxMdxrRKP07fUn2dgny0iOTEvkmv2grwPBVJmtzi0iQ0BGg1hGP6bY8o4YVUQFCviOyerXGUgVA8QCUQBCuA8gcVOMI50eHsmE9gO+HDFCC4TELyWRcvCt1wxT1CZm/zVpdLOsq5RIq9Qrqbo2liTOG8j/LCOzN9eLiSy/GTR++SYBAVsG/8tWv4Ovf/LpUJgS084FcNofXve51An5dfeXVAsJ97wffw+e/9Hnsfma3oN0ycQACRP3FX/wFXnPVazC0bkhksnfdeRc++YlPYmp+Sqjev2wzQJnr8NCwMBX/8I//ENvP2y4S5dtuvw2f+1+fE59AdmABInxuVOISZPJXf/lXuOSyS8SbkMzD++66D396459KZYFyYZEGv/9UWAg9Ah96+CGR0HJSYQWAgAZZfJQGEzQcHhnGs/uexc1fuvn/Z++9o+Yq73PRZ/fpfb6qLpAoEr3XuGADBhsSxzUncXJ8T2I7YDsJOSvnnqwk9yb+766TdU/OtXNzXTDGNi74YMAUQzAYY4oFiF4kofY1fdPbnr337Nl3Pb93RvqwscEnxihGw5ItfRrN7Nnzlt/7/J4iclxKgzlZ1syskbAQMgI5ocnwI4uSICUpt2NQlB6MV/z2FXLfmNBMIPAb3/6GSJIlpGTUD8/kM+JLdNXHr8Lpp5yOhQMLeOCBB3DrLbfi8ccfF4/Eq66+SuTW+/buEyDwnz77T1IsSyAG7z3Re8uQLt+l77gU73//+1EoFQRIpEfj9773vTcNEHgQwBPj8hX3aHQuYBfr7PPOVoDp29+OZCIpoSp/9Vd/hRdeeEE6cytf401uLPozRaucizjemO4t/WYH6VyAD318Dd75O2uRSOXw1MMhbvzybjz56C5U6x34Q7I9FAXfGtqqoIMPMi7YeaIXbH7CxrEnZfHWiyfxtndOY2a6jGF/Eyq7J/DwD3fj7rsfwLbtT2Gx3oZGKQZTs2BLR68X9A56gRw5Z/wm3AG6ACblQM6UYB7ZD01K5dGlNhIezBPI2NM4dvIizBQ3YKB5aHtLWO68gH31R9Bxa8gXVmFV6VhMOFuR8DbBdh0EvoFuYg7L+sOYbz2CVq2HrZPvQCdYwP7W02h68yI7Z5FIGYw2tJC31mE2fSKmi8ciVU5jbn4XlpafREWAwAMH/cPGPmLqmsenGQIk4kL2ungEjr/18Z0Z+9qoZU/cZEb7tAJF1IOQiPJDlDKak9HUoBsD2ARjDMpDTFjDCKlwiCnTRMnWUKQni2nDt2wsRcBDi0vw/AjBSA0tQhyeJW21P0ktsRIbPYyGKD9jKpXCeWefh8/8w2ekmH7kx4/g2i9dK1YeY4+hw+iS3/BLWdkfO/R7jilqzVYIdkfhGyz4Kc8fq4hHW/HBmSH2fmQ3EA8bv+AI41g5nsezSf1sNLbEcVztRGwQMPV7qHvQCD6Oyk31fAJ4SmJLbgfxxOhgeuSIAvVKPrMjMryyJUhI80EdBAn9KbN52gkwUOjgOmWMwlMO6n3JprcO1iOHZGX8kEy/4vMVI0IuLDzSgXzDB/kbcgEHB8yKd1/5s0Oz4dC+wjHNse0gl5xEubROwkImimsRQwbT0+vQDzxJlSVIEo8bKE6msW7DlKS5z++rY35/C26LqZxtadKqwzfPMqYkhvLcRqaU/DI0OGkHhWwK9UobvqfYOwS76M+WyTgwbeWjFwZ9YSjx31gxMsl1eD1fwg47vS7SmRSKk1nEU3F4XijhIkNPefEJG2jF9ukz5IBefEPuT7qcd9igIwhFb1uGcch7GC7shCWgJENEmE48OzuF0089UQIPTCb3iuRRF6YY2U58XcqSu902ooD7YIRhMESt0ZKEV4veY2SyeZGEohLwcDsd9Pl8xmclSWDJI1/ICmixXK3B67WRn5jE1GQJ6WQCgzAUoJOPVFZJhy1DE8IGz9TValUCOpeWFpHNpHH+OWcJsYVr21KlgqeeehZPPfkMXLcpQKbN70Hkt5Z4zhFUlPraokQ3hnQmh4nJabSbi4i0Htx+E41WDY0mQ08y4k/PkzSBRSNuwkpG8LUuqrXdaLT3oddbQuA2MaTW0yOR0oQW2rD0BDKJLDK5MlJxG5HpIZm0MFUsCRCYyZUkyESLDAnzILBHXgUZdnytIHDRcVuoNJqoVReEDJMtluR6KH3t+kyBZmliwe0bqFWB+d0hKottVPl99DToQxtGaCBo+/A7/P48uJEH/seahgnawjbXNcRSjnw/BK29SgvekCCVYv9xDFkpCy0ChGEESzfFB5FjpnqgJoDU2OKCcCDjOsjBZAXHtpICCUlF4Pwb21oAVspAbl0JE5NZVA+00JhrwWuOz/wEDW1oeRvZDQUU1xcRS8eQjiehDQfYv3OfhJXR/9HSTLS9DvpNF17Nk9COXDGLmKPes+cxgbuJcNAVoJOqTAKrBDMJILrt3khRw/Rqgp6U6KqzWOD68DpMXPalxqOknYAcQ0cJ/lHNyzAOI6bL320+dgOmpicQF1/AITo9F51OTVh39XoHzVoHvVYfrS7XCzJUuaHrCMMAA89FRFZtGMDkXKKEmezdSMnEuYWTPEiSB79LzkmbYUS0CRCJMVPMWacSAFWyfQ4qWq4Vc0U4CQ06EXZ+tjCUOdVp1+TzdxsjIHDIc33n5zDv35DF/o1605czAmcnZnHi6Sfiqk9chZO2niQhGl+/4evyi4EXZFSx2CqkCzjznDNFHvyWC94ih/g7774Tn//CISCQnXU+1qxfIzLdC867QDz2Wm4LN990Mz7zd5/Brvldrw4EOnGsnl0t//73P/r7OPHEExUQeON38N/+8b+hUq3IAj2OHicjkB6Gf/e//x1OOfMUlCfLMokYkvFnV/+ZbH4Ex8ZhIeecfQ4ef/px8Yi7/4f3o9/py2bghZ6k765es1rCQv7wD/5QKLvPPf8cvviFLx5kBHLCbFy7UVh+v/eh35PC7Y477xCgkuxIubYokME7UZ7Auy5/Fz74Ox9EYbIgLINvf/vbLwMC2a0g5ZZA4F9+6i9x7AnHSkDIPffdg+9+97t44vEncPxJx4sH4uZNmw8Cgf/js/9DYreZHMzFSALvTE2o6GQDkq1YKBbw6PZHRRr8vZvfZEDgCGTlYfVgN5Osg+FA7tuGozbgjz/2x7ji3VdI+vVPHv0J/vbv/xZPb38azVZTvr8jj1e+AwTtlBEsYZqUmOSmEw5OOUfHxe+dwLkXzcJJD/Hc48v49nW78cwjTVSWPDTaSmLl0ddC4uBVUpjFBuWAtiU28lkHa1bncMppM7jkihI2n1KGkzbg9jp4bvs8brlxDx6+t4VdL7YxcNVxTNWKPNKRdn6YUY6ODKL/pTugnFtMVdhJbDRPBuMTOccRQTX+P2VKDnLxSZw4cyXS6Q0SVtGpNFFZnkPd38ERh8LUFJLFAkw7Ad2Pww4zcAZlDMIWGuE+VLr70W10sKG0AYvBUzjgPoF2sIQwisEKp+AzBRcRsvYEZnMnYLZ8shyG5uafw9zyE6i6O+CiMrqmQ9emTvZjg2op00eFyOvDMhs7k9GRzGHIicHEYMrndcX6Mx052ClWFu8eWVu2fD5J5hbikwGLZu1tyq5t6XLTCJ5yjBgCZEwbTkg2+xChZaBnWFjuQfZQU6eKQElNeL8803tZQfe/NBhe539E9sTU5BTe8ra34NN/8WkBOAkAfv36r0vQ1rjWeJ0v49/Vy9MXdtzDJwzhC8CmDl/q4QMaJVAs/pkgzXCpUWi0svKTGSy7LJtKlHPxYMDZokILFQGYfkMygwn5K1Nz/h1/x/We9VMorDrKmAz5mVwbVUvKJknGtGNADvRkAfPBg7cVssnAPUMMjdSmRrYE461/xgKR6R/qIGNRf8jXGIYytg9dGw+IY9++0WuMtyP5LJqMLY4nFWQicLnM1PEnVOCO+oTKV3D0AuOnrzRXPLLV/buaM6/tYsfJ8q+0Z4zHBUfcePaM61TCgGmkYgQf1mN65mgUc+uQQQnpyZKMKJIiyJJL5x1kyjZmJosI/CEqSy0sz7VROdCSCcnzC7mAlOBxzshspsTXZjgEGTdko9lq2A4ZRjCQoAZJEo05KBUzsBIxxeDxXJGAcieRppJlCdurXqdfHZDOOChO5RFPx+Xn7VoLLa99kJFLL7zRBJM5SeCPQQgEA8kgpjdYOgFJwLUZCpIyUZxIy3wnMEbwcDD0kM0kcNIpDLvMCGgpip9xL2wACRNgqAJZgZ2+J6xEetrFrDjCoYZe1xe5ZrunkoRhcM1gIKkn75FJOoglHPEG1A0NnU4bXk+BiHEniVK5gMmpgoSb8CHJueJvyPs5QLvdlnRdt93CMAiQSCYkrLKcKyPQNAnvWF5cxks7d2H3/pfQqlUwpDzbMERubRqJEQgmeQ5IxJPIpAuSIEwyThRRgdZAu7eIerMOr5cWOaqmpaRBYcXI2iTLE6i25tHozcH1KnB7dbSbC/IdcAzoQ6oG4ojbOZTTsyI/SKZsJBL0+bNRzJXEEiydK0p6Lz9nzEnIffBaLXS6bVH48fPSh9Dz2rICO/G4YrKxeRP64jPHdGQCgY0KsLx3iLm5Fvp8jV4fYd+EMyTwS2DWR7vG8wDZaMrbj7UPjS0TORs2pQ0EiAYG2vNVFYQhnnc2nGwCVipCe28b/WAIy44h7sREzu21PXiROl8rCgNViBY87jsjgwfVilZDlPNPucYC8ayDVceWseHoWezasQsHDtTguSF08W3OwGNeRRuIlWNIb0wjnU2BH59fQLNeg9/vweIZaRDBC310aIfWcsUnMJZ1kEk4co+8gS+MPkd3UJguCHjIucGx2+20ASYAyyWx7uObkgE7qgUHDjp+R4BMm2nQMQcOx7XhM+lK/h3Zf8VsBuliGscccwyy+az4cIbhQII4+KjVaqgsNbC01MDicg2tug+v15cgGd5HysS5mwkMyi1tNH0YQDxW6VLiLft34KPrd1+m3uWZnb/kjDcY3XtpLDIcJ4V02oGTcWTeCXd6EKDd6wjZioG1fqsrGQmtIa+XF8AreVNvnoeAQHoE0vvv3DPPFUBk6wlbQT+8r1z/FZG5crKKmaYWSSrteReeh8suvwxvv/DtMtm+f/f38dUvfRWPPPaIAIZjX5f1G9fjP1/zn/G2C9+GydlJuJ77yzECnThmpmdwymmn4BN/+glsOXGLhJHc/N2bFRB4oCIpROLZRGPalYzAM85UHoGNBm657Rb86Sd+lhF42mmn4ZkXn8E//B//IIDcSkZgzIqJR+CYEUi/PqbvfvHaQx6BwghcPWIEfuAD4hJz52134oZv3SDsQU5KdpM4zqbKU7jisitw2ZWXoTxdxkMPPiSA5iMPPyKUVWlkR5qErJx17lm4+k+vFnkSA0Hu/eG9uPnmmwVcPOOMM3DVn14loSgMHCFQ+8//zz/LAe+g7IoUftvC1MQU3vfe9+Hdl78bTtzBQz95SOTI995376uCsK+tUDnMn/VTFiu8R/w+ZHwKQSCS+0b5+cc+/jG8733vw8TkhCQx/+P/9Y948KEHsVxfPpgidph/2jfk8mQVEZsJC/owDZsboDbA9Bof51+axmUfnMZJJ+bQcQ08/eMJ3P/9RWz78YvYu+cAllp1wSAkbp7ThJ1mfi9kb0YabMNC2o5hzUwKF76njLPfkcGWUxxk8xoqByw88mAcN3/tRWx/YB5LSy0EAU3fdUkDOwICviHD4XV70/HcVUyZEQtQxXiuYARSImQjk5jBsZPvQil9jHh5BW4fbr+Gur9PxhQZB+yS9+jtU+lhsnwUHJRgmQN4qKDlLqPbCpA0kqj4T2DR247esApDS0ALSzK2Bugia89gTe4UrC6fIP6wL+x7AAuVJ1H3XoILmhGz6uLhXvmfqcfKouOVfvYruoWjtU/m06gRIkxGMZJWHjAsEi3xzVF215RHshCkExJLJJJ2iZWEugW7mxcGlUi84GOg9aEbEWJhAJseLRFBFnoO2nAHtlpnxU9tKMW2sMDMMWtrxJA6DP1W6S9DJcPFF12Mj/3Jx9Dr93D3PXfjhq/doCw1hKH1K/qOfkNeZiUvSYnAxyxT/j+7kjQoDxR4L+NiNBNGICD/9LLX4H5CNZ8cAF9ufcfnEaymTYAQ5mSGqdYPf284TE00YDoxqQcZgGNZcTHNZ70mjCSNLAUajofCOmCyod/1hQHV7dHsnKf6UQov67fxNB1b90kQyuizjDwMOS4I7h1iGnLecaBwDqwA8MZLwAqFwsvXBvUJXyYZXslM/GmLuJVLy2E4n35Dhvgb9DF+3p6xUjK8cv8bXyZX8RWMwImjMVk4Ck68hGK+JMOR6Z6cOWZCR2kmjXIxI3L3Vr2PyrwCAkmcEOfNYSSMvnFgtqztOvdaFTDg2Bps28FgqMHjXtul39tAEmQzpQzypTIGQYBGdVkUY5T0RYGqwwnC93pM8vQRcxzxl6NcWbM0OduJVDDoCQAXMiyEvtAESUKoQIyhCogzDEoFNaTTNjJp1ogpZItZJHIxTJVS4lUYCSljADvuiOeeMJ24dhDAFMV/hMD30Xfb8F1KUgfw/QHq7Tbcdh+JdBaW4aDd7GHf/kUszC1KzZrKFGDZpnjfBUEkDK18PoViKS1hKV4/wGKtgnatK8D/zOwENh21HulcRsBAgl48n/GeDhh00XfR9toCsPCmO46NYiGLRCILy7YlhMHtuKhVq9i97wVUlpZRb3WFjSk+daYu5z8+4o6JRCyJmMOQioR4pJkmAyAa6Ac1dFpNLC32UUhPydrFBFzNMmDEHSSzKQzNFnp+BY3mPtQru9FqLIvfmij/AtYPMaTsAuKxHPKpPBIxDbEYJbVxSaJNJ9MoFkpCcInFEtAICIU+2q2WfJedTgeVWgW1Zg2dXhtxK8HMAvlFuXcQ+gLoaHoCrmdheXGI/Tt9NGt9tBpt9Fsu/A5ZgfRAjMMfdNDv8We8j7QgUTtDKuXAdHRpBpH5SKB52Azhj8A91oSZ6SxyE1nseX4B3YYrnnaUC5PrR+agcpolwEQw8NDOw/MGhcDKNZDtoDHbXDV6rbiG3EwGuekEWvUmmvUWPHqn+DY0PSZA98DTYOfiiE/FYSYNpNMpUWP4ri9yWoZhsIFGUKvfduF1utAjNcc4PnhmcmljFZpIxlMoTWXFgmzguxI8Um+0JIE3FWOzSllhSDBVoMHrDcUCi16bHIMMWEkkLAHrRbo9SunmmM5PZDE9U8TEzKQEw3DuEb/otbuw4yn5PqvVGmoH6qgdaGGh0kHEsBdh9Y68FTUNSctGt895rdYsTQpVAuo+kqmEXEdA1uiIEShNRLItR/6APb8nrE7WCAZTgynBtky5bwQxbUetLfQl5T2oNdrotVvwWm3xnexJUMgRRuD4YCI7jWVZ0fTENM46+yz8ycf/RIDAZ55+RpKAr7/+egHIuEiSPp3P5nH2+WeLR+AFF1wg0ty777ob1157LZ7a/pRQfyVAABCjbUqDLzj/AqxZu0a6UGS2MY1vbuEXewQSEeYCSUnrluO24JprrsEpp54i3YM7br8Dn/vnz+HJZ55E5NP4VlXmjDQnu+tv/vpvJFSDAM+YEfipq0YegXkVFvIHH1Eegc+98Bz+4f/8B/zgvh/8jEcgr5my2o985COYmZ3Bc8+NUoO/dxt27lKpwRvWb8Bl7xp5BGoabrvjNtzwjRsk7ZebmCh1NR0zkzO4/PLLccWVV6BQLuChhx7CTd+5CQ89/BD63f5Bfz8umGeedabyCDxxK2qVmvgXfvfm7+LJJ5/Eqaedik9f9Wls3LgRu/ftFhnyZ//ps9KdG1OX+V0RVd+4eiP+05/8J0kP5uJ91z13Cfi47dFtr+rP+AZVPr/atx3de7HxHns7iW+WonCPf8Z4+6s/cTU+/KEPY3bVLHa+uFPAVSYt71/YL10mdoLYgTzyePkd4DbJ8SY2vBG7YDHZ/HSnjZPPcnDFB2ZwwVtnsGrNDLr11Xhy2yLuu+dp/PiBl/DiCxW0ugG0oYFoyIJTg0EJgebCZOIZi03NRDLhYP0WG+e/tYgzLshh4zETSGWmUK8lcfdNO3Df7c/imceXUauw0FPG8uwEHgEDfzNG6zgjMxiTAHn2Gf9a8RG5Z2iajZg1ha3TlyKXPgq2mYBG6XnEbvOyBAgQDGN6X7WyhE6jhYmpY5CPr0FMZEuBeJpQ2uT2aljsPoFq/zn0BnUgisOMJhCA6fIBCvE1WFM8E6uKp8CwTexduB9zlSdR6++Bi6b4Aynb6J8HTI/9nl4HZEkcInQ1n8YebMKWGlVeI1CD95ZXsTL3jkdEOSIZkQB6dJzSA0otLOkiEwYNNfrrDGCPAkboS8TNbiBd5qR4wamEPZbPAxhMb9MCYXYeDH44zBqxbKQl0gkcf/zxuPyyy6UJyDCyO+66Q0K5tv1k2xGf2FddUsaTdAwG8kseKCCQf8XQmpE/OYEFcQgUxqglzCM+iYfRgTmAFVkqlEA8+egdGEqzk55YuuHAYNc/HiGWMZHIG0ik6f9EWZyhGEtWDI5tiWTOtmIwbMoAVViIMPEGQzGcD8ik6FMu2ZZUSzFMJzM9iIT9w0N3q+WLDG0Y8IDB9EwmpxLXpKxYkxqU1xtIUvE4eZi/pwBTMXPGs1wMASKG8vws3Kdu7zgIZAVqyFchQ1E6ZiNvRS1Q90hTNvZKR/36sItf9Ws/8oTX4Q78PI/AnxoXsoKPA2cUrC4egfGySIOnpjahVFiPVJr+YyXYOv3WPPiSWqthek0G01MTshM0ay6WF1tYWKhhQM87rt5DzgXl65owEwgiV1JhNY5HA0gl2VjT4fZCSbP1+n34QYC4pSMzUQDtjsgSbNbqsgaID1/fFatfltQ9d5T0GuqwLR1W3BSfvYRjwx8Ecp0E5QjcS01nAdaALmxDASsIGMnSwmyGGH0AY8iXM5LQmi+mMDtdRCzOAJEhhromQEG5lEXCpkTXV8Ck1BNkLHnouq6AbQSqPC9Aj3LHZge5bFH+TavZxc5d+/DMMzsw9IYi3SUzque64s+WSiZQnMxjarqIVCqGvuuhXm9icWlRWE6zq6axafNRyOfSiCdjyGVSMEx9FEwo6XeKTTzCgVkHJ2M2UtmigK8EH9n05vtVludHv2qoVBtwXU/YYzw7mxYQsy3E4mmYZgqhP8TA60NzPBgx2he0hSk2t68N20zD1OkLyDA/HZrlSMM0U6BCoIF6cz+Wl3djaXkX+l5b1kwCgWbowDbSyMcnkWWKcEKFrtgWwTxL1uBCoShKKzZfhQne98VyieOJZ6tGu4Gl2hJajZb4sJIBSVuwsWej1ChWEr1uhMV9Pva8MEC10pG12u344hFoBDbsvAHDJHjrw2/7GLiEAIfQrYQwxlQ/ht0l+sZy7efw5SdW8vbMdAaZYgaLe+toVdoIxsDqyPxhDMsrx9rxGk0Q0MdAuIy0NbKhJ3VYRkLI5JQ/S/MwFSFe0GXv4pyiP6YE4BgM79FlHhCANROmeDqadhzxuAWfnuoEJFnbErAOXPQ6lFUrFQb9N50UA1/oyecjHFqIJ7KYmswjkU0C/hBLBw5I8CUxgrjjqIA4ktoNQ8hKzQNtUS+KxNkEbIfSYAsWAXdpoGmIOVQrplGcKWBiKovpcknSoQmcVyo1zC0uopwpioyXe2ar2UOt1ka91pbrDQOuI+pMxs8Xt3VpLgT0dSRKKHdPumOCq0hQCFPLqTbhdzVUXtasB/q0GeB5XoJYDZhs8EnOD1mBMWFCOpYmfptcj9jM7XUG6LTrcNsNuAIEsspVHoHic0/7g3EWwOuwkh/GL7mCEWib0WRxEmecdQauuuoqSftlQu31X7ke13/teon7Vn07/UMAACAASURBVKitJhP6nAvOkdRgkQaTEXjX9/Gla7+Epx5/SgqsMcOHjLpr/vIa8Qhcs2aNTFAy2wQIXJz7hcm1BM9IJSa1mKm3DBiR1OAwwkM/fgjXf/168c6jf+FBSqljizT4r//qr3HyqSejWC6i3qiLlPeTV39SFh8ar771rW/FRz/6UQEyd+/ejc985jMSyNFoNVSnQ2PSVF4CORgiQabY5MwknnrmKVz35etw+/dux0u7XhJvhlVrV+E973oPPvihD8rCdfvttyuPwMe3K0N08bTXMD05LeDp5VdcjsnyJB588EHceOON4hXY7XTVpgYN2UxWPicl2kxvXq4sHwQCKQ0+/dTT8clPfRJHbToKe/fvxY3fuhGf/38/L6nOvHai4tTwM3Rk89Gb8alPfgrHbzlePA2/feO35flLi0uSzvNmAEokNZjbgcSAjcpsbgosHMY/M4D/+JH/iA998EPynfP+fPm6L8u43rN3j3QmJfjlzblQ/II1jAlbXBjIFibGwK6N6twM4WF2jYFzLyzg0ndvxOnnr0EmbaDT6eKpJw7g7tvm8eMfLGP3rh66HQNRSJBBAQehAC0DmDxtyQFHRzyjYf36GLacOI1TzzgaJ5w+g4m1wO4XD+De2/bgnlvmsOPZDvp9Jckas4QP4wX4yKW9xjswhhbkIP0LSHTcM9iRjZtT2DzxDhQoDTZpGjyEbg4QGQ2R/3V69KM5gFp9Af6wi6nSeuSya5BzCrC0pPjf+H4X8+1tqHR3oOXOo0/fyYhehWlhxHF8ltNHY33pfMxkTpFz2M76D3Cg8TQa7l64YXPkxqdgr1dea18pFfI13pTX8LSDacsMWJGUU+5HL/daGsMO49uqSmWVnMf2OQtodcwimDNObaPnTyi+a1xVCezwMCbPDNlyp2RG7WgKb5R4IJmT42zXw3HvYYMoV8jh9DNPl33/ne94J+bn53HnnXdKA+3xJx4/CGa9htv/Jn+KkkWpx4jWJ0w6lWR9iNhGqTrdXenrx2MZ5VyBpMrT73NI9hEBP1uH6dBYPEIsyT+TdWIikdWRmzGw+ugkihNJxBKGGos6fY0MDMlakoYggQtd1gJJMuT4ZJIhawAmC468z8S/MjIwCCjpC1Cr9LGwr47qfIBuHQIGMoGSvkc83Ax9ysx4qGFyIhtRHiJ6+km5QTasKNHUGXQF8M1pOFYcryTyHYLxXiEdVuoWvtj4EKoSK9XqQrhxzD5+kw+935iP/0r7w0+BxBKeRX+WUWdHaLIaDDKkYhMol9ZgYnIDiqWNSMdLmJlaBcvk/uah7/cBJ8LadRMS0hEONFQPdFBZbKFa68BrNQU04DmdCaAE6Xh+GkYBTNPGIIzg9j3YtoZEIo7qYk3C4DjgafLv2EAiqUAusprI0InFiC4EcL1AmHKe66PfZZgE/XdVR0qn56zjqEARPRRwQVJCCUYywMAyBRyQBgHn+SighP5i9CTMFsgOSyJfIsCZwezqadgx1gFkudM7zUE67ghrzff66JOxNBzKXBr4XQkZkPZVMBAwiESYTstFIpmBaToCBO5+aT+ef3Y3eh0XjmUJWNPmOc4nczCBmVUTmCAYk7CFfUZ5ZrPdlHswMVEWYkwqHUcy5SCViouUkVPbNk1pXPA+GKbwFWXPJqCXSBLQM5UvPlWz4RAtSf/tSKjkvn1zaNSbcr8dghuUc9InzklRcIsePeKGQzipEE4yhGUx2KGDuQXKg7nu0SvRRhTRt9uQcJVUNgE9Fko9U+vMYam+A932sqyXBOIij95uceTtItKprCQUk6FGSS3ByJiVRCoZQzpBuavoXeWcSo9AlfxKiWeAdruB+cqygIIcI0y8ZWOXD35mNiEbdRf7d3Sw55kBGhVqFhTjL+rqiFwdGnMxkiqtl2nOZMA5SbZlEiI95xgjCMi1P6SnecxARE3tMBJfRGHkxS3Ul3voM5V3TFeTpZtWKPSDHc8/gu/8PfcrhlVQR8EzC2DmTBiOJdfGMcuGqe4M4WQp0zYlvZpndI1AHINJwgE8tytgNOeVxFhFjozVMNTAaTqku0RoYuCHCMbXbHBPNOEkaAcWImCoa2gK+zNTUEzT0PfRajUFDOMYYwgqz/70xTQtG35ngNqumtyXIRUjMcBO2khmODZNxDJJ8XgkCEcAPZtPY2q6gGIhj1giLnNnYX4BO1/ai6QTRyIWxzAy4LmcNz3U6y56ra4A1yokbCgeuJwzBCMDbyiBr2qjpASF81z5jIqUGJyX/HjcqwkAElBU1arJMCCqTLhmjHAWYdfGFIksDAIBut2ei25vgJ7bRLtdR79PvIUOjz2ATcVRcvJKjOA3Zgt59Q9yCAiMxWNRKVfC6Wed/nIg8LrrBXCjvpoLEm8UgbnzLzxfAYEXHgICaaZNIJCL9isCgWtHQOB3XzsQKNRzy0Yqk5LU34suukjkvpTLksFHJiKBMpEHM33UMDC9ahqf/tNPC5uObEJ6CgoQ+EkFBBIVP+e8c/BHH/0jXPL2S9DsNPEv//IvuPcH92Ju/5ywAtlNXr9uvTAkGSBB5mA6l8bTzz6NL1/75ZcBgavXrsa73/Xug0Agw0K+ecM38ejjj0rhxw4H0WbKdK+88sqDQODDDz0sMl0yA+nBqOLLR9Lgc84ShtqpJ52KpcqSSIPFI/CxJyQ5+c/+/M+w6dhNch9uu/U28S/iRsNuUyKRwMzMDDZv3izswXdd+i6hiT/88MMSLHLLzbeoKHQmLY8NeF99sPxmP0MHrnzPlXjve98rYSwErOnzSKB2x84d8NwjQODLB4CIsNSPpPBUSYg80NEpSR2zaEQdYfXaOM44ZwJnXDiFY4+LMLs2CX/g4MltXdz3/WU8eM9+7N7FLpLiJQnbCD0Y2gAaTdPZP2PHLAqRiBsoFdM4etMqnPv2Kbztt+PIZGP4yQ/ruPmGPXjk/kVUKy4GYm79OrCsfrNnwWH76RSgxYS2MRDIgm4sDFQMHAW2UeIaR9qcxfrSW5A0ywgGXQxAGSv98VoiCWj168o82GsiMgbIJLNIxMvImGU4UQ5aGIM37GCx/wi6wQL8oCPm3mS96royLeZhaiJ9HNYVzsNMaivtwvBi424stp5Cy90PL2yP7ucvYui8vkDgwS90BMC82hd86D4rJxzeT/nM5GrplHeyYKO3Def6ildjIWaOgMCAh1D6s5GlNAYp+DvCgUwIV2ypw7Ho4rWVp8p429vfhg9+4IM49ZRTxRf4tltuk4At/n5U+yvT6je3t8yrDaeX/f1BUHrEmJNQs9EUNofj9F2yToeI9D5CduuNBKykhnTWRKYQQ6oUlzTLfDmFhBymLAEF4/khijMhMlkHFlE/HjbGj5V4mqwfBOkY1sHnjOemcPRGYUNqzIehDs+N0GpFaC4P0Klq8DoGBn1g4Hpwuy2xFui1B+i7DEcI0e5SQkj2QYTAHYq0TEA7MTfnYY3yp/Es426nPA4VH4LvyiMs/6ya0WP21MuH2ZjDy/2Se+147SPDgb+O7Hu/1MA8rJ/8GoFA1mIShrMinWnoIOMQCFyNyamNKBY3IO2UsWHteuiGJeqsMPRhJXWsWlNGLp9Ct9tHbbkLt0mWbIR2syXBIgwKYVpwOpVAOpuGE1fN3maDEuIq/L4rwHx9uSWAmJOIy9wkI41ASJ9MpShELG5Lam/c0SU1tt5sCQvM7wayfwr/kdRZXRfGYTwRk5AC/tuQ/n5yZmEzgOEOtBjgv9CVZbA4DwTIZEypCdPFFIoTOaxZU8Ls2ilhLzFhVKaVYcKRoARTiCSu25PXFuBpGCCeTEsDkUBQ0A/EU8zr8gxsoNvzsbxcx+L+RSzOVeB7QwVoeioZlwEXRozX4CBXSCGbTcnnZlpur9ORusGJ2YglCLakkE4pPzY+h4BgMpGAKQAnJOSBPoq8FiF4MO3WVAxkPiQTd+BJIEK10sDC3LzIhcm0oocf/VBjZIxZcQxCC812R+6xEw8RS0SwYtzD+mh2PPHVY2ODjVQMbfiBIj4w0dVOWjCSIQKrg6a3gApZgX5PvneGTBiegWSURCKWhhWLIZ5IiiQ4lUgj6STgMLCEr8PPwmRjgsuUeEbqDMpagIDSgXoN80vzYiFGoIpyc/pP8rMPhwYOLDWx54UmFl7U0KsScKZXMRtJ9M8bOffFGBxBQCyUe0VQC76JgUsGN99PJEOyviYyDgLKh5l2TTuJmInQ99Cq+MIU531WjUvSGjzxGqQ3rfL+U794WhmHq4nnnO5Di2sw8nxvQxh7BFRjcRPxpI1YXEMiRZCUwS4EtbiCD9D3Oiqkw04I0c33aNECuP0h2k0P3bo7IrCRxcfANV2AYnph0gOTDwG0htxDbQHDONjDAX0xA/nFZpF49fHzGmTSOfA7Eeov1dT+ZwN6QkciF0dxIiuAn+4QnBtCJ/vQNJBMxjE1VUYiGRPfRzICSZx5cecemeu046ANB/c9Ng+6vVBkzJwfAu4RzKMqR1j+9ADmPil8dmlAI+zDpyUA98qxFy4/HJOBI2VBo2SWnL+cBIHMezb/mOQtwChDX0xHajT6ybdbHfT6njBZW+0G+i4DaGgpx5p2tG4eZuqUX+O2dAgI3LB+Q8RFjMAXvdK2bt2Kp59+Gl+97qsKCCR1WyQaQ/Gwu/DCC4XdRqYfO6h33X0XvvDFL0i4AruinOycHATJKOk9//zzBVhjx+amm256bdJgLvIjGjnlIJe86xJc9PaLcPIpJ4N+hgS+Hnz4QVSXqyJ7lffVDPEiuPTiS0WWnM6kUa1UpZAnkNjtd2WybNm6BVf8zhW44tIrhG1Iee5jjz2G/Xv3CzuPstq169bihBNPwJbjt2D1qtWyGD337MgjkNLgnTtlMq3fsF5kRGSTUdd+xx134Fs3fAvbtm8TDybeM/6iATmBwPdc8R6US2WRGTHB9/4H7kefhqfsVGiaXD8Tjz/5iU/ilJNOUYzA++8TJiVZhltP3opr/uwabNmyRUBLAo4/+uGP0Gl1BOBjys+aVWtE3nTCySegXCzjmWeewV3fv0sOMwQeRSo2ZuP+Gkfc4fpWZBKRhUnfy9+68LckUIYg83XXXSfp2SwWXiYvPlw/yK/turh2qO6NLMg8xEijx5G+mRz6ta78fdwxUJrQsWFzBiefksbWUyexblMZsXgcL+0IcN+tL4lv4EsvuegPhuJ7EcCVoAHV+NFFfjWIhrAMU0AI+n2c85Zp/PFfHo1Nx0/iiUca+J9fexH3/eseLMy3AXbO3iSM11/bV/4GvpGKgaFsxcRQp4xHeeeM6VkszQg78e9NpJGxVmFt6SyYURydzjLabgV+2EKEJjzdhad5GEYMyVA+RQS6dMRhIwkbKTDHjWOwjb3ipcMEOAm90DRhH1DikIjnMJnagtXpMzCVOk5Ar+cWv4e55hNoeYsYRPQgGbkh/9x79zpKg1/t++LcGt9CdaoY+d9QcsXVbsRGkHKXQS2c66rw0vlrlJZHAShrcF1Sg1ivDUFgh6xcFd7DSoAHDAOBThkGi3q1Jx5uOBqvjfXAb7/3t/FHf/RHmJ2eFV/A737nu/jXu/4Vu/bsOggEHllfXm2AvfzvlbcSmTZqPHFEiK8eQTsCczxgcX5ZZGposJNAaXoCqZKOXBnITxrITTrITCSRK+eQySTloKzQAx9B1IJJdtSIh8oVYUBGxyiURMmxCEYbwu5ng5ZVKg9LPIaYDLvRlRG8ch2g7xT3HR7+4kAYk0MWWUsD10W73UGr3kG33YdLtkF3iG6rh1ZliFYVaFY9dBou3K4n9WnUp8+aSgPmfeD8sqS5QfhPNAuyzlBoxoONRrsNXhMLtZXY3mhPFBNF0F/KGUHsTCmm1OmINPiXG5mH87PHrNqVA0ABHgeldGPJuKynK6O1LSStEkrFtZiYPgrl4nqkYyVsWLcBpuFgwLhbPUA6G8PkmoI0v2uVJlqNPrTAgm056PY4djti8M96LZcvYHKihHwpJzXx/P4F7N+zH81aU+otJv1GkS4eX8ViVkpDWjP1eoofTjCuUMyjUMjIvKss11CrNkSeSI9OkhN4zhKCQkSZb0wAIe47ZOELTE5WLJm9Q+7aChALghC+O0A6S0bSAHEmB5dSmFk3gWM3b8DETB6WRWCCPqC+ABR8fdpZuJSRkkjCn3M2GvQSpIxYARXU8PPaLdOWRNSF+WXs37uIynIFbtuDbSXR6dKHbCCpv9zXeC803UcyG0d5ooByKY+hYaHXaiCTJjtvgHaPelZaGOhIpZOYmiphemZCzn9k2hGojbRQQk6YzOrEYjBM1UvgOZfAK0Em0wjh9QdotbqoVSto1Woih+x0PVlWiXdaGtlpBjpuH5b08D0YdgjTHkCzVN3Ua7YRehGiAe0PdHgDsqIJ0ujQ4zrieROJogkt7mGpsgv1TgX9XgtBz0XYCaD7FpJ2EoYVQzyWQD6TE2/AZCIpEbDcWwmCWpRxck3WDOimKaqCIPTgDsje6mLPwl6xY/L8PtKptLymbloYhgaW5mvYu6ON2lwcfosAHlVt9ES0YZpkj0bwwz4ceyDAdjqfFbC4Ol8Xz0qyyUj4JvDHc0QyHxfAm4nUtmMhnYkjZsex9/k5ScBmLUOZNf0qmWrNh8oGpkMg120SHwZS2yhbC9o3BIicEInZGOIFQ8Yik4fjiQTiMe5Zih1PRjmGLoYEsMhgN3WxNosxYTugZDpAoOvouj4ajQ6ajQ4G3SEsfjc9JlWrqyFYyqYsa+CYlcDQMNEXb4tAJO/MtIonCTbTUmMoADFfn4ObwXpBL0JloSpgnBk3EM/GUShnMTNTwuyaSZH3sp8Vt02Zv8RG6IftmEzq1qVJ0Gq2MLd/QRGyJFGcICUZf46E3fS6nngQkqhEnEY0MpyDAcHZgWBIlEoHIRtolOWr54wbhQIgjsIAVc2oJP6UB1P+S6YgryubSREDlRAwMgRZtPc9yvJb8L0e+kEX7XYLPbeFUDwC+R7js8ThvA+8rtd2CAi88ooro4e3PQym6H784x/H1i1bRRr8la98Bd/65rfQbrUVQgsgl80JE5CgCQFB/pxhIV/40hew/bHtaoE1OEmGkrpL0IoMwpcBgf91hTT4NSCxBGqYAHz8ccfjnLPOwXnnnSdgHhdcFSetTNBFTmzYSOaSSDpJkZQsLC3g9ttux1VXXyVdBx78CI5RdnvpJZfiyvdeKVHbgRfIYCVdmYUiE3QIMhL4POqoo6TDwQCVL173RXm9nTt2CvBHwPCKK67A+z/wfpGj3HnHnfjGV78hacTU3Y8PO1NTUwKeMixkZmJGJMFknP34/h+j0+vIQkmknODlWWcpafDpJ5+OxeVF/OiBH+HWW26VsJCTTzoZV3/yamErMB6c6VIsNHnd9NkRSQy7TrYjWA0/0y033SKS5W2PbcP+xf1qoz0CBB6cXUwb5AHwbRe9Db9z5e8IiLrtkW347Oc+i0e2PYJWqzWy5nkNg/V1nbOH0YuzUCKVfFSMsUOlD3loSipPNL0H0BMs0hCnmXQamCjHsHpNEqeeU8SFl6zCxOQq7H1Gx7evfQY/vHc3FioteCLBHIUajGoxYVXQk0bTELcsFHIWLrxoFh+75lSkSxoevncON37lWTz4o0XUGyNT+sMNZTiMvrp/f5fCQssR3yP687GQlgWM+jp6dIkfJIsz5hFmkLVmsHr6JKTiaTQ6i1iu70GzNw9Xq8O0QoTaSHoQ0neFqyaPz2QTKrNnVeixVKjDMFR3UhkdKzYPJTepRB6Tqa2YTZ2JydhmMfF+ZM/XsNjcDjeoI2QgAcHGg49X0jT/Ap3z6/kljTut3NJpy6Jqq5FLCyEKFrg8aCn7a7aKPWEyybFrxDziPR9hsZZYtajjKb+agM9Vd0u5XEWSdhhZLPhGNmcrLa1ez8/6S7w2986jNh6F3//I7+Oj/9tHRUZDe4gbv32jWIfsm9t3JCzkle7n+ND8CmvuoRGuWL0WEgdDZ0QGLL6VnIFM0QXiKQv5iRTWrZ/C2eeditSEBT3VgJ6owEx2ocV9mA7ZPaLzk3lPb1keYgcDVw5FwlYd+GI03gnp/cPxPRAJmEpJ5KGdjAz1GkQsNJ1SRhu6QZ9RlaBNkFK3HKmnbF6jphiuehjC5WFlYCizv9DAcBjDoE+JWgFuw0R9sYOFvWxw7Ue1WkWz1ka/E2HQJ8OdK0xcromgg6Sdy/wawhXWBhnt9PBiGuIoWGd835UXx0jqH4eGmKxWQ3SFSX/Yoeu/xPw78tSfvgM/b89YmSb8M92cUbNCQ0IvI5ubRWlyPabKPMNMSABinKDJMIRuKjBk1aZVqFSWUVmooVPrS3AB9wB6YjP8gr66ZKyVSlOYnikjl8uiUa9j3979Iguk6oosI541DNNGPJ0W035C1fV2Q/zkWNNRqk+wIzuRQS6fRqPWFACLwFZ1qY5+xxWAQBx4WANaujC6DIv+oKNNSlp+FoJecDDxlcBe6A2QmkgjHQfshI7cRApHbV6DU08+AcmMiZZLpm4bbrcHtz8QkIehITxD8ZzWbfdEHUYAjoEODNXg1EtaCTiZBFZNzaLRaGJh/wEszi+jWq8hHJgKrKScVvzb+nA7PfEYzGRiyOSTKBQzKOSyKjIo8FAo55FIJYTIQlsq1+9ieraE444/Bhs3HoVsNiPAlKwZzYoEkBAILGULCMIe+p6y4aEyr5jPQzN8YS43mk00ahW06nVRvpE8w7xngXwon1U9ErEpGBrkmvkwDLLmgAHP6z5TnX1JfR569CBUzRnxcGNQBUNYSjHkJpLohAyfWESzdQD9ThPDvoeBryETzyDoR7B0G6V8HpNTE6DSkL7+BCPjNu9TgIhMMUrH6dtKMEkLxQOy1qhi/sA8duzeCdfro1gswDEcWGZaGrHVA00s7OmhNhdD0LcRhhwvZMepAoT+e4HXxdS6HI7duglr16xG6AV46KHHUVluodcbQONmQG/C4RCFXEo1kEkyiNuYWTONs848E/fcdQ9e2r4fvbYHM2nCSlio7K0eVDGwTuQKTsYlfV5ZOyqHPQLZOtLTNjKrbWgx2tEMxRMvIXhEHJlUXFhq3VYNwaCFIOqLr2AhV5K5QXxCZPVUh8eZdkwv+yG8QYTIN4Gej247RLvhyb026Nk50JAYMqzREuK5b/TR4zlqECKR1jAzVcbU9BQSmRT8dh/VZlUkxiRMdNs+FuYXJdmXDNXSdBGzq6cwOVGUrXFu5zwi3UShkEMuk5aau9fvivzbcgi+Eoj34Xcp/w3Q7zF8S6X4snnv9bpodfqyLRG48wgG+qohTCKV+EqTwdonmB6i3WHjgerI0TanjYJMxo1jMkhD3m36TUMk3oZF9jAZtWSdqnRzAr1sYLhM/m72JQjMC8h+baDXb4/CxXzxwR7517xZt59DQOD73/v+iFLV004/DX/88T8Wttmzzz6Lr3/t6/jK178ii+5YakfvPHoJXvHuK3DuhedKt//ee+7F9V+8Htuf3A7XdwWQY1mzat0q/MU1f4Hzzj1PNiAyAsls+5u//RvM7Zt7TdJUHv65GHihJ55/xx5zLM458xzx9zvu2OPE00cShkxDFhvxAuUhhJ4LGkQ++73bvodrPnWNpGBx0+HiPzE1IUzFK3/3Spx28mnC0uNrcFBW61XseHEHHv3Jo5goTQjgyfemNOjLX/oy7rrrLux6aZccEDdu2IhLL7sUH3zfBwWouPP7d+I73/wOHnn8EVkuxr5yZARedMlFeP9vvx+FyQIe3fYobr7pZtz/o/vh9xiR7klCUSaXkft79cevxkknnoRKtYJ7778XN99yM55+6mkBAv/803+OLSdtEVNVQdZJ93YceX/Jz/N81Ko17N2zFwR4H7j3AfluCIryO6CPIzfuI1jJobnPNOwLfusCfOBDH5Dxyu/6v//f/x0/+tGPpOPBcUPZ+5GHRHgBjJYH49tHyW302RAm1SjzkObwDPuIbAQhHaAY9hYgmw9x4jlZXP7h9TjvvPXoBDH88PYduOOmHXhsWx3tRgQv9CXdVSQhvOHCOvSl6JqejeHk07J4+yVTOP9tq7C418I9t+7B7bfswrPPVuG6nA/q2o4M8N+U0arAqEMPji2OQwMaU2thS9HLoBoHeaSdWaxffSJiiQx6wSIWDryAA9U9iNCCjzYI/Cu5EV9RpetR9kGmtBLCKm4O3zFgwSzHf9YLZPGkZGTlMgVMZzdhNnEqytZx0nTZPn8t9jS2wx00obO4pd7p4GPl4W38Q5Uq92tl8YxBQE6sEbmEHn88aFEOyT2USXoSAjT6T81hArHcXnmnPfH888fmjTSeVg4BCITGy7vpC6SqEpb5v2QVerBF6sWi8PAbm+l0GpuP3Yw//IM/xEc/8lG5wFtvvhXXfe06YdIvLy//1Hd6+H2GN+SKmOhHFsIreOiORz1lP2Tbjh8S5qQPYPEJCR5QNSTSNsqrklh7bBbHnlzGpqM3wYpFgN1FaLURGq6MH4+qYS0hvrJB38CgZ6Ky5KOyVEGn2cXAC+Wg77sePLKAmC4oAGGoAr8MB2AapR4DjaU4ZPm6tLCyE0lJQY3FGELiIJOOoVQqIpE2YRC7s5S3kE1ZlxZI45Wsk3BIg3gbvm8j8hx4bRftZl3CZsgerMx72Luzi6WXfLSXQ/hDH5FnwfcC8dXUyHoPOXM4u7zR7FN+iT/7GEvTOMfoWcr/xiLjI4Fmb8gceF3e9OftGWOmIPcO7kbjlOmVzEE2xVIo5mcxNbkBpeI6pNKzWDUzi1wqRXxBUtxzpSw2Hr8KTYIscxXUK11JEVV2UKrBQ5YewxuyBJ9KRfgI0G11UV2qYHm5ImEYPhlsBPtsE4lUGqlkTsAMPwL8QU+lFIt9oI5iMQ095qBWacB3XQENO5ThV6rodwIB9ThhNceCkwDSCRsmmYGjSBTCWFIYDpiwoGE4pLcf04BtmcP5YgJTqwpYvW4Ka9atlsYVIWW+CwAAIABJREFUPRE9T10HQzM6DQ+WZUMzdfS9ANVaC0uLi8IYJIfCMChjpcyQ8suUfLZOkzLDtnjm8zO3PQ8pmyEbDF8ZoNPqCijKWsVOaZiaKGB6qox0LqnWrdATb8BkJoEDlQN4/qnnsVyZw+q1q3DSKSdKgEg6GRfQhwSPWq0q7D7LMJBKcs1iaIsv0mgGN+SyGZCIz3AzqvaadTI6W8LM8gbcax3xp/OY1DwiWNlsyoX+CNQiAzKCnU7J2YavQRnnwKViTNVFGNgIuK5byjvOTtH4EegOGnB7DXi9BgaDJmzdFsBv2AvhWEmUytNYN7sWZQbF0NqHtZAwuFRACBsoFl/TZiiZjm7Qh9fpYKE6j9375tDqdiX0gQ1WzbSRMNJo1rrYv7uL+gL3kRgyCQZthPAYUtMORCHHROnV6wo47rijRcY+N7+AhZeqkoLda/cx9OnvPBQGGQNCHIfrJ1mSESamSjj//LPwyIMPY8+eBfh9Qnw6+kxx3teGF5GVqgoXAqoEnTyfYCBVFKpaisdspNc5SE9G8JhSrWuwLK7qMThRGoWpMsJeH43KEprdRSBkiB1QTMzC0eOipCCM4SSBdM6BER9ICnPMicEf+CCRrdP24XZDhGxE6Q6igQ2/xcCrIcwYYGVYgxHsbMOyTGSzSUxOTaJYmoDX68BnoI8XScJwu+Vj30sL6LdbcLJpzK6exMzsJGKJGJYXK5hfqCKdyGC6VEKxlIVma6jMzQm4qdn02bSFNTmi+osyMaDnH69gCPGebPfaIlGnnJ9AOzEIz/ORzhalXUxFZLfpotrowPP6ElBH1ih9qMkglHHv+4qMJg091YTmfTMZBhYzkEjZIqtXjwh+vyd7Pxt23U6HWmt4XgddWnp4tGILYAkcyJCXNzXB5xAQeN5Z50XPvPCMgGyXvutSoY9TJsuUWWGs+R01AYYQDTgBOLLW6MPHn9NEmyg601bl6D66r5PTk8KwOmnLSciWsvJl/uThn+CrX/2qRIa/JjBKPB0UwEWmXj6Tx7p163DMlmNw7pnnopAvIJaMCbpMKa4AYWCRp0i89XodDz/6MD73uc8J60+saXRN6LpkKV547oU445wzMDs7KwOarMFWtYWfPPYTPPb4YyLpvfD8C1GcKIo06L5/vQ+PPfqYgGp8LYasMOWXz6HGn//mB/f+ADv37JR0J+noAhI+Qq/Bs886G4VcAc/veB4//PEPBXAlECjINMOFkilsPm4zLn3npThu03Go1CviTbht2zYszC0IEEh24/EnHC+bD30NCXamUsqMlQdcblQH5g9g+9Pb8fCDD0uwSb1ZV/6NERPFLPn9EY/AQ9UbQVQyYj/84Q/jwrdciGazib//zN8LUMvNlfdNvqMjTEp100aMwJX3gxAKywceRWjyTg8WPYrBCpOyaJPPZWldHL01jss/vA7nXTyLwpSDJx6dx63f3IN7bqviwCLZhLZ6fXkllSTJP85Mz+C0M6bxW5dkceYFZAYCt3yng3tvruDxh+exuNxDQJBSAJg39eL+uhxL3tAXlfE2Hg4rAi8IYoVc9znyHMSRRdleh9mZE5EultCPlrB/4VnsX3gRAWriDaJo6+OagaC2rV5D5MZkGioZLMlKh4oEcdcZsQ5tpPIFzOY3YTq2FenhBtiag0cq/4L97afg+k1lWvTv4THCFNic5a/A0GCHDE9QgJ0c3gJC/GmZjcwg5j0cjO6RFIAiGR6d0tTigDQPUgIOkVupSa6eOloevo9CuSAevP/hw/8BH3j/B4RJccPXb8CXr/+y7L+NZkPRJ4/YsP3Ul6jY4S8fAyufwkFmy9xRjwCRGQL2EIYzQCphS501s6qMyQ0JzBxjYO3xNgx7CNskI8mXOsoQNp+PdsNBv63Db5no1nVJi28diLBn96IkILodD65LI/tIDrcSACKMjRGLlV+iYUEbOipoYRSEl7ZtOFkNTsZCIsWmrInSZBGZXAyFogMrFwGZAZIZGu57SCYsmDGmHA4k4V686ImwhIAhGrRIgBAe1CrzESo7IyzuAhb3+qgeqKK6XEO/1RJZowpOZNgOj+pqniiA/qcaCgdt45S2X3Fvx4/De34dvjP/39uVESBcKRGWimtUl40zDDTYyCGbn8bU9HpMFI9CzCpj3cws0tkcjBiZdkAqZ+P0004QNtbSQg2VhRaaVVfmTrXTRioRQyxmi894KkGZpo5OWx32+32GYLiSti1Jtn6ARIwBjwztiQvAx3MGGTychwQLqdgi0y8YKuCevmKlyZKIPvotAnRNYYexiUyGVyqRgp7WYcfoHxZK+jB94z2f5xcCIYYQT8zIFJDMiVN5ksCa9VOYXjuJWIobm7o2klkYzMAGQb/ho9boCAhP9lmlXkO92oFtRZhaPYkkz1OWLV6FPLcuLCygUWsIe5BnAflclEEaMQm15OdrVBrotz0wqzaRsjC7ahKrVk8jkyNrS53x1q6bRT6bRLW6jMefeArtyrIEUXLfWX/Uei4c8Nw2KpWKeMd7fTL3DBTy+RGDkSmuupz1eBZnWWTrkUi1qVwi05CehhEZfiNGIMktXDcjnRJNdTbmWVoCxMiGdgIB8sgk5Hvy/jBYwzaZGKyJlJaybUkyJkJD8IfWe8M23KCGKGpL6Ei70RYGZS6ZQyadR74wgXWTMzAdQwAdv+thwLNu6AuoxaTliIEZ0RDhwEOLZ+9eC4tLSwpUJGg5VExtx06h2wmxvN9HY55p8Bk4SRt6oKPb8dDgmOz6sOOQZNtCKSPjbX7vMob0cG1F8No+hqSLCQagw8nZsBOOKBh5bo6n49h6ylbseP5ptNvjMCj+2z5a9TbsyBpFngnlDJrlI/IdGQ8yI+ldmbGRLjvQYh0ELCAtA04sCVPPI+jpmCxPia9it0lGaRN+2JH+md5JQRtYzAiBkSYICDgZphlH0oRK0nNTj9ChhN0bgrh6NDCghxY6HQ9+F+i0AlhxDdlJpm6rBOPBsCehGrl8DhPlCfmemert+fTHBGqVFhb2LKBVb4GqxYmpArKFJAbRQIhEYWAhlc5jZnoK0xMTQqKqLC4LqYrsef6ZY1HNT18ARi9QwUD0nCRoORz0JUWa84T7eNfviJ0tU7DJ5mdI6wHK2ut9eO22eBFGDBySvTOE73fU+sIg2qGy8mHTXnY7A4gnGKRjw4k7cAwbXthRyeU9gn+BAOHeoIPI76Pd7aBLbTU8eZUjjMCD5Esgk8qIRyC7OfQo4BfLP3NB4aJP7zmisVxwyaYw4ybyKS5MtnQWCDyxU8JFXb4gKYIgmwfTa5k0Jdp3hILaNytN9PzeazqrE6DhewqLLVIml6RKEzAjai2pkNSr04Q0MuR5/BwciOIFEw6F8l2v1mXxGRdZfD43mXQ+jc1HbUa+kBeAkOawtVoN+/fvR61ek8HLJF+CkUw7YgoxEWzSYLl4JJyEdEry6bxsxK1OSxYxAoqkZ4v3HwESi8bWMblvvPVExnkvKOslYMkFj6wzfhYrZiGbziIeYwsa4m3IhTSTzGDLsVskLGTjpo1YWFzAbXfcJomGq6dWI5aKyaLE919aXsLy4rIAgPxeKKOmHp8Psl4OR7P2N7ocY1AIA0Pe8c53yNj627/5W9zzr/dIp43fjbAJjtTaK/SAAcyR+X80FKtXOW5JzLtIDm3oUVySscilcuDC1n0cvSWJS39vNd562TpkCzqe3L6Em7+5Fz/43hKqSz58rjPiJ8UTFcRXxLGGOOPMk/Bb79yM89+axer1Lubm5vCNz+/FXd9dwNx+Dz0vRCD+MjzcHQED3+j59Ct//zEDbTwHVeMTdmSLUwvLMQc55Jx12LT2RKTLZXhoYve+p7Fn7zPiEeijo8aW+G+NxooWwooS4kNEiSCP1gTBKPsQ8ItpZtLh5DukMICN6YlJzOSPQdnZivRgrSSdPVb/KuY7j8IftIQdN15v1X0YH9xWeni9gR6BoyKKexEBBxVGqgkTggmPBiUYTCYUbZEOPYwJ45eiDPIlRQyjDWSP4+ek1w+/Dv4N6QMxbQCb+xmttoeEDnV4B/nCY/bSr3yE/JtekA1QsvF/932/i8suvUzYC2QDXvvFa7F9+3ax8GAdQAYA94IjjbTR7SaiII79P0vzVKOeYDB3ALaCOJ8iRJYHIxEgyyCQvIMTTz8NRx+9HpOr44hPdhAml8T7z6YlBOdhwECOQEz79+5rYXG3h+q+PpqLPnoNpmcGwj7wXDKKhtACAnMD8ZYiMqdESCqIQ+pJmvrz1DUK2+DV0X9Uo3zdHsKyh3Bi9Cw0Ydg08zeQzhvITZsorrIwuTqBYtlBOkfGED2e+FwaFDHNcBR2Tyker52Mv34WYSeLfi2D6kKAnc8/h90vzWNp/6KkYbq9oXg3WVpKGtYiP9PpVzYcKREUg0Fmzq8pY+jfNJmO/ONfwR34eXvGeDRzI1TtGQUEjjoUghFbyiYjP4Py1DqUCqtRSM1gMlcWVl8sGYdu60hmYjj+pE0ydyuLNSzN11Gv9tHtBGguV2HFybZJyJmQB39idLXlJeg6bYhGoSOuiy6BNm8oXmKZfAqJfFbOamRgDYY+egzYYeiewXXCEmaO1+nJssFzEUNEeGz03FCeF/ie7L8G2T7ZOMwEz3SBMNZcpnYHBIm47+iImTEkbKaVRtCdAKVyWgJQZteUUZrMINAo42eoB73zuuh0OujU2tizuwaf0tdwKNJEApCrZsngSykftJgjwAXXnJd2vyT+gExJ5ucis5ESyFKuDEMz5bWZytttM5GUgRw2Vq2ZwuzsJOy4JWxAWuWsW7tafBLpVbbjxZ2oVioCGG494TjMrp4VttTcvn1YPjAvSiSCkPR9X7tuDVbNrEIskZa0dNPkeZxfOf3QyObro9aoodasCSgpawjPnwyMGDL8pQ930BXVGf0V+f/UfkprROf3wvTzoYCB/Z6LiN9bSB+4uHwej/LNAcNJAliOLqnuMAKEWg/dfgWd1iL0YYh1qzagkClJmIUdS2JVeQLpbEqAHK/N0JUuer6v6gumxg4o3+yhP/BFqu4NQzQ7HTQaVUkS9ujnZ+qwzSR63RCNpSH6lRx0LS7ndTJXA5dyUQ3BsAs7YcOKm2KvQGakMD99C147EPwiIrDLz9FuY2BqsHVHgjB4sLPjMUxuKGJpVxW9kY2YAn0DGANqIJRhCl9nqA8R0PqFTHBxDtRh2BqsFCW9IQJ6Ues+nGQC6UwZtpnGsA0MaEk3YJ0VwU6GiDuheCP6ywmRY2uJAeJpwEgCTgpwEgMkUhriSUvYufTkIzEQgYnI14QZ2O8O0WkH8F3Kxl3EciFmVpVgm2x0eQi1ALEkfTunJHh12BuiVuugXu9JSvjS3qr4dE6vmUahRBwkRIdsT9+HZaaQzxZRLhcwNVlCNplFlRL0dksYd9xLE5IQzQJyCI9cGTbsfOJCXfTbHfgh1wUbcUnqZpgJBFsiFsLwnQOVKirVKtp1AnhcH8gIpocwm2oMGQkFyCcGxf2bGI5gJsSEtAjxhIlUhj6MMQmEYXK363bgypyOVCDNoC/XQ39AbzBmBA5lbXiT13GHGIGWYUU8GEksORdT6rt1Qwa7HIDo2zDy7VJOJspOfCwd4u8JlEgwxogkKxmCmn4IfOIXO0JR5DXGxravsl2KK5OmfATGIAwXLR5AuEiqeHVldE7QkJ9jfG1y1qF8bBzaMUrwldKUnoIckTr9nlIHByhZipSVsOgfv7Z8LsbLR6r7NDawlZ8HanDKe9Lgmdczqodl4Vn5mcf3jZUtm9K8Nl7zgAbRyjJa7F/4AqM9XV6DVFnLRDlfFm/AT37qk+JbuHvvbtzwzRvw+S98HqV8ST6LirwPRB7cd/tq8dN5sB2lBCu37je7Lv7lo27EaNm0eRMuvvhiXHzJxQK4/pf/+l/w/Tu/L4EznBuvdcz+CirAw/wlFCJjcdyTgSfAiTqkCEFIZCfsNlLypIlvmD3UkaQUTItw3Bk5/O4nNuKci9ZDC+K47dancPv/3IGnHqEcgkawSkIyZtMmbB1rVpm49Mqjccm71+Ho4xNot/p44K4mbvr6Pmx7sIpak5yjgfLqEPP5I7Sdw3wQ/fKXp7InfubBlFqOOxVIkEDamcZR609DoTwNT2th794XsH/3LmawiSRA7VLsKLI7TEOwIXQyApmKK6b96n+NoQo3oAm1bqhk7OHARogEpotHY01hK8rOZjhBGX47xOOdr+BA/3H4YfPgnnPoYn9eAuTINO+Xvxv/9n8xsqDifJV9jeUs6wA20LirjVPaxGCcpS6BCan0pMlGP8Uh/x2fJ+LEkcmzpCszhZGySRZiLGDpo0axNb9E3mdWs4fXHD3+2OPx1re/Fe+58j047+zzpFn3+es+j2v/v2sVcz/w5fINesLJZz7SFVI4n6DIo8n58u/0IPGW9RYPpiNZlZUMkSpqmFmXxennr8LqTRMoltOIJYGh08fA6AGBDTvKYtC30KoEmNvVwLPbduHA/iaayy68ZojQJYA2gMvDnST0qtpKTORp3D+g/96hzoFUr6NalRWgcrDkbsZkbFW4GZzrZqQ+Eh80zNfou6whldSQTNuI54BkwUZuIoHSdA4TMyUUJ5LIFOIw0yF0a8RAHA7E2YKAJCX22pDsoRDVA8uYn29h7/N1ScJc2ufCbbMG1zBkkqXPNFRDDtSq7mCNqUT2o9DQI03Jf/sKeJi/ws/bM8bScBmco6pLgRljg33WQJQGp9JTKJbWYaq8AeXirLC1coUSUmTtxS0k0nEctWlaAiva9R6W5ps4UOmh1fBQm1+AHTfhkHBBUC+kl56LTqcNTaMdE9lQQND3JL12wMRg2xEQLZaKS4OJDD7Kcrtdgt19CcBhiA9/znMKpZ1WzMb06imkc2kRczSqHTQqdQw8F+lSGolMXEgnNJlw3TZajR7aTcp8lZcYAY+klcJAZ0ou15UYJlcXsX7jDNatm4bvdWXf8gMP7U4btVoDtcUWXnh2HwKXybMmDIvkiwTWH7NOCCw8b1FWyaXNc7vY9dJe7N61D73/n703D7bsvusDP2e/+/7216u6JVmy1JIlW0jeMDYYSV7G4FAkk+AiGchUYTM15I9JZjKZKaqmaiqVqRRJQRmKhIHAALbBYDC2wHiVN8kysqxd6vXty313P/fsZ+rz/Z3T/dRqW4vdWqy+robW6/vuPed3fuvn+1mmKiFZzrBxgsW5RWHMSeAIJbhhiOl4KuxDhqbUGhVhrtkFHc1mGQcOLqHZaggocfKpJwSUPHB0Ga+//jrUa1Vs72xid4+SW4KAJItMRZ99YHkZC3MdNNpz4q9YKRGITTGe0saDHvcuhpO+WEkxydmwCHDpwrgiEBvEE3ixJ2UPM3FgpAVhaYvC2phIOjGfBZ9JFNDzb4pYttLqPsOA7UcsgCCYOqMaVgTdmiLQ9zD01mSetbUCasUGWvWWME/blTqCcCrsNEtjKq+HkGfpTDrq+hNhl/H8wIRahqPQY3Frdxvbe5sSBEFCTJRYGA8DDDcTuNs1hBEDbzx4kynCEYeBA7uRit8/PzyOeB+RSkKOHMQ9dX7TGGSaUGqqwCBlBcP9DqAVDLSXGxisjwTwpZ+h4BhicsL3KN9k2dOwKCPrCveIfB/XNyAxyWZl6/jyeZZVhIWi2NYIZh9xXQLMsgG7bcMq0IczROwaEkaXMMCFagsWUkumBOA0G2WUijamcSjJ9JFPDxYdOp9FQDA0FEukachS6wjFSoil5ZbkJMQGfTt1kcET6GzWWpLuvb42QL/rwdtLEe0xXhqYWWqhVC2o1OnQk+AQMv0c20S1VkF7poV6vYrJwMd0MhIfwGLBQaVcRNFx4E2n8hwJ3pIVGPqUIDNcjl04hV2wUCgWZOxwjJAg1h+Osb6xLbYr3tgj6RdRoNKBJRFaUyQmCQyh12WWMi2goBQfVTgQ5fbsO7SVisj49aYKH+LvaQy+mWA6mmLijxAk9BmnRDxCzICxl3EL/gpYgC4AgSaheLJ4JJ5dAYFywOdETnT2ORoqD+rIfQTz3+dn5R55L/aGxXBcZ7paBrZli50AgWGgAINso8frEGmyOhXKv+WHF7k2qsAy36IcVT7P2sgkwwTnciAvX1TP30eW2CQmlxz0nFEooaLxriDYKgo9Px9IenLWcZ9x//m18XfYRuz9+67tWYmKNCW1LLRbbUlNpkfgsePHcObsGfzpx/4Uv/3R35bJUhJ5REevDGIl/p3Ub0nGy0BescHO2ujFPpQftd/L2n5xcRFvuv1NuPvuu0Wa/R9/4z/iM5/5DM6cOoPJZHLeJ/Olv/0cAdnPuLjUz/Ir228Elv/s+71//x3lKDHnh4t1cGpjqkIExAETWgYEkrmQRTio1HCyqHQmU8WwzBjNiomluSIWFlq44Y0d3HFXG+3FBp58xMenP/ko7v/KCrZWfHiugUiPRKbIAw/ZgItzBdzx4zO46/1LuPmNFWhmiIe/PcY9H5vg/q+OcPasC5cbGKbBknP+A5/PBfnINtnP0j1m/7aflvZcgEbe9vydHAh56XvRq/4b+SiyuV3uRZ3gL8zX0jcNlKw6Di6cQKnalIr19s46dra2ZeanQJUvbt44eQv7T9JGn6n5l3UncVQFUudhgUAg10j2jSoOdG7EwdYJtJyjMKY1uOs+Hov/FNvRQwjTkQDgau0TS+NsLF08nl4Z/YJNyBxTKYztcyxUgGlmLqQyDbJzJwF+Hj9y30bVdgQDubmWVz4F5eEGKV3J+X62B0FAPofLbRS4v+3VUz8/G2ZM5v3FHQaRfeBnPoA777wTR686is2tTfz+f/t9/OEf/CHOnj6r1upnrJ2Xen770erXio6Y90yGSaYlF60TIy4Vg0KGKqW9lIHpMcoNC63FIhaP1nDs9TM4cXsb5YYGy+HmnoeQBJ4LDPdSTHZsjLtAb8vH5qkBnn5oBW7XReglwrq9AD+Sr8G0zxSJoQz1xcmDl5LhI2rK4B4xn9svWigy3EWYNtzfZYxjkdBR/kWWsBRws25cBMoNB625mpisk4lUm3VQntFQaQC0LGJqo1MAzKIm3mMkDfKgSJDZHWvY2Yixcy5Gbz3GcC/AsLeH4Z6LUTfEeC+BP1ZjjvtUMu25zj6zIPlCq7r7+2w+oJ/v3uBVv4K8ym7ge+3j8r3Z/oJnXoa9sCYaKKBcmkOnfVTCQuZnDqJUIEuwjUa9inLFQbFGtplK8g38BLu7Y2xtjbC7MUCPjEBJ8SYbUKX5EvDyvali3zGdkyE6uprVOV4CAV9iGJTr8ocEkkKynpi07Sp1UhIJA0nObQb92gzMLc2h2qrJrnLSd9Hd2sOw3xe1ValeElCNgIYfTNHb68Md+8IykwAMUapxrTYk3MuumGjOVXD48CyuvfYoLFMT5RgLegw22Nsb4tzTa9jdYcgJSS8ODCbaOjoanQYGw4kUF2zTEDYfAZ7uXg/jsSse8hyDBMzIaipaRXguQQ8y8NQyz3ukik6uy7EETK1WHHTmmlg+tCCMQI7/syefhuu5OHzVAVz7umtQLhawtbWF3b2egI9Mzp1OKYHWxBOwyT+tJtqtJprNmgS4BBHPeCYSyjI9F7092utsq/mX52aCromPKJlm3r/cgdowyYZmuARhGUpcs/dSOs105Tj0hFQicuooFRZaHGiIQu76VUaSYUQwHBehNYCb7IrsOvI8FAwTjXoTjVoDZYdMNw+mYaNoF2EbhgDEhqE87T2fe/ex9CfDKQno5FGKvbOBtZ2z0MxEzraBb2Fna4Luqg9/twzfM6Wd+QcJlUc2Yn2KUs0WKXaxXBbb2tFgDLcfw9+JEI1iRbqRXSCLwrFKwi2WoNHwjxJyukJPpkgZdGinsGwTll1EuVDA/PwiTN3CiP6YGwOMzrmyi4kk0VoB8VRLKD8VPgILemoRaRWVEn2X6e/I8BuTLPIKDzixsAQNntmtBLHJAiwRWCZGU2ZfQa1SErnsxPdESamCGZk2bKJgFRC5EYauDy8OEOsT2IUAjUYJpUJZEo9F+kxptu/BNkmi8NHvTuETQHUdaBNLyZFbJRQrDHBRjFeH4RsleufSI9RBpVJCoejI2BOjHLsgbN4S7QPoYRiwD3qY+IGAuaGfncUi9hOOBSW1D+ME7oBgnI5ery/p4aPhWJK7+SLgzCoc7TYUD5N+3krhKbgG+2Sq5hGeEwtlWwBGrstsn9innNgXBjE3CdyZ+oELdzCBF7oS0EIgUFAlPZuHfuAz46tsablwuReAQI3behqeigljxrDTLiRHfc9bzBgFFx+8BUzjcLiEefQLbS5heWTXxs6ptvOsKBjCAOLgyjdGwkDkIOJDzRh3ch2cEbIXQQpF2kuEHi2m1eSkn2dFKBYjv/MZn5vJavkxcn9k7qXZZ7Dqy2sTssSF78o/41JMsvwzLnVtl2o3TgoMNLnhphskifmqY1fh7MpZfOxjH8NHf/OjcojjveSHOfmMrHPngKScz/axNF/os/iRfX/WV5jEde211+Lu99yND33oQ7jnb+8Rs3gmCK9vrF/oWy9pQ2TVX6Gvs28r6Z3aeinWgYpB38+WUuPvAuMm0/5Jh/heoFWuu8yPVurY9OzPUEAggQPlpZa9n5UXSdCi8TorjaaMiVrFxuKBMo7TAP51Jo5d28byoRqKxQinz07w93+/jfu+somVk0xVjFUFU+O4YsVRw+xsFTffMo+f/tk5XH9DRVLSzp7q474vd/HVvxtj40yM4YQeKKkktcY/NCBQtrYZgLNvky3tnEt2smaWCHoZXVmbXbyq5FKevOPsl4e+pJ3pNfFlpu6gWToI3bEluXcyHcmmXUGwKghDbdwIVGTeN/u7PYtCIgPO1gciCeeLYYQaGzgydzOWWzei5iwjcR2MnhzhlPEp7KSPivxY5mOZg3P578XjSVaS7HnkiObL0y9yjE9NIuqec1Z9bo59nmkit8G1Tl27Slx4CyUwAAAgAElEQVTet+7sn1/ycyxZlwmBIf4G20NK45exLz7HXJbN96qqn7PADNz5U3fiF/7ZL4hHLM3EH3zwQXz8Yx/HX37qL7G5vnlhT3N+eO8f1znAn2+KXktjnc9U7YmQsWolclBUFNxdksVGLz0L1ZkqFq6qYOmaKg5e08Ch4zXU5wmQseIfwJ8E6G9F2DoTYWN1iO1zIXo7PsY9D+4gxLTnSbIlD0PqlUsc2J+Ydq3UFRmt98K+7/yKmKN4fP8ldv8XzQOK4q7WAk4D9ClUa6IpBSvL1uWgbxUtFAsF2HWg0bHRmiug3nJQKptwygaqLRPVloVqw0CZ0i+bhQITYeAg8ooIJybcgYe9rR3sbo3Q20iwt56ivxFitDfCYNhDEvIQtA8IfMZatG+N4r1e3A2zPbEat/uBJLbDeYT/Mo7JKx/9wlvg4n3c91oz8r3KxYUVA+XSLDrNI5ibuQrzzcNwnAZazQ4azRqqtRLKjTKWDtTQblVF+jsa+9jZGmJjbQ/uiIAYPeoIlhRh2ipiPhVQgT5yiQCB4s1lFgWEH/TpMdhDxNO8ocN2LLGGGA2nGPRcGbscU5GvzkwM4LGrmoBjlXoVlmnAH/vY2+5hZ3sXURiK5REljZQnU+5PLzyxgZYlnBJZAn0mQp9sNQ+anaJYMTE3V8Px4wdQbdRQIuhZZOiIgakbYPXMqrADNabSEkQMuY8cyWeurGwJK4osLIIMlmkj1ROUy2XZ47rjiVhm0drJHVIOHEoAiWkwwZT+fZyHoAIsLcp4GT5Ez9EyZhZa6DCRVQPWVs7BCzxcddUBHL/mqIAZ25s72NnZFlnwZDoR9prYcVmGhOWVywVU6L9Yr4iEmSCZgCC6hjgMMRz20d3ZUSAez7AyXwSIk0DOLyTQSC+iui0luKtLOAU9SqXIwNU8CRGH9FfzVUIrWcqBJlJUylcVMMNtQITEmCLQJogwlHNzEg8BeFL0Kdv08ivCdhwYNAoyLFSLFVScAkwmBtMzjoYsgScya52sQbsgP9vpbmBl6yRC3YdpOfDHNjbXp9ha9eB3HUS0eUt4xmBYRBGmqWM6HeLI8UVcdfwgZhfmEIQxzpw8i9NPbKG/4iLYSRB7BAFdTNAXhl+tWUWZoGqlBN3QMBr3oBuRyHbJTndKpvgIVqsFvPGWN8LUyzh3uosnvrWC1ft2QEgpDkJJ+qWKQnELE2E3MkSKQLOopyxDwluYIkxJPpcUlqWl1JqwdRLATJBYVEQlgjEwc0CASpNqCvrI8plyOTJhko3n2MK+DadkCnqy9hHgSlNf2HQM0qCfJl9Tb4LJcKRAR40BI9yG6ZJEHHqUIRtyn7QBKFXYpxwYBgtaHDdFOI4Bh4EfOgHJCarFqoxH9nfNoAKE90iQdIjBaIIJ7dO8ECblwj7l5KawbONUgx9EEjbkTmOMBgORRstckpGo2LfYdupoGYsalPeuavXcs0Xn1aey9jIsloSwOIHneQJ6cizI3s5QqRFMOua1RaECedn2ohjIWPYvfG7+kfmNC0Dgs3ZE+T7huQr2l2KuX+722X9tFxdD8/2/6E++x5n84uvbT4DK95WX+x5exOdzQM+2Z3HzrTfjV/+nXz0vDf74xz+O3/3o7yr6rLBWsgr8Ponyi/i619avyP5GE3PcAwcO4M6fvhMf/tUPY3VtFZ/5688IK/Cxxx9TUvnnIn/90FsuA/2ELk6PQh7CyyLjY/1K2DUaExizIJNMIinndam5cGnKFpos/fT8Kek8eJgPnAssOCWYUn4M6pUnnGanDEr12d/yA0eiKTkk87xMG3Fiolh2cOTYDG5/6+twxzsO4aqj26i1p5hOQ5x6pI8vf3ELX/nSEGdODTAeKZBTuKs6qfgJGlUdJ95wGD/1vuvx5p9IMfb38PB3enjg63t45IExVk+HmA7ZJjz8KQBRmF7SRvupY/nJSE51F01336sUxPflk8M+2Y0w0Pj5GcAjYCjbXr1/f7tdIKvlDMOcIfRcE+sPvRO9xj6QLV+SjUkc0982A8tl8LIfX+ARCZj9PbqAGjtKKqzGE0cOhSJtHJ67BcszN6BamBUAu/d4D2eMv0UPTyFISePJCbV5P8pB9UvQGC/ouV65z+nFrpPPdy/xA975hVGt5jJyljPH0n0FDaV2kHk8mx7k3dxUl0t4/3vej1/6578krPDuoIt7PnsPPvVXn5Lk+O5O98IzPT9883GdgysKXL6AwlwEzvyA9/jK/fV9cx/ZeCSjkKiRGgICEnYnK8eqWzhx6404eGMd88dNtJY0lBsqpCZOQ3jjKfZWR1h5eITH73clJXI0SDEdh/Cmyu+H1lSq+fcjXfz7ZZ5Tc2arfM1FYzhfPnngKyRi7F6sF1Co0Uhdh1W2UW1oaM1Tsuhg6SCBwipQsuCYlkRsUTpPjzVv5CJwdUwHZYx3Sthd8XD25BmsnTmNvd0JppMQUaT6LxlYwpIguJcFHcmVUfqcMZhlF6ClwiDhsqXssBSDM7f5yeK99s1zr116xCt3jL24KysUmmg3KQ0+jrnaMmy7g1ZrBo1WE7V6BfVGAXOLZQlXIAgQJyn6exN0t0fimdfb6SNONJESV2pkC5kCUvBQPR5NpBMS6LGsirx/OmHgBKWVI4FFyKB1PR/9notRf6pYfCGlZtn+1ElRbBqot+rotNvCQBz3x9hc3cH25i4SyiAJrhEQYWGPO14vBF0aKPvjfCse0k4B43EIy0qEwc9lvlRzsLhQR6HKxOMCyhWCUgyiS5H4Mc6cOQfdtGFZBQkW6Hf7Ar6sb+xCy9JWiwVTkr0JxBEQ4XeTkciAA269pwxe8FQwAhluZBAWHR2aSe/QIpyCBYPzoQ7ws+yigXangVLZEY93AlhXX30Ex64+Ij6jKyurGA4GGPXHmAZT2b87pgPbtDI2GRVesbAXK/WKyIxnmm0BhciqG4wG2N3elPmB/CqdRRiyp0iNzopewsSUooYplgdR5g8obDZNMbDoyUZQRYWiGEhDxhNTNmgh0BXIQhAlYMZ5OoWuuUKCGfurCMI9WYEdsizNkgCYvA6yARuVBlrVFnSyLQtlWI4jZ4zpxJOk43K5LknCg+EOVjdPYhT2JBXaHdnod4HuVoy9zRThkGuMDsssShCFaSUolnS89R1vws1vvBntubYEhX7n29/Ffd94FJuP9zHdipH4BALHGGBXQjML9RpKDcrPS5JaX6rzOQNWyYduEYRMUHSYyALccdvbkMRFnHq8i8cfWMfqI10kiYVo6CImE5ZtksYC7FllWjDS15KJ9SnKZUfk8qFPUJahNYn8DtuZUnSxQzI06QOcuwn+smZKNh8ZlAIw6kAohKVYyPdk5LEPMAVXxommqRCfiSqWJWYCW7PPh6FQgkwrMwJ4/HyCxMLgTVV4KtmrTGkm+69cLqJctDF/YF6YuNLn6KnI/AhEElRjGLoAoBwDnuej2WiKT+WgPxCv3pTjPIng+fThJFDK4hfB5FB8LCdjhosEKsiHKdIM/km4ntEbnubVyuqNXoBkFbMoQGCQZ0T2NV5voaSLfD8KUwkRJ0IdBhNERLaZPC5hY/Q87MrYiCIPOhVn9Ainn+DztKh7cbPvq+K3vg8Q+Kq4/tfWRRKkIiPwDbe+Ab/2P/8ajh47irNnz4o0+Lc++lsMrJcBozzbLjaqf2211Yu5W1bKuCC1Z9p497vfjQ9/5MMgQ/DTf/NpfOxPPoYHH3hQFqqX/sVxWsxYf54y4Iv5tMm6y1lNhAQvXBuZTNzkc0nn+5iiTY8LHp5UbiJBLH9f0mPGOjxv5h8JpMVNCKnyF14ZE040WYyMp5ms8gBLI36rJSljZdLstRiLh4r4sbcv4513XYe3v+1qlKs7GLhdPPzdTXz+r1fw1c8PcOphF940RmQoIJsG7lHkZEmSBt7101fhH/3CTWgv7+CBb5/GX31iBfd/ZYjNNW6+GEfC5SWEyUWJlS9O7CxxSsk4r5Tn98ytEYGg/VLNS6W7sq34Pgmoz7x3VJKsAoJZZTuPgGYMJ/6MDGWK4djOjJRgLYp7rhxE5fPKGVFXDlsv/VjKvzF7HgJmXwDQ91+PFAY4p4r/iwIZ2L84Khx0cHTxx7A8cw0qhRb8UYK1R9ewZtyLfnoKIcaZqp59hP2CfSyvmrED8WeqZ6gX/+1Kv/hB+gNbVNVolJdheB70vdD29D8US5GEVXPV9jygFXjoa83gg+//IH7xn/8ibr7lZpxZOYPf/S+/i8997nN49JFHJQzt2a9Ljet8zlHXop7zj/pLzX2sytNvi4ExnJfz/QjlXvW2hUOvr+PGt1yDA9c2UJ2L5bBlahp8T0d/L8buuT5Wn9jBUw/u4on7+tJo8vRiU1K9yVS5MHIubvuXop1F65jNBPz+fWmt8nO1ZtA8XoVypupAZwPlsoXqrIaZgzaWDlfQmati7sgcWm0mHgK6DdB1wBb/Af5HHcGkiP7OFJtrG9hcO4eVJ/tYOTNCf8dHNE4Q+KkAG2T/MP2UcxP3BLZRQSDhc2p/IIcmnftD9sjc2VuZe3BvoF4Xr/lX1qcfhVFLILDROICZ9lEsNY6gYNXRbM2j2eqgWquh2iij0kixuNBEvc0gCktku+PuGGlq4+zKuviNNxtV1Nt1VEtVCV3c2+uh1xtK8AL9xzTNEcCMDDIGR8UpEzpH4uE5dF2Mhy78YYAgIBvHkv7K95OdU2pYaM92MNOsCau23+tj9cwGuptDYaXJXlP8qDlfM5yKe2COE8U61C2ypwA/oDSTqbhM7AGsioH5hRaY49sQDzGOS/rEAdWSg21KgzPrKfoN+iNfwh9XN7egmQYajSoqZUcSZn0yrqIE/f4IO9s9jIcT6R5UasUCBMYKuDGBStGWgItKpYJihT5tnA+BwGBR0hd2IsMIpxMXjXpJ/AGPHF6WsIyt7jZ2d3fg9T2MvJGM6SLZc5aBSrmKWCcbmvtvMtZMzM/MS7sVShVhSo1HA0k3FjsoAlNkkYlVlAYtVIo/hl/wnEi/vFgzVNIq04RZSNcyRmBE8GQs/ociCw4N2eNzWU1tFdRC4CtEAC9xYRkpxtEIQ/8UgmAdehLCMkpy/ZVCRX6Pay+9A3muchwyykoolUrCMhsPx/AZsFmwpd2m/hhr22cw8gfw/TH8sQIDe10Nu+shupsazNAWkNTQ6KGfYGaxjve99914wx1vACXeqytr+OqXv4Zv3fcdnH2qC387AqYRQkwxTvj8NFTrLVj1MkpNSrcddA5WUa2n0HVSDplBQHmpK+eu48feAC2uYfvcCKtPd9HdYBJ2ijSmzx/9aKnojSV1OclyAGQXoBsoFIviF0lgi2E4k9FYEpqZR8DQE8soC4vSMBOYpi3BIGxnSrotHeKnpxeUBt8bjxF5ZNjbcCoOEo9MONoiGfCnEbzBlKRMkYKzzXUC6dLninJtMl4JyvEZUlDvGKhWq+rZsoRqcb1yMDPTwbFrjsGyIOEblMUzuKZULSkLMob3BAGG4wkGgyEWZhfQHXYx7A8xHXkICAYyaTmawHdjcChLEjCtMQKGe3mixqTNjDAnY4aDMel4Ct0yoVuWBLJQzh1MJ1LQF/AuYaiWBa2koVK1pe1536kUyAL5EjdkInAMU5QGHjx3iL1xFwHP8JnVD0Pf9u8FfxTm+xdxD1eAwBfRaC/br3CSoEfgbbfdho/86kdw/Nrj4hH4x3/yx/id3/wddV1XrF5e3PPZxyxlotpb3/5WfORXPoJrrrkGX/jCF/CHf/iH+Oq9XxVj35f+xWRDjtVcBrz/CrhBykGp7NrO9wH+RckAYJA1yEmSviAZqGiO1GbqPJ7Fgww/i4Di9zkE5HI/0T6oSzMTE6YEAfBaCTyGaHUM3PrmGt79wRZ+/B01zM4X4A5bePyRMb70hXP4+8+exeP3d1GJuIHx4TsBAltHFBRQ9auotjQcudrCnT97CO/7uWNw3T7+4i9P40//4BROPTGCHks9D8AYtpHKQcrXZJ0HghyAuVgfxcbgwSdvpOcpT9x/z8+nA3AV52Y0fikOp8/ngq6859ktkI2NZwDdz91O3NhWsYTFxVuwNHccFaeOST/A2uNrWMNXMDFWEKdTNYRyUtpzf2w2xnPQ8DKzm57X9bya37QfyL/EXLaf3ahD5DNHDhzBne+5E7/w3/8CbrzxRjz+1OP4jX//n/A3n/8ctnfWLvjdnC8GvJrb5zJcu0yplAPnPpAETlXbU4J49Pom3vi+Oo7eOINyx4CRIbepZ8LvtfHEgxs4+Z0dnHpsExsrXfg8h+UWj3kewmW47Bf2kbygXOq/H8i/+FM4t3At3GchwQRkywecRP6pUTFx4s034tob5jF30EC5FcGqkKbDAp2k2ZEQIUwMHl4o5Xr0m2M8+e0pzj0+wvZqD8FYhddwyY4CE2lCY/rS+SKVKuIpR0T+Tc0uE4HJuTKSXXLeLpHFM/7Hecbj97u/F9ZqV9798rWAaVZRrS2iM3MEneYSOqUlNKozaDbnUa+34DiAVvYxP1vB0sIcas2adNvUY0gGsLW+LVLAUqOEhfl51Mq2MO9WN9bQ640knZjdxjEckRJTokvfMMokg9EQ6wzaY3CAF8EdkwnEMAGC5RYm/YmwzgrVAmrtKjqdGZimKaAbPQI3NzaFOSToQQz4YSzQTLVeBXwWxfnd3NdGSL1Ukmcdg0m5McyihWanjvnlpoDdlO5TCjgdjkR2ywCUaruS2TwxEIEhFyV0CfRtdDEZ9eEUbHTm5tGaqWC0O0S3OxIgUNiQ44naKnNQca5iTZEy59w2l554DDGoOML4ys9nYeqKTJesJoLyR48cwbXXHcXsQkcYmSxQdbd2sba2hv6oL8CprVsSaOmUWCCvwrQUWMPrI6BIIJBFmDBimIoL13WF9TVyRxJgQgBHwBNYQmZI5aIzHzvDESBQdsZxqBQUkZIFM8E4oI2WSLmBcKp+zQc/g96QlF5GInflz4JghFF4CkG8DsRTAXuZlluwCwLgkElaL9XRqXUECCwXawKkUnXh+VO5XgJXTrkiANVwtIPRtCvX7E8D+K6GwZ6OzZUQwzUHwS6LePSOTMGA3OXDy7j5TTfhxE3XodIo4tSZc7j3i9/AqVOPYTj0EUtfisVflsEjnIirrSqqszWUOgbqsykOX0XfBiY801dxIsUn9ZAdLNaOQE9qmEzoPehi2B3Bd5kcrNY5+jW6rg8iXsPxSNJzeQ6waIlRraJWc9But9AbjLG5tYMR+9J4DCe2ocUVFOyi9FPirQ4JmAYTqsnggwRUNVttOW8xYINJ82zfarmAYW+IUS+A5zE4i6EFoWKnlgjQazKmCN4Vq0Vh4HFMpaHKMiDwzzagFyclxgR/+WpUa5ida+CNP/ZGGHYCdzjEkEnLRoQjB49gb9CV4BPeO307fW+CQrkm/XV3t4+dnR4mgwkCNxCwbjRxMZ2yM3EDpdqeITGU3VOuz6KhquRyUFFO7wi5g16V4+lImMR8Tx4eG7IoWLJRrToI/UR8C8k0lBcTukkIEVU2pddTDEe7GPmUr3PeIPP1+7hkvXzT9cvxzVeAwJej1V/sd3LCnJ2dxY/d9mP48K98GEcOH8HZc4oR+Ju/9ZvnFxqJhefEvc/T8MV+52vm91hAzNqNEoU3v/XN+MV/+ou47fbb8MCDD+ATH/8E7v38vTh59uTL0CQUDllZGjcZZ2oaVT9TTCJyAYSFlL/E04ib+gwIM1jtk0grobKbKCDUulKZkbMazdDPHxeU69f3lVrlUqhMaWumJuykKImt3OKYRoprXr+EOz9wBHf/bBtHrnEx9Lbx1XsH+MJnu/jW13exenqMoG+gwEpQmiIyI0SUdSQOdL+A5eUGbrx1Fu/+mWW85V1NrK908em/WsEnP/EUVk6OBQjkQmvrBuzERaLH8FlUoilvWhIvmUunevKGFbdL/bkUI3DfY86JXPzR81o82PY8wXGjpViTSrZ15fXKaYHnzwhUbFr1/HJGIIHAg8u3YHHmOIpWHZOhAgJ38E0McBqhPsnU9zRUysfTFUbg5Xz+ipPGWSt3PMyDWnIPNA7LjNWbKf15PcTrK+UCrrn6Btx59/vwMx94P649fjUee/gx/Pqv/zq+9KVvYDDZFemqTAFkbelAwKnzyrA+v+8QqZmsRazoc3XyQO4FvRZn51q4/o3LeNeHlmE1PNhFBofQT4oyROBrf7+Bcw9tY/P0GKO9GIGXClsoI7x/j6UoB9lylvVLUXTJgUDeNh/+fkbg/t6tgEC2BXnyAkQYDDGZijE/z930vyWgMXuwiMPXMjSlgUPH6ijXLQRaAINMZWU7DTPraH53GSuP6Xj0gU08/uBTWDl7CuUCjfN9pFMDWlhGJECseqU6ebEqOdGAJeODHMCUB3mNIQOqH6vpjd6nNnSYCAXZuNK5L+d89VJ9tgCB5Tl0WgfQaR9Bp7aMRnURtUoH5UoFdtlAoO2h3SzhwIE5LC52UC6XEEY2TM3CuXMbYrzf7hCoa6BWrUhS7erKOra2u4hjXZKI6RO4u70Lz/dQrZUx22nBT2LsbHcFOKNkmOmmkh8QpxiOphhs9+BNPRRaJRw8uICSbWDsehi7UwERhjtDCd2QtZfsQZLuLAtO1cFkFCAJAvEoo/8oE0HJvtUTTaTwsZHAsHUJ2fDjkaQjE6A0GV7i+9je2UYU65idb2FhcV5Yagxb3F3dhVWyhdnlTph2zNCBCP5whKlPTzyGp9hwLEeYkeEoQDANhDFmFRWQztCEIIxQq5dQr5cEjFHgfiA+i5qRIGa4R5TgwNIsbr75JswutpBqEfwppYs6+v2BWBOx3QiOEejjd+oOveGKIssk44nWA5TeOqYmMlTa61iGhp47EYZfvkhxL8wiJhlaaqVU+xGy5B04IgGOuRjypJH68AjAjMZ00gfCBCnxrshEkLHGyAjUTA2aA/FK5eePp11Mk7PwozVhgWmpBTvRUTAISJGFRi83QwJWKpUOisVSFrpJT35KOJWSqVqpwbINTP0ehu4u9gZ7mHoa3EmKYV/DYLuI4aYGfxWI3BglBjYtVkW6Ld7MeiQSW8pT97aH4tmcsO1THdEohdv34QvA56DFJNz5BhpLRbQPWJhdcoBgD2E6RZzZ/jCV+ujiMRw5eAOoCH/6qTWcPb2B6VCxJgnysR2nLgNx2G4jYelRKs9n7xQckR4vLMyj3ihJavXayhZ6Oz2ZuzU4sPyKMPyMEn0mybgMROZOgLzRrqFaL6NWKwqoPJm42OuOMB4ykCPAcHeIvdNjpIbq++yDBP1CjaxMS9ifBJHL9bLIx/md7KMWw0YKBZhFU1ib/UFfvPv4ov/k0kIH1990HKViEcPxQBKpmdJcapRRr9dQsOnRyGBIEh8oBXfQ3+P7GADSxd7WLsZ9H+2Flkih3QnBylhASFELmPTLLaNEuT4TyTmOEhUwQn9DSnsn4zE8sgsZyJLJeNmmqcHvY18pYzz2MBwyRIVFATL+MnIMPSw1jjMPfn+IUdhFlHI+YcglWfKWXMelz4kv1Qz9sn/PFSDwZX8Ez/cCyAg2TVTLVSwuLOItb3sL5tpz4oHw4HcexDe+/g0QIRe/bnoEcj24ckp5vq0rk2WeCMmK6C233IJ//MF/jHe+853Y2t7CPffcg09/+tO4//77n/dn/vDeaGXG/ZLVdd4DXZn5qw08t/Cs96lXVu1gZ8hDLQwfmgQXsG9wQWYVbpAZBuXvy32WcvpF7oOUH7gkyukCfpb/Myft1ITFFFENcCwLjbaJu37+MN71gcM4dFUFbn+A+75+Bl/9yg4e+och1lZZHeYGg2msITTGwtO3RTyM6CvDDVoJN948i7t/5hr8xF2HsNvdwd/85WP4iz8+jaefnCCMmchtw0nKsFNdFm1W0CLdV+RHJnU9A/DL/eF4H/td37gh+j5goLw1ayOCxdLolFGpQ+AzLCPFAZjvlVJUBgb6UjVjgmXO6/zh9Y0rn/TiWiB7PtKfL4QqXfxZeWBGfihWHoEGqjiEQ4s3YWHuKjh2FcOBi9XH17CL+zDRVxDJQXq/R+D+Q/Wr1CPwxTX0S/ZbyiPQzObE3JvvgnOgwv2z0JfcvJOPX2O6axFvuPVW3Hnn3XjP3XdjYX4R993/bfw//+E/4Btf+xqm3vgZm0VK1DISwKXvL8d8XyvETrZtSnN05c6op+L0Kj62tXYJB1/Xwom3zeDWu9qAE0E3yDwBRt0UZx8d4WufOoXdcwmmezr8aQw/ocyJerR99ai8bnO+Tfc924uTQS5br+NaKLG/NKHILm7fmviMa+Ohlms3BbgOYk2TwwfluuLeQt8+x0epHqPWKWJmqYr5A2VUZyo4dG0TjQWGjMQwzFA8jQitRkEDbk9Hd32M9XO72F3r4dw5F7vnRhhsBfBGOpIwkyxLMZCJiDRjUyBAQplYqozSxT8pJ2ict8BlSZF7iWwfcQUMvGw96aX6YM0soVTuoNNYEjBwoXEY1fICysWOMLLovacXA5QrBuYWGlhYbKHZrKJQrAiAsLG2Jcywer0igR7FclHSPbvdPnZ2B5hMPNi6jnKlgdFoLMAVQyfsAvtvSQrsBB0Gg5H8if0IrhcicCPsdekN7QogwOTRZqXGIFtMCQb2JnLAT2IfUy9EmtCjzBAGHEGVEYNMPE9AxTCMVUgAJfApk3CZGp4K6GfaGnSbXmIWyiV6oBHMitDb3oPvRwIQslAxO9dBoVrFYH1HAlTIovO9AJpuwimWEYw9aHqC8cTFbrcnHn4EC+lNSNZdkirpchKE6PcnAgy2Zmpo1MsifwxZSCI7iQGTDF0w6ZXmYW5+BiduvA7Hjh+E50/w5BNPCBAYpQyu6MNzqS7QJTDD4KRpWrBtFtvVPbLWTPYfmZCmYckcTPkxwzdoNcBEYZmTKfk0TQE/WWRQNoGayGrpwUeALpJEckovQwSBi4gedgRWSdYKYpEIJww4SkIlDS8YUtUAACAASURBVCX+Qz9EW8M0djEdD+DF2/DTXUTJCFriS9Es1VTaKxnOJdsRb0BTs1Eq1aBRChrF0AJKkmOYTgGFYhmVUgGOw8+dCEDVp2eiSzabjuHAwXAD6K9HSDyCWUUUSyVovoXJzlgxw8h0dcha1BGafVhsr1iD34/hDWKEUhpxYFdttA6UMXO0gM5BHZ15PpcBdKbcWw7KpTpmmgs4tHgYSVjC2kofq+d20B+4AoKxr0ZeKDJv9uXx2Je+w0mU5B0+S57Q2E+qrSaKTgGeR6n8UMBuBs4wgIXsRmJUxNTIyzDKMXQHaM9VUGuTDVpAtewor0y7hGF/gr3uEN40wnBnhMGmi3CiAFAGfxhFBnvQA5J9x5TnRLCOgG4Q+igWLQHsDcvCxPUldGZApitlxQlQrRbRnmvg2DUHJfF3Ohlh0GNy9gjlWgWd+Q6ajYYkXdNDkJ7MfjDGZORLijYLeQRGe70Jpt5UAEayOukFKCoy04BuOiiVeA26XFMU0LqF3n1ZcE0cCruV7cSxLcGqTJxmArgJlAsWLNPEaDSVticzWM5f3NPTnxEMcXERxZ4EpXjRQCwL8nN0Lp9/qebiV+j3XAECX6EP5tmXJRO6ohhzEBxYPiBVhsALBAzc2dlRacV5UvJF6cWvmvt8mS6UlHWZFJBIheJ1178O73n3e/DBD35QfBu++c1v4i/+8i/wqU99CnGcxY2/ZNeqvHxSubr9Utb9XlTqgGJKIDp9V+iTZ0AT9h8Z3IxqV+w/bvQNFCTlSx1o8hNW7n2033idRuYM7uCRgp+Rv31fCjfdBFMeM4CSaaDZKOH6E4v4wP/QxIk7ypiOgYe+sYfP/fUWvvtgD9tbEaa+gSgh9yAQ4I7LiGxMhFWicLR6w8bho1W866eO4a73XwunHuCJ727iy59bx2OP7GFzc4LuVoR03EQaq7TIyHARmhNltsQF51kvBeVccoDtq5JeSKLMU4fomGidZ1Xw2wyacHChOc8wN+WjeVdaqpwLaZIfaZRiaTDkMKaAw+cpSH7Jethr74syTbuMkyw44qJGUPA6x9O+wBw5zNuoJkdx1dLNmJ89JEbjg+EIJx8/iT6+g6m2gVhj1TGjjzItV8WdZd+wX4938c+u9IwX1hdzQFclxl54sV0vSnXKp7n9XyDzoYZapYY73n4H3vue9+LH3/7jwr74/Bc+j//6e3+ARx76LqaeK3Oc+OoITCKz6kWJZPt04Pu/6zUBBqq2V/x0Hjo5zyke7eyROq5/8yxufkcbB0+QCkf8LMZkkGD1SR+PfKWLh760jrhXROrrwuT2Uh+xPhU2Hfc1UrEXsJGFrOdo+xfWgV7gu/ndedgQGYgKUHvGkqLOx9nRmysyUzC5jvLv7EF8Zax0I0BqkiVEGZcBp6ajNVfDNSfmMHesgOpsglI1RqFooV4pQzdUCmgUxPAnMYb9AGdOTrF1coTdc2PsbUwx6HoYT2isnkIncBBz5eeBn6tWzn3IO2W25sscpfQFymfwEuPnBbbUlbe/MlqASayFYh21+gIWWocw1zqKamkRZaeDolOH7RThlCOU6jbas2XML9QxM9dArV6DqZti/B+FgaSXMrmXyaIEhfyJj15/iL3+CHFI4I+BEAzy8EU2O5lOYVsGatWmpIp6fgB34mHq+gLiTYceBpQ0jqdgICin62KpikKFnpc+XAEBGQLgYxrQ05UhPA4aBCnLBUz9KTx3IpJj+oONpvwcxTaSpHsJ0qEyg8xABiBYKDgEHzSECRmEroxGvqVcKaA900JrponET1GpF+FNmAY8FSCw0ahjQuaWloov4uYGmU4jCTkiYMLwHrK/GGjgjV1MXRdWwUJzpo4yA1jo0xfHiMgwQywBIQwfYeG80a7i6uNHJek2SnycPHkKfkSGnC52FJRxMilcN+l7LTclnm06GXTk69mm+AcWTabLqnEcx2RjQwoOBr0AuQPl2VD+We1T99fCpT7Gzbfsb5RPHBlcBFDi2JBACYakMMwoigyZkwl2MaBQszT5Qy+3waiHINlFrPUBbQJTp08pnXrI/qYqCXKdDGghklOwChJsRCZj7DF4UINhE6wtih9ipVIUFv9wMsRgwH5IIkQBYVjC9oqH3Q0X04EuCiBLK8HrJXA3A/FFZEiEVTJRahfROexg6vkY7XkYb5EdxsAJrk8GjJqB1kEbC1c7WDhiod6hjJre5w5qBNCbS5jtLKPT6KC77WJzbRe7ZKoyJdopYG9vT5ir9LUcDieYugQ0I5FAzy/MiP9ff28k6dKlWhVxrCGl1x1Tmb0ArhtIwu50J0LiMl6Hz8FAWgQKNaDUdlCqEhQlAGhKfyrSQ3EaYtAbwx35CIYBpiMfYUCvRB2Fsi5rCsO66JfJ9F8CZ1TyRm4kz4t9nuE5HGP9vaGwTadTD+5UkSJKRQvlRhGzCw2YBaYWc2wFskZUm1U0Wg3lF0jAVuTdGkajvjAGE1F5GQi9ALv9IVYZgLPnSh8SD0KmHhsGTIsp0bYKQYlD0KfTMUjwoDKMgTU+XJG6h0DkqahLgqQyfhigow6N7ogBlERRxZhXJZUxgTnluCMoPsFoQnYxg2c4Mq6sb/tWpytA4CtjqX5+V0Fkn38YQlAulqXSQGNeVj9I685TEAlqsZ8LMHjl9fxaIANQOUkVigUcOnwIb7v9bfil//GXsLy8jCcee0KAwD/64z9Cd5dyiJeybQlH8HglUNe++8mTKlUCoGww5KAaKyBQADqCV/xJLpNVCaiUALEfPetF74TsUMDZmZR1HmTEcFx8QXjfBJwV6MyXAimZxglUbRtLy228/e3X4u4P2Vi6KsTZJ6b44t/s4p4/28LGWgrXl2wyBcAYLmCodCfO3fxYfm5MqbZDs2YTN5yYwzt+8irc+KY6HFvH5voIZ07u4anHhnjyoRCrT0UY9QOp8kaGh9CYAkw447eI5DkHW3Kgcz+AmlN3LgZrnt003EzxXtUd8zKZgkXpFVuFP+EPuZArJojwYVjFEnGF4lnwneppXHm9vC3wIoBA2Txr0HQHjegaHFk+gbmZg2K83O/v4sknH0EfjyHQdsVwWzoyd1nnjc6uAIE//GeeA4FqJlKLINt530ZvP/mXb9sv9c/41I1qQ/wB3/e+9+Hmm05gfeMc/vyTf46/veeLOHf6HLzAy4BAgiR87Qej+N85sLJvZD+LwfbDv/tXzifmRRAlY82BQK2g4+B1Ldz6rkUBAsvzqqLvDWNsnvbx5LeGePjLe9h4fAqDvg4yX1LMGiHWfQUE7gfiBQhkxT+7c5EK8Vm/IDPOH6DZ2HlyGw0uWBkQeNEnkv2tGDdcK3jQIc1DAYGqt/BflMmuWq9pbB4itVKU6w5ml8uYOVBAa8FEvWNJMuTcQhvVGmBXElgOk5Y1RKGBwR4w3PKxtz7B7uoIO6tT7GwaGPUnmPZdSeMMQq5QhmJanO//mY+mHIyURQYPoQrsfin3Nz/A47jyq2o++z7FBp4ZbLuMSnUWs50lzLWvRaN8EGVnDgW7IYdxpxih2iqiNVPC7HwFswt1NMn+4wE/ToRVStCLQATZbAIOieefiyFBPepFGWlnWQIE9vp9DAZj2ScXnAI0IlAstMeA56bi0UfwYTwgcMLk0ESYdASIHEeF9vF7LUsXX0B6kHE0VcoltFp1ASUpGaaPXRiq5FECigw18QWIIdDDLaYm4CDbiMmylJsy+EPt1SRBA2FEJp+GUrmAZqeKUqWGOhmH/RF2tyndDIT15IWRjCOyFMl00rQEpZItbCsCgSK3dD14E0obIxSrBSEVSPgKxxiBFCOFwbASypZNA47tiHx4fn4G80sdOEVTfMjdgKBigNhnQriC7wkeBjT1zNJbyVjjeYDfbzg2HGF/8Z0Esgi4EARSiezCB9R0AQJNsfNR+2J+AucEpSCmVQDfY0jBgb/DnWrgxdIGPpOavUSSWcnMkhASfoI4caid7cQbwkvXkRpdmEYAh9dmWAhIKSRjUtjialYUhJCfEEVyj0zaNQxHwGfDsFEiK7BSgaYrtqfruTLVFwr0SGxiY22IjXN9DBgAEpZhazWEwwTubgyfkdJI4BQNNObKOH5iCbu9CbbODtBfmSAYMAAkBsjMbGpoHrRw4HgBy0fJ2uMzMlArtTHTWMZsexnNRkdIOKOBj+5uD4P+GAFt13VLSDhMt+7tDTBh4rtPkBRoVutYXJ5HFKdYObOJrdUtkc+TLSepuKlKumX/9sYTBONEQGyyNXXDQGxyrmd6sQXDMWHpmgBo/AwqGMIoEaCaATcEUeXMR3DNJmPUAsmQtAEkyHvBL08Xr1kCe2Tsiq9kEInEWDKqIvInFGOdY0+3NAm2KVVsFAoOigVbxsbs0pw8V9pb0KeSjFTiEcO9IXx3IvLxkPc2crG53cX25rYAlvwZ1z6NfZGroclLNlQwCntbonZWDP6JycglEC5/GEziSZ9hCI8MYVFfKfA98DwBiRXSnQGBBJ+5j4gp06cX4xB+NBRw8AoQ+IyF8woQ+KrbR/CRkeHLgZQSOVdVIaatMkqdVPE8Gv5Vd28v5wVLPLvw0mRh7TQ7uOnGm/Cv/7d/jRMnTmBzfRP3fPYe/NHH/ggPPfiQLEwv3euCNFgBcTljT/EvyNhTMBPliEoSJ5VA04BpahI1zwMDKdlS1ZELV4cAHtgksp4nF50bKJpLqnVD/XsJOmj8zEmVUzg3ZHk6MauTCfRU9TtWKMuWiQPLc3j7247hvR8qYvEocPKRAH/7qS38zf93CqNhCV6iI0zpnREgNqdiRMvvs5gqFmUZmzZ9R3QYRopWq4Brr5/Bu+6ex4k3NNGZK4p8bO0UvZIK+NrfP45TT6xhMHbhJqHy/siDQvd5gT37eWWDSQ52uQF8vkhcaGN6f9Cwlxsq+rLQZyQOyFzhgSkbf9KiCXQ7kUVMY5Uz1RD53OBUBBbkkY88GQKwUrG+8noZW+BS0uBcarifSZr9LGP9SMVas9CKbsDSgRswN3tQKpt7e2t4+ulvo49TCPVhJsfLb+/iz31NIUSX+RnvH8P5iTiXBStWyDOZD4rVJ+sl5y3+j6yMWhP/9J/8E9z9vrtx+MgSvnn/vfi93/t/8cR3T6Pb3UNEFnhWQlGerHmOdA4CZgUSGdcvh2T1Mjfzc308FxwyT1iwTznXkQmtozZXxbETHdz6rhm8/q11aAWyYhJsPeXiiftHePTrA6w8PEXY41ozkYx1KZRIeiU3/5nDgjw1xdgX/wgeZAVpywGr/Sz257rYH/TfczCQUr/9n0WQUq2Jco2ZNQsLSDQ9T1JdDtx5YUpxKMuZDaKnWMQGmT86jEKCatVEremg1CwIqNCabWL5sIXZww6a8ybKNQI8JSSRjmBKM/cIk14Kd4eyuRrWz27g7Kl1rK9uYdQfilVtkqo1n6AAzb20hEwO3gZ9Ay9Ipq6sTj9oH3kJf1/suZT08lJeV1yzyG4qlxpotGcx3z6BVuUo6sUllAotkeXqRoRa2xEZYme+jM5sURg/rWoZhYJi7HCnY7JvSxc24QVMrY6Q8MBONlyUQNcsDAY9dLtd+ASzUkrVeaCPRL5LcElLHEzHLnrDCbxpAG8SYTLyEAX0tKPiiToKHvbJbKJPHBl/E2GqUZZMT7BCwUQUULZLOzCOrQQefcLGI0wZSMLvjlPB6YWpRwSSidmmIR5rtmPBLNpwx31MpwEin4nnKUq1IhqzddTKJWF3MbDE7SubD1qP+QmBMwXWOCVTfNgi3mOUInCnkubKUAPTMVGuFoStJ2cy2WencAoEObn3jYXF5zhkvhVRqTqoNSuo1cqw6Y1HkNWj5xnZUwaK9JizTAwnU2Ez2kwn5n4yDQVotItlAVeSiGw4X+ZQtiVZhRbxEpmaKCfWofP6yQ6WZGfKLcn8AyxOXQb33Lr8f4Kj1KZOphNEUwKCETwvEgAqEnA4QUTJM+9OixFrBPsiuOkpRMYWbDtB0SrBNMvy3fJ5vOaIzEBL/O+8YAzXHcGnxJuqIoNhR5ZUK4qFknioyvmW4KPSi4qsuFRpYac7xNq5PsbdGHpYRVFvwYgZQEPF0VT6BGW09ORrzlbQ3fGxe2qM4SbBOh+JHcOq6LA7wMzBAg5cVcbioQIqTQfVQgnzrcOYbx9CqzGLSoneqzGmXoDhcCxyeLLv0kgTKfzK+gZ63YFIXyMyUjMigm4WMOi7WD+3hd3NrowjSuLFy44zccxzQoiEadsJz1Dsowrs4vqnkflmEpQlAEs7Ig52XcB1phKHQYCEzyRU4ThWwYBFmbhdhE36JekQYSQsewHEUyUjp3emrvPclUgSNjE0AupkEJL1KkAb2b2hL+OlUi0K87VSKwpYfviqw5j6geBunB/kM3UDo95IJNKTqY/xxEN/d4yNlQ0B+eMkRUxgnkMxjqCnhrpHApxcjsjuM5V1BYtcQnDyAgk/4XiWs62WyvVw7JD8ROm6yPIj+oeyKMc+S09Egq0hIi1GmPgIpwNMCAQm04xMkxUKsmTtl3C2fiV+1RUg8JX4VJ7PNamIbWVEmrMExUMm4eJ7ZRv3fNrw4vewEiULfpqIGS8nu3//f/973P7m26UC+O37vo2Pf/LjwgwcDimrvegl0qUX883P/TtkRiiOS85+UHEhXEzodMH/G9LzT0DBCE5JR71toDUDOKaF7paP4Q4j4OlVQkCP5r101OKGBSg3ueGgcbuHiKlurDzGNA4vQrkTER8kgMXvVdU2YRwigk2YizIFPZKkq1a9jBtvnMPP/8sZ3HxbG71tC5/77Do+/SensHY2wdjVECScpD2ROIRGACNJYbFIRxySqwLphTYrrZHIUGo1C7fe0cZPvXcBt719HkcOz8KIOzj9pI2vfOZB3Pu17+D00wNsdQP0J6F4mjw3qSEPFeAiU85+gfIEdagXU2UthGMZqNc01Js6SmUTaRhiZ01Db6whisiaVNJrR7dR66SoNynh1zAZR9jeNRC4ysCaXF71BLl5es0b1D53p7+s72CP5sZCsQVUX7kQN6G+mk8299vK4HMJpymgnrwehw7cgk57TgzAu4MVPH7yfvjYRoCRMEWf+Rn7w3f2fe7lmjAua9u9kj58HygjzyovlHBnmQE1nKoyBpn4j8KW8Ud+luLostgwg3/5y7+Iu+6+Uw4Cf/3pP8fv/NZvY3utJ4URZtWJaXom7qQJw4VMVf6Nz/tCjNMFViKv7znCiF5Jzflir4XpF2QNJRTAKm9UzTIxd7yOG940hxve2sTyiYJ48Y48D098vYv77+niqftdRH1TjMJN+gZqrjr4pSy0XGi3fG3mYUyN0zz5XVbsfW3/Ym/gB/g9AQNzEJDyvVymnjNTuc7QmJ3yKh5mydzP55emcMrVfBHI2kNfKd67SQBB1lUdVoHUiRBHr5/BsRNtHLq2gYVDVVSbBgoOIQFV+aJ7aeq3kI7ncO7xc3j04ZN46pFT2Di5iVE3lgOfmTr7ZMtOFjxGdg+lkooV+BrosT/AA3/l/SrHFfvWpVRAPKCbhiny2E57ATPNE+jUj6NZWkKl0ILllBCGLuqtItrzVcwsltGcsVGqFzDfbouvHovjlPfKXMZunfCgrtJkCRpZqYGAB/ckxcq5c9je3ILtlGE7DoKpht5eH71uX9h/tlWW6dj1Q8ShJgyp3t4IqaQAMySggDAmoSFGtVqAS4aRF0iwnaTkOsUs6dqX1NBGi/LbMsIgFN8/Anj0TfP9EGEWMEKgKZ6oc1GhbEnwAuN9mc7LQAz1vliK0u2FJnTbkARVd4/SU0qUU0RDQC/Re03wCgHgBD3T6HEXIXIDxK4vgFi5XpEQDwIqArYxkKNYFskmQRCuJmTLmXZJfPAKFQfFkimhVQXbwWjqwkg1GI6hwM9SGQXLxHgyEn9FSq7JlCPQUatVJfGYBBAmBjOsRfw/DQ0Vx5ZACAXkkn0XwtJNseVhaIRIfBmqF6US/KHmWREGw9A1pPQDjAnIhAIGRn6CMR88/WDJpkzp50owMZSwD37nVD+F0NiEZQMV8Zl0QEBMGRTQH1YXgKtsWRgP99Dv7YlsMwo92EZZZjGCRU6xiHqzCUuzEIW8NlueMYHVUr2M/mgkSbncXxe0FspGS4JooqkJn2aGaSrhIXbBwcb2FvobHrzVGB5tE5wIdiOFXg4xc7CGhQNlzC+z/5dQKpWw0OlgaeY45juHUa80ZD/PQIyJ24fn0z+RfokxkliFZexsbqO7uwd36gtjkknC9P47c3YLa+c2MdjpYTSmvD2Ve5GMRta5yIDTlcmIYbIIRJzPgJ4YiOJQEnUFMCSYNw0Q+rEwyzVLl3RhMurCYCpsSvo0FguWgMYE5mz+O6XvcSqKBtedIg4jOPUCChbXAO5/NVVESMk4NcAAGP6YUn+SXfyxD6NA/86ieGyWag4anQaWlheQxj6cAqXKZRSKRZl/+v2+YvmOlTfg5uYAe2t7MhZoQcBiKuW/CYsIMUFGW5iMnFIoYYZNL0WChfQQJoFFSdIDsXliv0uF7WgVHAkAmUzGcoaVuY+dJnN+YjBXnLoCNJJ0Mp7sYToZIIzH572dr4SFnF/HrgCBr7wl/coVvawtoExyxOB48cAi/t3/8e/wk+/4SQEGnz79NP7uc3+H//wb/xm7u7vPvsxchXrZcNgsjfY5tulMUuos2LjuDVXc8mMN2CXgu18b45H7h9hc9eAFnFIt2CYFWMDBq0s4dm0ZxaKB04+MsbnuYjDUEQR0EufMmoeQcFG6wHzhocGGLYljPKz4OsG9iUTdV9o2/sWvHMf7/rsDqJVtPP3QEJ/5+Bl8/fPbWN32ME142INQyB0CacrKKGPT8Cf8Lh7kVcITF8aCUcWJN9fwrruuwjvefRivu46Vn01s7HTxrXvH+Nyn93DffT2srbkIxhkz9gV1JnV/hsE/TH5TLPN2x8DR41VcfT2p/jaCEfDVz+/g9ElWB0MxTuaCXCtruOXWNo5cV4Fd1LF5bop7vz7CZJ0VLSayZXLqK6qrF/RUXjFvzuYGplUvmW/Fcud6VJtthMYEW8OncOrcd+BjTVhNV14vcwvkRMFnjTU+RI5zmXXOVwtmOm382q99BG9/x9vkUPyJT/4Zfu8P/hvGg3Fm6JkHRPC+OFHlrOjvdZ/5nPkaglTOr388pJpwqgFuuH0B190xi6M3NdBeKiH1U5EPfeeLXXz7M32sPkIWGhfMIYLMJF1aNF9mXuZu9Py/PpcL83lXL9Kf5/0lL6Bd9KmX2Dc4UtC7qBFMIDAqmFmaxbHrFnHNiQVcc1MbtYUuzMIUseFSyCcBWly7LN3GzpkxnnpgF49+s4uHH+ginaRIkxJM8SwkHK4SImVMCA2EB83XUJ99/g/41f1OzYBhO6g2a1hsn8Bc/TgalYMoFzpwDFq/2LCLGhozRXQWSmjPFdGZraBeKaBWr4gUl0qH80UzwxZJLadCS2Smas0jRnTmzApWV1ehJZS+VkXOWrRL2NraxVMnz0mB2c78/IfjKbwwEb8vfzqSaZUhF4l4+5myr2JxmS8WjSlLTsUHj7WGAKVqSXz9OrNNlEs2Tp0+g9FQ+f/5E1fkrH6Uwh8EGPc90UoSeJEEC8PBcHtXkYv1VEgUVMfU2ja/CKHrIxhRapwICGP7jAcKYdcsVBoFBQLCgeawaB4KaOJPImIZaonJtusErih95L6YoB3/23IoqbREuklrkWrRET9B09EwmQxl/NZKDlqtplwXfdII4PlxIIUCAisCRhZstNttOIYNd+JiOBnBDyeiAiJZhF6KlNdSakow1HM9YVIxUIUsScL/LLwwzIWfIZLNrA4fxCn8iMia2gsriTBtqKhp9WFZFkItgRcp9qVPYIgEFXsLWqGPYklHpWQLGNyf9oVZqCephIDYpYpcRzoNMOgN0OuPz9tyl4sVoT3QE69YrkGLNTiGA810RGZL30LoDJJi8i1VOgTvOoiiAk4+uYp6eRb12oyg1FRrGFYJD/3DE9hdGYqPnoRp1AwUmiGqTRuHjrQxt8AEbXrwaejUZlBrzODgwjEstJZRL9cFJGPyNBP/GPpClhpB0UkYSmKwO3DR3dmTc2G/1xNmIEfE1voOzp5axdr6LoZDTyX1MswmJiCssi14D+zjUTiBxjAP6MII5dmKYHU4oM42hlUimmsDgQ+7asFulkUGHPseRu5Q3q9buvgW2nYRBfrOsh/HHE8KKIvSGIWqg2qtimqpIGzQ0WQqcv6l+Y608WAyQq/bw7A7gTsM0GnWhGGqWzYq9Spm5mpYmutgHIxRKduoVkswKX+PY6ytrYtairYUlNXv7Y1lDNl2FTqRT02potgOMoYZeuOogUJGIolNtu1IGjALC2QWkvXIZ63WKFXopQchgUSZd9gf94tsZCn2M+9vMgY9TL0BuqNdJBIUctkO6K/WNeIKEPhqfXJXrvsytQAXQV2Hozuot+r45X/xy7j7rrtx5KojEhP/1a98Ff/2f/+3WFldEXkYKy6S1nzZXzxYPpNhcOEruavihYewY2B5eRE3vfEavPXdx3DbO2dkA3LqOxbu++IqvvS5+/DQdx4R83IuVfVGHW96+zG86+4bcd3rrsbK0xH+4L98HA8/9DRGw32BB7KzyQ/DDPfwZeGRxQc6aE0c6vSRSYThxwX2TW/u4D3vPYi33nEEpfIczny3js/8xZO492sP4ulzZzCeTgVi1Fi8S5j0Ju4m2SGdPENO2ZQiBzDIp9McHFiqYfGYhWtvqOP2tzRwxztLaFRK6G3P4cyjLXzhCxu453P349yTK+K18vySs2kQaasDUGagRNo8NzrcrLznfT+Jn/zpG3Ht9WW0OqQH2fjT338UX/7iEzh1cg3D0RBGUcfhgwv4+X92O265bUmkHv2ujn94wMdH/9MfobuxrjwemeClqyrrazyy/rKPmO//Bc+HEbjvE3IJYErZTAlLxm04MncTKpUmgmSA3dFTIsvjewAAIABJREFUeHyNQOBOJp/n7+aelBmofX4Dkp8ULnDKXubG+BH5+v2FiowFmKuFM6Y22fMESAIy11JW88UTAp2ZDv7V//KvcMftt+D0uVP480/+GT7z6c9KWh350CLvNCnH0TANlV+VOvzutxTIm5F9Kzu9yjN/DQDDmeUmpUtkGPDA4VQt3PaOQ7jlnctYvq6MQi2GEad46sldPHrvAN/94hDrT3qSX29nQCDBQBk5cvbJx0nu8yDc632MwLztXzpGYI6FXHrFzzz3UBDWqRIERnKoDQQ4zgJCnkFVz1jImeSSnmZcUwnS5ZEjvOe8t1laBYVqCfWZImYWi2gsFXD4DQYWj9uYmbdQqBoImdAZ2LBjDdHIQfeciTMP+3j0vm08+q1HkbimyPDoxJjAl31AvraTPUYyfhjnAOGPyNTwGr4N7jcov6OXW7XaxkzzdVhoXIt29QjKpVk4hYqEUJBBVG4baM6YaDUsYa8dObyAZrOMapmS1czrTYorHIv0/aOsmFZrqfRwbqH2BBDpCTOKzEHbqQr7bXuziyceP4debyB7PnfKoIRYZI1kipGVRuZfECnQguBLqcZUWZqxcQ6mjJHSS2p8IderGzGKjoNms4Z6uwx3rJJ+mVxKOTxDO8i/7a6PELmcVCJolOwzatfWYCUJvGR63mOd7eTUbISUljLYQLafGlKCXqMATqsAu0KGpAZLAAcNzfkWojAU8DH0QgVmVG1pcybKUjpKX7Jqw0a7U0Wt3kSjXUe1UpTwjb3hHoJpIL5tZOUREJECdKkqTGAy9hiaIG1kEEQliMhnSkKXjlazhZBjOSJo4ou3omMR2LVxaOkQqp2qrHH9vQHWzq2KTyFll5QI07eQQCPbXvak9F9luIRFr0BT/Nl4bX6QIqK1UJjIf4vyiPMMvzkO4Ib8XXq/aUiLPaDQh2EFKJA1Se9TylDZIRIyD5kuT2aiLQqgqRsKwMj74j584rrQYoalmMIkZBCFU6qiUaxKgIQ7HSGIXAQpQ1PolW8iiW0Megk2Vrt4261vw7Fjx0Tmur65haefPo3H/mEV3jRFs1bFzEIb7YUaGi3OlRPoNgNKYpRKJmbbTRw+dBid6iIalXnUy03YdkFCNlQPV8Ucthl9IZPIRBiFGA3G2NnZQ7fXl7YluMv/rZxdwVNPnsbZs5vY2u2pdg40kfNS6cTgECu1EWqBPDeViEvbLyZbE+SyEY6oSY9h8YzCxOBCCr2kQF76TTJVN5mS+RaiUCkIA5KsSodjxtHkHENPRz4fSqWrDQcFU3leEszn2kIp8sxMRzwHe7t76O32MB178oyKtKcolUSSS1YwfUJnOjUEwUhYkoWiI/2RgHt/MFCefuMYkz7DWSjDVp6ABLIJglM5ZlpqQ0awOmAoDVnyZJRKurJSO+YeoBxbXE2DvH9y/IpVC1mFZAqLGa9y7qX0Wj43FWYu7zsMfYzdXXj+LoLYu6Ri0tKVLym/9zX4ugIEvgYf+pVbvlQL5D7zLETSB4wim1oVP/GOn8DP/aOfw1ve+hZJAXvwWw/i3/yv/wZPPvEkpkwpE6NvTkyXu1kzbZuqo1yoamSyJFZfLU2ltl134wJuf9dB/MRdB/Hmt87Ioru1ZeMbX9zAZz7xIL7y+SewN6Iha4DrbmjiHXdfjR+/6/U4ds0hdM8V8X/9n7+PB/5/9t47yLLrPhP7bn45d5zumZ48AxAACYIgQQJCIBggBoiEBJBclXa1Cuu1VnKty+Wyq1x2+S9XuVZb3nV5LZmSdr3mKpCSmAWCIEiQIEAiDZEGkzCxp+Prfv3yeze7vt95t6cBDEUQxIAI86TmDHreu+/ec8894ft94ZEz2GgMlNSEB+UMFVH+dWFnLVEihi5GyAH9KrkoNH0YtgvD1jCxLYWbbp7GJz6xD1dfvQOxVsTR51fx5KPH8eTjp3Dk8BqWz5FHb4nPyoVcVUXnkStm5Y9ygohTmw3HNpAuaihPGLjqnTnc8ckJXHNDFROVOQw7VRw71sL3vvs8vvHF5zF/voNhP1J5DbIhv8ggnzCHKBnU6bWpSTCbhJfoOgqFNO7+rffj4792BQ4cZEKWCwtZfOmvnsN37j2JQ48tYHllA5Wqg2uv24Z/+jvX45rrx5DOmei2dDz9eA//w3/7ZcyfWhmFrGgSOnBZvn+pn5efdfzkeUrSSBPgLgHbX/L5pOLItWrsYC51K6aqB5DNleGGTSxuPIdz9cNwsbZFWJfIVrfKgpPvIQCQ9MnLFcqfdbde2b9fxOPxZXYN9D6yYbIqLz5UGrJZG3v37cQf/dEfYseeHXjs8Sfx1a98A4/9+DFhUbDQQfkJZTTCoBBfOl/83LjRVUMy2dPJWY42yZvhJW8DIFDGUfrVqkRg8YzN67jtY1fj+g/NYtt+A6ZD5oGDZ358Ds/+sI5Tj3fROs+ikg+HRvNkRST4KclGMm5v9Vvkf4/moiQZbbNjbJkTX1lneVXv2jJqvOTzybPOk3YEOFYv5SypPGEFGRldQ2IPEIzmV7WZ4Q/7Gz1lCY+oYYf9TnqghFJRvmhnYthZQ9gdk3ts7D5Qw/YDVUzMFVGsOPCjIWxK/yIbg66J1kogxvoLpxYwf7yP1XlahQzgtoebvlOy2WUic0xJIDe9PN9L5HXyqlr/8odeTQtIL5LuScAjg+1jV2GyvA+14k4UstNwHAJFloRoZIr0pTRRKOoCXM1sG8fYWAX5Qhq2Y0i4gPJdGRWmxa7TFEZTBEuAKCaPdvuesJq45KIXGP2S1+sdnD+zivXVNTTbfQEhNCaLer5Y7VDyaoh0XoUokGVmpDVYdgo25aRMn/UZOOAjnUojYLDdKJiInoG5fFbklgwfIADXbvfR6w7huwGCdiAempRz8hIsShWztFKikp/eaIGs98g4HPhDkVBSCot+DCMw4BshzGEEo+TALNjyPso4GXhanazJd/I66D1HMJPHYAGASpCB68v0QPnv1EQV+UoOuWIWmbQjNjNk8nWHroSBMICE4EYmlVF+bwQGvaFcM4FReo/aKQvZtC0AbBAHAtCQ+cbv4PszGUdYgLZjI5/LI5VJyxq92WqivlKXIYjegy4BRib/yi8Ua8wPOerosMjGpH9aFEkCNMMvSAClJ1s8SkiOSdekT2DoY8jfCSGCtE16x5F554sHuGV70GyePwcz7hVYZKCfJL1TCeLpCAMNNiXMEZlyKjwwZZMpmROgmqt/yp55HTxPzx/C7fsSbCFBFRr/naEiFt7zrhsk5Xd5uYFjR1/AynIdjOCtVUooV4soVXLIFwl0q5g/si09byj3c2xsDO+55j1Ip0ooOCU4lLETJJI9kCvhg/QL5kjMsZnWdZ12FxsbDUnP7vddeUbK2RwGboh6fQPnF5axuLCC+koL9dU6Bv0Ig9YA4SCARgJERGCQa4kARkqDnjIVW9Bz4fcpo6X3HQM+TGTKlNsTDNRFMivPGJ9bCa2hPJyAXzjy3TNQKhRh2IZI1wlYEmiuVMtqzxbQI5DtyV2sJl6E/M5uZ4BulwCeJzkE5WpFvDPZX00WFLQIpWIBG711BJ6rnqeUCSeVkmAq8QdsD9BrDeH2IsRkpxtZkaJzHqQXIOW/tkUgnwE49PSkR60iX9DqgpKsgetiSJCTaiqf/XO0SaeajOxGnrtorEdLsGQZJli2J5JjpnAPvC663SZcl4zAi2zUyaMhA1kO9bac7y4Dga9mYr38mbdgCzAIghs32c9F4ktBD5A9+/bgM3d/Bnd+8k5MTk3i6NGj4hv4xJNPoL5Wh8tKnU5fJFMm5VfGQHsV7Sf6BX5uJC8Vr1mVfss1ngkHekRKvYVr3p/Hr3yshhtvL+MdV6WQNnV0vQjPPtnB/X9/Ht/9+iLOnPYRWT185M4ZfOTOWVz3gQlUx6uYP5HDH/+v/4DHH6b5rYeQJsAGtyFcnNGQmn9TTEjxZtCYnsbNMaV2DgwzQGT2xCSZ65aDV5TwoTu24/oPTGLn/rxUfZYXevjJE2t4+MElPPNoC6vznIi5MScIpxYBnBRZEZSUZFaLyMQa6S1i04OVCjE57eDdN9Tw0TsnceU145gYq8DzYxw6tIK/+Hcv4Omn2mitsppJnmEis3o5GJjcv8gMoBkqPIDSFE5KszN5/MZv78PtvzqJuR0mbJMLSQtP/qiLb319AQ9+ex7nzmxgclsKH7x9G+7+rTkceEcZpsUAiSGeeLSN/+lfP4WF051RIuaIvfK6sEhfRT9723wkSY7eCsJd7HdbGoRFAlZakcNs7gOYKl+FVLqAnr+KpebTONt4FtEo8EB9KgExEmZgssjggiYDCo0SsOB1qCS8be7sP3ahvH8mMhLdw79TqjIxVcZtt92Iuz93t/g43fu1b+Pef/g2Tp0+q6Q8I9ck5e+pkttNg1XsC1kRCSeNUi/FEhxR5N4ujMCEHSQBkiFCVv2LwK2fuBY3fHgnpvaSVdNBPCzgx/cfx7M/XMD8Mx30V+jVqOawgWHCJ7gqjEBdmDAKcOCfCbCWtHQS6vR6d2ueR2IqujU5OkGck0LZSO8rSB6LaGrDthluQq3gyDBeEg04uW/ZgyTfoq6OAGt6FOpBVhA31gwbYOiNjlzWwdT2EuYOjmPuYA2T2zOwiwM4jin+TpLoGfgIXB/NZhenD3uYf76L1VNdNJe4YSPzBBi6BEVMxejcZL+8LTdGr3enuqTfZ7CvsQtqEUzNQa26DzPjV2C8shuF/DQy6bL43HHhYzs6sgUDhTJ99GxMjJcxNT0h4EkqrVJGmeMtu2ZSR0cyUofPLsdUAgwRgZoY/jDEYBBg0Auw0Wyj3eqj23LR3Gii2RoI+OKQdTb0sbRMgISsqACGaQvzjGEgXAsamTQyVlqC46IoEFkmwa8wcsVvT4UscL2mghWYoBsEPnq9PjqtgWJLURXc9eAzldXQJQXVKWZlCe2yoE+wTtPE467fHQhoIsgXA3YCBX44FI3oOnSGjaRNkeYSu6pO1EbnE0rAB6WuA6awkv2mRQgJIhk6SsWsBILkcikJOyCymdIV8OWHKrRP4wwThUI6oGSSjC9650myMf3iYqYfU3KbluuN9QAW36cxGJBgjI18IYtCsSD7GBbQVRorQTJX0ppJxhJGG9lSkSpsMVRErF2JthLwo0ecRwZfoDzxgpDqZ/mhb5sET4htEJWZKvnWlRQIoikEEZWHYWQNYFg9mKkhDCcUkDBED0E0UO3H9tRtGLqjroHgItgHLEkNLuaKyKRLGHQ7WG2sSBoyk5aZO9xrdeEGkYSrcN3OXplOV3DlvmthGGmcObmM+dOLAnpun9mJ6mQO2Tz9CgPZt+iW8lkPvFiAY4aRVMtVXHvVu5FNl5Ghx6WVESAwZNJs5KLbiqQtyNqziGxqOhqNBjrdLjqdtrDhDN1CKZ2BH+lotntoNNtorrckLOT8/CrWVhrorA3g9Qh262oa6KuQEDOti2sJE3MJqOu+iheEFH8MCaeR69c0eIMQwZCyeguVahG6lYFLqT1DZqgOc2wUi0XYNm2eXAyGrigasoWsgLCKIUGPSF95G1KZNapmMgyG86+tWeIBmM0RkLUkfJLPoZW1RHE16PfkntgpelmmoMU6Wq0Buu2+MD0Dl6xbApsElTUpEBoWff5YVOAcqYJO2P9JD2XKM70h2Q0HA1dA8nBIb0MmMTPgTTZnm1kIgcY9N/fGo4C4UcHeNKi+Yh93MXTbaLbr8HyGkV2kuMXivootvqjH6iUdnN8YB78MBL4x7sPls/ilt8AICCSQx/8TUNCEVNY+feencffdd+PAwQMykf7Fn/8FvvPd7+DUqVNSTUoYhEK/vlQVBQ5UkgO/FbhQyYmq2OvAiIoCzl13Ww43fayEq651MFYJRCZQGjexvBDgke+28O0v1/HYQ6swUx4+83v7cMdd09h3ZVrSBw8/ZuHz/8djeO5QE622L752oanMzbkIiCUNkRsTthBzcF3oHIw1S34Mbmro68eFThijVrNw4OoS3vmeKt793gL27K0im89hbdXD04/W8YMHlnHooTXUV10Mmf6kYhXVYkBnKjYH/ggmTWLl+2huzu/zkc5omJhJ4/r313DLhybw3hvGMT7l4NSpHv7i/5zHjx5q4/ypPvr94ciM/YIn2GZ/44zDBQivzwglQEWFg2qSTHdg/zbc9U+34/obcyhkXPQ7XRTKNgadGh741ir+4SsnceL5upgNf+STNdx59yT27C0IaHr6dBcPPlDH5//NGlYWaYLvX0gLfntS0H/pj/mFE7iYoWdCC/7pm1/2e1srYFfxJkzlr4Zpp9EcnsfCxk+w0H9u5B2XsJbYkZIKZMJ3VbC9kuIlcsHRIuYN1DpvzVNhAYMRIfYojJYbiBD7r9iJ3/zNz+KWW2/CSn0D/+9//Et877vfR4eLUErUAirnpEwhP0xIZE8ZBdqq8Fo1ZAjDZCRSGTXhm87s7lXeepW8zm0nC0McS808cNvHrsH1t+/A9D4DRqoPuHk8cv8pPPPQWcw/00JvNaDtkrw8w0BAcIHYGRMGhXmheHAvNwG6wB9/lSf8Kj/2YojuwrnxcNILLvQMmUuSsYDnm4w5coUjP77k+l4+5iTvZsKvQaCGbRF7ssGBybRFte82IgO5vI3qVBaT2wuYmMuhvN2QdMfCuI1cmemr3ICFku7aWrWwfsbDyskOFk62sXy2g/56gNaGJ/K5mMmO3HwyZvhSrWdeZetf/tjP3wLc9Au7S8ofBkrFnZiauAKTY3tQKc0ilxuXIIbQUwmeTOolY6pQtFEoZrB9+zZUx8tIZ02R3CkfZWIgo3TZBKMnkUejMoRm/5T5Bui0XCwvNXF+fgm97kCkgDwfAg/9XgeeH0gC63q9hU6nL3JJxTSLJQWUAIJJr7iUI+sxdkcVmEBZpatkrVTwGAYsrjn5/5YtwR8EUgZdF7Efw+2PwjwCMpIMpJl+Ol6GYQGDDr3QBhIYQpDB7XlS1CcoJyHlxCgMoDyRlQTjMIglSMM0CcIYyJfy0m4Egbpk97X7CHwXtqVYe7oZw0rbKJTyyJcyaoQg41ACkjRJBWZZiu25aSdAnzRm1XFOCTxJfZWT5QrYMASUsVMmUmkDGYJDliOBLoZlSgGbbCu+nfcgCD3xA2Q6LJNeTYKpwgpkjyAjUCUTU/7JH65xeB0bzYaYeLO5GbzijUIyBAwMAhiUZ8Ya/FiDy+Rohq0Ik5vgFkGykVeb6QFkCFrqh39Xe4S+AJ2WZQq4Re9DQWZ9D7phIZ3JI5srwdbT6HcJ5qyK92E2kxNJMKeFMDIk/ZZpsMxKrpYnsGvmAEwji+ZaD8OOh2w2i3K5BMNh8a6L3nADfbcp83gmVYZpOLK34ZI8m8ph59weZJwC8ukMMuk8DNMR2XS/38bpk2sYDClHTyOXy0iYi9tnQAjvfQfdXk/6fiGTgZPKotsdCGOQ7dlmeMZiE+dOL6C53MGgFcJXFujyYzkGrIwBzdKEsUfwS8ySNA86wTNh3TkC2NIWz2LCMr0TY/oCEqU2MeySRddFEA8FIM7kmNqsCfOPknOG8JChwQBEsvvEvCIMJdV7OGBADO0xmdyt/p1/8qGibx9/bzKkxIYwh/sdFUzDoBgmYvP8TNPGoOfL8+a5lPKr7KwhvRl1BhYZAp4ndEpvSASU4TGUgetwMjactIPI9yV1uNfrISAQ6PJ5V9l+7Lzca0vQzaYIZMsamuOQroItw5DAaAfNzjq8qC/t+bI5je8H95rx21WpdRkI/Pmn1cufeEu2gBTO1YpG2bVSqiriMdzwvhtw56/diZtvuRljlTF885vfxJe+9CU8/czT6HSZEKoWWKTRS0VtlDz8WrYT67DcVHDyuvAiKBcLrVknIxA5WJqN932kiPfeVsL4WITmyjpcV8dNt48hXXBw4oiH+76ygq998TiyGeB3/purccevz2BiRsPCqRbu/csOHvjGSZw/52NAXxAOqBavT02UnOQpD+Y3qjZiYViZIYuEmBILLjC4ICOWamvI5i1MzWRwxRU57L1iHNdcV8OOHRkMOyEee8TF/X/fwKFDJ7HW2NgUfvFrePxEqkQvlwwYRuLAjQ1JS9N0H6m0hm3bi7jz07vwsV+bxd4DKSwuNvGFPz+Ph77TxsljPXS6w1GAQyLR3CI3E4CV7AwCmGSmjGQ0diwLz2vffSXu+s057NnnYG25jhNHzmBuZwH7r9iLnzzexL1fPYUjT9dRm7Rxx6fLuOPOMezYWUBzPcajP2zib/96CYe+CzRbfQTaQG3iBAS85Fry17L7vQWPdREZ6aaU8x8HAi09j33lWzGRuwaGbmK9ewpn1x/HWnR0S5q2LO1HTNSk3ylQQOWqkgG7laV6mXnzi3eyi93T5KgJgHOB0UVJG5Pw3vf+6/AH/+q/xv79O/HM08/iT/6fP8fDjzw6SoKNGGuuxnYxu45EJqQHuhQtxG9qBAQmPDHFGNvKYHs7SL8TgFvJvyibNrLAr3z0IK67dRYzB02k80PEXg7PPLqGpx+cx4kn6thYGEqConCMdLap2kBqMQ3o34jtJrvb0U/yXCeC4S3nm1gJ/KxOzYnyRTLni1wz1xRMZtWY9MmQLSUvFsxU5MQUzsWwrRjpnIF8LY38DJNfM5jcVcDMvjwm5lJIl6j9JYjiwO8CndUQa+dDrJ8JsHY6wPFj81heXIc7IMuKCMjr4X38sxro8r//4i1wQaZOBlQ5O43xib2YnNyLscocSvkp2GZaGHxcAZFBlM/qyBZt5AppjI/XBFTOFmxkudm3NJi2Lsw6stAoWQ0iT0AakSfS4TIIRbq4Xu/ihePzmD+3LIEEpUIeExMTAvpQDrxaX8f6ehOdVh+Njf7mhp8sMwJVMRNWdQJeuiTAMvSCgBTDOyTtVqxrFHhBr0CuVYUDJwy2UCSjZBjVF9aFpUcAjom1Dq9roiLJqP12H8POUPz95PliNUeIR5Qg8jmIkcrb2LZ7ArGuidy43yE4MRQ5r26ZCFwP7pCyZUoumUMSIVfk+YqMACkCgZU8iqUCuq0OBv2BSnTVY2H/pUiPC+nTR+CH/og2HIPqE7KpfGFtRQx80SP5TrY/PRIZ1MDU5Gq5LCocP/Dk2ARSSuWiyDS9wBNQlYiMR8p65AtQJ/MZdy/SfhrGx8YxNj4Ox8mg1x9gfX1VGJHtTg/NZhutdgf9wRCRT6CPCfEEa3V49Pmj12AYyLzIAo4AjVTxSDIxy/qUtxLgc6E7HnTbR2A1YNpDpJwIqZQOi0xOdnYm29pZpDJ56U8gkEvvQ78n8uJ8roRKeRLlfAmWQ+kuz2GIYTiEbtiYGtuBYm5cCn62biOTzsD1+lhvLGJx/QzWmovw3D5SKQfjY+z/Jdg204odmJqNVCYjace5VBppJwPLSokWoLHRwGOPHsX6al/8+gr5NNIswJSqiEICVwQZ6QcJFHJ56eMEmXs9BuKEkmTdWCWYuIK1xQ30GkPZA0Vdsv7oqWvCyZLFzZAcrhBZKiYoTX/IELZpwk7ZCji2DPGaJGOx0+yroqVkatATj+xGKtUAM01Qj77kauwnGNj3Ilgs1Jn099TFz9DJ5MTnkj6Osi5Kp2CZBtodpuwasB3FNqVKjpL1UslCr98THz8C1WScc3/q5NIwYhsR/Wm9WOYShpF06wOkJXk4JazbgH6WfSX9JWDp0O+QQKOjQonc3hDtbh9dSoNdT+TREdmtAfuckgZTzh+SySr7KWXBIdAmFxQan2XaAvTFU7I3bCECCSEs5qq19uZM+48tG3/xwffNcITLQOCb4S5dPsfXoQWEAKgqjlIh0w2VrqVbGJscw8033ywS4WvffS0OPX4If/b5P8OPfvwj8d1gZYLvo0eGUIzJZ3uNGV8muMCKENJlWXaczJkfuQYRCIxtBJqGjJ7F1TfmcfCdWcQBDcIX0Vj28Vt/uB3X3DCJQd/Cg99ewRc+/wwyOQP/1b++Dh/6+CQyeR+HHl7Cv/tfzmL9bBedoQGP048ZIDSYdMVEOAOxbFw46NIRRhmTGxorkTE0MQTm+1RlSadamJ4S9MSDh1LORLli4QO3lvGRT0zi4NWTaK1tw/e+1sNXvviQGEnLGkwjgZsTIb+PExgZe4RPhqLFID/Rp9xJ85GygX0HxvDJT+3EHZ/Yg517Ujh7egl/8afH8Mh3m5g/RaNYyhFGDBKNtEZVWVUNKXElow7mqwmTMgODixEHV1+7H3d8bAeKJR3PPXseh350Avt35vHr//xqNJoBHvneCg4/1YDl+Pj0b4zjljtKqFazOHPcw71fXsJ/+rMVeM0ivGAAD12EmjsqSL0NfMNeh8f21X/FKCzkRYBs8rvEx+vlR9c1E45Wwt7aLRjLXyNsnLXmMZzZeAQNnBj1J27MVcAEUzxf7AXI5T//lbA2A2MSn8DLwPCrv5fJJ5Pn+mIAkkqa3GRtaYFsEGsTZdx++y34g3/1ByjWHPzksUfxV1/8azz2xCGRtviuh9AzEdCLJ9TE9JobJyOkNC2QJLxoxONQoRB8Jf0oYYi9HQCVEX1F1ticC5hyGOFdN+/Fdbdsx9zVFnJjfeh+CvMnXTzzg1U89f0lLBxrCxCoxnsdLABJ7lUUv04hXD9vrxuBgJvek1tly1tsJ7ZiLwlCLBuOEUK4aWmYyIsT5PAiPrYi2zMBI4AV01OLbJ4QplhoCP1BCnBGHAkrVf4no4IUJvcUsOe6Gva8u4pte0vIOJQ/qvRGPXJg+FWEzTzWz8R45AdP4blDJ9BYZMiCqyRrl19vgRZIIm74cOaQtXKYnNyJyam9GKvNoVKcRMoswXeVfM8yNKQdXYEclTwMJtymdUnKLZbyErjgZACHElnLhkWJOtk3UYB0ikmkGoYeQzsCLC+s48QLZ0QaSdyJQNj27dsxVh1Dp9fB0uISlpfqaDR6aNR7Cmii/1cQIXBDxEPqKHSkCVrYylOMxZf+wBeQTqOnHVlj4RA7AAAgAElEQVR1liGSWStvIQqHAiKSeZhOZ1CoVHHs+dPob/QFIGOB2s7YyOSyWF9ZF7aSFih2Y2Qp2TFZhLwe+v5pYYxSLYttu6eRK+fR7vSxsrCG7noHuu4LEOZ1BsJSNNOK2WSlLRSqaZFAEhgiU2+yVkAqn8fC2UV0210Bisji09O6eAIGA5UqKwh/7MM0eL2ELVgUUSAt2X66GYo0mZ6ITCHO5rMYq5UkmIPgTLu1gcB1Ua6Oi//akMEnouuNhMnHduM6WwoJwhSlJDzG1PQkZmdmUSrXoDHEgVJSP8bZMydx5tw8VlcbAoK6HsMb2L4q5p2hTgOeX8D0YRXQQLYjQUKTYRr86phpv8pb17CG8Kw+IqsLO91HJhPATtFOwhcyAQ9bLJSRSmUQizkhiYmuAJe8d+ViBbu3H0ClXEU6X4LpZJAmQKZHaHS6KBbGkc0UZU9GIJDt7A+7OHHqCI6fO4zVtSWheY5Vqti+4wCmx2eRz1VgGmlpm/6gjVqlKmCfZViwLLLwLLSaLTz04FM4eWIFnS6lzRFq5TyueMdBaavBoCf+d5l8HsV8WcDL9sY6fD+GbqQl5GZ9eQMnjy+jvrSBdqOP3roHb92DHwUSUmPlLFhZA2kG4egq150Aa+Ar2XwqZaNYKCKdS8t95zazvrKBTpMBKuyC3MDKBCF/6BKATeUD1y6U1isZcBgoL8NcIYvaeA21sTEB9QhSs7ZJIJCkFu6lKFEn6JnNpoSxZ2cs5AqWAtGHPXjeQJJ9mR5dLmWQcgrQGIjoRxi0ffSYILzeAdOgCebzPAg4SsBM4MN0DNiZtEicOY7w2Rt0B+j2BnKufAbNKJI/KQMm4zKiPJuellxD84RVzorIlhmcQ2qq5/cFaBz0uxhETfHdJSCtJ/Lnt8DI/hpdwmUg8DVqyMuHebO3wMgwVEj6Os25FWWeOAGrGNdddx0+e89n8aEPfwjzC/P4D//Xf8B3H/gumo2mMpK9xPv4zX2HtDOHvLwADfSCEIkhDZy5iYo01Kpp5EuWEPS8dQ1eV8OHPlfBez84jVqtjCPPbODP/uQRTIwXcM9vvwPvvWkCOjz86IEF/N//8wI6XQ/DyITHScjogZ58VOzGQW4EYikmBKcpppjRMN+kmS3ZThEBS2eUeRgjFmmxC8tyoRFYtWJMjKVw4+1j+NQ/24nZuRmceVrDf/z3P8JjD51Hb6ChJ4m6KjlR+dFIXIgkHWuGD8uJBMsjb3MsZ+MTn53BRz8+JSEp+UwFR3/Sxb/9336Apw+tYXWVi6vRjiYhc2yqyrgJI1rJ70qMYlm5pHSBqWpMhMtiYiovkhapvDUa2DGew+/8j1ehNpvGCyfW8OSPl7C25OOu35zFr9xSxbCj47EH27j/myu4796ziFFBEPUQEsjcqhZ9sz8zb+rzf/ETpS6Fv7tYCuzoQvnYMf0szuPqiV9FNX0A1Casto7iZOtBdLAw6kcEglRgAJPmNC5uNiV23JQRJOQCnxszPr+XePB4U9+nV3Lyyb282D3d+nkF4qhxy5KN7cGDO/Crv3o7fuPue6RIcfj0czj03A/xk6eewInnz2Nt3kO7MYQ3COBRNulZ4jGochPJYGB8CP8r+Xl7Mjul5RNbvIj8NAua6eLgtbtxxQemcMX7UpjZy0RQD92mh6ceaeDQ/U2ceWoIv8dngWNwVzyv5PWagFA/qz+8kr51kffwsIkV4Etud/Jcb/3mF/dOji8sayXPf1Io+CnnMiKXqvfb0EIGeajiFVkibGego2KWOf/zPlCRTKkZE0bzOqqzGcwdGMPuq6ex74pppCse9GwXGqV6AsDm0Gv5WDjZwuHH63j+0VXUj9P4noyrV9lGlz/2BmsBPpx8xlIybo1PbMP0zD5MjO9EIT+OvF1FMDQQscCsKdZfjgmj9FSzAmh2BCdjolzKIVVyMFWrSpIw00J1M0Kg+bBNW4z++egyKKHTHqLVaGO5viSAEgurlJ6WC2XoliYg1aDbVwm/LQ+nTy+gvtZGMHAlZZgFMwKEEfu778Nnyir7NnEyJgyHXB9SGhor+a1jQk/pyGdsRAyxCwKEDBwYMgDBQ0wTNILqLDBT3RJE6PS7YonDwUvkxbYtSatem1LGiCG2wnQiKDK9rYbYNoTh1VnvYtDuw7Zj+KYmrCWyE3Wb0kmCdToq4xWk85TqakjZKRSKeWQyWZw6fgqN1YaQDfg+erkl3nyyFuAYSGk1i98W5YrKe5wgoCQS2/RvTGN2dgoT0xNYa62NlhC+2CyEnof+sK0SWZMVjfgCqqw/SSgm41Iu21BBI6aHfCaHSrWCyeltGBufFo88tz/ET54/jPNnzqG5toaeyEGF8wmbwFmsIYh4jqaAmEyOJduOcmRZ3sjSJpZ7Hfpkb6nVPK9H7p9NEIhMMh9WLoLmeCI/jywmy4ZI27y39C3kNXmifqoWipidmoVt5xHoOlIOU63LKBarKJXL0EwHceRhOGzJ7S7lazI/L62uS2hHr9WSvhE7Fg7uOYCJ8e3IpksCnnY6a9JmY4WCSJOdVEZkwLbuYL25jmeePI0jx09jtb6GKPCRKVi46uC+Tfk2vfJKxRyqE9NSyFpdXBFgq1KswHbSOH5yCc8fOoKlc2voNFwMuhFcd4goUl64lPGS2anZuqQlixe7bsL1QgHGLA7IBLIJVhsxdEsXWXhn0AXcWJKDuX/VIhYvNQlA9CMm69Jj0IaTtRG5Q7SHLvLZFKa2jWNqZgrZbA6nzyxi0G5JmjBBdAmCDEMM/aF8V0pYgbxfJqamauj1OgjDIYKY953p0TEcQ4OtZxDSIoCczJjJ0DrWWm3x/FN7RdpGqf2WxuRuk6CnYrt7sSf9k/2DwTTuwIXrevD6rjzz0qck7JrBNtwncpM7mmFH4i61ru5IQjClxZR0k4Sh1mgvntAuzMNvsOH69T2dy0Dg69vel7/tjdwCrP4kPgH8u1DqOXAYwNVXXo177roHt33kNvEN/ON/88f41j98C+vr6zIgXerXKKNtlHurgEBbshaHCPWBUKE5uDqGI/4mXOA7sYqwt2MHu28EbvzwHPYemMLCuR6+8GdP4MCVNdz12auw60AWG2tNPHzvAv7z/74gYyVzvXyd1OsBAq0H26B1Rw6GhIXQjYPpuTa8kU+rGQck1sNAGR4cWXJyg0yPQcbF++jw3bJoyOrA9TeUcM8f7sb7b9qP+nkHX/r8Cfzg3jNYXOyiGxI+ccVFjYmSvDCuH7gwcgwbWs4Xr4q0ncP2uXH8wR/uxLU3p1CtGmg3NPz4wRb+9N8+i6OH19AdkEL+kruzaQVHEDDLeqh8FytJXMZqvD7NlWqgb/rCwohDQxZZJTNGOg/8i/9+P664oYT1lo8nftTEqWdb+N0/PIh97wBOH+nh/i+v47vfXsELJ114oQNDHyCOef2XuqdcPv4rawHe8Zf6t7E//BTZ9mhDrscm0nEFB6dvx0TuXSJTWmw8hXOthwUIVEcl0EepPnuvB5u2N/TpGflf6kz4Rg7eJkDI77wIE+iVXcjb/F2JTFNBcy+/p0nzKGMamhlYsKTtx7aN4ebb3ou7PvWruOmGG+GZXSysnsLphedwfvE86sse1pYiLBxbwPEXzqKx0kXIaFump295EQy8EK7w9vRV4/zAtHXytjWy00MLtulibEce+99TxbW38U8bcWyLl9aRRzt49L4NHHu0C6+h3DJtw0UYk1n0WgDjW/vFa/iISDFg0wFAdTcm7b6kb5Edmjj6KonXhd4poVpIy9OvNif814tMDCNWIQt6tD8j44PjhnLsVR697Mfq8x5MnR63KuNA8AtetmbBzDkobktj564ixvbUsPeaFKo7dKSLQCql5lU7iNFes7D0goUzT7o4+thpHDtyRoIBLr/e7C2QgM8q6Io9Y2xiGhPTuwUInCxsZyQp4DlAQCdmU/obu5mTcaA7AQxbg0OWYCpEvpBHrVpArVaRfyeTy3HIsnNQyeUQGxp6ZEi1B1hbW8OwF8GgZx0ljboBx3RQKDjQGH4RhXAHoQTTLSwsYI1AoK8SWd2Bj/pyB+vNDqJhrDz8YvqzKuaZ6uW0dKGdC30CI+TyOaQKjrAD6dvW6fQEBOSLDDHOweIv5oZo99vJoyNgi5mxoaUdSaH1Bl0pGfH8Ar8vAEZhWw3hwEWv21dpreK35gpgMxgOZb8g+VOmhkImj6m5Kqa3T2KsVkE268iquNFs4IUTZ7G4vALP9+S7uPpUcslAgi0oyYTBc96yHuHYahIEJNjK+1fFgYN7MTsziTPnzm520G6/K4xAt9ejvZ+s2/kES+2CmMkWy2Lia+Izqqv0Yx4/SwZlsYhCqYRMuoh2pyP3pdPoCCg4GAzQ6fYETuY5EzQOCQKOjtvpdxAO2WYMakj82Dg+WfBdBp/EYvfDOQChuj7TCWHmfOiZLpysJwWkVM6AkwXsVIRKPi8qHfiWpNGGvodKsQCHPn6ZPIxMHqlUGWm7KNfgODb8qA/XawsIWylVBBRttQkKs7+5cIcDxLqFXTt3YefMfmRTKfT7HTQ21tH1exgr55FOF5Cx87DNFDwGorgujj5/BmdPLcl+iX6thXIeY2NFBYCPJOrVQh7FSlH2iSv1FZGoF8k4tDNYXW7j0GPPodPowRsCjY0h2uttrG2sy9pEmpToJRFoplLTz5hJyj77rKsYo6NXOp9CKss9qy8+jnBdCeOQVW2ow/JNdAYdAdjSWQszs1PYPjeL9c66PGeaFWHH7CTmts/AMEzU6215XlsjqbGmx5idmEDbayu5fBwI8J3LO0gVUqI447qHijjugbvDvvSLnseEYqJ1BJnTyKerEtjR7dITkdYUCRDsIWtnhUhDxRbtKLZeH6dEzw3RGwwBAQM95eXHsBA+KwSTmTYshTGy4QMZAzyZD5kw3kev3xaGpyc7Wvnt5lxLsFP2+aECHt/Gr8tA4Nv45l++9Je0AKsDrKpzMCWzTph+Eb1VTcztmMMtN9+COz56B6659hr8yZ/+Cb781S/j3NlzaoHC18/OGnjVbZ6IV9VwdYERSPiKsJkAgSNGIM9bi00B7exRwu/4LuCmD+3Gte+dE3r/V/7ySdxwyxxu/egOVGoWTh1v4v4vL+K7/18dPRXHIVyXQPeF1aexqhQplpOq5Sjj/NgmNS+AyUqPVH/SI3aHqtJwogj0oTpGqCqRKQDXvLeIe/5gN278lQMYtPL4m88fxff+4RTmF1toDVnpVRMaOVWSbKWFMnFrJlPSItimhqmJMj5w0wHc/TszuPIKHQO/i2ef7uA731jHN//2FJaXB+JT8TK/czk1tThWPwRulDScddhQ4yKBnjcaTMqEmRoXCt8RWSNAJW/jE789gRs+OiMSCiYfH32qhd//765GuTbA4w8t4pt/vYDHvt/ExpCeYjT0pRsxGRxvkVfCikk88F+kpuU/Jmmfb1Tkc+QFOTIEV3clYQQmF8O+sUXCTedvzYQVp3H17J2opvYicAOc33gaL7S+hwhNxchhP2W/4tpJwhPI0uGdTzbVZDsoY/ALwONLe0YiZf0ZcsOXdaek7ZMRgzfoIpv5f/T+vdn66CthBCYXPGJjGTG2bd+Gez77SXzms5/AttlxdIZrOLN6GPXuMXTcFtyhA6/p4PSx0zj63GmcPrqC9ZUAvpuC1/NgR7YsglnwkDH4IhVntQN7Kekz8dNTqYUXQCD+fusGd/TsJHkTP12x/ku/YSzyc56kdUQc0NQhjUDrIlUJsOfqPN53xxSuuY2SswBmbOHYs008+4MmjjzcxsKJIcyQ1hYeDI7zknKZpAMruZi8Xpq7wbck3fxlw8yLZ8zXtIFexgi88F1bGYHJKW/tnRfGGcWa/KkgYHLCI+BRGPmSYyV+G5sXrsYQMp0UeCLWJlwHkBE44u1HhimSxWwxQnG8gLmrU9h9TQkzu0vCgjXTI6AgTKO3kcbK6RBnn1vBkWdPibSztebD64+66UUx2ouM91v7/Va7zFd9IxKm9msBEr/qk3iTfpA3I2EEsv8AY6VpbJvci8mJPaiWtsG26RGmQw/JeKbtjMLZyDhKMa2UaZ6U3pqGFHcr5RzK5aIAgZRDEgislgiAUDackgRWyhVbrZZYs9BSw/MZ4OHC0XUUqnnxo0ulHZGM9toD1OurGLQiYdy1Ol20ml206l201gbodn0BCCkJ5Jwbkz0UBjDJqkuoZ0YsKdnlyTIy2bTYNgx7PWxsNOWag0iT5yLyAwwoYaWUtUumIK0MNPE/y+RzIn/0AwKPQ3jDgQBHTCGemh1Dr0N/P8oR2aY0AzQFIGVSa384kIE+4zhIl/LYv28XZnduQ22ihmIhB9/rY2lpCfPnz6O+soZ+pyfzh83iPXGTkeWoYWjIpC34ZAFHPsLQk/NLp9IK6ErbKFfy2L1zFlOTNZxbOCtMQ7KqBoM+ms2mtDvHC5GUJj7YI9Uo28KSfY4aRujxHZgEZWyYBCbNlACjQRwi8l20Wj34HuWpSipNUEj2SpGFIGSCK8cmFsgoQ2Zy8gA+GYBMQ2airGFJmjSDBsNQSYkjlxJchsHQV92F5gyBdADN6sKyVfhRumCIfVFtLI8yE551A91WF512U1iT+Vxe/PnypSpCpNDr0jtyAE185kyEwVD88XK5IrSAknBLSnaU2oY+PeQC7Np5FXZt34NKoQLXH2KtuYbYjcRr1XFy0HRbvOnIQBsGHZw/u4r1lQ0JouFgS0YjE5rzGUel6rL9nLT6XT4Pb0hrEVpMMcwmi0F3iJMn5+VcPVdDs9nH2uo62hsE4eoY9igxZ7iPI0y5gT8Qv0vKfHlDhTUXMigxhVqtJuEhrXZTAeO0ioh9BF4Ej0nZno9hf4jYjDE2UcLufXOY2b4NrfU1LK4uQTNMzMyMY3rbmEifeW5MvF5drwsA7Jg2prdNIQqG6HtMeibbEELCyKVS8EH7CEpwQwwDSsIjue/ddg/DwVD6BL0XU05antdI/P3ot0yGaB9uqLz4CUgLuCf9iExRT3ZiJHAE9JgMI2EEeh0PPvdzDA2RxGtfPicPDhFULs9lP8zj9+DyvCkLHjItmPeLa6st6rAt+2X59Vtmc/ZzT1OXgcCfu8kuf+At2wKc/FRmcCxefxxoODiQkl+r1nDllVfitg/ehnvuuQf33ncvvv7Vr+OZp57B8sqyTDwJE48N9NqwGrY29daFcAJYJImDo0j0ZPEtBuJkZhC6UiCAUwI+9OEDuPnW3Ug5AR57+DBu+GAV73zPBAaujscf7uG+v1vFD799SiQZ6lOKBhVqMcyY/gpKSkTIjPEhphYhSLkwLA2Gr0PzTCDk9mPkvWdEiDUXYeQiiH2hqWdsoJhN413vq+JT/2wG737PAdQXLPznP3kMDz5wGvU1ZWjMfSADUlQmsjJcDgwXls1jBCgXTVx1VQ0fu3M3rrt1AoVigPmFDu77+ga+8TcNnHthHT2vu+lpqEb5BFzhtSW7yETjRYcqW6QEsTZEpA9hjnxoI56H+EfHUjnjgukjd5Xw4U9NoVbN4OThLp5/eoDf/qPrsLK2gB/efw4PfnMVzz3VVKGRmi4TGr3E3nyvERVOesTIg4270mR3mxjtJhdGT0d5Hzcc7Jejvin38ZWyS5L+zfdvZmeO/v4asW8Tts2ot3IRQqYY2aG8OPYObq3Z0wMQGFarZi02kNIruGLuo6g4O+H2BpjfOITT7R9QEDXa5480epJ+yl6cBjMIJYhG7IoJAI2uQwJ2Rrt3uVb+Pr3l6VM2BdLyRqBkH3yqRdukujEXUnQlpBxENnGj58+TnOoECBzI9RG20hhyQbVNrGQnMm6xnD06O+VaRjCHzx9LAv7mmb05+i/bcbRRe9EJk+NhSzuYWRMHD+7Fb//e5/Dr93wcZirEmdXnMN94Go3oBIZoIg4IahniLTV/Yh3HntnA/IkBuusRek0XbjdEMIzEgD7k/ZB2ZxFjS1QIxy0bsAJ6CrL/8E4lY84F7y4Jy9jsbyx6qB4oN1m8mNRc9IZ9MWyLKaJxCmaUhRXpLAEhtNrYeVUeN3x8Ftd9aAKpoitPwNqCh5NP9fHcQxs48vA69Ba38wbCUbqpMpjn4p62F4GwgITtlow7MnyP5kR5fpJnJ2mhi4xbr43eePSM/6Ibh9Eu/Ged08vwzARV29oTRuMxfyXzjfozaYFYklxt2IaO2AbylRC7rq7iyuunsWtvHtlxwEr5MJg8CQtuP0ZjzcPquR4OP7mChRMttJdcDDZC+H16fQUwdDJ7FABggJvCxHOX3mGRyCoDLYAl44zkLaiuzIIhzNF4qPyU2R/USDOyY+EvX9Q8HP0UU40js2Lf8pXMLW/Yp+KNcWLSlpQLci6iby1Qy+/EZG0/JsZ2Y7wyC8MpQNdsVbgiKMb0WfEXsyQdlwmp2XRWNt1dtyeBAcViQQV46IBjacgW0piarqFYyRBXkPCNQW8gfpPtZg/r6x1sNLoIPA+VWgXbd23HxLYyUmkSfvoCmvQ6PjYaTZxfXMHqUgPxQEO7FWLQ9DDoeZLY6pFxRq+7mGFNnKU5ARKhiAHHR22yiLGxqpybP/TQWm+h1WsJwzAY+giZ/CtpFgwlYPiOAhIY+kEwMJvPic81GXBuZyhBIPTAzo/RNy/AUIDIWPQv9OfM5kwBHQiCGGQZWSayuQq275hGtZZHrpAC2Vu6EWCjtQLXC9DtDNDcaKHfdxEOyfQylEQ50lU4iqUk1pTYEghkMcRMOfI86UYkwQtkZqYyZF8PkEqlkaH/GoMWhkP0mm0M3D45ZqoyIKjfhTFLSJSjpTWJA4YVCaiao/+j7QiIN/AGAsqF9HpjsMOAbG0yFukhmUe71UW32xfWFtOdLS1CjxYaDDeR0BR1j+ijzAU0185MhCZw5Eu/CAVgJDAkRrG0N5DziuDYpiToZioWZndXUJsowEnp8AMXLtf16It3Xa1SQ7FUltTb9XoTXo/Sakf8FOlRR89Lfi9RJt3pwbAJZgWSKq3rNnbN7sT+XVdgrDoh8yw96Qj62ilL0qh5buwrZLxFwQCLyyr0RnYDUYTACxXoly2J7N12HAEcOTjmSxWxZ6CdA/39PHoKhzo6wkwM0ONz0e4jGnjo9Ad47rmjIl0mkGfqGZHnDj2C0aoYTQBOTJJMQ9iG01MzEmSyuLSEXs9TawQjxKA/lHvjeWwrF6VSDtOzE5jZMYFi0cHK8hLI3CRgPz09jlqtpEDfMMLGRhe9bltCb2wrjVKxCN/tIUBfqVpIN+c4wuukj74fiHRX7jfHcj9CfaOOgcu1sAaDPo2mLexQ+mDapiOAoecO4Q5JjrDE51O6JucpshvJfpRlD70NufYBomEkNly0aGGYfUwQUfakAWJjKM8+/TQNCUTx4bodAXYJSLqUqiOpZG0Zkl9J/fiNMYJf6rO4DARe6ha+fPw3Twtw4OVEtDU1WBbUui6Vl+npaQEC/+W/+JdYb6zjO/d9B/fdex+eO/ycXKRsstUBLkEM+dayelLhVd/6oh2iADOceBXosFkBsYGbbt6O2z+8A7t2p9EfbODKd+VRqBo49cIAD3y9gfu+vIZTJzZkoFdXorYSPIoiOzLpjCt6S9gMBlGuNDchTNHkHMUJjztCiYAETPrtSdSwLNiyWWBiIoO9B8bxvpsn8P5birDSGRz6YQ9f+S/P4emn19Eb6JK6xnUaU7+0JMyDKcHmAHYuwNSYjQMHCnj/TdO4+YM7xMx6/lwbTzyxih880MBTj3Xh9QcjQXEi0OKfybkl7UaAkT+c3HiFjlSueT0SV6JxIcPWTdqTlTodjgnccGsOd35mEgfeUUS/o2PpTIh33bAD999/FN//1lkcOdTC8rKr8iUFbOF2Z7Rhe6OS5C76qG6ldowor7zvyQZ162dks8ebr3wX1UZta2LuK2VzXIxOspUO9AuOKVv20i+6uojidm6GCDskq2Y+1X15nAgUm3EGGWMMB3fegow+jWGvg4XmkzjTIxC45fo2N/CE1TMgmKx+xV6Q+MltYTTJ85pQxxi8kMh5yLtVqd2awUWuAiklOXTUj7ioN5nQx1Q12S6bCHVDaqM06RYUG5RV8Jg8BtPHGeLDrQwrtEmSGqFqLqF5lpQ2K+kO2W4qQ/3N8koYUy89YwUEmpqJ2blZfOCmG/CZz92FX7ntPei7a3jy8EN4YeXHiPKrMPNkYShFEjc0/ZaJxpKGxlKA5moX86eWsHS6jbWlAYZdml7HCH0FbBiy/VKdLKQUzTJhMGVYgOTRiCoycba+KT5L4vE9YkDTdmETCNnSD38WZvRLvTuj7ivJi1EaVmwoIFDvYdveDK774DSu+9AUqnMaQo0bQR31MwEOP7KKH993Br2z3NzbUsBSECjHSzYWN12hYv2QhLJ1WhvN12rCTZ6dpBUuMm69oZHUS3P3VC+UEpYUC0Jdg254KE9lMLu/jF37ipjak0JxHChP5pAtmNCEBW+i3zaxei7A/PE6zj2/ivPH2qgv9gQYiMXvSwV5qQIbx4dYNs8sNLC3U3K4KZKQ8YrADVcV/FflAadGWd5f6g9Gz2sCAo7Aw4TNRhiL72b6o3q9ZO1zaZrwzX/U0Vykxh5OGyYK9gzGS5QG78L42A442QpSlAeT9c6U0ZSJLGXB4o8XoVDIoVwoyj3caG7A131kC1lJZDU479AaJu2gXM1hbLKAUiUD2zLkfhPs2lhrY/7cCubPLqPV6CGdT2PH3DbMzk1ibDKPTFYjuQ5xoKHX72O13sDSYgMbqwPUl1porPbQb3sY9nwMCeaxIpAE8um6pKwyKIDF4hLZhpMVVCtFSRJmaEl9ZRmtZhPdLhl+igVIwKvfYyFblzAP0Z6EEXTTlvADepRxYGZB2MxoKFQdAVkIiBGI4DzCUIV8OYNMjkwwZWZDBmGfjHHDgR8MEMR9pDMWCrUsapMFTE2NI+WkBAxcWVrH+modrY4Htx/AZziKp0g+XnkAACAASURBVMrf9LFTwD5BMi6ImaRMFiTDURRomcupwCsGUlgGmZlkM4aS+OsP+/AFqDcEVHrRayQLluKNtJ0q0paqVQmjsBicghjbto0hinVhiDE5uN/ns6djvFrF6TPzWKLnXps+3ErdIJ6BYajSXQmi0eaBeR+hApYM08TQddHrUOqpADlKQqVQMFrPMPtIuiyl6XkT0zvKqM2WUazYyOYcAWUJBDqOiXwph3yuAM8N0Ki34HYDNDsB2m2CYX25V2SiuWGAbG2AckVDLqeSdBlosWvbDuya3Y1qpQbTsuESRBoqRZShcaxkUBPlqGSXtrG4siLFiGw2LeArQT7dspFO5ZDJZkW6TaYp+xUJJKV8ESk7K8xJArODPn0rIQBVf+AJiGqEAfp+iMOHj+P82SX0u2RTKsIFAVkwkZdnJEXjUIJxcjmGEo4LS3JleUUCbOAxY9hHn+zUTkcCYsyM8gEkKF0opuF5XQy6XfEgzBZSKBayEkDCsZdgHeXbAvaJFyf7DSXrBJRJ6GBaLwG4GE46KyQLBscMXFdUcVwnESTvDXtwPQLYIyB4tO/iZxguBDJFKXHm/BEQACdLk72NoZch+pT96jZ00xLfTj3WMXSH6DZ47h7CYSTPJZ8FspMN2xWmLNfBZJ4y9KTX72A46IpfJZ/BMCm8v/lH80txBZeBwEvRqpeP+eZsgYsBgbJRHjGgaPh644034nd/73exY26HsAG/8uWv4OEfPoz6Wl1o/iIBvCTMjX8MCGR7q40QmYzccCrLgy1AoAG86/oKPviRSbzvxhrmdqdQGkthpd7DEw/Xcf+XV/HQt5vo94gbcCubVOfVzkst6MnRSLarrC3b0GhCQvoeq1GydGDScAQj5EIigKaFcMiorBSxd98E3nHdFK58Vxa79sXI5j0cO9LGvX+3iMe/vyLAmR9biEPzJUAgZyUXuuFjzxVVvOu6Kbz7fRlc+U4H1WoOzz7Zxo+ZQvnkCk6d6kqaL1hVEj/DkQ9cwmJLumZyj5L9ojQVN0sULhMMUn5iISXCwq5UPB9ev6b3sf+qDD71TyZw04fHUKll0VmP0O+b+Jv/dBw//N4iFue54FSgiibxyYr5wJ+Xb1rfKM/Lz9o8J9u6BEAddTEuUglkbfZ7Loi3tP0m736rjjhByn4JqGgClgswOzppblqjDMzYQRyrRTD7DiXtUdSX3mAgBxsV5IwJ7Nv5flhBGb12A8u9QzjvPSL+Zur5G0lnBLDjcZL2UMdUPy9lR25p+2QjrHbJ8iPbbRb2hU2jnsXkRfaF3AKfMB+hJWL1HLeYzqZBjxi5w38ZQZwGJf/K4FsAcGHfqnOT/snNYERTAfbbEJHG6u4bnJH2okdo61ip/kH9RgGllmnjfe//AO769btw+4dvwfRMGecWjuH+B+/F86cfhl7sojhpoVCxUS5Y0B1uBjJAkEYwBNrdDlbOrGH1RIiF0wHWFrtorTaxscKquRo32NYK4ogR6jYMLqJFvsniSCTNLsAsx6iYYCxJBBwvkj6iCXtCxDMsIpAtIcWKl/pavjHGDipziMWR72VEDKpScwjHz7EZBweuq+GaWyaw//qysBb00EZvPcLJ5zbw2APncOLxJoZtAxrDCpQZxIg5Sw+wpMCgjPvV+DlidMuzcgEUf2O0xi/rLBIAPPn+pD+NQGb6gZETRuWnzVRYB+OTeYzPpVCbMbBjfxFTO7IoVMgGMxEEJiLfQWutg+VTXZw9HOH00Q2sLa6hveohGnCzzD6umFlcMdAnUlhlfNq0tNwregRLnrawmJNxLilmJrSMLd6sLwMCeT2J5yP/vsWu4ZfV1G/C75XSLk35Iw1pTKCa24GJiTnUJuaQL9WQtbIwTBsaQaaUqYANk0XfAOm0jUKWfsoaet0W+kEfTs5BysnACCwBfRhyYDoRJqYKmJmpoVTOCjiogLgGzpxawKmTi6gvdYVBXa2WMTs3je07xzE5lUU6Zwq7nS+f0uKuj/piG+fOLGPh3AYaKx30OgMJ/yBgJkxssqxH8lYWdNnTnJwK06hU86jViigUilhbrcMnuyr0hSlGZip94Xwyoej/NvTR3ugK64hOPwQyTFNHoZBBdayI8nhOJKrDQR+tjQ66rb74k6XSWbGVmJ4aQ75YQBjraKxt4NyZc1g6u461Rh19twPL1lCbLOOqd+7De66/GtPTE8IuXFpaF5BybaON9XoLG2sd9FoDeAMfLqWzBGWELUWWlCe2RVQfGZQI2wbKlSJ27NqBXq+PwOsLqOeHIZrNBkJ6nLMwr+gJF16jyj5BLia1ptI2sllLJNlpJt4WckjbNizbwdzcFEzTQbffQ6PRFLk2wdBMNoX5c4tYWVpDV4BAxdJkHyCwRykspaWB76PVGiIMfGgaw05GARQuQ0tG+wkyuwgIhqqIxjAJrqEIIpqWgdpkCeWZMsanC5idnUChlMHA7SBla7BzjjAho0BTTLuej4X5dSzOr6Ne35D+QtbeMAxQ3OahNg4UigbstI10Nosd0zswXqlK+rKdcqTAykTnoU+PcI6DBB4tAbQ7G20J0rBtB/lcGrlcStYSg6GHdCaDDJNvDV4/MBxG6LZaKOTykmAchTparTbmF1fh9wNJxA6CWDwTJXHXC7G6tCog+bAfSTgI+zaTfblmIDGB+0sxgDUp1WfwTEHG2mZzHf1OXyTIbsxgjwAWQVTLgJMvYHyiIv2TY3q720boDQXod9Km9CEmWzMcyA08JTxgsUaGZfoicv4dSvlFCpZSzAEK2QJoiekFvsiCXZf2ES7avT5cnwxBPmc+fAExIV6YlkMgmGtLSrNJDlGBlgFl+gQCqWCLgSFl5KatQECuiJhC7g/Rb/el6EoPSraDeFDqofgWkr/BeycyZneAXreHQb8l7NEo/hmBXG/Csfw1PuXLQOBr3KCXD/cmboEXSYPJqGFFRTM3gcBipoh3XvVOfPozn8bNt96MbqeL7z3wPdz7rXvxxKNPwA1d5VlwSV4X88jh7xIghQYJnIB1mUA5aL9IHqebuPKdedzy4Qpuv2MMN3xgDIPAxKMP1/H9+1bw8P0NHHl6AJ+TuEi0KOEiqClCRAEXWIRN7JpEGoyU8Ie4eY00GtWGMnj7TPaNuIAMYdlMCc7jqnfuxQdveyeuv2UXJmZb6A5O49jhFTzynQa+9bVzWDhLA2ZKiU2Rl9GXQxgMo22hRUPqLHDHndfijl/bhyvfHcJy6jh5tINv/d0afvzgKlYX++h7ITymmLmcK+TMFOOPP3xxE6n0vyP9VCJzVVIRg9opfj/lgwLX9ECLbWYrKmZFCF/rY3rKwK/95jQ+cfc27NmXRavl4fFHNvC1L5zHT55oYa3hI/QCWGJp4QjFXVwXOXm9TMZ2STrMqzgoN5IJ2JcwbLYCdYmfWfI+adAR809it0cmVYk4cgsQLUvRBAjkny/pnyPvyUuEor+kLXj+BOdIkaDcVpnsG1EOepQW0FexkgJYBM2iARhTbSIHCyXkjGns2X09DDeDdmMZK72nsKo9JQbVNCTn8ydXx4KnBB+QZTpainMxx774omEi2RSz7bm4eYlhCe0JhM3BRSEDghhCMuAJK2kwseuYvjsGophVXA+GYyAkC8fXYUT8DMEpyt+52maIT4BAwFuuoHQY0idDhBplSJYYeZvC/PURaky7pozjVXSp1/0jiSCSX3wBLFXcIxJWdeTSOXzk43fi93/v93Dde96Fbr+BHz7yIL7+ra/juaOPw9fbKE3amN6Rw46dBVRnKsgUHdmUMKU9iFnSdxA1athYSGHhdANnTpzD/IlV1Os9WejHvq/YDlw8IwXy4ygJZ18jECNAIP3Phewxkr9EDDK5wNrhGKtcdHi/k2eHDLlXKrF//RqfqqVQNi1K+ixQHesx8FGo2ti2L4cr3z+Omz6xG6btU1GH4SBG/byL44c28P2vzqO7GAtbgsU0VvCVnIevZLzZOoZwg5HYBrx5uKqX9o4kYFkClKpgBRml6XdLuW6ow2B6Ea0ENEvkYVYOKI0FmNmXxt6rqti5v4xizQKzHEj0keLfII/O8hjOnWjjyNNHcO5wHZ2VAcKhjyjylHQuNhEQ5OaqIDZhazmZ6zzQaoMs12DEImQv5/3bOo8oRpGiorxEGrw5Vv40yf+lbdW3ytG5kpMANPq2xeMop2cwVp1BbXIHipUJ5FMFWJYCPmw7hVQmjUy2JHMAWVCmroskPIy54e/AdCw4ZgZ65MhxKV2k7LI2nsXszhompytI5R2EwwAL51dx5swSFs6vY3Whh35nANMyMTk9htm5cYxvywhTS0JvDB2pdEZANiLLi0tNzJ9cxVmyCVtdkR+2Gx0MxAdNyUe0SAFHgQysvrD8MlkbtfE8tu+YQs/3US5lkM2nYVmUyZtIp3Q42bzIW1cW1nDmhXmcOX0GHbLVXF9YflMzNezeux0HDs6gOlGU9f3y0powt5obTfGD27VzClPTE8jmiwgDoLG+jjOnz+HZQ8ex1mjAJ4AXU17NlPpduP2Om7B375zIThmE0O00UV/fwPnzq1ieX0Oz3kKvQ3mvh9ZGG+5QsbHILuccxMRlmz+2IT50k5OT8AMyn4ayZuG6necZcZ3haYqZJZWm0RKYjF6D8m9LGISZXBrj4xWsrKzLspjgkPoeWxJwmQ5Nf0YChQxK6XZaaFBC2unBpVTbZwhIIPeFQzK3QJmUg0I2Lezh8wsNYW8xKIIkR51yz5F0lwAbT42fJwPSJNA0UlXxv5mSXJwoozxdxORsDfsP7MTYRBmd3gaiaAjd5n1MCbuY+SNBYODsiXnMn1xEo9FBt8dgEFf6rlXuwcr2oFNZlDIxNjWJ2altyGZtpNMW0hk1x7fbTUSBi5j+kwYTbVmoI0DoYawyhmy+BMeh5DUWQJYhIpVKBakU5d/0FTdhGGksnV+BqVtIOTm57vpyA0eOnUJ7jWm79B3UBfDtDcioY4gJfdjlKZVxMox8OZa0qawZCXTx/uowdRummZL9zWDQEXkuwVbYLnIVR8BrApNcyxUJ4hdzsBwbQ99Dt9NQsno+ZykThXxagM3egD6XrrDzkpmEoLhussBN5UIojMkg0FBIFxAGsahJJOE3pLenh2a7hXavDV/OR8mNIz0SmX7ayQjDkn05COgnCLnfggDLfsxUXpksfBoj8FpAYiERSlBN0Ccj8ILsnDYUZHfSSoUWVJ7H/tnDgGnBgxb8kAzWn+KT/VYZ2H/x67gMBP7ibXj5CG+pFhjtI8X0m2yeLYbkWSeLfXv24YMf/SDuufseVKtV/OSpn+Dv//7v8Xdf+ju4AXcxChtRJt6v1yvh+XMDr6ofSQ1QVee5lM9jz5Up3HR7AR/7xARuvXUbGhsZfPGLR/HA15Zw+Mk+6nVOMkNoGiuPI5lzEnjAYxgMURlhPZtOZLb4NHCwF5NyYgujP5k8Nz7h4Kp313Dbh/fiAx/Yju07xqFZHZw4sYj7v7GGB7+2jMPPrKHTDUfhb8o0lr4eoeaPwMgQqVSEnbMZfOwz+/HJu/dgbk+MpXMb+PZXuvjG187h2KE22h0uHAjs+CMQcMRKS4AVYdRQbkym02hTqZGGLg7SCoCR61NyJwUVMlORx1EsQR6fFP1cxsNdn9uPX//cLhx8Rwbtno+//avn8Z2vruDY8z20u5wglSeSxRRNg8wqTnijPvV6do+fqxsqSYKaPF/qoMsWSaCKEQhI4Ci5loSQIpKxkZ/g5q6Ox0s2gFseKqV92RKakMi9EqbIz3Xyr+DNPC77ANEzLiDINO1LSqLvpWDFOZgaTaIdaAJs0vRY8e/02EZK/r2MffuvReRpaK2vYLV9BGvREekXEjIke1m1+OBCLXkmNtuJp7DZtGoBJBtzeU7ZywjGjRwlR4poPnfsR5TL88mUZDQB7ZSFHGF5PWDCHMmAQ/im8tkk7qizD8KW7RyhJV4N5ZmbVnUxvRETT7oRYDbK7N4c0JJN+ito4V/eW5K2TFh1Fx6yhBFBaRJNtj/16Xvw+7/3z/GOd1yBF069gC/85RfwnW9/B4dPHUYYdpHNGyjVHEzO5LH7qhlsP1BDaUqDnR9AM8hucGB5JfS6FtqNAVprLayt9nD00XWcPd5Gd20Ir+cj8mLYyIKiHUrCEyCQNkLcN21myIywPUJpioPD3iC5lcKN41EuGkbyy2vsl3wzq0QmmDSomyFMO4bfVR5LVkpDZTIlnnQf+SdXo1hmraUvPa7XiXD2WAvf+y/zWDruY9hUHj/BpnxejQ0XZKSc2xjO8oYdQH/JdyQZv5MgmmR8TZglKqiI9gFsU19ToWh2rovquIUdB2o4+K4p7L2igtIk40Q5HQbQNQfwCmhudLF0bgUvPN3AqWeaWD3dxbDpioQtoBeWPGiUjxmwyKKlNxZncXqH6GpOfNm0wo+oRKVReoE6xkh8sPn+5Bm+fOdffRdLmllDAYX0JCbK21CrzWCsNo10ugQnXYBpZSXtk+tdCV4QKnoIPQqQ5nMd+qi3mlKsdYwMTCMlCbI5x4ZlGcKem56rYmpHVcC9TqeL9XobiwtrwtRqrQzRWO9CC0JkCjkUx/IoVimzVQz6OPRFllyplpGv5KWwcv78MhYW6uj1XAFJOvUuOh1XxtcoHM25BGtcXwApAmF22kCxmkJ1Mod8uSA+c0w6JrBlOQayORupTEFArvrSGk4dP4XjR07g/HwdwSAUH9np7VVcecVOHLxyF2qTVWi2hdXldcyfPo9Os4VSgccyURpjcEMGXm+IQaf7/7P33k92XueZ4PPl7+bYuRuNBgEQIJgliqRFSZQoSrQpKtsujUN5y+utqd2fprbsf8A/bNXu1myyZna86/FoZ7wjW6a8smWJShaVTIliTgAIotFodO57++bw5a3nPfc2mpQsUgwSOMZVtZrV6L7hfOc75z3P+wRs1Rp4/qkVNFtNAcAjP4KX+Di2eBgf/sjduP6mo3DTujTkCABtbW2htt0QqTC9EftDE/WtOnYu7aJT78h7TGzK9gNhdjmOIdJrSi35+hKUoDNIz4CVUtJXgrPdvvrbsUMLaxnKOQlyUf5rm2SEOchmsuj2egJ4MQCD/nu8piRCpDKutHbC0EcQePDCGOsX1hF4lHQqGx+Ot0pwZaIrgUobmZQtP+82u8KwjENDAB2RDrPm0BgeaEgwC5lnDOlgNLpY8fAQwF82deh5W+bS1OIkrjl+CFOzZYRxD8Gwi1DTFVNVp3+gBlvL4cWzK9iiZLnXFyl4p91HuZJBhAE6/T30Bx2pmQgSLx2agZXT4TL12mYKNM8ClAaHQgBh+q1SyibiNzlZmkQ2W4LjZmSu61Q8uQ7m5uYEUGWTV0ti+fe9Wh8WUkIiGAwi7O32cOb5C9i8sI1WuwfPixB7ZAUGSDRL/Pa4SpumLX6drEkJhJqOYuzxTOYFDM7wxYIp8UdjZCfwdV8YkmYuQnEyg1KlAEusClk5OMhkMzBsSnnJNu0iSAKYJlmBDnL5vCQr77XqKgl45FMijcpEeT/KFArJ8vPl+qftjATu2LoJx1SN834/RKNdFzBQwlSE4amLV2w2mxMQkA1ngp19XuckgRYQ+CdF3dgfZz8icGsJ8EjWH7cFplIzOTwcDoT5SAYh5eYk70Qax42yZR/dYReD9hDdbg1DfyAs2v0G089cNv9Z7y5XgcDXv6Ve/cv/UkdgP1ac1PrRgYPGqDQ7nZyeFHnwH/z+H+DU9adwcfUi/voLf43P/fnnsFXb2rcJk6CRX9iDwBVBlvHDlw4YNxEulg4c+MjhyPEUfuW9adz30Ul88L6jOH1miAf/33P4xt9uYPVsAD1y0UEbjuEhjH35+/FzMMae7I4xw4AwB4+m4wd9jgkAEtIgZ4UpcqxPTt00Kwy+uz9UwYnjNoZxD2vrA/zoex189cEGnv62h3q/I0bWDoWPmo/Y8NABg0FULcBLUM5buPWGCXzid+dw94fSyE8aeOzRAf78f9vD0z/2sb7RRsxoemHeeBII4MuBccxiG0s0HfCzKM4KzxiBipYX7IuglmJQjDlj/CymYcmmJQbRuinMT+75H/v0CXz6t07g1M0F1PYa+A//51P49je3sXnRU91JgRwdtYkJSCZGimrIrjxSz+WQFzmEj4G8g2ybMYDKD0BmG82JR5jhwX10RGxTM2SMePGHfF7+bMwI5KDwPlHSafUYSx8VO+DNZwgqINBGTnmQGQMYVl/gXifKwUnyyKQmkclWpGsMtKXjK2AgyQdDE26/gMrhWUSJiVZrD43uCrrRMvzQl2dW5Ry5XCEC9KRzvJ9XdnA4ZG7zcyoOFeesBw82k6uVSFc9pEvP4bZhxrYwbvpaf3/sKQMxEgd6mBnN+w4SeyjsXgk2HI0k5yIL3Jd5cY2uHxmH+6y5/ZHnexuxPPfv7F/YovY6XuiVc+uyhJBXUmDCdApHjx/FJx/4JH7rd34LS0tLeOLxJ/DZz34W3/rWt0QaNqT+V49EXmOkDZy4ZQknbivi8E0pVBaY2hjI2iZrAxsEoSGJm0HPwtkfBDj9aA0vndnE3nYLWg+wQ/W79O8R9inPOSZAVwUW2EIaFSIozRbG854JhwSDGZTxdhBDKj9J+lfx0AInBAa2SIdY/KdyBg5dn8eHP/MOzB/RkK4CiQNQedTaTvDjL/k4/9g6Lp1voNPujT7xOEFZBUwobnogqwXvk6tg4CtukXEj5mUESQYP0caDbFOuLGpvVPufMgsgSG0bHiLDR3mmgOOnZrF0Yw5HTuUxNWdAJzGLTFaNCaAA7ai2XgLOPtLDi4/uYXetiXqjDjOhpYdavzkF1ALmSN2gmaohEozznw7a+4kZp0WNmPoufoI/uUGOeeZXhcGvY2kcYa0OwySIr9Dr1plAsbgg0uCJ0gTymSpS6SIcMgONtCw6BIl0hywnZU2h2ZAW2sr6JgKPzCT6COqwDVu28VK2hGLJwcQCWYGTsm/Vmm006x00ax3Udjuo73ThN4FOzxMGlpsxYThANpWg43vCxjLMGMVqFocOL8BxXPSGXezVO+i1PYRejG7Xw7DvIfESWGxAaLqwolh3dRodYSPRSy1FmXBJQ76aw8xsBeXJIoqVvAB4sBPkHTKbIrS7fWxt0yN7Bctn19FqDmBZOqrTORy+dgY33nACEzN5FLI5tJp9bKxtorPXwDBMJHihVM0in04j7Mdo933QAu2lFy6h3+1KA4jSWq8HSRC+5947cerGQyhWLGEpEkCrtzro99QYbay3UWt00NryxFdxb6sOvzdAwGWVi58BWDbBPhXCIXUrf5ay4GZd5AppYXmRmEDQyPOGEubBAj2JCOSoBjdXAWGeSXKxLfOC9y0vJa0D2IzvdDqgJRIDZPhgki0BMgKB/aHy0D7YQ+RnoT0KywYCxvQK5HUSlQEb7CQFMwU28sRDUeTdwwgRg0OGvOe5Rr38nOHoGnJH81g8Mo2JmQpy5TQyBVvkoLl0XuS3rM0leMU3sb66i/WtDQyGIbpdMi47OLm0JInAu2u7aOwwZddDquJg7kge+aoOK8W9hnUeE4x95Et5SewdDCkt5ptW9xw9ALOpEtJ2DrblwCXzsZTHsWPHRLKsPuC4lOVA5oDAxqDp4dLaDpZPr+PsmXV0Ce7yc4cE020MjZGajOAZ03a5Dgr/gIVfBNs14NouPKbnUkrM761YGr1ORYVBOmVaPWRRLNgw6aNoJPA9JhZn4biugPlevyvnIkp16atHr8pMOiPAL59X5hLXY8qDBUzPwOszeEMByGRu8jXljMe3l7LFazMOErk/+fdbjbqwdVlxMSCH11lej+fReOQHGFryelaSQCdiSTm4zIvR6s6pMgqdGRfC/OwxvTvZdBonDEsicyIkEjaj+oMeas06vH4bfjBUcmq5IK+2a4xr3SvyYPb6FvzX/ldXgcDXPlZXf/O/6BHYd7Uenb1HnfKD3WtKGYrlIk5ddwp/+N//Id5917vFOPkbX/sGPvcfPodnnnkGvV5PUCR6efxi3fXHYCAXPCWZUvwidYCykMP8konb3pvBhz42iffcM4Uff28TX/qbNfzoOz1sXtTFINw0PARRR7HXxH5pzFIaf1fjM+YZ8GBAthJlw/ySBHsLyKaB2ZkU3nP3Sdz/qVtw/a0pJPolrK3v4pGH6/jBN9o4/eQQly76MBIeVHQ4TEbTQvTjHmIjAb33FcMAqJTSeP97j+EjnyjgtrtNGG6Ih7/ewL/5H9Zx+jkPWkhJMXlYnsgmFbvqlWAWd9as/JtKV+W2zUgFbhRdJbUcFzYHeGpkYDF8QSXvKUYggYAHPnUNPvGbR3DyhjyazQD/+o8fxdM/rmO3FoyKLeXOYiErtHVJi90/IF2pdxMPiAeZewff509hBPIzjRV6I9BKhlPUaWOWx/gfxrNmzOlQzMvLySMjadh+Ru1bwf24zAgUJyvDh25T0qtBi3IopqZQKcyhUp5FoVxRyWuS6kffkwgk/Q7aOlwjjaBFY+kuhmYNXmpHutxBj5LQESONYTNGhB46KiCEcWcCoB7MFRnLgtV9OmYEqjk5GhpOPbkqtoBFxPfIspHiRk1Lkf/aTGsVANyDb3SlUyrK+NG0Vs8/shjgv40VhDzgKS/yUe7tGH4dv7cxRDhO67xS5+6rMAI1iI/TbTfehk98/BO47yP3IVfI4Tvf/R7+5E/+HZ549AkMgpbIqzgQVDCxRrXyJg4dLeHITRkcvj6F2YU0nJwNK+XAptE6Dz0+O+IW9OY1OPf0Bs48uYLV5S00an30a75iRIjp+4j8tH9NgSgYNTxGbk7kHitGoPJaG98VV+qoX56oam4R7FQpK2TqkM1HQ+8YhSkLR24r430fPobZoxnYBRUI4vfS8FcP4Tt/+yTOPL6CnY0mhpKUyK/La44akauMwJ85DzhcY1eHfVYvf8jRI8xM2bWKAeNPCS4khgdNWBixmMjbOQuT8y7mZinQaQAAIABJREFUb8zhXXctYHIhDztjwHQpJyOLJwu/7WDtbIznHqnjmUfPY3djVyYq2Zz0fyK5XnFYFQuZTUL63+8zAsdrz3iJF6M3suUP7hk/+UnfKp74lX1vvQnvbjQvRJQgNZuNtFFGMTOHTHUes9VZFDITKBWnkc6Qsmsze0AO7wy60K1E0oMpM9RsGxurm+h2PEQygRg44SCbJXvQQCqjoTKTwfTipABXm2ub2N1poNcNxb4i6sVo93zEXqysM4wIJoM+2ASWORAI+JHKOJiancTi4gzslCM4cX2nid3tmjRnO60hjMSSkA6yjegd2Gl6aDc68DoqZMhKadBdwC1oyOddTE5XMDU7hWI5L/sxWW9MLqVMk0BEvzvAs8+cRaPeEoAwkyMrvIRDxxdw/fWL4s1G391Ws4Xl88t4/tkXJJH4yDULmJmeEX9rJpzSNmh9uYZ2pws/CSUp2Ot04WbyuO6mJSwdn8LkTB4zhyrIZLLwB2SLWxgOQmxd2sXKuQ1sru+h0+qhXmuiVW8joc+eEg+IZ514qEkziY0TBQQWyhlMzlRQqRTRrtfR7fgYRvSbI3UvRBIS0PEl2ZhtJt6rBHHobWsx6GIU8CA3cMTwhxhOSkcm5QoIplEmm1jY3d0R771x35ZAnB/7yLgZAWDpcddt9dCtEXTj3KE/5WVPYoJUga8h7iQIPQ9hQnM61hmsx9WeIeUPGWdpDdXFPIpTeaQzjiQl56pFHD16CLMzVWSzBQEBtzd3Ud/qYn13F91GH+0mVUJt2XCvWVqSa7a2uoW99Ra8zgCxPcTEUUesK1IpVQuG7NxZ9BKsiMnFwGMa9FC8K30qb21bwv/om+g4GaQyKcxMzeLINfOoVHIwGVBMfTgfvo18ehJa4mJ3t4PTZy7hsR89i9qlrrBcmaYsybv8zJKcTLCdZyFNSd4DtX6K/yal4Fld2KBkkHqtWEgSNq9NyYZTsjEzn8PkHL0DGcBBuE/Vohq99zRTQna63bb4QWqmK76Vhq6enzJkhs2MGzG2biCTzsLKZNBtdtDpdSW9mGzbMAlFXu+ks8ikc7K+d1sdkZYj8dEeDBH4sSRo88zMncdN5xBGnsiXOecCP0ISWQj8nlgRUE2gQEa+Bw9MDgr5WkyVThJ0PB+J54MFOLE93q8CNJNVOPLPJiOQwHWr3UanX5PPdFkW/GpniX/WO8tVIPBN2GKvPsV/CSPA5E0xZx8lXY0O4fT8Il1eIDXDRGIlOHr4KP7oj/4IH/rwh6Qb+vRTT+NLf/clPPjXD2JnZ+fyuejV1p43fdwOmKiPMkIFDjPSAkQdO5HGu+8p40MfncK775rAt/9hHX//N9v40cNtbKxwcXXEI8xIdESa6mS+mgJLGoViEK48h2x6s6RIxbdw7yen8KEHlnDi2nlEiY1zz3XwpS89jscf3cHmaoguA4p9A7p4REgOsTAZSSXva4HKLJDOj46Jah7ve+8R3P/rFbzzvQlMJ8LDD9Xxf/zxS7h4QZkNMzmNf0DfCG6qgbgXSoTz6HMoYIP7Dj2TNBYeEkxCN7RQXlfSWOWwGe6LYBNkQV4lbSwknl4bIOMm+ORnrsWnfus4jp3IYWt9D//THz+J557eQ6NOgIgbJuWXlniA8QCbkMJOH0Xplr7pF/8NP+HYsYnjdrmtefmnl2XBHMexlJRV6biIs6BrljBDAo2bNDfi8Wb8097e+NQ6ZrMelHSqolAOhwelx2/KuJF9R2YdgxyUr40u0vAUskYFlcw8pqvHMFs5DqNXgT+aVzxCh/TXs0Lo9N7j/UKvExo0cwwCHV7Pk5QySuxjvQ8PTXTCPdT6KxiEe4iYeClJ2uPxUID0QQM+8eiU47oKm+FZS+YsJVARebM6Evr2jaTsZGgQ6NeTKoAU+QeItbb4W1Jev//07DKLHyCl0bRf6oj3IJ+fc1LeBdOExSMwgMm0PA6/sAWZQnylA4GjRXuf23hQjp7IejJRLeP97/0QPnL/R3DHu+9Ard7AV/7+6/jKlx7CC8+fQxgHCPUhDCsWac5wSGYIDdXzKJTTyFYiFOdCvO+BmzF5yEG6RJCLKZYRPF+DHqUx6MXY3W5j7UIdKy/s4cVHm/AanBf01DEQM9QlIEPLEi88+jqKDYWsW5aEIgl4IuF4KuBE0ML9xsaVatbITpBo1A7IOmn+HsPSEvG1sqZs3PPRd+Dk7WWUFiOY2VAk98HQwDPfW8OzP9zChefb2Fv3EfbGzOTLFgUKFiSP+9UcAl+5bo2ZAW94mbyCn2Dkobe/vijWuwq5cmAhI6Cy6tvQ/mMIXQ+VL7CufP3ILOYhLHI8ZCdNzB/J4rZ3H8W1N88iPRmJxxbZylyL+n3g0ktdPP7NSzj3xC56DbJ/AiR+BHPktMGdlWtZoB2INxr1g8zR0n6Q+SxIB4GlhMdwrjnBaNYTGue+fIWS6a/kWaEr2wmyY1jPUq3CWobS7ZwziVJ1EZPVSVSKCygVZpDNTMK1yohDS4BdzhEy9GxXE/ljOltCbaOFvd2meMbppoZqtYh8kcEgXOc8uGkT5XJO/FAb7Z5Ig0NPE/YTqfUhuyxJiGHPhz9U0Wxx7KEf9CU5VDcT5CoZHDmygKmFSfHCo69o4HnYqzXxwukVCcHKFwoolfOwbB2tRgvnT6+j3R6ApQeDbJgwS7ZTaAaSjJvKGMgVMshmM8KmO3nyKFLZHAzLFtCTn+exR57BzlZNEl0ZruLYukiUT920BMd2USwUxQ9uY20D3/n2d9DsNHHs5GHMzk4Lq61Vb6FdG6J2ib7X9JRVdgcmPxcZe9UU0nkd5Woa1147j1yRoGQAN5tBLl9B4pl46rGn8eLZixjSP47sr74n96mEL9AXWNIR1P5suLyDAhTKecwvTePkDcewcGgezz79OLa39tBqdxFHESzDhsHgj3oDAZlYujnyd6OXrS17HUN/4iSUMBc+OXF526L/I0O2TMX2o48fgViCQwOCM7Td1uGmXZQny1IDNQheNtsY9Biqom4OgrckFgR+IF8MlfJ6BIVUMKFqmnNt572vCpLE0pEt2UhXU8K6LBRclCsFzCzMIV8to5xVATaU/xI4JYOy0Wpi2CcYxYRpAnkhphemhH3X2xugvraHzm4HhqHBLutwSXUNIwGWAloLmT4KU2nElo7EiAXcs10LpmMj9AfI0Dszm4bt6MLKnJwtYX6hhGyOcmrV6GWic9EtoZCdgaXn0Wn5WDm/jeeeWcHGhTr2tlrwBvSydJBi6AhJcWwS0jORUukhwzEGkmDM9F9ebjvnojRRhGuYwr4rlEqozpSg2QGyeQfZsiFBT6ZFbz41dwPKWGIl12ZoD1lz5UIRQRxhGAwUkJbE4q3HcnIg4TQasqkUquUyKpMzuHTpkoC6gwFl4SF0XUMpn0OpUIZh8573Ud+pY21jXQBmAs0iaTYUU5c7tuPSvIYy8ACeP0TkJSIPZnCJOk1oEnJD40ABOzkPwkiBhrQKiT0EkvZNUFsd6YyEkmX6DfNe4GfwhRFYb9Yx9Fqynlx+vBrT76d58F/Bi/qb+9auAoFv7nhefba38wiMU4MpvRsTcvizsQSJixs7WROVCfzu7/wuHnjgASwdWZLEpu9+/7v4t//m3+L0mdOy+fxMAO0gzvJmDdgIkFNsLBZZLKgVwGDwcK8FOHlTBh+4r4oPf2QKt7yziMcf9fGl/7yK7369htVl0q2V7FCSkjFAIgf/V0FexmcNJuuCaVY6jhwr4j3vP4F7PmbjmuMRBu0Yp5+L8L1vtvCjfzyPS+sd9Pu6SOro7WDSBDemrxC3ClMSTendxiJEpAeJhkI2hVtunsH9v1HFB+4voDRl4IVnOvjS/7OJp55oYmu9h70GzXbZVWPcfAhaaCilrzInlifTQzU8svuQBUYTXHqvESNhcpUqgBRExZAUdk4JvhBuYXkSINIHmKgCn/zMMXzsN4/imuNZbK+38L/+j0/hqR81sL0xxGDI49LI4I3JoHLIH4E7csB/sy78m/c8LyOT7D/tOCGYAzmyEBZaB4ELXqAxlVb9NecA2Z1Kfvpa/TkOMgPHlMwR0Chb1AEK6psxbsyLIcDCL035BZoJAWhfPGby1gSmSodxaOY6ZAaL0KO8St8j3dXxEWb6IynnCORluAHnDZcNphnqQ0RmH4HWRt/fwUb9Aur9C+iFO4gSBiAcBHLGN9Dln1Egqj4mQ0wikZXzECSgeEzTLg4K6RoKhOeB2kwKMEAgUKW1hmgAWlcAymgcCkKfL5bNCe9wzkUyFUehrKN3JUdtAXJ06JqSXMjws2v8amvBmzcVX/8zcTjl846DBcbC2lg+1vTsFD79yd/A/b96P+YW5vDYo4/jiw/+LZ588lnUN9UBiUFJus4D8KjQlHmfgWHQTDxCppLg5vcsYu5aB+VZIFfVkS3YkqQojADCLD4N7UPsrgbYO59ga2Ub2xvKR7BT8xC0ueZxneX+MqJkinUAL7byS01GfjqqkcH7ST7cWyCXf/3D/RN/KZSVkQxMQmYYbSOfUOXlWDpOvXMJx24vYvEGF1OLpowdGyTbF0OsvDjA+eeauPD0HjbPtMWjSRZxQaTVlB/Z+O6Tt386LHpwQ3wF3f9N/LhX1lOpRpd6HDz4EAiiHQZBOTJO2JQi68rfj6GR60P2JsOy2AbTQhhOgHxJx/EbZnDtLTOYP5ZGZd6EXdCh2RESLUanlWDtdIStF7vYuNjA3mYLrc0ueju+sKfVHCe/R4F44jUm7029D66FL7t+cnA0ZY3iAV/VIxTJq01APdPVx88zAlLXSoI9a0Eyunj9ydy14Fh5lAqzmK4soFyeRbV0CMX8AlJuFS7SaPV7MKnUYEKro0uABoNEuh2gsdtCv9eDYTKp10DKNeCTyURHU6aRUjaRAB0meA7IACKANdpfJDAihtcfIBiw6WEjHPYEpIzJXDNipPK2gCzFShFpprwy3TadEiuFF88sS4Mum6UMNi2ATKc7wIXzq+iTqTjk68XQzAS6qwugQKSD3qX8HPRH47Dc+s5TyOToMWeoRn8MnDuzjL1GG502/f58RAQgzARLRydh2ybSZErZLhqNBpbPLcNLepibn0Aun0W/56PX7KLfjhF2NdkHOGMZgCLbtkWQU3jQsByI3LhcKsOyDUnv5dgSOFu7tCX+doVMFilLMfUGQ08k+AMmp3qxaigxEM+id6OOQjWNxWtmcfM7rsfxk8fwzNNPYX19E/1uX4DWdCqNtJvFxeUL6BBY9CPEYSyhYiFBxoB+i5RmU75JMFCBWqyV0pk08sUsstmUAC/tVgsDzxfmNgE3qnFSriWKqV53gCaDOrp99AceooGyxVGMQF38Evm6/Ap7ZH2xslC1Mu91OpjyTpf73NSQzhtIT2aEcVcqZZHJpeGk3FGaLwNjYgx6PtqNHpqNDgb9vvIuZOgEWZRxAqeYlSTjYBhIKnO/NQSzqMhYY81PgIxnEKnZ9RhWKoaeMWC4ukjjDUeHrrOR5wsInMm6SGUYNqNj/vAkihMu3FQk/uRkP2eyBVQLVaSsCoKBgcZOF2urDaxc2MaA5xTiubEugW0MEKRkXzMpjwW8gSf+hoNOXwWdWAZyxTSKEwUUSwW5vxiCks/nkc276AUtpDMJClUXmaIOy1JVOD0kGXYShhF8ehHy0KFpyNoZubaU6cp3gnODgYCnA7IzwwiObaNUyqNYLGBjc1ck5prG5zMlECWXScs8SHRTUpOb9T3Ud3bkPiRxhuGIBoFnzZBgECZ0857jPGNgSeh78CMdw34fmjBWYwwFtIwk7dgjOBnx93y5d8OQsmASPlSDlPUAr5sy4UnEM9AfDtDttdFsdeGFDSTiD8jHmLjws1bNn6zDf5419m3+u1eBwLf5Bbz69t/EERgDgVxYBMwQv5tXPHTIhnrH7XfggY8+gLs/cDcmJyalIPiTz/4JHnnkEWxvb4uv2CsfBBL5GirBc1SQCajyeh+v0GTqfF6B/kZFPTdTldBIj5+bb8/jww9M4t5freK66/J48YyNBz93Ad/6u3Usn+vDj3lQIOjgIE764pdxGbQYBUjsp59ywxyZwcnZlN0fE9m8jXfccQj/9X/7Adx8xwBhsIbnH6/hO9/s4B+/sYfNzSZ6Q4J0BGLIdSHPe3y+JWDGLz63AjqUB4mOlG1iYdbFe++bwt33T+Dam7JSOpx/dogXntWxfNbH7g5Nog3Z+NdXa9jYqqHbGgr7jq8k0mG9r0AVAiEE/MQjxRT2k2JhKaNz5d3GV+Bmws+uzFnGQODxa7P41L9Ywq99/BAWDqexsd7Cn332NB75hxouXhiiNyCIEwv9n1eFhyaVXDw6xlyBpxkWi+qwqObRWJ7KeRsZkRo3HtBiJTuPmTqpp0Wiwu4qwU5J7gtD6c4J2Lbvdqf0auo5RhKx/Wk/ZsW9cjM+aCT1eu+Rn/J3o5ehK6VrVpB1p0VeFEZ9+B7ZfhaybgmTE4uYsm6CE0xCD9JSdGhOgKjQBxvzvLb0tuQ4SfgG/dwIBloBAqOLfrCLRmsdmzvn0QhW4SUNxLynRj6U6p2N7+HLE8JAShXCBIbkeUfBHnIv8HDFI/Lovh573yVkBBZHc5Z/04GuKyAmTEz4sSPp1xIipPFQ7sFIaGPA4lyB1uoIxyKS5Tj/nx6hkpIiZv9ymLqCHzxbijMNpTAJU5PJMFbrFuUllIEdXlrA7//+7+E973mPFL5f+8rX8Pdf/gpW1zfg9RV4ovhmDAThdVVsSCaiaokDQ7OFGZOfdVE9ZGBiVkNx2kRxMo2J6QIqswbcnAbdpNTMQtR3ELYt7K7RKL+D7VUf9Us+Gps91HYb8LrKI5CNmoRsbBn7UApocqQTpqfzoAJfZERyiH9De8ZbewEJYo+TraET9D4obFYgdH7SwaGTBRy9JYejN+YwfzQPh7kSXgqNvRAby12cf7KF09/fQ227JpImuRCyZ6j5qVyK1Ao1areMYOpX+hRc2XP2zb0anOsHmQ3j9XPEjhSK/TiRd5QkJKz18Rzn9ZFVToH+ZigWVcWJFGYOF3DoeBFzh/MoLTgoLmhI5XmfOQh6abRrEWrrdexeamLzxT42zgzQ2KGkjAEDSp7G66aaRAdrIwUG8nEZulRg4NhD4WCrifvO26Ih8eZe2Df4bGMh+LiZN5oXGhlNKWQzE5guzqFUnsNk9Qiq5SUUs9PI2UU0Oh1pQjCFl0EU9M3lfh8FDnrtoRy+2VylnJLfo4ghFIYkz5KRRCCj3+sL09mUBTqETwCIF5sAAD3imGxL09SA9ikMnVEABeXIqZwJ03FgOxpSKQfFQgGpVFq8XKkCcVMmspmUSDb7XoitzS0BhAiUcWHg8wz8gfLKNahaYXVPYDmG4Zg4fuyQAJYEWwgqZrNZAfi2d2uo7/QxaIfQIspwdURGX1JW6ZtoME2WxYxYbPgoFDNSQzDtt75dQ63Wh6tnRM7MEAiD5nv0MUvoQ0cWuAImnZQmHm3pNFOSDQn5YNK8l0TIp3OYnKigVC4KG69N4HF5GVsbexj0Qvi9WFJ72WB2XFOYczPzZVx36jiuve5aLK8uo1Hn7w4koIEJx2knhbVL9EDsisRUQBbuLzGvsSO1G0GhgOmxiWJfSRssn0apWkClUkIhz/TkAL3uEK1WG+12G95gKLVdvljE0IvQa/clMMKPIti6jXIph37Pw95uF143gE/5LK8/WWpsmlN1MWpiyAquqzYBnzNVcpCpppHLpUUWTKCNLDTKraMuQS7OIwKjMTx6dEjYBRsQUplJQ9POZQDTQ8z554fiMymh9L4Cq8ftiPHaR0KCmQeMjAICGZgUefRRjQQ8ZFiLm9GQKViYWyyhPJlBKs0aI4Bha8gXJjBdrgJxGo36AJtre9hcbaJR6yEOLOTTeZmzveEQnU4fJiK4mbTUdsOeJ1Lnfr+PJAyRr+QlKblYotcffQghICxl3pTbDpI2MgWgWEkjm+e9R+9OvkeC9mkB5voDKnR0pFwmOUciK9a57psMewnR7Q3Ef7Df74jEnih5Ku0im05ht96W/ZcJ07wH6V9IUK8/6GMYxAIG9zpddFot+TkfBH1NU3nRyn3qpIWgQXA2iAg0+whjU+ZmRDsJSplD5Y3tWDaCOIQXDBD4CpgUr3i+bzmzxdAiAth8JVXfMchm0O9JonWz00MUdwRsvxxB/2p1wE/W4W9w0X07/flVIPDtdLWuvte3dgR40BpvCqTe/1OBH1xkK1MV3HvvvfjUJz+FG2++EeEwxH/6z/8JX/vq13DmzBnlTTGSwIy/EwSUhTEJhdrPzUekqK8LCxyx3PZZOqQ5hSRcIIpZoNMclkDgULqRoR7iV95bxUc+PY0PfKiMaxZTWLmYxRf+/CK+/jfnce5ME8PIlBQuJsbFUQ+xdFQOyjdHvmL7XAyCCOODngldt5Evurjjrjn8d394N6672UOzdgk//u4WvvPNFp76QRvbmy0M2CUluEQ+DLuRxP1GizoBO4NMHC0QXw6FxdKMWkfWjbB0XQk33Z7HbXeVce31BWTTGQy7J7G1ZqO5xxQvU8ymn3viJTzxxPNYeWkH9ZoP3+PIk+nQU2ybMcBCBlDMDrEuHTJ2I5nMSmZETHZi0qSYGIkczBUdPTb6eNevzODTv30YH7xvGpNTNlbW6vj8n63g2w/t4Py5IXpdBSqS98Bnpa/g5SCMV5DC3tpp/ZqfXX32lMxLlmHilUYIldfB5KcggEf5mAVTs2HYWeSckhQcpPMTdPJDsiEHyiuTNieRDz8ZqugLjfOeoMwI4JV3Jg4fowE5SP/jq71F7mgj+aKtZVHJLGKmchyZchrR0Eer3RKGbxIkSDklHC7fiVQ8DdPPij+f5gaIC0zAYx1PBoG6h2PKkMgiM2MExlBkwM3OGrZ2L6DTW0crWUfAgA8xaRJkevQYM3guFyomsvJ8+0AgX4xDI4C7YrrxzjYNlWjHZcvSyGrMyPri0tRf7nuydnR4kYFOaCMQsJ4tfvrwDKAnvtwvWhLCkCAcesboAm4OEksKtZAAthlAtyKRllyxdBwyI6l8FjSBbEZTAYGaDZNd6TiGk3Zw443X4Q/+5e9K+vuTjz8uIOCPfvgo2p2OGFCrMvYyYM+no5yOa7aeMAGQyYC69AVSuRjZQoKUfBkoTeRx8l05zC1lka04ksjH1yfjIRyE6Hcc9HbTaG4C6yu7OHf6JdRXh2KAP/QGUtTLviBA76gZITQSQoNDKaSFX/K694zXvBS8zl/k7CPzjIE5nGekghBUHU32MTPVjlGeTGHx2gxOvKOEE++aQHmB8ihbDgXteoiNF2Oc/UEfz/z4NBr1HiKfG5stHlxsMMToiX0Dj/XjIyQF1ZdZk6OP8DIZ/uv8WG+bP2PzahyONYbWuO6O2Nsiux2Lg8dMS/6esuQQcEKsqkasPZYUGhkmOjJFC8VpyvNSmDqcwpF3pjBzhFK9LEyymDwdXreP3l6A7eUEF54aYuV5+pztot8LkQQm9JhzQ/n48gpKU0KunwJm9ld72QZG6WP7rHx1EdSu8Goyr7fNBfsFvdExO3oMmY9GWpT89NgrYiJXRbl8CBPVazAzeQwz1SWUcpNottvCKBNrHJe2KoYc9nUtJY0TNrw1BgI4oSgqQl810R0B10zxFSNDy7D5OuJvISBUt8tEddKidEmTjUMm1May34hPnZz8yeJWbRmu7WQZplMppFKqRiHgkcq7yBczyGYcRFGCZqOFvVpPLDsIRJKttLW2I96F9CyLwkSkorSAcBwL5QrTTBOkMjaqkyVUJssCKqxcWMHedh9xZCsmneNg+eKyAFEESNLpDCYnq5icLUKLh8gVCUbSt7CD5eVVnDu3AUdLgxhkr8fQAu61CnRj8AbHhuAi61+CnwyCyORtYX7li3mkiw7KuSLy5Twmp6oCyOzV6zj93GmsLK+h3Rii0/DRaXCfV4acqQw9zNNYWJzF4pEFCcegpJiA0nDItZLgjClg5aDbQ8jwhxEbi2BRJpNCID6JPWFq8WfcQ8mMp7w6nUujWi5iYWYKh48eQbPRxM72rrwvJkNz7ahOT8r1Jyuw2+0JEJvL53Di2FFsb9TxwrPnJR25N6RUmqz4GPEwgsY8ESJTsn7RW5lNH8q7gUwlg1TWEe9BAkmUng47A/R7gfhNkllISe143ZIQlJELKucJa283k0JoDATQk/aRSEtNCa3hd9WKuPwcjpaFQSCQvnwpXUIv2o0uIoPXj/3TBJYTC1BdnrBw6EgVuZIDy0mQSVuoVCdRogTX01Cv9bC10UBto41Bl2QFF7lUXiS2lFd3egM4toZqpSxJz96Q1kIheoMhtDjC5OwEipUcDIMsXmqULAy8ARp7DfQGbZiZGNmSg3TWQjoTCSPQ1G1J82aiMZdZXn9Td1HMFdHu9TDoezK2uYwrqdPdYV8srDvthoCCIVmUNhnDDppdeq4zXdqA61hwTQYEAc1uB+12X7EXh0MB/W2X6irWXWp+7z8MRz6LNJ055wUQBIYM1iHAyiYAbVk0snYdlU7tDcWjm/e1oL/sHnAviyMBQYVRyVcTaTPnQwe9TgutHu0rxrXH5V3jZy+2V6XBB09fv6CN6erLXB2Bt+8IyGFaA259x634xCc+gXs/eC8mJyfx7Ye/jb/8q7/ED3/4Q7RaLWXsb8TCOtt/yJomLajLGQmviR32So3kOAhjxIkY43VSW9tiBk0gkF0RXfPoh4y775nAJz8zh7vvLWN2wsTGZhV/+WfL+OoXz+Hs6Tr6NHfXLeXrQE8qYZ6Qpq+2ViV1pfmPWpDpKbF/xhMHYxOZnIXbbp/CZ/6b6/Guu0wkUQtnn27i+cc9PPNEF6ef2EO9NpAwjTAyhP4tYyQvwN/n2CrAkRiEvAc5kFD+mMDOAvPzKZy4MY933TWFd7/nGkzOvBORl8agH4ihuWEN8dKZFTz22Fk8+cgWzj7Zw+5agCi5BSvWAAAgAElEQVTykRiBbEC8hNIvHEuHzUDM/LWYYBjHgP5ExAR4YBn5d/Ez08vQDvCee2fx6799CO+5u4JiUcfKRgdf+Nw6vvX3uzh/ZoAeG+nCgAhGRx6+qJLkqAjh13TRf8E3ydhLSrEjVZc0gk42oEVTZwuWlkUKJWTNaRTycyikS8rg2LSloRvFQ/SHPXjBEIPBNlqDBnpBEz6awkpFTNm8konxcRkDHzMwVUF2EIx5cweBSWYutNhFSithIreEhelrUa5OIPYS9AY+ej12rfswPAtTlZPImJNASLkjUxMTRC6LWH5WhsfwizIPTXzQgpSHPhpodddR21tBvXkBXWzDQ0vk9gIEvmwO/ORIaMgo/z9d+SuSAaZTArRvUqAKXc4tGSpbg6MbyMFCXk9hkr46+hCOqVhxTS9CzdNwiYAUGRE6/cHI2FRelQVdQ8U0MOFaKNiUd0XY9V1seUBPoyyK5s089B0IgX5zL8obe7bR2icjOV5XdR4k6HXoIKXbIt2m8fz773kffvNffFwS4P/q8/8RX//6N7G6uiFMCOnbaNrIL1ExJC/DDyM2jcZ5MGawMgWY/toxdDsS4+7r3zWJ4zdNY+F4CaUpB042hpaiD44OMykhGeYwaCWo7bZw8aUVrDw7wOpLe9jdbGPQ9qGHJhwjJ6CkYo4S9lDvTa29o0X3Cls+FKgzznUdy53JFuKhazTHuX6KIwPNyhNMzaRx7IYyTt5VwQ13TELPBDBNMjyA5paO7WcTfOvvnsX2WlvW09hzoQeu8gXCUFiSwuzeh8Ypa+U9o1htAnhzkr9FxOI3Nmnfqr9Wh2ny7/Z5drKfjuxOxury0cFX7UVkCo/WmgNvi8/BY6cAdWYI00mgMUl1KoXDN2Zw8h3TuOa6CeQmNTg2WcdMCTXQqRlYOe3jhUc2cOGFS2jVIww7CSIuI4kpsJ9KLlZsQGGBybUcTep9u5GDlhD/rA9qb3CyjCXjI9/d8TjLuqnDIECQqaBQmsX0xDWYmzmJ+dlrMVOdR7PFJFsmcAbCCHQdgoBc89KyV/IQT+AhlTbhmI6w/wjuuBkH6XwKKcNB1+PPPAESOKd2t1vY2WkjIJuNiyzrTjKfbQaHMEBgKHWXADsMZyMLSDzHVICTAGkpE07KQrqQRraUQj5nI+Pa0G0Tnb0h+n2CCAQdB7i4vIGMa6mGnYSCMKA6hEafupwhoQnprI1StYjqdAWWFWP1wiV0GgO21eCk0tJ0WFu5BMO04KYzKJQKmD00iaWjh5F2Y1TKGViOjmarhdW1TZw/u4bm7hCtvYGwnii5lVpXj5HKpAVc5N017HrwhYEFpHMOSpN5TM6WMTdfRaWSQaGcQ7VSQjqdEqbT6sVVXLqwhvWLO9hZ66DdIIKm1jmm3BPQLE8VhUE26HYl4IxgSl+SjFm72rKPx4EnrCwCfwRUKO8tplPwkwBDAjD0pguZJmzBSwJZZcmoZCDM3NQElk4eR+D5EorC3+c1YsNscXFW/BfJWNve3UOz3hTG5cmTp7C9to0nH3sGF1c3MexFChgiwENlEL0Ief2kIaHIAQRtWV/ZaQeZ1MhrNIzh9wN4ez0MBzzdcC9gC1uxXhVHfOwgO26yjqpMQ4eR1uBmLGlcc572NkJp5ooP7yhYkTebY7iw8hbMvAk7a4qH39ZqTeTBZNBxU2Eyr5FjWEeMEzfMYWKugEzORjnnYGZmGolpwev7aO/1JDRMglu8CBkzJyDd0A/Q6rQxGPRQKRcwPzcrCbzDwRBePxB7Ie515UpZUoN7g5bIeAmC0T9vr7EHL+yhUE7BSXHuk8XdF3WOCda4mgTIkL1KEDDj5pBKZ9BqD9Fv7clYU16cJ1uSK3ACtPZa2Gt1ZUyowqKSQimqqGYjSUNXNY8eo9Hsod1sodNVc4BlLX0ibQKFVAPFiZx3+Dr0YWeKL9l8EoaShDK/eoNAwmIIBEqVw662QdammrcEqxOmTNHDe9xPpIRbAGw2HyyJog+8oQCB3XYTQ3oQoq/IB6PjxKurKP5Zw2BXGYFvcIe9+uf/DEfANmyh0k/PTeOu996FT3/y07jz9jvxzAvPSHrwN7/+TenWsLvD7CbxmRODLy6ghko7+rlpgK+MNxfDkdHJd3RkHdd7kQ1TAgHIgPNhG56QpD/8kQl8+nfm8O73VzFZcFHbnsDn/6/z+PKDZ3DmzA68CGAQGD+fsOMk8ZEG47a4ltG4O6asR/fFQ4uvLsQ6BkTKAc9AOm1j7oiNe+9fxH2fKuDIcRd+38LGSogXnw3wyNf6OPfcLna3mmi3YwyZNmZ0Ydq6+LBRcjnOqrDlDKfADhYhHEse9YgnsSA9cf0EPvqbp3DbncfhujwuN5Eq9VCdjWCbGl5aifHEwwH+8astPP/IJhpbG/AV6VMO2tycxhwgSTEj82kUsSqeuaLlyMHSmBTMg4oKECGx4sMfm8XHPzOJO36lhGLewer6EH/3hXV85f9r4vzzCfodkv15hThudZFZjrkP6rrxirwuKuhbeMeNO7IcZ1V4qfRUA74ewPHpG1REQV/EhHsC1dJxVJxZ+F0fBo2kbSK2BDt9+Fobe8FL2GqdQ72zhkFURydpi2RViqhxauXLPs1lOdg/nVz8xj4+ARkbWdjIw0EZxdQCpkrHxBcpa1ekUJdOOBPLhiyEc9KWFsUDmZFisp7Aj1hsWUgCQ75MeghSB1T0sOsto1ZbRrN5CQ1cgochfOyp8J1xzN7+HBgfcC/DTrzbBDTl2CcEy8nwI8uK958qeHlwFzcvaZmbcLQEE5GJa7IVzGdSmE87SBkx/CTBtgc8tbeDl1jkhZHgWCRFhkwETxLM6i6OF7I4XslgmsyK0MZTu008Vx9gO+ohMJnOCAForuQHx2NEIJbDKpMQVXapAxMObr7pegEBP/CBu7C2cQmf/ez/jB/84Icis+JV4NUZr+3ijzSuIuU5xiDcyzF8Aho8RPDqUXZm2xpufMcSrrtlAvPHHeQPx8gs9WFrDsKIDBCVoseURBKuTz8ywPOP7OHFp3ewvdKF5WVgoyAHTw89BBjKEWXsdvOzw3d+eVdH5qyMPu8wzk5q8exRAqhCdnQthOVCPLDMhN5eKcwspnDsnUW87xPzSE0EiB1OMg3awEBzzccjDw1w5vkd7G0MMNzTEHQ43jwAdkUkyp2HgBKvg7ffXlBMEoPzfzxy/4zAQLXG5ShuH0E+BBoYLjRqQI7BwBEIyPtD3Ts88Kt5rzKGczIPud/TN5PsIV7nAD7cnIFT71rAHfct4vhNNtwijfZ56FNFSHNPw/M/aOLCMx2svthEY72JYZusV/Lts/L8XD+5BxIEpB8xr9V+XTRWs4pXyRXagPjl3W4/5ytfrnMu252o2kMYn2TrGHmUytPCBDw0ewKLh06hOrUEbUDLFaZ4ByoBlOxz1kpck7wQXkhGoIZytiyS2UGXthkhMjkXk/NF5HIOfA1oteoCBFISWd/ew9pFMvf6EiyjPMIipIopeU+UKPI5CCCQweZ7rGEVSMQHAWPOFSYS6w7BB1MAqmIphyMnrsVgMEC30cXuzh62t/fQqRHY4L5NEFPFtYdegPqlOvJzefGBo5Q5nbGRLrioThVQq+0goPx2qKHdDQXwCsOupCQzTC+TcVGdq2Lu8CxOnJxHuZoT5mwUeugOemjtDvDI95/DzmZD0ohD0q0IBiY+yuUpOHYGg66Hbt2T+olAU0QvxrQC2ucOV3Dk2Bym58oolwowLUfSfwnMXbiwgmcfO4OL57Yw6DIJmOshPQfJ2tQkNGRyYgK17XU4piv+d94glLAM23Ux6EXwvK5Iln1KgwPKdNWqKumtI89uhpZp8OExvILEADbjJXjGF7Y7WZilYgGlUhGFcgHVahXz8/OYm52DH8c4v7KCsy+cRW1jHYuHjmKv0cJLL17A9sYeuq0uLKoO2GimmYTjwCm6cNOOgM7iH+hRjksmm7Vv882Nml5xw/pQAjgUWYG8sHFrlGerMcdiXE8q5jgbwOW5GUzNTyKbc8WD7+KT2wjoTUnLjVHjQ9Y+zYae1+FWXLhFV/aa1qUa/GEszDlqVQm8WRULbtXHzbefwMLSJEqVNKrVPKrTOQH0em2CZX30Op4wUW07h1wqJ6Bpb+Bhr9lE7HnIVio4enQRLuXC7aEApVSVMTiEn5nsuEajjnpzUwBlNt55vnRswEonsI0EXa+DIB6MlCPU/KrjTS5XQaU4gVw2LyMjQJ9EgpvIpNMo5pSsnWDy5tYmum0myJsigycYxxqRSiCqKrgHEOAjADtsD9HrNNAf0AKKZI4IuVRW3huBfZEgx7FIoOlJSR8/eVOa8kf2+/Tyi+F7A0RsxPL+luBBG4HPn40ShsWHZ1Tc8awZkjEciPqN51UmDfeHHfQJqnaG6EYdOa+KomnEaueZ+2c/Xnm+/jmX2Lf3r18FAt/e1+/qu/9ljQAXYRYpx08cx2//zm/j4x/5OHrDHv70T/8UD37xQWzvbu8vxPuMBJIUDBbpNjwwBv1AIurP9UHGB9xxF4MMPR68xk/CAxi/+O/ctdiKBz74wAR+8/fm8P57yiilTbRrS/j3/+45fPmvTuPs6T30x2ff/cJbSUVNpA8U6TwQs2DgMQNgE0q6d9xxDBOmC1TLwNRhF//Vv5zDvffNoFKahhEeQnO3ggvP5vHQl3+Mbz/8A6xe2kG91VFx8SP2oaBs+1Y23OhHLIF9kBMgQEjMKZs1MXUojZvuyAs80u4HmF9K430fmsCp24vImDdge6WIZ74b4GtffAJf++qX5ZpwRNgl4wZHCjwlE1JIke1FMqSqNiEVLHJ05FDsLJIVmReRAj788Vl8/DfmcMedRZSLBja2h/j8f1zH177UxLkXAgw7QpBnGQUbHTlgvZpLxc81Bd6SX+Yo8kjIB6/xaOzlG52/qigXF1EtHMFk5hgm7SPQWi7QAwJaIJpiBYTATGCnh+ilVlEfLmO7dhHbe5vo+DUBAlkwy9iLUdArH5x8Y+bCmOHzZtKfeE3JgMkhhTLSmEDRXcDxmXdIIiALIvr0sGYJhqP3ZlBeQS4D39kYXHAkbtcMTGiBCVrTcMj8YhuN+jK2Omewl6wgQhtd1BQbcD885WdfPDmUi6+nHNUU4E+Q8acAxzR1Dp0IWU3DolvAycXDuHFuFguui5ylPO62BhG+99Iyvn/6LHYCT6UEmzpM2xJj6mOladw6P4eb5opYyKcQRil876UVfPv8BWwOKIeJVFrhyK7wisOvDw7ny2wmLwOBvOb33HM3/tW/+gMsHp7BM0/+GP/6f/nf8cSTT6mPc1ChvY/PXwbGBQkVj8afvHYmD9K6iSCg+7iNVCZCacrE9FIK17wjjzs+WpFiWGNYS0wpCw9UkMZL3LwGZ37cxhPffglnH19Bc28AG1URUJoMTIKHPrvh+4+flcL9liwKP8eT/pRi+qBl3wGlECcmfa/SBQezJzP4xO8fQeGwBreg2CG6b8P0JtBcXcT3/+EFPPXoWeystJB0mChIsJBfY2BdrU9q7RrviTxwvPwA8XN8kLf5r6o1To3H+KaVDe0yqKZolAAbGLLH8SHwjgopEnCQ6yQQmqFYi8gZLiIQBERmgMKsjVN3VnDX/dNYOppDKM0yPp8DLSpA7x3B8tMdPPHIGTz36AvYXq2pDYLNRkltVxOCwryXAYEHGYHjA+A+ePk2vzS/tLevGE8/rQFJ9YNtVOCmCpieOobFuZOYmzmCudklOLqNZquPLpN4I4aGmPANbnQJfOnaKusEUclwnwwCOJYlKauxGSOXs2Uq0lNuZnYCi0uLCHshzjxzAWeeWZeAD+Vxp+PwkcPyfJtrKuCCgANtRmwG2BCAtC1hDDE9l5+DQCBrMfqcEYy0shbmD81jplIRifLuTgPbm7vodDx0mh5ibtKaEqVTXsok98pcDpatgDrKj6sTeVRnq9JIrtXb2FhTvm5+5ElYxd52Hf228o0mQ3JipoB3vus4jp04hKnZCjJMNzZcrK9v4K//4iGsrWyJlNkl205qfg+2TkNUQ4DAXsuHrTvQbA3tehv9QQd2OcLEhIv5Y3M4deMxHDo8j0qlikKhIN7LZ58+i2987Qd46cwGtNBCt9cVL0+ORaGcxeRMBaViDusbu6iUc0ilXJEn93qhgEIrF1cEYLtsVUzfWX8Eqqgyg+Ah2WcMsegM2GJhgQcJ00KswN9sKiPsRnr3Vct5VKcmcOK6E6hOVSXpdf3SOs6+8CLWV3dhOkwI9oRx1un04PWAbpeEglhk5Jl8BuW5sth38KWCQSCsRIJpHSbT+BDWIvdRuhu0tlpIJNiI10LZCnBWcAfiziCEAW7rDLjQDXQiHzOLs7ju5utw46034tDiHPrtNh764rdx/olV9Nv0pyQsyWaHA6QBu5CBnVOJt0asY3e9hqSvFC2cdLGlIUz1UJnN4dbbj+Ho8SlMTOdQrBZQna6ivrOBfqeHXtfDoKcaf3y3GSOHfL6MVDqNJAhQb5LuHmBhaQ75fA7Dro/6bg/tzhBe4gubttlgKu8ldFo1uReoQOMXwfXeoKHOZ9EQrUFTJX1TNkvg0bFRKVYwPcUAoKyA5JZuyzVlOArrkEKWQSwV1Fp1tBsMgQnhOLyuWSQEtrsdkX7zeUnup/+xbWSxWdsU0J6MPDUmloS7cOzp3xiGZKk61PTD63QkCVl88g0dXhgIQ5XWAjG9AUOC5GQEM1WcoDl9RCnh53NfzqykXRdBw4N1GIHcYZ9BIX20emwQjmqDl51ffmkL79vhha8CgW+Hq3T1PV5ZIyCsEZoZazoWFhZw76/di09+7JNYWlrCX37hL/HgFx7EyvKKyCTE644eFCOTd3ZauLiNv4vf02t6vFIaMz74jOnPLMRGB0aJ2xXu2uXCzwbu+dUF/PpvHcbdH6iiWrSwetHGX/z5OZEGL59pIorZ7af8kw1C+kJwMyUzTEmEQqFb80GNpDpk8WBAmeRIQCuHBBZU+YqDd3+ggvs+cgi3v3sRk3NFGKGJfkfH6uoWHvn+Mh7620089WgdTS8BvYOly0avssQSDM4S7w4ayPIzqm4RAUCCNDalFBaQSRmYnXMRyIEzQb5o4diNObz3vipO3raIjFbE8gsBHn5oFd/7xgsyRoWiJX43hmPAShuwczrSromzz7dw7nQXtS2aKFPqaSOIXIkIkf/puiSPaVYPH/5YFfd/+hDufPcMqqUULq618Pk/exH/8FADF8/RZ4Wm6GQQsnveUT6DYAd0LF044J31mq7/W/9LnM/svpKBJhR9ncc6Shoz0KIcpnAMExMLKBUXkLYnYSENW9cFWKIJMzU3lPMQZGVXWc/00Q22sdtYw259DfX2RQRoI6GxuMaur/8KH86x5HLs+jUu797sz67BAru8LiwjhYJbwnT5OKYKR5A2Z2AHVRhhWikaDcA3KLdQMz8S4Jj/4cBKWJQyxYxJgPS17MGza9jcO4uN+mk0e+sI0IVhsKDxxPtNPRRX9LKE5UClI/m0oyM5rwF1GHEEO0mLT1wsXpOUI0dKXsdUcyPAkmvitkoJ1y7NYpaeSYYORwvh6kra8fjaNn60uofzex3sBAn6pi7eTjxsnZoo4IOL07h1Io+yw46/hb89t4avLNex2hkoaSoR8CuSVTUG6ziiXKsInql1kJ19y7BhuVlMTEzj/vvuw+/97mdEtvb1h7+G//tP/wynnz8tY8jESHbaeagVRqg8wWjsufZpofgQKZY12ZqqI29r6lAnqYNJCF9rIWNGEiiSLpgoz7qYPJnGiVuvwexSFoWqAcuNENEvk9JsL4tuLcHuWgubF3axfqGDFx8bot30RFaUeFxZKQLnZ1L+Sa+a5P5m3y6v6fnG7PQDfhHqIlzG5mT+q0aDRVxVi2C4QJFS0xuKeOf75nHo2gLyVQu6zcTHCIY3j9VzNbzw1BrOPLGJtReb8IYxgiET4kdpwsJsG+93fPaRlxAZBgckRa/pY7ytf2nskcg5QiBwlEK9j2BzPSHjwh1dlPE6Oz5Ci05TebPxQGw4UqswVV2lkQ+FhUF/NUOPYGY0lGezOHnjHG64cxqHrysiXWBBoMzmEZbQa8e4dH4H555Zw4vP7GLt/BBBl3UDWToMndCRBErap1ieI79YMqI5XfjWroKAb3BWHvST5vgerD3UvcOgt4w2iampw5hfOI65uWOYW1jANYvXYnu7hvpuU1KguQYyQZeNIa55UgryvmaDNQxEgphOu3Bd+iozsVdDNmvBD7uoTpexuHhI5LCrZ7dx/vl19PoBIlFheCiVM7LfDgaBBDklTHzVdfTpb0b/Ygkl45cp3eBcyhbPN1q6iE8u2VE2ZZ9puK4tgGTKYbprBk8/cRrNZgtDyhCF1RQLK4oeg5rFIA0L+WwKE5U0ZuZmkRg6dnfbWL+0g1qtJgBerEVo1wP4ZJAbOnLFDCYm8jh8ZBpmXsPkVAXHl44gXypifX0HX/7iw9hcr8FyLGj0vIsS9PwOHM1F4iUY9DzEkQmNaIwG9BttaegXZrJIpXXxH5yZKYvcN18q4Pi1x5HOpPD8sy/i4W/9EOdOXxJZtWvFYnWTqeRRnSygWimIb+fuVg35fFYICwygEG/GoS8MRAYziGt2wmRjX+TJYj/Mxj4vK51J2KzVIMywZBQqZLmWeMqx8+n5ESzXRi6fEa+5dDYtMtZCLi3seDLF2u0hWvU2dnd20dzrSnp0HGlIQgJcaj8Tv2NLybwJPokoiO+BoXPC/tLh+0y29aReiYcxhrUB/AMe0uPeHZcMVSGNLSK45jEQMEFmPo1rTi7i2uuPYWZuWrwJH3v0cVw8vyXydwJPnD9MJC5NFOHm0jB51gsi9FptkXn7mx6MiBJjE1oOMFMx0jkd04tFTM1lMTVdxPTsJKqzBeiy91COTqCZybY6UlYGBv3n/QCDAVOXA5Fvc15MTJYEtOx3iXrqGAaJhKK0ey30Bl0Jz/CCjoCh+UIK2XRaQLF2twmTLN3Ew5BefZzjYSLBfly/J6tTWFxYRD6bx0CSgfvy75Tdkl1LmTRDRLSIftIE62xhkrIhRwC53d5ThAmdyclUqZCBp5rDg2FfJOJkcAZaJD6ZuqbJXA9Fdh4Lu7LjdfZ9HDnnyBTsEowfePADBlOGwtb1eXYdvTflpa3CBw/KghkwxDHlWYUe5N6gg363i25/KHJr1tzqDzgHXu/5+g0uuW+vP78KBL69rtfVd/tLHQGFjEm3RQ7GAMrFMm665Sbc86F78MCvPYAzp8/gq1/5Kn70wx9h+cKyLFiUPRxMpZLCZeyh8JrpNeNq+KCc9IDhj3RkRz5AInnlQ3nwyMMEbrtzGh/81VncdmcRxYqOC2eAr/7dCn74vU1srg6B2IWOtPTXYiaOJoGyM5Mynb5PwwPvVnUIma6rHMsgmxFNoy2HxBgds4eyuPWOSdz5/mmcur6IYlFsn8U/7sxzLfz95/fwnW/sotYOZUOk74MEBtMvxuCBXJciT9y6xCuQIQDKM4Z+MVPVDE5cO4WZWUeKTYvdKMdEedrCiVsMHL+ZNHwdjRrw0ukQF86SGRkjk42km2vaGkw3gZkC2p0IDz+0jX98eBuXlkmdZ2Kqjli31fuRNEVTWSoZA9z2Kxl84L5F3Hr7NEolC1uXenjwL07jqccG2Nrg5yEhU4MRs8sYiDcOHbKUnE11Ma+0h8AcmqbCCMQRmc4gLqy4igIWMFc8ionSYWTcqgTDxLEvQB89ZLghM03YYj9Vd5HNlmFYLsLER7u/ha2989jdXUaPElm9jwhdRElfvdb+Y4wajMUdb90YSWwPmQwiP7JQzM5gKn0SJf0Y0sMFuKjALjoCAOl2gMQYyoGFqdSsjq3EEXkDP7Ok0hoBYjdArf8itlrPYqd5Bu3hFmKTDQPWM7HUNaraHt8x4/vz5Qgbj90hz9G8wcRDh3BsauTtx7kEmJSZqv8S2d5NBQe/OlfF4RlKM3S0+kMU7ARTGYK7OjYHBp7YauO5tQZebA2wy/fDsBEAd05ncd+hEm6pZpAxDTT7IR5a3cNX1tq41KVHId/35WLsypq3Y6ow1yhHQlBE4jReqw0d85OHcPsdt+P+j9yPO2+/HVtbW/jKV76ELzz4RSxfWJE5z+KUc1GAVX7xQ0ooh/KqGksWVUwL7w8DjpkZ+RAyhIF3dgDd6MFMKFtJoFsaNFeHXTBw/JbDOHyigIlFE7kJDRmm+2VU8mRC9gWTFpshttcG2DqjYf3innjj0bC+3fIRM+WQiw8XSF6QK81VYB+t+SlvbB8MVMm/lnDABFKFZkTQUzoyZQs33jaPo9dPYOoaF/lZIFPSoQc5SVbevNjFhRf2cPH5Oi4tb6O5RaCUXkH0euB9cBDMGoFIcv+8dWvIlXUfHERdD6Jn4+YDr8v+Tv2KNXe8Do2P0arxRpuMRMYvBU2zEGu0CFCJrmwW0q/NTBsoTGRx/JY5HD1VRHXeRH6S19OA6SoTfq8VYPtSDxfPdLHyXA+XXtpDq9GD36fvrAEEtCCxRqzpcVCP8gYe5YlcidvllXf5/8l3NF4jx8jqQW3CaKGU1lgRE5XDmJm7BtMzhzE3v4ijh48j9DW0m0zkHDDYV8AhCbmgRxcBNfERC2DEBnTDhO3QJ4xeqqSPKlQnxECku2Qxkam0s9ZCY7MtaewE8UK/i74gjWMmF699Io0vJlMz/IPggsQoGYaAaxbDsOIYHmssLYZlJQi8AGRoM9QklXFRLOYlbXV9dUsCzMIoQBhHilVEH0KX+z+lqRZy+TQqxQxyuRzCREer20O73RW2UX84RG1nE8MWQWz6CprCeizm8shPZGC4IfL5FKYmJpHL5rC318STj13A9lYNcUzvU5VOS0YTK0GxHgkSmKYj9YcaSwIpOtJ5BWLSm65czEqDSTc1zC7OIp/LY6/RxPmzK1hd3pDQh2LBFbDETrmYnp5EpVqWcby0obMAACAASURBVKtt1FTCfAwBXFqtDjotGgSyNlXnEo5rRD+2AcdeXTNpWNL7mP/NtGeXzV1KaxXQmkmlEPg9SXMlQ5TjzJ8zDdpNueItR9WHZvL+N6ENA6ysrInfJMleEgwj64o6v0S+aljY+YyMK+cQ1x4Jx6BXd6whGvgYdJQ9QRQk8Fs8U708fZzgo2m6An4Zuia1nW6a8h45D+2CjuIEGZMTKBTy8Ad9bK1vYXu3A7/vi/dkqpjFwtw0nLQtgDMTzwnYkdknYSFdHRqZsaYmVjixEcJxATsN5MoOqtN5zM9VsHB4CoZDUJHpvSZMpkxTMhMFcB0XzXoHjXpHBWFoPOGE+4FsvXaEyI/hhVRs0NuxD82M4KSY8s25oEtoDceI/noEchm04Qc+2t2+yHkJxrFZyfs0my1gZlbNHdYRZPZJMndAFqiPWNORcVNwJLHa+P/Ze9Mgy87yTPA5+7n7ljf3rKrMUi1akZAQMgZhMJswi9093aYJ29Mz7XDPRHf/m5mIifk7vyYmJuzu+dMRPT0xHTZgTBsb3AiDkCWwMZIFSEgqLaXact/uvpz9nInn/e6tSsnCyKjU1lJXUQJlZd685zvf+b73e95nAftrPK+w7vGiBN6oJ+ddAeA1DX4YwhtRKh/DDyIBHmPKuSWFnE1VngmV7QwBP6Y5EzRk3SRnjERDxJ+NfQmU4dmBRTLJEuxzM+FYyYjZfM3Ef5tMY04XBglN1wHO3yAKxNPbG4zg+x7ClMGEnE9TEPC1Fkqvdr5+Cy3xr++j3gACX9/43fjpd9wI6Dx60/+N8hmaZDtozjXxSx/8JfzWP/8tFAtFPPnjJ/Hnf/7neOJvnsD+wb4wG6aAxzTZSnwD2S36ex9UpkXdNP3vSC+MXfpUedOpr7JwIp9P0t+xdqqC2+6o4uSZHMpVA+ef93HuJx1cujhAv8viLg+k9GkhY2UoXTWNGwPoFsKv0jxZFZE8Hhtw5N35/1jcFIsGFlaKWFwpwHEKUpjMLuZw6pYCTp81MTMfyIaiGSn2NhI89p0YT/z1GAddbl7s8nCRZ2ocz7oslmL4UYgRC7GR6nIx2ZQm8ZTxrp2cwYc+egZ3vbuM5owBN2fCsEzkckBjJkBlJoZlxYhCE94wj2BYEIDFMAJheDHUSjMy+GmEF8+N8bU/2sCj397BxqW+FEhS+cjLgC5gjPLAi40Qa8ds3HHXPG46W0OxZKC96+PR76zjykaA8ZAbIGupDEbC7peJTJJPJhR6ec83X/KhBCVIwioLKeXxr2dlFLRjmC+cwvLMaRRzC7CMPNIswiDcw87gaYy9kWL2ZWT6OCjqVczMrqFoLcI0bXhxD4fdy9jdfg59HCJCFzF6AgaSe3XE/mMy3tM5/kZR0Ch5Z4IuWY9MgSPDpYAZ4yzq2s2omSdRKczDLTO0g9RUyu4ZsMGixICRmNTLKVBPgECpnERCt9X9Ifb9J9ENX8IoPJRCiw1/yd5hB1x8N5XMmGvI1Ofs6ElXWK8qpkUVy5JmW0Ci+dAMAoEatJgCFrJ0+CfGPY0cPrVSwXLFxn4UY707QLMEnGq4mMm7CIwcLrVTPLXewePbPbw09JCSrawbeM9CDp9YqeKORl7G/+JBgId22vjrQ/odMiCHzIEMQfpmNAlUYCiZZvQBTNkN1iIB9+h5Q++i28/eLoztj3zkIyiVy/j+Dx7HV//4i3j0e9/D3v6+mugC0NJryEHGIlrOobw7166ZU0GO0hnTlacSdgJRE3BXfiwUx0CuUooNR3NtDY2FKmaPu2gcM1FbtFCbdVGfK6PcIHNwcqgg82GkwesUsLvewtbFIbYvhThY99E76GHUHUkRP/WbfevsvcqXSyZyxr2C/0lmIAHVWN0+M0ZzsYKFtTJWbi7ixG1FrJwtiXcXvzccaujthdh+aYDzT+7j2R/toL8finxfHsGXvabg38u0yG9CT9brfAfZvOHcpQn/FBudjLbKoWZtoAJbaKpPcJu7GltVr/qSb+QqpMKzyLSdrluE3cWaX0+hO7qAgQvH8lg4kcfyTUUsny6itmLAyZvCAAoHQGcnxeZLAS497WHzwiEOdzsYdgPEPqV3ucnnYJPsCJNDrmPa2Jzez2uOmdd5BN+mbzcFgKeXd3Rfne61XEErqJeXMTt3As3545ibP4Zj88dQKc8gClN0O0OMRixsuO+p0CuukEzElR1LZ5gAPVC5x6n4Bh7cg4ghGWMUChaKhTLiLIM3DJH5QKVag+2aGHQPccjwgyiRtFGHag2bDWF695WFccTQjciPhb1IMJAR8WT3hQTRWI9rsYBaavFWcmHHtVEpF6FpiUo7tjXoFoEttd5Leq8OWBY90Ry4tAYxDEnQFuce4mhphsDzcfHCBQRjJadng5+Na7KYarMlVOoOHIeWIgRaMoR+gsPtEVqHPYw9/hAUGEgyIy07UkonAdukFQkTliFSUQJphpbK7+PD5uQtxAETWT2YeRP1Wh3FahGWpuNwtyUeiM35Ovr9vuxJ9Olj6jBBoU6rI7JUfxxIoqs/8jHsePwgqnnJsQsTRATixM+NVbxidHPvMzKVy87vJxBJkMcm8GdZCMjiApNlCfyySaCJlNdgOrOp0qUtx4aZy8PRTbQOO+i3mUAdImIqRRKzpOItlN+pmRpMgm/8bBp/nk19SaWQcJPYp4RUAUv0o0tGGWKCl1J0QpinlmvCcplgTtkrgWELbs5BzrWVrJlNXYuWKKz/dHnPcX+MCQ4Jp+igNl/H6skVOJYpgJcfco4pVt+470miL9noacgk9EyaIqapfFQL1RzmV2awujqPpZUZFMp5Ae8c15IkXJ71wlEfxXwRndYQ7dZAagnOizjxMRy30e2PMOjF8EcpxoG6B9wDy/UCajNF2O6Eta2psZA/sQrc6A/GwnplKKLj2LDtnPTBmLRNH0c3V0ASkqnH+oQ1jwLFOd45y5ZnjkHeVJCQ/EBPTVqdhOEAuqFIAhJwMqS0uy/3OyADj+dbbsKSTq+eJ1kHdEMBjkECP5rUumwg8PkgwzMaYeyHEuRGJqSh2dIU5VyVz8iQIAnlE626OndKwIyqz4LYx2g8xngwFvUdGZPKh5vzQq1xbOzycxM0/LtfUw+Td1Lj8OqI3AAC36Y7/43LeqNGgECgPgn/EIN4TXwt7rv7Pnz+Nz+Pe997LwaDAR75i0fw0LcfwuOPPy4LmxzeJubM3ECFWfK6gcCJjEa9syx8LL8IDPA3KHGcCmbgEbdcsdGom6hVDbiuga1DD/1OjOEoRhwS7MojS3PyM3KgFiYbUwPJFGTi6FgBgWTPCK+D7EEe1PhbM8zNF3DP+1fxvvtPYWFuEbZTkE23UIpRqg2QKx4gydix8THsWti5UMPGFQu9gY8oDkUKQF8Sj5TxMIA/9HCw38fmxj62tw7EGFkBqR4sN8Xa6To+9smb8MCv1rB6nBIQdhO5gQGOGcDQ2YXiBsRtn9fgirX81AdJjZiGzjjGd/+8ha99ZQd/871D7G4NJ34hauQmPWo5+hBATO0UJVvDbKOIetUBrWvG4wjrV4bojHlQV8laZB9qiYk4yiGjJIublLCMVBH6ZnsdBQLJuOSmzqTTmr2GEwt3YjZ3GpZWkaLKT3to+S9hvfeX0pGMM8pMNRhMac1qmCmcxVz5FhRyVQFTeuMdHBy+gH3vIsZpS8BAAQK1UDzTXg75ce5Ox/61dvRe62jyQMw5PpES0u9S85BkDmrpSTScs5it3IR6ZRG2XYSpmYjJ7tIV8K8OQabUJbowAiV+Wv4QeNr1nkRHfwaD7Ar6/gH6TA/PfMRMRszouUVQnTOJMyB4VSCQwKHi6BwFAl0kWihyXnZ7CQS6GRlwTLdOcWfVwkfnXNQcYMOL8eJwiPm6iTsXCjhZzcN1HPQ8Gxf2Qjx0sYvHdlqANkbBdnDnfBEfXiziTM3FMNbwxOUB/vKwgxdHCYbC4DJEqjNIGfTyc7xeSUq6rrUWx5IdaAYQkIFAykaovGgsXeRUH/7whwUIvOuOu9Bqt/HlP/ljfOkPfh/nX3oR4/H4KutScZ8VGDo1BOQ9UuZoKoBCFaOasnaQ1YSIufKdMgUsIYtBZaHyFMmV0UopdTVhV8g40JCvaSjWDVTrRZx8VwGLp4uozDGdUvmKJrGLUdfDYN9CdyuH/Ysx1s+v4/KlK+i3egi4Xks6yVsF21LQn3qx2cDR4sGI/5nIs0XmLQ9E+aqJ+bUCTt9dx82/MIOFE64cNg0+c76OwUGK7RcTPPLgs9h6cYBBh4yJKVuVgzLdE/n7pk5R9HedyCGv93LyczwOb8iPTEDnifHftSnM5GxJw1QALJsP3MOnmdjTxuS1cVP3SB54jmWmWn0y7zPKsUyVxCwACTkeqgnCP4Wiieqsi8W1Ak7eUcLZ+yqoL9CDzZRkdVpo9g9NtNYruPTsAc6fu4jty/sYthOkQU4lZctBbuqDOV0oeE+nwDu/Z3rQe0NG8m34pkeBQLXzXKMUT/daVnIlVJwmGvUVNBZXMTd3DLPlWczOL4pEctAPMBwk0GNN/L8I0rGpSxCEzN7UMGDy0B3pSGOyupQcNgg8xPFI/ODYqBUOfQIU7ByWj68gX3Sxt7OFVrsjAQpcOwl+kKVHGWRjriG1Re+wi1FvpJpxZNEx6EISXFORLLLZSnBCwAcyxyQJXvmkVWeKKBRzIgUuVorCFCwUOC9TWXcIGvHzys8x9dgx4Lg5BeCQYz4aS7p8ME4EXOu1+xh0BiI1ZkjE8dV5OK4pbL1WuwvP0xH2Q3Q7I/R6IwknER/DgoFcnqyrGF4QKAdgx0W1lkO93kAul0foeWgdHIqfG4Emb0SwY4RMi1Gbq+PW28/g5E0nMBqMcOXSBpqzDfR6Pall8/mCPKftdluAwUHPw6g/FgCL7DL6EF4FAmOCLgwOSWjtJqAnG9iUARPkZ1BZEPrC0NMoybZNuUYCf+PxQAUKEfDjPRXZAxvvtNNRYCLl2flKCZViSRhhnYMeWvv0QSRwFUPrk+nOuGBN7HnIwtMMhpUAjryvLiEeoccKh+/nIk0yhEGELEoQDEkeSKC5GuyihQJTqst5CXahBJZzpFQsoJhzEREE9Rn+Qu/BCHHIeUwmaiTMZafkoNgooT5fR2Oxjmopj4jgkcExzcm4DgcDtA7bEgQ5bI8RDijhTWHY9MdLMDNfwclTK1g7dRwzC1UJDWGoIi0weE1kr4WDIYrFIjrtvgDrrPGyTMOg30Wrt4PDdg897mnDFGGsI+/YmJudwdLxRcwu1+Hmmercw3jkC9DGiU+QOBorxmfnsCWs10Ihh0KhiDgzkHcYplOUen5AxmCgwkAItBModyx7YoGsI6L0mjWLZsExbGgWLXRCGDbtTyL0e33sHRwiDHzE8qxFCjCnFyOfXK4LuqYCQzTlU5iEEfyI4GOGlExAP8TQY1IwQ1oI1PH5VXUc2bPR2JM5JOowvrfIqmmorPYgqc7YTAjHwij0BkOMyQYks1D2DgW883UVCBSZ8d+1tN8AAo+W6W/DTfDGJd0Yges0AlO5GQuciTxLfKgcC6dPn8ZnfuUz+MyvfgYLSwt4/tzz+Nqffg1f+cOvoNXh4qwOK1yYJDk4jdR7XLfXzwJPFPAx5RCJgwLXPq6rsgLo0FJmxeYkO1DkdQIEsgR3lUcVAzPkuqV8kT/8R72FhqWVCn7pk6fwqX98N95z92nUqwXxCmG3K0zbiKN1pJmPiEmkgYXYW4A/LiCIMkSRL8URO6XjwJPNev8wwHM/HODJH1zBC8+/hG6PnnKUBkcw7RRzC3nc9755/Ma/ruHd76qiUCAoyWtUuZU8+qijyhQU5f/n3055EQpsafUNfPE/XMTDD7bw/FNDdNr0YlNHJoJ6kxOrsinUKCu2lHExQRIBgRIZEnbSyDgkNiReGlQ9cXCinHTfhP0yVedct/t+/d7oqDSYgCqllq5ex0zxJpxa/UUUohXYcUEST0dpC53gAja7j0lRwYJVmnaJBSsqoBKvYL55p7AJ6Ms4jlroeuu4ePAD9OMDRFoPqU4gkNWYOqiQKccBUiI2FiQqYUyhbEeAj6sAiLqv114EYSZcWPmfq7QY+RZ5fMl6zPICjwuwJ4nQPPI2MJOuYrZxExr1Yyjm69D1nGL+JQT8pknHFkKCgewuK66o3FZ2Odml7xs78HLbGGrbaA+30TrcwnB4BQk9QglOseDRKOflRKFMhyl3lFe94j5OyS8S+MNnbXI5BE4I+POAn5JXzGTyFMdd4PY815YY3QjYSgKszORw31IZt9ddNPOUHzloD3T82fkOvnVpD6bmoVTI4d2NKu5t2pgrO9gODDz8UgdPd3vYJ2uBgg1KvqIU40mBJQ1ZgpFsZqRHpLOTW8F1jbOH8iMh1/FfGcdQR2qGk+Jukg90HaaviEq0MjLOw3QgZtEEAu2cLUztz//G53H/B+5HpVQRT8D/9IX/hK988Stod9qTz0jPRSWLYZTTRLA08SbljWHHfzIHX82ZYfI1SULlQWYyh0VWnKbIgf6OZChqyurAiGHYZCcAt7y3ilveO4+122bQXMpNkre5V8TQ4wqSURXdffqs7eLixYu4cm4PexfHGHTJWJlYTEycE64i0tPnY3I/lLfhlN2snizF/ODrqIx0+pRMb4paOaevVy5dKh+Y5f+0DXX0fV95Y6dgRCzeiknKRtj090+CriZ7UaFmY+l0GTf/YgPv+dAx1BqUHPGEqjYtv1fA3zxyGc88foCNl3rot8ZIw0RYQ/R4FBaP7FFKmgZtJAc1WVkUPjuBtvj7p+Oirl1ZeEyQ/elwXM9t+jrM91d9i6myabpOXCVA8PpEn3mk+fQzvFcndc6rEwWVTy7n3lU1gzzklNVTjWYgXzGwuObgrg8t4KZbGaJQgV3wkGkeEJOV0sDOFQ/PP3UZz//4CjZeHGDYNhEzN4J76YQpqtFHdlqfTKPOeX0i1+f3XbtP126RYqId0UmIVGz6tZfdSq7Byvfgjborb6L3VbuVOigffc6nGyufEwsFvYJaaQmNhTUszK2ikqtjZnYW+VxRfJN9P5XGNmJXWKJUC7LhGVMiaREoMhAGKfwx135NWEWRTxk/vcAoQ2Qji95hQLHgYunEEnKFHFq7+xiMggnDyBPlh2XawkRrLswiSTT0212MewNJJDUsR8AlglYW7T0s2rZoGDK1OKQKhB7EvNYYsFKUGxW4eQvlckFY4tV6GbVKHloWoVQpolQswjINkTgTgKvWqgIcGjbrW12ApVF/CK/v4XC/g831Hexs7Mn33nTrcdx622mUK0X0el20Dlo4bHk43OugdUBvuZGwyQia5EoENwl4JAglcTlDqVJDvV5GuVSEoeviuzYejzBo99AfDNBpDzHu+zImxdkSfuF99+Cu994O09Gxs7kFjWBLmiAzyOjTcLh/iEsvXUK1Uhf5LpOZYyarehHaBy1FShC1ZSw+tIGXyl5kEfePyeIi4ZNrpQJgJMxH04X5mysZcKt5eP2BsL4ERCUD0HZgOgZK+ZKAofQHzOVzmGk2MFevoTPooteh8miM/sBD4sWI+j6I3WSmAbdso1YrIjZNYXXKHCELb+TDHw7EyodgFucBGz+mzY+n7hevhZZATDEuFPIYBR58JnFpTIN2YNP/dzQSVisTeb1+iMQnlUETC1mjQkZzRUDAarMEp2yhULJRpOfhTA2z87Oo1WrY3d/HxpUNbK9v42C7g2HHhxZGcIs52AUTS0sNrJ1cxuLxBTRm61hYagqpYjDsoz/swfc8ZLSVsS1RIrRbLQHK/ShFr9/BwOtIME+vHSIYRBIE4xZyuPXmUzh98yrq8yXkCwm6o330emNYti1elcNeD+MgknHa222JaqBYdJHP5WG7eeRdG26+IGw+ejWSYMG9t8Drq1dQLuTF+WXMM41hw3RM2AQHYWEcJgKEamYGbzzCwd4etrd34PEeSIOcuyqVUmT0GfDHI2Ei8r/Z2CEQSA/AlPOQacNBJKEe/fGI8b8SukJLJ6omuEMbaYLxcCR+isLo49OX6oh4uMrotaiKHb7X2B8KSD4YtuGHwaQpMJUFT1Y51qm0O+I54meRAt9Eq/V/5Y9ygxH4X3nAb/y6t/oIcNPRbWWizYM9F0EDOH7sOH7hvl/Ab/23v4V73nsP2q02vv2Nb+Pf/4d/j4sXLkqyl3jb6SZC5s+/qWtPMileW1DDtX6yiUojhzvuLuMDDyzhH3/uDizO+XC0ocBxZCmyF8wDMY+i/DklOrIEZJzCdeowlsHPgM1NAw/+foaHvrKHF8+/hP1hV5Hp2ICjc5Ht4PhqA//z/76E99yfw0LdlUOKsHOk/CeMoVg6KhvYkNh7wp1K2m0hS4vYPjTxu//H4/j+w1vYuORhMGYqogbbtRH12IVkQfn2ZyGosJBJaIJ4NBrIWzNYadyOtRPvhzWagS6gZoowGWE0bqF/eChzWXFP1eGsgIL8d6W2CqdIR+UEYTRAa3gZL7UfQSe+iNTsQddj8X9BzJIsBwP2BKrm0ZUk/xEyelVOd/ApEjHF92QyTECyiTmwOUkKiwVAe3nqMA+qZNvx74ysoEACwtxaGXXjLFbN21FZWIZby9FeRQnh4hK0YQQzUHmY9MwJGRBhjmC5lDTE0Ch18ZWBdmYWEeVShHYfo3gbh91nsbH1CPykg8RMJMOHaXPsnMNjR5lAOT/T618YFfShjnpVy8LpmQLumy/hfc08lvMaHNPGoefjwUs9fPtyX3xllkpF3FF2cXPDhuHaeLqv4zvrHs6P2shsDzq7+0emvsBi/EW2oRgUHp9rhuCQ2aXAQR5K6BUZigSfqIyJLKbkyUVotGAZ7AxfVXu8/gvnrTaAglVQh82Usn9DzMs/908/h9/+H34bt9x8C3b3dvHQQw/hG3/yDTz0yEMYDofK85UHyUyty1bGmcf16npXjYqdxvWILGuugxKb4Q5x9q4lvPsXV3Hy9hmU5224ZQ+aPUKiK5Ca85b+4VkAPPHQAX7y8CG2z/dFCmRqFuIxmTcEtfmZI2Fs8f9Os2n0lKssmY4KVI4FOp6yUTlbpuv9dAYJ2iLsLMXfUf81hRGmWxefVwN5GkjI86rCpI4mHP98t5YHCrKEFk5V8cnP34WFMwaKjRiG6yPVAplbo4GLp/+yh6e+v4UrLx5gdJDC7/moGBUkqY6QFhNT2MPwATMUJiKJbsQHruUL0wpDsQH4hHMvUqmDEw/cq2vNz3ctb6+fmq6pKjVVLfxkhBFEYtCOUozyy7mcheZyA/fd927ceu8xzJ0eQq/tI9DIGspk3e/t63jmr1t44uFNHFzy0d9NoUcKZISsHfS9OhIWIulkOnQ2ZbIpI1ctnIpfz89XEn7wFM6lGJr7iHqqj5wFxUOLi/FRu46319366VczrdomTY7p0LEhZpRQyS9gob6GZm0NjfIiCuW6eKq5eQejOETQD5DFBZga3Wy5dymGoZPXMLvYFCmsgBwCsjI4gGsUvcIyYe1JQq+eINMCOEVbwKQ0yOAYDiLxp1NKG3GBCwI4OpnvKkGYAIBjOgIAKWVNJMwv+pKRTRSEGUbDkYCBnA4EkApFMs0Ay80LCMc9ib57ZCnOzFUwf2wOK8vzmKlXJQhlMOijUqsgV+D7qs9Ctnfoheh1+jg8aGF35wA7OwfCyjtz2xmcvfWMBGWQKdVtHWJ/p4dzL7yE7c0WOvtkanWQhvT40GDEhgCkbjmP4kwVpYqDvJ0Xea83HkpwXalZhJll2N07xP4+bSECRGP6b+dx8rZjuP2eM8JCTGIfzz/9PNyCi2KpKIEt2xvbuPjcZQz9AI1aAxXx3rMk3INyYQK5HEcCqf7Ikz9ktdHzjoz4MNQRjFnXaMKUy6IQfhJAz2WozlhozBXF5850XWGNmRmfWQO26Qq4dOXiFg5bHRSKBawsLaNSyeH5Fy7IWuHalIEP0O30ZN8hGEm1hGO5qDZKcByVbMs5RSl4Z7eNwSFtikJJPyYQyH2U6chM9eUyRJA2TcKJZ16MYqMOp+BCNw0ETEvujsT3UbMoY6UsnXYEsaQ1j1sxCnUH5cUa5lYamF8ow8qnGI4GmGmUhXnJNOtiqYwLL23g4vmL2Lq0g92tDrrdkTQuSjNlIT2Ui0Vh4uWLFkqVEs6cOQ0nV0CvP8Th4QG80QCFQhXD8Qjrm+vY3tmA741gmnloJu2OTESxgWEvw6DlYcgxrFRx33vvxOmzS7DyCWwnRKxH8MYKaKVdzd7engC2Q2+Ig8OOWFHlc7bU8pSKN+oNYTZyfrX2DjHsDcGpmHcdzDTqqFWqqglPJZXjoJDLC6g38ny0u30UKK1PYrQ6bWzv7aN90MZgOEShlEfOycGmzyWZ4lmG4TgQ4NE0DARRDI+hXlmGMBrC82Nl8+RRjh1JjZJmmcjA+f1s3jGoMKPnYKxkwVqWIqJlFC11EiYjE5yOESVkFHoYDA8xGPXhR96ryn9ZB7JOnVoXvVNW+L/ndd4AAv+eA3bj29/JIzA5cE5DbOV0xDpY12WjueOWO/Cv/s2/wgMPPCDdrB888QM8+GcP4qt/+lVsbGxca8ROTdGmberrAAL8Q90WZhMqRx8TbsHE8qqFD/zyEn7zd85i7SbKP8awRUhM5lIoybn8bvYueSjm1xw4AtoRRCCw6jNgIgGe/psB/uj/buEv/uwQh4O+nNcmriAKDEwNNGdy+PV/M4OP/soMbj1dQLXET6QYgTYLDQEZFdNMHRf49zxM8ohLTwwGfZj4X/+3x/Gjxzs4OGAy1xQE0OAENI72JAjgnfeyBAhcatyK289+COjMwA5z0l2LjQCp7qGfHMo4q+CKydkw0cT7RksaMCmH1WP42hj94BBPrX8VveQSEo0y04k8ml45qDOnUt6C0C3nhXqNFBN1CgK+zFBwCgQq0OJV0XXDmRz21D0VOYtJ+QqlieozF+w6zsz+MprOKlynZCZ3MwAAIABJREFUBoOR1E4GGDYwdmHTy5igXaIh1R2Emg3BVcwhTPrs8a0pcRm7CPnrhEg4hJftoeNfxPMv/aHI2WmyTuySGKBgD5zMoUrpu95C8aIBnCjn8J7ZPH5xxsFqmf5HwDi18N2DDI9se/C8EZp5B/c0SljLZzLvf3QQ41tbfRwYIRKmf06BwMn0l5gbAQIn9oneZOQ5VlkqiXKGJE/zGiVmUjxV9cxGSK8vZyBMg+naeV0yc46uyxOUit3wtbU1/KNf+0f4F//dv8DCsQX8+Mkf44u//0U8+O0HcenyJTnYTcjCihj3t80qr/Mjz7Vv4ic4meswhijP2Jg/VsLCahFzJx3ce18TbtOQECP6i09XnnAMtF+s4MLjIZ5+/BJeev6ceFZlGQ/T/EOGpjIPl8zYRHnDyik44aTjVyGADSdflHqvuD4x65s8R9e8EfkV/sjfdmbjc19gPBACkIl5BLR/nSPHsCnKpdfumMHtH5jBsdsc1OcM8fDi3HKSEvpbDVx+NsFzP1zH+R89g4OtFtKIoJTyrhU2NieaMQCmjMIpQpRMhcO8J9yh1F6kXkfCnF5lbr3OS3t7/riyHVPPNc+UJtNGdSytLOG2d8/gzC+4WLjVQL5sIYAvcyYJaujvzeDCkxEe/S8/wOF6H/22jyjkc8lgr8nMV9klSlGR6cIoZerpNMDn2oAqIPAa3/MqFPzq9/R6L7pvmTvLtUC50F59Te6fqeWQdxuoVo5jqXEW5dIMGrVF1BoNuCXu/RkGnQBZYE82AsXQRBrCyTkoNsnaCjDq9YSZBLgIQgZJW9KIsvMWLD3FIDxEf9xXISOSUloUEII2O7bF8A5XWMME0GS1CgMEQx7+E7F/4R4eIJAqjqo/NtIIOBA45GXxfbns2Xm+JysUtY5KJZgyb9aT39VcbGJmtixBIWSQUyIcBH0cP3YMlUpeVLRk7wXBQLzqNi5tIvIzFIoV+X4u55QvL83PIpe30On2sHnlEBfXt6BlOsbDAAf7XbR2Whgc9AH+zrkaXCcnbDTH0eTnOVYMM9GNDI16EcUik1YDCSuhl1yvNUTQC+X6hME4W0ZtJg/HTKTBxfMHvQEtOyfS5b2dPQH8GrUSCoUyojQV8Ii+dgSEspgBL7RziaElCVqDPmZqZQQpAU9Vm9D2hPeE66JhpSjV8zh20yLuuesMynMlLMw1hNFHsPPipS354/d97JMpOfSF6VlpljGzNIPTp1dRL1fQOejgmWfOyfdOpyCJYazR5f7bttwXglnB2IM/HoqM1OY9ziIkoQZ4VGlA1WBXXSeIKtHgTgNKNuyCI9J1boJanMCplgXUpCKEUz1HP8hCBZsXN2Hl8mgu1CXVmg0o7mNhMkCzmsPxE4s4ftMaqrUmnn/2OTz31EU8d+4i9jZbSLxELFdK9RIcUWNAGpFeHMBxSlg9MYP5ZlPuydX5mQRotVro9roYDwdyfQOPnn4Ay0poLqKxhWE7knvglGzcfOYE5hZKSIwx3AJQKjkol0rye7nXX7lwBQcHBwiSQNZF13ZRr9QFzCYQSEk1Jex7u3vY2dhWY8fGabGAcrks4TZFtyjPmZ0rivxbKu+hj9bBDoIYCBgqwmsbjdHpDeV38X3y9IKnByOtkmN6/wUo8L009cwyhEaeSQD7gy5Go4F4v/OIxWpkGNBWgN6irFHUasTvJ9uQfQRJsI4z+X2cA0JUpVIl8tAfDxCGfQwGLcQMGvppr+ke/o5d73/mxnQDCPyZQ3TjG26MwNEROMIInEpj2DF0TRfLx5bxL3/nX+Kzv/pZ1Gfq6Ha7ePS7j+Lf/dt/h5888xPpwvFQTOYJWYUip/yZJqZv7uG/xghk+1VHtZHDu+9q4tc/fw/e/YEUS0seCib5gLGAgcIcUtlRwrqZMgJV3AitpzWEkY0XX2zj0W+28Y0v7eCZH/XhsTNEEIV7u3hF0DdKQyUH3PP+Bn75U4v40EcXsHqSnUlPgD6CgFNGIE8RCni8xggMUwu9bh7nnsjwe//n43jqqX0MmEwm0jLAkoLSnUjYpr5Fb+778Xo+3VFGoHqfHErWIo7V78CZU78Ie9REEtAEOINmR4jsAVLbh5ao0AmiXMJsE6IIZUGOCn3JeP9D9AcHeOrCt9GL1wFtAD1jQaBYJkwnVpJuNVfUIY8I3FQazNMlGRxTvG+6q095SjzQk52mJFB8W4ZuhEzsEy89skT49woizqMOB3UU7SYalXnMLiwiZ1clnRcZzaWVzNyOmZ5HIDJQKXtRHla0hFAbwXRjSROm5M3WQjhZhLw5RDcY4sAfox0McDjew17rOaRpHxlNaeg1KMwtWwpsdv2p1KEEXdaGV4Fbfp57yiJr1tVwz0IRH1ltYLWgoWTb8DMdT/YM/HAvxqDTxWLTwU3NEpqui932AN+7tIcf9wL000A9O7GOJKYVAp+d4dRZUQzVOV/o6SmKzUkEyrXnWjECmSQu4jv6OkkzgCC8umaxEnqdL3auWURO11T6MPEXssC97c7b8Gu/9mv47Kc/i7ybxyOPPIL/+P/+Rzz2N4+hJ6baKlThZYxAncySVObs9X1ND99HdZf8WgDbyZAr6yg2bTSX6zi+msPJd81ifrWIUp3eTDRqIFsRGHcLaG2mWD9/iBee3cSVF9oY7IRIQvpbaeKLRVYjk/i4RvIC+Q/X2SmwQj9Pkd1ompJWXX1NgUB+4aczAqcufCrmh8+uuP8c8XZ7nSNHCwYS7S0dlUUXqzeXcMu7mzh5ewPN5Twsl+uyDj2oYtjWsHXhAC/+eB2PffcKogHlSRliPxFZNvcASsN4zSIPUraEV4EBzklZLyYscsUInHpmcAx4tQQGXwU8eZ2X+db78VdhBB5tYUzZ+rx3zFPKNFSKOcwuuTh2ewGn723g1B0LKOQzRAYDmnJIwwoON1M885fn8aMf7GDvYh8jehtEZM9qss6KAiOLZU/hXD5aN6gmH1+8t2oPmPodioXCBOCdqgDUU80JxrX4BiPwZS0ost8yCzmzikZlBc3qScw0FlEpzaI5O4/qTB2ZYUr4xKjNZM9J14WbbUKmfIRqJS+6Dz/0lZckffEyW0ATrkK268K2Gc6RYOgPlZ+bR1DXQMmxoTmuMIos15ZGnT/wBezIQkoTPQEJWFOwRsg7eaQan1wlI/XoHRdmAoZwX9D1DAZDJ4p5qVFUimksLCqCHQKozFRgOSYsg6ENmqw59A5cXF4QWajt0s+PPqSBsPg7+x2RO9IzznVzGIWhyB0ppWTK7mjYxwFDMQYeLDIVTVeY2xcvXcLhXh/QHdSqJZHhRoEvrhkMyqDPHtdRgnnzi7PQ0giDboDdvX3sb7bR2e9jRGlpxmTVWBpElOoaZgad4Kijo1avolAqysrtDWgfMUC5WoKbz0kYA+uXMAqE0RkGoYBtEcGdgGyqFJUZF4VSVT5jFKQIh6FY9Fgu0+0T1Bol3HTrGt5191kFMJZyGPQGuHh+E889fwX762RJtjDYUp6IRsEUT8Zy3cXpW25CrVGG542xubWHg9YBinZR7j9ZgcLaChKxJ3Js2qdMJPuSV2Eh8kIElI57IZJRgqwPaboSRGUYBRNwWbBrVRtFAolibaMAQ+7zTsFBqVGUMBbOA9uyUKs28Py5SxKw6JZdCfvI5cgeG2JurorZuTKaC3OozzTF23Lv8h4uvngJ62QEbncw6gfy++lFzNTgjPVsECP1U0RahNnlJhbmZlApFgXUGoVjYay2ui0Ze65PWRpKCMowHEjwUhJrSEMDJsdBt4XlWWtUkSto0Bwfbs3BiYU6mgszqNSrwp688NJLONg9EEYgJbb5fF4AwJXlFWGKciQG/YHIgtuHbXmebMORIJVCqYJSsYJSzoWdK8B2DBhstPghBr2uyLiDeChNYrJd6RlJKyf+U2SitGVIOrRs2PKMMVhKlxASAe9pCRAGGIahMCO9UR9xrGoTqVF42JrUWnzeWY+wPuQ6TchWEob5/CeBfD+f6yyJEXojmbet7iGSxENEmx0uN6wFxStQva4yAl9W57z1dt43+BPfAALf4AG+8fZvwxEQE2Qmpk18AqW01AiCVfHAxx/AZz79Gdz9nrtRrpTx3Lnn8Hv/9vfw/e9/H91OVxZYSdpLlc/g3+5qv8UGjMXj1MeHwSm2jdWVBdz/gTV84p9ZuOPeBLUSreGZpamkugrw479VWX/Uyy9KDHTawPf+4hBf/cJFPP1YDwf7sUiFac0mnsSZqYCFDHC1DLUy8IFPHMcvf3oZ97zfxdKxUI6n07h6vv8UoODX+FtZeA6GwIUXgUf/LMJ//vIzuLDegefT3HeSmCteKc5ko3p5nMVb7C69po971SOQ4BtVLFkJeX0JC5Vbceup90H3KzBSRzqzIQM2jBHG+j4s+kXRg0tSEmgQnMDKckiNDIlGbxAOIWUCXZzbeBRhcoBM8yUtTNUAimKm3AGnIODkcCeMJtnSoWUOrIxSRB7WJ8bAIk0jqqQoIwKzyCGAhW8kvm9q9qlZoGu2sP5yxgzKxjyqzgpKpVlYhQiJOVIgQJKHnjhwtBQ1ZyzBNGHqYRSwGKrBjs8iTXRoNv2HRkhxCE3bQ80ZYtnexSjwsdH3cbkzwE63j8OQniyehJLokiqrwEjaoquDGCecOggoAdsk2OA13bVX/yaORsUAbpvL40Mn67itZKHOFD7dxGXPwIutBKOuj1pTR6NeQ6AbeGG7hcfOb2PdD0USzCKMvoJhRsYuoR4fOiJhYYiIm94r9G0ht0SsNBmIwjulnuxAjOSn53T68GlIDa59k8yc13F90x89Ome5pjKciGvzbGMWH//Ix/Hxz3wcd995N3a3d/HNB7+Jr339azj33Dk5HHD9nRaKPCS9IevyVdzvqHMZP/2EOkUjA/FWA4w8zeRtFF0bN79nBWdub2DxmIN8PYNR9GVt1TVTDhOddoi9ywO88GQPB5cCtLaG6NPAfBQhCeh3qIARynd5IKJS3rLJAryWOkzvQF7zNYb7ND15Cq6/ukfgNb+1qw/n5HZcP781kfFzObF1CVY5cfMsbr17ESdvq6C4BGFGMGFSSwyMehGunG/jh4+0sX+hj+6+J1+LRjEMgrqa8n9Uye3KNHyq+BWfUAH7FItc2QWoY8jLacjTq5bZfh1m7lv1La6NnBoibswTZs6kDrgaXszAUcI/RQ3VeRun3jWHez54E+Z5/6oGDJc+upr4yV250MMLj3Vx5dk+WttDjA9ThD1ywxlWoDx9k4yprKwbQuVBetXgeEoLork/9y7ZMBTIwjXn6p7PfX+yr4j+9J3kEfjK+abG6GUsen4pM+HoZVSceVQbK2jUmqhUFzA7u4i52QUUiw3ZCQaU38YEYIDQyzAeJ0ijFDnHEFYbvQA1KxZAT9dtRF6CNOR6a6oQkKIJx9Ax6PXQ6Q0QJZkEP1iUGToG8mQGGjbG4wCpF4gHGtNtKfmNYwXq53IM8zDFkoI/6zEFdjiWtc/SVZCFYRniWxnFKTICTiIRtuDkbGGFUSbMumPaeODf5XIaFggENivIF9hoIuswQ212FqHvSQeLUsY4TcXXsLN/gNHYF5CKoIVGzzvXRaFQkCTgwPexvbmFnb2+WDiwWRMGIwTBGImeiMSyWqqK1LNQLqNcrCALA+zudrC9fojtK3voHHZl3PNFKiwMSbSNgkiFNct9gzDwypUCcgWyKQF/0IfhGLAp9WR4A+u0iEF9QwFZMybwUh4cRaJ6mVuYFW9Ehww2P0P3cCT2GQQqCcwVKy6WT87j5tvWkM+5cFwHnVYbly9uYv3iHg42D9HZGEmoH7vnMg+sFG7VQWU2j1I1L8ARU2YpVS4XchJcIcnFcYpwzBR4yl8t6BY3xUluka7L3Bp3xwJM8l6w6GCz3vdjJMNUScHtDLlGQbwTlYWQJj0cSRvWdTTmSrDylnjM0Uu2UCph+0oL3tCTZqDl0gcxEUBx6cQMjh1bRrNZl2vlutHtjrF3ZRfbGwcq9ISAKj0UuU+Zkap/yVyMldVRpVFAc64ugJvIsD0fPucxAWstQy7voFjOCyhMUKvv9SXExNJcuHZRmHWUzZsmwbYEVi5Ffb6IlaUmFhdn4BZs9AddbK5fwUGrC58BHnGMaqWMlZUl1Gdm5RkaDAfo9XsYDIbCEqXMnS0VgqEEs+kfmHMLKBZz8mzyWRwOPQz7A/gMusxijENfwGP68BLoIwhP4Fwk/PS/JsmFFNxJwRfFsYD2vu9j5A3RHw7R6QxEhUIwntYQUqOI94PyC46Zzkz7jqlZB/durgsxAcIARkKTpwl4PR5j6I0wHnYRJUOp9dWaP6lppoQECb7ieW6SSPhW3Xbf2M99Awh8Y8f3xru/bUeA6wujySeG+fRI0BwNqydW8ZEPfwSf/cxn8a7b3yWG9F/+z1/GN77xDQkQIf1fEhIzlTx81XD7rTZQR8+AkwMAARhLz6Hg5LF6ooJf++clfPjTeZw44aDoKGbKFPhUqmqVqjkF7Fjs94YZnn9+hG/+6S7+/Mub2LzMDhThB10MqcmaUgbi/H8GDHb7kOD4mRLe/f4Z3P+JKu69P4fZWUecuKYg4HR4CUbyJ73EwM5OhMce6eLL/88ezj3TRWcwVkbJ/Ew8xNC+jpuPmG3xl14HCtOb+T6r9rR8QirpKOtxjTnMlc7g9NrdcLNZSdxl0e0HffS9fewPLyDNBkiZyslngilgwv4qCyA3fWXsECY97I6fQah1JC1Y5r4wApUckbwc/u/fOmbLXm5KyAdF5pwvGahfmbACybQ7knDJYmAKM8dyN10YmQM7K6BkzKM0O49KsYm8WUUuq8JIbHSjHQTJDmKySPU8HKOAspPh3XMhYgPoeGPsdiL0xw2UC/fATCrCgqTE2dc2kGQvwc22ce9iipwe43AU4HJrhCv7Q1waAKOEBxRP/Mc49xPkRSI3fR7U02ELWP4yaeLPOV9E/qIBJ2o5vHelirvLBpZLLDBN9DMDByNg3I9QrpgYWybOjxI8ud3CC1uH6EcanES5ecZkl9FTU7q8hEmUpMzgGibMRv4Xk5UnKQzyYLOXa4paWs0BBlswaOhI4MvPeV0/9cck8IU0CWKdOk6uncSv/5Nfx0c+/hE5lD368KN48MEH8cwzz4iZOz2IZI7Qc0wivjmbJuvLz5Xm/ndc0BQM/Sk4Gbvc/NwE5Vj4E5ycWS5g+aYyltcKaB53UGlqaDQqyJU16C7PogZGAw3d7Qx7lzu4/EIHWxf66Oz4CLos5H1hOjCFOJXimIcTpiknIu/jS/zyXvaxJ4AKFz+mHU28v155ZVNG4Bu1Giouh8qqJcDMXJxiI4elE0WcvK2EtbtrWDzpwi0xNED5TQ66OrZfCHHhx3vYvjDC4Y6H/sEYUc9HwsThiQ+g4qG/coWZaoem6/wUJJGjhRxLZN8RoH76fL4TwcDpWs0xIKuOBy+KqlWTT40RATZ1mCPZQ2BVE8gVTcwuFSUU58zt85hbdVCeBZyiGMzCH2s4uBRh47yHrfNtbL8wwP7FBD7NMY0AiTQZDMXq4tp/FY2ezFmpR/ivo4m4k5krE1Xta9deN3Rir75iKZ+4PBtlxQaq9QWUa3OYnT2GxfkTmGsuolqtItYCZAmN/UN0DkaS3k3fNa6lbABmBC7sFE7ekMThwEsEDBQQxwQKpQLyOQeBPxZwgHUXPewI+JBg5OZsASoIDHkSNEJ5rpIGcx8hY5v2D65rwnLIHtQwGg/hDQfC2DMJNrqWAgMNA72BD2JL+byLAj3zHAuDHoGXUBoEZJ3J73QZIBELgFNrlpAv2SLfzTkWFpaWJBSDTUZWGGHoo9PuYWd7D5ubexgMRsIMnGlURXI8OzeLHEGgwBMpKEMghgMfg34Pvd4hPH8Aw3VQb5QwU58R/0LO8TRkAERffOi2N1oSTkK/PAKkiysN2K4jLMRem+EbI5gM5Juw6vh3ZAUy6CKI6SFrwrAskV9Sftzr9ZFRem+yIcoxNhDGMfqjDubmGsjly8IKDb0YQ2EV9gXE4n5p5wzUZoqYWaihUioIwEXPt/2dNvbXW+heYqgJ54VaPzM2/VwNRjGFnTfBzj0TeslSJCuS4SpMraUawh9Hcu/IlLPzSqLNaxqNxgL2SQBMkArwTBDWNC1hPA72RgjHKohCI8HCVT7XCf2KVaGFNJUYL7g5C1aejUJlEUMJsu9FEgBDkFgjRuhmSEIfjeM1LK/OY2G+iVKBLEv63KXYWt/FwQ59C0eSCh35qYTSpGYigCktEdjppI8yvR9z+YJKVU5jBGEo/rUMjqQfYLVWxtxcHfV6Ufb+g/aBhNzk7QKKvA86mySstQMBVSsVB82FMuaWqihWqVpJ0O22sbe7KcAwn58kSDHXnMHx40uyhxM4pcSXnn5sdlI2bJiGjBHrDo6zaVEtYEhoCJUwHPcxgbbRGEFAdq9K8pbWpQQAWcg7/Bmmy5CNSxCfYWhMlWcQWCz3kczDkTeW8Jv9/X10ukOMx77MJalBGKA5nSu8VQwXyRhCwlo/FfJAQq9f+gIyDIf/TUZrEGLs+QL6j4I2kmT88lPDtFf190oNvt4F6Vvq/W4AgW+p23Xjw76pRmAaTS5ZtJKkl4jPxdkzZ/HJj38Sn/qVT2F5ZRlPPPkEvvylL+Phhx5Gq92SLqAw47iATuLQ31QX9lo/zMsOuKTz26DHDFljtRJw38dcPPDfVHH/L1WxNK/83/6uF2GG7d0I3/n2Hr75x5v40Xf76LZ5xNAFiEgM1pDKTJwpmHI8SxSAlC8Ai6su7nhvGfc/0MCHPtFENQ8p/qYJmVd97GBgt5vhmZ8M8O2v7uKP/78t9IfsUpElxAOHpaTHTA5OCdy8Dcwcf9bgy5mXhzt6/8goC0xr6xU088dxbOEO1PLH4VglkEnkeUMc9jawvvcjjLGLiMmcLKg1E65ZRrV4DAWzIgAcmQPjcIRx1MGh9wxig2nBich5lFecYuFIiIxqqr7C7o+AO4MJ3Alwwe+Y0v/5s5R5KXbdNLBCAiN4FToT6HLIWxXUnUU03JuRb85Lt1VjQETfx/DwEJ3wEoJ4R2S+PBTQHHqlkcevLCfojhNcOBjg/H6EltdEOf8ezBTOwDXKSI0hxsZF9JOn0N39ET55UxVrdXWI6YcWNjrAwxdb2O/3MI4HCLNgksXN5GIWMBO5ogRJXD8gUIk2gYZr4ZZ6Hh+cy+FUo4AKu96miSg1Efhq/bk4DPDw3gg/PuyjM/YkJMamIT+fOc1ApHE2UGajPOaEsaj5gMEDhSH4uITvZJmwg/kM2SnBAX6/ii8hAHr9AziOTGrJbKLhdIp6rY5733svPvfPPoc7brsDTz/7NP7kq3+C7//V98WugYWuBNtMk9+ZJC0MjwljmXLt67kuvwYgUPFSdPHLkvwpN0GpZqA2b6M2b6FcdzAzX8KxswXMHneRKzsiY08CTQ5ErS0D+xdM7JwfYfulFi6d34PuM1WYjLgQsRaK6F5skyZEKAnSexmaN/VSnVC8pskPr1g7VLTGG9cW4TqtGLxK9k3ZeWqmoPVQc9nCyTsquO3+GTRPOChVmcLIw5WDoG+jcznB3iVg48URLjy3hc0XN5H4BJBUs4EwEsfhZaw+AYI5KLxQ/t30CqfSYH4SR/Ycio2Zn/3OZAVOAdNrpn1crw0G1kyhVj43TAunUoyscqF3GJL+6uSAUsPE8koTS7eUcexmG4trroSMcfiDgYl+Czi4EuLyU2O88FgPexda4g8VUz0h1qIJEqYPy4t2FBPQ9ip2y7RQBS5efUkPb3pPZaN7h96/11IE8FZYsLQi8kYV+UIT9bllzM6uYml+DStLJ7C0tAS3zKReYNjzsLPRRXtrKAETAmQxCMSMYNqJSHC5tmq0lvBThD4DkDJhhBHIYBCbaerIFwrCWgu8AP5oiDgiw0qtBJQixokCFpgoy7qBXmym4SDHhFPXlkR2Mu8ILFImShYg2X2moSGJVOptrVFBvV4T6SR/fuvKlgAe3A84XwkcMlmY60C9XkKhSr86XbwuiyUXx1aOoVQpwybwmKYSSnKwd4Dd3UNcurCJbmeAfDGH5aV5HFtdwurJY3BdhnR48AIfg/YYhwcDkSwzZIy+02xalSt5FPJlufZOa4DOwVB8BSklbh/2xW+Pk79Uy+Fdd51Fc64pEtTN9W1cOL+Ofq+HnOMomaZuilw1X3DE141rPM8k/Mx+EGJ7e1dWt2K1LImxhXwOQRBhY2tDghlYEwQDDcmIbMEYAUFaMvsIspkpLJvPsSHMMabWCoA7juC3A4y2Agly4PwRpr6VwSDztxArplkcw3QNCRGaa9YmnpB5kVzTN47pt2Tq54q2NJsJ+jItlnY943EoKoyEcyEi+Jah3+pjvDMSRuEEegR3OQX5XzUPnDzvQhuQRNyMjWIqFybmt6LSYoIU2cT8WhDDWSqguVTF7GwD5WJJGJFkp+5tH0r4S9CLIJa4/DxxgITMUrL6yXIWj2mOkQbTclUQR8LkZlUBkZVaqpbRnJ/B0sIM5uZmYBcMHBzsSwq2JFgbrszN1j599cbiv9mca2B2oYpCjez2McZ+D71+G/1+T1RLbA4ylXhxfg6L87NodboYMUWbLD5WC25OfAEZ1kGwjePOVGXTMAWPcy2TH1NAZoJtZBiO/RBjfwzHsaWhShCREngZYd2Rmo/PY5axKcfm4aTVlpARGCnAzhtgc2MT7e4AYzIMpeggk3zaTCMhhgzPaaHE5Vk03dJsYF3GeUHv0SQIxEpgMPbFrzCI+8qbeGL7MaF8X13opmd0Gfk3qnP52pbVN/N33QAC38x358Zne3OOgEiDp7LeifSL3RUWBwRJaNx7++23y0H0Yx/9GEbeCF/64pfwR3/4R1jfWpeFTd4jmciL35yX+bM/1VFWYEaPFB5O+cdEyYoxu5rgo5+t4XO/sYTbbytJ6MNRVuBUCqm+BvhhAS9iYfvqAAAgAElEQVS+kODLXziPh75+EZuXuOjTY04TIFBYKhOWGWt9I9WhZ2SORND1FIWChuaSjfd8qI7/8X+6CceWbeToGzJhLinWFcWZObzwko+Hv7WLB7+yjcf+oi+U9DTjkZP/KAN5XUsQZ2RtvTN2EB506dVH1t0UaLM0BxW7idnaaSw0bkYlPwtTLyAMEvR6e7i89QS62QYCvS0pgJZuo+zO4/iJO1B1mwIKM+2vPdhFu7+Fre4PkWi+UpRRjimIgjKXkllAmcVEYnxNs8gCgRWaCprh/Z7mQE84J8rdejI9WLSlaQYjZpqZA1tvYqY6h4WZFZQKNwG2gzjyJaGve7iPzv4VhNhGgj4sPRBpULNZxh3HZvCxeopLex6eWO/i+VaCTliHq53C2rH3o5hbFP+2wNjCgfckXjz3HXxo1cV7lwu4qVlD3q3hwHPxzeev4PmdNnaGfXSZuki2k2YiYQzsVBo8ScRUWulXYbX87Kfxb30HR7WgASs5Ex86VsOtsy7m8gZqZEsYNoaxia3uAE/uDPHt3QFeGLLzq+a6PAFyLwgEUkZkQE9LMvqafL6xSnSmNIty08lvF/wsJRDIdyhM4F2yCwkE8v2Vi6MyB3j9z5U8r5SGCaqlPsStt96KT3/603jgEw9IwfuFL30B3/rWt3DlyhXlC8hmtEbgWa3jwmzie4jp/atnzvwcw69+ZCoNZpErzAT1zzU1JdPnlUyYQUpkhbLRwfWMFmYmzeTdTJgMhZqFW+6r4+Z7asKOq1QKiGVMKbGZQdCqYf9igEvPbeDZH11Ge30Ivz9GGI5VMU25LYNyKMMhrVrdrCPS4MlVTolxL7vo6YVc+6Ja/nkXFQPsugmDJ4wN+ho6WU5ipHhshpHAyWeoNnWc/WAda3eWsbJWRL2Zg+aSKW7AjivwWkVsXfBx7seX8cwTL2Dviod4xLMSAV7+Ua6A6lZPQCOR1zFBdmpFMJ0HigVH0JX7mgK0CUS9/rn7c8+pf7AfnM6BI0CgPH+2NHYIOlN+ePR5Yp3Dw+NUlk1DfWJAMydKOHF7CWfvnMXqmRrys7QRMKAnJvy+g+0X6Rt4iKcfvoh+PxTPKf4RCT/XSA4/6wFJpp2wATmnSXOVhtbkvorPx6ThNPlW+X6Rhys3quuxDv2D3ZLX/YunRZwM6NXFT3G6C3C0MpqLq5ifP4nF5hqOL5/C0okVNGYLyBdMeOMQO5sDHGwOEIxSRFGqmqcMe9Fj6JahZKClIpIww6Dvy39zzfA9JtfHIvElQFeulQW06B12JN3W8+gxy31fNXgoC4+DROSNIlNMdVhMfLcMSVdPaFAsgAB/dwb6xVL+SsluvVnH/Mo8avWaNBf63T52NveE4TQejkSpw7lLpmKpXkS5mINupdDMCI6roVguSfBNuURJLJnnmrDJuq0+Nq7sYuvKLgb9ochamwtNrJ1cwelTx2Dn6V9LX8MUg+4Q3dYY9UYZtXoZpkWWPVOP6bWrY3tzDxuXdnG420f7oIt2Z4TIZ8KyKWEm88s13PveO3H8xDE5a1CS+/RTz2N9YwMF14GVYxiGLuw5ejRyzAjA8TxC8JOMtJ3tXWHTVSr0nqvI37GWe+aZ53G4e4hOqw+vnSAdGkpWH/tAwYLG8DSOrZbA1FMEktrM7zFhkLYd6IhHU2CH66UCivUKYJUICNviQ5grOVg+tYDl5Xk4JueBDifnikdjt9WR++C4BhICxJaJfK6Afi9At0ffwRTjcYR+d4geAdJugLAdiRUNlwK5J7GqD+kRrowtlK+o0oxYss/zmymv5rkgDiMVBEg/S52y11RSqfWKg2KVctk8bMeUNWfQ9TBs8/dGoCWdQf2xNCICxFoGnX6NTgbNNWC6FiyHrMAyLMsRWXvkBxgGnsjWm/NNLB1fxOJyU5J7bddEr9OSplaxwhCQBO1WG/vb+wJ+F6tVNBZmUa44SA0PcdRBf7SPod9HxvsUBep5sFzMzTYFvNze4c+m0G0TeddFuVAS0JzvqxuWzAmG1tgmx4XPmGJejj0l1+YcI2DOWinvMkQoJ7UKGX5+GME184oBzJqKUWSOKx5/SuZLEFfJofvDDtYvraPdG8BnyBNl45PgD9a6HFs5B3DO0CsyidV78jxNRqD4DfoiayeDdzQOMBiO4QW05fHknMb9RfbyV9uWjy5xr3u9fFu+wQ0g8G15W29c1Bs3ApKJYQn7jxvt9GAndHQxLtbEJHhxaRGffECxAk/ddArf+s638Adf+AOce/acsALlPaSofYseKKZngqkvEA9KaV45LWkDFPQMbiHGBz8+i9/6nZN4z/tKEuyhzJ2nh+FrsiICiHu7NXz/r1L88Rd/gu/9xXMYDekdomRwCuXhhk1KvIKspowWlhP0jXN0A6WyLqzAf/2/3IKzd+UwV9ZgGWqTYEHA7xtFc/jh4z18/SsX8K2vb2HjQgqLhvKpB52+YQLUMAXMwjgdTe7R0VPEGze9/iHfmQcjFv+Ka6cibQ2DaW4llPJzWJu7F/X8KnLaHPQwD7/rYW/vCtrpOoKsjUQbiwdQw57H/OmzKFplOaiNgw46/SvY2nsO28FPEMWeNF+VkIv/JmjETq46ml/72ivZOaz2WOQp7IKz56rxOwM+yB+QAwClBxrcpImqvoiGdouYnpfmCkRC0I/30BlvoDPYwrB/iGA8RIwx7ExHTk/QLGo4u1zEvSdruFk38ddXRvjulQEu92LEqQnNyGHt9P2olU/DNipShHX7V/D0C49ica6FDy1qeN9cGQvFIkYRsNMZ4tHNLp7aD7A+itBj8IORStEkQJTUQJzfjCgMX8GGfH0zgmPVsA3cMV/EnXM21iouThQc5E0bVwIDz2wP8MPNFs71QuxLx5qsDnWWJpuHBRrP3UZCZlZJQif4PRo8mPDlDvB3MMiHjF0B7WMDVlaUpgCZbvKe8GDAQyjvQSDMF2Dw9V6sek6ZEKtAfLIhPvqxj+I3f+M3ccuZW3Dh4gX87v/1u3jyySfFh0c8ZJJUvn8qyZW1YWJU/fpG+6f8tKyVDCag5IVekEoEL+OGEQwJkVErFP9eDof0QYWNTHNhGizU6WGUYv6mHM7eU8atd9ewdKooh6yEwQuahTSyMR4CYS/A+sVDnPteCxef7QiDIRqRkaALWzdODTHeVim/rzUNXfl4qqdWoWXKy0etvVyD1TN5HV4T4pnspTHnEceMv5HMnRiGayE/D5ygzPRds1i7uYbGMRdw+ioNPnbgjzS0dkc4/8weHv/OHnYv9xENEmQMv0l0WJkzceLkaseUWt6DyQUcRTUnj6cFMnh5fdOrfK3jdh3G403zFtO1mteuGHY6U8F1BqDFsHiYFN8OZZvCZ4wNB1qhULY3VYNRiWYVgMYC5XcLOP2uGdzxQQdWPYZt8/AJDFoZtp738VdfOcD+Zk9CCcKAHmcmIiaHyov3bsoimT5R07CQCXAhEnfWDa9YatisQFHSY5Xc+536mjbZpnstN2Yu+jR/jmDpBdTrK5ibOY2l5hksLqxh8fhxLK9UUS7nEYdAt8102xReL8Cw78EbjxAlCohiyFGxWMR8cwZpmKLTHcApMh3WEqYQpX9cvx2GdFQK0MmgSgiCdLC/15HQH95n21CgkXjJBfTii8T6gDJL8WbjfMtSVEouMiMUj0I2fQjAMCmXCavK/86VOTr2PLRbQ6weX8JoOJAQBQKM9NdbXGoIgElJbJoFsBwd9UYd1WYZGtcJjcCWhXKea4KB536yKfJdptySLZUruTh+8hhOnVpArmQiYwPD5nhaiMexSGrpr0ZwMNMsBFGIXm+Ec89exOXzOxh1AwxabQzHASxTx+xcHcfWFnH85CJOnTqO2fkGTMtGu93D+sYmWvu7ONw/BEOayXYb9PvY2dmFm3extryMcq0kHnje2Ee3PxLvwjj04eRyIvNmLf3DH5/H/vYhxv0RxqNIPALN0IA/CoTBKSxqMtUNHZoRIWT/iGqc0IDma4gZkiF+tNceNKozKA/XKhGsHC0qElSaRZy+fRVrqydQLeeRaSZyhQJs20Rrbxf7B/sCOEoKcqUCQ7fRbY9weNDCYBhg0B+hQ5B0uyPJutGANUcKkxJkXceg68NkI+3q486r476lgG4Biwwy93T5M+6MoJPBzCQuql1tA7lCHiZDLxj2Qn/CLIUXxTJ/I/orsqGnc/8j8GQKm1CzqWZhiEuGLEc5to5So4ylpVkBkemLyPCNVmsgwPTCwgxWTy1jfmkOtUpRxjMa98S70i0VEQUBtvd20T3siZy3NtNAvlyE5xFM60E3Rhj5bYSJB9cxBXDjM1EpNVGtNkQZ0zpsI2e6cIpF+W/LUInr4/EITr4s84PSYFs35TrDRHl/UobOJj0DUgiKko1I2TpNnEI/QG/gYegN5LmeBrJI34VzWk/VmY22I5Iy3Ee328P6+mWMCDBS3sv35tow6XezwcOXQautVNXEEdOsM02Cvei76cc+Qm+IRNK1A5EtpwwJwVD2H2kUTAPepiXKO3VJ//tf9w0g8O8/Zjd+4h07Aq9UxlAWw38oe0hYrLDrRelKglKlhDvfdSd+9VO/igceeAA7Ozv4+te/joceegjnXjwnkehXQYDJgKr0xbcO4CSf11QmrGZWhIYcIpEMDmTrpTDwPe+v45/+9gru/0gdc00NLtkD4vGmADd1iLQxzmL86IkM/+UrI3znW+dx6bkW/JCm05PB4bAouzF1qGahKmcO/utauELe1XD21jz+yX9/HB/9RBPLSyYKjjpI8nfxtbFj4y8f7eFrX7mC733nAKNuXh0qmD6S0WCen43eaOrXyEHiuqeIvhmfIsXiUgf9kXT0xXNNp5/MDFb/f/be9Fmysz4TfM6eJ/f15l1rL6m0SwiBBEhgs9kGG3DbbpuZiehoR7u7Y77OPzLfvAQTHTET7baNjTGL2IwxmwUSQqWt9r3unvt29nMmnt+bWVUCbItQARJUKi5VZOXNPPmed31+z9J+J5YKx1HECqywgiw2EJpdhOEYk7SH1PRgm7zHeRQrB6HFBLYizPwu9noXsLn3KrrGWQFc1Xla3Vy1bi9SOdWhTI0F9iDehYVk8WYa2I3WE5CFemL+Pn8oKQphWA7KhXWs5R9EyzqBar4Fw04xnPWxP72Ibe8MxsEWwmiAKCUgYsNJHDQcGxsVAw9t5PDE3VWUegG+ezXA169NcW2kGHy+EeHwoV9Hu3Q/Crk1IZz0e1dx4fxJZMVTeLIZ4amlPI7Viyi4FnpJhGe2MzyzNcOr3RH2g4nIamWkL5CTBQtr0cdv4zSQN3XcXbHx8LKDh5ZLOFa0YWYazk4NfP/qCKe2xrjg+RgTWtWAKAVsl4CsGm/cjLHyn2Yq/S6TexLC0iKU5WZpCPRMPAEjqZLbIiPmuFawP/+XmzYyqUrzO873WDAi3+BYmM/LOSuHgwcP4uMf/zg+8fFPoJgv4mvf+hr+9P/+U5w7f26+2SQIFiHjWKcSSDPlIPna9Nw3eD23/vqta0bGscUxph6q388Bd9pFsP0SDbaRSfq2llFWxMOmw94pbe7WEjSPmDjwYAF3P1LHxj055CtkXfENOScaYsA96di4+HyCU9/bxfmXr2FvdwArtWXzbWSuMKFijP7VL/rje2mOQV6DGmM3x+QCEOPYvC0woLomfpylQQttAZX5qczUJuwYkl9qZGisuzh8Tw1HH6hg/cEcNu7OyWHCAk0UDcymIfavh3juGyHOPHcVe5t74kWVxTa0mCA1H/SbCxSLLeVBZs4qWKw7r/lKvHf8rV9l4OgnnbJINeWY5zr5E/rAQqU39+ySd5iHNlQbJRx/sI4nfqeE9bsdWGWuOToS38GsU8T2yTV8/xsncfHsOQx6Q4Q+o+BZSuCdeG2fU2uGKgjdEK9rXNdvyX+5MeeKS9iPvcdtHPlvobdia87HtVhszJtvbvFbya+iWbsLy60TWF2+C82lFg4dbqDZqiJnFxB6BrqDEMP9AJNuDzNvgiBmyqdi7pPxtdRoif8fA/Ns1yKRXGYRhsWIfHxeZyiXSsICnA6m2N/qodcbq3HK/mIo2S6lvAT3FuEF7AwMBXHzObTWK5JSGhA0YBgGk9b9mSTU6rYuKb5kcfneRHwNj5xYg55pGPVHwkbL2Q5aaxVoJmWvan1iKAZTZZkAu7t3BaNhX9YMAimlfBl7ezNMRx58ylcjZQ/UXC3jkbcdQ6XmwLBSFJhcbHJuV2CZeN5FCTLbgu8F2LqyjdOnLuPi+R1090cY9ceIvAjVegWH717BPfcfxvFjx7C21kSzUWJjYBYSGJtgMhwL23DsjwUM2t3exemzp1HOl3Do0GHUajUBU7rdHkaDsbQlgSE7X0C5XBK7ndPnNrF5eR/9/aG0Le8BmVtsF675smqRdSn3AYg0DT4VBEzw9TNkIRBmsouS9X4xiRM0dNqOgIdk3FWWijhy9xoObaxIl1tqrqG91Bavx+FwiK29LSkqra6uoFZvij/g5uYW9ndG2N7tYuf6vvSLwWhGUYLM22xb+v0FXoTOVRYMAlhkfrMbayZsFlgzsjIdVZTQNJikJluhCvegooHnGBviYVgr1RAmGkwSxGNN5M/sx+zT2dgXMJqvc4tEDiGevHZdh0OLPV2FjpXyJWG4lkpFaKaOIIrh+ykmY0EuJUF5da2JFiXS9CAkITHzUCox7KUggN9+Z4TtvQ5q1QoatZoUZbuDIcZhF7VaijDpI4wp23Uw7o9lbFRrq6iWG7Lv3u3souQwNToH3VC2LqLmoHI5X0Yxz/2F8tg1dRehFiKYhJhOJ3KvC4UicpSV2/Y8CDCGN5uJ1x/bQhKTdUeWfYKEBBXDhFZKmYDSlBdPJkNsbu1jPOgg8D0l8SXTcJHsO89gpHUoFcPsW0z9pi2RmMETOIwTTIIRsiCQ4BHKxClfZkiIWgNu2Sy/Zr/1FpqCf7GXegcI/MW2/51Pfyu2gFS55/Lef+0QSU+OlZUVvPd978V//y//Hc1WE9/73vfwd3/zd/j6d76OYEL6dXijiiFsFsOWKvoihIR/f7M+eI3cmLHiqyjZyhuQXJcQY7XhyRI8/GgRH//kCt79mw08eLQkNCMF65B9RBFqEROE6HVDfPVz+/j0/9zC6VdG2N9hupViXso+UJvHwhv0sCMyoarAYjg759YwI5OVuKUDFj70W1V84n8/grfdW0GxSJ/BRcU7xIsvhPjq0318+fP7OPncCPROVo9QRGCLhGECGTeXGf7+L/cBULyBJMSCqcuSz6WqwHIfTAECa8WDKFtryGst2Dygu2rxT0yCWzOprtq6gyjKwdQ1hNEYg/EudvuXcanzIjJnTxiBTKQlM4rcMhu2+IApAQeljhRJFqXtlbMXq82KMcj+xuI6Nw3iM8wf+YtiK5nICdOjYDWw2rgbreoGKvm2+BRN/T463U1s7l3ALNlDoPeFxciqf5hEcIwS1l0d9zRyeNvhMh44lEe0FeCfLo3xna0Y16a8jhi2bmCp+QhWlx5CqbgqfKVZv4szZ15FoJ3GoUIXjyzreOBAGStLRdRh4YW9CN/bnuL5nQEuDPuAHSKc52vIRooe6jzj3uYMAnrO5Y0clvQQD22U8PCBMu4rWzDCGN/dneDkToDznTG2Qw0zXRdiogjDzRAVy0Rdz9A0NeStPLY9DWMPGIt/U4KGneBAgSweG4M4QsfXMfA1zIgkoqQOehaZDzGyOICJCIGAWgQIlVT49TzInuYcwzl38eDco+RiNxtsdWUVTz35FH73E7+Ltz/2duzs7eBrT38Nn/p/P4Wt61tKBZslat4iI27Bxnw9F/GGX7MAKNijVWFCHb0n8xmHCdtkJqtrY5VbwhFSliS4iedPhtj0YJVCNNYsHDhRwUOPNbB2rIxS04RBqzWLbDcbQWBjvF3E2Rd38coPz2H7Yg/j7RDBmDgh2ej8QgqEVO/NNGglpmIr89pk7lsQrtIFI5C/pxgWHL3ECvg6BeNTZnUbOvAcGJA1kfnUiQOTIUTyCerqAkxgFQ0UmyaWj+Rwz6NNPPiuVbSaJdi8GIMMSGDUA3YvWHj2G2dx4fQW+vsBvIEGO1CMQJaiCMZSWs5+Fqaq7VXfmiMQMh+yz/6koJE33DHeQm+w6LU3Z2YF/i6sJBZc7Zvt5sBBZHBPoxiBvCcLKDnVLFg5E+1DLh774AoeencRrY0cdFexd8yojqR/GCe/fwonnzuFi6f30d0OEY8S2DK/UBqm5gTuKtR6bcvoUkA3/43vNV8zFsGR3DoQcJf3mN1hBP7I/aM3MnEStS2yYWslLNWOYGPlXrRqh9FsraG1WsHyKtlMVRiphdkoxdZuF5EfYTKdCKhG5jX9HUVR4LrIQoaLzAQQmyP7wmaiFHQR1k1Qo1apyW3r7XaxfWUXYzLjaJ1qWjAsBUpMvInUKgkGku1G7ze7ZOPwXYcwHfXhezMVXmboAloQ5BfQRzzHEknuHe9PcOSuNXlfgkj06KMX6ZEDa/BE7phIgcV2TTTKReTKLi5fuYTN61cwmYxhWDmU82XUSnXxUvMm9DBU3nqtVgn3P3ocrdUy3IKOcslF0S3dsIog+9BnIrJuotOZ4PLZy7hw4RquX9tHb28kwF7JLWJ5vYF7Hz2Gex44gla9IpYlhst9rwJEE4Yr0FsxUHYoZL1vXt/EhdPnUCrn0Fpeg8Z0Zkqhr+3h+u6u/G61UcP6chv1agVeEOL0K5vYvLaJQWcgkk5KTB27hE6nA4vhP5zo2RhMahcw0MZwf6i+Q5wimoXIxvx6LACSKxcjNRgSYsFp0oAOsMwMjWYFG0fXhbkZpMDqagsbB9aQL+QlxGs0HaFWzuOu48dRKZexu9fFpUv72Ly6hUF3gLOnL+LapW0Z7eGM98ZGsVZQHojTEDvXe8AgUFIGXknOhkXAzoOct2jlYjBxPq9LYAcLsrV6Va6TewOCm9POTBWWM3r8OTBzZJlSyj7GZDBGMlAFcrNmoVDJIxiMUW1XkCs5KpWaabqGg2azCbKf6VnpTUNMptxzqEAap+AK+9TNGyjajuz7GpU8GnUl353NPGzuduBNRijXmsiXawgDH939HcD2sbTqIkknEjhD0HY0Ggm5ZHXpECrlOrzQw25vV45JRbcm34NjmjoDrqulahOuawq/IWAYS+QpuxhJvvbl+zluAbVKfa4eyJRsmCEiswmCMFBnPFFk0E+dZ0E+Mnk9mb6e56HTJXC7hfGUoV1qbESkDAp4x/0Hz9IMeyFLkIXQW9YHOrVEIcJoIvtHjvnx0BPpMv0CLTmpzM+fP7KK3iDl/EoQON7wFuIOEPiGm/DOG/zKtYBIERZFCP71Rw+U3GgaGshQefxdj+NP/suf4InHn8B+Zx+f/fvP4h//8R9x+tRpWfRYIaEsjYcPVqtEbjw3wH6zR56rhLi5r1bKKj1PcJQB0pdPpXYdvSuPD32kjd/6D8t4+LEySrbyGFPOPDQZz6G7b+LFZ/fwpc9cwde/vI3NnQBxRKq9mEWpB5lIwtZ47XPqPqhQAgoO6fGRL2u490EH//X/fBzveKqMpSUeBJjYSpDSxBc/vYsv/30fz3ynj6tXJ1I1FDaDHITVBy6kxKkw5Lhg3WQd/vJ2eH57JZ9QraDEf7KbyDQUc0uoV1dRzx9EwzqIsr4OfVoX3y3QE8iKkNmppDsT/NHcGbxwH93uNezsX0E/3EakdYTVQ0qIpPlCeYApoRmZeawFunCQE58Vjo+QEp/UFwZTZgQqHJKvXPi5kREIGy4qyKVLKGbLqGlrqJlHUV6rQivN4KOL7mQT1/unMR32EGQzxb/VeFz0RNLAvvNgKYcnmy4eXc+juZLHmc0Q37ya4LldD/szCoEY6GCiVTyO1vIxNKobwoCc9ia4du4qengRqX4VS80Q9x4q4pH1Kh6LYgz9DCe7M3x/b4JTAw/7rHpy40P4ksy0ucc996+3r6dxTOQkwKdiBjjeMvDARhUnypQoefjHS2O82plgFCWYcWjpqsKryJoBVo0YDxRzeLBSRLNg4YUgwvnhFN0RD1YJDpZNvGe5LBXpzVmEM30PFwc+9gMKrXWQfEEGgcZEvygDCRamZHwrYPf1sp9lTEqWw5ytZUA2oZwrRRpGwChn474T9+GTf/RJfPCDH0S5VBY58D/8wz/gC1/5gpi683C5SAr++VsyLFBr9tyboyuFqsrzdMYZkfIiridqjVkwZhfRL3xKoca2ZQrjsblh4Z0fWsOh+/IoLwO5igIDU1OT9Ekmel4918OVF0e4ejrAaHsGvxfCnwI+GbtyAieAHsGQrbxKB5SyiUi9VWFePYSmd0OOqa57IRRW8+frvaf/7hw6/ygxkaAHVUJZNaMDlJ8iZekp5dSWhkKNvlNLeOiJu3D8bQVUlhMYLplgDArKMBrFeOlferhwcoDdyzP0tyPMOjEyn3JtlQLMOSkW718ySArK5+hG4YfwNdMMebzN5AD7q/tY6KdvpeovWIKL5xatow6d3MfceLV487GnKB9eU6MUz0TrUBHv+8QyDjyQR6VNtpICH6ykhE7Px6VX+zj1/S4uvjjEYG8qfmRM8WRoAA+QBALJnKW1Bd0/1ecRNp5J6vCPrRmUnaE0T59/8xZcfz79bCEPTpRPGvdZC54NC3a6g1p5HevNe7DcOI5ynb5mDSwttYS1ZTsFhGGEcCp0YwyGY/T2R4g9tZ/VtRxs0xH5KOWzppkhdEMV5mEZKOTIrMth0B8KoEM/PwKM3jjAyy+dwWg4QRSFss6Uq0UUCo6SudI3bhogoYSX+4ZcDu3lGlKDe5gIuqGsImjVU8jl0Rv1MBlNEXoEF0KRU7Y3WsgxnThkqmskEt722hrC0BM5J6+7WiqLN+AsmWFrd0tCHabjqUiMyQhsNlqibhHJIplqUYR8OYfDJ1bRXCujuVTAarsqzCzFQCMgqQtDrN+ZYuviNl55+Ry2tjryXXcXkewAACAASURBVMPZTN6vtFzGXSfW8bbH7sHGoWV4/hSuQ287CBgTxaEEOJDx57oFsY/IkhR7e/sCWB5c25A13RuPsbW9jctXyKwbCiC2fmAdx48dklAJglRf+vJ3EU0j9Ad98Rc0DBO25Si/QZ97JU2FS+Ry4i3HolxvMEJAgIevmcWY7kxh5R3otF/wFCMvt6yjvlJAocAAtrww4VrLVWHKsb1N00C1UZYU593tHfGXvP++e3Hs+FHxFr12bRNnT13FYK8vktTL569h89KO2AMEnpKjVpgKmKUY9caYjWNgyr2oKfSyXMEVyfl0pgIy7BwkCbrAflSiEijD+sE2Wo0KfN/H+QtXceaFS5iOIhRzLsq1ItxKEbplYzLoClOToTScYNh/yTLNwhRrB5ZQb1UEkKbvJVIdlUoZ1XJB9rC93gT97gRh5KFaLSNKM5UGzGKaANkFrC8vodWsQDMooe9LIjXLpa3msoTpUEo/YzBIPsPGWhVePMJ4NoBtGOiORijoFpZb9MGuiMy90+sKsKabhoTW5Hj/TCZp29IuTq4gnp4E9ySRO6Zslz6vmRAvJHQmZ8I0XXiRj2ie3kyQkdJg7lFYPFMGISRhmAICErwLPA/jyRj9Xg9bO5vwqIAjwzJVCcBkYVL5EFFmLfv4TPbznMvjJIRhshjHZO4AQeQJS9EPRpgMJ/LdZK8ExT78SY/FGf227Ud+PhPxL+pT7gCBv6iWv/O5v8QtQKxK08Rf4dhdx/Cxj30Mv/Pbv4ONjQ2cP3ceT3/paXzlS1/B2fNnJUiEHimyYeKyQKah+OHxMJ7CpGdUwuPHbdQK3o6m59Rxq++OmHIvNEDcWKsDZqtl47HH6/i9/+MgPvTRdRTd8ZyFAQQJMBg5OPmsj69+5gq+/c/buHBpBp/yH4FDzLlB8S1ylR8zc+drCdYtDomRGDw3Gw4+8XtH8P6P1nH/ozk0W/QKStGfpPiff3odn//0Ls68OsXMo3yECIGivig1DMXLKn0sFkNx9dwve1KkVPcYDpGSHUR+EBf4xSEvhm64sK0SKkYbDfMAytY6XG1FJHxk/xGgiPUQiU5z9wCR38fY38HA38E46MLPBtD1qUp9zsi9pEycfyouEhk/7PuOWUKrtIJKowkt0zHoDtEZ7MFDR4BEgknc+HMHwQ0z5ZOu2UQtv4Kqu4GysYp8WoGVOpgZI4yCTYzC6xjGuxhFHQTRSI6KakzxM+lvFcM1dTyyVMAHVot4tO0gsTN882qAb23GON2N0Av4mYZsfmythnbrIKqVNhyriGQaY+/iJga4CA/bsJ0plqo6TjQK+PWqjXq5hHGS4kJ3hhd3pzjdnaJHXxjBttj/EvFN5CFhgW++sWGqTNaV76MFSw+xUgDWKxaOVhzoqYZnNn1sjoFJFiOlDFxAILICmaAb4mBOw9tqebxzpY7DzQq+7wc4vTPGlZ2u+CIer+fxGwcaqFYLuO7HeLHr4eTWGJc6Q3iWidSKoc0luJQOGQFhZt478ngIBv4UiMp8TqWUlwUTi554KQN+UuRzeWwc2cBHPvgRfPx3P4577r0H3U4Xn//c5/HXf/PXePn0y5iMJ7dVufrG7g1/m+OK98idzzksUyj2kkrBFg323AOTkl8CgJQ4qXXC1CmDNeFWLLSO2Dh8n4tD97hoHcyj3irBLKuzENkdk3GK8baN7csBNs/u4/qpfexd9TAZanIYVcbqvkApHE0yD/IjMxZsdAED5drEw/Lmddy4PgHMOH/eJpfAxdoiUzIpFSrNWQpNKWcMzhn0ruKBXxc/r3wjh+UjdTz8RBMb9xRQW6XZOw9+EbwkwLBjo389xc65MS6+vI8rpzro7iTIiOoxSGUOWMQ0XJfAJNpSMNQrRZxO4ZAlxTuTKQncnceiBebFosV6fWNMq6Lgwv9VPH3nfqGyrpJ9rNnQUgVs5IoG1u53cey+Cg6cKGLtWB7NNVfF0GTAuGeicznBhZd6eOF759C5NMWEBqz0KZOMCB1pyvXEnYd98ahIgJeHdoZHqLEjfVbWevZVd17kuw0s1rdsh1jMQ4qFOfeBUNPT3P+Zz5fsZSxVjqO9dAjt5Q0UCjXUGw3UanUU8iXoTEaIGG5kYjBSYRfhjAsaG8ZBlhjCYEtjJvoCupMiMwPkXBOOzZRYYDomkyhBsajSTcke7ex2MRuNEISJSA+r9TKa7YqAFCId3uvDn80kXCIzNFTIqHJUMYtBITnbQmOlIaypIAowG08xGUwl8XcaTbGxsSLriO8r7Ucur6NSakj/CKMMaaQRGxXgwYvG0G363tEDjoJaDVkUI5wyGCFWElIWqunxaumotYuotly0litY21hCq1YQ38EkMRBGlCcnmA19XDm3iRdfuoD9rS78CRmqCWpLVawebePwsWUcOLiEUikHz5tBz2KxuNEME8VSGY1mDeViAZbjwqJPIot6M8qUp8jliuKawv/f7Y2wu9fD7vY+psMpLNdFs1lDo1ZBEmc4feYKrBSYeB7CiCEtBI+KKuht0BNJN9meru2i3Cyj2WoJUONPPQle6Xb6Sl494lxZkHGdahmWNio4cu+afBbDrQi08l5FWoyiWxTGJguwUeQLMcK1HRw4uIFDBzfk3HPuwmVsXevCm8wQxhr2d7u4dnkL+1tDBBOyuZUzTMqEY59sthhu3hFAkgAwASVO3LOJJ/ek2qxgZa2F9YPLWFtfUonRhoEg8LG/v48rl6/h+vltzGaJDAVJki66sHM5oTMzZK5UK6JULcl8RmCKY+WRR+7Dynpbgl+CKJK+4I1HEtKRyxUQpxqG4xEG3R463QH6/RE8byrFpVKhhGKtjI31dVRrZeG9DwYD9PZ3EcSUhzdRLNNvO0WaeuLC4LgU4/JeTRAzoAMWXMtGMV+X9ZEy3JkE6jDEw4JL70Hbkb1ranKPbUghmonaIftwmqogNSmM8Z4YAtI6JoFNwI/Ioo1USnCaojfoiq0KlTacwCWEiyEgJgHuEJPxCP1+D/udHsajHnyCgCL/Vb74tPCQkDmNIV+UaqQCCMpfJSwtEQ/NOA7h+1OMpgQDe+I/Su/BmwlntydY7y07fd+eC78DBN6edrzzLnda4JYWuOXQ2mw08fAjD+OT/9sn8f73v18WjVdfehVf/NIX5aB68dJFqZhTdGRw8Vyw0oQQwk2uIZPnmw4InJ9RX3Pfb4CBCoTgl3VzwNHjOfz276/ht35vDUcOpSi6cszCcJrglZMRvvx3fXzza5s4d2GEicfVYm5OI2w0Zc584/Fj2AE39TxM05uEe1cy/3w4tokHHyjhqQ9W8a4PNHDPwzUUizYuXJjhf/3ZFXzt89u4etVX4QaSFqpcqFR+Mdubh08ldKNj4A3PoV/ijk7wmmCg6osUB9OthQ9KhENJdaT/m52V4Gp15PUG8mZVJfuJdkTJeBMtFMaY5w8wiQfwsiESTAQgpOyImwYe3LSMLWwoVRBT3Jhyp7sou8tYbhzB8tJBkRyMukPsdjax513CLLgu16UOLZlKwHOXUc0fRNM9grJJ/8IiknGCYbaNfnQFg+ASxskOfF4DZUG8DlYgM3rXZcghQ95IsdKo4ZHVMp5qWbg3D0zjFH91fogf7AW4MokxioB4vvkxUwcFtw43V4JF/5VIg9f3EKBDoTsybYqcmaBdMPFQJY9H1htYKpjiPXN5ouEHnRAv7Q7R9yOEWYiMidoaN1u3y2pNjT8CuxYBHCQoaTFKNtAoWDD0HK72TYwjQ6rOqT5DqnPsKO9O3vj1vIFH6i7evVbF3ctVPO8neOH6GBevd5EEAe6pu/idQw1UGza2Iw0vdAN8//oAZ7f7mOkGEiZ2G4Rq5rh+QOYZD2lqZAkz9PVKSedzqjB/CMqk5IZlkiy43F4WSfAf/cc/Ekkw59Dnnn8Of/+Zv8fTX3ga+/19AcRu1FJ+CvzxZzfcF2Y2TKO9WX5QiZcMr5innsqsRgCMM5G6p2wD3iOOOx6IU0tDdRVYOWKivV5AY6WE+gEH7YMOSlWOKxPRLAevr2Fve4Ltsz4uvTjExVf20N2jZ5GSTCuxPsejIQEmUrmXtUm5uoq2SO4X5wEi2ELTvvncbYKw58kg8xOekmjx2MO1QPqnhEcpewgWE3hoSe0E+Tpw5K46Vg6VBBBdPuSiueEgVyWrKYdwomG8k2L3XIjzL3Tx4rPX0d8fI/ITASoMnWlWHCtznJZphBwdKUOQVOsLU/AOEPjazc4NEHixTi4acNFnCd6qgK+FdFyYwgIGEqBj/waMUozltQI2jpdw5OEajj1cFzaRnDUzC8FEx+61AKef3cUP/4khCZQmhmLiT9aokVC+zXlhsRZRqj4/NFLPuFByvOb+zU2qfnYD/U3+zgvUfXGvFumwtwTncHelVVF119FqHUS7fQCV0hJK5Qoq1RqqlTryBReGmYNbcCWMoLM/wHQYiiRTkD/khDmWxB6cAtlDBNQnwsRnci/ZQlM/RhKoNYNzGyWvZEvFfohZ4MuUw6CNar2E9kob48EY3b0uRj2CgZ54s+m2A8dQvGEqaxjqUWmSJm0iSUIJOwimgUgnKQNuN6syz0RkLHEHaEGsP9I4wXRGuW+M2FP+cKYZwi07KFYKAlQyQAF+igEDIMIQds5FoVSSwiKlmm7ZRKHsoNGqYn29hWLJEPbVaOwhDMiQMuDNMgz2x7h+vYv9rX144wls18DywSbWjixj7UALtVoeBlmUEZUygax5/PxKjYEtFVgmTf8MhJ6PyXgqY8l1ctjf6yHOOH9l8LwUve4UO5vb0FIGOijNCwE/ji/KOGvVupLLagScMnnNbDLG7m4Hg+EQpm6g3Wph/ehBNBtVxHGG6cTDeDwSqTRfe+X8FSC1ZB8TBSEq1SIO33cAGxtLWFpuopB3kcS0RAqhM8E+jATcSZMQxTIZgzXUqgQoy/A9DxcvbWJzpyPJuQx5Gg2n2Ly6g8uXNhEMlK8310A3T1Af2N3cFZCRfpGlYkk8EAksix+wYyJfKaC1VMPyckPCY4JgivFwhl6/Jz8MIyH4y/5CObmstaYh7FLfD6TA3Wo3sbS0JGm7k9EAfhhgbXUZlXpNlGBBMBP56owp0gal1DbCKJFQmsGAgOwQo9EQSRTANk2UKwRWq2guLSFfLCo/wsDHeNgRokixUpFrJfuT9yqOpwjjKaJ0hjjxkCUJDCePvJOHpeWEdUcAjcm/fLiOI+PTtCwBKPmsMxe1MWmb/YNr6A3rozmhg4Eo3D+SuRjECnBjqAgH4ng6Fimy7PtFFRcjiRJJ/KUEWoDMXhe9wQCz2fjG3oUgoFJjZDC5F+dekIsqlR1kC4r3uzrzMU04Cimhn2I0GWE8HQhTN8sWmpnF3uNNPsW++S/vDhD45r9Hd67wLdcC80MrD1WWbYlX4B/8wR/g93/v93Hg8AFZ1J75/jP4sz/9M3z729+WyV6qJMLAmstT50Cgnuqv8cF607WFnPIVm46gik5wJ6NbH6vzpJgnaDZ1vOPJCj788Tbe/6Ea2m0LQZxgayfAN744wl/9xS7OnR1iNPMRsyTEg4EcMAn2LJARcXNXZvg3S9VzgI6SoDmLA75Qxrk3qhZN3PtIEU/8ehvv+cBBHDraxjPPbOIr/+syvv+tHWzvzASKYAqYAgKdORBIthL/5ZfbE/BH+5ISBiughQds8SiTHTUP3QTxFENQo/dKRg9IB47myoabhy+RtBNgo9hXI4jgI8wC2YwK04mH6UUSrTAzFIvUoCSenmjkdho1tEvH0a7fjaXaQQHZaJrdHW7hWv8ldIeXEWXcwpLHlEPeqaC1tIFmeQNlcwlaZMHr+Rjt9LGHCxjgMnxjT3wr6aejtg6U4zOVjO+jwdF01A0ND9y1jofXSnigkGI1DdGbpPgfF3p4pRNgz48wSzKRD7KKTYNxaDT+picVq5vsQw50k2mJE/EdJJvIMTMs5Wy8e7WCh1p5LBWL8I0yzkx0fOPVK7jQn2GQeoiMQKSM4qF8G8+mlMM4OkOMmLIYQ9czWBYDMnLwfcqy1XjS9AlSw0csY4yENBNreUuAwPeslXDvagnPT4EfXB3jwmYPaRThvrqLjx2oolI3sBlpONkL8NzmEKe3RxjTU87k6Z4gDL8TDcXJUKRBPw/sBHVeX2otwWnZbM6Tv6V/pkrCzk30fffeh4995GP4g//4B2i1Wnjl1Vfw+ac/L8FML/3wJcwCuoqrh2xCf6FA4A3TvfnmODefP3lR8x8B3RVaQeyCfxW/Os59Oi0XONpYNbeUr2xiQs+nyJVTFMo6SnUHK8dyuPfxBg4cL6FYsgV0R0RWjI5J18Hll4Z46V8u4/KZPYx6HqIwQ5YwtU+N4wUzUPn+xSJJ5p6fKl0hghMD/JmRpGUBVWCozMsLptKi+q+YgQQQJLWQ85SRQndDlCs28mULtWUH68dKOPhAA0furSNXUu+XBjbCfh675wI8950zOH9mB71dH/GUTBUbOs3h6VfEVEiCoGmAJAsUI1FXsikyJO88Fi1wK5B0q0RgQSlT8wtn98XKLUxzg3OOJnMp728WEiQM4eYtVNsu1u+u4MQ7lvDIe1aQY9i7zVTIDN5Ux+Cqjue+tonLZ7axy/TQYYDEB8xIhbWp0gNnB2VAoEDjnwQE3saJ9i3XIRbzkJLa32TYEAicd3D5Q4FMZpZH3qqjWl/FUmMNjeoBlIpkedVQazRQrRThFAsoFkuIowj93gi9zhTRhCFINjQjhyiIJa02X7RhOwbCzMM0mCEKWdhhInAse2Mmi/Lu5WwbxVJRLo1yVTKByB6iPJXsKzNnIPQ9jDpDYaX5EQEL2mywh2kC4Ji2KcBZOk+xJoOP75HR97Zso5BzhEFGkITjmpLhyA8wHU0wGnrwp6Ttc83nupnAyutwxNvNheswdMtURSZdE9YWwTkCFXs7+4ARo1hy0WzUUK+XkBgBut0utjf3EHoxLMMVibAqvJnodQfC+qtUclher6O90Ua9WQbxRq7f4lAcxsJyJNDFEBb26ySKhWnIIJDRcCQsrXKhgtOvnoOfeAK4x5GOYdfH/vV9lKuuWO/4npKCWvTvszM0Wm3UakVYlg4/iDAcz5DFIYa9kbRNpVrC+voKVtc3ZH8XUupN9ltKNmSMcDLF2TMXhJUXehEmw6n4eC8daODQoTY2Dq6j1W6hkLflO/kEGsdT8ZOkfHVluYVWuwaX7EbTEHB3Z7crXnmJz3KUjtmEPnkD7JEpOvCkexbKBVTrVWGwbV25LrJpgrTlKveGLSy1miIrN+jdR5tDiwCojiTKMPPHEvQynUwQBJ6oIRpLbZQrRdg2rWtoGwQBjvf2dqWPVctVtBoEdvMCYPZHqt11wxAGYZqGGI3pk25B1yyMRlORa4+7AyS0U+IemwzWlNYVukjGG/UyCsWypEHT85JhLgQpp7MxytUS6s0qCnmqADT44QSzaIokDQU0Y8IvvRtpRUWWHqc8Bmywrwjv2bGRc13opokwTkTynjMMYUJyX5ElmVg0GHoq40TjfkvYeWq9mwVMEeZ6y8KN2nfxnoce9/bcC6RIk0gCPEaTKQbDCYbDkYDhY6Yc+74AiFQwiDs8+0saKtGDMADlECYAdZqxvZU6hRJhn8zGyQTT8RDjYCDj4MY+6S03575pL/gOEPimvTV3Luwt3QLc5JKGTdChWCgqE/vf/V28733vw/LKMs6fPY8//9Sf44tPf1FMeml6zCooJ1gR0ejKW4fsh0X62pu2QSi7ke238pagtNTKXMlwoG9f3tGxvuHiQx9Zxif/ZBlH7i5iPE1x6tURvvKZIf7mUzvodrjR8ZHolPLwxLmQF9964FhUrfnn4gDC0+iCQcjXJpLcZfGfE6C9nsP9b1/Cez98Dx5+5Bi+9c1X8NxXr+H0yW10ejPxeyJtX8n0uPATGgoRU04kMry5muhN2/i378IU04hpyREsMrrIBRLAju0bSZABt2NK5EVQgOEGebnfwtDK9LnPB0MNIhXCzKrfLYa9lvK5fk1YrqTQCbhgoGytYL34IFYqD6FSWIOluVLhHPv72Bq+gK3+WUnm040citoyGtYGSstNlFhJ1aaYpjvoDbbR29rHJNnDED3pDzwUsmppGLFswqw54YqOhJZmY9XU8NQjq3hg3cW6ncGaBri+P8Nf7YxwppNg6DHpLFZyfcMQ0/FMI2iiC7uQvYfgpJEH9MSHlmRIyTbVE+TyNh6oWnj3chX3U8rjFDAJDPzz6S38YG+MS9EEQ8MXMhIPtNzf3Q4nAHFO1Ew4GkMQPGnzWDAWbm8pyyN4TtA+hMvkVD2EN+fssPp+qJjHI40c3rNRwD0bZTzXN3Hy6hDnt/aRxRHub5Xw0QMlVCsmroQJXuwFwhg8tzXCOFPBARllxgRgOJZSEwnyUiRI6PEmsX//jj8XA0k1wgjqv4U0mEntfE8yQ9773vfio7/9UXz4/R8WE+uv/+PX8Td/+zd45tlnMOwMJXyDfZu99tbAkds3cn6ad1rYJ3AU3EwQvjkqLECL1GF87qemkpwXEkzW0JVgnxw+rhlkNTP6QCNSZ6bI5TXUVoH7HlvGibc1sHY0j1KNh11d+mQQaejuBLjy8hDnnu/gytkhxvQvmsaIAjIOMlhZXtqMXlsxZbgax47qP7weJfN5/YTOn6aFOJ8T4iM0RAhJscLn8z1PDvyeBLbJ/BFmbyZFioRzDoFT8YGy0GwXsXGihbe/5wjaRyzkywRPNcShiWCQ4trVHl75wT6uvDLEYMfHZESpm480zERupr4nfYw4X5DJylnktlF2f7omedO++lZp8I+GhXBsq+du7bOMpIoMAkQqpZn7HDOmHUEsB1LLdVBZKuHIfU08+bEjWNoA3Gqs5KSZjnBsYe9iglef38GFV3ewc6WPcddHNFGyQ12UFWSycvFSaxfEy2outxeA61eryPfj3WfOfJ17bs5dQedM5LkCQwomin1PxYVl5uGWylhurKJePoZ6eUXCBKq1GurNJvLVPPJuXmR/9PDrdkYYDQMYiYU41hCECoRzbEeKEzTGnUwmmIwDJBFnsFQSQ8OYYHtCbEMCFbhusAicJL6wjrgfKZRtNFcawkAk05AgWJ/sIy9E6lGRQHsDgpicpxRwkVJ1MJ87zZyD2lJegP98MYdCMSdzw9SfYdifotPpYzYIEPvc02oCUPOacnkTtuuITJnySkohKUUulgoolRmeZouf4aQ/xcSfoFIqSOqryE9jD53+HnaubcOf+MJkc1z+bh71cl28kKlOqZYKIn8m053ptNPJSKSWUiwlpg0GpFCtwTb1hRk5paR3ForXGwHQnOXi1KkLyt9Vh7D7pv0Ak52JAE+UTUvasmPAKZkolNjGukiQLdsQz0c/iIWlZ2RcU/IolItwCXRFqYB39OUlIMrEZgKolBzv7O0ri5MgwnhMH8MUhbqD9dU21g+soL26hEqlgpzD4g5BM4KY9MXVkS/kUCKzlJYPnHfjSGTNvf4UkReKbyH7kOcxlCXDdDRGHKXC9GM7OpYFXWexU5fzExNvydAslMvK9ZrsyCwVUJnS8Fl/iplPeS2EdcqQDMsxxGZkudVAzs3DMilbzzCcDnHpwhVJws07BfkOZGUSZB5PZrh08bKwHKu1ongo0pOw4NJLURPQ8uqlaxKGQu9it+RK3yR4Kh7HLLzZBgp2Qa6dUxbblPcynI3RWmmguVSVsBWdqce6jiBLhOnHffrU95Sm1tAFQM3iFHGQSIhLYphwHUsAcX4mi4heFMEgSMkiDKdELq+0xDAYnZXIOOACH8cJ0iQRuTiBPIKkUgDMFIBJr8mAwLl4AvoYjEcYDjz0h2QBzuAHPvzYn0+1EUydRWDuwSKkGW0AlCfgwuubY5Z7ilhMNEPEcQAvmGIy6WM28jBLBzfYhEJOuFOQu127gjtA4O1qyTvvc6cFbrTAXPWluFNcnHSsbqzi197/a/jDP/pDvPPt7xQ/ii987gv4zGc/g+d/+Dy8sScAjAQ1kJJOvzZOzFH0c063/OnvoxiCLxgsZIctQj3ElyeDlWqo2AU89r4y/vj/OoCHH69jMs3wzLf7+OLfdvDdp8foDylPnCLTlFRNPRbyuTmqN08HvskIvPUQMjcP5FM0J5+vE3ZBw8HDVbz98SO454FDOHvyCl7+4RVsXxpgOIoQpMorTr4D8gri0smAIYc+mqdh3i7ftp++bX++v8GNMiXBbEsentSNYH9UzynAVEICKJszM2F7yb8QTJVNguq/7ANc2G/m6Cy8Bm8QSNX78XWqiAkt0lCzD+JA5Qm08g+ibq8iZQiNTvlqH7v+C+h6FxEMKdGpo6YfQDVeh1stw4+HGCaX0ctOohuewXA8ROSrlDYVJkNGCA3EZ/INF6w7GswTzDxa0vCBB1t4YDWHipFh3J3h7NUh/mE0wbUZN+OpJAKyX2gGk8oIpOkwU7KnyKCMxE0yymswkgz6AssxNYR5G+uWhseXynjXchXHijloUYyXejq+eq2Hk+M+OvAQsXiQZIi4r3vDtlWU4Wbzb65slZnMLJgubwHDF5CX5woCBJKFloiwfirHPxsHcg4ebTp410EHR9dcnOyXcPJaF5e3hyJHua/l4mNHePjRsBNl+GEnwg+vj3FtZ4hxwl7CNGhWwJX1AXkeNhrymfwkvB4gUGSByrdOQgdSVWCRg52W4uixo+K/+rHf+RiOHzsuBRYGhHzuC5/D2Qtnb/ZFvsc8LOTnO6Z+9NPUd1lEbNz885bnxFdxjrapuyV3RJP1QdEZF6NJ5i0jg5a50FOCrHzVFFYxxeqhCu5/ewP3PFbH0tEyyk0HSUYJeIwotDDcc7B9Gjjzgw42z11Dd6+DyShEODNFankzKZdAIH2pVE3gxrgWstXNK7mdO3OyZAhXy5rIk6X0AR4eFQgo88a8L/MgQ4YuWS0MrCbmo1lUJFpYWa3h/scP45H3NtDaMITVYxqZSo2OZa3eNQAAIABJREFUbVw9reHCyQmun9nH9Yt7kpoZ+Jn4ZqkQMPX9tNSZzyUEkFSo0Z3H62+B1/Z69llKuulkr2xPiH2zSCTM6iwHw3JRXS3iHb+xgYMPGVg+rKNQ1+WAbGYWIj+H6+dSnHuhiwsnr+P6hR10931YsUomFmHBjTVrsTdQBUs1uaoAk1+1u3jzO9+6t7rFZ+sGYfnWca3AQO5jHSeHcm0JK9UHUC+voVZtol5rotJsiW8cAQfXtXiaR3e/j+GIABUQBEz4pfUFWfKWJPwWXGBMNhVTXiMCUaGM6TjTpBghjCmDgR1F6CaLu6l4us0CmhEygbaEldVl8Wvj2jAejbB3bQ/TwUzSbGWeNHR4IZ2eWeAkSJQIeEOQZ2W9idFgH7aTFxAvn+deIROJaKczxGSgAhLIeOL7k6lGoI/ec6xL0OeWjOxcIYfVlSW4eRszfypgZRhF4qlHwFA3LGHYxfEMhhkr9pnnC4iYL7tYXWqgUme6MOXVphR3qpWqSFsJ+nR7Xezu7mI6nUm6rK1pItUMZj6mlJru7yKKSR4gEGQJEEtGHufzkKQxSk3DBN4kQTbJEPVDmAULuXoOpSbluHk4BQ27230YTgrHZXGQYFwqEtp8yRVpKgFc3i8SF3q9HtrLbZHI5ot5AWh6wy7S2BeWJO19An7nZAa7YKPRbKDdJmhclbbP58gSZeCGi4xsTT9EEngyL7NNubdURFUdHmme3M+LHQXnB/rW6vCHA4wJ+s6JAJatY6ldl/uRyzlyfrI5X+ga9rtDpLEnIJgfhphNZxJOI3a8kmqmw6cySwtx6MhBFCtFNMol8dajSms4HOOFF05h5lFDYYkvcY6MTAPImcDVq1dkLmm2GpJCLMw39oM4Qqc3wN5OD/7MR4nAZL4gqgyCkkx5JnNu5nnSV9xcDqZpynclkBb5Uxw6vIJqqwg/nskcSXYjv18+T+DQlMRqjWgm9faGGFUiDcn8i+G4JelnFMsr2yM1E0vuu2YpGbFU9Dg3cr/MfYYq1ZNdTcl7yOwVg+xtdc30SSTbUQGBBIUZhLIvZ9rukKEevvybsLOFzE8PwZtBjJT8EgDlPjxiGBHPDPPCIm/7VIJLfJEFk/E7m47Qm4yRSmij2qfOK6GvfwG688p/qwXuAIF3+sedFvhZtACBPDKoWOHkn5wIH3joAfy3//rf8OSvP4lyoYznn38ef/u3f4svf+nL2O3sysGL7D/+rhhrZ4ksikESvKnBQF63uEixsq+bcr0wbAGLCBtxY8DF+MSDZfz2Hzbwgd88Ip5NTz99BV/7XAenng1EghFjiphA4A27Cm7MFogIn+TyRVCHG1fOXfzh3/kc/02dDBUoo56xCjaqdR2rqzaWllzs7wfY3wow2ucCpynJiAB+BC008aTjZ0YZ0wbVx5M9xiX0l51DQEabhTwCWXD5iJQ3lmbIBk21M4NEKB/QEBvRLS1PGIwwBTlm834/hy2U/HR+/24ou+krqNiXtKVhod/IXDTyx3Go/gRWiw/CQRla4iDOMgTGEL55HaPgApDYyNdqKFttOLMa/ImHDr1k4rPY01/C1LwKTYvgJCqQJsuYDkdZAzfuNPm6hXKnu3DtCo7WNXzkRBP3tF1YeobNrSFeOLWL7yHAdQ8IfEtIqpQJWkao+hYK0FMLBtkLeij93ik5yoA6TEQZm2kKCKxHGh6uu3jnagEn6jnUSyVsxmV8/fw2nt/ewlY0w8S0pAosb/6G5auULKcixOU2cIwQjuFIyt7iLMxNmDO/gxWdcqoEkyxCaKh2O5wv4LGWi3cdzOPoWhEn+46EgVze64p75COtAn5rPQc7b+PaNBJp8AsMC9kaI0hs6UWZYSHOIsSSFkLD7ZKM20i4h6+DEch21ud9KyMDVfWthWfqww88jD/+T3+M9//W+2WD/Om//rT4AjKVXeZU+hAlZIqpuYHsrl/sQ8ljftK8pea6GzPXvBOIc5WEGiyAORWqw5Goqe9nRNATB1qsTPI5awbGGPmijo27C7jnHXUcf2gZrcP0TbKRWQRgCjCiNvxuAZ3zY3zvmRdw5pVL2L86xKzHfsP7pB5kBKaaxxBG1e8lSISAC5nbPzovv2EEWyBAHrb4WerBzT9PFARzOVHYYAQ1x6mcDSXgg6/nWpspbFIHLAKCBQ3rh5t4z0cO4e5Haqg0TFhsIH4Xdkn/AHqbFk6dvIbTz1/ExdMXEU91eNMAAQ+g87ZneyjXWJUyrH7uPF5vC5jz2xfP5xxZrcUBhHDKfGWN2Xdpt6AKfLptwlkL8J4PreHEo1W0j5SRq9ALOFEFhVkLW5c8vPLsJbz4zGl0L3clSZQWUsK2ETq7GjvSZ0inknmVcHko42QhNHu93+Ot/DoOi8VOSaU2iybvljlnAYvesl7LbyxgXLLsTDSrayiXTqBRWhU/t1q9jtX2KspNMvNdlMsFYe3ud4bodDrIggwzDwIIUoLBtZlrBkPdvBk9wFTKKgz6+xGYUcAZpZo2L8UESm4JpkVAK8CEHnvJRML46gyyuuswDhxcA/vYqRcv4OK5ixj1fWEcCWOPAAlnB7L06R+Xs9AoN1BqltDp7COOYxTcHOr1Mop1Bs8B3b0ehqMQo+EMk35f7Emaaw0BEQmw0KsvSyJZ45pVApJtYfgNekMByZjoYNMvbhZj0BuLj16p7GDtcBNL7abIb1nQKBfLKFcZ+lFCoV4SEIhJyAS4ZL3iHiaIsbezh9NnTstzBCN5Ruh3Rti6uotoMoVdttGoNqRNmALMMIogUEV1svuCQENMsJXpZPTWq1oot6qotcooVRyUXAunzl0SxmOt6kobSeBh3kGDQGWlInt7glaXL1+W5YuSXAKg7fYSbKK6CDCajZX9R6pLu0ofM0IsL7fhuq6wrEnUXOwmZVnWTGHa9fu78r5sR7IPWWSmUqroqrWI4JLIalMT3iRCZ3cTQaBKY5xLHIZglHMoV5sol10B8diefI/Nq5sYjTvCor9RQVKLG0puQ/ZpoxlDaTwBZrk+UO5eq5Tkgrf3unjhmRewPxyJgoTJu/JWKWDn1dJkOQRwS2hVa9KXKWkOI3Z6EjscuTflfFlCavJk6emmyK/3d/ZxcWsT1UIRjXpV2omsS14P17O1A02UarZIhcm85D0pVYqwTBdJoslct9jHyeIslhq051Gp2Y6ZE+ZoEC3Cm+az2E9wRuA+n2oLNir3swH3/fN7QqamyOepB04CAaUDBnkM+tje3sGVq1dkTfUj2gjR+oG/yt5gYxSPpZAg7p1k/CUckxw9NiIpzKgwLv4+qwZTbyz+keJ7OerJtdDeh2YPdx63vQXuAIG3vUnvvOGdFliQFxbMKDnAAO12G0+97ynxCnzHY+/AeDjGX/7lX+JT/+NT2NneEfCPi4OEh7CaIiau2pscBFQSNeUqZdAd7gajzHRIz1BJalQCLLd03PfIMj76H96NarWOL/7dD/D00y8IO5AJY6wCxyEXCTbgPBDihuyXW3auEnPTLP4pcrnFwXoB1SkjWrLbpdBHjynNhmloc1loACMswIgLKpUKU6QEICka4cGRvkU6f19Vq4phDQF97uALr+mX+8FqYGF+/6bCjOSD8teMAGnCQ4HUOpXskwwtaW3+nqIScFtGIJbAGDdsaca63wL44D1agHDcRanUVHW3yUGroFE4gYONt6OZPwDHKCM2lbkwfYfi2INBqh0BkJyOzAkxjjvojs9jq3cJg/EOgozyAeobWYFkCAfPOmK4qQ6AmisSEcV4VLGIddPBB9pVvG89j/VGAX0thx9sT/CdVy7hShQIyygj01WIhBlmGmEom+6CMOlxeIOzZSEqcbMWSEWWQCAFlpleFE9CJxfhQNPEO9dLeM96GSWrhDOXBvjBtT5e7E9xyYsxEanj7ehlZAiolmcjpDo39nOTZTn/8boI0/MQlsImyZMbb363uU3nhmvjnY0Cnlwr4Vi7hFN+Cc9e60mFu6wneGjJwQcOONAsDVcmGV7Z83Bye4zTnSm6IdnQtmwEE5NS8QQzVnK93Fyhtxiv/zYwJ0UUmpeLtDsTb0DOkWQEUpb0rifehf/8n/4znnzySbx05iX8xZ//Bb75z99Ef9iXFLwb7FSRls5ZBb+wYbw4fC924LeybtTI4lHdRl7aTY0oinU8EFYl8JfOmXDCGKfkLqXYzYSWsYDEcTfnsFFKl1nIVQqor7poHXZw36MruO9ty6i2QyTWDJxq6bOZ+Cn611J89yvX8ezXr2C65yHycnPgkaOd/T2Cps1uMAIV+5fXxzFMoJ080tvXsFxLlOB+AdVw3lds7wVbkpxXysz552LdEdYkT2dclSgptmgSb6C94uLRJ4/jbb92BM3DOuD2hbUck7mbaPAHEU49t4sX/2kP55+fwBtyHLJ91T3TMJNgA3kov4TbMUh/Nd5jTuQUdR4ZIImjiijC0uaqGiLCcE741JCjh2lKj6wYdj6DWzdx79sP4KEnVnHwgRLy7RSakSIj8D2xMNyOcOr7u/j7/+9ZBAMCgWQ0cU3SEBEVpO0B14CF951YgfwqMwIXBdZbi6mv7c8cU5yHyLdS/xJI+rJm6nBzVTTyd6OSW0WztoKl9powvUq1poBaDGMoFG3MvDFGE08CLPr7E3hjBrvoCANLClIF1xR/QKbnMnggTBfFqkTAIs4vnhcJGJgr5oQ9x1CL/d19AeS4npUKBTSWmjh4ZB1ra22cfPk0dq/1MeyNEU49FULASdHmvlrJRUvFvABdZIUZOUP6Gq+DfnkOAToDwtxiCvHUm2E8GIkUdnVtVUIe6B0Y+4nMuVbRxspaQwJO2G+L+Rwm0xlOn74ggFHsAd6Uc5Ep9gxrB1axulHD8koFxbKDIPPgWDFyBSUvzudLCP0M518+j53OVDySGY5x6dxVkagKYy5fVB6LUx/D/SFm/gzL68uotaoiA/XHPna2uxiPx4hoi0ELE6ZqhxnCaYQozeAWbeiWYp6Z9DIuOpiMpsgXTNSaZTSW61hab+Gh++/FYNhHvz+RNkiTQMAldgoy3Gq1Eg4f3pDP5yYinQUkg8ILEsx8X4ItCny9SFM59hPEsUr75czOe1EoFGFwTZ/6mCShvJ5JuDwDsTCvOwTRgNmU34X7UA29zgDD6QyTYR+Dfl/uC6Wu9GBfWWe/LAsRwQtDkTgP9veQim1RIJJj08qhWWsiHAWY+QkCeiZGDKQJBdgNtRDFQh5OzkEUB+ju7uPV0+fg6GW5JsdykHdd8S7d7fbEH5BAcqtVk/vIa9zc66CYLyGfK8g5jj85M6fUMpybggj9QR9bW1sSxlJplVXbhgQ1HWGIOgVuk6kK86FpoYTZsA8XSzVomoPQTwXoDJNIpNGWS5CSewcmMRMMpHKFZ8lF4CQXUY7/EMiYCExHb57TyOIMlZ2VJPvy3KYjEwIAs/DUDp+y4ykTtpMAE48efgFGQ6ZRb2JrZ1ukwgyVSVm4m++LZd9CuTJ9uXlSIOM3YTHHkiItQwK1OUuQOSHTiY/ED+D7Mxl/DF8JMJl7Sr/hCvmvxpr7033LO0DgT9ded159pwVeXwsQULrhZ8VDTZbJwfXwwcN493vfLX5Wx48fx7lz5/DZz34W3/3ud3Ht+jWZ1LlgiHoxS2RifjN7BC7EuVzaaAfOzT3lXBJAYKpK3UJKVnGA5loBDz12FIViESd/cA2nX76GcB4+xcIQD2Zq56nkcK89cM1ZGDd0RnPE9YZkeHGwVgdSWkkZma0WNfF80mQj4GRMdlMykAQE+QgGqo+U653LXY1MgxlXkJDRJNmqv+ycQEJaCuxTButzkOaGHpDV8oUxmAIDF4CtKUJUJQHl8zrDRTLyxlSCH12bFv2C764O8GQw8TclbgPN3HGslB9Aq3QMFWsJSWxCL2QiZaR8gT4yfF8+CLZN410MonPozM6gP9uRlGIanrAXJAnlQCnDfMWkWBzmUvZOV6ST4nkinw6suTn85oEy3r6cg2vncNHT8MzmGCcvbaGfpje4pqJUoVkzpali8m3PMyrZ8+l/pyPN+dLHSEegzMFMdeRRgk9Ax0lQLWq4p2bjiWYJJ1plaFEeV/szvNLp4mx/it1RhA7xsozSVwIfZA4oaZN4NhLhFhD8x/viIk1W2nnu26nuowL+6AHDTZ7yeGR1lww75UFqSqIHK7ipmrfSGIfKrjACn1ou4ESzhFNBDi9vjzAYDVGxDdxVz+OeYopKwcKOn+DKKMOFcYYzIx9nOl343GBndCBUTFEOyChaaM/YT26RpP0r06oYVNMziO/B69UsJFoiPjyPPvIoPvzhD+Pd7363MOM+/ZlPiyT40sVLyh8nJVPTRKwpWI0SY/EI/IVhOAs5nmrpH3+wbRhYRK9SdQBXASkhEkwF3OB3Z2gFgzLo45iKFyP7IoFvZWmgZHCRBL6QFmcWTVRaFtoHczh+bwuHT7hoHTKRaxjQLR1WZmE21nHp5Rle+fYuzjy/g71NH8lMn0sshYehiNr0CpRAIBnlcyBwbkR12/zzFtD6rW6i89ZaTPHyyfzuHNvqkMLvzJlE+pqKL0KkRbCoOrQ0rB9r48SjKzhwr4OV43lU2hYMh4elVMIqxlspLr00wJkXerh2bojBXoxgamLmkWFO/y56G4nm9IZNwr/fh3+Chx4XRBmTr28v8ZZ/Fedg3gONbhva3G9RsT5VP4roDidekJRty/5HlplMwmkYZtBcr+LwvS0ce1sVBx/Oo7GSU/YpqY1oAuxcnuD5b2zi5L/sYLAXIJoxCZoZDmrNV3rxeX+aZ/LcmFNvqAsW69mNTch8HzL3GZTVYnHTFs+9Fe+OCmhRD94BNXoWj4VXMEe8zDlkBM+9NOi365guLKygXlxBq7GG+tIG2q01lMstuMU8Wq0qWss15MmOTwKM+mPs7fbR70zhjxKEU1WtMEwCDZkEFYmcm/OaMAMZWpCqQnii1nwCMpZLm50McUAQYiKGYvSgZXBGrV5GqVoVeSeTbMkYC2c+wsBXKd+UBDP0xMrBztEHj1LQEarNmoQsULI882aSfstro9ch1x2ykhh2wLWkVC4JqORNCQQSXM6g53UcOLos/dvSdPEN7A3HuHR5G9EoknWX4QucoZl4XKwX0VwuoVYnyERFaoAcU4LbTdSaDfH+6+z1cfql8+jvkhWlYW+zj87uQDz5ZF2j8sbmcpqKHyCBUMqBCY7qlibMuf7+UKTSacaQIx22bsKkP2zoYzL0JMjZoMec7aBQdLGxsYKtzS3MZhMBm5jMvHpgBRtH1knxEi/H0WyKmecj9Cl7DqktxdJSDYcOr2J9o41moykGx2GUYhaE4sVnxDpMSlNzpoxXMrpTgnG09pBteipt7bp5hH4IP0olsVmyouahGbxXnHt9P8Vs7GM29jD1IwnuiGdTjGdMz41QLLhor7ZRr9dlH0/2nB94ksBLEDrO1PuS1crwjFK+jP4ggDdgKEeAKEmlXxQqBnKOIXJx+ikmMVmd+9je7qKYb4i/nsiUCWDpMSZhiJxDZYkFm4An2YIESsNIwm+EGamlwjqt1VpyHQS+vZmHfn+IySSA7mgoVXNCWCCSyr5Hmb3tQgJN6I/p5uiFaInnvOvkxTuTXoAhvTd1+lWyQE7JNYG3SPqK0GIZ4MiwDz2DTUarECiYBkKAkMoz/qTKF5yA5dwHUNJ8pZJOb89MgkZ8JnhPfAynfWhJKqA3k5CZENwZdpQXtHYzbCzl33mGjecmMYtLStSeIk3o9UwQnp6GMSJ/Bm+aIpoyZMTDLArgJTyf0Urmtkhl3ooT9s/6mu8AgT/rFr7z/r+CLTBPDb6RwMqJVxY2TSTBx44ew1PvfQq/+Ru/iUqtgldPv4pv/fO38N1nviu0e1ba1BaNh0BOl3PDu1/YAfbfvoc3t5Tz1NkFM2QuB1oAgQzwcAs6Wu28LHJ7ez6GfV+IfTITSVLVrZ8lNaj5EwLD/CsX8qNJwjffRBneq2QIacuM21seIBXIqOph803wPBFTmAvcOwpzimwXupvxdb/sJ7cFsLpo5sX3XbQ9wVN1yL75s6j8qT9vthFhAv6nTMlVguOcGUjGZZaDnpENaIqMoFAqYiX/INq5h1Gy1mElRSXtKVKXwNAAMoF4gwjHxogiHwPvMnanL2Awu4Cx3xFzYSp/DfGQ4Wdyg6R8ghQbRXnjSa6klsHhhl8DDhUtfPzeJo6VDYx9A8/u+/jezhjbgxm8VCWvLbgTwjOUIBWC3ooPxb9Jujd7ihEiIZOSm3X+e6rBjS1heMWWASeno50DjuR1PL5cx9F6U1pnazLGhb6PzaGG7+8O0Yk8JJKYrUAHI3Wg6RFSPZFDkrgq39IdFWwuec4Ksma6G3d08sODNdlTBI4Im6iTsCSVs3rLxDap+BIBN4T9qachDlYMPLrk4l1LedxdymPfsHE9cDDxE+hJgHIWoJWGaNUd+LqNbmiIjPp0f4bvXLqCcZrCJ2NNUojpA2MgIDglD46518EgkzG5YJuqsBB6Qt1///344Ac/iMff+TgKhQLOnDqDT/0/n8KLr7yIyXii5M8CQ5MFqioH/J4C5PwsH7dOWarj/8hjMVv+pOtYAIWURyq2qloBCLBH6v4JS5dslDkxTeA5EevP5zNusFmR52vm999SDNp8DWguV3H4WBlHHipi/f48Ks0cDMMRM/9RJ8X2uQgXnhvh9PPb2L3Uge8R/FJlHjWeeTUcE8pZVUAEMj1vpLnfjkXq5mj7t26V6hcKMFUzlJpzFrLxxdrJsxXPoJTt11YLOHBXAQfuqeHQiTKaGwwRoXRLQ+QxWTPEzmUf2xeB3UsxuldH2N8eYdQbSNqiHAAlRf1mirOaXCR+8Sdc7mJOXYAvrHopbzx5/AR51s+ye/6i3ntOEJGDp+KriGDux9eM+drLm7pYdcgOM10TlXYeG3eXceLtddz92BLKNUrfCCbpmA1T7F7x8NK3Qlx4aVe84mZMPeVaIAffxX2b909660uoyILxtmiZhVx20Y9vvX+39m0FYb51Hz8KBN78LqpMpNYzzp/UTdz85mrNQFpBwa6iXl1Bu30Ma+1jqNVWYOXzEpiwstYUD75i0cZ46GH3+j56nTFm0wSzYSw+YgT6GBDK4i8TobmumymZfgoIlB7CxYPMsHkCMIMsNI2JtxP4EQuEDApSIJhJSWmBAVgpwv+fvTdvluyqrwVXnjFPzuOdq24NqpJKc0nCgCyDZcAYbPN42A47OtrmHwf9CTred+j3EfpFtDsa28/9wn7GbdmIwQwCxCAQUpVUJalU451vzpnn5JlPx/rtzKorQBMgUaCbFQpJt/Jm7rPPPnv/9tpr8AMEXiBJpmkWy8Gf1Hs5Qzz7GApRLtvCNKQnX5qkAjzI54a+BH+pg+lYQMKEPte1gnjTRWGImIAYA/5sA2snFyRR16KsN4rRH7nodjqYdH1h8UnbmcqqZ9BMG4ZDcIzjMUaqZ8KeXGo30GjWJcxpd6eHjatbGHfGEt403vcxHQYwbR5AEttJkTNjWGVNQnUYwkHmvApUInPOxe72HqYjT0mUbeVTTqCFICoZjQT6SkwIzlPCbKJacrC3Tzn0SELVCpSf1opwimVYZk4SXQM/xGhCsNRDQssj20ClXhLQd3W1LYEgDEZj+8IoFkCS/SHgK0FHk0xdMq15sMX5ksAPbY/YdCYVx3BdBsLkUHCKcr1Mic1yZMNposwYDybijWjkqbUgmzSQQ18rbyufx1JegMiEtSBBKF2XwAvP42fQSkMT0NHOFwSE3t4eYdL34Lm+SL51S0OlWUKjVkS17sDOW8gSApAurtzYwuriungDMtE2CD0EiSelWJ4Jw+KJzpWYqgVg4vvodnvCYs3nLbQbVdSaTRVslZD5NhUfzdHYR7Fso1CxUSxaME1WaCosh0/F1B9Lbcu2FJ0iKqWyfB+/i+nPHLuk0BIc5qaFfR6JJw4Z13yKVZsIvMvzQwCRYyEL1drONmf8Tv6hSoQ1hHrilb0CZd4BArL/xh663QE6/Q60LMLU9zGcTOSfgIOVKoPZdCs4otgt8ftTZAzbi3NI+A+DoZhmLYU6gdEEURAiIAvQcxGMppgSwKUaSxQ8lFi/RxbLd39ROQQC3/0+P/zG3/geOAgECmQgy5/8IcOPJzoPve8h/Mln/gQf+OAHpFD48fM/xle++BV8+WtfFs8IiW4XVoNKb1UnUL9mPXeTuXer3cRkyH4XGSLtJ7ivnW+e39Xr4wZ6XvTP2ndwE3+TsUHg4nAB+nlGnspHVRvgW9smbqIJxBEIZDFnwbF0LKwsY8l5ADWcgZUsQIuYLJsAxRAwFYuNAAdrHibxspgcBlexPf4ROqNLGLu7kkZmUuoyywIhZEhGiSiQRaIuwbjCA2TbCAK2TQ1nGnl84oFFNABc7fr42uYEP+pMESRMG2QrCDDMWVCUSqo0Qp3sLNmsGCJ34CcLdGeoODT+hG0phGTJ5pDqtshxbCNGw0xwtlLCo8eXsVrLS2HUmQLXxja+eGEDV92hFEE8qeW36GkBhpYi02PEGk/TyTZQuKzI4OW7GKShIUzZDh0JPdTIsqCYO9VnG19uhmZgroDiB6N3FJxIuTalYCeqGs62bDxcc3DCseEVbbjFFXipgfGgg2l3B44XYmmhCLNcxhQGdiYhXtgd4KkrmxhTbcKOkk23SkDnuS6lSgLS/kzg5KdxszkQyIMUGm2fOHECn/nPn8GHH/8wWu0Wrl+7LknB//Df/wFbO1tSGIvH6mzuVRnXBM7eChB4sEfUPVX+lnMA/PWehFugGD125vO9RiDiNZ8xnxTF2eh1PncOlvK7DrJ3JFFHFfdzLF6ao5jY6jnjaTzvPYFABRpyDHDeJdm3XHZQrdtYv7eEe36ngfXTdRRqNKVXARn+wETnkonz37mGF75/EZ0dbo7JzlEsXj456omIkM4BsRnB4LVt+nlmjHfmdwQqpdTOU+a4AAAgAElEQVSQDBNHR6VtYelIAet3V3DqvipWjpXhVGxklnre47EJt1dHb0PH5oVtXHrhBq5f2sFo4CONFChKZqaAJLLZNGVyScQb6RbrVsacdArvJ9nD3A5FwiLJ6YlywJiTYt/Vte+d6ed39FM5xzkaqm0L66creOj3j+LYqTyqTQumRSAH8N0ctl+q4cIzN/DK+SvYvt6FO2baLKDLdEk2LSV6BAdnT99NifvB1s+PfvgzxWf/6devOxD4i94tW+aDcmERKwt34sjS3Wi0VpEvlSVpliETx46vobVYlxOLnc1djPquBA909icY910BliIBbRTgQECHFYOZI3imPIRZJNIDTRiEpq5SVWlfkYtFOh5HnOfm7OkcWq2yyI7DyIfvThFMlUKATChhHhH40HQUig6WVttIUqaXci1SNalELTGUg2x2sq18gipqPWkt1+R9BEToXUbGGQHIxcUWmgt1AdwYcOBOAwRTVwAmSo55EKm8p2MBqRjAQI9BgjFk/dt5A5VyAQ5DxJDDZOgJKzAY+cgiDZGbIJ7MDlvkDDBBzslgN01UlototauoN+ooOLbUIQTzNje3Me6N4ZTKKDAlmJYmBDop700zHF1fQ2OxJn057o4w3O8hNSyRkAp8w9qBov2QYDvxJR1REMNzp5j6ISx6CNKqw2TgiY3WYg2ryy1UGhXxZmWyLKWpU4Klhg3LYiibqUBbPRPLTkpYgynBJRdjpvh6oZAgklhHo9YQpqcfswbyFMim6cLwJLOz3W6LnHTsMViCwKUjjE3KT5n4HAW+pPrWKlUBIAna0S9QPPNsG4Zmyti4dnkTw/4UvsexGEG3NSyutLG02BRPR8Nm0EUmqbXnL76C9bV18XUkMzaMPXj8x/NQsAqwzSJ0Td0DJggPBmNs7+0gigLxDmwt1FGulpE3bWHzD4dTSRTu9sawrRwqrSLqzSIKRdI16bdOex0CqlOkSQzDMJFnWI9ThmnkZR5j27hXFCCQQ4z3TMYnU1B445THNwFR3TQEDOTCkxCoTZXXMtcsAf6ZWk2yOkkTAiprMh44Igjq8rno9nrY2tnF7u6OHKZT5s3Ak2nE42cefBOoV3tX1gwEtvn5Uo1FCgikPYSkgrMpibLAyhisMvUxJaPXH2A88sUPVPyJhQmoaplfv03wLzrPviu/fwgEvivdfPgl760emAGBc4kdJ2ICecLwy2myWN11+i584hOfwKf+06dw3333YXt/G0/+f0/i83//ebzy8isiR+DGVT4j4Yns4U7hvTWIfv2vVgmpFMtJCQxmDDdKusg6y+WBtIRWvo3143eiXrgDdrQCPajCiCzlDVfwkemJyBx1eg76ZCjwMDmBn9tDJ3kRW90XMRxfg59NhA9HMSo3fcLQY1EzUxoSS+eGkFw0ypErOeCOgon3L9fw0D1txJMA5zcH+MbWBC+OKGWYsfwQzjgsyg9Tbex5oqn8/Mg6mV8hUUdNjJIVo4HSJic1QatjketyLtBi8bxZ1IEPnzmGs8tlLJuUzJnY9Gx88fx1nOt3sBv5cOmbmVLu6Sg5O+W9Ocpc6MmmZIoEeQwy+jJdQLYkCZGS7cJ25FJhtkqtCFu4XAQgiFvmeCo7K7GEHyKKPIqc8+Rc4mRVxwMNG/cV8ljV89i2HUwrC5ggh/3eLvq7W7C8BO2ag0qzjsyw0Bl7eHlnHy92xwhY6ekGMn450yIzHVMtEmmOsPNUtOcbv0TazUIyB8u2sHpkFY+87xH89Wf/WsKXmA797W99W9LXn/r6UxgMBkr6TOmsFJtK5iyyJJaSbxrHPPccVTC2KkBFFPsmhSg/X8kF6a6lACDFZhQPnlsJSLPrlbL5DeTRs4TTnwIiCKT/tLR07lRJ2JdjWwCn2UEH5cLcP7MVlC5Retdcs3Hn+9u4++EVrN7RQKGawbITAbW9no1Lz3fw429dxivP9dHdDmaSzpJiysiT7CHNUXI566afJFLdLtMXTdwFy6HEXBefMM4nxZKGyqqJ43dWcOd9Kzhy5yJKizqMAsOAmHpagz80sXeli4vPXsdLz+7hxqt9eL0IuXgG4OqaSKWZ1EmwPYroYcXxlkKfJa0rnpVKLuddEYkT08s1Crlnp01vhjHfLn35q24H5wILKDd03Plbizj7wQUcO11DpWXByCsI3O3XsHGpg5ee38DLz3eweckVCZ425TykrBZyOVPAEE2LkdCCYZZKrp6Q18yIB4BAtWrcomGrFe29/dLhWE20q3fgyNJdaCwcQ6VSQ7VSQqvVwOraChbWFlGrFjEZj+COXXhuhN3tIXo7U4yGLmLKJ+l9JwEEKeJcIjJWgjX0fEumPgLxi+OaStn47PiW3S8gojqM473lfy0ulmDaZEpFcCce3PFUDsEch/ef3mcJDIuyzzLqizW4k5HISglUMf3WyuuYjqci/yUwNR4H8CcMIcph9Y5V8RWcDEcidSSwQkDMYlSDk4dh8cAtkqAHPtpJEAkYxjlHN2z5bnfoirSVbMUopE0FQTENRt6EbqkqIg0iDAYuUi8V/0IOsyRIkfiAQUtfI4VeycFuWig08yiW86g1yM4syfw+DQJ0ewP0druo1msolZXMmZ5948kIxYKBtbVVVBpVYavdePUGLl+4ipWTx1AtO9JPTLHl+9OICcS+gGYMdWFfJNMYTrWCZKpAVM3KwSnnhRlYW6yi2jBg51kbpeqgX6qnTBh4XMtFIk02plMU8G1/v4vdnX1h5THLK800NBp1lEqO7JW43vCwkyAigS968B09siyAV2/oilzVsS15vx9H4h/I/VOxWECr1US1UlGJsySvU8Mt9VCGJNSxTfuX/gRTT3lXE8Q+cmxBEpGdImW+qmYYDcZ49tkXUK81UC1X4VCCa6TwswC9bhdFu4JKsYGCU5LxyKAPArH9UR9pFqFUdlBplMR7kom/02mMXmeC7v4Iw9FE5pWlI1U0FoqSPm1YlMRPFUsvVbUomZtcx23dga6zHpQjXmG8JgT7KMGmjUrM1Gp6eKuah3tIjR7prMc0TQA2FsGU/vItClwnKseDUh6WcL+qCZuVTFCqEBjeMxiNsbO7i43NDezt7Yl0m2xJHkqzIlDGCqasibeSgAnsU44cS7tU8cmu5lwbKdatMG8ZDDJRc4Q3wmg6QUL/QMn6JiNwPt++WcH43p6Rf86rPwQCf86OO/y1wx54/R6YkUNuGtVLWIESos7VVEvtJTzy0CP4sz//M3zyjz8pJ4tffvLL+NvP/y2e/u7T2Nvfk8+Xz/jlpAcc3rHDHnhXe0AxsciOukV9EZkmATGeCmvMKF7AgnUKJ48/BDvfBGIHRliC5juyIU8sT8ImslSH5umwphaiKId0YiAtuBhXrmJr/znsTV6Cl3QQosezb/lWcXqaEz/nVz5TZLIdTdPEI9USHl9tYvWOJm5sd3BuY4jv709wZUqPQxVCoE4kD0g5ZTfCgkSxu+biMvkJvYJ41XzmabYs/8eXKjS552TgAwFK/vrZE4v40FIdv1W0cdTSMUpt/MeNDp7e28NL/TG6ZGMR7MsxfbsmOcCxuO65yOUCsXAhA4InvjQk56bKiFmgU359K0pHxS7YchVStM1YZUpQOrsSXpYAO+qnR4s53F93cH+piGaSxw88BzeyBP00Qnc6hOsNUYwAR8+hXW9CN/IYeR52hz10mbZt28KY4ml2xhQ7MjesWYAJSW0/wwLu4ACVoCRu/niqDF0M6R946AF8+tOfxh/94R9hcWERl165hC/88xfwj//0j3jp0kvKVmF2QfK7b3v+5LVTsq68MtUBDO/d3NPw9eWAsiGV0S4anVmvzsfAfAwd9Eac9/7beywPEq1v3T/1U2Unoe672iKr8cnNKN30GBrJut8q5lBddXDX2XWceV8NR89YqDRTGGaCKEzR2c7h8jMBvvulG7j8YhfhVIeWVCTkIQY3KGNl3j1b61SAh2rBbfM62DaNKY3KqIAANNkQfDQLzRzuuHsJZz94Euv31tA4msCwCVYTWNcwHcXYvRTj3Hd28dx3NsWLDlPl4siIqVRncIUC4yX1MNGQUf7OHY74XHCzxuxueqJKJOIsS30OHHOn/A7L1W+bG/JLaMiM4W2Vc/itx9dx7/vaWDtdRm3JhG0kCBImigbYvTzFxe+P8fy3O9jZ3kPi5qDF9PYikE1eK/1jXWEuvf3Xz5A6vP0P+Y34DduooVpcR7t1BEuLp1ErN9GoN8WnrdqoYOXIsoCBJceC646xv9fFpE8w0EV3dwLfZaCE8gAmwytjGIQcWJiwdB2hN0WQUWrKMCTFbOYaGpEYTZsEkWOmyCKukwZKbRuVItGbTMA8BpXQ4zPvFBCTTWbkVPBIzUbRsdDtjyQUpFjIo1ouCkhDaXAWZQIEkq02dX1hkp46cxJbm9vo73ehazmUmjW0GlXsbHaEKcc2kuHEukWFoRTlMJ9zct6yJdDB7/nwRvRBCxCG5MsnsBwTOUut4cRHKD0Ox5F45pEJx/qfgBuBtJyfg8Wgj0Ii0uBirYhSrQzTotKI8lhH5MoE+AY7A5gFE7V6EU7JgWhN00wYflQlEWTq9/q4cWUTr768gfc9+gjqjZKw6fqDESZk+7cXcePKDkY9F94owKQTINgKVT4UrZBpl8DZzbTgrDpYOrGE5eMOGm1LgkvIWuNEyzThaBoK+0szdRTzZVIC5Zo627vYvrGNqUdLE6bSEygso1K2YduZ3H+NDMOQdY+GarOGtaOLAqbudweI/FgOFykl1vUUUzcS6TlXwHqtiqWlJYRZKL8fRK6Se6cGEBsIxiEG/SGmQSTg89JCHUdPLKHaqsB06JeXSqjHsD/Ec8+9JG0jsFitlmEVLfhJIIEtmuGgXmuiXCoLmDYajESOTKCTShXNyFCp5CV9mT5++52BsD5Deln6ERJNw/LRIpqtoowH3aKMmR6piTAoKTu3eXiekImYwbQYdqgYexxDooYhUGha0HUGhFBKrSyPWAOREc/alBj11GeE96xY1VkbZMhiAoGxsCczAvBk8zHgg88dGPzioTceYXt7Dzeu3cBkMpKIJ1EiUNZPv0EyRJUdtdRssudVCXuqLCCzV37OIpgBKAxkVLYAZD267kBA+MlgDD/1DzABZ/7HQiu4Vef8Rkygt8dFHAKBt8d9OGzFb1oPkIHCiTmMQ/Eg4aQnRvWzV8kpYWl5CX/5l3+Jz/1vn0OhUsDL51/GP37hHyU85MKLF4TFIp+RhIdg4G/aAHkPXA/PypUL41xeFcLSrVngAeCYJdSKK1itPYB26wzMXBHwLWh+GVZSVj2UDxFrgZxMW2FRik9kNGNm8qeLaX4DW+Nz2Nx9FfvTy0jSvmy4yWgjlCNvn9shHdhvsx0LeQuPLS/i4yfWYFR8XNro4Ec3RjjX97AZUJLEZDMLkTAM5wgid/xkDLGS4qaFHDoKcVVtZdkqbFlPeLrP0Ib5i3/LkiqHJKeSEIlKtHUT729U8fhqHfe0SnDNPC4lFr58dRM/vL6F3tiTYqmo20jSElImvfGUNOfC0oVnCINaHDIBM8DUWFSFMGMFBM5BIaY/kpnE81UWl+JZmiiuEts4F79FLNx5fQhxomjivnoRD9YrWNIdPLE5xKv9MXZDH54EwmSw0xzKOj3t+CmapNhOCRTKbs6GSfBPpFcZTMNAqAfSa6wJRQn2Oi/x89HZXnrjsYoFlleX8Rd/9hf43Oc+hyNHj8hm55lnnsHf/93f42//7m+FOSEpdLOEPjKpGSLCn711b0D2CGWc/Ifc0llAkaTivn6DeTrP03C+X4UQKEkv/UhV3/MZmCfgzsHAee+/PSBoHqXB1sw/gRCXkkMz2EKNRWNmas7NjMN1hD9V5pmS4qhVNDiNGPc/soJHPtbGkVNl2I7adJrJOq6dj/D1f3kF5753FeOuDyup37xbEcbcHsz+X3R7Cvz6uYCVd3gy1G0Bt5niTYZDxMAhdqIOOFV6BOporRTwyOPrOPPBKso1TS6HkiY9ziMclHH1fICv/PMzuPTsloBKmWyyLITCcE0l5ZQIaxZbSnLFEwhuelP6dhZkHuJoZkKugp6E0nTgDr69MfAO99jt+fEzlTzBBatsobwA3PVAAw88uoQT99ZRqVhSKxlaAdOug80XU5z71j6+8vVvwYkcpIEO5aiQqWdBiJ1Mz3y7fT8bPDfnhtuzu96NVlkoo2qtodU8jnJtFa3WAloLy6jWmiK/bS2WcfzkcTQXGLQRYLA/gZlZCMYZLr16A7u7AwRTBuSlsKySrF0Z11bOI2IfliGICZ7fOmCQcx5Kaku2GIbQLYFepkPPFdZ4uZRDnuAaK4EgwNQLMB6RJZ+K3LTWqqDaKAowwkRgpsWScchxoGUxyuWSJA2buiMniQpQyaHVLGN3p4v9vR50XcPS2jJaC030d3ewvbWPQX+M2OcAo5zWFqCI7TE4ORDBTIAJ3xPFAoCGXih/n2M5ozM0JUbsUyd9a0GOmKEjYE6CmCnaBHkK9HzNIWck4nt66q5TMp0QxCnkNbEsGY48bGxtyneWqjaWVxewfmwdi8uLwtTrdXro7HfR7XbQ7fTR3Z/gvgdOo1lvCGOsNxggjIAz95zB3uYeJm6A6STE/tUOXnrq2oHzHnVfjLyB1t0t3Hn2Ltz3wLIkI+dLJQHX+GI4BhNomUB89do2trf78nOywHY39rBxdV9YkKyLcoaFSrWGcrkA3YgRxGN0BxMBZC32+1IL63esy1jhemZYpgR0cM0l2Mc1cRq5mPoxitxnLbXgxxm2Nq7A812YeVNC4VLiYcSkGIhNCxcZr00Zs5SYB2RGkgE6GqDX72HUD1CsNLC6uIRWvQzNzDCKAnR2O0hDHYZuy16PYPB4MIbllDEe9xDFPpyCjUo9j0aDHoEaev0x+n1XPCDTIEPP7Ql4urhSQb1eQNEyATuUsUjrA9YxRmZiMhwjSAKYZhG26Qiz0Q9Uv3E+45o/r8Pmz7+pWdCoCtAVG7o76N4C5zTlR0hPR1VNEC9W/ulJFMFIM3TGYwFWh+MR9vZ3sbu9gyAYS/3L1UwlAWuSUM27rSpBVY8QLJQXP/6AqIKHtGESyGNOdm0Ycny5GA+6CMhATVlzc9Vk9RTP6vBI1mTZU/yMsLx3Y777Df2OQyDwN/TGHl7Wr7IHZmSQXKIYIq95KZIU+Hek8//u47+LP//zP8f7P/h+kbB855vfwd/8X3+Dp7/3tEgFmFrGYuh2Ilr8Krv28Lt/nXqgKDJT5YxFdziypSiRs5BpEfJ2CcdKD2PV/i1UasukvYmRMGIbudCW4ibWXWEEIjOgBRosz0LYo8TXBCoxps0uhvo1bPafwebgRUwjMmlV2I6CX1jc0M9LQTNzYK4E4I6Kg48daeDx9Ro6VopvX+ngR1tDXHUjDOjNE3EzQTYPYRVKewmgsaBXidMqAkRsr2/mJ0f2bF8pbDdWZ4rhYNJWkJ5tKWNTDEkzZiJc3o5x3LZwf6mCM40KTq00YeQ8fOf6EN+61se1wQjjDHBTeyaNiWcGzpTLcoNkocBUQhMI7RSRFsEKuKk4uL9VIKBww8QrjkhlDFEpkrk3D1vQABXqq3ruiGPhoWYV719ZwGK5hv/54hYu7PoYxAk8jVtpV8ANptSZvC6e7opESwGwVs5WiXTykQlyRgzLyhARI+GN4JveYA8uDDumv2RAq9HC2bNn8cf/6Y/x2f/ls+K1c+75c3jiiSfwr0/8K57+wdPyxZQCHzx04WcIs3SWTPeWnp55MjOnbqKpYhM4m4PfrL03J+o5a2juuyjQ3OyCb4XAvP2JfZ6kzoZwfCqfn4OvmzzDubqZgDA3pzqBEp7EK1oV96ZlB6iv5XHsbBNnP7SKO+6tQbcjRPQw6oa48OMd/PA/dnDpe2NE7vyaImQSdkGN1XxszUHOt9TD7/KbuD1RzywN+m/eU4LhegzDSlFuWFh/oI0HHlvBnQ8WBAykp4CmEcy2MeqMsXGtj3Pf38OFH/Qw6YYIyXAJaM7Occ8HnEwkHjzMvmcW8iWsVN4LzhuS8ixbNcnM5VN0aPvxdoYDn6GiAEGlGlBb0bB2ZxH3vL+Fsx9uIuOhCI1hQxOTXopL57v46j89i87VENGQdCveCB5QcRPLEfHGAP9ba9n8mXzvSYUNzUbeJCtwEc3acdTqC2g0j6C5sIrWUgutegvVpoOltbaw8abDCbLUxKg7wdbVfeztDOFOGBwCBEZOlqY4JAt87usJ8eqlr56eqiR4wunFAgH3nPiMkTXHMA8CCLlcJLYbdqEg4RH0BuwPJ/DJZgsmIvEtFgrii9polzAed0SmT9sAod7zsMBQGnSmoiYhk2cDTPwIlXpFwI00CiV4IzN1YXllfia+gQTQIjkMMWVuIEMw9D05AKs22ozpRdAfYW+7J5JlpukSpKNvnee5AgLGcSZnNZyteM0Eu+gTTOCRIAgPtUqNIsrNPEplC/WKSvcNohDuyBWZc75gwnEsbO7sC/tvZW0Jx48fwfLiAkzTEBsib+JJ0EZE1leSw7gfQDdSSVgejSbo7O5hOhnigfsfQN/16CYh7dvZ6uPKxS0199EjLooE5GMYSL6dx4nTx3Hy1BKO37GElbU2SiVWWlABKjv72N3aQac7hJGasC0bOzsdXL+8hc5mDwHvO1c1C8jXLJh5JeMVW6WMbN5IAmG4b1pcbMjPQ+6PmIobJ5i6Hlw3kP1VIW8iX7RgOwUYsDEe9jCV0JkMNgdIBgkTsqyyeN/xCa7Vy6gv15Ev5lEh0IcEU8+F67py6NjpTBC6kCCVdruOOsNdzBSj3ghpYggQSCac7Nn8TMaRG7gC2NJvsJi34Po8qBBjGQRBBn/iYzJ1Ua8UUGjoqFVNVMmEdGzYBRN2QUPRdiSwZjQewvdYNAHFQk0UF3xRnptLeLBhIc4IapOZZ8Eku1Yne5ZAW6hYe+TxM02btZJhwjJ1AVd56DlmEreAbDMPQX+K3thFEASK2RpFIvHf7fFeBQgSqmaU5IYqk3mOFmtdyRihHQ09NWOxJ5axyXqQtTwHeZYEcGPllxl4lPGP4Y9HmCRjJBIQcssT8GAteEigf2ur0tt41yEQ+DY66/Cthz3wlnuAbD5uSrlwyynGzCNQFnPSuDVT6PwnTp7Ahz70IXz0ox/FqZOnsNvdxZee/BK++pWv4sqVK5iMJvIZh/Lgt9z1h2+8TXrARA3MzmWZwKKK7C4TlKTQCNlCLb+KI5WzOFb4LSBzoFG6IjVCBjO1RO6Q2bGAVwQyeDrJU3GCgGmmIzVjxPYQU3MDe+7LuLb7LEb+phQRlEZQxkgGHHldBAJFUqQBxQRYrTi4s1nGY0slnG1ZeNkL8dTGED/aGmFnmmLKRLaE20V+hie+fqoqZWMsIOHJs+S4iqn2TfjMVvILbmRoExizHWRBpoCVsdwiBKBye2MzglNI0TBSrBgm7ig3cKZdwD1NDbuBjhc7AS7tDXG5P8ROqMGlz8rsm1jUKWBJQ4WpsUYC3/aRGpmQFXWeNAsoNweiyEwyFRvTSZAzEyQTMr8UN4kv4akJs0BJr9ZsC/c2izi7tojF1gKeOL+Hq7sBOkEIj5xAgrRaJAUn5b9knvHCuCkjE47FIR0HRRyVo9l1RjWOIo8RPHkTIHDeqfS4OX36NH7/47+Pj3/i43jfg+8T64Svfv2r+PKXv4xzPz6HKzeuyJxKX0mRj8xM1QUEpLn6LFHxTU+SxdR9FhZA0JcN5f2W4I2Znvttn0ZzLJLJqU7P+Sn8b96Pm4zHWeI2/f3UzxQ8NOfSEmZTLePYmSN8B30GfxqhlIAMwS815TXLlMpE/ZD5jTa9DPUIeabpHjfxyEeO4v7HllFayODYDF8Isb/h4rtPbuPpf91B2KXcPpLQGuJe9CDSExNRwrGlko1vx2R1EzYFeOJpRM8hzg8cK3xORcpNZqujY+FIASt3F3Hvw3U0Vx2UannUGwVo9GvKEkymAXavBrj+oiegYH97Iv3jdhKEHj0p6fMJAfl18Q8VR85ZwjAfVQsgoJ+p3Fz2F58OPie3Y7/dJsvIgWYoEC8HB0UUkepDmJUY9SMGTjxYwwc/ehS14yXYDu9XDrGforszwTNf28KL3+ph7/oE6SQHK3ZUeJOQVFw5pnp7r1t+oHNW+Nwm4j3lGyjhGpzr88ibLVQri2jUVtBqr2Nx6RiWltZQqThwqiU0mkXUq1U4VgFpHKG7N8LWtR0MOwxbiOFHCdKU0sdIbEAIZvAPGVZBTOCNExnv08xx1STTXJ1gkQlHRjyDOEixYgBIPu9IWAT9AOk9F7j8uWJim4YmQItR4AGahmrFQblE5pUpnnTImYgYXuATLJuKPxrTixMGMtAyQKFTsq6laQzTKiCOQmG+53TW/EDmBRiMXAHzmDLbaDdQNGxsbHbR3eiITyA9Binb1QwNk0kgib5cQmnxYRMMKznImTl4U4IkkxmjUUe5WUF7oYZKqSBS5tZSEwEBxGmAOPTE043SUrK8igUT9VYTS0sLaNTKspegT+HEnQgTS7k5aIgDA/vDPiLfRxD4kqBMaWihVIMtdLNUpMyTcYDefh+ToYswZipzCH8aIoozSYheO7GG48dWsHakLQEipYoCAnvdPjp7ijXp+/OQNRsXX7iC/c09AdCMUgHFMgM3Yph2Jmt5EKWwZE3OqbAPh2EfDnKZicFwgGASiHRX2iFJ0SEshmoUbVSaZQGDeRTZ3e9gEkYSzEjglQy2wPeRM3XxYuTIcIoWytU8Ul1Ds1WWAA+C12SS0odw1PcxHoQSZFOuFiUpmqAiPQKTiD6XOfFE1GJlwVEscjyxxrNRr5egcU3lfU4YAqIj9FN43hRpmqBayaO9WESjlZcxUWtUYdkqao/3zGcgB2XyMdUkBeSZwMw1LKF/30Q8mKnmYIq6sAJzlrD/wsCDOx3Dn/rCRJXbHWXQ86aMO3raUplBuTABQt4aCP4AACAASURBVNd3meAhSF4QURLM8TCBoXPFyiHwY2kzx4gkDgvNT619rK24rjLghPOvcnamh+H8uVZAM4HnjO2duvApdQ6nCPwx3MkYg8kIScaD/J9RHP58Tipvb2p/b777EAh8b973w6t+R3tgnhrMxEhSsm9mjqrCiQscFyL6jjgFB8ePHcfjjz2Oxz7yGI4dPYatjS1859vfwVPffgovvfwShqOhnHgdsgLf0bt2+OG/5B7QUFCGxQSfUuWnpSWOZGE7VgOLpTtwtPIAWsb9pP5Juh6LEzLMWHzx2Yn1WAVe0Og7nc5O41lcKK+7SPfgmx0Mg8vY6V/E2NtFnASyPdFSnuoyPmEqAIAw9zRgQQdOLdRw/0oDDzfzWNFj/GjPxX9sjvBC10M35HcrwCZN80jhq6RdWS5pUkRgiJ/L/GH++xYji0AXv4PvFWkuSQYM8cjyEnbCQA/+hmxo9ACZFcHJJahlGhYtG3c0ivjgcgm1eh1uomOzO8KF/SHOjyNsTUaYMnmNnyHUPgXhEVrVzASBlQiQpxG7mjECRYoswJEBTdiNPJ4N5ZQ69VPoPBmecwCJn/E0l9cQUbas4XjZwZ0LDbTrDfxgw8W1fRf90EcAX0m2KYtkX/PEmKxAgisJC1j2znzmUye79KYj8UK+g+97K/ZoGsRv6tEPPIpP/dGn8PAjD8um4Rvf+gae+uZTeP6557G5tYlpNJU5dR4KIgnBhMzYV3NwcAa2veGJ8szTSPWtkouJCZwkLR8A2w6CgTN8UP6avzYfDvPCldf9k2sAWR7zQJdZWAEZFlqqiXSb40Y+RkJdVJ+RhMdnh//cQpfm7foJ5rl857wpCn5keIyK0WZrDBipAqRSK0V1Wcd9H17B2cdXsHoyD6fAsZti2Evw/S9u4Rv/7zX0tumtxD6ORRZFWlYWckzzGaFvoGIc3G4vXiXnIqLzDDhJc7GY1jOsiF6avG9MojQKKaorKZaPlbFwpIzF1RKW18torDgoVEj0ySGcGph0EnS2h9i+NMK1Fz1cOTfBYCeAJh5JCqjgdxAElAO8uV0kn9nMkk2sapMKD7ld++12u48c82S6GCDLh+vIGKnlI1/PYflEAXc+3MY9jy2gtpQXJg1H/3SSYP/VAM9/bYLL5wboXHcxHc7Z4VwT/JsHOW/9en/ygT/oPfF2ZcZv/Vtvq3fOL1lmIh5vleDYVVSLC2i3jmNp+QTai6uo1KrCyiJwsrjUxOJCG5ZuSErt3mYP+zs9CeSIYhNxIIuHHJ7xueTUy/RSnT5t9MiTBWPms02mE9OgNUOeXSV7zBAxzTcJJQCBCav0riOjKQkT8eEmpsQUdYKCBC4IGtcbVdRrZZEN67YNx7JFMjwY9uD6HB8aLDn/cxBFtENgCFdO2HAEGDXbEFaWjE/6tBGPZHJrzEOHVJLum82WAG70E9y9tiNgHNcVu+iIfxsZhYK/yBzPQAwLjYW6JPL2hwP0en3kC0wXLqJer6BIyahJRpeJZrMi60NMb+DYF2CFthgMRHHyKhiFoCiDRChbTRnKwjAVAoySrMwTSwu94QCuS9/XFLZjIJ9nmJuOUsWSeybsft6TJMXefk9AIgJNZEwynIIHRKtrq2g26yhXihJi4hQMke6OxiOEZCCGGUJRLETY2x3iwrOXEU9DYYwuri2hXHeEpZbpZEMGmI5DuF6KOFDKg2KxKIFo3c4A25sdDDoDRF4qn5cmIUzbgk5ALG+jXC+htdxEsVzAlZcvYzRwBYgiK9LUNIQBjSZZ7CRIuSYaDCQDdMdAqWSiUMrDKebFu5GJyb3eBFnAao8JvDrytg7dTuBOKGslmJUIVi1j1jLhlCzoloFipSBSdNvWJSWZYzMMYknNJtOPbahUbSwtO1hYLKPeqgkj0TYh4Nw08BCEZOmzhtKUOIG3jD6YDIAZDjDyJnKQTlC7kGcf2cJODaZTjMdjuN5UwFIef9BKxi4WRSkRhzEm47F4RbqTCaYEh6U4Y53K+x0I2M3xTl9MBoiEAQNMxKBGzZ18JOVwi88tq9tUPIk5W+tkSKYpTKYPs/xg3R4niH0G5kzhRhGikDL5MSbeAF5M5dDck/n2qyVuqzn4l9eYQyDwl9eXh5902AOzHpgBgdwgx2QSzQkmkuzJDTJX/BlYoGliKry+vo4//PQf4mOPfwzLS8vY2trCN775DTz5pSdx4eIFuBNXNto/68XNr6Rkvmki5uEdOuyBd68HhAkrTCwagatTV9EqZA4ahaM4Ur8Xy6W7UcZR5ARcI3rGeplPiPIGnJtkJzGlN30E3khOopnWJiKhXAhPHyFMdjCOthDGY8VOoyF8WpvJgl0loeRzqQHreQNnjy7g4fUmTlVM5CZTPPVqD0/tjvHyJMCY1cqs3WTwsC08/1eEMO6AyOxRvoAK1ru1+Qt4eQYBLwImjA6cPetJCVrKk2h6p/D3QiSah1iPJGHNynIo6SZWyw4+0Cji/rU6FioFORF/dRLi+8Mcnr96FbvjCQIBAml4T55jghIPG8wYvsGEN6X61WNdLAWk8JL3kZtXUKw0c4qcFgrZjZKfOawkfU9lHZsdA2XoaJs6Fgs2SvkCrowDdLwEXhqKz6FsqHKUmKhimuiskAITFe4xI2xI3xHkMphsx6TOmXxYprPXqfWEaULUUAfOPnQWn/zEJ/Ghxz6EWqWG737vu3ji357A+fPn0el0hDHBtvM7D5pJ81rJsCOwJnPnPBXlDffq7I28OP7R2EF9BvuEkCpPwDMVtMIX51tSP2+WUfN04YMJNRzT3CSpInj+djaBfT9bGtTHzUbGG7KKBEyaQ7fzoINbEpqbT/csvGKm0HntQz8DAsmPk7ZZQHXJwt2PruDBDy/jyB0WCmWFPHqjDM/8+xa+9ndXsL+VCOOBkuKcNevEkAb0dI6nayQZJrdf8c4xwLEhd5OsSNnU8PosRYHlQyOIawzd8WAXDRSqNhrtPFaOl3D6kTrW76mg1FSbwjRK4HsRBlsGrp4L8ezXt3D9fFfSNIXrmSTCLOLYSeWGz8eFYt9omS2gvJJUEViYARzv3tT8a/lNaqupGIE2iggxRKx50O0MpZqB9tEiHvi9Fk7c10B71UG+QDN9IJwAuy/Ucf7pfbz4ww1sXx8g8Wn1wNRg+jnOEPeb6d63Zq43D3Lhszh/3vl7P0/4yK/h7Zi7BMiTQ7COz5ONvFFHu34MyyunsLB8AoVKDQWnKGDU0koLR48sodGoiuS2t93F9aub2NsdIQgMhH4iCaIKSefjoVZKRnbJM8XDRIIUXFct+j3OAgo0hkQobzzK8L3Qk983DVt5x3Exi2IJzKBvHyWbcRyJHNFPXPHwyzuWJLsyzGFpaRk3Ll9Bp9uTtFMBTmwbjWYdvk8mHNewDIHnwxuOoOV1OZyivJhySwI1PKSk/5+p63DsPMqVupyC9TsDbF7eQH9vKKx7MrcMjkNJT82E+cijOyYQt5ZbqLZKmHgT+IGHpdU6ioWyyJv5/VGSytq70GoggZJqEoli6ApflVpFUpALjiMBFZLCHCWw87YkGxP82djYwd7OgEez6PVHwhxjsC6ZcbVWHZWy8qwrOHnopg3DtJDXdQyGngqMiINbbOY0kZAXsjh56KebmfxesVoQz0VFcc+JYqHXHeHiC5dx6fw11CpV3Hf2DNZPrKHSLMi1U9I8nXrY2epid2uEfrcvfVQuMiQDuHFjG7uUWA+niKaJsN1YmhVqpZv1TLFaxJETa1habuPHP3gO+zsjqT0Mg3UCxKORtg5MImf72GbTzKHYKIhtC9vOfuPeKnBDdPZ60HIW0liTcZjjIaij1vXpaIrYT0S5IgEvti5jplRjWnAZxUperonjkiBlSjAsos+yhrxVgEMgcNFGs1kUFqXj2CKdZR/Qw1Iy0XUFchLYHrue+ANOpz52t3fR6e8LOEkQtlKiRoSKGnr/BQL4jkae8o42uXjrKBQKMpt6kwl6vS563YECzG+WZLODZgH8Zwe5PJCX9GcydpWqIeZYkxqStb6OHMNjMt6LnDBbJdeYkmSmezOpWUDoWGT8njuCGwTwpx5C30UQjRGKhdDPqGduTpHzuXaulXjv2TG8A6vFIRD4DnTq4Uce9oAsHiLHEu8EtTnipM8/B+Vp8rOcJovzxz7+Mfzxp/4YH/qdD6FSqeD8ufP4h3/4B3zja9/A9RvXMQ04Sc5m6jnbhHs5bfa5b+S+f3hPDnvgXe4BpnQqcEPxmBRkxp8UsVS5E8fbD6BZPgZTo+m3gThmOmCAIKVkYIgwG8vJehIqL5og8BC5YwS5KfzcVAVAZBkCKR5cxNpEMd5YX2cGjKwuz58GFxpPGWkwrufwSMXBo8fauOdoA/Wyjf1+gC+e28Kz+0NsBCHC2caQBuJkTlFSKRJCwQfJ6CX4QZcXJvXOdi0CYio+EH3tFBDIE9IYtDiM44IAAJTMqhJrKoEfma5EgRklxDkbNdvGKcvA7x4r4sGVEsoFB6NMw4VxhqfOX8HF7gidBPBTXeaXNIuFG8NNbcBDB1nSdRiJJcUqE+wIPqQiTiVzK0OmUersC47Ftr2mxprVWTyoppQ5jwwFJvnldHToJyScJ3ZEKimOtHTkZoTFnjYD21LKuGf9xplJWcml8hkUDAubc2a99xpM7sDmknOaYzoolAv40z/9U3zqU58StgHtEv7b//nf8Mz3nxEQkLIZNbmS2cj+UJ8ofZ8SgDswBx+81gPz52vnVG7sWcDyH14r7zNLU165YgkS8JK0SrICb1L3BB1TVEeNLLnZVE2WX24qmwzeY7W5VXsi+bQZjsj/J9Qom9zXfO4B8t+c4jdng9LvTjznDjBlDqwP+qw/CdbyIrhBlfMnSle5cebmp5Ch1rCxeKyIM+9bwukHm6gvcmNsIM5SeP0UP3hiE1/771cw2CErl0W+IfIpfpBGOVQqT4mIXG9HiSvHBbNiOQMpSaiuxgXXzRkYnVKalik3UzqJaloKI6+humTjzg+08eBjqzh5dxOFOlmFZBhrCN0SOtcSXPz+Ji4+s43ty1P4YyBwU2F6yB9hIbLX6Ug/G6rCDLZmM5WSOx7S/d98ceLzx5klzZnIZw6CnCsMT2EbE3ApGVh/wML9jx7F6fvaWFgzYBQYHKUDgxVc/FEHz37nKl55fhfdrYmwplmL0WNMcZj5bPNp5/2YU97ejLb8HgUCD9yu2fQy67UC6pUVLC/eiYWlO1GqNlEu1CT8ob3QxvrRZRxbX0KhbGEy7OHa1eu4dmUfvf0IU58JrcSylPkBmV+0MtD1WA6mGN7F9YxhMWThJYEK+cjpZPfOwnm0nIBmfOR0g6AfbUQy6AxAcgwJ5SNDzM6bwkja2L6OqefJ+m7aBqrFIlbWVrF5bUMCN6hSoCdcoVTE8mIDo/EEmaaJP1vgudjf3UapWpb1Rmp+i23hSFKRCWQK0iOwWK7AKRYQ+SF2Nnaxv93DZBwiZVpFRssGBpvE4j1IZjHXrmq7itpiVZhqdl7H8lpT2Inh1INH5mOomM0EWaPER5z6YklQKhXER481iLAeyY6rloVNRz8/rtdkmhHY2iCgttODnitgd7sLdzhEmobiT1drVrC8sozFpRqcoqOAQN2ElWMiLTAZDuFRzpzLSUIw2XjjwUD6M0npVaiLl97CShtOuQCx3uW6nwD97hgXz72KSxevSNLuPQ+cwYlTa2gu1mDYGYqOgclkgkuXN7G/MRQfPrIJCWrSe/HVy5vwvRAm16KEjEoe1gL1xYaMC4JehXIRx08exepKG89874fodqZyiEZpLwNTfG+KUW8iycq6bUDPMY0XqC3yenWUnAJMgzLxCMPuCNtbuzDMPHKpAhIZkEKAj0CgO2KYyRRRQNArQ2rqqJYrWD7aQmOhJkAzFxuyVulJyT0hAXTLzKNYKqNQslCv6igVdQkH4XwUha7Uw+TZc36T8K80w8j10O31pL6jvHlzcxOdbkdKi2azgUatoYLWmFicxZiGIdyJhygmqE32KtmMhnj2jYZDAQE9SuclAE6NY/ViPcJTbdaVHHmKSc3aWmp5gnoMgktZG2ui/mE9mWSslRQzUg4ieThMoJZs3zBB4EfwpgFcdyiMRW/K6+RBooc4573JUnjz2HpWGB2unW++cr7pOw6BwDftosM3HPbAO9gDQqCmjMHK455778FHP/5RfPo/fxr33XMfet0envzyk3jyX58UmfD23vYM5FAyL8rIyLSR+ZobHJEnHL4Oe+B26QEVUMHtNTfWlCIECX2xSlgqncLR5t0oVeoIrLHIh5lMNvUncIMBBtNdBMlATkQzFhH0DUpM5cGluzNJwkzHKuWGKgikhmFtzY1dWp5x9ci6oSwih5Kh408Wq3h0rYKVpTKSYgGXRgm+8NxVvLQ/wCiKpdjiYyXbd34eMY+Z8TF7NubR8zxpch6uId6BbA9ZYgQ7FRIkuI8c0JPJkp+l0RJq8JDqU+RmSFwWa8glNuhnVoGGj6zn8dgxB2t1G2XLQN/z8fRlD0/vjnDRm6LPVGJdg0mCRESDZ1qoq01SqhnIpXmVBIJA/I3odUiAUPWUjyTnz3TL6lqEScd+Ey3zXIGlCkKeArM0lbxffuYMzHrNye183zxn+bGPqJFimIRMUUrQylbMw+PEK5HA6qwvKf0RU2hu3EwdrVoL9z5wLz77v34Wv/3bvw136uLfvvRv+K//x39Ff78v850w0Gb3aN7uNxz9QjplHyk/w3m9e5MMJGCdMi1X909GkjrMmf3wtX6tB4pmYXnxPtN8W7H2CFObGItvHGXh/DQFApKfxvepuleJapXcXIFpN1vwU5cjfzPDFGUNmLeNXS3y4hnJbcaAlFpeUnBZlGvI5y2UqgUxna+0LdTXdBw97eDI6Tway7ZsFHnNUaCjeyPAd5/YwLf/+SqmgzkoyidaSfxBICabJyvfLvPOa9vBoUnOIoFWX54BQ23WNRM5XUmRskSDluTFt1HLeTBykQzdOG9g4UQNdz+yjId/5wiWT+nQS/RM4uGEgcwDhl0Xly+4OP99HxsveBhuKcagClIhJDAR005+pzifEf09XKp/vsEyf9YlwIebUg56ejBzA6vBqQW455FjePC3V3HywTwqqz5SppqnFjrbPi4938ML393Hy8/24e1E4oN2C/hXz+Stp493S/nKvf4Nm/sFqqf4vQXo3pqjZkYKMmsVCy00mifRbp1Gq7aKSrGNSqWNRquFI0eWcObUUdQX80g1H53ePq68soMrF3sYuyHSgL5pKlSLB21ppBK8k1jNc3Igp2UwCaroOWEhESBMGN6R8PCHYJryxWBdzTWZ4QckQhGgcEp5tBcaaLXrPA3BSy+dE0kkQZI4Zp1BbzcLUZCJBYdlOSLDLTgmigUd+50+isJubMu46OzvY2llUUmFCSqzLueBYOhj0B1jNHGh6TlUK2Xki0VZPinV7HaGGPY9BczxwClIJOyDclWZm6IUhqOj0q6ivVRHq12TQzE/dDGZ0DPQk98hA5Jrv+wHxIc3h2a7iaPHjyjW1dSHmbdQr1VRq9ZgaKZ4LtJzkKy8fmcMb0IrFRvbN7bR3dmV8AyuI4WijmqzjuXVBuy8I2xNSqxpcWI6JsbDiXj+RXGCQrGAYqWESa+H0Xgg1pmt5SruOLWME3eekKReApyUnVLiSjbe9rVdvHrpmvT90pEFnLzjCBaX6rALhqTXj0YjXL/egTtMYFI6nsTiq8jwlwsXLqNgksVZhq6bAory2VtstzGcDBDFIYqlAlqtBgq2hctXLiPwKGk1xMdRN1hpxOh2JwLSmTZdbnnIFaParAhQVinRJ9AW2TE9Djc2doVlSkYhfR8p323WyvCnKQb9Dnb392V8TEc+nHweq0dXcfLMOtqLTZgma4McongCz/MFpCMoVyiU4JTKyOd1OEYMk3IOLZuxQ33xk9cNHscyECVGlkswcV3s7e1LgInne+h22ecTAVpLJUrH63AcR8A/jiMvpHSb30kmKwN2uO6RJBtjPJ7AGyu1mfL/JaNVFXNytp3mxDpEDg/n1XxOEwCWfc75U545+g7zADTRpIYUGb8cstA7UYORpjJOgyDG1I2UDNnzhJUbRFNEmatAQJ7OvCGpWrGEVX00pw//fEvJ4W/d7IFDIPBwMBz2wK+yByhRUieIKZZaS/jg73wQf/VXf4UPf/jDUuh0djr4whe+gM//P5/HuRfOSbFCNkOY8jSMp523GDA32TG/ygs6/O7DHrjZA2QrpQwDFnCBxQcTxIzERD07glrumEQD+qWRAhRimkOH8FJKBCj3HSiGnwxx7vrIwiIIwkKfm2nhDcw2agQd+WwoMClOU1giHyMY4xEtE1lF03bwF8db+J3lMspFYIgMF0cJnnhxG1cGAQYRk9AInCmnEkp9uTmYM+cIAmZEVdJZGwSU4Zt0ZawnktIEOn3eGE5y09qTjLziTL6qGIZM3TVsgllkDHKnwm+1Uc+ZeLCq4f0rNu5ZLaJdyCHRLLzQ0/DUVh8/7HSx68dyQizAmU/GRKhYd5opiXAm/RmFuzdlRIikC2coU2QlUmfFUGLRSRZbBIMbaQE5VTgLNb8ERTgvcTPMyBeBe5imqIyMZn0/Mxyf/++8gqTeRqRKBMSUdxrvkBJEqlznZDb3zecteh6R4cA5jaftZ06fwef++nOSrE4py4ULF/Av//Yv+Jv/+2/EJJzFq8hO3qoclftCsjmY6phSEvizZKzzlGmGWGuIdAbcKHkZgQY1tlRoi/S9AH5zAS7vnyXvVz6QhBgIP3nCEmUhTOCCQKFIxyQsZM49UgAg+1wlyRozX8LXVsVSBst18HFhIrIK1WFbxR4iiyVtO2IVLwCgMjxnkl+U5lB0TCwsL+PkqdM4efoEyosWrEYAq9qHVRlCtwM53TczC529AFfOdfHDr2zgxW/vI3PJq1VsTz5dwjTUAnWfb+PXfNwxrZuxQXyGLU2ljuq62nww9dFMinJPDd2DTmkvmTkWYFUtLJ9u4uh9FZx5pIJjZ/IwnAx2VhJpGVk94biG/csV/PArL+HCc1cw2PMR+RyfEaKMaYyhsDQoKyeT4/VsPm7jbrz9mqZDWNFcEzjfc9bT7AhLa2Xc9XAV9/92HafP1pHldWH2JFMb3evAxWeG+N43rmHrwq5I6wgSclTz3vDZJWtUhYSTBzxPw369Ma7mi5lvxIFc+tuvu365LZrzANXcPl8vORtaBkMi1tFaPIV2ZQ3lchsVpy3J70eOLeDYyWWsHq3AKvFwL8HmtX2c/9FVDLoMIQgQhkzhjZEE6n5wzuEhok4GepIgilLktAjLa8syeVL2SBCNPsTyXDOMgYm/sZLpMxpJ3Z8Mhp1DsZpHa6GBhaUqrl25hv6wr2SRUSLBE/wuAjDlQkkkvaZdkGe2s78pybQEWZpLTfGfazer8ln0NibYIimzfiD+fQx3YCCHRlsMHkL4KTp7XWFAjUceptME5XIJtZIj0ty93X2MhmPYuo1oGsKPfeh5A8dPH8Gpu46Lz2LeyGG338feVgf9zgh+yJTknKTBs390PRNJ8PLykoQ8NFeWZY3wXReeO0FOt1ByyiKNHvSG2Lqxh92tPsxcAf1RD1PXFxYaa4NiPgetbKNRqcAyyCDL4FOG60doL7XR7Y7gDibIwogPIjLTQjhyBazK1wwsrNVw+s7jOHH3cQHlmDRL6XHkR+h0uti/PsTUD8SfcW11Ea3FJso1GzkzEmsKgnmdfRehbwJhTuZMsts2t3bx8ouviE2DZZVkpW3Uq2i0muI3yXrAcrjW5YX1t729A9u2JGjO91L4oWI8HllfRqFaRaNcFoJ/Qlk1qacmZd+qvmC4CGtX/vekN8HID2AZujAkC5UyauWCgHrj4RgbmzvY3NyV7yyVylhZW8HK+opIyvPUBWcB0jhAb8iD75yAifSIL+aLFHbD0TjSgxlLmT6KKlGerFYC3pnox1WK9Y3dXfSHQ2FNjicT5O0yLB6karx2G5Zpw+e9ZLpvQHkw03+5zmXC5iQwzjMQBYCLRv3m9ED+PF/kR8vzpwcwckrLw3YQ8GNKcRgzJI61oKpRlIOrCkATUgqVDRkZkpbcezJNA0qV3QDToYdxt4sgS0UOTDagCgh5s+AmzjCqdSqoSWW/H75+oR44BAJ/oe47/OXDHvhFeuAgi4ZYAnI4e/9ZfOIPP4FPfvKTeOi+h2Tb/tX/+Cr+7u//Dt986pvY3t5WcyAxkNcaTP0iLTn83cMeeOd6gCeLhtj6ICCBKDORRxNFtAQY62D/ZuqoGOwLA4MsGgVSifmL6Ep+okgQVe7Ms+9m6/m7B3xDdFuKWkNLkM9pWNIdfPbuFu5v5WGbGl71E3xz38NzVzvYHAXwyAac5fGyvGBpwnaLhHBGIpMtodKL3tr/iTmfAr9MBkHM2sNfu1WqMKtVuZUR7BGvQfFp47943M5227CsEKuajhOlAk4vlXH/QhkrZWCUWfjh5hDfvdHFJXrWJAEsJqJGOZHbqGJs9qmySQYMCVkh9GchgC0bkoxBH8IIfK2llfI8VO1VkN28OOSH3+p7ll8/+/pmqNb8sFaFDd6s0/hj24AAlUKW4mtu9ULwUmPBy82agaWFJTz40IP4L//7f8GZu85gb3cPX//61/E//uf/wFPfekqKXIIAnDO5aXtLr3low4xNdJP6o4hbt+bUWV3JIUcATYBVIXERDiVPRfWRRTBs9kd9ANvBfrv1Uq5m7PtAfnvOXVUXztE1e80seX7il3+6j2apyzL+OHz4Lz4ehpI8UdrEv6uULNh1DdVaXhIJ7UJONgg0IC+Vq6g32mi2aijVbISGD8Oih6YrvkJZUkQwBrYujfHMNy/j4ve2MLhGs/KSjDcp9OV62Qss4G//18yeSclEZxsd1YECSc8A/JzcKzJV1dKsfDy5h7PrNhrLJRw7U8bps22sn1pDuR7CtgMBtJO0Q/Wx+gAAIABJREFUhmBSxMbLV3DhR/u4+FwHnes+gkGEiEmMsxfHOF8RXeUPWAfe/j14m7TwICNwjsEdmPvKho3EidFYd3DX2Qbuf38Nd55dlYR2PZeHP9axc83Fyz/axX/860UM9yOkPqBTgmqYCHXASmwkMUF1uVNiO/HGL97TW0/2bdJT73AzfqLzD3yboeVRKLRQbR7Bav0M8oU2SvkW6vUWFlfbWF1tYe1oGSurTThFW1hZL53bwJVLWwLAhFGGYBoLYMT53TZshPSdna0ZBDK4NDHtXPzu4hAxQz0IVAW+PM5MbRXvMtqNEKhiDC8P6hi2YDP11cKJY6sCqkymBFOYWupKmANDFQgGlgpFFEoVYWSxXZ1NhlJFyBkGShUHC8s1rB5fRaWRR7lYEmCKQAffO56OZtYdoQAtSahhNB5LCMloMMZ04sn4KpSrOHF8FdVGG91OHztb2wIkmTEw9hSIU2lVsHR0Ac1GGZWiBZLfCAL1O334XgCbcz1suPRGRIRquYh2e0Fmtla9DNPQMRy66OwPRZps23k5NBoNPOxv9zHY7SOYhrBFTsoDkACwYmhFTVhvLXoNmgY8P1By6SiH9mobo4GPfrcH351I8Fcws8g0uf7UimivtLBwpI3j66uSvk6A0PM8ATvp17e51RHaWaXOIJkalpcbqJRt5GygUKLvo4FonhsBG+HURbffx/Xru9i+3kW71YJdyCOnWajWKihV8ujtdcUrsSiy3pz43924sYNKwUK5XJY+HfR6IlNdXV/FytKqBILYJRt2wRZPR3rzhQQCmf5LoYSpo5jneM8wHgRiYSMJxpYlZA0e8DBtl9fmTTx4rloTW+0WqvUabP4uw8tiH2NvjJHno5C3Ua9W5ICTryAJYGgBMgnLUfYdttQeoRyO0kqFY4+HlxxH3b2OyIGZ9msZlvQD28F0Yfodsu+6g7GkVgfeGOE0RhAwsIMHUrMaTOY3JfsVycDrMfGkjmMdrgp5ro4cb2E4Bm1guJCxzlGgfSDPoZgJC1NwPi4YFBMqUNKboDvoIRwHCAiOzg+m3xQEfIentPfuxx8Cge/de3945bdDD8wZgRK9rptoLDRwz9334CO/9xH8wR/8AY4fPY6XrryEp77+lBjk/+CZHyDyokNG4O1w8w7b8IY9MGeUEeTSyUgisMIagamyWQkGKhIvkGAkJ6HUNApUIsUFGVGUfSlUhr4qTKUjgEZwRggg2YypJzG9RUaHQCNbkHyruQkbfXuI4ulAxbTwcKmBPzhZwT0NSopifLcX4oltF9d3upj6GQJRgFLYyc+MqDqTE1QyROa4lgBl8w3pTZ0mmSkRLEkOVebJIq+UK1TbSV6DsO5SgnGKpaD6KEKWYyGYyYbHKmbivVbRCjhRreKBRh4fWAaqZQvbY+DHOy5+3B3g6jSE63LDykQ/dgolkJlANe0yk++UYXR/OEXPZw/zb5Qkhv8XCSOQ7Eb6GM7kIDOoJBLQkMy2g20jhEIwMxVWGvsoS2PeEUa7ICVNjS8JLaID9wHW5Ky/eEvpG863zMFLdgqZHGT3cYPClOB777sXf/SJP8Jn/uwzcvp+7vlz+Pd/+3f8+xf/Ha+88opcK0FD/qFRPQvmt/US30PFeLwZsjQbn0JAnbWTbFAOQUK0EkAjUCrvH1lE/LcKFGFKLMcnk/QoGxWyqqHDNC3ZYJlmJhaChknAQd0DU6fhO72sDGFy0G9S2CgEcSlnpA+jlolchy9bM6FZmuDN/BH9Gcn2oPTMoPTXzMlnU+bkFGMU6zoqNSYS0hvLFJN8piIa4ktrKPN4/q5uyqY0DFNMx8C4l0N/G7jy4g4ufH8D268OEbu88tLNayajUTFLud18i0Ds27pBv8w3816pO8ink4xdAn6KLXxTyy5fKIxA0Eid9zlEChdRjptk+mPpqC8VcfzuRZx+cBnLd5ooL4coNnWZ2OjxRSbl5ReHuPiDEa6f72DvWh+DbojQB8xEMfhzGqVWiplxSGZ4+/eZc4gwWmZnKJwLKHnjPc0TRaCMrZyifszCXY8s4NFPHEdpgZ5eTONOEUxiXL3s4al/2sXli7vwur5g2pQMZkYR0SSCnijYnuNc7ZAPGYHqTnEi53z0k6fQPJngPDDzPrPKKFdWUascQaO8gmp+AfXaIpoLbdSbRayuLWN1vYrWYk08Grc2+rhyaV/scKIwRuDG8CexpLCSySxrBu8rAzl0DW4YIU9IgnOeybAOJvUqoCSMQvEOlNYKMYnPmrKcYLspNXbKlrSjVq4iyaUSyEAQ0J8EmBAESiLYOhOJ88hSQwA+Sl5pipBx8dIJ4jmo1aqoNMsoN8soMYAhTdEbMwlZhW5YLHzYM7GSUY5HI/T2e5h6oXgYVqoFrB1fxfrqMYwnHrZ3duCNx8gxlCII0OkN4E2nMEwN1ZKDcq0kARa8kumUzEdgoVmXw7AJ2++7cCwTzVZLAM4yk3/pkuxF6PfHGHaHwhZj7UNpcTgJ4femCPZC5JdtdWv1GEYRck3LZD22m7IWEegau76wLFfaKxiNJuj0+tJugp18JnloZlA6bOSRLxWEMVlrOKi0GtL3njvGcDBGpzNCPGVCMROSi2i2a6i2HGFI2mRtVhzlPUzQTTMRJTmkIRmCXdzY2sNg4KJSqaJZa0gqMf0JGUjX299FphmwGNaRJ6swxmQ4Rt7MIV8uC9A2GPTguS6qxQqcWhElynMLeZE3M6SDh7kZF1SxiVHgl2npqFeL6A1cGZ9kvDGwhR699J3ODH3m/RcLGEfPQLYvZ5rK/iSJEU7H8HmPogClShGVKgFWdZpHxpxhUEdAj8hU1n95mhI1B3FMk60qYHcUYKezI4ejvh+ItLhRLkmwDYE28bEGJPxlPOzB9xORnNPflx6SoluhR63UW7FSFxDIk58pabqUcSmPPk1Z/yh5Fytqem/DQETVAhHLTAXD0eSE7GlZT8VNgcEgiUr75uwZTmZJyWTNjjF0R5JWnBJ0lrlVpD5vo5bge2/NOW9/FTn8jQM9cAgEHg6Hwx74VfYAJ+15YAilfSxqGBRCFsxHf++j+N0P/654fmze2MSXvvQl8Qy8eu0qXNcVmdlcYiST/9y37Fd5QYfffdgDsx4gF0rx61TBMV/qFbanPPMUd27GyiEwJcb6DEyYL/SKBsDShv4t4oUzC4DlO0zxoKMcgXJFonjKfF++Yw4+zdhWiwUHH1lYxKNHKli2Y4y9Kb6+M8IXNpmWF4lsmYUO/VjUNkIM+GQDwo0G5cH8yJtbwjkYKO0VQxXxZ1O2dSyQlD+iOEzN2b/zvb/8gLCaNYtQIbMoFgBJc2i7piMfW1jQLRwvWri7Cdy/XkE5X8K+l+FCdyBg4I4LdKaUVKfIa5Q+m1ix81itpFhsF+AmKf5/9t7117KzPhN81v2y75dzrTp1r7LLrjJggwk4EIKBEIiJQmhN1Br1h/TX/tSa+RNaLc1861H3qGekVqTWKNMaCYJIghMwIdgGYwy2Mbjwtexy1bnv+95rr/saPb937apjx4DxBcr22ajE8Tn77LPWu9Z639/7/J7LUy/1cWWYYCiAKQ+vkO48QdNE/A4LNexyXdQVy8FkUybBMfyCsljV3SW4yRFS72UgUo4oo9/aQYEuwdyFa9Rryg2eX4nvynRVArbin1YU8FwPZ06ewb2fuRdf/rMv4+SJk3ju+efw3e99F9/57nfwk8d+goBm8AsQR3JLlGfqbxTYSRZd6f13UCLMoy4o9Zazo9+j2vMKTloWvQTO4DjwLEtAON0iOKeLQtzgPcCwGMuEZrGtn6Pi63JNPQ9wPYJxuvgMcRxE5itAnvJ8JJhKzyN+bVsGbKZQCpBI7zqa1ENYf7akHJrITH6WJYW6+PiQnaancAg8mpSoZQJCEqiScBm9DK8iUzRhOI8l/lt54mLcp5H9GFdfHGPrxRF616YYbM8RTwpoKUFhV6Uwl/Jy+h+qzf/Nbnh30MdNaMRlNMRrp2rVgOAdXka5KJm/iKT4/wVM24TXcrF8rIoTd1Rw7oMtrJ514Hc0uWZMjAwGGnZeinDl0j5e/vkA157PMBsEmE7o06TStcWD9FDR9KbXSplD5JlUfBTOtty4EgyUdotZwG0bWDtfw133ruGWDzbQ7FqSZBonKUa9DJd+MMOT39vCtct9hFMyysguNpHH9GtVIUc3ZrUF4/e1F608iHLGuPmfhTc95Ad+8eA5L76t1r8Frq7rZFe1UDfb8CvL6LaPorO0jla3i3aziWq7huWVFlZXu+h22rB0D1u7Qwz3RxgPRxiPIkzHiVwXunCIbFNTTCc21MjKkkYSl94iUcnADNCySL6iHxlliWWaKZOjY9p0pOLgIfMqLRMIIDoa6k0f1YqvAoSSFP3REHGcIaUMNqBcOJVGE33xiiKWOlv9S2ROpY0FG/gV30EczjGaBAjjSEAtn/5zlg5N1yXYKpzN0e+PJSGZgJxfdbHM363V5WamnDgOE9SrFel29kcD9Pb7In0WTrpPJpojnpiWbaPZqKHZbggwRe84/j5l0Vx/yJJkYBvJWePxXEBApts6Nu1NDBSJhiIpkMU54lmO5jH6JhYCmDe7LjaOreLsmWMwXHpwKtn0Ql7qeo6wEYejKUbTmQRP2AyzIBg4yxEHiupf8S0BLy1HF0+7yWQmY8PFyrMM+BVXglj8igPPp1e6Cbfiw61w3dPEkzCMQ5gSilVgOg2xuzfC/mCEImbAi4VapSaJzQT3JqMRrKqNzhJDM+oCzjIYK8sC6AzhkCZkLCEVk3kojFLPNmGa7K4xmEZD3XWRcB3WOLOo551rMiXcAcMu4hAZweaEmCHXaa71hgTFyN9KMxXsWND1t3wkaGOSpJgmoYDDTCTm3yb2JT6AmgHbYMO8TOiVgDdgHibKLmeuZPNMZOa9N5qOsLW9iel4hkqFYSMuTN3AnMxYNjDyHNt7fUzGI7lO0uws6IBK2xqaxTAoSzVSGfLBNU/UOBLAp3ydZZ1ibWWwDi4bablKTCb4J4340guZIT6S6F0+kwQZM0r0BcBMJWk7CueI6AE+n2A4myCV8EvWEAsq4kKa8UbmKL73N3n/G/nM9+17DoHA9+2lPzzxm2YEBAxkymiZKEyJQbPexMmTJ/HRuz+KT937KZw7fQ77e/v41gPfwte+/jVcfvkyYiZlHe4mbprreHggrx4BAzVh4KgEPcXUY7Gt0n7LBEiB3ViYkJ1D+UEJLIi3HFN2+X36p5W6EyaYlS/lyKYhY5AIXOEoqX4nGW+qXyisERa9WoFjNR9/fu4Ebl+rw0piXNvt4cGdHv55GCANUmSZSvMkW4/Ho9Jh1XEbBMtK/Ou6gkIAo8XGUHkVmqV8mFCDAgMlC7Y8jnLjQgAtJ4NQhyvyxAyxFiIzc6QWRBqrRRbM0IZf6KgZOdYrEe7ZaOL2bhO+62E3B54JUjzdC/Hz3Z4kyS25Pm49chTn23WcdEI0ahk2p3M8/Is+nt4ZY5/sihLMZNMhM8iJUl4xi/TUjGiS+G4ZAioRMOQYSEIwx7TE96SuFGCwLOOojC6vi9jvM2jhQKgua0uCXinZbgRtJUpOgXGKdaNeZ0+fxR9+6g/xuT/6HO6860789Kmf4uF/fhg/eOQHuPTsJdnMpAS6DAcZi09ueoryM34TPOqANJnzr8hvJK134UGjoEC+RAVOMJR3hmnC9aqodutYqjdQbzVRb1alw08zeNsxxWhciJYm0wMj6M4IcGjkHsC0IxhmIRsGvmjwrpUp09wsCliuG7JhNehnqFkiWaQBN8fNsDL5fcVlK6DzZ2XkiFI+q6TuQhKF+ZzdMNSWEBxNE0+jYBxgvD/H7k6K0T4wHeSYDlMM9+fY3xljtp8IWyQLc+Q0yis8ZhyqJFzp/B8s4OXOKAHB3+Qi/HZmTKZl0+WSY6aJrJlOgeq+XeDz6iktE2B1NWYqOdqWYdT0SHwDec8XhgmrYmBpw8LpOxo485EaNm6rob1UkXs8Swwkcw2TXor+FQO7z/i49MRzeOnFTYyHUwFgF2v9b2cE3lt/ReZVAt7czso6ooKOpDmQF8IultnI0uB3TRy54OILXzmN9TMerEquEkNDDeNtFz/8ux1cenwLvZ0+4jCEppmIogJaTLazeh7Va8EMfC0Q+FqPiF/pdP/euhCLs5E1o3yi5AFRs6YODx58+G4X1WoHnaU1LK1toFbroFFroNpsotGo48j6Mk6d3IBhWej3JuKjNxzMMByE6G0PkYoHLhODcwlYsGxL/N7EMo0eZ5kCAsneqlRcAeuZlir1cVzAcRyEtDIlkGZocMjKNoAwniLTc3ieLWm0Dj0AuI7pJuZkbgUp5tNIpJ6UC9u+DYsgGr1YGc6VhEip06VM2XOFMZwmMeZkZVk6lpaWBFgiQ4wAI+XmeR6Jx2ESqlAyylE9z1eqS87nmgbbNtFsMkDCleNzPNp/pHjlyityWxdpilnA9chEtebLcbliDcFqiGOSIUy42EfC+ptOI0zGM0yZbBvMUbEI+lACq8lcRCAwm5moHa3B8IB628ax08s4f/40Wkt1JClT0hXQw3TZ3n4PYaiYgfzs8YT+c5EEaxieiXiqIxiQARfL+fsVxdYjEFrwvxs+Op2GAHUE8rjkMkwOegabLEyL4R0mHNeEZWgi7aZMl8/8LAgxnMwlUIbMSq5lItEtNLneBLzWjy1jdb2Leq0i3qBslLkuWaRTxHGIPC19hanASMj8JJuP7R5eATY3dQnCcB0XrmsJG5O+0O1KHXEaIYjn4i0az2Jkc9ZUDDdTDNFqtSpMxlmkiBriZ8mWb1mDxvQhFVarqkkJFfKedCldLygNVp7YZP4xhCNONUwpp56OhP3He5n3BRmdk8kY0ykB4gK2TyZjgcFggNF0jNl8jvE4lDARFmJkA/J9kuSrqdRjeRHs5D+poVOpgTinijCHbfqc94oKKeGLzxifQwKBrOXlfYumVsYwMdbOfDYTJMlcpPoRGYnzEFFEX8wppvMJAnqPXA8ZY9ANayGVcs3PZW33+h7O1w+89HI5YAP03pxdfxtndQgE/jZG+fBvHI7ArxwBZbMg4IAkf3Ix0k2Z8I8cOSLyuC998Us4dvQYnn3uWfz1//vX+OcH/xlXrlyRiV4mzIXC6XCoD0fgJhkBA9UDQKCSDyqJTynbka6nBiP3bwCB1xlGrAxYbihWnXQcr2NuqmuqgECVBpppDlKNsh0m/93w6FNgC4udAmdaPv7NhRNYW2qhNw1x6coWHuv18At2LicZEDsCeAAqpY2i10yn0X90nSMovlFyHKS2sRAqzYikOalSVUkOVGER3CBlAg6y8CbzSxgMC4+9HPAo6aVnoJ5DCHsiKWU1b0GPLZhkOSBH3YzwgY6Nj240cW61BcvzMUo1XNoL8OiVTTEDP91s4PzxYzjTqaGrBzDNOV7sT/HPzwzxk+0xroQZwrzcOPPvWZTuKonugsn4WiCQGwAyB00jp1+3vJg8SyCQ4KGVW8gEOFGnS8CPzEyGpSw+V4LNBZBV4Sviklgmp/Lqcs7ja6W7gk9+4pO47777cNfdd4nn0n/5r/8FD333IVy+fBnDyRBGbggQSD8cYWUsgEApdH/N6wD4dx0BWrA3CQRys09zcMrNmBRdMvW8qoFq3UC1aaFSI4ujgkqzgk6jgVqDYGAVdUqavJoU6pQRUYZLlmRG3x99jFwPoOkzQJuL4JCFL+8lg+ERHD9JFabMmwOrwEjVGlJQlUBtvFdkw82B5l2UCSOF0nAW6Lwe7OBnGaXSlH4lsjki25UeQUE4F0N8JjZOh3P0dugRFaG/nwkImIY5sigX6wk9MWCkvE6p3P2JRlBeRPdlMnY53kLLejcAgWrz8yogcCEtFTVTuQjLwJesDOGaOUhzHWbZEJDNEMFWkj09oHvUxsaFKk7d0cXJs8tYXvVgecTSuZszkAV1TLfq+MUTz+PnP7mMy7/Yxmg3QhYTTHgfgka/7hn9dT/nFErgXhARJpGqZ0XaFLpKTqe8XuPY09LBBmrLBj79peO49SNdLB1z4VYoFCcb1sWzD6b46cObeP7SFQz3BwI2REmGIjKRZ2QZsrYSrdsvObJF42DBkrvZZfK/boDfxM8XQKAs6wvJsFpnaDBhmnWYhotmZxlrR06h3TqBhr8O32/D9XysHWnittuPYmV9BUmcY9AbY39viN3tIbavDiUYigw9MvoMU4fn0jZBF6ApCiMBpNTyowIYCIzx2ZrP5gK4Oa4vQBxZcJbOub1AWiSSwCsrOZdyQ4dm6CI7rngVsR4h65ByYabozqcxDMeA5zsCNGryOZyzC0yDqbDlsqRQSfZFJmzwpeUlkY8qT0DOvSp1jJ59/DqKEnmfBN5wTTAUQGSTpdiqo1bzUWn6WDmygkq1gt5uT8IhKB2ejOeYhxlS+ZwQtYojaca2ZclnzwIin0r2mWUaUs77yRzzOISrGcgKxapMY64NCbKpBq1qwPY1LB9p4tz54zh763HEaYzhaCgsQjbBRqM5XnrxJQz6YxnxeZBgQrnsPIJh02ePYKQl642EpTAdt6zbGu0qOutttFfawgRtd+oyhvNwimA+UflvLMPCRADeRqOCtfUlWDbl2ZmEWEUx2XaxJM9ub+1hOJwgZVCa1BMaXN/C0aNr6HQbAkByrAkEct0O47kw6yiTZW1BtiKVVSJsZSAIw8GSAkWWIpjHCkC0Lbne9OBt+BVEBAEThnBQtl7IPwaIxJRkVzy0um3Uqr7syQhQkn3Me4lNPd5n4kYrcnF6ASrZLANgOG5JGiBLKf9VcnbWCVzbh+Mp+gNKfANhP9abNQEb6edIj0CGqpiWhWAeiYf81vYWhuOxPDNk7JPQx+aHUsywzlElpgrgKxVpORO3S4CUSjMBAlkFc50iEFheRJkPVQW7aOormx4W9gTxLGECJvTKjELFAuUzymdoHop0PUomiHPW1TwSVf+yHpKwszw7BALfxBT8Fn/lEAh8iwN4+OuHI/DWR6CUGOo5u42MXudWgwuvJalSDA/50/v+FB+7+2Oy0Xzsx4/ha1/7Gr7/g+/jylUFBgpcwsr38HU4AjfJCChpsKKQSUeZX5OpREaTyG0JKFnQ80opwVKsPwkLITPQKDuF4vVDgIPAoaU+QxIeVUYvZaEJGVjlPsQoFcaUP9AFTqUWa7jQqeAvb12DXa3jmdEcP35lF5fGQ+wZOfJZDkQeIMmhvhSzZASm6CE35iVSVqqFWagxoVKJZMtwkwMbwAMy4HKXKqUXO/iUNxVklzGpVIA0KalUCmtuwDK4pWWKGsEeUzq1Bmx40LHiR7jrZA0fPdHBqYoHN82wO4vxk80JzCTF7S0bqy0fdc+BVvq6XBlHeOjyCA9vzfE0/YDEf1GHTlaayxQ5Fe4mFaoouxZ6ZzI6+LdzOPS/M3IEBn1xKA1hx1iDlRvwhW1FllXJxdQK5DqZnUqaRYCR/oqL7XLI/Tv/BGtSSdDVBDRj9/0TH/sEvvD5L+Bjv/8xsUN4/rnn8R/+43/AE48/IRsgMhL4OyIPL6XEi895Q7YIZbH5qs/ICwElWYRS4uXXfdTbNIlXwRtOzRYgYe2oheWjLhodG46n6I+0caAPFCVmlPDqmiPee/Tb0XVL7nFhiVJWpc0FjCa7VWBhsiOJ+dEXk912uZFU2nVOsI+ArRTXfB9NvpWZd5E6yBNL2BwlfxA5wVg+G2kBnVKvSMc8yjCbTDAdTjEaBhj2p5hMJuLrlFDuRjl5kCEKCkQxAXReGDHwhB7lcHM+O554H860DHMZu1Lef0MBeEAJuQBCbka967+UBpeo4Os20EQyfl0UWv6uMGNpT1BK50s2rOOZ8Ds2VjZaOH3rOm69cwmrJwy4jRiGzffaSBMXs1GAX/xoFz99aAsvPtnHcHuu2J/lffyGk69vkrn9d3YYi+kpB+yiDQP0QOOjESHWB9A5oXJ6EpycYI0Ox9dx9GwFH/7kCdz24VV0NmwYlQSzIkbwYhfP/GCAJ3/4PF5+fkuYTfIMUjJPs84slzRaFY7zeq+FhcWCG/0+BAIPrhmlb6vM/SJA5MjRA9VCtdHC8spJHFu9AxXvDCrWCnyvis6qixPnajh15jiatSbCeYrdnT42r+xiZ2uC2TDEeDZHFJOtVMB3LTQ7TQGaZmSjzZnwCvFjZQ+FjHrWwmyCpHEmSblpQia2BYup9HmCIAmkkUQAgowvYnHiUsEmoq7DdLjiagKUhUGIYJbCdHVhfLMm96pkgPvwTRP7/T1MRkruyzlbJwiZxgLekVXKRkwaxkhi1hGWNIrknhXqfAEjZ3JrCs2k+QAbbQncqoNa3UO14aHerqPTbaFZb2BA2fSAwSacz+cY9wOMe0N4DLuQdV8TEC6cqSZfa4XAURMWWYAEaNIQtkOJM9fyXIBEgpgcS9qLMFV5ZbWNk6eOYOVIB+PhELu7PfHOcx0P03GEl1+8ivFoKmvddBJj3J8hm3G+80Tu6tY1aDaBxxCzaYh0FglwevTkGo6dPoJmt4WlpRaanSosvcBwsC9AF8H7MKKnX4DJeCqy5zNnT6HRpnScuCY9cLnWZdjf72N/d4K9/SHCOeXGMdIsR7Vio1KpoFKroF73JSirUrFhWLocv0rKVRJYshXJVOOyR2CQwRdkH+qUWSeJSFqZiitccdOQzyF4J2m6uikhNoWuCQO0v7cvnie1Vh2tehWe68v1J7AVSXo11wIy7nT4liU2N5IITFmunsN0maAdKDmt5MZpsHRK3HX0h4EEg/A8240m6l0CvrawVBl2s1g7yJTc3LyG7a1tAQIJ4Ol6yZqmTJnLe2khxXWHcmvFSVSqCobKUUqeF4UKSmKhxrTgMhVY0eGVtcX1wK1FY/zA9JiTFRvHwhqNZgGGwQx5OMd8miBOZsgxRqaFb8DK6qD892auL35nq+Hb9YcPgcC3ayQPP+dwBN7KCHABZ6Jl+NklAAAgAElEQVSgLDSl1x+/x8Xmzg/fiT/+/B/ji1/8Im4/fzv2+/u4/1v345++9U94+PsP4+rVq/KnSb3/pa9y8/1WjvHwdw9H4DcZARWEoVxWWOIyOENQIcpESzZOmlBM0BRZr2I/ZWWirfLnY6GompA6zIyhFPxlfiMVNqDDLq6ekBwi8lshG6aU5ynzeB00+i/g+RY+uFLHX55cQj8HntoP8fhOH5fDGSaGjmSWokir0DIXRqGAQHKhCowQG7PSu0V1rE2mEpahAoqXRfnwa569khB4IzWXMCA3rfRwi2FZsQqK4HdyE1pOFiLtzym7nApjRbkMMpnWQgUWHMxxy6qD39uo40MtBxsVB0GW4YWpBzvLccYN0fSVlxUN2FNDx3ZY4MfbIR54ZYwnenMEMkdoItHR3ETA1JQKaDEy5BhyF014lcdLsDOBpSWwdQN9jYnIlmwgtIJRIo5Is3kdlPibaciJun68RhyrMmRlkUg8fZW3F4FPC7Zn49TxU/jKV76Cz372szh67Cj2Bnv43ne+h//0n/8TLr94WaRhUrzSx0lMrw2ZJyUsRDNUcvBrMajr+pcbCu4b82wibAFibvTXo79Po9XAsRPHsXZiDe3lOipVB3bVgl+bw21NUGsl8Cq8aIlIdWmiTXaJImQbMAgC5jwujh/vZg0mwyEylbIby86P3W/F4GbDh6bbCvCjoT3ZJDRGj5GnBtKYjA1KygjWyS2PZAZEUwPhvJRM5RbimBKvQlgflHmZsYkZE/pmibBiyEYhq4YeUgE9h0KaZiniG+9Bsit1U3k0ChCYZ6gKxK4e0oAm7wW7/Srwh9eUz+Sr+068C8qb6DeZJH4r710c22Jjkd5I/nkd3HIRcsSWhGJN8AFhA4IAruL6ckMpwUfEnRwLlbqL5dUaznxoCWc+XMXxcz78htrokyXBgKStZzU888MxfvbgFVx++opKQoUpMq83BGRfH6uD1NbfygDefH+Eyt+8CUvmag2JFso87fh8UAhw8Hlhq8ZEbKRotizc9pEV3HHPGk5daKK5ZiKxQmD/CLafBp5+7Bqe/ukL2HplC5MwhkbqMhmx9AVlAMWB7PdXXYaC99Zik7rwEbz5huudPSLld8vOh0UfUq4/wo43VLgXR8gi66mOZvM41rsX0andgoq5gkqliVrHwtIxG3fccU5YgZR2j0cBdjYH2L02RL83w2jEJkYgqbdMXGVaLwG8wWCE3nYPs8kcumGXCeqqoU4WIKWvhmYhSGKRz5KNxWeNybJxFkl9YTi0XyAvLBdAznboj6sYwmRd0U8u5pxpJjAtV+S4TNOt1JriVxgy/KA/FLY1ff/IoqMskxLdhf2ZbmrQcw0aZaH8W5YuwB3985J4iv7OQPze0kStFVwXCGg5jgHLYeiTj+W1Dmr1tsznlOf2ByNMx3NEoyk0m0x0S5hxDE2hnNp0dCyvrQqgSCAujOjZFqDbbSgvQFocWC7ywsB4MJIAQgJmlaqLFhOKmzVEwVhAP66T9KSdT3PsXB2ILFo3LEwnCQY7E8yHIZxqDW7FRbWrw6kqdUYYZJiO++LN11nuYHV9VUDNTreGzmpHKofpZITJeCJrHWuOkB57M+WH12430az5pQTVhONwXWIQxgyDwVTSjmfBDIPhRCTKjq3JODgek4QraDXo/+iqsa7V4drKUiQi844hYzHZhDxWVSOwKUhPPa7VwWyOeD5HGkeiYul2uzA9A57DgBC2NjUJJtHyRI6BNSz/tuco779Woy3/HyeZsD/jeCbrO+XlDgNObFp9mLL+aiarJ7JbI2F0FhnD8jiJWegPGcrSRxTNUfUd1Np1uYeSmABuKB6KPO7+dIr9zW30+n3MQuVlyfAPSt0ZQMJXzno5Y3KwLeAfv833ETTkOkWrEmnes/wmi1AzkeQ8Nr5xAQKW565og9KclaVSvJ8ZmpWIj2IQzCSJm8cYT6aIkhRxEaDQpir479cGvJXqB8WjvB5G9M7OZe/LTz8EAt+Xl/3wpG+uEVh0uTnfLWzHyg4LN67rR9dxzz334C/+p7/Apz/9aSlaNl/exDf+/hv4xte/gSeeeAKjyejGOb3mM+QHr/e9m2sUDo/mPTkCqmhQIIGjzIEFyFskaKjUtIXI9zo1jRuvRUzvYv+e8YsSdtKV/JebcSomCcVJmjA35wfwiBqAhgGst6q480gDf7hq4/lxgR9tTfHiaI6dJMaICEvK5DYbZkF2IjulZLER4uuhKMFLOUz+4PpxLDbkSoJx/bVgBArFYGGiV24YZX/Bh7uMHBGwTLEFedjq7AgwKeiMYMtihCwjxqqj47aGh7uWqzjfcuH6VUwMF74OrOoRVNYc0/ti5IaOUWri6X6GB66N8cNr+wgSQns5UjL2FqZ+UiGWR8/jy3ilHHFalG64pOImiBfGaqVxNzdOBFsXLwK9MjQifTl4fooRyHqR++vr6jEN8CwPx44dw2c/81l8+ct/josXL0hh+tMnf4q/+n/+Cg/c/wD29vaUZLaUf7GITRjiIsVpeU0Omr4tutSvPb/SH5FnZZuA0wAqSyYaSw4aHQ/dlS666+vYOLqOTqsp6YxW1ZR7wDLG0MkMNSjlVUUsiR0KDDMFpKR0zUENSaZSeeX6MQU6LTCeTaRDTs8cskzI3iP7iPcTQUxuGkUWVbIzZYPCMI84QxDSLR+gx3o0A4JphtksUf/NhEvevlGClB8nsmA19rSJEvIsAcTF9V0o9zhGB25ZhpGwiBdmSvmkKtk9EJUJrfIfB5/Jg/fNu3HueiNr4kIxfEPxqM5U5oHypAkS6gxxSdA9ouMDnzyJ235vBWsnXHg1JTEnZN7vOdi6HOJnP7yCpx69jHBQYNLn5ry8j9/wGKoUaTWn3owMzDd8Im/xjbxDbQFTyVwm6OT49Owi07k0rpeoWQewNWyc9nDrh1s4f/cyzl5YheZPYGddjHYtXH5miEuPvownvv8UxoNCvL84L/M5joUew2eqpIEurv9r5sNfLh9+i6f5rvh1jrMNSENm0QW7McFwfjEMH66zjPXlc6jVjqJbX0fFq8OvVdBdbeHWC0dw6sxJ1Oo1mceGvSmuXH4F0URDb3+C0X4f49FYElpPnj+JbrsuEtnLL1zB7uauRG/xRa86SsSlqU4GWKzWUIJZPA6mQ8dE8LNI7hnPLT3iCoYwadAcl/aSyBOGYzCJNxL5rNQtOcQHrr3URrVRhes4mARTkUASCBSnv9zEeDTBpD8RsIb1uluxUfcdOPU60iSUlbXWamH1SFtuGwZibb6yi9k4kNRa9WK3RnmvMnCktdrG+dtvlYTb3W2yJXcwnkwl5VjOT36HY0CAz8DSUh2FTo/TBNE8wDSYIStStc51GqjV6/CrlG1b6PV60tyKoxmyJBJJsefxM5YRpAnSIJbglskkwjigL+BY1m76vxG0pYch/Q557epdF7WGKYy2aRQjmpDROUG9WsdSt416y0O1WUWtWlMeypQN0LsuKxCxMWXR0zEUIJd+erJQRYV8Fll8umEi4NrGNZFNtiiXAJa9/b6MQ2QUEtJS92zU6j6qdSYRO/L3XJf+kFRmEOSPxQ80iqeq/KF/dabk4ATLWHLQ3zGch6Baq96to9OswfI8CeYgc1BANYf2EYmoJaTIKa8fx4O+vwQ4KWFnMjBBYvoNeraNGhmltSo0w5F6JNVm0njV+Lkp619X1phgEgjrdDAdyL1d8+twfVfJtidDSakOZyHiIMLu/i6mYSgNePFPNBwhiLA+kYYJk3fKl2XYMuZFRp9CS/wP+b1FrUU9SMwiQ9Z8NlgWz7Wq5RkcY2p8Fwtv1uGsaZgmXGAejhEEYyUNDiaIJgRXGYjHeHbK1l+nXj4UtP2uZvpDIPB3NfKHf/dwBN7oCJC2fvEDF/Hnf/bnuO8L9+HEiRPiW/HoDx/FV7/6VQkQoYcWN4/cJHOTL3yUXBPTZOVVEUt3XCVKvQE/rTd6cIfvOxyBNzwCr0dLPUjbOvhBv2yDyw0HowEzGDmd9xQ7j4BUqtEjSukWCaDzWahlMTZqLi6stHDXah0nazn+dqeHb2+H2Buy0qNRMnmDLNA0pAbDG1QCK4GZihR7BBgJh1GxyaLcErBFXAol9OJfPk88roV7mgL36HS4ePGcWbCzKBOIrAx/ICAYC0uO3VrihfwMKZlITMpj1E0dx3wH5+sOzrccrNdcHG05qDsFdHoTceNQHhslbmFeYCfU8e0rYzx0JcRuGGOuxYi1FIlskm0pykwp8liM0msLcAhgCaNTRUMkwum8UUTeOJMb128hUaHchQmCMkYqIhoG2XyGSQGfXCtu1GzHxurSGi5cuBP/y7//X3Hm3Bn4noWd7U1854EH8H//n/8Zz1y+jCSkr96Nbfb1xGD1yWqHZ8QyzzFlUMA58XyikbgCwbihZ1qfaxmoulVoPtBYsbBy1sDR211snG3BIbBq00eK8TUMECHTiJtIMoyK0i9sIaEu6MUOg/IasvckZZTyXRcgS4hSW7IDYxPJFBgPx9jZ7qPfG2EyorRrJiDedBYLAyEIYsRRATOrSIFvChNWMcXIeJQNBE+3tOjhuAreuQA9y/8u2/IyMov3v+qpKzv3r8WP+LwcNOd+HTLlG37K39NvPMj0LYNzKLESN1NhF2k4fWEZt350Hac/VMfqSQ1+jTzmGLnmYDRM8dLzEzz70xG2fjHF/ksRJvsx0igXZgo3v3w+bswMYuF+Y/OGikgt1Z2vwC++mzyO98s+6kY7iHOqajSp8ByGLkxL+T392yhvF944oFVhVBMcucXDHfes4+Ldq1g9NUHhxUh1A8PdGM88so8f/d0AL/2ij3yuoUhtFClBRs5/E6meFGCgGO1iwVW61CoYhv/eT9LgheEDR2XB2Pnld6GpVeBZbTRabXS6R9BsNdGqL6HubaBaPYaNc12cPLmMI0e6wkqjp1hvs48osDEextjd3pPAPLLmltebOHL6hHjjvvDsK7j68o54AwM1YYVpWiEscrLjCOhIWrBtiwRU1rk8wzSYoOpZyLXSl9uyYfgOKp4j+BtZdQRh6CtHJlccT4VFRlYhwaXu+go6zTr6ez0kBMsyFVBC8I81wu7WEHN69RFgtCysH+2gs9bBaDLEbBKgWqti49SGLGGbVzfx8oubGOyO1Y1FMIkNryIVZpZj6qg26zh/x62oLzWQpSH2dq9ha+ua2DskcYQitoRF7lgWVlfa6Kx1MRjM0N/fxWQyRJRG8nmNel3W2o2NdXieKzYSec6Qjyn29rextbuHWTBHu1nBxQ+eg+O6GA6m6O0OMRnMMJpF2N/cR55EMMmOqxP4c9HpVKHrBBrbaDYaEsAR5TnGg56MERn3a6urwpijHx7rD5YdDIxpNGvi8clrxes7nUdI00JCwaiUmo4m6PX66A/HyIpc2H5k/RVsfdL7eBYiFACPrL5Y6iZ69lXqvgCUBNB4jTzTRM3zUa3W4Lg2tna3SzYcrxFZeAUG8wHa1QoMxxHfQDbpWFfUK/Q01OXa0hZEXuw8GwwFiYW5Ly9JXlN2NgThGGTDUOsoVQ3E6WAGXbPgV2vCUqx6VZnHXSeHRTsJkePGiHNNGt1hEGDQ72M4ZFCajk6tLmAw79sh04P3ttAf9DCeTDCfB8K8y8VbWrH6xZCk9COUWiIjcEywXLV6+U7ChJZRCHio7HxKeX3GULBYedhIUaHqGnYZ+UxIujqD73ghswhFFksoC1OTg3CCyayPyXQsacE8XkXtvF6dvKdLhXfRyR0Cge+ii3V4qO/XETCAdqON06dP42Mf/5jIhD90x4cwno7x4x//GF/9m6/im/d/U1KsFrI5SiNUHDwBApqbK38thZO8n1kE79eb6D103kTphN2l7mNFvFv4et24t9kF3TANnG1VcNeJVdy22gBmA/zD5j6+vTnB/pxsKSbkls+ExlQ70TpcjxNlA1NhWeqvSVIrfVTYxZZUkAXt7NVg4EHxXokXvOYCLL57EHLh1zk0ylsoSSOzrDDFT46ssZqp43jVwvm2h1s6FRyrOmi5Oup2Bo9SX7rQFBksMgzF+FkTT5jdKMUDVzM8+OIE14IZRlqM0GB6HM9dpcuyaJWxZBGbA44MgQpsSXUNCXWkRNgWDLxfdjuV7GaOvcgdDzCbxZuPICv/lkap0DLuuutufOmPv4A//ZM/la79s88/jwcffBDf+c4/4uEfPCgbqUI2eK/HfVLJKjxviynIDN5gYMwC7LILMEDUdYBGy0VrqYLOSg2r6x0srXXRXfZRaaewGqF4hmkO/Z0UE4iFLQ+fwxGSkDBLhX0ym8VIogIxGXlzYC4+e2RcJIhnGYKZLl5ReVTI0GapASMzRb4TxZTlRuLtQ++qmHLeLEceF8L+455CL5R0TfwFSxCVIN1vJh19Dz3rN+OpvEr2r2TgijvLC5ig1rKwcqKOkxdaOH2xjiOnPTSXPGjUVhcFojkw7BXYfjnApUeu4eVLPexvzhGMU2FocC4jXiE9BgF4b8xp3LZdTzdeJEeLhcH7a1W/MacenD+v06/VRlyuDIGbKpLchWGl8NsZVk85uP0jS/jgvVXUV20Yro4sNDC6ZuDZx0I89LdPYvvliUjwkfLakn2svMKuv0QGJ7v+18xM76fa6tevctcZxLJeWzC0mgIDGxXU223U60toVjfQbp5Ca6mBo0e7WFlrSUhEo1YTDzfKT0ORgMbSTCEg1V3qoLnUFiCGwSJXr2yhv7MrDStb88V+gX6CAsaQMq3Rs1WXFFqiTQSFWB/TA44J7m6FvoM1tLodacAk8wCTaYiQ1LOUQLCGPJ4LyEeASsKyDAONqgonYRN+RguGIBEpOX1vGeYREYhMCgkE0ZwCfsVHlkfIswQa02pdVxp/SRyIB6KsDWEIxJIwIYATZZ9FxtAuA17NE484sup4vG7FwbA3FlbcZBJi0p+JLyzBtEa9Ac3T4XqU1GowTfZQmcrLUBJTWGUE4Sq1OoIwRTQNsbO7j9GY6qIMtsdGZyGefPMpQVFKZWeyZg0HgdRBtbaP5aMdHD2yhm67JkEe9QZluJ4K3mGwB9Nig7mSzbqejDf/iepCwkzU0+X7LiyHLLUc4+lUgFzXciXIhV9PZnP0+30MBn0kWYHl7rKEmEynodQJlEWTaU9ZLJlqvvgs+lJXjMdj1KseLGEE6mK5xGtBSS+ZbNVKBY1aBb5vwbZoncLQMFtJzFlLMbWYdivi2cuQMjJfxX8All1R9Unpw8cySWBxBrGQBUiQMCsk0CM3TQEVx6O5JCDTl9DQHVieiUpFg+cbZZ+bgBxB0UDkyRy/kGAvP5s2JvR9dMjiiwUgfOHqy9jf72HO8EgC3xKWlCrrF86FvCfF0kMXqTBBa4Ka4tesKfsK8XMuPQEZJkOf4pxAIH2r2ZSUuluoi+XiRKkA+8iU1HOMcgTxFCkDVWi5E0wwnQ8Rhn3xH5QDWEwZ75eu1c1Yv/zLYzoEAt8d1+nwKN/XI8CEwnLhWj+2jo/e/VF84p5P4Ny5c1JEPH3paXzzH7+Jh7/7MPb392XSvrEw5VKE8HviwUZvp4X56/t6UA9P/l0/AjSe4b8DBc9ClUuHPTJgb29VcPdaBxePttCuGtjvDfDAlX08sj3GPn1/mBlX6MK6EaNklqQ0GmStwwCJXHnSLdhSSiqraiGjcESCIYmVb5oJsgASFzpimpIr2aFGw+hCh6Nr8D0fp7ptfKDj4XwdWHNzNAx2p5mgK+LURb4yDCIIEkGsSwN3gBzf3QEeuTzH07199DFHatPK3YaZKAkVWZHX54aFr59uyu+LEph74hkTY3/NXVMGciy8/CT3ljoj2X8xBoY+QCZqzRrO334bPvu5P8KffPFL2FhZw0+eeBIPfe8hPProI3j6mZ9J+p2kC1/XMIu7uiptidBRulfYIgxUZ8tk40hJMR0Lds3E8sY6Tp1ZR2ddg9+O4LVS1DsO6vQOqjIBMkNhlDLjgkm7wHSUYDRMMB6mCAYpAvryzWJJjgwI+JFBEeiIIm7cMsRM2iUTMaK3USj/n1JyI6ApAWRKhTPuJwVM5TlJojJl7AL+qestCsTD17tjBK7L/3WZB9Tdx3s7R26mqLVtdI+4WDnuY+lYDWvHPawfb6G97ML2NCRpjskox9YvgEuP7uHpx17B5ks9FLEO16BvF83UmSLNW2Nx35NttkiU5j1PH9OFD8LN6s/49l/O63PwqyC4f/ldAVTJatY82EVFydLcEI3lAqduq+LuP1rD+vkaal1H/D3DsYH9l3P88O8v49nHd7F7dYpwttCEL8ae1+LGJMi5jKxprjfq9X5Kgl6sXQfm5X9BNb5xkRgeZqICA2QGOvBqFXjVNlqNDax0zqDdWUa7XRWAq7PcxtpaF2vdFg0npIEyHIXY2Ryivz2Ea1dFKst1kaBQb7+PzVeuoDeYQIuYGq0kjwSxcmns8RnVRPJKXz/+nOEdZOGyeeS4BqpVF37NkyAGhiqRUc/fWQRqmSYb65okEUdzJsfS3zWH5XvI8kTYh1mYK4GAUksK6EIWFu8QORZKLAU7XiSzKo82rt8S0pATnFT1e63mwnRcYYTNRlNkZIjZJixPg9dw0Fyqod6oIA8kvUzAPEqLp4MJwiDGykobK8dXUW15EhohKcKOAgEHwzGi2VzAUZOdMuiIpjMBP+kB7LqOMBYJZhEYlCAq1loMsMhS8WzmWme7JtrdhqT0Vl0P8ywXcM52GLBR+s9aNmyTaciWqABYD3DsKPOOZAw12AQJqypshMnATGpmJ6TiuDAtVYMlTD9OCQpPMR7PxFXaMTm+psiFkzSVJOF5EIsixK+4qNUrIhPmuDbrHvyqLcAiG308plkUyd+sVFz4ngPfteH5rI2Un16JnonnqNSE0tzLkQm4F/JmkiAcAmnKa48gIYFisvJ4nomAhgylIRvV9CowNQuDwRCbm7sCYofTGLmto7VURa3B+491J31pAcukzJZ+k/yMAmESynHUKnXUG3UBikejMV7a3MT+3jYiBnTEKUL+XVHNsLZhY1jVd9K7LihrZqNYkuoEYOZqokTo6n5kk4PX29V1zMlq1Li68R7SoFMBIRYAFlKOQ8RgFV4XyrkJ+tIXcI5ZOMMsGSPPmc5d1myyMX2fO1q8/UviW/3EQyDwrY7g4e8fjsA7PgISUslOliGLFhM17/rQXfjc5z6HD9/1YVlcn3rqKXz9q1/Hoz95FJs7m1KUEOBYvLgQcnGUxYw71MNN5zt+2Q7/wDs8AtT7iBdbBjOXMqUUaFEyZogj4cePNvGZYys4t+SLr9zPtiZ46JU+fkrPIXbdBUBT7Fl2sBmCIZAarV5Kw/BMzJJVFDG/LxZ/UjZRNMriiVXim5WELYzKFkBgJnJWAkXE610dWHI0HGt1cdfGOi60XRy1Y9QxF+0ymUPsqrOgv05j5FhIKq8C4RjQ8eMx8P2rMzx+bR+bUYiYVTolrAnHjWmHrBLJSlObXIEbuIExChSmYkFmodpw/MpXCQRyvuLnymac46ppsoHg98gKuO38bfjkH3wSn773Xly840N47plL+Pu/vR/ff+hhXL78AkbBSHnoCePy4IaTp1myLwsHWgkEqndEyBho4hmod32sn67h3MVTuPXiKVSXc+jeCLo9o+4ZjsFjskXqwuZ+NMsRjMYY7Afo7QTY252jvxthshcjmGSSIJhQHlx67jG8Q64Rvf1yTf7xhyyMhdpX4gIcVmKy16315LqUm8QSr+V/X1fMqFvysFh+h6eOt/bxvLjcQZFNy0YC5yEVUEC7Al5v06E0TYdXt+Axzfuog1s/tIIzt3fQXregOwmKVEMwauHKz0Z46ocv45knN9HfjGBkhmyGCZxfh51kvS4RBoGWhQd7AHZSadS//gF9a2d+s/y2mvXLMkZYLSU7m4DHgklL4EcsHRx4qAlQm5khnEaGtWMuzn+kiTv+cB0rJ6qwHU18ziZ7KV58PMaPHriKF5/aw5QejjI1q2utPvvGJCi56mQhL6TBlL/9ujnyZhnEt3wcB81wrxsmvv6nSu4QGzdclT1pBtmmDceuotlcw+rqObQ6R9Cq1VCt1SWMY229i7PnjqLe9pGnOfrDGba3B+jvjJHPTXj0WKvUoJuWhBMM+3t4+cUdFHMCaqrOFUMOrtmmg7hMhDB1xeHNyL5jE8zRYZpcqbi+5/ArFYyGUzDgw7RV0A8lv77vCBBItl3Gf1kqzPtIpLW0jiAIqFjwKef8gn6FtrDcUoJ8USSAJr8WVhzXVD7VNDVmj42/n1OumcNwTAF6yPibjmYY7Q6FOaeYahoMp4DlKTCLzUoCQmRxZQSBZspf7/i5ozh57hiazSqKIkUkqcWsF0zx09vd3sd4OBEwq7vSRBpGkticpGSImfAcT0IpeqORjI9fJWOPHosa6lUfw/4ISUxGnCU/Z1gV/RdZCxlGAde3JDm31WihXiXoW5H3cuGkxyDTbUejqYCirAkYGib2ITFTlFk7EAhjuApF+SlyJoC7LmzTFHBsMB7DyA3UajVh9wXzCC8+/wriIIBuWSIJrojU25XGY6vlwKswwZpKCA0Frx2tGCTt2BIfRtPQYLuqmpDctMXdnCtmoNh98Os0kWt1ozZRcwOZm7ye3G9lOX0IVVwewWfqzU3Tlntxv9fDlZeu4dqVXQx6Q/FVbhFMbfhyfbUiFHC62fCRpBGyNIGhFYizubASXacq523YJqbTKQb9ASbTiUiUmWI8j8Iy3EMdo64RgDWVhSGPP6JfYSTApVJ5FOIFTbMdzmWSpq1TLmwgSFJRmkgznFvHTEmNKQkm45EhJrQ5mc9mSONAyenDAGESICmC0gKnZAQugMC3PPccfsDbOAKHQODbOJiHH3U4Au/MCLARJ6wSVXhxY72yuoL77rsPf/Inf4LbLtwmBcYjDz+Cr//910UuTCNhdmmYFqYKDBY5JRC4MNl/Z4728GU7AXUAACAASURBVFMPR+AdHYGFMo9yn0JTPnaq88nCX/mb8F5v6Dk+daKBLx5v4VTbxU6Y4DtXJnh0a4wXhnNMk0I277KlFBYc+SMVmHBkW0cmjuL6zVBoNDle+KSURvLi0sXNOt/59jFBPF0l2xV6hrpn4HTdxge7XXx0tYljno6qlsIuyDCjybMOjZtPWcpLrxb+THxClU/WvNDxfAw8vD3Fjy73cXmcYkr/GEp1OTfoHDd6EREQVKmoSmSnI9UKJRe+XhD/mm7uwiqrBLRk3pJPU7JqwzawsbGBT33q0/jcZz6Hixdvl+//1X//K0kJfu7ZZzEcDahKkeuRZ7aAs+r3eU4xMl1tEorCAwomPBIY4XmE8DwTtU4Fq6fquPXuOk7f0cLK0TqsKodHxSMLwzOmJ5KLZGZhPsox2p5j6+UdXHt5H/29GSajVEI50lmMOExF2sOREa/DHAjJ2hAJcdlUkaaLAihl/MiA1BTjT1TXBDSpvSll5ryXuImRsRd9Dt+vZKEsxw+75u/oFPKmP3whN1VQuZpxCmEQ09uJz1uKjCmNvAcIOJgmTFuH3yhwy53LuOPuVZy8QEkqP4F3tIvxXoyrz03x7OMjPPP4AL2tHmajAkWsHiZhNBX0KLieCFCqrJRHnrDelBPUTZzc/KaH/MAvLiYXZnTznCmfu54ApN6nSEvlBp5AoI6M7B8wNorPYgrDyVFbMrF20sSnvnwWJy424dVYH8UIZwn61yw89I1r+Pn39zDajiTcJ9PLRo+A9jcmOQH4DwIG8kfejnN9N31G6Qch999BqfRiFVEWYgTRFL3cUZ6a4mJmo15rY2ntJDrtE8ozsNJEvdbA0kobx29ZxcaxLnzfwywKsd8fYX93gsl2hETYmvTzs6CZDCqYY/PyLtJ5OVdbOmzLkJRWNrJCNsjYvZGgEAWAMOCKABc9twmeFVEEu+phPBgLe9Byyfo3EMZz2ExQFWkw11sNlqkLUEW/vyRmja0uPhNRxVOXIBOluPSuZRAT2VpBoux7LL0E1XRpKKVzAs5ki+fC1rJ9C36ToRAWZqMQw90RcjbGHAuW48AwySonE4tJUBk0WyUfiz0IE3GRYuPsEZw6u4HV5S4sh2FWkQov0Qzs9faxeW0Xvb0hTAM4ff64NAKn4xjjYYD5NJJ8CAJEQZbArztoNKvCsiNotrLSwWQ0QsCQijgXae5gMIElctNYxrxS8+HXfaxQAl6ro1Kviyw5CQOMpzOM+gPs7e4jCCJolE6X6bO8NIZJyw8Fkkqzk9Mtk5Z9TwAw13Mxm81EnVutVoQ1OJ0E2HxlD2kcCvhKaTOBPXr6rR1dRrvlwPbNMiGa1h8KMNZ1ApAGiA/K37IIFhpyHQt65xJI1jIBPcnyI5Ar0D9Zc7yH+I8Mf1FikPnJCYhyWjVfyzogTWvVQKI8d2d3D1deuorNq3sYjUbQ4cKrVOF4BFpTFHqMWs3BynITRRGKJ6TO4ykIXvNYHdg2pSOaSIbzkJ6CPA7en5RJq/pPTUaavJ/MRWHCZrl4+DHIg+CdMPkokRfQnMnBmoyDECcBzGM+MqwPVVEjIKCYOUKatbP5DAEDc4IAKdmA0wjzEgRkErJO25ZDFdrNPKEfAoE389U5PLbDEZARYHdGM2VDzv+xm0p2DROE7/vSffjMZz6DkydP4tq1a/j2/d+W8BCCgZvbmyIJtgoyBzIBErnxZ7fq8HU4Au/WESjzd1FoNnLdEf88m7IMMT/mT02Rwmx4Dj654eILx3wca9i4PE3x1edH+PHuFDvTHHN2bQVEU51Oq2BWbgU2PJFKpCJKyjHThsg0bgTLtOPSisoXfzpGaGRvmg/4etegghYKLYLtpVhq+zjbbeCe5Q4+4CXoyvOswlDETIa+hiVASV8YcTnPExSyG1bsmKgwsZ0b+GE/xMOXenhmP8FQeAcZLDjClCSYaBBoKz+fZ0uQgSEEAky9yReZBYvNumd70pm/99P34rN/9HnceeddqPkennr6p/jf/vf/iJ89fQmz8QQ5zbm50Sos5e1V0BSc/2PgUSTHy+54UbgoClu+5kbd9XWsrHZx7MwGTlzo4MQHM3SOh9DdECb105QPka0R5RjuZRhcoS9YgfF2hNHuHJsv7WH36hCTUSyJuwpd5RgpmFfTaavNbj3ZCSXgUDL/Fhgxf4XXh+X3QqyZCLXgYFwywdtcnR/PpQQCeS/SGJ3F/PvL8e1N3ly/g1/j2sv/CUAn0lymSIuOH5qmnk0GzBiFKcEC/EfLgdQIcPyWLm67q42LH2/jxMUKTLNAblNmpiEcONh7wcalx+b48cM/xv7mBOnMQJZqau6hrHXBFi29K8s8TVioyjyl7tIFGPg7GJx3/E/yjAl1cOQrSBBcDwaRR7XsEEnbQAB3Q2SDUZrAgi9sFxEQcyqoamh1cnzyyydw60faaKxRtkfmDjAd6nj0b/fxxHf3sf3iDNEoRaIFAK8zUX15lg/MDWIjUZ78+1L2xpNfhIUcZLirO5Q/YZo8ATU2T9isY8Kviiog86yKZmsFa91b0GysoFXrokowsN3A2vE2Tp9dwfLKknjnBlGEYW+Gzed7GGzPEYe8ZoasgdMZ/fECpCHZdpYwzFzPhueQ2a6St8IoFUlrEoTSrNFtHa5P3zxLejp5EsNyfGFXscFkuw5Ml2wqDbP+QH6Xn8H7y7FM6I4rDEHKUmUUeAOxGZCZCMK51NxkuYnkN82RhDPxJSTSYroWPM9BTpAojpGkZJPRQxdwKwZqrToMWxffP4aIFGmC5kpLpMhsfNGzb9SboZhHiAlK2QSIytAiK0OrXRFG4NrGKmpN+tjR5mImdkJ7vR729waYjmewTA0nzh5DXnBsQ/R2Jxj3pphPMswmU7h1B9VOFc12Hc0GmX0mVpY6AiBFQYxgGmJvf4TdbXWMtsfjN+FVXVTr9N5rwHVcYThajoEwmiFJcvimhStXN0WmnIYZ5pMQaVSu/Y6jVARpDIuNSIa9uIr5WG3UsLa2KuOosjpMSfrtD0YYjWYCwpFVR5YivemKIsOxk6uo111JbzYdQyTbptSPpnj/aaIIoUTZhmEpCTbHi5+vCMZkbSpAq6DCganBGhsNQMCpmYu9SARYlzCALpEagfc9E4r5XkqzJXQuzbC/u49Xrmzi2vYegukcWeZCNz3o9FDWY+iWhnrNwfJqAwTTimIO0+S9wc9Vfpc2G+GUaCeZMPcSJgUzVCyPBAB13Ap01odsOGoqNoTHyFRhIvMhE31HQ4zHI8wl4MYWixhDL2gNfZ1EEoT0mC9rX5nfCHgy7T4TT8JgNsVsNsZsNkE2DxGEMaiiyREi0yIJX2ONfjCM7B1fKg7/wG8yAodA4G8yWofvPRyB38kISGIoO1MqxIBTOpMFj506hk/8/ifw5T/7Mu79zL3Sybr09CX847f/EX/ztb/BY489Jib1WqbB8ixFV5cI1N/JWRz+0cMReFtGYAEEZgSqSoBcywgSET4h6G3CMTWcbTn49HoNv79qYq1m4Plxiv/+VA9P78fopUzOVd51Ghli/DKnhxGfLFu6/xRJzIoYkR4rb58F847VHTcJIndS3m5vVhj8egPioCYJpF7FwOpyDefW2/hwp45btCm6aQyPomRTidGoP0rKbq0AFNyn6oUATHTI4pQRFgXGto8f7U/x8M/6eGo3xH7GrZuSF3JfmxShFJwmx6MkpHFrQycZGaMb2RW/8hq+OtFXzVU8HhbYnVYH5y+cx1/+m7/Exz72MZENXbnyEh741jfxX/+v/wPXtvtUKqvgBeXpDhTcwBwMZAmU5mqxIddomQC4NQ3NFQ/nbz+Bi3eex8nbVuEtjxAbVwCdhtcEZkzx9BvuBrjy4hCXHuvjlUszjHcjJPzDMZAwLTRhKjVPk2evkpwXmawLoTKvt2xwS0hgcYRKA6ySBAQMpGRUtyXx+XohLF5LTHcWxKgMbHnzYOvb8lAdfsgbGgHOCnzOeHswC1iSw3njaJGaDEqwjpt53m/SlGBIgVfA9oFjZ1xc/P0Obr9nFcurTaQ2nzkGytSQzZaw/7KJv//6N7H1zAA7V+ciSydLiIxdUSAzOKCUvi4OWINTMuDeyyDgjbNVED2bA6pdcR0EXAClImtTSeVkoFHGr+YlBeDSEN82LViNGBc/Ucdtv9fGsfMNtNcZLFBISu3PHp7gqe/u4cUneth6ZSrrAxss6gsFAtIaQuYGNl0W4OOr80re0D313niTWhPLlaI8pcX3brhWCDoizwxfynzW1m3UnRa6HcUK9GsdVCoN1OtVtFerOHf6BFaOL6PVbYq0dDae49oLe7h2bSRULL3QEEwDbG/uIoo12IUFXXdguDZMl02XBLV6TUAkpqKOhhP0BiNJSXVNV6Su/EfvOIJkBKCY0ivhTZaJSs1DpWJj6+UtjKdkUsUihUxDlQ5s+xoMW7HKuH4S8JsEsfjqpTH99JTUlomxBVl5Kdduhkfo0Dx68dE3kQnHMaI514kclWoVTqMG29Yx2umhtzOE5flYPbaGdrOKMAqEzTfcpRwzJfaIBDF0UwWMaBZHN8f66S5OnFpDs9MSCXAcTIWVP5lGGI+mEk5iGZRZE1AKMOjNMO3PMR8x0T5COI3QXa6j0a2j1qaHXRVVgoFGBsf2EceZyFL3ttVzwpffsODVHQkpcT0DnUZHGJWu78F2bWEyLteaWD6yjK3tfQx6I/E03N8fYTycihSYYBmDTejbWPC5M1hDED+1hDnXWW2j6tniG5jFBYb9MbbJLmTCcxJKEBp97Ji+S//BbqeGRrsOt2rCFp9EgrsOqm4NSc7E31yUVkw09l2y8mIkeY6Y1in0RCQDMCPTUXkc8lrrDHnhGp6RZccG4cGZQYU/S8NyoQzIVGqwVdgYDobY2tzB1k4fvd4UdsGEaE3kyKYFGK6GWtWGU9Wk1jOMFJrJRhPrPU08CellSZCRliVsQnEtGs3mSJIIjsNk6wocE4jnKeKE4WT0Mw4Rh1PAUGvGbDITj0EelwDZhq3SfVnbMmE4ZmowmYeca+nHzfNlPVRgEk2RzufCiB2OxggnY0zjidy/qg26sKpgAna5Nh5aUt2M0/0hEHgzXpXDYzocgdeOAAsUbgBI0V68an4NFz5wAV/5V1/BX/yrv0BntSOJl9976Hv4H//f/8D999+PKy9dgWM4Ek9POQaLkoOfcTjShyPwbhuBBRBIA/BcYzE2FR6glCp6DRpcuGaK31938NEVBxeWHPh6gad3Zvjr53r46ZBm0oXgMOIfpElDHo6jQkCY+EfWSLnbR8xU15ybloU/lNr823YJ9rzNPv1VtAVkyK0MjlfAMxMc9Wv45IkOPrRSwVFK25JAzplFmWKoECXgl4UkyXG+yJnMJ/6BOcZ6jBd6wA+fmeFHmzleCbk1jmEjFoHdVOcZZdLJ5uey/DM550ghyyAVykB+9Z3CzQ4/ld1feRmAJV1rlZbIpPN/++/+Le756D1YX1kXScyD338Q/+2v/hse+d4jGE9GktxLmRZBQPl7143AFmynEniRTWQOw07htXR0T9i44/eO4PaPLGPtRA2+z/Eo4bqsCiR1zIcmtl6c4tJj1/Dk47/AeCfEbBhizljgcnNqF1UBUPkix4rSMXVvTUuhuJL9kmBI5ZTcJmQZvqq5wt8g/4g/t+R9dMZalMY3WFv8Ln962Jl5t8xBhJIIZTBFlA0DSROVg+fmiRtW9SWZgWq2cGGhLuuvZRKwTrB0zMVtdx7Dxz77IXQ2QmTOALqhNmIEMsjEefgbL+Jnjwyw+XyMeKAYVLxTLIPG7dEN+XjGe8uR0JC3wtx9d4y/AvIIiqqxL0N+ePBKdacerVKdKvnKnLdSQna2WB1wtCxppXDXHqN2JMZHPnsSH7n3BJZPGnD8CSL2SmfAzx/dx/f+9hW88KOBJISTfXwjDESBWeq5Vgm079/XAtzjHcprtKBF8utfs2gwSdg0xAuvXjuCurmEWn0drfo62vVVNBoddLsNnDx9HBun1tDq1oThtbe3iWvXKKsMUUQ2gn6Gay/tCTgrpq8ixVTgrQB7TQfVelWkpuPhGJPhFDEi1B3acChmokWJMT3iHFt8uNkGmwcTCWiwDRuTWQTHNkX6GcxihNM54mgK26nAYdCFbULLCAIqppw07hfLluoJiIVPQfqesMNSYagz0ZdgIENPCATmcSJgDwMCyYIkEEbZqe05gKWYcvy4YDATdmS1XUOcLkaeM4Hi8UfpBN0jXazLv1U0mw25T9fX1jGajrC3s4/ezj7CMMDaagebW5siDZ4xIXgcIZpGCKMIa0fXBAR0PI4RhQg6Tm4cgV/zEUQxdvd62N3eRTGBsDDpzUd/O8+3hInI86N64corV9Hb30W7WcPJW07i1jO3CuBHv8B+b4Ctq9sYD0I5lyhK4Dv0Q6/LJY2yCL5FBqWPar2OdqsqacAcXzIv4yjCZDzDsy++hOl+D+NgDtex0WrV0Og20O120V2piwxc0n2TQmqkmEy9ORUAbCgoH3b67BF0TAvOyZmAc6wLueZrhgNL/B35tJf3fSozs/pv3nek07Eu4zrBoA0yF0sQUM0YGoJ5IPchgc9JECGaxIgjExmbRi5Q4RRlqJpUpz8pk6bzGInGY1P3wEJyoPH58asSvEI/ySCYCODMe1aZPdsCDqYJPZcXSXAO4pShN5HIuoMwAUmQC2Kz1D8FgcsIyNzS64STHb1rI4RpJIEv0/kUQTDGbDJCv98rn3ee+8I/9O1skb9/Z9h3+MwPgcB3eIAPP/5wBN6WERCWTOmztdhk0/9mdWUVFy9exD0fvwcf//jHceqWU7LIPP7447j/7+7Ht7/1bez19pSbkRjaK6+uw9fhCLxbR0DkXSW7I9Uo1ciFxaa2ILZ4dDVcHZ/fqOLu9RqWaiam4whPvjLCP2wOcCUxJdWNZt3iQ1Ok0rVlbVX6/pdmyQBrJ1MUFWSJKbc7bv7ZoSbTgA+UEHQO7gMXNdCbxHd01BTxhBIRSl4BNHQdZzstnKy7WHOBlp2jZgOVioWmY6PObjYlc+wMF5T00rhbV0Usy3/DwtVBjB+/FOKhazEuTQj/RUiF7WaCQg4Vt6KYhhxHFsE0wSGj7zojUFnOqNdrzu/15ij6ynQ6HVy444Kwlv/1V/61+AYN9gd46smn8MA/PYB/+Md/wObmpvjsaGTIyR8zheWgpqoFhLYIVPFVoWlGqHWA47e1cPYjbZz54DKW1w141VQYlUViYLafYPeajt2XE/S2Egx2I2y/vIfeVl8AF8S6XD917jxnWtqrop7Fv5y7dMAXqKQ6dblXFkNBCajcGTzOGzxBTZAJEeSUrMLFJlnyJN/jfm7v1tnlVx/3omIWgD1bMAIXvmjcTJI1duMRoZsd/Z94T1HiW9gxvJqG5dU6Tt62hrMfbmDjjIX6kgbLV9snboSvXYrx9GP7eO7xPjafm2O8S3YqObwEG/k10SolUXwtC/e9OfLy1JWnxvmIY/+aOmYhDz7wbVG0Cdu7fGAln9UueZwm7HqCjVsquO3uDs5/uIWNcx4si/vdBLuv5HjmR3M89dAWLv18B9mU7N2FLJjPMK/HDbbwe3fc38iZ8c5dRLiUHTatTAqVMIJf9hmKVk8vTV1voOMtwfeX0KitoV0/gkZrDd1uG61uG6trHaystdBs+QI4DUcjzMch5tMUo16M3WsExgIUYs6Wqg4fE4LzVN5PphzvmSiOMAtmAsjpDpt+DLCApL3z/+k/V2vUZI0nq4yBCiogpIBua+I7SMYvGXPRNESQzOFYjjDK8oK2FQy5IJOwIhY+M7IIiUYbgO/74tFHUCYWiWwKx7RVYIlBn0KCj3NZ+9JcebUx6EM3tNIXL0CRKX/flOnFAWWkBgoyGXX66fE+z5GmgTCzDNdArUkWXw1+1UeFAStVHznHYDYXYNIyyKZvCLiUBKkwvEajCUbDACYXR0f5nJqUlxI0NW1U6iZcS4FacRJLOMR0MkO71VKCb0NDre6i3qyh3anA8VyMZgH6w74kyzKRuF2vouL7SNMCkwnZz3OM6U2YFtJco8LJdi1pbPK6OaXcl9/3PFdUBqzFNLk+KcKILMwYoci+GSzCcBB677loVD2RKhN05jWJYwZ6qETohAzPeYwwChGlkdw/4tHoeyIbdx0drmVJo9myHfHqUzORakyQm8xAGbEHEPBZKQLYEBVvvJIYp+Yr5VnIxmEYJpjPIoznIYqwQBLRBoI2fWQnprAMApCJnDdZfP3BjjA4+bliuUI/QvGrVLYlvN78uaQ6a7nIfAl20tOSMuobigRgmjDoRllFJbQ64f9TFl8oz20etwIvIyB1y7hhJjfPEcQzAR0JIobhFMFsgNlkqBKNpU46WCQe7jXfyOz5O37PIRD4O74Ah3/+cATe3AiUqgsuhu1WG6dOnMKdd92Ju+++G8dPHZdFlGzAB7/3IP7pwX/C9uY2JpOJLJhcJFm0yIJRVmjyPdLM80R8qmQhKBNE39wBHv7W4Qi8MyOgQMAbLwZjLHzZNEouNR0tT8f/fGoZ55c96JaOy9sTPHZlgCdnCQapDiNT0gjlrJUitefqvpcEXRWYQaNoJzehJxqM3GXUhXhxRXTT0+YwTLUhZ/qcuQAC9dI3TCpCFqmZKvApP36NpO+XjY6pV5FLMm4Eg93rHKgDqFseWpaDhqOj4mmoexZqXo5jFRfHHQurjoaGa0jHWgWAKNlcxkQ/TUd/muMXV2PcfzXAw4MZ0nQu6YUpfUNpik0QkMcr2yjy4pT3UkH/QF0xLsk4XswLhEV5Xiw2ZdzEP0+TuUO87vIE7XYb5287jz/41B/g85/7PM6cPYMXnn9BGhX0MX3yiSfx9KWnhXXJcBTK9oRIkRswCw8pQugCDhbydwmopJkHBz7sWobVczYufnwFZz7axNoxG6ZPgDeVTdL+Zoirz0Z4+ekJdq/MMNyLMRsliCex/FxLucviNZW8SCSURvP+YcKjSJqJIJRpoZSGX58PRURTbgW4uVRJezTbJjdIpRWUxTCRWGFxK92owc0UvY/EWX4BHv6qYvn/Z+/Nn+2o7jzBT+6Zd1/eqqcVYRshBAgEGIM3Fm+Uq1yeqYiJjuiO+q2jo/+U+n2iYzomuqMjpmd6eqqqbewum3LZlAFjwBgEAiQkQLue3nLf3fLe3HPi8z2ZTw+MbZWN2XQv8UA83Zs38+TJc77ncz4L33PNDe5GSob904wef9xRuc7mLeWCjRsESaYXSajsQwlM+Xeinp1tBztLImAICaYM8bEghvtO08Qtx5bxubs87LvFRXvZhe3RzB7obwC98ykunUzwzokAF17v4+r5LVm4JhJOQul/+C52P+dv1beuqQb+uKv9eH5abQQp2H37yZGkFvqj0ltgh08d/8yFc+HbKdJgGRkJ+deQGVPU5nWsfLaGW462cPieDub3V8SPLBjpuPJWipO/GODZJ89ieGUswUF80TMuEa9CXSxXOGfIptLHs8n+xGdVjoelNn7HTlEBjP+2E5BEeeF40sPPg61VULG7aHjz6DZ2YaG7F825eTSaHfGX7S40sbSrJUC6ZVcUADRJxNvu6uUB+peHmPoxokTN7ATGXIZ1iI/nNR9JgiiUNXJO04gUU1rLxN0wFVDPY4qsrZxpKeUNMzKjALfiwqu4EhLChFiCgaNeT0AdzgEEzGhL4ng1uJ6FLM/hTwJM/KkAO17Vg+d5sB36+xZJwyk97UwBtsgeYwosvddIrE8Tpvimkg7baFYxDRJMRiGyUG3ss6Zg6AODwziX84mgLx4BSc7YXqWiQkk47+ianL+EDjLAgZ9Pc2ZwSNsSjKwQ3MszCeJgonAQTkUeTXuCLCYbjOOLLqS3Ss1DpVYVsHI6HqPX30SlXpUawLYstFt1LC51MLdQR7vTRqbnwt4LpxOkWQCv4gigl2UGojBBLsa8rgrjIVhKf+OY7/cFkLU0A2N/gkkUoFKxxXfQcUzx9iOYyCCPiudKvWUbuoSF0GORQ0PdcZDZxaZfrIDAIMwkFGY8CjD1GfgSIcsZAgO059potBuo1V0JIGPbcsreVotwNqdEt3SDKMaXnOuoTK2jWK9wLmDbcz4QH2qWAwSnOVOwX4UxpnGGhMGOOYNpuP3KWiMSCTXrONvSkCUh+v0eNtZX4U9CaSMCxLnYwqjjsvUkBbh4EYNkm5BNKkRptollyoYrA0Zipl5zLMxz8b2kpD1FqPZhqRwja5XPScK+TpJjgDCcSNCIPx0jmPiY+EOE0zHi2EeUT7dj5mYqhz/xkPvBHn4GBH6w7Tk72qwFPvwWoKdGrVrD3MIcjh45ii999Uu4+9jdAhBeOH8Bj//gcbzw/At48/Sb2OpvSXHDYkBCQ4pKmpNVmVgpaZ1MMLtO4OLDv+LZN97ILSD9U8yPWUurMIuSp8F+zSJwpW7j39y8iF0tB1ejDK9cHOCVS32cz1JEDKCQNFpy4VgIZ8jsiZA9WExFKRMAc9lltbkzHTsSWEFojAXVlCW/PoFtctGZilSIpv5c1HA/lOwyxaETA0IY9F1hAASLtOvYIKUPDq+P1ZdOX89c1DFwYEtokCThUaJjAnUrxT7HwS1VFwcaNlp1Aw2PBuwmKqYOW6TBylt0EgDnNjP83bk+/mG1hyiNCxYDi0r2KAUeEsciHFimzhEMJIAl1b94InLhK7Bf0fYKgODlyrhBaEyjXMXFbbfehi998Uv40pe/hEOHDmF9fR3/+ON/xLPPPSvj0drVdQyHEwV2GZFActxRz+nzRJcjfQrNVMoUOUlh5FRh6xXM73PxuXsaEr6w77Y6zFooDL5oGqG/OsY7J4Z444UhVt8cwd+MEAQpQllAAfSOJzBDSEHFpPBaYhiGSoGWhEsxymE1zSK+oLXIr3mh6rNKRqxYf2IPxvdf0zOrcxazQ2WSI6bhhezm+oxz+P5tB8J3H/tGHgQ+9ffQdwAAIABJREFUomsXbJjKL5KCqdgSrJ3J1WSH8U4piS6fgUzLlMm6JMukKiW6AOcluMvM0Fmp4TN3VHDz0Sb23NLB3DLla1yAAbHvYrTuYfWtDG+9tIY3Xj6PwVqAYJIKY40JkpKCKuCzSpxmR7wRNvDebTkl9OlrHo0lDiV9RD1/5ftLLEihQp48qfTjasyZ2P0ZBzffU8e9Dy2j0XW5g4LheoZTvx7j1/90FW+/uir+dNv1k4wchshBdYYEFPYUH1HX/Ai/thyjyllYzSXXdLG//dQUKCW8+mKc02FpVbhGGw1vFxa7+zG/tBuNRgdejR51VSwsNrGybwFLS0vC9orjVJJuN66OsH6uh+FgAt+n3FNtYHkVG6bnikUG5zEJF6EaIMsxHI4RTWPx2SM7j553HNdtpn1zktAyJGRGZZHMaZ6wxAgOEYhiqr2GixcuicSTz53rWKh4KmCEYBhDRCZkToX0B0zhuDZqVQ8NJvA2qjB1Q+pwnlO1ys3GHIPhCJPxEOEkFcbeeBoKY3Jhvi1yTkn1HQaSiE2G23g0lnGgDOXixmSWRhJ6QUsOAkD0uuO1UQVBwJPnwbRlAqIE+Hiu3PRqtRtotCqSwqyCIKbI+BmyD/0Q0YQhEUzzJVjWRK1dgW7liKc+tkZbIlulj6PnOmjVq+h221ja3UZnri1eizrn55jjViQgHdOB0zQXjz4yDg2jIv+NM4JTMSY+7+VQhR1CF3By6I/hVExUvarcW567LGUyoE7GpeWotGbKaqncyFiDqSC1OMkQhpGkHQ+2Rli9siFMRnpHcgXkOC463Rbm59todqoiWbeYIiyq2EQAWykg+GXyzPPMTKmZpEaRDdVibSWljOpD7HesDxWVkPUEwb2ibxGj5v3TucmqIY2Z/BsVDLsErm1JP2HC7+rqBaxv9YQJyDmACb70peR3s06i8pcUaILbKf0NVUYOdKYi8zpM9jfl/SdMwYxAc4yRzzqWfb+wKuGwyVTlNKWKXVi0YUB/TPYJyo+HmIxGwg6MkwmQTYvIvJkZ4Ec4EP+hXz0DAv/Qlpt9btYCH6sWkHW6jl0Lu/Dw1x/GY996DPfccw+q1Spee+U1/PCHP8RTTz2FU2dOYTAabAOBTMxS+55qIaFAlRkQ+LG6t7OTeXcLiP8P2Wc59Fy5M7HPko1jaTlajolDnSq+e1MHluvg11sZfnVxC29v9DBgYZZx4c5AEB1tQ8OcrSG1hBeIYQz0owzTNFM7uQQEM0ekyFYB+tCnpeYlqJOGiBSTKMOIABO9X1hYsfgs1qAE9K4BgYU1FQGh3+GdzMVLRi+Z3IQuacj09yRHjcWsWjipIjQRXlpLt7Do2FiqWGhXLCy2HOxuVbCn4WDO0uFyAcICNdWxOtXwt++s4e/PrsJnMcvvkoRTVbDyGrjAIFtgGwgUzhuT8lTwh2JNFuy/cjEsoGdZ+AJMCN5/YD++9tDX8MjDj+Czhz4LP/Txvf/ve/jpz36KU2+eEpNxSqHSnIW2gUxnOh4ZeJRsE6ajySCd/nkvCtkN/ZFMB5ZTw+FjXdz91TkcuK2K+gJDTzLEoYX1S0O8c+IKTr/Yw5mXxgg3ElrsIKVch9SPoglFRZVzp98SebT0I52cT4IsBcVTpD47ut+2/Ie/46KgQB1KJFDeWjIAeZ+ubbb8YY9xucguKOA7QcY/7ICzT/0xLcDnTx4MjiMKIKaYnF6QClgW0a78O6MUWE9lkZYyvEIYGkI1VqAd/QwcYG63jd23dHDw8Ao+c+sylm8KYTp8Nh0ksQO/r2Ht7Biv/uo83jnex/q5AJNBgjTJZaFnaBEysQQojAn/mOv7pHy2HEDVMrc4622xfvG78k3Kr4uva7A6/0RRnwdoDJXI0VhIcOBOB4/81U1Y2OfCdnSEPnDuzSlOPLWFl35+Ab21say2mRbKDRqOW3YBBPK+Uxx34712UO2Ua+qO2e06vBPLMZUNx8dLUldduMYc5hs3YWn5ANrteXjVJirVGlrNGhZWFnHLrQcxv9QRYH46DQUgu3T2KjbWhhhvETAPBWSzXAtzC4twHIKMqr/QP9exHWxc6aHfG8Af+yKrJANK15RFhIRFcaOv8P0gEMhNd9NRibjNZlXYg+fPX8Bw6CNPGEKjo1J1YdMz0DQxGvsCNiYpgZtcQC7HsYVNxzAHgoKU9hKoajYrEiDCY436IwkkmQZkgo2E8Ta/0JZ5fzgK4Q+mSAnsCVONY0Eq/sAEqlgXJUEIw3VknpYNCTK7whSBH4t3Ya1JxqItYI+0UxQjCwPU23V0l1tozldFHss2CeIU/iDAuDfGeDBB7JMZCAEZrZoJ3c1h2akElJBR32w3BSg18kzkuUvLbcwttBQYWKXfnKohpPYQ1hl3VBSSxfGMzEACp37hX0cwlACW41iII/5dIKxsegRWqh4sh9JV9TkmBXPcNMm6M8m0zGVjOOSGbm4ijBOMRhNsrPVw5fwqekwZTlMBJB3XRbNex/zSPDrtBrwaWaFkHHK0zmUDlOchmzncpBX2N8dgTfYLlW0gQx0VEHgNEmP9wsAP1m/sVgSQc7kn3HDkkaiEoKacoDPZgQRrwygQoI/elQzxIDu0t7mG9a11BD6ZeYGAgaaeCdBnWgT2cmhSN5LFyaATRbDkeRsWQ3SYRE8pdSogNVOGgyDEgP2iABVlcCumOHpq0guQdlMT+gH6Y0xG/OljMvERZBOkGhmMrNt+37P+R3rm3HgD64d1xTMg8MNq6dn3zFrgw2gBSvKO3nMUX//61/GNb34Dx44dQxZlePKfn8QTP34CP3vyZ3jj1BsyCdEXgjuyLAZUkayM/mlSTN+0nYzBD+PcZ98xa4Hf2wKyaFCCDIJkrFmUM5sFXctQ0TLsqbu4Z3cXDy056Mcanrgc44WrfWz4A0T8fKrD1D1UHAt7qw5ubnqwalXZMb/Sn+DCYIrNqTLk50KPZuJWAQQSkDP0CPv3tLBQqwrLb300xurmAP7UF0ZgVBAjROKa0i/HVD6ElCCJp1cpv31/gqC6OvrguYV41JeogFTLlQc6pYmUmTCtWDamKf2BpBg3DQfLDQe3dD0c6no4WLOxZFio6pQMWxjGOf7HO2v423cuo08DaUpKSvxA2IOaFMyUrhoZy9+C4QdDzPkltEiMt9R6j8Wxa7vKZiAnU1ITKdLy3DIe+dojeOybj+H222+XTXCmmP/N3/wN3nrrLQkK4W4zQZQk12HlDiFVAeHKsYjgK5PyqH0Rmx0TsCzKmyzMze/CvQ8t4K4vN9DeZSE2Ykl93lrTcOb4Jl577hzOndjE6LIOix9M1diW6IEQtOj/R8A1J/sw4aKF7CDF+dx5Hr+3P5a1bYky7LTHKT/8B3pFqo+X0uCSVVgm8f3eM5u94U/RAsUmhCx6CimqRWaOiMT44NO3SqAGZBoZqiF98pWsnkAg2R/0biqebHZNrQIx49+9dxm3HFnGrV8G6vMG3BpX1lxo5kinOi6c8vHSk5t48/ktbJ4PJcCCY59jUSIc3Vjztayy+QDvBAFL4K8EB/km/lmlme58mpQwn3ehJeFSmZ7CrIe46bCBB767F/tvq6DeNpAlOrYuA6+/MMDPf/gWrp4fQCvYSzFZ4BmBwFRAD95jiuNuvBcn1W2R5I6wELb9dYYF7MASxUlVQNYqWtZ+zHf2ozO3jHp9DpVqU9QvrU4Tt955CCt7F1BreTBofxHFuHj+Ci6dY5ruWLzuwjhi9K+Ef5AlT/aYZdqS/krQbTyIsbG2id5mT5KHOSe5ZkWBa7LJyI0qzvmKlc0amX6D1UYFjWZN5rvNK2vCMBSVTUJ2Xw6vXodtaNjc2EKvtyWMUQZ96HGMnCnFBJ5sS1JxGY5FyWm9XhH/wclkirHIf0MEUSzBJnEYo9qqCStxGqSIJgmSqUopqzRtYQ4yxIMMNtd1ZDOPwnWGRwTTqexAkIE2HgbiNejVPUn15YspyAnTZqNYPt9crCowsNNEghAVt4pwTPn1CFubI4y3pojGAZIwB/Nz3KaOZtdCe74hgFSnOycstjgkSJSh3ayi3a7IPWh3WsLiK+z1kMWBMOBYe/lBJP6I/BEvvDgF7R5ZIxBQrAvop+TWBC5JfPA8BwaZjVQxJAxgyZAJI44hHxksx4BrKwCQY+90EmBjfQsXz6/h6qV1mI6NWq0hhIlGjT8V8TAm6KibZI8S3NShm4YM9+pVmkKr3T8CajqBPdnjUZYqrDUI7nFrlRYzsk9KOwkyTAsmubiHEAA1TOgG+406FoFOsvmYSh3yvnF9xvuZ5phMJuJvGYyHmE59pFkEi2CnpIrE0gbEVTnHiKEIywXZ/dCEASpJwMEUcZhgysAPSRJOMQkCOLxOS4dhEETMxTMwDOmnORb5uT8ZYTIaYjoYYzzaQsjwktzfThlWFii/61V6JP8+wPDGG0E/4iueAYEf8Q2Yff2sBT64FpD5RhPJxLF7juE7f/kd/NX/+lcyeXLy+OXTv8Tf/ve/lTTh1bVVMa3dlvnRfLjwMeNOqQCB3E76oxaxH9ylzY40awGppIj8ye5xwbor1Lbs945uoaXl+NxCAw9+bg8OVyJc2Rzge6e3cLwfYEIOXab8WWzdwELTw2fn6ji8NIfdew9ga+zj3NUeXr+4hnMbfUy5G6rHMBIy5sgh1FBBCs+O8cX77sLK3ILAZOfX13Hi7Xdw5dKqCCsCAnWkAUm9WCQHyBq1NKwvAznec08L0pdiIzAiRCXjksfGYBIJRSm0xQLdb5PWbNm1NujllyVoGxaWXA0Hqg4+16rLNc7Xa7AMA9Msw48vbeHxc1fRH4/hc8fYyJU0uAxLSQkAmmKyzgpb/VXhIWhoIk8W2QjBEA2yMOPOMeU1HDs4/hD8+7f/7t/iyO1HJInxzOkz+PEPfoz//F/+M9bX1iVNT8n2mGxsQUspi+Iyulw4luweBS6K6lHLYToGVpa7uO3oEdx6fwN7bk1QaVJWAwy3fJx8tYcTz2/hnVcHGFwJYE8pHXIRRrH4DeV6jJjsSAl7YfPS/8YW1qeVm4hF+E1ez85itWTjbdMSi0CVYudcsIjCJIh+htI/d/zu9z66pZbx2jW/+yP8AvYFFU4ze310LSDPJjfPhNAnAmCQT6qWXZQH03tUMU8zPVL64Z1EiJSydG4sqCc7MTUYVi6qewLci3uquPXROm67ay+6yx6sivLH1FID+WQJL/3zZbzy81W8fWILvfWxPIeOlyBJKdm7geZreSTLJPcSRRK4tXh2r3H/lIF9+Qyr28F3UQxoYk7JuindruWYPxjj2CNdHLqvjcXdDHawMe5ZuPh6jr//v57Hxbd60LNcGEd5zDROzg9qQ4pP5nXCXh9dB/6TfXPZqiXywPZ+l4vj+092BZN8uwELtjbfrOUe3HwJHWsJjc4COt1FVBsdOLTBaTex6+Au7Nu3CwsrcyLnrDsu1q70censBi5f3hAmnjCrwkg2uAguua6HZruDar2ONAzh1usIRiF66z30+31kYY6Iz6dNz7mCaZfmiHOV/up4NjpdBpY0YdLzLpxga3OM5V0LqDU8YZuNhgRaGPiRYtAfCLDluRVojoM8ootsLNJVMtrEhiLNMQxHMs/prMPTFLZpq+CHMBFQSJKPPU8AJjC4jHN0yo1BDWbdUCnFSYRqzROW5NxcG4GfYfXqFiZbQwHAIgZLiAee8idkvZ9yA08cTtQcZDd0VNsunCqBpVxCRW4/ejsalTrGZNKt9zHYHOH86StiwWFVNdS6DtqdChyPUmRPpLlkSrqU0ToqSTjLAnSaNTmvWpNMyJqAn5apCfC53lOAqT8cKbZcnsmmY8WtwbFrsFyChxo815Q6JojSws9XBYlQUssajYAtw0UIwukFC49suDAay2f6m0OsX+mhtzlClGdYWZxHo9NFq9FAreKp1OAkljRoqiToBcqAEKdSldAQZQBQAl5ULsRyH2KGhSiyt1IOU31A6xUy8bhzK6UOd07pJZkhjTXF1iuqK5ve0nmCKE0R8fsjFXpDcDYNM4RRgilZm3EmxzW58ZBFyI0ElaotdRePxv5I0C6lB3JMe4rCBV43pQ/lKY+TYTSm/2MgQCBZiQQB6bloedyY1QQoDPyR+D4G/hTjqS/p0mQDjnp9ROkEsUbglRUvf34fCChPdDEGXIc/zp9snJod+H1aYAYEzrrFrAU+FS0g/rpMsLKhWRr27t+LB7/4IP7823+Ohx98GIZn4MxbZ/DkPz2J73/v+yLP42QlAQmUKHHTKDcQpREcw1FFwu+len8qWm52EZ+EFiATh1uyTDEzbOX7VMgvuKBjv69Dwy1VC8f2NHHo4Dy6do7jlzbwvdNTvL4VipCDy3QHEfY1q/hc18Odi3UcWmjBpkn2NMel0QRvjqd4ZWOIVy6tIaw5GAYRqqmBNgx0DR176y6+eHgF+xoeAt3BqUDDC2sDvPzScVly+iyNitASpNG1tWmuUuZ0LgSKfLVrZvfXfJZt1MRljGAU4QWWWWTpxukEei6Zxe9acFpGRUCyDFM5Ll9Vg+EiQKtiC3NxpeJgZW4OVq2FU30fL5xbxdrlLcG7ImYG68pQOhW2ko2IwRlFmUphMNl5IULYlKgU4wKLbrIE2fYsTllI7lrehfsfuB///t/9e+w/uB+tVgtra2v42c9+hv/6X/4rfvrMT6ElmmIvFfcvEvikLkEbxVkUhSWL2wgWPZ1YPhsZvK6L3QfqeOTPj2LvYQteOxD2QRgCw3M2fvr9N/DaixvwNywkQ/YLBxp6iOUqUxnruMDg/5kFAJpQ4sl7w74lLVj6/JXFK3+neF5c2RDG4ZmxPQiYKsS3XPQS/GHCdEH/uq5nqwQ0VBKpuuNlz2APKHvBe8/tug4+e9MH2AImqmCqN5dzNkLEGDMyR55JMkr5LLyrXzBsZqfFo/hTkjNSPDuGjViCPzKYJmDWdcwt27j3a3fg8NE5dPbkMOqByqdNbGyeH+PNF7Zw/BcbOH1iC+EoFF8uAvGycVeSVT7Aa/5YHqrE+3JvG9ZTF89np3wm+f/88+96rgkGmgIJ5raGuT0ObrnLwf1f342VW5rQbUAPcrx9JsIT//01nD21gWCUIAsgjEwHjrChNS2VjQVh4Nxwr3Kj4re1/XsbRMmyr42pLF6Zhq2GXjLdlbiYzxM3xOroNJfRbHTQaM2h0V5GozYvnti7luawsmcPlvYsozNXl/tx5com1q5uYmNtA71eH+NxJEEcvk8vwAy2bgtQNZqOUK/UBXQiiB5PY4wnPmA44lfLcAoJj2J+lJWLXLdR9WS+0U0djufIcQmwLC91JZnXn0TYuLqBy1c3MAmGyJIEjXoDe/bshm04OPnW29DTDLbNdHsHC3MtAa6uXN1Eb20Dtmlgfnkeds0WafDWhpqjDd2CH8ZwK5x51HRDqS+921izM92V4RMciKq1KrqNLob9ocyL9EAkQ45BJtx0I8AII1SBIWTdBQnsxJHrrHarqLQ8YSlSNURPvqVdSzBsA0kYIpmGGE1CjLZGCP0RbM9BvdNEvabaYuXAnCQTk7m4rcM3gE6tJuy6nMFukrOlJNL8jEFAVKMPYcSLwnjKFOJQAFAyGzm+MdCZm5W1iosmj68bGIUjBcLlSpLsaLq0BYFfymrVmGogt0wESYBxf4wgCFQ6NKXCnomVxRU0Gg2RfHM9xPa8snYF4Zh1Zi6MzTZ9E5t16Sv0VRbfP1YD9G7W+ZlIVBkMWBOnS6b3su4rXlQecC+zHBv4d3pKj0rCiBwwbLluSanOuakTCwjI6+D1TZguHCh2Hu+dkzoCTEvStGOqdZ/JuoQBICHSNIROmS9l5D4BYtUvCHJSKr7RHyNMA0lKJoOVYCV9L+teXeaiMKDn5gi99asYbA0wnmwgSJgw7WMy9uGPpgixCZshcWTNspa7rldZ51wPaHhdB5y96YNpgRkQ+MG04+wosxb4aFuAtHIy/LggJyjQqDWwf/9+HL3rKL745S/i8C2HYbu2FEcvv/gyfvCjH+D0mdPY3NwUDwiRLFImR6ZMqrzAtq1ePtpLm337rAVUC7yHESi/EvmqLJOx4lbwQNfF5/dUsbxQxSSI8PzqFD8+N8Y7I+U1Z6Yxlo0cB5bauGN3F7e2bCwbEWpSjMUIMh0X4wyvDSY4vjrA6cDHRpjDijTM6Qb2ejZurbt48JZ5zNsZxrmDE6GNp3pTvP7aG1KwhlqxR8rt4ZIqouzDFFusiBLZBgH5d8JOU1iTltWKoB4yGTLkBq9PMfIYJchk3+3Pil0iva74G4KEapGlZTFs7orblOrqOOA4mK/S96aB1TAUxmPQD6Rg5TPPWlEAMVkUF+w/hmeIuIXrjvJ3xdhQbBxQ9sxjsCDdv3c/7jl2j0iCv/3n30YapLh46SJeeeUV/Pypn+OJnz6B1dVV5HGu5MVy/1SzUJ7H+3gNVFP8GhsqkZghHG7VxK6bGvjcvcu49yt7MbdXg2YHSAMNGxeB157u4aWnz+LS2wGySQ1mXpF+gQIIJFBDUFOxKxUjUM6ivC8l2/Q3QpJK6VuJ6KhWLnfzrw2USqT+L2fuXWMr7WQuXXvsdzISZ7vpH+1w6IpkUQF5Y+RGUHhrqoWqzJ1Fj94Gc0tymjIPVP1+x/PEZ4hsFoGtDMrgY9zx4EF85lgHB454WNhrwK5x0alhPAxx5WyCsyd8nH1lE1fObaK3EQv7R9aeNxRhlM9aGVDBxi1YxjvYfwq85/vK7ZP3Mn3V/TA40hge9KaG3QdtPPCNJXzu3i5q8xxbYww2c7z2vI9Tv7yCc6fW0ducgiGZqlZSSeMa7R+UtdwN+Hq/MWrnuPbeJinH1J0yS3U7ZU4oyNcazTUZxmN6aHgtAQBrzQUsdwngdDE3t4yFeYKCXcwtLqE7V4NpWphMYgwHY/Q2B1hd6yH2Y4xGoQCBBLjEO1AsNUqWkmJxqYA8oiaKbUfwRFhmWSRsLKfC/sAEVQZbpbAr3H6M0Wo1UKlUhCE6HI4EQCFoR+85eum1Oi1Jpd1aH8CxmKprQKM3II+XRALakQkn3oGtqjzHo+EI8VT5vAVxItJlp+IKWzAkmytQLGDOv3aeY5LGEoZBsIey2TxQYFKW0z/OErBLmGlWhGrVhGkymIK+gQH8gQ/bqUtKbqVaJWqkWGCTYDvkguxBAj88TkbT3SgTAKnRaaDWqMA2Ncwv7YJmMqk3FRmsJIvQIzVjLrQkK4nklhuKMr+7/L46KpWqAFJREgpARXYmGYf0uqOKQ54r2qFQUu3wWnhtoaxdMgEdDVi6Ds+yEDFBOI2EJS23ksdN1f0jgCagoenIvZ2fmxdgj4AbQbGIvnxxgDAP4TkeKhUmI1cEXCX4q2qwsi9n0Cj1zrnuohyZRMt0W1nF4Zi2gBwQyC5lcjmzaOQYgs2p1GfxqyGDkO0k/Z7R8AoEHEex8pckUB3EAvb6kxip6Io10BLRNFhvctOTfTaCIWa0sfj6keEqoCHDcXINET0W/VyAQAE0ddqtWKhYVXkfQ0T6g4n4N/d7m+j1R8iTAfygh+lkjDCcChswN0xostYsGuO65p3fNR7cgEPmx+eSZ0Dgx+dezM5k1gJ/RAvIBKsX/l6J+JK5rpqk7zpyF+68+07cfuR27FrZJfHvrx5/Fa8cfwWvnHgFZ8+elUJEdteyWLEE81SlD87WnX/ETZl99INrgcIrjcyBUkHJApDb2JTyWCYONhz82a4qHlh2Ybo6LoxDPHNhjGdWp7jgk72VwdUMrJjA4QOLOLx/AUt2DnOwhQZ0zLk0VNYxyoHLfoLX1yf4p41NnB2yiDTQMQ3cXLNxX7eNuw9U0DGBzamGl4c6nt0McOadtxAWdR096IRXRmsgetIxWyBXi1Z6BNLTkGy6Qrih1qsFGGjlrgrk0BLxG4rF4NyS62R4icou5g8lPrEwJekfyOsjdy9Jdbg5Aa9MADQWox1dF59ALrD8PMFYpLw5MibpaZQeszjVkCYMRXERU0hNKTIDWYhP0kuQbA2ODRJcogIPWNzTc2jvgb0CAj74wIO48+idklj+5htv4qWXX8JLL72E1068hnPnz2EaTKUQFxbGu4I0yHSwJXSBIpsUU1gIhRNCgJBBLpUOcPi+Jdz96G7cfFsbbjtFnIcYb6U483Ifv/jeZVx4a4BwlEOLXGSJA4sBItlQXR9bPuPRDLlmgjkq94/XzsUE+xZBg1LeVnpcKSHn9k1ioa7zfvD9O83xJVtwOyFYdVRx6tnxGOwELkrQsAQYi3u6DWh8cE/P7EgfTAuwf5IzyyeA8TKJFkEzsnf7dspiT7HSFPSs+huBBz47ClpXfYvsVPG0yhx5dglSZ3mI1h4Xe29t4aYjTew9VMP8HgIEtHoy4I809C5nWHtnKgy1K2+EuHqxh0GfgQc3CAolHoE2TGEE8onleBHJkyPenwW7WTECSzCQkv+dzyKdX+nNRfCWUVOmBEvUOjrueKCNIw+2seeWKmodE8HUwuBqHaee28Drz13AhbfWsLE6hJXynuoqrZPjBhmgN0jNVFqm/WH8Ho59pWb+PfNZOaZynJW25O4Y7S88eE4d9XoH7fpuLM3vRa3RRbvWQafZQXuug+U9S+jM11Cv16HlBka+j/XNPtYuUXYaYDqJRWZJ0C1N6R9LH98CpCpkyUJYI3BmW/LVZHwSdOO5MESCPmpBFCInU4smvVkoIRWSwpsRXAsEDKKnX81zxYaEdpZhohh4Fc+VOTkhmCa+cJxnU7iOg2qNgSGmgDhTPxDQ0nLURt9wa4xarQVdp7TTlwRrYXSRrRfTHy6UY7FsZ0CGRW+/KQO0QgVSaQzNyDC/xGRgB67HByUV2fBoc4gg4HlY0A3+kCWvIYxDCcdJ0hBJTlBRzdust1iW1Oo18Up0XQuuQX89R37PxlJJuTqSdILxhCE7CnTipiH9FMn0tz1X6geqCcgO5PEZ3MLAlAlDTGK9y9ltAAAgAElEQVSCdEVtRMsVBmzQIBk5wiRQ/nkGN0kcuAT3yJIzLSRZjFTSiUmnNNCouGKRJKroImKXgCrrMH4n7xdZ1bzHNsNgKgRPTfkMz1mCPnYqW4kHZkxPFnNC5PStJqhHwJPrKI5DTDOWYDX1I/nCZA5mSupNYI7Jvcgo9ebmJNOshZEhM4fIgmnNQlyQfTCKEAUxAgKaAYHgBEnM+xFLbpWI800DtkUm5UTuK2XOBLIl5I12LgkTpNXvBASXsZKei5mkU49HfQwHPrb6Awz6W4hHU0ySVUyjMUImBHPjWEqpVO7f718nstF21jk3CmX9g6k3PqSjzIDAD6mhZ18za4E/fQtw94scniL9k5MadwbbzTY6Cx2RCn/t0a8JIMjdzsuXLuOnP/kpnn7qaZw8eRK9Xg9RTH8NdYwbKoXwT393Zt/wh7aA7JIykvY9dAuNxYwNSzNR9Qzc0q3gO7sr+MKchSBP8dyqj6fOj/DyVoB1FpSFIGmfbeKO/fO4ef+SQEzjq5exaFrYX3fQrdO4W8cwSHF2I8D/c76PM4MQozBF1dJwqOni6wtNHN5bg5OnuLCV4JdXAzy74WPkTxGyYCN4R0iotI0jZiRBc2VYyLWEbmmSgv1QNg/lMAIQFqw12WyVhFITKk+X4II4TctPqmmSSirJ35kOPecCV4mEKYVl8iFrfoceoOQbaTnIZ4hSRb+gLFgTPZaOPDahZ1zccidfXKe3YQvW4yo/T610JanZNsWG4OGvPowvf/nLOHTokIwfv3zul3jy508KAHjlyhUMR0OROrFwlIAi/vMu5p0CAgmyyA46AhgiT64oFzYjQWtZw9GvLuGh7+5DY9ECvFQS79bPT3Dy2T6e+v4lDHsxaFuTxRqylJAfF3kEOhX9j55qKh2d/y7OY/smUEJIHU+BJAiDoUiHlbYuvP8EVCwoCkRWt2mFZf8swwrkxr1P7HAJBpbgYokclLTQGwTM+UPHg4/wcwTACYHzzqm8CoKA4mgv3UDnulAYpirIQsHlqsdR6qiid4p+pWfyrDDlEZkHLWeaOd0FB7A9E7U5E3N7bKx8tor9tzdw8LYF1JtcRGtIAh3TgYnJuoVTzw5w8vgFnH17Ff1eEYzx2xgaJTO5HHeui8nxETb4b/tqIZdwvKB0lCMiNw0mMg6WlyhOrAXLuYjrLID68vkiD1D5gOWseQQM1OHUTbSXNNz+hQaOPTyP+YMV6KaDbNrC+jsOTj2/ieO/eANvv3EOWWDIBo88wcV4+XtZmeV4/0lt++Ke7LS+vP4e8l52dQGgbietF3eP466MvduzorC+dINsrioq7goW23vQaq+g1ZhDs9pGvdZGc66Bpb0dLO+aQ7fbhuNUxBtu9cK6pAMPBwTYIkTTBP5EJdZKFoOkuNIHkJtvgOU6EsDA+pksP3/ky7ksLs6h2WnIM8+whtGQHoF9lXwrLF+GLSjvXIL8rqNCSdIsQ5DGEjrG+oJgHn+YSmtZngByKc36ZNPNEHCPASBMkG112qjWaxj0J2i0WrC0TLz6tnoM3EpUunWYCuOQfdmxyUL0sLi0C5MpE3+ZijyWQA7dMrGydw7dTg1OxQTjbuMowLA3QW9tiK2tsYBLju2hWmug4lnCnkyzWFh1QTxBOJ2InJnf4VXrAmCalL7GkPfbrikgGpmDbD969YlfnoD0BnW8wmTj31Fua1gEABVAR09EbhYKc20aid8dfR6llwjBMEEcBgjJhqQ/os3az4VLiTYrhjiBYxF4zRCFBFJTYTguLbZRbVRhMfRDOi7rAw1TfyrqBPomGgIQKmDVsgyYlNIy2EUnoMn6ixfAsVqxSuMkR5SS6cdNW0Yg01eS3skMGTEFMFbKqhyGBKlx25RhJoq1yTkio0KExSE/r7FfkE3JOYRA9TV2oaT3EtiMMkzo3zeJMR5OMPGnco0y9jB0hHWeRTuVQGTErLckpE78EnWYhg3dtiU0hCDyNAwx9n2M+wNsDvqYjn2Mx1OMxlP4oxGCYR+T/CrSdCo1ocxdRR0udRw3oH9nWn256aWqR/X6hA981z/YfVLeOQMCPyl3anaesxa47hbYuXO1o446evQovvWNb+Gxxx7DsXuPYRJMcOLlE3jyZ0/iJz/5CV789YsYjUYy6ZVgIuXC216B3EAqjW85uXFHSGSKN8gW+HXfgNkbFVCkZDQiCVEcjWurtKKJWBCJr6XwwMinUsWSwlnIZqOMlLUUjbTZ34p6gkbOZOVoFjxdw96OjTuX6vjqsodDTRPDKMP/POvjJ2+NcN6n/Z8SuBp5gDnTxN52C925tjDmQr+HfZ6GuxcquKnpoGoZiMMUV3oRvn8hxKvDES4FU1hGjjsaLv5qoYulPVVsBTHeuDrFr67Qg5AcOsbaTqRo5sJCkuxkl9ZEJAzbQhKSs2RV3m+SSswkObLRSk1ZgTlt70Bv104lo1Atfcv3C9S045mn55XyYGKrK989smRMiSylgTQLTT7XBYONRTkrcwIVpDLK4jmFwSJPdqd3AJfFubFgtS1bpDV/8Rd/gUcefQS3HrpVCuoTJ07gP/4f/xEvHn9RgkFYwBKIEzhkp5+MFL/8PrYSgUAFdJIxmVLSSzZjZiPXLBhejsV9Jo49soCvfHcv3LqSb/nDGBfeGOH4P2/i1/+4Dn/EYlwV+ZI3yEWMHimpmXTGsm+VKa/8ZQnsEQjkGmFHwVpic+UjvXMRfw1xeJ8HvqR4vh+oV2pFS/bgTiBwBgJ+okbPsqu8F9yRbqWeqd9UBhfgsHyWIwAlYrZIzCg4BiZcJcOgmX5FR33exK7PVXDbsX04eGsH3SUDlseNOgN6WsGlt3y89MwlvP7CZVx+u4/JIAWxiJJII+OAeERd46vK6cmYqp5JATULB9PyCfz43weV0lyyK8WQYSfQWV54Mda+23ZAXZ2MwkxuNhQbGilZRQQBQtx0xMNdX1/EwWMdtFfIdHIQjxs496qP5594E689ewHTDQOxeARys0E5nL4LvBKrBd5jOkmqds51SojJ2iHDqTwLNT6yr8jY96l9lU/DjsJUwTKlRWABqhbPyM6hUeY4tpED02hjrr6EZmMRrdYcmvU26pU2Ko025ufnsLhrEYvLC1hcmkO73YY/HKLf62Nza0v8z6bDEFv9CSaTFFmqQ5fQqFyCGqi15PaXbZqK0ZYlAsoROGl16uh0mqjWGPRBua6PSxc3kdB3TwAXA5WKkgMn/Iww6DIBtJI4FG9CMuIMWnZYnEMdqQ8ktM/MBPxJ4xytbl1Ar63eEI1mC812C/3eSIAvBoIx6ZctZDsEdEKEDH3IctiWjlrVRa1RlyRc1kthEEggB33myPCv1hkuQbajYvpRDprEOUI/FBZeTMCQW4leFfOtOkzH4WXJLgf/SZMAvj+C4xLktKXOicNIPktGnGZYMGwbHn3nqhWRTBMYZIoysbbS/5jKANv2pH2CMBSmZhLx+ovQjJjnEqpgsiRCFCYCCpJVSWagaRmwqxXUqhU4IglORA7uGJKlgjSN5ff0kpxbaEnysHg+ynOXCstzo7ch7c/wEiYQa7RmKFKiNUkgZv3ELQX2BSpGuHGTq3NMeB4MLVF9maUF25t9R95rFAw/8RNUTzZfPDepTqSwJYBY1MUEuskUlEqVDD71fmEsJmQsplQMIwpSTKYhhoMRJv5EAEjkoXw3wUbbjmBIgrACEjnqEMx0bBuuW5N7xmMxDbg/YBL0FvqbaxiOhwLyToMA4/EE4+EQUTBCiC1w61hopaqovPZ6v7Xmp3bs+tRe2AwI/NTe2tmFzVrgPS2wvLQsnoHf+OY38N2//C7anbbQzSkRfvwHj+Px7z+OM2+eEbCPAIkiJVH2cg2cEQBDmE7cP6d/B6esGRA462y/2QKKzSWctaII2pGgWRDhjEyHh4qkbtLhLpRABy7oSKFLxAtGFq2ZDiOjpFRXbFWxZhb3IDT0FHeutHDfvhZu71pYsICNcYa/f2eKJ94OMQi5WCR0FiBHHx4MeLor6XappcGwQ9xcSfHITS0cabsSCJKHKXr9DP98NcNzwy28ORlD11Pc06rgXy8sw1ww8cYgxEuXfZxcS7HqWxiwuKsPoCchjCgjjlVICE1MuAwUfY7yNSRjz5AzMQQEDLWJkq2VuNQf3aEIdL2XjfbbDyo73iJl5mf42QSmVP/XXjSyljFB06W4X9mzgs/f93n8q//tX+HQbYcEBHzn7XfwDz/6B/yH//0/YDAYiDRFgESNqcaGSj3kS4CTgjknx+Wd5JJZLQopBWY4iBpaDLh1Cys3ezj2cBf3f3sFXpVFMzDajHHmpQFeenINr/28jzGBQDkKF+BsZ8o3g8KTcIcsRTalS3FbeY1/mMjtj75VswPcwC1wTYquoGsuwhVgp5KIDcDSUG1puOlzC7j3kb04eGcVjaUUuqv8t5JExxu/8vH6Uxs4/cIGLp4ZwiTmb9AXSjE2hClnKYsCg9i7POwEQBTQUY4WivNL0OqT8izslNX/rm70W8ZDAqSiUtWQxSbM1C1ShWN0dxs4eF8btz+0jJuO1WBUWfiYWD+b4tWfD3HiyR4unpggCvqAxvAF1b7XXoR4eTxPRiJhJsu4NpUwCrnPYmuoNiXIhlb3vmB13hBPherjaqzmtbOe5Os9EsIScC9k3pTSN70OKl4D9XoLrVYHzVYHjdoKGpU5NNsL6C52sbJnDgcOrKDikmEXYDjuy7w03GIC7hC9jRBJQJkmawTWs9w6I6iUiQ2HMr8gGESfPgbzANUKfe1cOI4hwNTmxkCYYLow9k3UmxV0F+YwGQ8E4BLW1WgkgRBezUO1XpXEXJH1kttPgC2nxQYluWSJ5ViYb8rfr13tCTPR9TxJNg6TRMJGdNNEq9tEq11Fb6snIRecf+t1F81GDZ7jYjydChtRACk6GYYJoslE6ieC1/QZnEwm4rXH1FkCYiYfhpT+ezHiKEOrVoVdqcJ2DTiuJWCabutARFmzAs24hmAIRx7l8p30sKNdSb1Ww3ynI0EbNpmPwgRUHqocc2QTglE+cYTpZIJgQgabKluCmN54MXRNKQiSmGEVBAb5BlPO17MtOLwPPCfdQBBG2OxtSlgHSWtkxzVqVcwvzMOtusgy+qiSyUmmYSDMwq3hFiqui1azjkq9IkxQMjnJYiTASjBRzonqB7aP+B9yo5HgHD37EvEg5LFFJZyzemEFYhTXVxAlhBiYw8osJMIIVbYRBDl575lyzJ0aAQKZ7ksAmvWvpvpDKlJ2IIsgQC2l477vy70T7XAaC9DMMQY6B5VY2lHqLcMWmTJBV9P05Nx53/tDskoJAvYwHGwIEzOmBHg6xWg0xHg8QIaQcLdiAs5en9YWmAGBn9Y7O7uuWQu8twW4m7h7ZTfuu/c+fPNb38RXHvwK2t021jbX8NwLz+GH3/8h/uf3/yf8qb/NAuSigCCBLMxLSrswDJQMUXwEZ69ZC7xvC7C4LilVRarqDhksGREmWSmU90pSrc78WuR5BF2871gc6cqTJKUZO82RTWHcZYXnG3lki5aGY/vncf/BOdzczOEEIS6uhnj83BjPrJsYJ1xFUMKVINM24eXKo4YLMJLfTCvBXifH1w4v4fOLHpbMHEaUYjw28ORqgl8OBnhtOBIvsPvn6vg3uxcRuBl+tebj5UtTvN3LsRHZCLhkqPVhZDF0FqzlWpppdkX2jhLwqms286ryw9OZZ8vd+lSBXztCBT6sjiXSWW5Q87lm8Vk86wL8c4FL6ZMoiTUx0d6zdw++9JUv4a//+q+xZ98e1Co1rF1dwzNPP4O/+/u/wz888Q+SQs4CmT+C/bGA5nHL7yrXe0KNcUQUfM1xLxNfNbGHyjVUmy723NLAnV9t4Qt/tgTT4+IRGFwNcPJXm3j9qS2ceKYHWhFROK2oQSXjsVxUFg27PWSV7JRyt342ln1Y/W32PWULXKOwqR5LIKJk56n+KZlDVopmt4LPf30XDj/QxdLNDryGcrhktG3vnI3TL/g4/tQFvPHiBQnA9ixSAJXEjBK1mCAD5+uSxUHWrDwSHJHKX6rzumE29xSJSzYl8tSCTr9ZaY8EXlPDyqEajj66C3c8Mge3KVwf+FsVXD7l4LV/7uPZH72BsN9Dnqv8z/duiXKzR5cUeMklRoIpMjOApidyk2VuI0WbwRXbLO4bCQhkb2PPLwNd2CCcOEsVQfGcbNcNBYsqZx58HRWzCq9aQ63VQqszj1Z9N+qVeVRqLbS7LSwtd7Fr9xxWlhfgeZREZgIoUQK7dnWA1cs9CU+gry7t/tJYl+AHAmIZAxsSJnorhhbTYenfSVmwwfpB0dsQx0wlpsenIeExVSbMttuYTIbCZCOIwvcQ1KI81ak4CKehBHTwsSNDkGEaAjdZBryKg06jqSTJ/hgGkXtNQ39zSHmBbCISnKzWXdRqFWxsbiAi6OdYmJ9vo9WqCzstijNoRiIAHkHCLMkQTKao1mrCpieIRDCQSgWLvr1CT5UiAEmUiOyU4wc5ZWT/0T9Ts5QfM1OA6accJqHIhDl+uJYrQR2D4UjAplq1ijqZdtWKXDvDSehdXs7/lAunSSagI9mKmXjiKcSXDLg8o+Q2U7UHwzSSGLTx0zVL/M+rbg2OTU9AjpEa/CDE5samXBeBNbIuycxsNppyvwiW9ke+MCv9oV949UHA01azKlJnp1LF4tw84nQi7cHvJoAnTEK552TXKba/SHeTifxdElNmXqhaGEqXmyrIRABCynN5DDK4deSSUExUj3LwVGTTEp7CWlTARtVGEmhGIC9TtgXCS0yBcRghECCTUnZuHkdSH6dxiGnsI0qmaqO8kEBrBhmgnsjqgySRcJjReIzhkFLwHgaDLQSTESbTMRKyR30f02CEKPHFx1qlrs/IHp/immUGBH6Kb+7s0mYt8BstQCYPA0No6P/Nb3wTX7j3C2i1W1hdW5Vkz//0f/4nXDh3Qcx9uVslkzISFW4gO3RqouaCgsEBkjo6myRmPe19W6AMWZASFyLduqZBK9hxZYIc1wM0bqb3cgJb0qtpoOwhEZ+TRKX3MSFP5BvqmDXdwIqV4aHPLuOum5pYbFgYb03xypkenr4a4leDCJFWuOrReFuP5Bjsu1pRdJp6hqYe4xtHb8K9C1Xc7GRo5hHGUYKXL9l4ZqOHNwYT0FLv2FIV//pgG2+NQ/zqSoiXrvi4MKCjnYsxItheBF22bVnoCfyF3HQQp5r4xHDlQN8+7jozQY7m0XQUzHSVZhexjT4CIJDfLZJAGoHzuc4iOR8Cg8IEJMNI0+DZHpZWliQY5Nvf/DYe+85jqDpVrK6v4vjLx/HjH/0YP/jxD7B6eRVhGkpBXO56l8ctw4hE+MJVuMSdEgxOhBfD5TZBQFEuM6BEs9DoVLDnUAt3PNzFnV9voOJqYsy+eTXC6V/18PJPL+HtF8bwfcqKSyCQiyuVTlhUxSJduvYqU4pLFuSnWZI3G6I+ni3A/qn4fypIiEnZKnWcsT3CnhH/J4B+9EfuXcRt9y/gs3fOY2lPDYnuA06OxLdw6XSEV59dwyu/OIvheoZ0GiKPmHYglGoZXyU90yh2JTj+cYHLMRW2CPIVLEOnwp2hGh/PlvugzorSPpHj5TpsJrRzPCJLz8nR2W/h2KO7cOejc1hccYV5lAYexmsujj+9gX/6HyexeaEHLSTb791RJOr8OKJxk4NjexEOpdOsPyUWI3NAKW9WAmIew/+gLu0TdJwSDFQ9/5qMu7iEcoeIk4L0WcZI1YRJ6JouKpU6Kq02ut0DaNUWUK/NSWBIs1XF/OI8VvauYNd8C55XER89Sk5Xt0YYXh1hNAkQxQxeSDCeToDUUlYSnPZiyj0JYOWIRL5KiaovoJScZ+EvyLmIQI9lOdAdBzXPRhBNhG1qWZrMobZuC7tPpjzKSinnpeiS9Uiew6l5MCwTaRiBtngS3hf5EnRF/hilqN0Ww0ocAcnUXhfbIkcU+0VQhCXedgSewiwSOSiTgBv1inTy9a11rCyuiDTUyCivNaG5lnr/aCQemRprgUxDMk1w6dJFAQBpBcL3kO2WGAkO7NkFm8AgwdDC+6/m1cQGRAAwBmM4KsWXLcU9CbFSZbovv9MkM5AgaizpwAQDmQ5sO7by2xMGXIpYzJXJUoyQZxmmAcHDHFWXwJkjABoBuzCNMA58bK4RCAwkiZkS2Eq9LmEmdcdFlNIPLxJfR4Jh3I90XQ31VhuuZ8NxTPF0rNaUrYoEjghIT/kux2AVesH7zMYnA5DXQCBUAkwKwJIBbLIuSnK5vvIYamy3ZR1FaTPrXFFUSdz8tSwythFrLwZzKHaiLgCxRTl3CpAEGEW+MAXZ74QmmIcYSbhKKGnJ9IW2GIzCscdS4Y/CTvUp+x1iOAkx6m9hONzCaDyCPx0jDwOMp2ME0ynCmBqWafHw8ZmcAYGfoMH0X3qqMyDwX9pis/fPWuCT3AJifGsZaFQb+NIXvyQm/3ccvUMxA9fW8POf/RzHXzuO82fP4/KVy+j3+8hjeqdEyMsFhMI3ti3NPsntMTv3j7AFWMiqmqt4WTAyA5ZyhYZj2Ijp95ZT4KnAIWUkRL8Sxd5qGybuaddw74qDO/d2YVYcvL05xQunNvDc5U1c1HNErPj4KpiF8mfZ/FapgCZiNDQNh2/ajS8tV3B3NcOKRfYg8Poq8PzVEKf8EJpr4siyhwd3aTh5OcAvLkc40QuxNknkPAUQNyPm0Mm6mz8UC0VmDRZleLnyAaQ0JzIK0ImsHLIbS+yqVFF/BHWX+NpoCmx9L2BLGQ8XVruWd+H222/HF77wBdzz+Xuw78A+bK5v4s0Tb+IXz/0CTz79JI4fPy5gIoFAFsNlGAoXFyzcWQizDeS1g4RXMgLF45/qox12eZ35Bg7esYhbv1LHvV9rQLOVtGjrSoxXnlnDy/90CW+/EiKcvE/DXaMZfoSdffbVsxb4w1uAQxhliY3FGj5zZBGHji1h761NdBdywIlg2Tl6mwnePjnBOy/1cenMJjYujDBcT5BO3i2C58jzG6TYj2Dz4Q9vjQ/wk1zcS9onxw21WUWWuUQ/6EBrwcFnHpjHvQ+vYM8hHW6D7zcx7eV46+Upnvr+23jn9S1M+kqK95uvQt4tcEgB+tIzoiTKF5sdKq283CW70TYkyjb6LddNXHBn/+SNIYOKc6cwKQ1Yho2610SzNYddczehVunA9hqoVOtoNltYWTmAVqeFeotS4gqqHtNgc2wMh0jiQBh7SRRL4mtEllsQIZxkSBkGkxoCNEWTEGESCYiXJSqcg+c1mkZIYoI3hsiFbY9gFplzuWCW276VvO3cFAwp2dXgVhgSoq6Nc26tqRQC/fVN8NBBGgpASPkxQbJapQqn5aLuOIgkwIN2hgpUs21LgEyedyKevImk8PLvmo0G6k0PmRahvznA/NJuaPS1zFLYrgO37hYAp2IHurYLz/SEcXbp/CVY9apIZcNwIufkujbm2g006w2VqmvqItONmBhCAJObmgT+KG8tNjbKEkzYzpqOumsrnlkCYbcx2MNiMIdhw7Lpv0i2HR9EE4g0RJQrBxP4k4m0h4joNYKqmoCMlOmS7bexsYnRdIicKB03LqueeEQ6jgIN2UZkDJLxqBsauq06vIaLqkffSdq0kKKpnmLZJmQysJBTuUPNuojPf1GklXL1BBjzhpHBKGMHoX8Hw4gBRiqkjngm76UAhGmOaUyvwwR6km3XW2SkshRUmwEaHDOXfkRQkPeZPs5SV4VM7i18A8nipHKGIDW9IqNQfYasQlrnGA78mL5/U/H92xqMJbRt6G8IO9QfD+BPBghisgSHyOnLmJItOWMBfoCzzMf9UDMg8ON+h2bnN2uBD6oFhN5ehDc4piM7fYduOYT7778fDzz4AA7fdlgm9jMnz0iS8LO/fBZvnHwDq6ur27tWJmkJsnuu/MJmr1kL/LYWKPmAyvWKxb7sDRehIdS70W8lVoWceFGrHU/u/Fo5E4ET5OxvLPrp4ZRHiOIYlnhWqgS6JdfFfQt1PLBUw962hb5m4cRagBffWcXpwRDrpZJIAkcg0gouN6zcKuTFOcyc/oMxlhtV3Lfg4KGlGm7tOOLdsxlWcfyqjytpDrvmYU/HxbwT4dk3NvHKeoDTgwi9gKUfeX3cwc1l51ukyPTa5M64VldphEIz4PolgSUSYMo6clC5nDPRrdhJ/igYgTwvyUPl7rNuCOhKNh+Zvywqu+2upAPfe/e9uPueu3HLrbegVqvhrbffwvMvPI/jvzqON0+9iUurl8R/xjZtKUwJLFLiwn94PLKbRDJME3VZOKuyl4tkyvHopCXMmuK+KYWYCQKBnz06jyOPtnH4K4ppwDS89SsRTjy9iRf+8SwunggRTd9nUOIBt3/N/1E7+9eEyLOAjtko9lG3gHLHZFAOWSNkBhdZtDKOUKrINTEliK0FC7turuDgkTY+c9sCFnaZsKqK6RpOdfRWE1w6NcDrL27i8ukRhld8xKNIPH3J9KPMjKFMZPvKs075GQ0EyTK60aw+uGhW2mAx5ycvWUOEnMw/A/BaBg7e2sXhz7dw9CsraC4QgKDEUseFkyFOPN3Dr35yFpuXfbl7lAGW4wvFfMrxlM5x9MClwLQE+4oxR8amcqZkbcWfG40RWOp+ee1imvjuh/Fd43fxVyLTZJ9VFh/iMahraBjzaDUWUG/Modbool7vot7oolJpo1FvotLwUGvVsTDXxe7dC3A9Q8A6ct0IrrDm4Hy3vroOfxBiGgB+lAt4cnX1KlzHgMNwDyauTkL0hz7S2ESeqnmTbDemxTKow7BShPEUQTiVvmXpNuKEXpSR+n/bxVyzKbecCa++AGJUFGSwmDZMyXCaCGMumlCWnMOpMmVX9SMyxBgWkgQJbI/AoyvvTyOy3TTYTVs2U4nP6WQ0ZjEGowl2La2IVJfPu6Ql8+pFrhrCM11hkFFGmpXFJQAAACAASURBVGWmyERb7ZqwEgmecXxwHBXn5Ti2eAVXPEckukrlEMOgFyCLOtqJU9lR3k0+GxIPTC+8RKT4cZIiiBhYEokcmLWeYh8WeBu7Q0KwNUY4CRBEARImZqQxoiiRsJBGowbXcjCZxrJWmZLhWYBlJD7wvGzTES9mSpYJBGZZglazhuZcF51WHRXPk3PmmIg8hq1bSMWvT62YyNxjP4uzFLrs8tLbD7CKDUtKwBMGvaiQYJEApwToyosvQrDJ/uNGqLyXgDLDRopxWUI9yMcmFlnkqLE8Yl+JE9ZLlAon21JkXiPDXsq08iyKhEFJYJzrNJ7HJI4RBCH84UCCIIfjCUajnkiEo6kvkuCxT4bgGEYWIM7H0s+UyuuT4hP7Uc/dn/jvnwGBn/hbOLuAWQtcZwtI3LtoGZThPydcmuge2H8A991zHx792qP41p99C5PxBCdPnRSp8I9+9CMBBcsXCwzx+ioZPbM19HW2/o33ttL9SpWCRTBEkU2pWGL0AMyknqckRqf/NOsaBoKIPI3bqJrshJJvxwKQniusrwi22ZqGlYqHh/fN4/4FDy1bw/FNH89cHuCdLR9XaI5NbFHM4NXGqc6NW6ppuFcru7ws2iTBA7ah475WBY8uNHDXUgX1to7hBNjQOvCtCmBl0LIR1jc28MuzPk5tpLgyyTChJyAC2f11yGbTgJgplHxOaCKeUmLLBQvN+5VxtxR7Ob11KH/OkPH9hvLQE6TywwTZlSpRvpOsPY4LjucoEE/L0Ww1ccftd+A73/kODh86LKAgfUR/ffzX+G//73/DxfMXsbW+hZE/UgnBwuJkWqIy+iYQKCEpXBTT6FzZZCt/rG1qDBfL/EXxXl2BgUi5SjPQma/hs3d2cccjDRx5qALDYiGuY/1yjFeeWsdLP7mAS6/tAALLteW7WDolIF26sF3roTfe0zm74o9PC5QJ1upBpCMU4wnIp2FqtyxmxWeUIJUOu6Kh1s7RXrSwuLeNQ/fVsPezVTQXbBg2AwwsBFvA5rk5nHj6Ik7+8k1snF2TNG1d53PJYykvQh5b5nKRvxXP38enYT6UMxGVBL2/6HnMICe2URFxZbo6uksWbrl3EQ/95c1Y2sfwlkAYSpOrDk6+NMVTf3sO59/YFBmg8kxWPzLKyTikqTFRfv+eMUdwQTU3XONtBh/KdX/8vqSkR17nmcmcWgz0YqOnwcwq8Mw5uFYbtVoHjda8gIKt1iIqXhOO56k023odc0sd7L9pDguLLVQrBKBySY11TB1pEGA6zTCJgEmYYTwIsbVxFZMggG0YcG0HSa5hPEywdnkDaaqsKsjIYz/gbZZn10zgugbqlYoEgfi+SrMliBPHGVxHSaLJtlNenQQmDTSZ+JunkjbMVF+CXsEkQa3uoVJxpbsQcCRAN9rsodVtCMOQkuVgOpa4rWqnVYRqGCKH9ichNte3sP/AivgOUppKIJDz8DQLUXEckbFmYmui+irrrUa7BcNQvnb0WGRwCDdlK7YndYJTsVFxHTjiQWpAs+jbp0C0RFOyYHogCpGT/2J/5+iTGLKxOxiNsTUYwPcnEuIhjxD99DQaEpFxqEI6CH4yBdgwdJUyHEYif2bd5jqeAMPT0VRkrpRdK98+wpxM4FVexQwh4XXTj5kehxI0062j1WqhWnVhmFwfEXTLxAaA3ypPLjcLDKo6qPZQx+VPSt9pkS7HKjWY/ooEDUvFFH+XpvLdIoWWtOAMWq5CFin5pte6GpfZZqb0E9m0pqtDnggQSOAwjhOhJwZRhiwO5T6HcaC8Ks1Y1CcJQ0yiHHnMJPocE4KAEx/T8RCjUR/94RBTf4yQx03oBzjAaDJEnEyhI5R+JVJlYT1+mEXodT7zs7f9KVpgBgT+KVp1dsxZC3wcW0AW9sU//LO8NKBaq2L/vv144P4H8Bf/y1/gtltvk786feY0nvzZk/jBD36AV195VeTBXMSLdI/JWNw1pxG5WtHPXrMWeFcLKJ4FXwoE/I39RY3SBxZkJGcZsOJcfriVTCyMpUjNM2BQ3ptmiBKyNkwYGcVbOqpagpvrGh66uYu7uhXkUYwnLmzgp5e30Isylb3Ik6Aii4VzosGODfG4EZ98UXgY0DMyDvmeBJ91TdzbqeKePQ3cvLsCy4+QuW1M3QpGWYyLW1t4/swAZzZDrI4TbCURYq0IN8kAOyPrjal1RUCGqH5NqX0JXEkOIeu2zIBNHz4BvsgepJZGhfJQUvuhhvAwOZO+N6KQy2THmYuMerWO7lwXR+44gsceewwPfvFBLHYX0e/18cILL+DxHz4uP+Lxw8Q68fO5Vj+ygC2BQGEfMSGZKXu68jBSFqRlxcwylvBsKSUWGgPS1BEmZXPOw8E727jrkRYOP0yvJbVoJxD46jMbePEfL+HSqxGiaWE0XwKB/Irtc+KOu6XU5Sx6txflO9HCmY54Nox9mC1QJleXGyX8bqWFNJAipz+gRm9TIMq4MDUFrCAryPFyVJsO9h+p48gDyzhwpIXGvAlD15DEDtLxEk69sIrjPz+Nt1+6jK0rIdeysghOyEQuLpOMZDOjHE94gjee74ewbzRJpWd6uUoALnIyjRyVGnDg1kV85c9vx77bDHhdX1hk9GU8fzrEE//3WZz+dQ/hmHK/ckwLBdBVtZJkMxTtXY4vxbwooSE7+wB/f6NJg6/neftd47KiTzFYQtUGdGRkcm4T1XoXjeYS5hZW0Kx14DhVYeLxvwyHuGn/EhaWOuh2W2i2a6hWbdCKzdT4jOiIJHQjQTghKDfCyPdl/9IyHGHMDYcBLl9Yhz+hL52GNMowHPoY9Acy91m2gQqBsqorfnxhRPBNscFCHpdMspBBaJmSfxo0A2Ugly1gTBhMFUeeyblhDNs0YLic/5jgqzxuB1tbsGkIR2VFmiDLYli2Brtel/cTUOIrIfsvTSVVWDcyYeNFYSJzcmZmaDTqwnqjR2ESMjFX1U1ky1Ep5LomKp4l0mcCfQwgEWmwQ2m2yjhPmL5mcNs2Qx6nMscb7OMEAXnuBNdyjmxFlBcTcIMI48kE08lU1ASUCjN3N2MCL9ObySDkmGfYqDiuSJMpeaYsmNfD9iRQqZsWgmmCqT8RMJYbmgRWed0EVZMwQEzwU9J6Ke1WwD2TnKluYPAKvQIpa+bmgJAmCCAS9OP5kg0qxSrZowX1jxJm1qQcq3N6LCuf5dIwVAJFskTWSfIjQCCHl7LmUDeH47KAqERPuTnDkMY0RZSHykeQgG3MUJsEUUxQMEIY+AISC2Ox8BzlFkYYpginCXKGzUi7TjDyB5ICPPEZCjKRROQwmmISjhHEZDNH4lvKWUdGPrm+63kuZ+/5FLTADAj8FNzE2SXMWuC6WkDAvx0gHicYMag2dZkI9+/ej7vuvQt/9s0/w6FDh6RwOX/hPJ56+in88PEf4uzZsxiOhts73/wsF/uzsJDrav4b7k0F/iaACyEeglxqkXutCGK5pQoQwKbdVYEDpTpNtj3M1yn7yTGaJvCDHGFag4mGlJFtM8ThdowvfqaOz9Rc9Ld8PH5uHU+uj0CFqIQFSwGqiANGqqGSGoi0RCQcLPSR2zByV4FDeogFI8fnWjaO7Wvh8zd1sDgNoZkmxoaO1SjBK2shHn8txDhMMEl9+Jgg0ek3o1R1Wkxxq2KEWIV0RJKOubCgVFgYgxm0xISXJbCEJehBk3RJJSXuo1+01YfXZd41NvC51lPsW9mHu4/eja9942v41mPfQqfbgT/28dqJ1/DEj5/Aj378I5w+fVoAQDIRGApSGopT7sL7zcWQFLd80W9H5L+qjRQBSWUyQpy5yKykPIttpHxu8rgqN6/etbH/SAN3PdrAbY9acD2GvRjYIBD4bA8v/mQN518aI5pwJV70r9LDZxsIZF9y5fsT+MW4VTJ4yrYu++csQfjD63038jeVINBOxLoqz4RaLtNTNJXFPDcTNEmQJKWfwAFAIkyt7eLoQ3tw+IF5LB/0BLhKqGtNKrh6NsDJFzbw6lOreOuFDRnnuM3CxZ46OgX5hBeryCSzvUh3L4JDPvV3ZnvDgKw9jgwuErK7idwRDNRSOJaOpZU2jnz+EG79ooNdt8RwqgQpDFy9EOBnf38VJ5/bwHB1imDMFuY9DQhByNxVvhTH5tr2mPp9CbyW483MfPn9+9xvGZdlalHMQMIn2/MOmWSGB9dpolZbxtziCprNeVTdJmy7Dtv6/9l782c7qjtP8JP7cte3SXp6EtoQCCEhMCAQi7ENBruq7YqOruqJ7uiYiK6Iiflh5q+aqYiZjulZXO4qu22DMQiD2bUjoX1f3nqX3JeJz/dkPj2wbAsjCQnda7+wfN99eTNPnnPyez7ns7TgWU1MjDfR6bYxPjmO1WsmsGZ1B822DdMqBWziWCMbi3tcTAsmK4tJt2WuIY2B3lKIK5fmsbjQR55SuqljfnGAa5dmJd2X3oVkeDFt17RN6LoCAmuAmIwtgjYS1cVnpU5pqOzMySZpQRYYxycVE5qmmG7SJy0B6DRTRxDQ9y0TmSiZf5ZjwvIMCSbhHFEUipFG2XKz3UCepAIEkj3G8A0GdZi+KSnLtPQoYrIPQwGUJChEK+C4pgSOMJG4KaEmhvyQqcd0Wsqqi5SBH6pHS1pukiEVo99MgYAmmYkGtFKqPpnTaO8h8vmCqcwp4jBEf0CPOrZ7IZJhuWauVaoQDdsx4TdM8f1jWnDG+yFBJiWiKEM8jMVehr83LQd5bsCg/19GtqHa/iDOlSYRhjEpmoWEmFCVQuDWMTU4rqO6Ff9DIJHBKp6NlusLAMn7Z+g6Mc/K4kQRImq7UXmfpMeq7VkbEXAVkLAOxBa8TQWwECAlEMhvJKAt4G+mNoUF3M0LSaSWcyGoST/IlDLpGGWeIRY6YoasTBEyhXmYIKGnYkQ2YCD+f8OghyQMEMVDJHGIOBkiKSLxjpQN+S9Zca7c1P3WPwfu7wscAYH39/0fXf191wKyuVjJe8tCDPf5sON7vutjenoazz77LF579TU88fgT8Js+zl85j/f2voc3Xn8Dhw4fwtXZq4ijeFkCWEuOb8QMZHkmUuL7zXvovutYf3zBNjc3JWFaQT1ViG6108hnT20Srn7LvVb5IWPO1tFtj2P9BAEyYHEpwPzSEIO4gyxvyU7vKi/GrjU5ntvcQFcHLl7o4RcXFvDeUiBmy9yjLiq5D7dhzQLwMw2JXoDEQ1X6OMIIVHK8FON6iQdaJh5b18ILWyawtVQG0It5irNBig8uZ/j/PhPRMjL0kOixeEnReJrH0BJKywBH1+EZBnxTBdZKQEhZIir4kyOIFfRlUIoGH4bmCxDIAnqhXLgtqZ0yTquEOlk2cfyveK/2s+F5cJf8ye88idd++BpeffVV7Hh0h4z5j/Z/hLffehu//e1v8eknn2LYHwq4x00BFo4EMsn+o9yFrEhh2rDAZR+Q5D3uiFfSYAEH2bpsTQUEcuklQGAVDmkkYyK5aoyZ2LC9gSde8bDrb1twfRN6aUpYyMH35vHpm4s4/od5xMMq7VR21pWM/PrmNnuXAlwLsSpX4S21HFmt2Udy4dHUdSdboJarcwyIWLcaC8pdrp45OYeIJRoJZCRrkAHFRb9FawUT25+ZxI7np7B5VweT69yqF1sYzJs4ezjAvjcv4ZPXzyIPGYOqwHIybggCcuZlBis5gqWw0b4Mjt/J9rjD3yXDnYakKq1JzQ20rKjtA0qZ29ttH2s2TuK5v+3i0ed9+GNkb1m4djXDwbczHHr7Is4cvoTeXG1uqmBWbu2QY1Mf7bpFRj3v1cvvlUDg/b4Jsewq9wXriOsUJdV28uxiou4N2EtSXYi3pg/HmMTY+Cr4nVXotKbQdMdh21203HF4vgnP99FoNTE+3sbMzDhm1tFf0IUpwgOCaIod6nkOSlp7CFGsQBpnCHsZLl24isX5PmJakSQ5er0Yi9cWkCembFbJRpjUCEx/JRswlbErYRpk5aWAJtJSTZhtTK8tNFM8dou4QCGfByxHSX8pCyXQZZgWdNNEmoSII3LIcsVoo3TXyCXAgzJjmTt0TcBEx3NRplG1QUeAqxSJM5PEx8a7Am4xJISpugTh/EZD0nMZgkIgsNNtodtuCHnAtBQIKHBZqSHNImkXAn3idlqUAjSKnQutiEh7qzzv6NHMFzf7FAgGRGmOeDBEfxiwipB2I4BG4HX5xaY0IKxN1hxDMiozBotkSMhsTAoJEyFoapq2sAgpMXY9T/B5nd7mAlZy/lTS3mQ4RESZMWXDOT2MC2knx7EEvJQXywnbw3ijAd1RbMTac511Q1Iw1ZgBLOwbKsCE4R9SUggyqkA/AfW4FqqmWOlHRSogJ2Fs1fPJRlV+jAT8CISq9OHKT5Cpw0ydFl/CGEWWIS3ZLwoBNuk1GQ5jAQHpD0ifxyDoYdjvify6KFQqcF6G4mwtJ81CqWKA8t7Vp329PrvD8/Lo6+5kC4yAwDvZ2qPvGrXA3dACfCireHqme6lAAD5kRIFgaFi9ajV+8pOf4Cd/+xMBA5kqduXSFfzmN7/B79/6PT759BOcPX8WWqbJjhWNaVk8yzGqh6ZS+FXeO5qmDMlHVPO74fbfsXNgMSTBGVVBJAEQtVd6SZoed/mVOR2XpBS+cdFEhmDbs7BmvI3n169B1wYWe33ML8Q4P1tiIWogKktMdwp8Z72ObWsdIClx+Pg8fnd5CYejhBEdcNBEglSOV0vsPJgqpU1nEczijCCgI8Abl8LM7VvdMLBxlYtHppt4ecyVNLkrcYqjcwN8cC7Au1eU901ZJsjIrqFshQU5UqwqbcyYBtb5LqaaDlwfsHl6aYZ+VOBqkOB8EIi3IEFBSlW5oDRMmnqbUnwP0qHaOb7FL6bm8bg1OE9gjkbaLE5rRqBYBXgNPPzIw/ju97+Ll19+GU889gQYLvTpvk/xxu/ewFt738KRQ0cwPzv/hXEthbHskOewdVuK49qCQEDA6sXvZAFMVmYlEFo22Gc5LBxBXRX7SdqUJGm/bWDtwx6eerWNJ3/agd90UOQ65q+kOP7REvb9dhZH3llCNCCQoZx9dCQwjVJYCkqGzELbkUCARKTBFdCyMsVz2bj/1rf/Lb6do8N9K1qgSpJdZklzPlRcarKbuDortQgGpXyGCjsqcpr1KysBGsXbbgOTD2jY/p1JPL5nBht2tGE3cuU5mjiYPxeLRHj/7y7i3OdziIaUjRF8UItPFeFkIUck3njXA3y+FQ38Fy6C7a1YmXwG1UEtDAtRq2Ela+S8xpCWF38yjWdemcbkTAO5qyGOLFw6qmP/G5ew/+2zuHIxQJHweOHys41ceL7DZ4b4iS0XQiqlWG1/SU7xfdb2f+rW1CxZZROi2qZmBPI9FTAlKbD0a7vBJnN9BILcFrry2VZ3DVqdKbSak2j5E+g0u2h7bRiWB5OSUybMTnTx4NYNmF7dRrPlgFllhZaJ9y9juxniQXaZhEWkBQaDIWav9bA030cwSBCFOQaDBGEvwvz8AFlaKmkrZcIM00BfQBwBksiqgyXbX/Q7Zo1AxlzDc1VKbkzPWzK7Ynlu25YtslsCdZTMSp8la61KHebGo8kT5U4q/8twIYsyYrIDTalRaE/Sciykwio04JJVZ+qIwhC276DM6THIVN1CPP9g2cjTSFiGnXYDY50mbJ/yaUuCVcSfTjwwc5SGJYxJXgPbSHI3csWiZG1Az0TZKJQcClqDqAWBsiXRESQpwjDGsN9X71uUBBvCUqzJBARQKUu2Kc0n+JckyitQ0oBzRP1Y6o+YgSyCvis5cqPVkK5kEjimnJht7vjwPF3A1TAOBdjl+RL4ZGCKRcIEd3X5v3kOy2EwiQevknnXQgdJfS4TAW7LrJR5W0l8leWATCMsQCowkOsu+mCLTSIDUqo0YUN3lby42kzVCmURkAprM5a6lbUbiRvsFzk9Chk8kgWy4c1U60HAQBCy/wbyN9I2cYzhcBH9HoHAECmG1bYPZed/PN/XAGcmPpF/IsDnfng03D/XOAIC7597PbrSUQvcfAvsfno3Xn71ZXz/5e/jqcefEplEf6EvrMB//cW/4sOPPsTFixflISM7snXggJhpKHKDpVkSFKAkoaMQqptv/W/JJ2sVlFKywTaAmDUfHzuMwMy44OUiiIbPlhS7ufjmpWhrGh5Z3cJ/2jaNRyd8kY2cnx3g5GKMk/0YUWlgum3g4VUWOt0GTiwk+PDoHD6ZG+JiRl5HA7awzLhk4A5zotZZlHzx33kp0l121hyWLL2BGJZhShCF5ZVYP+bif9o0hUa7hWO9BB+cWsD+Mz1cziGFqEZAkcUtTZ0FYnKw2Qe+3+niqTEPMx2g0QLgE9CycW2xwKn5GIeWQnwQ9HGtF2OJhalDBmS1PoyBJFQBnrfjxcUIWRTLY1JgB1vtNlsmumNdTM9M429+/DfY8/webHtoG3zPx8kTJ/Ff/vf/grfffRtnz5xFf9BXu9b1Om3Fvf5qqkJOHKr11aK4Stqr1uHI6ZWkw28amNnq4dFXunjl72eg+2Rq6Fi6VuDEvh6O7O1j3+sXkA5pam4rKRRiSV+9bl3A7/Gr7yIjkIBw5eezYt4abVjcjp43OuafbIEb2p9x4qC7KB+tzCMf1taB1QaK+s3y2DFSPLh9DM+8vAmP7JmGs2YOrYaF0sgRDmJcOxPgyMez+OzdHs6e6SNZLKHFJrJccXETQwUx3X99vzaw4IRbsYlvdKMIqnjA4y+sxlM/WIcNj4xhYrWNmHNMz8Snv7uK9351FpdODNCfZU3E4ypWIF+CI5mA5DDIBthKSXjNwhyNkestUPdv3hP1HFevv3Cf/kwTNmwmB3fRaI3Ba6zC1NgMWs4EXKcrYKAAPa02Wt1JPLRlE8amfDi+BscCnOqWMamXABW0HGWWIs6BPsGXpRDBUoI4SBFnJfoLPcxd6mMwn6JMDZEFx0YM5ARlWGdYaDY8BQIatshYyZTnS9QDAnDFKJOy8rYLBXCDwYReR8Ai4nSuJPVWT890gJy7a/T4pW1A9Uy2fFtCPQgKOqYNxydIaMO0HQn5sMwCcwsXQQrkcDFAkqQiCaaMmKX73PwcPNfD5OQYuuNNOB77Np+fFZBXpdyyLWSzUcJAVEiIvAxHmP9ML+Y4oN8zshi9gBuFFPRSnaDD0i30CF4N+sJyk8AQi56EvBYXQTwUUK/VbKDdcdHyWwKOJakCTcNwiN5CiNmFOfQWQ4SDoQCbpskwFnUqJCQwuIebroatY2KiDd0is1pJjSkJtm1bgWiZSjMmw5AbzbzmybXT8JtNOJQR14IWXhMlzAVTg5WM2eE1V7UVQUB+L9dJPF8BG0U2LAghwDoyh6hUCOxKyEpR3b8KCAyiABEBWW5iZvQH5LkxzZh1EP3+CPoxHXgBvWARw6yHOCYYCPQHA4R9yoL7SItgRf0zYmaMZtzlx1MtCLr/SoBRJxi1wKgFbtwC3EHbsnULdj+1Gy88+wKefvppTK+dxtLSEvbt24c33nwDb/3uLRw5fEQeQnxR6iCsJiZ56V9kH3EXbPS6z1qAxsolbZ9zVQRynWmrNFgtc6Bn9GPSZHdSiULZR2ogEHhk0sV/3rYGj0z4oq/lbxYLC4uajTCJ4GspWmaOYRTgxGyM98728flSgvlUQ1jQKNoRaMnQydqj1xZN8VUxZuk0jOZmLBfbTOOU0hUaIgELCXyPN4D/+ZEZDIoMx3sJPrsyxPm5CJFuISVgKZIWlUrHItaBhr99cA2enWpgo++It861eBELaYKWY6PheMgNG1ezEp8Pcrz16VlcCEsMDSYHx7I0ZM1JfO1WPY3JRmDxzGv+AiOQgQIVA4Zjs+E3MLNuBk8+8yT+3b/9d9j5yE64rosLFy4IA/BffvkvOH/yPObm5iQxmEUtd7tXjuuaEUiG4c296kqa952Li+v+fiyGCRwnOaXFpgCl4w9Y2P3aWrz472fQ7IqbIPoLGS4cCbB/7xw+ffMqeldz8WnUYAq7iRwMwij8NL+jgF9Bz2QEVpE0NRGn9u65uZMffWrUAl+/BQxb6X05OfIlUnmOBUdSIIURCAZPsB/XvCiyRpTMvVpay7zZGDewemMTGx/tYPszXWx8aA1aY+zzCaJBgMFsjhNHevh072WcPTZAMJeD60KCU5bIVxX7jeyl++d5fZ0ReGMgsE7zTYTZ3Z1xsO2ZtXj25S3Y8KANq0nvLw0XTyU4+N4c9r91Dhc/G4AlkS4hIAxgSWQBz3lIgqOkrbkIV/JINdlzzrxNuz9fv5fegSPU/Z5zMtutNnatVQM8hfrBqBiBapwsm4586RwV0KqE73wKJLA0su5dYYI1mwQDJzHRWQu/MQbPH0ODqcKOB9edRHe8i/ExD92OjXbLxfh4Q0IyHL8Jw7bEG88zDdlqImA0WBwgWAoRhwRoKIc10V+iVxtDRgoEwwhxNMD8Ul/+TUYf6wfTYM2hCeOeIBKlqASkmCrMuoJsNcpVCSaxvm52WnB8HbZpSvhEkiYCKhK8IoO+YLCErsOif2D1DNVZfBmm+IuCioN4IKw8bnpSrptqtDrJkQyVjFee7WTUW7rU8XzP9y2MjTXQ6TahuzYa9A4kG5BTVp4qefKAz+tE2IyJhGPQS5HS5SFMy1P8gISsyRiDkGAfZckKqCPQR4/Egkw8s4BtuzCoMGCFKPkpKgWXIBv/TeAu0+ixzM9rKmmX8lpKiQsTSTyUkBB57NNDLwbiRG12kL3IBihLU8BDuV5Dg9fg/W7DdjTxGWQiMb/bsgxYwuxTEmPeH4NhJdXGAa9ZyZtV27EOEnkt8U6mCldqKXomsi+K9yBtVHLlL2hLGJ5qN77HvWoG5KU1QJikAiTyOAw4IZDIGowAZV6FhvTjGP1+H2HYQxAsYBguIcoiJJR5BxHihCBxVKkgrrOQawXGF1dn1/m09Ub9LStI78BMMvqKr9wCI0bgV26yO4ntHQAAIABJREFU0R+MWuA+aAECIdwdnV4zjY0bN2LLpi3Y9dguPLTtIbQ7bQEEjx09hsP7D+Ot37+FkydPIugH8jCUNGEaHQvSomq6UbLwfdBpvnyJLJ7EHqdi3+lAKlIb1ncWkDmgkKJ2yaJHHxdNLLDoL/jkmIP/cdMkHptswHRNpIaG3NAVyEfz5pLwYYmh5uBc6uJo7ODzhSHOXpvHlbklzA76MCwLusWUYHqqyEZ+5Y2nijExGZcdbC7KuAomQyyHrufoOBpenmxikJc4Eya4PEwxjEsk9NSh/x2pjZLkaYgf4Jjv4z9uH8NjEx7MosCVpQDHri3hs3CAdQ0fD021sG6yCcu1cbaf4vWDPRyeTTGf0NMwQE6Zk1r737K6a9mjU/zylKeSoJ6UNjPGJdcx1hnD5i2b8eJLL+K1H72GR7Y9IkDA8aPHsfftvfjdW7/DgUMHlHdQEikLgGozWY630lvmK431GoFb6ZNVnZ9S5EhRTI9AtktnjY0nf7gKP/gfZtAeM1QKYwBcOh3i8B+W8Lv/9wx6V0jPpOcZPRvJfGQAQlz5rTGj2Va+lbJCEH1krU6vDC1vXdvfhyN+dMlftQWEAlI/JOu+xx7KbQXOSRwjnOcC6bFq6S0zasUI5P9XyZH0EHTbJibWepjZ4mPTrils2t7C5FobtksyUopoXsfZww4Of7CAo5+cw+Uzcyhyjhc1H5BlpBIsGSagEja//a/ak+5G11pNlkYhfmh2W8OaLW08unsaO3avwtpNFkzLQjjUcOFYgE9+dRmH/3AZ83OJEH34dOBjkHOmigBQboEqsbwGAusNkPuhrf9cb1Izc0XdX+EPuBIwrd0Wa0njchLUigNfl19XbnUi1ySLjrJVXbOh6QTO2ui0x9FqjMP3J+H7E2g0unCcLsb4fpMMQR9jbR/+uCeyWM/34DZ9+A0y8+itR6/NQuS+DJ9g2EUclggCptfKFqEkDBulhkEYYXauh6tXZwU4TGlhIpvolvLNpVVI5R0o3nEMz5IAEeUnaJsWvIaJRsuD23AhAB8ImulwTFeCfuSJaujQaYhM6zfbgstkX5NWLHyWMiAkAqXvBM34/1lDiWydDLM0FT86Ms4I2JF9yEBi13Ph+S4814Tp2ojTCKaEWtByVCXyDoYpWg0XBROOWWsQ+qNXH6+BUmoGiAioyVAwJcmNuQuh6TAMXY0GJv2a3JaoQM0sQZIpmIqSXfYNi3Jhgx7EhjDiCNSJVJnxPFW4CsFQXhs9QfKcbU9vPCJzmfzIPwl2lpl4+emaWSUg09cRGPT7MlZ1HttlWjH7i4NGsyHsTloHcqOXAB19Dmvgb9lmqeAGi7p/EoyWF+KVTE9WdXEqZJGqhjwNEOcFYrFvzaGVmaSSky3J9lJ+gMoHkb8nOzANQwTDEAMJdQkRxjGiKMIwXEQ/WsAw6iFJhwrYzRIUMpcTNK+BczXj12FGX5x5RDqzIj3+fvcs/dY/AUdA4Lf+Fo8ucNQCf00L0GrEtODarsgEOu0Otm3bhu9///sSJrJ+/Xp5kJ0+eVoYQ++9+x4+O/wZrly5IrtbkoBa6Rv575UeYX/N6Yz+5l5sAepnVQiIU+qSrptbkORc5Ca0nF5x9MKqIxq4L52h0FLYOrC9Y+A/bZzCE1MNNH1TineieaJ+kTKFAJGOyLSxZLYxq/m4PAhxZW4WV+bmcWV+gPkkwQJy9NMcYUITZiW7YA0tfs1EmESqpTy5mKAGpgBrhRSbWx0fwzzGQpZhSDYhN5nroEcaHhZkNGroWhamOh7+8ZFxbG7bCOMMp68NcexiHxfSFBOOiUenm3hopoFmy8ZsVOCXR2PsvxLj4mCIIKEPEAvy6JaBgFJX06SbhfmKtF7xDxKzbA3rp9eLHyCZvy+++CK279yOMAjxyaFP8MG7H+Cdve9IQFC/p3x7eKzlcc3jahnM0hQ2w41M2//8sk+Z87NEVXdUvkH5G2mxhK7UYR9c/vmTNnZ8dxLP/nQ1Zh5ow2+aUmAvXU5w5IN5/PL/OIv5SymQWjALq/K/Zo8KoBPwY2kvJpWKaaC+8ovBCGZRJRove7bdi+NudM73TAvU3b4+4eU1F/tpDQR+eWegnoDETbMaO7nMWWSqGA0Tza6P6a1NPP7CBLY9MYbuGiZo5siCEsHiFI59NItP3jqGE/svY+Eq2Umq3wv4Xj2vb4dP6d19X2p2IOcGoiZVkIgAGsrnDE6BxriJjQ938NT3Z/DYnglYTQKzOhYvMzRkHgf3XsHxo3OIexqMgoAuvdk4D0XQK29S8uSvA4EK7FX38n59rWj7ZZ8ZtoUCu77oESiw0Ir3vvw5jgs1sFSSsEAxCqyRJW8pm3iFbsFz2vDNLnx/HI3WhLADO61V6LYn0fTa8F1XQkIaYw1MTo2j22mi2fTh+g5sAcUsWDZrk0IALgHRApXaOhww5MOB7ZANZyCNNAyGIXq9HubnFrA0v4R4GCKKSvGWEwKbpL8qZmiuM2ymlFAO1uAE5WyfibkeWgQnG/xuXfz/KK3VK0YavfhkQ5NNZBlwKAmmpFkihOmKQhCK56uhyMmMK6DpyiZAAM1I+QRGIRNlCzgmGfkEvBm+Qp/nQj7DFGXZt8xzsW5JUh3dlgrjYi3D0opsP/EA5GfSRKX/6pr4JpIByKAPPpLpl8jNO4vnUaqAEIaqZDm98KowkDQXsJR1AcFA+VxeoGAgmWHCJCMwU756GcFH/hS0ZcnFAxDiU86EYsXc4zEkib00YbB3GJqwKQkmpnEigJzh6HB8B57rouH4sB0bJv0WLW7/cprgBowC91iLLIeBcH+U7ZwT7FObzjpBSW7bMACESdT8PK8z5wZzCuKdlJsTOpTjG6yFmYqcIqUUOIyRpiEC3p8BmX9DDIJAro0AIcNBgv4ShtEigqKHQoBThqNIwV39/ClQ78+Nv1soUblfp7e7+7pHQODdfX9GZzdqgW+oBeh1SxChXqCbwNj4GJ7b8xxefeVVPLvnWWERsSA4feY03nnnHfz29d/io48+wpXZK/LcUfuFCnTgbuxobf0N3ctv7GvVriKXs5T/sg/kjjJN13IdeiZVJcwVC6BCK1GQkWcAmzvAP2ycxNNTLYy7DpzSgsEd32r7suCuMCUhhobY5FFsRJXx8zBKcHk+w+e9GEfDDOf6ARaGQ4SS8KaSfFWOSc1HNEAQKNcSMcHmopr9vwFf5D+UeIjIoyaPyHpCmYY7WokJ28LMmI1/3DqFB1oOwrTEpcUMF+czBGmOBgNExk2sm6JxtY75JMevTwb44HKAs0tMeOOhaNgfi5+hCrL4mi+OYe6wa0zwU4lz1YCUHf6ZtTOSDPz0s0/j6e88jU0bN8kO9/vvv4/Xf/c6Pnr/I5w6eQqLi4tSuPLFor5mCbF96nXaMhBYEWhu5vQ5tyzPDXJudW40F22hhLwYlWUg75PTsbHpiTZ2vDKFR59cjbFJJQ0LFhIc+2QB//JPZzB7YYg8NKElPoycIGOOXBvIPRXyohhUcju/btsaCFTsTmXXphaOo9eoBW57CyhixvXXF6gZtXkgf82+XictXU+0VQs8MSytInIIcHCh6qA1buPJl1bh8ZdWYeahJrwxMk5ilHkDF4/1cfD353HoD5dx5nBf+j55ahLyRcP622VSetsb9Ot8Qc2EIUtpmfK8PF8QvCh1ggMlVs34eO7HD2D3D9fAm6SMskS0VODMwQQH987i43cuoH+lgJ66Yn5BGJAbEhSTqvmlXnjX9ghcbF+3Rvg6V3Fv/u2Ktv9CcvtKE9p6cNTAhgrTWaa4y5xdt6eSFJPxRGsSlWyv5nY+9esjGDol+D5si2y/NlrNcYx316DbmUHLH4Nje6AvINNz10yvxtRkF81mA5bDDXKCcg4cevDZushImZRL+WYwDBD2YyGg8Qz4v2SIcpwRFKKMc252HsGAqa4xspAKGk2BXkmsVDUCBGYwLU1kyZ7nS1AHg7JaLQZXuMIQZHUtcTQix6XPMtmn6tlJ/2KLbDubnoA2bI19kUAgT4ypvLp8r4B1bCnKeQlKJgziiARsY9EjycM8IH/KUuyAKEnmxgG/MxXDO0M8B/l7PndLjT6GqmAiwEhpbkZmXBUmQvCOJQRZdwQp+b6IRQj+JWTR8VAMFSPjMJMgFoJiTEeRu0pLBYKXlQK4hn95/VKjMFWaacZpiiAOQD2ARA7rBNk0eDTtZLIwTGHfCXOXfa9QLDxdKwWQs10Cxg5M02FWiwoxIQuQwSW0vaFMm+dIpmHO4xCYZFtWLD6R/PKHzL4MQaR8BxmiQpAyI0gaZ8gSxQY0jBIm24P9SfpUjDigz98AcRIgCHMEwRLCsI8oChBGZAXGCMIAUdBHkvaQSlgRX5xXbmhC+6VpYuX4W8mQrtUa9ztb+d6cVW/yrEdA4E021Ohjoxa4v1pA1vhM3lSMIu4MkvZOJuCePXvw6quvCoNoZvWMPAQPHzqM119/Hb/59W/w8UcfC32d4ImkZfFVb+zeX614n1+tKs0U90EV4JlTMwI1GJkOUwyyK4eSClgqdRXAsbEN/N2GCeye6mCN68AlgJcqlhiLNlre5Aa9cwqR6gqjj8tZjT4xBq6FPo6FOj4Z5Dhw6TLOX7mMqNAQiq8fK1D63PFY3INlAUjmh5JvGZKuyyKZUhcyCJSfXEmZDllxZS6kEeXDo2HCNbC+4+A/b5nEA20XmW6jn7gYRp4UwJ6moekmaDZi2HaGhSTFm6d7ePdqHycXKfcgg00V6Vwwqr3jr/kSndCKY9ALzLRkV3vdA+vwg+/9AHue24PHH3sc09PTsoDZf3A//uv/818F2D93+pywAvji2OcPr53tW/sI0RNUEsHr11cAAv/46pjZTH4l72IEaDHsiv3Jwt/yHUxtdvHgc+N44ccbsXqdK0ydsJ/g5KEefvV/nsOl0wuIFjUUYQNGbskCsNB7ys9H2Jy84ZzcagSmYlsJwkuZOvuG8n0cvUYtcPtbYCUS+KcekpxB3WowixgP0Djmaol+NZcJQ4WbEwRBuFjV8cjucTz+/dV48MkuptYTMFRjdfFSjhOf0i/wEg794SLSgCDEdSDwRkmst78tvqlvWDlpqYUv6x7OAWoWYPvqsqkiAIpeoLvKw57X1mP3K5MYe8CE6ZcoYh1L50wceGcee39xCtfOxChiCxrDi2Rm5+JcybivF0VO9V0EL1bKXr+ptriXvvdGY0cxviu+VsU1JyzFJ3y6fEfrkSbPM6lBbNhGEy2/i3ZnNca7M5Iu7Dot8avzbA+TU5OYXjuJTncMtuMK+9ZxNEmkbTY9kYzmGhlnOcLhEP3FAcJhhChmGm6OJOIGI8M5bGGc9QdDxGmBLEmRhUTtFABPkI0y0lxPJfXeIBBIj+FmA42mB69pSWBHs+nC901kWYSc7DoCTQSYEkpuY5CoRsWEyP0ZbmF78G1PfARVTcPdUNY4alfUNGxl50Pgr6D3pfJrTDOeNzdnC8Xeg4FhPBTPYcnazrMqxdiA49pSV5EBK1YneaxsBtIUSUz2WwnTMEVuazlkGRoCqJVMHi6BOEuQRqECxQjR0Y+5zFHEGQIGsTBBOaOFTLWTKwx/jthC2p0SZAEbq2d4RhZeliHMQjiWU8l/qXSy4JFl6TYkIdgkwicKEZYGDOFIRc7N2tA0DDg21SKKAci0Yzlfg96EhfhDsx6SzVJipYYhxyQ4x+RdshvpGxmyDaJEJL20WUn4vgC/BB4LATtlQ4c2BKw+2S4mmaIx4pCp1D0EYYhhwGCQgXhORgQIyQyMh0jiGGlOe6ZQalhRzFRb3TcS0P/lkV4XkLegFv3LXzb6xDfXAiMg8Jtr+9E3j1rg7m4BtUOnihPu/rGUFTnhA+vxwosv4Ecv/whPfOcJrFu/DmEY4tChQ5Iq/LN//hnOnTuH4XAou2Qjf8C7+z7ftrPTlFePuCGV7EspSqtAShyG7CuifUzG0NRnSs1UicJk4+nAOt/A382MY/d0C9Mt7tsDWaJJ2q96ciluRablSp5TgTssPONSQ6CvwrHCwsfDAh+cOItTp89IYmOYs5DkYpm701zj8cwIFPF8cykihT1W6LCMJtKCwGAdLMF0Ox0JfW5YTOuAZ+qY9B2s6fr4x81jWNs0kFkeBmUHQdJBzOK3jGFpQ5g6jbojRCnw9tke9s8HOLOUYhDRTcgQ4+68XJl0e2vuTu1Vw/S/mZkZPPfcc/iHf/8PeOqppzDeHhc58P4D+/Hzf/k5fvYvP8OpE6eEGVD/h4CfkvUYAoKKhGnlizfka2NnDbotKs8ipqQakYC/vBe02dYdF+Orbazd2cCP/+N2TG/xoOkRiijH2RN9vPuLa/j800tYvJSiDHxoOX2T2D8WoFcASMYORjM1CWioGFbldUCFZt70WhIG8+g1aoHb2gIcNHW6bA1GEaj70kDS6O9F0JtzFOct7obQwqBWtpN1plJEdS5QCy6qGU6RYfrBBrbvmcSOF6bw8K62JKJzo2XYAy5+HmP/W5ex9zcnkc/R1F/NxdzcEHD/a4/n29p4t+jgbMSaKa3kplpJOwvhD8lGgjydGExgkBHI9ivRGfew67lVePr7k1iz3YQ/ZsAoXCRzHj57dwm/+tlhXDgRIBpQrsgtKgMphii5wVEno8vDzpHMejLBCRbWnpC36OK+5YdRz+vrjED+W3lnsr2F/yfWFQwoS+WO1nlQ9J5NNZVUm9MnryQb3BWgzm9MotluY6y9Gk1/Eo7dRKPRFknumtXTmJyYElaga+vynGi3O2h0GsIMJLONjLYySTE3t4hef4DhMEK/lyAaFlJL06WCklH2L4KC8ugsLGHjCZsvLwUoskhYc3WYjlEBgS66nQY0ykZNA5apy2fE7ZbgGNlzqZL1sh5ntyWzjLQ9PrcV4GXB4udkQ1MZNksgSUpfOls2yMgIFhl15UiqE/DiRitBQI4BlAjjRJh/AqgWyv9P01y4vguT9s9JIjVFlIZIGWBCjEyS0Cq/wZaHdrstrDd6AIZRgiSKEMeUVIdIEyYK63BsFxqTkemjF+XCniTDj0ErZA1mBDF5LVSHMDwlGgIamYoctwQe+ZPJ73l/Gi0fPqW+jo2m3xBAstkk2GuJjJhgXljESpwuKghVL7AeNXUyH5kUzXukGIMEf7lBIHVDxaKWkBONEuBYgN485f1kSEuAaBhh0B+IDJibkhlrqayQ6yb4mUtSnIqCKqiIsHQkWYAoGiIcBhgOB4hitpMCAYeDPsLhEpIilhpWYvdKWjNx65QqmVQcZavto684H/Du8kxu8Ez6ikcaffyuboEREHhX357RyY1a4C5pARYGlseiSS2QO50OHnn4Efzk1Z/glddewZYtW2Qn8+DRg3jzjTfx83/+OS5evKiKgSiSB+wIELxLbuadOg1RBrPYNIXFp0qKRAy2lf8SK0sTmk2QjLI1FmJktFjQcw2b/SZ+OmVg9wMu1qy24Vg5bCb7JpV0gYUadb6G5O1y21tARC7UmDB8NQPeD0r8+uISDl8aYrCUQcsZF1GnFHPNQIaH8maSAv0Li1+1UKsX67wcZeE/QMICVm3iS7rtuGvj4em1+A/TGqYawHya4cxSgYs9B6E9AcZz0h/K1HJZmIQZcGK2h/MDA0uSZjeEzULOBAaV3OWLOBvhsb9uZc5FgGu5yM0cq1evFnn/T//NT/G9734PftdHERU4e+4sfvbzn+Gf/rd/wtmzZxHnlBCuCO6AKnZZbIps9ovWejenPvmL/a6xIgk1goYBGoZKd85LH7rZhtsBJraVePnvt2HLjha8BpMOE/QXYhz96CI++NVVnP4sRDKwYSZdSYssjX4VxVz7X4u+Rwy7l8NCxLhSMRxU4fttAwJvCVL7F+/g6ANfpQVW9rn67ziwlM+VvJQZqvJ5IgW5zlKo3ydGlbRglgSpImR6JMC5I/2Zw8nE+kcn8Mxr67Hz+Ql0uikKJxam0PzlDPveWcCHv+xh8ViBZEgLhACpHqr5+QZDQIkt/7p56Ku0zJ37LOccibEX2SO3hKy8CZ3Aq3D0QsXQJvvJYTCAIYCB7Rh4eNc0dr00ge0vNtCaKlGmGoqBg6MfzuGdX1/A54cX0LsKIFSbGyqlnADuyoRocdCtJHzVZlN1y79d7Xyn7mgNXuRV8FcFlnNqr1FA+V8+A+g5zNSsOiVVeaFpTBh2LTSaa9BtPYBuczUcv43JsQmYWgMtf0LAwInxlgCGDMZo07Ov7cgek9Q5uSYhDb3hEAsLPfQWhxgMEliljSgOBbSj1JTBJXX2sYzYHEhTNb40G+h0fViOLoBQt92oShELKUM2KF8tVa+Sv8sSYaxx/PPXfI+BEWW1QUqwL04KJFkioR9Et1hCZXGKQTgHx7ChmbqEcFmMyNZt2Qxstm14BDll40Ft7PfiBCaDAcnbY2qx04RtO2i3mgJqLSz2MT+3iGFvATAcxazjE9bS4XU8TKyaQKvbgm44GPYH6M3PI+4zcZnPa0tALkqLBWDlfaoAw4TgX1ygIKNyMcLcwrzMkfRBJAuUKcoMOrQZxs52KZViw2kqCbft6yLnbjR8OV+yGmmT0vC5CQkB3AZxLLoEx7JQEPg0dBn3Sd5HmajkYpma6XtdZGjZLfFKFhYefaTZ9plKUGZ7kxmYxBHCqMBg0EMcxAJQciOS3D8qRpKAAGgsUmjbLeF4OppeE0k+wOLSPBaXFhBEAxRMqA56iOI+lnoLGHJHR4sBQ5KJFCORycMMK6kqmvvZcOBOzTr3+PeMgMB7/AaOTn/UAre9BVj825Qz5GnlJaIWKJ1uBxvWb8BjOx/Dk089iR07d2BmekZMawkmHD9+HAcOHsC+/fvk3/2l/nWp8G0/69EXfNMtQBYpZRTikqNZUpxa4nnCXUu165wxGMRRRYvgg/Q2Lkw4aGKdCby8ysbuTQ7WTzvis0e0kGAg2XpckBFUkwVrFXKW2SZCFJjrBzi6ALw/18dHCzku9eh7U8IiSJgPhPEhTjoEAfkYzFWNXVvvKzioBgJZ3KvkwhIxGgIvKRyT4SMsQFuWja7v4n95tIVNXRdBXuL0fIjPLwS4WDjwdGCqCYw1DNnh7sXAvos9XFp0sZjShXBJYDYed6V4rL6HjuEIS+dmJXsscMXsvwSajSY2bt6InTt2Ytuj28QPcOvmrRimQ1w+fxkHDx3EkSNHhBH42Wefya41gUCa47PolzRRzZDxL8xgHpdNrrE4XgFafOUOV/s51UVsA2ZZMQI1So+I05F5wJLega434HgWnA0D7HhmNXY9uwobHm7BbRlSbC+dK/HGz05j//vXsHS1RNZzKPhCigXoOtOogZQMAoKAeSLG5Ly+lUFG/Lx4WX6rgMA6oZQ9q2ag3QKgk4xKMYLn/ePKS6guX7kX3L9/UAOBnHVWMgK/1CLKSIuUmuUQCxk5GhebvKMtmcs0PYemKc8pzp8J2SBGic5qB+t3dPHYk5PYvKOFzlodZpPhmTp6lwycOBLj6O8v4uShRfSuBshFYrZC7l+djtQBsBW4fkMw8Bb2rTvWKWyYlR0Bg5psg88pDUZJ/rkCAplhymumVxwX7mVpSIro6o0udr3Qxq4fT2DVRlcxz4Ylzp+IsP+dWex7exYXT4QiGebzg8cgN1BZD9Czjsetl+t1H1AqDDVvMSn6fg4QudlOoPwA1dObfZCM2coXjQVFbXP2ZSVxrtqZZhwUUvJJTiCYz04+a11rHL47DodJwX4Lbb+DlrcafmMCzUYbY34bmtPCWLOF7ngLrfEWvKYnklG5f0mKYThEb9DDcBCgjEsMYg05iwZKcU0DjQbPl5/WkGSZBEkUWSmAGJ9/LsErzxYpsO0QMIawy5jwS0ApDCMFMeeJPK/JfOO+KH84NzTdBgyHD1IgiRPMLy0IFs1ajHkikkKb8rlAMAnCjCNAxmASQzMlPde2bQnEIHuPXnoCcMW0B0nhmrYkFosaw7DhOI7MP8GQwCc97VR90HSbwjYWRiT3Fy1dPpvzecx9xSxBkAzk7qlCS/n56Y4Fp5LtcoNXJR8z8dhAb9gTNh0l0GQOGraDNE9gM8jFJOhoyr0gs67t2IDLdQzDS0qRddteU6656TTFMkUExlkshIYanDdNJjCb4mttG6W0IesevljH8q94hWT1EmBlmrI8AgnCZpC04iRi2AfDPGKUBPIoGU4K5EkuPoFy/+JYGHy8fxol2GWENB0izpjGvIjhYB5R2Ec/GQBxjOEgQpAPZOMGVKt8qY/XG+9Sp97sMBp97n5tgREQeL/e+dF1j1rgq7QADXBrXzD5OxIUDCaW2Vg1uQrbHtqGx3c9jp1P7MT2h7djfNU4lpaWcPLUSXy6/1O8+867+Ojdj7A0XBK58Mqnk4ALlEQQ2eHrRj79qk779hF1vspNuMc+yz5T1ddy8xiGocA7tYyknw5laprOBZLCEOjtR1EDDb5nDBvPTdh4dnMbD814GDNyWEyoFVmGkqiURSHvMREu1U0s5CWuhIkEcOyfTfB5r8CpQYlhUhlRG4FKyeOurngFVqy36/9TCWLqLqpAFLqtqM5HoVgpICDfUgxC5WXjmjr+120tPLqmCcty0YttzMYOLpQ6OlqCMTtEw4pRZDnOzAO/PxnidF/DUk6eXQBNvAFVYck0u5VjQcZfbWC/cnzU+QHVmKz90vl53/OxefNm7N69Gzu27cCGTRswvWYaruNidm4W+/fvx6EjhyT5++Tpk7g6e1U8eFhcy1iv758U5rzW6r0Vnu1/Pcu3luNxRVIxnUryLVWRzSU45byUMSluk48SDeRmhuZUhMkNJp54aRUefXYSY2tseLaFfh84/l6C/W9dwef7rmLxMv2LeOciWCKlzCFkiyopmqDJch9Qt1FklSoz4dtWPtcSyFpKxwu+Aciwcp6t+9afbIrKb5GLbhlPf50T0T02rd3i062ZmhWD70/1O45Ftm/18bpy5zqaNgsaeemBAAAgAElEQVTLVGbx27JEFk/IiVJU3c/QXmVjZmMHm3ZMYNtTTQGuLN9EnmgYLJo4eSDAod9ew+l981iYHVYA/0pJmPJR00G/uz/FbKuDl9jHlLfo3f8iBKNAIwJ0lBQyTVa1Kf+bibccvdr4vNIKVzz/SGHvrtbx4FMunv+71XhgKxlGtLqwcO1KgeMf97D3n8/g5KEF2cdgOFZJ24PCgSFzWlLJjjmZVynFfEoW3OZqcYtMNp0yJN+yTYnb0SNWjh0CUnww00S4enCtHGIr80ZkOKm/vT7FqWccn2uUCZumJ8CYprto+y48awINdxINbwye20HDY9JwG93xcbQ7LbgND42GJ+EhpucKMBQO+8gIBMUp9MxCHMYipWXIhMEgD8tBUVAmqjbdeEYmE2XTVMY7k2NJxyOzTWoOBpLwswQUs0xAe9qPsM8YpqrJbc+SRON2qy0SWE3Xxe93aW4RV2eXkEWsgUgKJOCWI5XtRyWHtXT+vQomkWCMXEMUxZJSG0eRkrLmqaT08vf0+TM1C0mmwaFXYZmKxx4l11If8BFPpqFhymMipByC6weTYSUKAOdaQjdVdJs8mbhG0DSYlgUqbW3LEqYfZbdSyZW5JAXzDywmBpsqsMeiwoSeikxJtgwB7222b6mk1oWuKjnK/3XWjhavkRYwVJNwozCRdk0klE4XCbJtGtCZZqwlcu3cxKYPIC1leJ1SGRJZre8N70kCzC8N5Ti8FoLCeVqI5DkaxhIYkjAxuZKgsD/kWaT8G0sGtfQRB30MowGSeAlxtIBhsIgoiwRwlFAXnqvYRawoXlcMr5EG4HbMNd/KY46AwG/lbR1d1KgF7lQLaIDneGJkvGbtGuzcuRO7n96NZ559BtOrp6XQunj5Ij547wO88es3cPTEUVy9ehXDwVAeaNzFJADIh+sy+4h+OgV9QMxlBhQ9zhg+YmmKkXSzzKg71Qyj7/njFhAXvoroIkUTvXtyT0yY+RLelR7BZNiHeMHZKEsGftAjpcC4VmD3mIc9D47h0XUNTBoFjFwFVkhirYRYcJdZR1oW6OU5Ti+k+Hw2xOmlECeDApdDoJ86wgQrmQZsKM8a+cKbBntqKsEKRGRFlUVGIHdz6Uf0HzaN4fHpDqbHOvC8DlKzhZ7dhpX34eY95MkCrvUWcfRainePD3ApsjCUGjKGoUWK9ceis0LDaVpPxpp4GVUG0LVvJwtrjok62ZuS3Tq8o9vuilz/xe++iFd/9Co2bdqEVrMlQN+xY8ew9629eOvtt4S52+v3xM+TspovrYpqm6Cbb6qbHgh1xh+rci6Ea/STaBwX3MxBVAsDFuMMS8gKBrdoQGMJzTEdjz43hsdfmsIDD7XRmiAbAOif83Fo7yw++u0pXPh8gGRAs/EEjkgpS8Q8rngOKlkTF1606VcoIBc37FPq5+59LecjVv5mNY9Vjaovv9g/2EPVkkX15foI9EAjW0n6FtudCdPMoNRqtqsaJmyPyp1uOZSH38MjZ1xRiuF+HXZw97bct+7MvrDa4zhhSngJU28o83wZWyl0q0CzbWFiXQNPfW8aW54cw9h6yuWY6GkgmPXxya8uY//bl3HxVB+9haByy6QXKtFGsnDIZ7ORca7SVbhFzTpWvmyeeK8qrzsCgfcCm40cJOVlq1hRBPOq9FnBtXkNfOYo0o0ODyg9ART0RoSHdtl45m8msWXXONoTHjTLQDw0cepgH2/8X6dw5MOrKJIcZk7QoCU+ghQE8ruYDs/xR+8x7k0UhQ69IIuZbETmxQbIQcbXiGX7lcbtX8DUb/ZYBgFhhonIH9gwjQKONgnXGIPntNFsjaHtddFojaPR6sJrtOE1fLQJBrZ8NCa7IKOsSBNkMdlfDL0wxMOPKbvVdqgK5GOCLsEwylB1Q9TjlJWmMZlhKpW3yFX9y+ejTiBK6iACYJqAR1nB8ZhKuIjf9IVxNz7eRqPtwyWbMAd6iz1cuTwrQBSLMyX1z8Xnjom8aZTIprzp2Gh32nCbDlzNQjCMsLjEOiFQ/nZJjJyhIsTiTPqI8zqrp4teQGfyraXAvyxKYZj0zTOQpoVcPxFByzKR5JkEb9Dj2bE12VBlvcNahHOLeCEaprAaHSY1W5YwE029hG7rEuJCQFXlf6mUX4+fIThpQr7DtB3osmbIkLNeJHM3y5DFIXTbhiUAowoDogc6PQgLhrgUHPeaKAf4u1zY7woA1XRaMfB6eS95rxKUORmlhhx7sRdh0AsF8FXhdUwJTpGECRYXlgRYpbciz5vPVQKKBFopTU5TpgAHSIIegqiPKF5AnCwhzQLEZbJi7XOjGlZtpI4YEzc7ykefq81Ab9G0OWrQUQuMWuB+bAHujvFhJ+zAqVXYsnELHt35KF763kt4bMdjaDVamJufwyeffoK333ob+/ftx5lzZ7C4tChJWTXAUTNxauq9HLdURsRqwc4gB0MehH89E+l+vEPfzDULz4Kbt8rPWSl488rPSpaLvPcJDD2T3WnKMQjP8E5TuNvVM+xsunhh6xQe39DBlJ7ByXORxIkUhZKSokSkG7hYZDg+SPDJhQGOXRliKcowSIGgMJAygU+YfwQYcySFgn5u1YvFtFHRVR+Z8PDEuilsWzOJte0OmrYPzfLEsDqMBrjcm8eRuavYd3UB52cTDAl8FmTwMKmPSXs5co3LQ3rO1MBM1e8p/6uSvOXcdTIoFYDDF8cIwXMuADZu2IhXXnlFQMDHdj2GTquDpf4STp44id/86jf4xS9/gaPHjiIYBFJwy3i6lY3yFxu3hqKora4XupW+m7eKRAWRz7HAZ5XvoCwJBurIrT4sr8CG7Q3sfHECO56dwszmhhTbZdjE8U/6+MNvzuDkp/OYv5DRSomZwwJaKYAvQ67H4q9EdihnF7XMV3JLeUfAgLvxRdCCP7zn9UKgSj7mIOIPWbcrbPS5PCH0p+TOnEHJHuF7HA3suwYKLRVZqepHqu3Z6/gp9V7VP6/b8Et/4yK2Pu7187kb2+3bfk61zJ6TYyGLcLJGrjOeGCaSw28bWL+9jZ0vrsUju6cwuY6MGCAe2jj6hznsI5v2kwXMnw3F21UkxwQT6b1a9R6VR6lk4Cs35Bj0Qza3eIgKCPh1bAPu1P0iEFiD2ARNa41dvSyq/FCrGcJAEzrZyZwnrABrt2R49PkJ7HhuLdZtHYPdgAAll04keP3/Po0Dv7+EeClGGREsack8ZFQGELUFAbFHee6RMS+hFWqckqclKcU3lEjcqfa5f79HbTYyVZd9QfULA74EWlmGh4bXQqvVQqMxJqBgo9mB47fg2wyk8NGdnECr3RZGGh88BAPjyECWZsiZZivhFEoNQeBKI8LF75RnH/39ICBaHKWIYspW+f0chQSmWFPRu85Ge9ITPzsGc/SDPtIshuOa8F0HrTEfbf60m/A9T/5+YX4RMUNFEtYksUhXndJHTJkwPb1jJTcmyGbwGB6fvUwRLlSAWGlgOFhCEKYCeglwzuvLczR8HzmTbyVR2VI1SpzBdVgDaZJ4GwUhL1yxHWknYWiwHBOOS88+bv7nipGsFRLQU+9CEQSkyoHJxHxbpMyOLTJmvhi04ViGSILpc2gYrJ+UAMAxTeQZbRPY9gVS/juJ4DQb8jm5BzqTgHVpBwKVrNnIvlQTH9mJDqOEVAiNbELzuhNkuTo2Jd9JmiOKY/T7CfKEnn+abIazNmE69HDYx+LiAuKQ7D81pyLPkKUxhuGSAH9JxGCUAHEQIEh7iNM+8iIQ9h/b9s9PB1+Skty/w3d05TffAiNG4M231eiToxYYtcANW6AyLicgQUYSGYJjE2N4+pmn8crLr+D5Pc9j3QPrMAgGOPDJAXz04Uf48OMPceDQAfEoi1L1UKyBCAFWmFhM9KiSJNZA4Kgmvnf6oEoCVuuslUCgUelqmWhWSKoZQS9iGxUQyJ1gZBjTc2xtuPju1lXYvWkMU0aOBos0yrdYQVXEviUAn4Ux9l4b4sPLA1xYjBWwxiIeujha5UwiRgGrAJLbgHmJnIfe/DSRn+riofEu1jU8TFk6moaBuDAxG6c4Nejh8NI8Di8tIlbqF+i5DSP1YOYKvkm0QNLepEk0etwUMOiLIwCVAl+EIfslxg13xikFenjrw9jz/B788Ic/xK5du+C6LuauzmHfwX14//33BYw/cOCAjMcVJLE7DARWoF8NXikYTgFcywpTsgIrL3/NkQW4AIFmDN0J0V2l4+GnxvHsj9Zi2+NjKPQMRuHgykngwO+XcPD353F8/zXkCVfajpL0VYBpzkAEMoDER7Fe6NWm8XdzWAgTYilnZG9WgB0hdQEMNILCVf+oNk/q2aK20uT/VzCihUyAd5WvWegcJTXoUIOMNRhSDWKRcdXsWMJBilk44ivdDXMytyJUYmqh5TAYCCJrdPUegTvOGKYPmG0dj72wBs/8cB02bGvDbxmIhhmunS5x6N15fPLmBVw4PEBRkOFHqWQE6LFs9smcSna1+EF+GSyvQTW2x5dCT+6GJrrhOVRzTg2qE2FZTmSprqOajwR4QQt66aHUChkzrdVDrHu4jd0vb8Rjz6+B0+Z4LDB3AfjDr2ax/+2LmDuzgLDHRNiG3Akdau65bm/LuZ3noRJkCwxq3/87uzdz196jb+rEaqk7vVBVt1Dse8JBFmydQRMeHKeFTmcCrc4YXK8JS28IiNbuTKA7NoFmi2CgK7YTZU6ZqnrwGyZZhrQVYe5HJlJRYQ1mObQsR0yrlLhAEpNNpsA2MlTznN+vAGoeY2wVZen0qAswDIYCBNou4BIMbJGdaC8HZHTaTQHadN0QMJCpxv3FAOXQQZQXiKNQAv4IPlLumoKhFTZslxJbC7bhyMZREAUYDAgaJjIXMIWZYvZmq1k9Ryg71hVwReiU/n0JwzKYeKvsRyiD1VjPGIDlmnAoR7YNqYnoByg+frqOgtJaymg1XpMj1iaUNHMTlKEunuvLziFZdfTutByyAU1h83EsilKCQCDltNwckS8gFlnA8nlNBixhw6triDMxZyF6J2Ag50DdVNdAfiitaXImL4s8mwCkgSLXxLsxDAMETD/mEOezOVegY5KkSKIEw2BJAj7oCcgEYv4IMBwFCONFBOEAURggTQOESYy0GCIrIyUB5oZMdd+/OCJqP486Saqef7+pcTP63nusBUZA4D12w0anO2qBu6oF+LAXSS8XCboOgjyUNxIM5AP7qWeewt//w9/jpe++hA0bNsiD8fy583j3vXfx33/93/Hx+x/j9IXT4puihAqUOSj5p8IEFHtFwgqoPbijrKW7qqnvuZMR3z/eQ2VxI9CWSmSszJaRIkcgYI+UMLqrGCUF04ELdLQUW5oeXnxoNZ7ZNIY1ZgYvjqVfZHkhC9Kw1HF2GOLgtRBvX+rheJ9MQE35uOhkYcRINAM5+ycZgSxYq03VW9mV6j5q6xYmTWCVa2DCMdE2CnQMA1FqopdruJrFuJgNcZkFolbA4GKdhX3hwi25s02vw0TkrHyJZEfLYJWVj+ZKJJxkOpEulfA8D2tWr8HWh7dKGjBBQMqByfY7c/YMPnz/Q7z99tt4/4P3cfHCRaQs9MnoqY93KxvjpntqtdBikbts5K4EeBI8wXPTVCCMITbi9Am0kBsZdHsIy8+w8dEWXvg367D9uSm4LdpD2YjmWzj3WY4PXz+BD986ibRXokhpTE6WDVmhOlJtiJK+gVJYk4VhVsAxT/5uBgIJ3PFcKcFU0KkA6uIfqQIjKB+TYCeZl2uGnwrIrP/GKBnk44hcnzJ8tktBvyjRAXOFSSYGQff6frBdqjjEalVMLiB/+8exEjfdAUYfvGUtQGYnPTZN5PTWtGPQYozG+uKERnYN9YYeJ2ETDz4xhid/sAoP7epiYo2HgomiSy0c/WiAd39xEkc+ugo9dmXe1DSycxJZ1HMe4nNYmDJ/pCXiTL5C8q/cTm/ZFd6+A9WbEjQzYygLF921xK5i2eaUI5owygZQEkDn5lIKtxWjvdrA869txp4frYMzEcOxLfTmgROfJjjw1iUc/fAcFq+ROUR/QMLnZFwly2NHSfMJEdKLluN0IHOejNdvZF6+fS19bx2Z98Nc3ozj9MeZV7kEcwam3FVJ4htkBHZoB9KAZfhoem24jUl0G12x5HAbLTTcJjzHF9aZYRto+J5s3FHmS/Bt2B8iDun/liMOU2GmSdAEwUHqWTn9EjSs8k9kk5xewL6JlBCWeMXlsOwSnm9KwAc3AU2zhGYo/7xmswG35cJ1yWo0RQ486IcYzBUCgOVpLNLdQS/CcDBAkOVwCFbaDCExVSAJdGHhhWEonndKTaChMCzxzdOFlZ6rzX2D8mEHJq1hMgVqkhkXp6r/K39ATVK4GYhCth/pjmQ0UxYs0ueiwDCk52AFoBoM8ymQFjk8x5Hah8dgNcMAFt+lfJhSXzL86o1o2sfkArwyYZjXQjCSc5rP6zJ0AfainKBrwDQTaPL8EyNFGCY9oC3kWYgyJxOat4N1iinS4CRTMu44DAQc5dzLGjUJla9iEMZiv0KglcfPKRNOIwRJiJLegdEAw2hRgYQR4+5ShPQmFQsBPt9rtv+N7BY4a0hWdVURrNz2u7dG3Ohsv5EWGAGB30izj7501ALfghbgzhrNeEmLF7kuQTsWuroyXGahtHbtWuzesxt/8+O/wQsvvYDJzqR4gFy6fAn7Pt2HX7/+a7z55ptYmF+QQodAIVO7CPwx8YuLDhZG9XFH9JN7p+OIiKJaF8q/WacWTFdkDiMFwGQhqTRXljGFLIgoXiF7L8W4UWKjZ+G5h2bwzIMTWKsHaMUx16TCZOpbFs6WwKfXBvjgfB8nr5ToxZSz0SY/Q6L1YemxFHjijsbkNwmPKKVkupVLVDJhG3oTw4I+8gk8K4FrFfB1E5pUhT4yLqJLSCTIQpGg1CNhcLFaLQtTWIzKN2jF2VWbvcImYFgHL6JSf7AgpwyJXjkPbnkQLz7/Ip587kk8vuNxjE+OC6Zz+PBh/Ld//W/Y//F+HD95HAuzC2IaLknAOn3jKD+rFhnfwKJTjNnrsJCaQipJKRXEZJRSi3ODQYMD5qHy7lJWrvk51m518dT3JrDrpUl019BHyANSC3PnEnz6zlW88+szWDoFxAFhq1rUw5S9WLU935MamzEIzG1m/7ibgUA1/tk6tWefAtHVmxIeUYX3yuUR46wYuUxXTAkuVKmGvGYCq0zKJABPrhIPUgrjhe/xd6qzKZ+yOjyCi5ERD/Dumonre6VChTRDJftK+I3cZ5WIKnswmoZ1Wyex84U1eOzZDjZvbyM3+ygLGyePBHjvVxdw7P1ZLJ6LZHNGZG9MLCagoILI1XErdu0fT6RktnFThwEEd39u5RfwzGVyDSXWNQiumDiKN8xUcybNErYDUjtBa6zAY8/P4KmX12Ptgzr8NkMQSsxfCURq/Yd/vYRLZ2LkOS0guHHK49UpwdKa1Wh2KjbUl5jat/JBdXd12rv6bHiH+VRQ/qqcD3kjVj6b+Sy25Z6ZugvL9IWd1mxOwHU6aLjjaPld+F4Ljt2UdN12dxLtLgFDJee1XR2O1xJ+dxaXSJNc0oOjuEQS9hFL2myGKMqEvM7xx3lcpLGVEqdC1NSYZLKvDdgmz94Sia1B/z3XgGMbAoQlRoqG56NFH0Pfh2k4iINEJMH05gvDFP2lAXoLcyhK+vilFcBH/1Edlq3kuGmcSopunlFCCySaBpsefBJ+o7x9aetB3z9uaJKVR3BQALEgRqpp4udnM5nXNmC7TCDm88qSh7LBzVtTF9ZcnDBJOYCumcpvUBjw3PhI4doOLMcSli6PyxtCBqPjqARl1hguGZkMUbEYpsIAEl3Om97LrEvNKtE44rWwnU2uX1Q1xucnPXMT1nZs+2pzLSuAIae3nPctlbR1AoFBHMj474cRgv4AwbCPgIAg2zfsSxvQBzBJ+F6swNQsxrXgKoKkJ7JkZd3xxVrw+ns3Gja1WezI6e2unlTuzpMbAYF3530ZndWoBe7uFiATyTZsxIil4BC/i1J5lMV5LL/jbpvruVg7vRbbd2zHM7ufwQPrH8DMzAzGu+PysDx/6Tz27d+H02dO48L5C7hw7gIuXrqI2YVZFZBA+hYZQZpRJRne3e0yOrvrLUAOl7iYVYzAJKcLYEvEjEqqRsglgW1Cgh7IUuKL7CQbNhzEWO+aeGbrGux5cBKbnRIuGYE5sBSlOJ/mOBYX2Hc5wpHFBFd77C+Vj4sWAkZf+icLOlU3c/feQj9Ti+Rb9WLfZNIecuVVIwnAZiJG2lw2sB203IZFRgglviwqDYrDemJALn5TpQ6LiYK5Su/78ssxGYahjPsJBpZmicnJSWx+YDMe3vawJHbv2rlLkoH52SvXruDI0SPCvN27dy9OnTglRXJSEHhVsmkubhw4Mq6+ifAdLrD4n4RggehT2VBSuYtvDnsLgQQy1pT3mAcLDfm8zDlmjLF1JXbu7uCRFyaxedcUHF/BWMFijs8+mcXhvX3sf3cW4RyZbnVgBqv3GJZBvyMaddewWiz9rvbuulX941Yfh8ugWsTMY/NqxEaRfkxVf6OsjKwi4QkyWZE+cDlg0++cTStzKqDGpCN9gX2Cyx8uQ6RfCGtJpXMrGTqPxm9TsP29EQZxq1v/7j0eN944wxHsdQze20SemzKnFqnMQ5xdSsPG2KSPLY9O4LHvTuORp9toTyUwrALzs8DxAyE++/1FnPzoGq7ORkhiMl84Z1THEHYcF9CU4/0xQ4XsXf4kGNy9jbXizDiWuBJiu1VWcJL+W8eDqNHWh83kYL5f8PosGQlsZ605xPotHezasx47XhzHzCZHWN0SzPTBPN77+RVcONrH3FwCIyETtxAJojou74iSVKv7xxE2uG7yeeseU/fEvbibTpLPGOXVqDaJYvQrMLDqMJUvgsypcp/INvPgeG20zUnohgfXY7JwR0BAx2mj1Z7ExDiBQB+6wbAeR2S9bb+FUp593AA30SegFdM3LkEYEGAiU42RWarHUGEheFhtCcdeZNtKlcOeVZbXawnDEv89x9WXa2jbs9HtNNAWjzwDSZCgP+whJ8PRUEm5rOX7UQ9lUiIYhggI3lX0b/oQS6iGhK4psI3vqTmnkDTgLM1RZjaSJIbl2uLnx88R/EqCWD6vSZowhJGnmTZsG6hV0PI0K1P5nziPUGYMSqlk2tVYlXUGkTupsUoMluYBHocswyppuNBztPy2BCM1fR+8dp2Jwrol58a6iGNV7qDJ9GNIe3Fuo28updsrXwQD+eLzNOGNp5Q4KxHGIYbhUMBRHrMX9NDv95EEAdIkxCDpy2flO+MBksoPsL6+QTZAWobCqOS5SS3ImymKCOPPrIHYGKpWWv6DeyKo6W4a7ff1uYyAwPv69o8uftQCX6MFhM0jjJ3r7ABhLtVm9Pwdd+d0G02/iYlVE9iweQO2btmKbVu3YevWrZhcOykFx6Url3Du7DmcOn4KBw8cxLHPj+HcuXPycGWxI7thXLWPiChf447d2T+t9yhVoVixlQpXMQMrmaH0FU3ttBaFhpz+UxK9kYJuM1O2ht0PTuGFzZPYbANOWeL8MMWFpRinFgMcX0pwdtHElbREWtjIKnmMYWRIpHBXjDJVKbJYVIzAW/ZaZjySekVT8ASlgHW8SLXc02xKom2UKVcMvDYDiZaIVI/yMk2npJO1JD2Eqj6+cmOX/b9i2PoNH1OrpgQA3Lh5IzY/qIDA9WvXw7ZszC3O4eqlq/j888/xwccf4MhnRzB3bQ5BP0CcxuI3SHYtX8LcJQuRbfYNvb6wyy1Fb+Xu/SVGIKlMJewKzG2ogCEzR2Msx5qtBna9sBaPvTiD8UkTuklT9gyL5zPs+7CHD395FldO95GEJBqIYJ2oMzSRAKrewHnLFqboLe4ft6ldv8gIJBtMDKxQciFZJCKBV2prAqhKXs72I4PCrK6ZXU0xCCsWt7i3V4yvKkxEjVPO6QKVVGDgypF9my5wdNiv3AISDEKrALKUCiaw866RncPNhhxaTlaTmgjJmJmc8fHQ4+PY9ew0Nuyy4Yxpogrvz5Y4cyjBgbcv4Oi+y1i8FjMsUyjddUC0zCHSV240d3wbGIFkJdWehzUjUDFnudimEFsxZgHLSeB1gE07O3j+b9djZkcTY12OxRQXTyY4+HaAQ+9cwsVT84j6pTByVbtxhK6U9HGez1FSwn094PvWUte/cq+6f/9ABe3wPvN+14zAFUy86h5xTJAxxrlUApY0F3rhwkJLZKgM7fDdFnSzjZa/Fl7LQcN34ZLN7zpoei14vgvfa8C2PWiGBbMokWQMyjMRMSwkiFhayIapslJRdhoE8biJQxCQG4CsATg285SpvBUjUKekV6XqFlQBJAP4bR/tJgNPXNlYnOvPCXjF442NtbFqagztdgcxwbXBEAtXFzA3u4hhkMAylD0AAT/py9zEtC1R8PB3msV5iOEomYSPMGBkOZE+pw9iKnOUYyrpLmsfAphkGsp4YpnEsA7CrpoubDvWRQTTWB3y+hhMYtst+U4yoJMkEaVDIR7SfIpT0k3VQymBKrrvoMUE5AZlzZawE9l+cT/GwjwDOsgwJMGTbdUQOwSuS8gyZK3A9GOkCcD21RUjnmEv3EhDHuP/Z+89v6y48mzBHf6avOktmSRk4hIjjIRQgWypq7qru7p7eqbffJq1Zq2Z/23WW2tMf+iu915Vl1HJlSgJEN4kAhJI7zOvDztr/07EzQtCEkgJJBBB06iuiXvixIlj9tmmQgm3W4cv8mACfQwMWRLPQEkAdquoiVdgEfVqEW69Ct+vIYzqcCO1MR3xXwankdHdUIdsPH8N9cQj10ApI/DV7al+8pWnQOBPrsL0BGkNvMo10DT+kK0kMorQU2w+EdAkoQ2heAaSwt+SbxGW4KEjh/DhLz7EiTdOIN+SF8Pk5eVlXL14FR999BE+/8vnmI+uXMEAACAASURBVJ2bRa1Wg+/6G+el/8iWTfV8lRvDg9ceQy7idZSYbVsR5Z1sF4qFQRmJTGxl7qjyTFWmL0VYHnotA2+OdOPUaBd2OjqqxQouzJRxfbkkgOCCZ2DR5aJXmeJHRoBQY/hMXTwClZ8VZ5v0CCQLisw6OjlvEvjFySPbvXhYxgb69LARWQx9ngJJunPrISLqgjnBC7mMDIkJQtc8WaRzXc3ycR6bgN08L//4kS8T7HwuL0D6G2++gVMnT+HY4WNo7WyV54rg35kzZ/D56c9x4cIFVNYrWFldEfNw2XEmCCgaWMWu5XPJ825WNfyYVs9rS2RXyc53g4UjTAPeNwJXKiuRxSejM0BGcTspf8oFyPWGGDnaglO/2Iltu/PIFVSnVKlEmByv4tN/n8DEpWWsL3ioV5XZO8gYJQJtsE4CIbdx/a2yIbf22lvxKNmviiuSMGyVcJGXFMHSDTgBF0Mqf5QQoBLbUzRvwOH1UkZFr82k/46TKuWZpARKYD/eHwVZBJJqQwP1H3On0+88kxqQTpX+qBasqKeR3BugJsEWFvsoekeylZNRlNXRNZDDntc7cOrXPegdteDkDUS+g/XFDCYv1PHRf7uCu9eWUFv34Qs7n6wcTxhH3+VEpeSUZJmWmyh2W1ffmsSFNLiN8kzQTJEbD+wTCLvQy1ZtGihnTMkZhYWsjDd2LkL/SAYH32/DgZ91YWCXJT5tbqkFk9cNfPHfxnHhr7dRW4gQeJRPJozADY9OgvmE3OWZTDxTt261PZMm/fx/JJmpNN2IB8Z8NdeNyEqTTUFTAq3gc3QjAGbD0B1Yho0cWmEYHcgV8sjkcnCyebS2tiPrZGLGXgaOzcCMnMiGM5kcLDsvIDxBOqYOh5xXB57yt6MlD0eArAk90pGz+HlL0QUj2mQw2CeEFlvrhBrnQz7cag35FhuF9jzyrTnx/1NBIyWZt3B+3tXZgY7OThi2hXqpjtn5BSwurgjbzbZ11OuhbKRxw61WY/iHJ3MU3dCRKeThZB0VEBdR2uvCrXqolWsCaHpeXXxoea2Brnz9bNuBEbMD+T1uOhBY5aZqGOrioVgqrQubjvMA9mEMPOH1EvBkEjA9C5lIzDGO55XNU87DSH3XdWQLOhyHG5/051M+p6VyHZFL/0I1JeTndZO8yxCWyXOb4q9Ir2nRBttkMKpegHUZRhEqtZKwNglG0nORa5VytQTfrUj4h1suwquUUI6qYgtAdiN4vkj5/6n+Jd4ckHlqPJ8M4nWUpLPzSSCayzkbR2e1QZfMojc2FDZpXvv8H7y0BM+uBlIg8NnVdfpLaQ283DXAgZfTH1L1CTYkQQRJAIgAEFxQksiecTAwMIBjbx7DB+98gGPHj2F0dFRAk+XFZVy8eBGffPqJpJzeHL+JpaUlJTuQYVPJkGNywwO7541EVUqWYgq/LHxkgRtP1pLbIOjCy31PnufVJWsZIaDFDLck/VbttvPWqbxElXem9I1CMA0jcYTrNnUcHRnAkZE+tCDA/NI6Tt9dwFSxgrIfwQ0N1COZFsoZApMAG31eAuihA50sQzl/nKhKU2kGcYhmeRNqhwBm0u7F5DJJuWXADU36I2imBV9SsXWZsMuUz/cVEMhgnDh9VU2cKVWNWVnyfbXj3VZow959e/Hzn/8cH3zwgbAAyQz0fR/j18fx6cef4qM/f4QLly6I/yZ34RO2Dn8zkc/IdFIM5VjFz3OVqVg1cqspaUkYkEnYgDQastxYPzGDkfXE1GC52zYYzMJJvpaJ0NavY+x4J07+aheGduegW1Vh5Kys1HHzbBFf/2EGty8UUVnV4fux9w6TpC2yMUPFeKI8PZGzb0LTeDqnUCCugiHI95KWrZqyxsWPSnZ1QgUOStunWaCuC1My8nVJaiTLISIeSrgoxoPVAkwFKQspiY9jbGEWZ06ohpmohFUMhUgaKR3eTLn906m7l/ysCRBIYXfYGcsaKxI+EWmuGptDCh3VHzHBz5ro3ZHFwffacPS9XgzuysCw6VdmYfUe8PUn93Dx8wXM3HThlpg0rcSrOmrywDyqB1HPtTJ+eBGeqET59+C1UGqn0rmZtkw/W/6retUEqVMhRhzBmHxa6AKGX3Nw/Bf9OHiyC/kOdugZrEzq+Oy33+Dip7NYvO2hXhb+bmMASpK/+XDFvZ56MDdjfHrJm/zzuTx65anQDAJdwoxLNmJ0hpj58U5SQhnkvFeHJQneBVhWBo6lGIGZ1izyecqH88hTvprJwbQc5M08rExW/AUzTh6WSQ9CgnwGgkATYK1SqaFW50aiUhFkLBN2xoGdoQzZgeNkxG9ONro4Tvg+ypUK3FAF2rR1tqCnrwMdHR2S/FtkWnDdhRaGsE0T2bwqWxhGCswTT0BfQi7KZUpYIWVYW1lDZY1gmAfHNmFk6NlHma8F03GQsym3dQUErFUYpKFMbFln9BCUgBF6CBomdN1T+V2cv+k6nFwWmXxOGIFrxRLK61W4VVd8AyU1WSeISM9pBnbw3Gqjg+EhnEexvxOZsu/DaTFh2rw/ZO95srHBTVk9ImipbGk4hpqaA9M2kcspT0Fu1NZ9T3kh+rz+OqpeBX7A4JCqsAHrtQp8j8EurvICdCsoUYXhUhZcEfYfbXDATRkZsdk2hPMoPWrz/tq311EEL5OWnvQQzQnBCbt4sya1z+epSn/1udVACgQ+t6pPfzitgVegBsTTjAtSgoPcnYtTgXnpNBzu6evBvn37cPz4cRw7egx79+5F30CfDNS379yWQBEynG7cuIHbE7exPL8sgGACJEnogTBfYvZhDHIQKORrCfuJu38ChlBOoRtqpzRS6bLNIMkrcEue2SXG9iYK2EuAHkEUkkmM4gQ2wBelEWkQtYzQR49hYGx7L0YGuxF6LiaXijg3s4A1l5GYugB9nFQm5whMwGdoAll39OwLuaDjRJ2sOx+64QrjSVHMNqEqmq9NIZtyNGdn8n8HIu+labbiWDEAh9dOcRk3mDUBBNWEMNDU0pBtnJIfBn/wuXj3/Xfx4c8/xKGDh8RsvFQqYfybcXzyp0/w8ccf49KVS1hZWpEJ8QNy3824zk2oqgdPoYBAdc0qIflbNScrdBXx0Tji+jWQEdN+tUseMQUGQ7sdvPevezD2ZgcKnb6kCnMBsDpt4PLHFVz6dA1TN9dRWq00gmoIjukmJdk6Ao/tKN5o2JTGsemVJsAKe1QlUFSYXKOGYiBQNj4kEYTSKpJDNGFbwAxE3cumJwS/eO3DkyT8AgECmbgd96nSjljFsTUTnx0jJr6qzylIkiVhf5uCgU/jnj/mOaUvYuvIwgnb5dlgKjuBwFAjC0edRzHglCyVMkSnzUT/mIH3/mUI+99qQ649hB4GqC+ZuH+jir/+fhFXvyihPM+xkmMtg3bIqlb9jAAiDy5l4x7wxaCPCigajxIbNU1WEIFA1pQCAhMEPIEBeXWqv2BoAUGLCD0jOk78ehAn/qYfrX0qVaA4r+HSl2u4/OkKbp5ZQnGZbF3FGJM5ShOcr0bE9Ni6NZCM7HyK2IEK/0y4oipMhD1y03jWmB9QSs/vOLEbpAVTt2FmLOQyrSjk29GSb4OTycNyMshZBcUMzOUEjKPHXTaThUHdLByZ3zBJmJtaHOPqLue6AXTDhOU4aMk5EgKCyEcoDHCCXmTCUd4awbIMtLbm0NXdiY62dmHZ1T0fJXoBlisI/XoM0DGB10Yun5UEYs65KHvlX9My4dZcrKysYXlpFWsrFQkkiYgQ0kPcporBQWs+L6m3TNOtMQ255sschR58MkfkxmcUycYp9EiFE9W5OajBzmbR2s66UOEkkqZMqbRbh0uTPp8bvCpATWZ5ZPUlnp/cVOVgR9CQ589oMDKSWKe8DbnxZ2bEz5yepzwPN784MzEtA6aYA6o6q/KaPVf8/ij3rboleB4Dliqo1JQfqMfgjxrLVYMbVFEql+GHBP4oK+eTzrZBL8KH5jTf29gTvvLDH2qM2Ftcv7B1n+S0ZI0aSIHAtDGkNZDWwNOrAZE3arG8UaftP3fkFOWJgBx3LvOFPPq6+7B7z268cfwNnHznJHaP7Bawg3T/+3fv4+uvv8bHn36Mr899LWEilCgIwEi5m2YqYC9mT4lcgiwVmWgo0K/BfmLCW/x5XrWU7RGG50+vRl6dMysvGyX7bTAcSENqAgLJaYoz4BCRViF+kCGsyIQZ+ujUDAx3F9DdnoPrRphfr+BOqYhywIk32U2cO/qcP4oEmXNtCcqMNJiRgzDgIk1lFJMhZuiumFFvKs4TX58oRpqIqgJjsb0l0mdKXDUuG7hADKEHPmwBx4llRQIIihe3aYq5dqFQwLb+bcL+I1B+6p1TGBoekiXk6soqvvnmG3z2xWc4/flpXB+/juXVZTkBJ7nCmhVUZ6u2twYvKQ6iSMqZTHxlli4LmcZFNNWviYw85QrSUGEWPYM69r/ThUOnejE81o5CtyZ+eLV1Gwu3crj+1yIu/GUCU7dXUa2XEQVcbETCHhBpt+/DjMhkUpKrrXooSXUCGydsPAVmkN3I/o2ybyOkvIrBMkxP1OFR0knSqqc+axjKg0lCRUJuiih5EtusbpDFyjRIbp4whTZOKaY8m4wN3otQhxFRMMkSsdaUSDk9nlMNJEBgaMMEGYFcLNYQalUFZMXsTt5v1SFzY8KBngPaB4FT/9yPI+91o2vQQsYIEVYMrMzpOP27FZz74yKWJquSvs1nzdBrytOK/Vacqrpx1QlY8u0gkedUMz+w1I4VAw9AcNxAYmqscgNUMmcxt1WbPAQZ6G0b0apAhexYDtA6GOH4rwZx4hc96NnuwDA0VNc0TN8xcPGTZZz5/W0sTZeFGc5v8YnhE6SeG56JfVl6bN0aSGKa2ApUOFhy/5J7+ECIUmPuwzFfbZqovlt5IdPqwtEdZLOtcKwWYQQ6uRY4dqtYgRAIy2RakHPycExbwDfTziGXbUEuQ09BW9pk3VMBHWTviWTW4tjJ0hEcU/YXDOXQmaRL+W6GjLcMstmMBGTIeKAbqNY8VKr0tKPfno/1IkNysmgpFGSezvm6Homxiah6uJFOVuDKehHVIv28KUcW40BYZBXmHOQzWWEtel6IWs1FqVxBuVyE74eIAh+BFyLgDhPHem6CUi3hMY2YfpmU2GfhkGFI9r/METnJi1Aux+CbG8919FBYgLwagrJRrD6izZ9F779MCIvJLpQK89nlxqxBX0X1LJKPy3GNtjJBQOYf05trqFbLKJdLqNcYBlKC79Xg+/T4KyMIqmK/Ui0HcMXCqI7AD1EPqwhRBZ2q1XPNgCCZDW947Sab43G//Oi5WnMsWMIGTMb+pHGlPcbW7S9eiJKlQOALcZvSQqY18CLXQLyFTkN++nkISBGqBQRN7M1ILVw7Ojuw/8B+nHr7FH7+zs+xf/9+dLR3iEfgvfv3cOHKBXz6yac4/dfTmJudg+/5slgN6ooNSFAwkQ0LKCjm5mpXXkARloO2Y1zpJgAJ//M5hiW8yLf1icqe0CgeAcI1Ns0JWtAXhiyTEMjrQCbS0J6xkXcc1Dwd5RqwGlREAkmhVp2ABy15Yiljg+knOltHpctKu1AyDC69GHCzadLgJECQSZ0EMblTz0UiF3S8FlE7a7Bo1E2ZMpHKyIAe0mdLiUQ03ZLUYU7ECdjYORtDQ4PyLBw5fAQH9h/A4LZBDA4NolgqCgvw2pVrOHf+HK5cuyLM2fX19bjelMRGngUmeStzmS14JBPch3fHm2fHTSF4CXbxQPuRvfs4zCKEk/fQO+rg0MntOPz2MAZGLJgZX7wn6+sW7l0v4+vPJzF+fhlLU1X4lQiRGFiqk9NfEgwQEcn0Vq23uCJEOsg+TTqwWI+uEAo90BHS+1Dk1ezwKDH3VTgMX4vYBgno0U/Qkf6QxujJJk2gR7J8EcGbWCwEklKd/JSE7wgQqIlUm88YDesb4PMWbG2vVpG4UMzFPVNNPP0Sj1bZaCFbOorlu0yUzgB2u47XPxzGsfe7MLzHRL6VY3IdYdXEhY+KOPOHFfHbXJr1ZKGvgYxAMl24fFZbLS/u0dznsO4SxnrCu+WVqU2DBrM9UeNJ/8GcckrvQ7R0A0feH8Sbv+jGtn155FtMSV1dXo5w9bM1fPxvtzD9TVkUmwqoJWzB/8Fz8FCOnumxFWrgh9pFAszwPiZGKMl4Jh10MrSot4Xq2ezvphQyKp3YgYkcbEkdzsKxCzIPyOcI+LUiY+Ul4ILsdYKAmWwhlg3TBkNtqIvXHn36dFNCr0iPY/iMptMDgt5zoUhe3cBDLkOA0YQhHniq7TGsIwwYAOLCc12UmXy7ug7LcpDLZWE71C/oMH1TEuUzfI3hGQTQghClahFRZMNza9CiAKZFxmMWnYUWCSmTCDgvxGqpiNr6Oso1T0BAzu+rtSoiSoZD9i8sui/MdYZ7EfczbQsZWxfZs22xroC6y5AOF14tFPCQHuMir6c3oGWJlx/nXrKhaAB5x4ZhEQg1ZK5FP0OOexy7qNDwXU+YjtVaGW61jJrnoeqybEXU6gwbYyJwLWYzEvCjTLko/oCURfs+Pf/IHuY9JQ+wKhvQG14aLHUSuPXt0BlF32cbaUYG4zFcWhJfT3QAD0uDt8LzkpbhBa2BFAh8QW9cWuy0Bl6oGpD0YMNWxr2co4SBgH9MFKbUV9JSI6C10IqxsTG8ceINnDqhGFBtHW0iiyjXyrh74y6++vor3L13F4sLi5iencbqwioW1xYF9BAJsB+IcTHPKwtcAi5ktsRjqg1bSTNj02caqKfHU6yBZi3VQz/DtyjwlJFIJ4BF+ZkHbtxyfZQ3aHxPWbeGup6XlDYlCK3IbisBC08TD2f5VzImZB3FM6ode7VDrBZY3IHntzZz4cqiskz868AG+TeeHogc2Nc0OFlbAUyejsA3BWfKG5EY90vypEHz8FZ097ShvacNI0OD2LdvDw4cOiBswN6eXgS1ADOLM5ICzFCQr85+hYnxCSytLcnCXoRJUajaPVxZXLDNS7vfskey0G6WBjeEPRulTky8GovvjbdUcIYh18w2o+eBnQcH8Pq7OzFyNIve7Q6yOcZehFied3HzUhG3Tq/j2oVFrE8D9apK1aXAy0VJvPMUGLiF640rI8roBaSL25Z4T6oAEQHmTAJzijlhRJH0g+wP2T4YYGNqGrJMRQ3YGzJt228EO7nwRMDkoq7CQnQfoeFLsjefP1nKynPGsIREX8wlDuNItnC9bdnn4BkULFlP8v5F9NTiHx8M+GQzsVts7DyyDUc/6MP+E3m09gG2TWP/CHe+9gUMvPblKubvRHCDomxi8PsEf9kG6tJiXtQj6XMIJHDM4LUkUVds6GzjruobElZyA9hhr09Wu7JAMfIRXntvEEff78beY+3o6FUDme+FuPj5Ej7/t2ncurCG0nozi0eNaAlXTLEP0+P510DSLhLAluNUc7vgf/M13r+k3+P95mtsR5xXPi6om7QB9sZ52JxJFGxkHAKB9AnMQjOVVYjGdGC7BY7FYJEsnFwBdtYWwC1Pj0HbEfCPYR620QLdSAIzEu8RSLKv6ZBdSCAQsEXOAFiWrVQLDCJh8m2lBIvpxqTAcrPVZ+qwmi9zY0m8Dq2MAH1uQFksP6PGT9Ow0EJ2Y4F+hQze0WXeXfNqYmvCKqPcl2AePQfdckkeL+KBMsRxneDFT58BZBkMkgB4phrPeI6qR/kuQUTFtiMY6htcb1hwSIOMpxkkHJIFSHYipcocE+tBHZEfChBJnz+vVsFSaSmWPxcRhFUJl6u4ZSEsEvgLAwZ+1FHla24dpUpRmPHcPiNbWv1gc7t4xJjYPKdJEsokBER22OI+h/3Q97UtNebHOpLn/7ikJXhRayAFAl/UO5eWO62BF6YGEmIKB62YTSIGx8QECWIkjLyEPaVZaG9tR19/H0b3jAoYQnCQDMH2znYBDecX5nHr5i1cu3ANZy+fxeS9SayurqLKCUWd8k9PJiqNzX2ZuTSFGCbgFF9L167PtSnJbnQ8/SGLTtpFfE/y8Xu0gK4IzMaJkQtNr8veK4N4FcslJkY9cCUJzMiFmkoqJtyxmSBgEkjDpubEEzpP5GJR7EkItGjCQ4Qr60gDFtk4TITjRLm9Ay2d/ejs3Ybh7UN47bW9OHx0DCM7dqCQL4g0ZWVhBePj4zh99jTOnjuLW7duyU697N7LhccXLbJqOufZAjI+3zCQZ9ikmjbN6Xlmt2gY3JXFzz4cxtjxbnQPajFeZqG2bOD62UVcOD2F62fXsTbPPsIUhmlk1AEuLp5riMpj1luDYZswAhvrHWGDME3RjwLosQ8qmdPciJHUWNuQv1xs2TqN52MFNtXYoQJW67KQoSSS/paUbPnqGWssWlQ5ubhjeyMQm8qCH/PePc+PPZSGw+6WPapnAt1DLXjtvX688att2L43B81el6Tzpbsmrp+u4dxHMxi/tCRBRMpUMm4XTEJ/oRmBzTekicnVePlRryVvPsj8snI6hva34c33t+HgOx3o22ELU5D+aJOXQ5z978u49Jc5zE+tPdgKxLCTwD0nSM0bI8+zsaS/3dyrfpsl/pjt4lHVmGA4D8w9VRtQDrC2MNssLS+zHkc3YBrsZ4GWlhZh2jlODlk7B83RlGTXdJDN5JHL5ZDJZlCwCzKZsizF3LOpNqB+3aDMlu1Sh2YYCHUdbliS+Yuu0U+W/ngEtgj2WfCqFeH98nXbMGFaeUnvZWgHA0QI7nEOT3CMyoaAYwUtUchO1HQ4eVsx85QtslLoWGrSQgsfeh2S3Uc2Hs+Z+NIKc08z4IbqeRBfcJHuKlm+bBY33E/U+fhdjwSA2B+X3+KmBc9RZ/Cv6yuQMwiF2edWCXYuw6dnYeCLz19Yr6EUFBFElADXhB0Z8DW3iKgewgurCDRXQkQ4X3hQUbShPHoiK8BvtZGf0LbSxzatgSergRQIfLL6Sj+d1kBaAz+mBmRSw526gJMEDukqpMPiRCP0ZMBXLIVIefgZITJmBoXWgvzt6ujCyOgITp06hRNvnsD27duF3k+vtMnpSZw5d0aYUufOnsOd23fkPZ5XGIEafVI4aCuQib/J/90ASl5kVdOPuRnP8zvxQlQCMmReqKQxcmtklzQUdlIipXF0crXI9CTXKat2XEX2SJYXjaIRe/4pZkayA8/XyWDyRAbH6TWnspQ/OnBR2VTpJ9Pt2H4DzRO2DROCyWAUhpbmo8tgG/fhavRpU4vmvJGFXWjBz3/+Pt5++xT27j+IgW1DIsFpy2dw6/Y3OHv2LC5euIjbt25jrbgm4DcBQHr4ENAR5lfTs5OE3ohj24sAZj3QDpslUwqyfdxDgGQuDHI51GLlTXuPg91vFnD4vR7sOdaCQpsyj/RqJipLlrCbPv6Pb3BvfA1BPZ50a1zIkD0ce+A9bgGe8efY1tjmaKug2hs9MskoIosiQKhb4gWVsKOZoG3SJoF+gPSPassh28aFpA5fUg6ZQFmBXwmgUQEZ0rsq2+Cz0F/O5xsSM6yM13kor0IV1JQkB6dg4DNuDA/8nPLX5LYDMwXohUqmCu8UF85KHtx8/9QGjLR+pmZmI4y83okTvxrAnjcy6BnKSGBAfa0Ft87V8PlvbuHamRlUVj3oPnvUEIGgwwkzKtnOaUY3kuf6cZlRz7P+ki2pJO34yXcJTUtDz2AGe3/Wi7f/aQeGD+QRaXUJg5q6BVz7pIgz/3kP964vyPMq3CrDks0HSifFNzAko7t5NHuedfIq/3ZiX5HsIDfJOh+7Wpo8b+WuNp3jW1iPmjOoIw7z4cah8E05j2V/a8ncloAbLUV0euiZOehZDRZ9BMU/MCf+gYaWlcAOAoSOZSNjE/zLwDJshPSo1EwYlBvz0W9h0AiQlZRifiYuh6khYzswZB4NcA9A0nbrEdwa51Ga+MlKWAfDSzyGk4SixmWCMNmEAgLGCb4CGnoRXN1TZZNoXw1uEKJcLct7nNPoBCstGxYDPIJQbWDp3FxVNjAc2/icyBF3LbQsIKOvVquj5pZlI0yOiBYgEeqeh9APpYz0Aw7DAG6lhFqNnogVuH4dddeDV15BoAeS8kuvwCD04EeV2Ee4gpDno45AWIVGrOx4aBHxfTjed7adhG3a3N6SPjVpE6l66bEfvfSDj1sDKRD4uDWVfi6tgbQGfmQNxIsQ+kmRCcidPlmuBGoBS6maytBTg6l4juhMLtTFx4O+ghk7g7b2NuzZuwdHjhzBgYMHsHffXuwa2SXfnZ2Zxa3bt3D1+lVcunRJwkVm52aFISim98oJX02xGGASxQvlrSwB/JHVvSW/1szAlHAM2pnxzqmwAXE80VW6XRImw/slqdOCEKrJpJgui2E7/f6U618Ym3CrGaECA+XnuAkt8u94ei33nFLQTZxM8dw0sTYYcRJC95jolyQISumQJ8gdhfBYENtGvlDA0LZ+vPv++3j71AkcPHgQA/3bxfuHEpVL5y/gs88+xZdffYnxG+NYmFtA3a/D8zzZfRZpC4WfgSH1k8iCG+BfYlekHqbHVyc9y4aTSGMa+MAPFZrvK1P/hudOvG4iFiH261YWCFjXgJUDekZMHDrZg2MfbkPvcAZORunGCQbO367i/GfTuPLXRUzdqqBeUe2GzE5+f6vahiqwj/2jhtAkeLCRgE6vTCujIduVR+eOgiQkusUaaitVoVFkWjNwWg0UenPIdWTEND70AtRrIYorNaxOlVCarcEvaghdC3pgSmJiQJakmJ039JCNflqVhcE3qh2+PMywZ/kwbNZvsTMSmr1SuPM/owz0iDJFBRwL29WsqS0Yhr2EhHwZOONCc4CO7TnsPtGBox92Y/fRAsyMjrBmYXq8ijN/nMLlL6Ywd5fegZpszqghNfFjSEJCEnlbIy5qUzdeNqu21GTg4QT5hPL6rTfin+X7SefV1BfF7+o6kG8zsOd4H37+v4xh1+stiOySzD2W/1euhAAAIABJREFUZzzc/LKEL/5jEt+cW1DzHEpN2YEx8VuPGVmeSpDfGM029YrTkz12DXyPJ8VjnyMB93g3k7aTAOU8f7zpmeBICYAkXa2a96g/nLeojOoNP0k+XzYsnZ547M9tWKYt8l7bsZG18jBMB6bFQAwbGSsrQSMMyDDES9CQfy3bgWVD5Mc6QzV0/tWVtzHBPPrtmWTN83nXZBNKphYhE68JJjoqjErAtVCUOEzcNck2TEZsX1nxcM7GpF/O+Dn+0LqC3/GCQCTHPsG6UM3u+DMGvaBdT8BA+gaSuc95To2AI89Jewxa/4j9D9l+TBUuw/PI8KNVhbgGwveqCMj647+eB8/3UPNrCF1fvP/qXh11n68zpKQsbGd+T0JHItpsMJWZG6zqdfk/+i7G65dmz3G56KQb+d52kvSXyabno+ZATa/Ffftjq80fu42mH3zFayAFAl/xBpBefloDT7UGFJATp/uKQDOQHU0BAuNUXzUt2FhISogIkwkVF0xNSLjraACt+Vb09PdgdGQUR48excm3T2Lv7r0il+Cu38ryCsZvjuPjTz7G+Uvnce/2PcwtzAmLSliInLzw98U0X0kJEibVU62IV/LksXYjhg0YOpAcBFwoW1QzJtUuNAkk4EQvENKfBMnRwEZT98vk6yIITtZv5ATyu0zJTAifFP/GE7d4Ls2dblmacmUcJGbLm3RDBAgUe0Mpl1HPCYhE2ETxHQOx7TczNtq7ezEwtB3DO3Zg776d+ODDv8HIyJAAgF4twvryOu5O3sWf/vAnnDl7Bncm7kh7ZnJ2kmzNSbiAL8IgUSnLSi6jkvPIFhPW5Fb3kpb1UQLwsubUHVROW1wg814nSiL+F3fGkx3zmNHZTKAg+0kM11UIApEQsy3C6OEOHPtgG/Yca0PHNg2GTfmvicqqj9nbHq79tYzrX61ifmIJ6+tl6KHqc7Yqsy2TJJ0bGlyTrT9u97qETcNpsdAz2o3hN3qQbdNQXa2jslCXxVuu04bdHaClW4OTNyVV0ffIAjRRWgmxeLuGhRtlrE6WUKGHGS2YagE0n+2Yd+QhnmZz/fNxSvzTNunRSk/zhDWQAOPshxTRBhpaYEa5RpiWjLXZqkr89ZgYnYXDACOypK0QVpuB/rECXv9VH45+0INMnh6TGtamQ9w4s46Ln81h/PwCaisRwlgSTE6oLGWlo20K4moU/+FAoCe8rqf58aQNk6EeEW5RDNdkW/JBHqOSbJKXpdjsPOjjtZFszr7ZcQzsOtaF9/5lDHvfaoXdWhZQo7ji4+6FKj75f+7h8ufzsgnGXs5gGA+DigTYB4yqkkyyHHSzTZ1LnmYD+OFzJ7OU727FD81zHnnHkrM84rP6xly3edyRvj1WTsiYLy2Pvr/kjqqYHjp08uCcVsY+zZRkXcpyHSMHw3EkEMQ2HVhmFqZBv768gINkAxI4tM0cTD0P2zIkZZ7jMplu/B7BPINhIgIaGrBNBowYkl6suI6mhJOwfUv9cI5m6MIkFhdSehSTYR8wtIShVZyIJYw3NZHjJikThMW2O2AAIERuTMYez0dWHtl9/FfOGgVqg4pAYPJ+wHphwIgP368oJp9PH3IChKECAf11+EEZgV+H7/pKjhzUAc8VVh/BSEk8bmiYyZpUUUjJfKuxVqGVCDdc4qc/Was8MG+IO49mFXgyXkdxcvRG6/uBPvKhuc6Drba5hSbA4YvAwP7hZy/9xDOpgRQIfCbVnP5IWgOvaA0I+07TBcjgTmMykLI6OGiKpIzStniXUZhOMRAoEmHOImJmWJIwTJNjSoVHd47iyOtH8M5772Dfvn3o6+6DYzliRHz3/l18eeZLXL5wGddvXMfM7AwqpQrW1tcEMGyWUYoUtZnZn6gzfui15nv6o6QAL3ujSBghskoE6DUWHwQCyQrkzq+SFUYCpvFFTsZM+sDw1svi0hDQkJNgwlwbma6cDlvwm4BAXRZl9CtTIImwB2OFT/B9QODj3L/vaBdsuiymZD96GYSRYgcSBDR1oD1joZcpwIeO4ujrr+PggTHsHBlC38AAQs3H0sIy7t2axI0rN3Hh8gVcvHgRU7NT0o45YU1AQK4+CfTJsxMqs2tfV6xamWzz2WkGArdy82oAgXHohdwtxYRJgEC5f4IvNQOBnDCT0ZSskDYu0gy5OFF/eBbPCtExZGHX0Q4cfrsbOw/l0NJJw3VTFJLV1Qxmbpq4eWYN1899g/t35uCVyFRW6eOPfTyqXTz2l5/sgwQCLfanho6qSWmwkmuxjXOvJNtqY/BAP3a/24dcmw6vAnhFLuBsmHkgypdgZGrQLUWjpMzJggO/bmB9KsLclTImL89jYbYEvxLCrGuSLszFEXm0IjFNQg0T2m0Y85eESvlk15N+ehNrIAECmQgtyeW8xXnoYKtR1GAfHvSsCy1S4UValBXQUEMdIfvnDNA5nMPRX3Tj2IcD6O7PICvMUg2zNyNc+GwBZ/58B2szLnwGA8h4zfOKwdhDYHCS7pMwBJ/gmdrEavneUzUtsOlXnEjcE67jgyAceyRLALyYy9UEBKprk8RSw8TOg5148+9GMXayDR2DLmjNVqsYmL1Rwx//r9v4+o8zErbDejP1AKGpgECOe3qNv8LQJ96tNEP4WTWF7/odNpGNsehRn3ponvNIW4vkLAksxPMk0nM1NybYJONOPJ5w7hAKK5DYHP2AVTnokce5Ez8YagZC2u7YISyNzngM+tARufxeEgZCKwkHppaBoZmirrHtDaagbeVgGh3CrqNvIFmCBP+YsEtQkL6ADB8hECgAIFU6HGyknLH0OR4LjDCCRqafdAUE85r4swnbPnEpCEMJQJHriLM+9CiAL4F/TC/2ZS5IxZCveaDFBSuBwGHo1+CH9CdMEoMVUBh4dQRRXeZMgRcg8AgMqtA0P1xDgDL8wEXo+3K+WujCkHrnb8V+y01jnBAZWD7Ot2SeSl68ur6QoVvxHIUQLUkFjfvX1NU18/4Syb+a0yQ/lPQm3zN4Nm1YfHuMbW6hCYs13T543v3GC/T7KRD4At2stKhpDbz4NfB9CsBksEuo9cnVJkwTAi6UI+lKXpzP5tE/0I8jx47g2JFj2Ld3H0ZGRtDf3y9m+Pfv3sft27cxcWdCAhbGvxnHzRs3sba2JkbBwqLipIO7gMQCuZCNyyBS4ngs5eRedi45AseviSQz1g9yp5PyuCewNXvx7+OTXoFMFGO9UwKcPLAupM8Mt4TjydgD7zV5Xz3oshOfNPHyYaGSHd24gA/Pux9aiwr/LJE3sm0lbSA2nuZ95gRR2kCy0A4VI0+O5vNzmahbMDSmY1MaA0nxG+jvxvETP8Oxt97Ca4dfw66dO9BSaMHa6iIuXLmMy5cuY/zydVy5fEPa6er6qvJJ5NFc3kep1R712kOBAE96q57J55P56mNjA8nEuck7sFmhJ32D8kQTyTl38ulz5PjID2QweriAQyd6sftwD/Kd9C+itCiD2moes3fquHLmFq6fn8bszSoqxUBCgxV0otjK6kgaruoEpOjNO/XKXT3+7GbR45o7RUIQagnB0A7XjJQkV/AW9okR8u0Wth/txv6/74PTqiHybWhuHqbPpPQQpfoq6rUSwrAO0wEyORsGUx2zJoJyiKXxMm79dRn3xlfgr1kw3QC2yKEiVPicxEpGWYmyjiNKkykjJmShPpcez7EGkn62sQ5k38i/DUc6wCT8FIo0OAiZo64SnyVcSwcKnRb2vt6OgycHcODYCAr9NMavorJg4srpZXz6nxOYubaO+joBCbLjYiBQoOL4GZG0J4JmjE1iG+XTsgUXp4/qP7/39glnr+kTD/nGcapg6Ng21Iux40M4+F4rth8DMi28fAvzE2V89F8ncOZ3M6jXCPSQ3eUhMpT/GYdAgoEi5VbCxOfYmNKf3tQaENyHT9vGdhf9PJNBvjFixMiRgEsB/SPZ1/qI9EA21W2Rwirwh6y9KOujrdOG5RgIfR2V1RDFBW6WqSOSUcOGrlkwOT6CrFUTpknAz4Zh2dCNFimGZelwCBKa/HyI0LRgGwQDLRUsQlYggcGQ0uGkbZqyE6oTGIu4ea82Bbgv4IcaLJ1Kj8QnUAHb3MCiF6DGSZL0DxzCGPThKYCcPoQhPaADeDo3KSJoTCMO6C0ewg8rCMNI7FKE+efT96+OMKiLJJiAnACBbojI5yaW2iD2UY3VGkl/FPs2JteS7F1syE4evbn18FplY3f6CZoMb3RTv/xD3/xW3/5DX0jfT2vgsWogBQIfq5rSD6U1kNbAlqgBpp2RGahstTmN8uHAwfYd20Uq/NaJt8RDcHB4UOTC9EahtHJychJfX/wan372Keam57C8uiyv16o1rJfW4Vd8AQclmUwny8ZvrFu4+0lg8OHXEjCIbEaPDIstuM7ZEjdtCxeCkpokmc7WbcVOjXeBG0mrNK8WAyfFgGFAA1PomtPiONFlOyArta21DflCXsC+zo5O7Bndg/c+eA+je0eRa8kh9EKU18q4evMqfvOb3+CL019g6v6UBDakxxPWAKcw8bqcKYJcKxBLpoCPabZcAJVtD1ZLiH1H+/H23+/B0CEd+c4KHIdon4la0cDSnRrOfbaMm1+uYfp2GbX1SLAuD2U5j7IuUMwPDVUBvCRXN1F6yQKC0nOG1vBQ0vCffihmh0oS5blpbQAVFsJQCAbtBGR2EdzxkW2zsPOdThz41zZk2gx4NRv19Sz8ZQPFuTrqiy7WFtdQd11kCjZae20Uhh3kBkNkchHKMx5u/7WM+Us1rN0JodUIPBIIclFj6I2hwSRrl+wxBpS4WbgBk6oJA3KRtYn+mz+98tIz/IgaMC2grdPE4WN78cGv30D3kRqi9kVJl56+5uKL389g/JNZrE+7MAI+GybKImLlQ8AkYcZPqx/ms8N2yk23JyHZ/ohib4mvSGo7gw6yLdi+fRuO/qITr/2avpzKvnF5pozTv1nE2T8sY3W+glqprp7q2ApDXQSf+YQ7tBl9yJaomle7EMk4JQpQlQ6s7jLHE26isP9Ucn717LBPbYEvfTtbBKGsKhzDgUUmnK4j0NnOLHTuMNA/kkchb6O85mP6mzXMja9IfcdPJAJKFjivCdSY0WC2kUGoqTbL8Ytp85QLO4atUorpO0uGoARUUXJsihWKbThSJtEE68o/UM4hzVVtPGj0RuZ7BPeYHsLNAJH7RtBoK2BQOqzkwrSE8ZP0cZdgILfgaDnAeVZd5ltk7vEUBALDyJUxjFdI4M91XUkypu+4JXVJMDDZlHv84LFXu5GmV/+K1kAKBL6iNz697LQGXtwaSMhBsRSHkyPHdETWwMSzvp4+7D+0HyeOncCusV0CEvb09sDO2FhbXsP169eFKXh74jbu3r6LyTuTuHP/jgSL0DOEE5AHDv7PZAew+a0nZjW9uFX+UpV8w1DwQd/35l3gZqbaoyyANsxepGpopt3d3S3s1OPHjuPAgQPYMbIDAwMDAgxW6hVMTU3hm5vfSPu7fuW6/Ls4v4j18jqqXGWna74f18weWGQ9uJRugHU20NrpYGRfGw6/142x17tR6A5hOxq0MIPquomFu3Vc+usiLnw+g+k7q/DqMajlK0CDCwsSMUw9RJ0BGk39kFJ5sSBc1vN7j011fLJrbiYcxgZFqmzkDvnItRroPdmKw//ajWzBRHnWx+KNKpZul7E+B9RX6ghrZHAFiOwArXkHrcMO+o+0oGskC90wsXwvwJ3T61g4V4S3VhNvTh4ldoJmfH2kX/KaPRaIr6lAkfR4CWqAt9nRMbqnG6d+uQ973zHRusNDEGawvmxj6kodv/uvl3D/wjJ015Q7r46mNvCIZ/IlqJknuAQbuYKD4387gL/534bQvU1yorC64uLeZQ1XPi3i4he3sDhXVP1+w9oreZ6Sn2Jfkg4MT1DxW/ujwtYny0/R9jW43x4xuOmYgGqJ4oCqhMCTTW+OO17sltHVa+PI2704/Po+8bicuL6Iy1/ex8TlKWk2D/TKyTP5nbgYQ4US1juZvjSNUOdgWjERQLrFOrEAg8phwSx5LSwvj3hMpD2HrhnwDJbZVhvs4nlIcM+H7TtwtbrIbRNPXpMbrPTsi2wFGDJhOAzhoi6f4WZ7QgBwG71OcoWJEoQgqwII0yOtgbQGHqsGUiDwsaop/VBaA2kNbIkaEEZgyPQwSg+U9yCBQP4rvmyaJpLhoW1D6OrpQkdPB9rb2tHR0YGhoSG8dfwt+W9OvLnQr5aqwg68c+cOvvjqC1y9dBX37t0TlmDOyaFcKys2Q2zSTy8XN3Bll5SMQHqPpMcLVgOakvA2GJ2aLjKVhBHYaFviPmir3ejEmy9S3nye5qG/px87R3ZibGwMB8cOYueOnejs7UR3RzfyLXkBlBeWFzBxawJXr13F5L1JzM3NYXFxEcXlIu5P30dIk+xQedhI2+Ik9kfJTF6we7BpxY0Zc5qrFhDiuiVZnLL4oAMeuRS6EcLKaWjpdbD7QBf2v9WD/W90oL3bUUEKvoZaMcLypI6JKzoufTklYG2lXIEdUFbLkBZThWZENWk/ruYqP0ImUYfkRZkiseTSJgmLYek2nSOXsDtCegRSfhknR9OTslXDzpOd2P8vbcjkM1gar2LqqxUsflNCccWD6WYRuAYCarGMELrto7XfQduoge2vt6N7pBX1UoDJ00Vc+fMM3OU6aF8GykhZl/RAS66Pae8a4DUYgSkUuGnN+nmeiKR4S0dvXyt2jHXgzX9qx+4TDBjIIqi2YOpWHWf+fRrXv7iP5dlVhCH7rWbwW8n9oJExxEV9nFb8PK/pmf32xmZAa0sLdhxqw6EP23H4VA8K/YDhm6hOF3DldBl/+m8XMX1/CahCQA72Q7Q+8WROkTAC08Hgmd26p/lDzdYoTYxACmnJXmPUR+IvR+ZdYz6iMSBDcdv8SIMDSng1tHRmsHPvIA4cG8T2IxG6+vOorfu4+vUcznx8F3fOz8k89WE4jOw78ZVtyr72xfqGz6kHRBw5OaJwPOPY6cGKQ20SnI8+sWydCr/mmEhlTsj8YpkXMW6L74ZaPFcKvcZ8i4CezNsDX86vIqgY78VzBLAijqH0DFcbTQx447jKeVESyCGhaNDhotwIGVO3jpXM8yXOfenG1NNs0um5X5oaSIHAl+ZWpheS1sArUAPizaeckmUHlGCO+Lgl3nISXqgjY2XAUBEmnNHzpCXfgm392/D+u+9j9/7d2LVzlzAHC4WCGOnPLszi6vWrGL8+Lp6C0zPTEjBy//59rK6tKtlwRE8s5QdIHzJOSEQO1ewr8grcgxf+EmlhE98/NX2k6Xao/Cdjj0AJuaH8hsERGnfuNQEDHcdRct+9e7B3716M7RvD7j27sX14O4a3DaNcL2N5eRkzMzOYnJrE/Xv3ce3GNUmynp+dR7lcFh+c0A1R82sKrIpDFqQcnAD/QIDcC1//m3oBD3roiSQpDmpRPxPnf2qReDY6OQ1t/Q52HBjA/uMDGD3Qjo5eE5rpwdA91IoOivM5TNxYwtUL47h7bQXLswH8iil4BmE9TXMRhA5CSR+PF+oaMxxVyIisYcS4j69tMjgmjMCGWaV4BKplWYhI82G3GRh+qw2H/qUTVs7G/JUS7v1lGfPflOGvMz3RhB6aKtlao0l9CLNVR8s2C6OnejD8ehd03cfEF8sY//M81qc8CYWgDJhitcTmUwGdlNFLQLM02RSy2NSG/fxORqmeCVgZEwODGZz61z4c/mUvCq15wMtgZTrE9c/WceHTe7h9bQa14sPhOomPnquSwTlev1JBMio9KmNbaOszsfONFrz761EM7c/BtiKEpRbcuVTFx7+5iomrq1ibr0hAER9rLdLFN3DDUPchz9vn1yrSX/6pNdAAA5mkQQBNpU/LmCFemoo1p9GbL57XRkz9oT9eDIrpgYFsIYue4QKOnBzFm++OoKW/jGxGx9JcFdfOreDsn6dw/fQkQmEdPuRh2UQ+TS5H5Y7QBJs9uKKci3eyjKQsW2KLIbEess0mvpYCuMVhGuIEqschaYkthvIGbFxLPFduvNbI5k4CwngOlTasPGjjktCTWc4fv9cIFIvhzMTfj2kqMgo9sfHnT72z6ffTGniRayAFAl/ku5eWPa2BV60GkuThxkQlSU9N0rziiVWSPEzwxjANkW6S4bdtcBvGDo7h4IGDGNszhuHhYXT1daEl1yLGw0wVnp+fx72790TGefXqVUkgFhbXehG1Sk0AHO5SJsmissOp+WlYyIvSGHXJ01PgseQsKL81vkbpinjYaAr4YzvLt+fR1tYmfwkC7hjagdffeF3kv0Pbh1BoLYh3DoNnyPo7f+k8zl84jxvXb2BmegbFchHLK8twq64CFpO0bCb+xpNh/qYR0eXN32Tk6EW5KT+9nMrBT7kuPRwaI4olLrR1DU7GRFtfO4bHBnDgrR7sPpxFoceHkS+LCbpftVBa8TF9p4wrf6ni7pU1LExWUC3SB9SFprsIgzx8TQFjTDEO9SoMgybmsSpJ/o1d31WedBMkmCxYWKpEF8jz/DC7mPknAsYRfEtQOegwuHAyIljtJnb8rAMH/7EDds7G3JUi7v5lCcu3a8IYYTiEKH2T5F96C2aAlm4bu97uw86fdcLIeJg+W8L4RwtYvVuHW+HClJyVrPBXuIBVTA4GqSh3q+SKUg7GT2/HW+IMsSSxo1vHe/9lO978h0F09GZh6DqKy/QKjHDuT/fx9ed3sL4Us5jjgusSEkIfstjzNFEbvgJqPdkwEt81Kikj2C3A0Fgbfvm/vobRoznk29iH2Ji97eHcn6dw9fMFzN4uolZ3481MXd6XsUh8F78N5GyJ9pEW4sfVQONZSLxfN1jsybaR8gOkBYWQzcWHT0C5IAD7/45tLRg52I1j7w/h0Mk+2BkXYeRjcdbDra/LOPfHOVz89L7odNmK2Fcnc1UWOnE12XC20USNIP7IutoMbYShNa6y2ZMi0SvL7Cn+BHv+hIm3STuZD/Ub9HNOfJkTNZCkLfNPkvjbdFcSFYeEAaZHWgNpDXxXDaRAYNo20hpIa+DFqQEO/MmReIvIxJuLUpohc7XfHNiZEIb4JW4yGhp6e3rR29eLoYEhDG8fxvDuYRw/fhyjO0cF1KFMs7hWFPBv4vYErl27hhs3bmDi7gRm52axuroK3/XhuZ4AOyyH+Aqmq+AXpiFxUiltJU4H5v1Tiy8m1WkC7Nm2jVwmh117dmH3vt0Y3TWKHcM7RHZOQLm7q1vMtWu1GhbmFzA+Po6L5y7i6wtfCwNwdnZWQECC0GwnwiiN99RFUhpvXCt/txgIVLSz9PgRNSBQm0Yg0IjZDRvuZRt2frwDJuysjfaBdowcacfYW3nsPGChrT+UJF2CgaFrorqcxcy1Dlz56zSun5/A/OQa6pUaQBlymAPAv/zNKiK9AsMINoDAJEFY0h0TuVKz2WgSjf5kQCC5f9+COQkOKhISnA4TO050YCwGAmevlHH/i2Ws3i6jUlbVErCJkWiiR9IuSShs7cpg9GSPsAnNvIe5ryu49dE6lu+WUauEiCITRsTgB2UDpbIfCQQqz6cE5ky7wB/RcLfwV1raDZz852146x8G0bs9BzsH1Ms21u7b+Op39/HFb8exOF9+YOxjTA9FjIEAga/SIjyBAXnVgaQwG1lgYKSA9/9pH3a/WUD3oCZhDOvzOm6dL+LL/3EH31xYQrVcFzAjYgAPXeNCjkUMJXqV6m8LPwibXrSHgUC677FnF+PVBr4mgHIcXhZqAQwL2LG3Bwd/tg2H3u7C8AFHoqY5Z12aiXDnQh3n/zCHrz+6+4NA4AaXXgPnQzKHTmwmHgGsPYAJSnx803jGTVWilvJarJLZzDoTP0KKjtWfxkZ//Nq3gECOiay3iCnD6TO0mbciPddLVwMpEPjS3dL0gtIaeMlrgGAgdwYFfJMwVyUXFo8dkThwsRtIYjAnAZwkka0lRyILDSNYpiVBDtuGt+HkOyfFP3Dvnr0Y2DaAjs4O5HI5lEtl3Ll1R9iBdybuYGJqAtOT07h75y5mZ2axvraOultXO66vAOPhZWlaIv2lzJxLLU4U2Y5CHbqtI5fNoaOtA729vRjZMSIp1GSRju4ZxdDgEFoLrZI4vTC3IAEglI/TY/Li5Yu4dukapianUCwVG+1T6owTeibkxfIWshBFehzG0mOdoRVaw4/yZannZ3kdlKlGmoWIkiiROW0AgZzpqKxGehFJ7C7sgonWfguDY1nsO96OA0c70DrgwLIYP6whquURrQ/g8rkZXPziOm5enMPSTF2slNhgaKDOXieUWEcllSVjTo8iAQFEGsz1kaBjiVwpbgwPSJiSBWDze4+uuQQI5K/JaZPVHBc+BpBvM7D9RCvG/qdumBkbc5cruPf5CpZvFVGv6NAJNAcq9CTUA2EWhpaOtu4MRn7WiR1vFWC3hJg8U8Ldj6pYuFtBrcpFqqkA0lgAppZjoQJFkx2QtP97ls39qf8Wx9Vcq4Ujf9OLN/6uD8NjLci1EyTPojqXxVe/m8Qn/3EN81NrSjYfM3i0iEBgBiGqINc6NtB46uV9/j/AZ1yFQPDB140IugO09zk49vYA9r/diaH9rSgUsggrFuYmXPzp/7uBS5/PoMIQH1opsl/Rlecok1EV4J4eL0cNxOw5sbbhPFUl+aqxit56ZP7xOaJfML1XTURkwbEN6AF0O4SZ1XHwjSG88cEwdh9rQWufj8hQjLhVAQJ9nPv9PC78kUCgSpvnTFkleqvjO4WzjxqiHq74RN7cHHDz0JAmtivxzz1sjfGwkUdSqkdbaDS9m4RTNf9W/Kg18k2aH5VUHfxyPDLpVTyLGkiBwGdRy+lvpDWQ1sDTqQGytyzLErNtSis5Z/Ijxaoio0sLNJE8NId6MOiD4E8CHAZ6gPbWdhw+dBhHjxzFa6+9JgEQZAtqlgbDMASk8T1fQkQoFf7KnJZ3AAAgAElEQVTisy9w7vw5FSxCMDCoS/gImYK+78PzFVuQpsiPDRA24wFPp7penbMmdfmIOiVDL2tnhR3KWXHC/ss6WeQKOQEAtw9tF++/d0++i8HBQeQLefGeZHAMQejJ+5M4e/YsvvryK1y+dFnAv1K9JASYWr0m91+O5PcNwKTxFhlZUSDm2TQEF6mLsLl0ed91N8CrV+dmbc6VEr8LIksW0Qqciqlv8ZKIIiwrDhApw1MLdRtw2mwMjHbi5C+HsO9EF/K9DMeNYIQ66tU6lmddYe1c/3IVU9d8VJdMePUqqn4JemjBQE7887jg8lAWZmBk+ogYphECnqj7lATswfhxwnp8U7IX4zJz8fbdckC+m6x/vHhRJgp3AUGBTMHAyKlW7P+nbjjZDOYulXDn0yUs36zBW/Vh0HtKwEsNnqHBMwEzZ6KlS8PoqXb5a+ciTH5Zx/XfF7F0vwq3yuugzCwJQ6EcS0dA9odRV6EQyh/+8fu6zbnl6VmeUg1wbLRgwc7r2PuzbTj2ix7secNAZ78N39NRX8vizJ9m8OlvbmJ+ooj6ump/fOzIHCUrkM8Cn4oGaP2Uyrq1ThszvQwPJlMZNPqSWtg91o6DH3biwDv9aOu1hcdUXY7wx//3Pq5+vIDZiRJqFaXX51YF5ygSgCYgUXq8+DXAh4NjAOcccRI0rSOocJGQDgV6sW9XQVfsSlsEUPcND8hVUegEOrty2PdWF46/34++nQ5800U2Z4rvcHEuxO3zPs79bhWXfj8fbzrW4MFtSIOTDbEHnslNnndynOCV0KKDwVKMwUmAyAQq52vcRks4hSpU6+FJW3MScCqRf/GfgfQKtmgNpEDgFr0xabHSGkhr4LtqQGnTHpTiNu8OJtq5H9oxTNbe8e90dHegq7NLJJ/dPd3oae/ByPAI+ob70N/fL+9lWjIo5AqoVCoorZckGGJ+cR7rq+uYnp3GwsyCSEJn52exuLyIpZUlSYYNAwUgJX+/dWksc2IZtpWZNY+q+63WUpt2rTVTBbzIH11Jfru7u9HT3SP/tne2o6u7CyPbRyTxd6BnQOTh2XwW2UwWkR+hWCxibmkOC4sLWFlcwdTsFKampzB9f1oCQJYWl7BWXvv2/WvePX/cNrvV6vKFKg+TK0y1qBIaHoE2Aqsbiyy+khwegUN+xQJaOi3sPTyAXcdaMXKkCz2DOVg2v+fCrQDuso3Ze3Xcu72KqdtLmLq2hIXZGrxqCCPMwRSZsAJ/XaME3fKF7OEla5nNBsma2haXlwJ7ijTYwNDxVhz+x26YWRNzl2u4/9kqVm6sAkUHbqTSFw1QA22Jr6Cbd5HrD7HjVCt2vtWKrKPj9hfruP2nOpYny3Brif/Tw42BTFpPrW8lUOSFaixpYR+jBiihHz3Yjdc/7MFr7+VQGAQcZFAtarh2eg1f/X4KN6/MYX0hguy/SRtgZ8cnTT0/r07DSIJ74muOLUJNC2jvNnDiH0dw7Jd96NnhgK+56xHunK7j/J+XcOXsPJbnSiphOXmQXoSx9jHaUPqR5hpw1IaQrsJhpON+aN7HZkNOrQsbpuYAGQ+5AQ27DnRj32uDGD1YQOeQC7uVtg78Mtubg5U5D/cv1nH+P5dx5rczsGHDRTH2c/2Ou9A8R9nUG6WCRNSYyAGC/ybeghwM+RrLnTRy9hWKwbiRSZxKejf1lqQnS2vg0TWQAoFpy0hrIK2BtAZYA5RqEiyiZJQsw9bWVvT294ofHBOGO9s6JWWYQFHfwAY4SCZZ3aujWq5iaX0JpbUSyutlrBXXsL6+LsEjd+/dlRRZ+g4yOZbMLzE6jr1YKAdyAxe2YT/ABCCAxdfIHkvYAVI+3ZLPJzutEooSn+P77iZ/UzgHkS/n5TnIRBPL/yZ/Or5HFuWj/FWSc7BMT3r80Hl5Pl7nw9fHa+bvJnXUXLZH1RGZovytlpYW5QnZ34vewV4MDw0rkLejB/l8HvlcHq1trSIRJ/uzXq+jXCwLsEsQd2Z+BkvzS1hYWsDKygpWV1YF4J2fm0elXBH2J4FGlo9lS49nXQMbCaU2WhAYTCp1VQBM4MCGBQ8VkezKM968BDEoI44kbdfJAtluA4N7OrHzQDdGxjrQP5yF0wbkLQt+oKNWirC2WMf8ZAVTVyzcuTSD6TsLqKzVxR8pgqWWMUYdoeYKI5CJuq6PxnPNcrG9Kjv45gWStPxvgZePqk2DRBIN4kdo64BN+XFkwjU0WF3Avp91YfQfWuFkMpi9VMW9T5exdrOE0qoGK7LECcoUOCerFqPtddhDdex8tw1Drxfg+3VMfbWO639cxtpshMAlsMqFWjOM6qtkRyNZiKaMwGfd8p/m70mfSjjC9tC/qwMH3+/Bsb/LY8dusuwzcOs2bl1Yx9d/mMX4mUVMT5QQJvYbsrhXiaV8/ugh2RxW8DTL/fzPnYCBHkwad8bhZfmcg6N/34s3/34bBveSeU4irYa1OxYufLyOT393B9O31oVBzJCVh8f8539daQl+Wg00MwJ5JipFKPm1gNCVZGDiv0bMvBZunOHAzjno3lbA6MF27DvehqGxVuR6fGSyLmAGYstHZp0LDcWFCHcv1vD1bxdx7rfzwrCzUJfQGbHRkSMpRzMwl4xFmwXaJ5sAzeMZQb7EvDtJM+bnmn1zm8fEBCB8Us/kZ3F9P60lpN9Oa2CL1UAKBG6xG5IWJ62BtAa2QA1IaqxhwLRUaARDISgpJRiVyWSwe/duHH7tMPbt24ehoSFJkyWLjICS5agFc+iFWF5fxv2J+7g5flPCRggsMUGW3oNrK2sCLK2ur6JcLQsoQZ86+h0KwBdbyRBkouyZstQEmONrIVcNsSxQjKb5lcSc5eGQt9jTRRlSU8alfovnIJClLA43fBQphVan3ChHEnD6rd96JFoR4xrNJjC68sn73vM2ly2RRfF7/BNpqryPOAfrw7Ed5LN55FpyaCm0oKO1A/3b+jG4bRDbh7dj586d8pdMQNuxpU7pJVmtVyUchiy/+5P3MXFnQvwg70/dV4BfrQK37groR7CUcm8mTEeeYnhKfbCukrrfAu331SlCQmmg+58RA1N8Lpj+rMWOdmz8XFCoxVAiHG4EC9FflG3MBvLtJrq3ZbB9Xxt2HmzH4M48WntbUGhlEBHgexq8ioGpcRu3z83jm0uTmL67gtJaKO+ZAVmGKv4lWfhEutd4rmNkIH7W4oQPtptGlG8jCvjRt1CehY01lU3pIcFGgos6kO8wMHyyFa/98wAiW8PMpQrufr6GhfEygnXaT9niS2VoJhzdhpUF7K4QbbtMDL6ZQfuojfKqh4nTS7j3xRpKCyECwfvjzkjAwCaJM9PSiXZuNuPx1WnAW/ZK6RFomiHy3Xnsf7cbH/yXbgzttmHpGZEHT45XcfGTRZz/dBZT3xQR+klIwMYzqTwCY5+zVyb4QgkgNY1Xzs2ACKZt4sD7Azj0N50YPVZAZy89NyPo5Q5c/PMS/vjvt3Dr6gqCOnuOemNslvE9Zdpu2WfkyQoWg8QSaBdLWmivkMzjREnOTUUDlp4DDB+t/VmMvT6IIyeHsONgFnZrHXquBM3wlaegxlAZldNRXvQwebmO879bxVe/mY/jnMqyCabmdklASZMZIB9VMbKVszzZ5Xznp9Ucc2PMiCepD3xeyeAfPJIyNn/+xzT+ZrPDh8uxSZeYniatgZenBlIg8OW5l+mVpDWQ1sDTqAEy7dR0IgKZd1zmkx3Y3tEu7LJtA9swtGMIrx18DWMHxgQYbC+0C4jIndhqpSrAX6lcEpbgytKKgE4TtyZw8+ZNAZ8IDjJ9lh6DNa8mfoSBF8D1Y+ZgSMcVTYWkJClomvKdY3m+KzWNAJmv+cIEIgvwAbAqnovxmiRgpem8Mm9sns8lv5UAh/y8TB4fPCRxVzfhaR7MyBTwsuFz1GQBk4R10GeMn2sum5wDpoBuMoGNE+C4MOXneM1cWLF+GfhCkJbgLJmaA30DAvwx8GV0dBSD2wfR19cn7E6GvzAFmN/nuSnvprT77t27+PKvX0rqL5mby0vLEvZBP8jAVfcgAVCbGZJS91HT9T2Nxpee8zFqIAEeTBhaARYyiKIAdZRiSZIpiyYylAKNqb/0ZdqQ4MXLdnldN00YmQC5TgO9O1oweqAVY8cHsW1XBrlWDbopDwoqawbuj6/g1uVV3L5UxPStMsqrNbh1H7qXB6KMgJCa5qFmLIFfk2COGB+U7GLdFK4UAcvGwlDkUUk2LxdEDy3OZOEWaw5DLgaT7GLA5TPaaojE9+A/9cHMWpi9UsKdv6xg8VYV1aIvLKVQpPIGHMeCUwC6d2TRPeaga28OhqNh4WYRM+dLmBsvor4CREIUUc86Le1NcRlUOw10eWL/koIVj9FMX7CPEPIl89TItWDsVDd+9b93Y8dYHmGcxjk/UcbFzxdx7qMFTFyJgUBeo7RRSaORtkJoK3xFkGKVSa6eaz4lhEAJBjqmjh1vDuLQz/uw92QePdvpCUtlfQuunl7FR/8+gZvnFlBbceHT1uDh8fcFaztpcb+rBhgyRXmwyltXwTKxx6p8hYoNG7quIdtuY2BPFm//7TYce7cXRoFf8wCjCrLCmS6t0RNXl2wrVFddTF6r4tz/WMaX/z4Xh1eRe87WqM7N36X3J39ZenDNF8Yg6Fe48WoTiMdPJpnw/ELyueS1ZJKY2Ec0Sds3pRHw/M1jYrLB9nA5msuWbFYlu+FPq2ybcoHpSdIaeN41kAKBz/sOpL+f1kBaA1u7BgiUCUuPO/wEzeK1OUEgsgZb8i3o7OrE6K5RDO8Yxo7tOwSM6h/oF0Ya/21vaxdmIcEzSoNXVlfEX47Jw/ML81haXkJxpSgSVHoNzkzNCBttbX1N5KoMHkmYZyKzissgZeNCq4k9l7xHsI2gGsFILk74rwCBD22yft85mu+MpBmKBbRi5z1KNixMSs2ArzOYwJDfa4CUDSoWF5hx2QgEhqZKdo5BPzkHwdc4WENYd/F5OQ8t5Avi60cQtrevV9Vzf3/D96+jowNtbW3o7+sH/zuTzUgwCIHYqftTmJyYFCCW3o4LCwuYmZzB9evXMT0zjdW1VWEJSvp0fLBswh4T4uRDda81Xd/WbsavQOmY49sNCy3C/nOxDh9FAATlLFn0hFpF1YOA2OpBUEsNgcaEyeMxCdcJkO+w0Ducx9F3+rH79Tb07swi16KEvUZoorgMLNwzMHvTwL3LJVy9eBOLy+sIyxnoAX0DKbmvoqrPq4APYezGCdJsz4QIGmHjCfWHn0yAwIeNUBOQpclrKYRcLV+hTZ/WqhiBh/65G1bewdzVMu5+sYylWyVUi3zGYr96Q4edsdDanUP/3hz6Xsuh0J9BvRRg6vwq5q6sY2WqgvqaCgbWIgXlqJKpPzzYp2zIzl6BJvYKXWISTBOZWez9WRd+/X/2YeRgXsVTRyHmp6q4cnoZZ/9zHrcvFxF6atMmjj4VmlJi06vSbzeLcbRFbwKHCD7XocFgbmiRDjMiEOjBMnUMHu7DgXf7ceD9Avp3s3fQYHgObp6v4KvfL+DqFzNYuLfMfQZ1JMSmH0OK2qJVlBaL/WcGEdQGrvLEa5a/Ms7Kgalp6NvVjb1vdOKtvy1gzxELLjdjZA8okGQePeJn1byOoSPlNRdT42Wc/e0C/vJvs7H1YF2AQOoWlFxfhT4FZKzKfMtDSCBSHs3mKOCEncfXEpluMlomryXMve8wO9yUm52U+0nKxp6rWXL8CCPGTSlbepK0Bl6KGkiBwJfiNqYXkdZAWgNPtwY4yY/9A+nzlTDBEpCKnnZ2zoZt2ehs7xRfQcpRR3aNYM/uPRgaHEJXV5d41tGAneAUP0tWGWWmZKBRnsqQkXv37+HuxF1JoiVTkN50ZBTSk65SraBaq8KreSqd1vVUQnHCzqPaEHqD+UfY4gGQsImRRLCLk0h+nodIk/WN1xL2oJxDaYe/dSQMyYQx1/xbUo4G2KLOkbzWYCaSccKEOabx8rPc6bYM5LI5tGZbhelHxp/jOMrTr5BHX3efJPvSp3FwaBBDw0PYtm0buju75XM8D4HToB6I3x/l2WT3Mexj/No4rl+9jlu3b4lMu7helGRYt+bC9VxVjyyTZsj9FkYj2ZgxEMhz8/4TBGX9NWTcL/ka9+k+XJt1drIt2iXFV62hXfgoQSnJRZeOkKblEiSysbDggojLIpV2qMPTfcAMYWV0WEzhPZjHnjd6sPdIN/q2Z2E5ARzNQuhn4JULqK3kMXenivNfXcLN69NYnfFRLxkIXQ1RWIevravFPckfAhYIWUoAAyYcy4JMno7mxdejUQDajgkzmM+kzqASwOJ5Ez5HDAS+9j93w2kxsTzhYe5SGWt3iyiRbRTbepqOhlyrjfa+NnTszKFrJAczo2Ntuor7Z1cwO15EecGFW+aJ+dyGiNhfsN2Lx6DwxWK2SZJ8nOoYN6slb4XzJAmmoWZj15ud+OX/MYDdr+Xh2BbCKMDinIvrZ9Zx9r/P4ObFVcBT6aDsEyVCOGpmDb0aQKACQQ1h7ZoRLT0iaHxmDA29u9uw92Q3jv5tJ3YczMk4oovE2sflz1dx/uNJ3Lk6p7ziqDzQVMBYyrbdCk/DZpaBfSdh4IijTbyRovp7TddhmLakRh94fRCHPxjEvhMGugZrMo7JZqzOIYz/T/nNyrxK11Fc9zF7qyz+gB//33OxLUYtlgbH7RJkx6tE34iSYEqTZXOzeUyU2WCMRDcDcAkQmABrzRLeR732Q+dolvA2g4kPS4P5uYfL8ajXfugc6fi0ma04PddLUwMpEPjS3Mr0QtIaSGvgqdYAJ1ucoDMkg8AfF8XNklxO3ih1zdgZCaFw8o4w0zpbOzE4OIjtQ9sFIBwYHEB3XzcGegfQ1tImgCAXULWgJlJUMgAJ7jFQhLJiphOTuTY/P4/ZuVksLixifW0dK8srkmhbqpRQc2sCfrE8BBeFYRcvIiRUJDZyF8At9rLjNXi0lI40RIFithHc4vUlstdmcJDJx+InGPv4sS54zZQGCvdDrMIUkEawgIbnvK6E4cf6opSXvyMehbouv+eYjtRl8loml0Ffb5/UD2W9He0daG9vR3dvt4CpXe1dyrOR0mBLSYMJAJKdyfLSy4+y37m5OfFmHL8xjol7EwIEllZLWFhekDotlosC/rHszfdUGI9kUmqBSKr5XsKa5PlF+tz0mjAjU9bGU332Hu/kXGDZIpmK+TaySPKMFeia8pb0BTBPpEOKr0Tom5CFLOIptYrbLFmknumircfCjj19OHB8AKOHWtHWpyOXNSSpw9Qz4qFXL9dRWirh/Okp3LtaxtxkFetLLvwKQXoPdaq/AsWtINmU/N5G24r+f/be+0uO68wSvOHTV5Y38ABBAgRJkKATjSip1XJjunu6z9nZM2f+sf1lZ866s2dmt6dbLal3mho5kqLoPQnCAwWU92nD77nfi1eVAEESEAkS5gVVqkJmZJj73ovId+N+9yp1HYu01LFpYo2d6urye6HfbCqO2D8TdSYccgUZyNLg/c808ODfjaE+5KK/BWwtZegvR9hc7SHvq/W9io3GqIvSSIByswzX99DfSLH06SYuvbWKtdkMSTtDllBxnMC2aFGgxgmVvlS18GyoE2QYy070pWHEb6yv3t5rcSiI062MiRL2Hh/C8/9hHEceG0NtiA9JgM21BGfe3sJr/3QZJ99YgR2r0CleN3OGH8i8WwcC3CP9giw/AyCsGAHHidhj2FJ5WZ/0cN+TTTz9byfwwIkmnOJeuzqb4dO3VvHmi3M49eYarEyFgSXbAWHm5nJ7j5abPToVnMHHpNTnqeAoksc5vBKkJLhcK+PE01N4+Pvj2HW/hVK9j5SWKZmPGHzg5SpPaGr7iu9xYSfH0vk23vznZfz+/1qR73a8m/E+QeKPxDx16J6UrifIqCzk/UW+v1x732GfuzbUQ5OJvD9dG/Rx7b1Lk4nXKtyvVRoOqgq5jUE1H7dxvXvi9Y5N24N82bGZsXSzvdWsf9cjYIjAu76JzQkaBAwCXwkBUeBwYkM1T6b+JlEkCrYBoYOsR+P8wvSZxJaVWkJU0U9wfHxcEmxHh0cxPDKMsdExKWdlai2Vb0E5QFAKUK/UUalW5G8SbZx8UzUo/oH9vgSLdPodUbFRGcggC6oE5bUwEgKR5a30GeTfYRrK63mSy3aYcEyiUXMMJAq5PonEWCUDbJv/63ReSfHNIvHzE9WHncux8bsiCT8ppaVaybEkfTewA/iuL++5jgvbs6U02nIt+c0fknckQUkE8t+2q9ahGtAv+RL2QUzKpbJgwc9WvSrCPFSEaS9Eu9dGr9cTQrTf6Uv5L19j+TUVfwtzCxLWsrCwgK3W1rbvINtlW/HItmSbFm0r7UdydOA1+bcuXdZ9gL+pfuFyj8xzv9JAusUfVhaUnKDQEZBUYAURS6+ctpQFS/tmqkgqp78SS+WLQSDjuWhvN/cK1USGCKH0u/HJIUwfbGD6UAXT+0uY2NfE2EyAoG6LQtC2EoQhMH/OxsXTa5g/u4GVyxtYW2yhtWyh106RJjskvHDx2xVW2iNwm3nRDMxnEBNyhp5QjrrWyLkU8zn2waDhYPczDTzyd2Oo1D3E3Rz9rRxx24YVBbBoJMgPBSmcSoJKxZPxFLYzbFzsY+lkC0un2mgtxPCdKtIsRyITRbKNiaRbEkcnJxHICSWvFzyOnQTzW9zMZvPfEALSt6Qq0MWu++t4+q/HcPSpMeza3YDlZOhuZjj/fgu/+28X8Mnry8jCvLg/WMo3kvfMz9rIfkNH/y3sRnMRlG7JOGGOTgAbZSSWhWotx76HfDz/t7vx4HNjsD0qj4H2Uohz73fwp1/N44OXlpHnTGYu7jcyvu4lEL+FdvvGdqlNknd2SKU671kWy3dtC5Wmi6kDZRy6/wAOHh/C/odt1MdiOF4CxwUi8WvlvcsWn0AqxPkSl7gPrM728MavlvDf//OV4lUmEmsvG949KgPX6hiWzQewX3cX0+W8WqfuXx0wdcPknlHwfWNd0+zoXkbAEIH3cuubczcIGAS+HAESXiR8qC6iiofEGgkuKsF0SS5JQL5G0k773zGQInACkGijiowTeJb7+PARWRGGa8OSYDsyNiJBF/WgjsZwA/V6HY1mQ8pgSZbx3yTEmrWm+OOxtFiINEcRaDoshPsIk1DmDd2oKyRgFmXbrwlJmEQIo1AIRC48Fyr9SATy2GUpzMCYjstzkEV/t9OEF7+EWkr1x/dIFFKRx7JekntchNyjitJxJEnZ8i3US3U4rkpjZsovP89z3MaNDmwkI1MIocfyZyokeexhNxQyj6Qff6j663Q7WNlYQWujhdWVVWxubmJ9c12SmGmaRjykhJchK1kq5CUxEPVmEYBAtR/biHgy5ERCHnKqx3bab9BHUbaRRnLOVDduY/TlXcmscQsR8B0G2DDLg6oC0fhtT4ZUwAWpP6ok1OSJ5a0qn5uOTS5CqHFt5wGQcVzliLEuhDZTGstlG7Wmi8buAEceOYDxIwGmDwUYGnfgl1miayPs1tBaibF4ZQNrVzrozFlYOe9hbnYOy8sr6Hep3AXiq+b2PCLtB6iPjr852Ab9o5QOw7FdZI6N2InAkRZHOzx0qebg4DMNHPmbMTSGynIs64sxrMhHAI63OuxSBvgc9xGibqQI9eUQa5dCbF7qIVzpIgyDwlLKU2nZcciafSDhPqkz8YXcgENnwkjcFak03PY3u4XtbDZ96xHg5V76lvRCFxP7Kzj+o2Ecf2EGuw40UAkcxF3g/Ect/PbvL+C9l6/ACZlqD6T0EKSXbqopilt/vLfNHmRM+KBM2BPf3gApqhLQwIcSB495eOrfjOHYCyNojvp8G2EXuPJJB6/+wyze+pcFxFEg3xFiqMRXs9wNCMjTF+XkSoKcz3Oo/OR3wW19XYLKqI29R0dw5MQBHD0+jvq+ENXhGJ539T1DPe7i90kg0qK7CFi/3MOffrmEX/6vmgjknmLlLWgFkhqvxnUbtp3I17r4a3+I+UX3M63m41nLXaP4cqnCvHauOkolr14zi0HAIHALETBE4C0E12zaIGAQuAsQEP87m7ZHhWqsCK+QagutCpSgRJUEyvV0MMeggpBQSKkt0xQdV/6meo5EGckqEmQkoaiM02WzVCPRS4iqOfoKUklIb7yp8SkhEEdGRpTScGJC1IZDzSEhtKRyhMdbpJPyMHlsPC4Shyz95UKfMfINUtprQZXDsrSp8FreVrwNtKMO9qBfDUkwTnKEjKQEoviCy99M+OWxExeWoujwD/Fiy/nFVpU/d9tdIfq2trawsrYi5c+zF2dx8cpFzC/MY2N1A91WV8g3kpYsb5ZjyBQ5K4RsrEhZEnPiD0i2hUImYnxt+xWqpu1yXrbjNeo/aavB9i4ilHWp8/Z2izTpu6Cb37mnUChx2P1U5bqkugws2o+JFuksdAVcIQ3pn6lyPbWaV8ZwVpagA6V268G3EviOMkwXb7+yC38U2P/oCA6fKOPAQ3VM7KoXnp8l5TfZ50fLsLZG0Zkfx2t//BM++egC5udW0O90QeGwqDv0bE7mhjoq9PMjQ1nWJWPLSZF7VBwPBA5TEVh3sOfpBh7+6zH4dWDtXISFD3vYWuzLOQr5PuSBMcZJJ0bWydFqh+i3M8TrMfJWBie1EeaxzMkSliAnNvKYmO4oAlkuSvrUskP4XiSTyYEg5ju3L5kjVw99xIuycDzILIzu8nHsu8M4/vwu3P/wqMzhs9DC/KkeXvx/zuPjl64g6rH8nv2zUAQWFhT3DKTXUQQip2dtWR5DUEvfnLFw6KkqHvn+KI4+PorqEERJvHguxO//YRav/HwOTqcKUjSZxP/wImEUgXdHH9IF90VasHzbC+SBFBOEWarrVjM0Jm3sPdjEnofKOHisgYk9dVSGaN/AsaXIdX6jcvi11HYR8V5nK0Vge76Htwr/0D0AACAASURBVH61hH/4XzQRSBKwKLnNSAFSfRiLEp7b4Hu3RhH4RfczfWUZ/H1j97+7ox+YszAI3FYIGCLwtmoOczAGAYPA7YmAssa72gvuOq+J+qz4b3t9vZ4+M2ZiFCq1baLt8ziA4rsS16e/HpV19NBrVpuiDGQZbblcRqVSkfRiBpY0603xJiRpONQYksl/uV4W30KuU6+p0mPx2HOUx56U6LJUlyo+Zqy6noRl6EnhYKNIEjDJOHoSJoqUo6KPpF7ci0Vt2At74lsY9kPxOWx1WxKIwtJdlvAyGIVBKKsbq+h1elKuzHJfljhvtDbQ3exiZWsFUS+SbbCkeTuI5Noecu33yQGct1cdbKvPVujszHq/bL3bs3eao7renGIblcKIvchOlHlTUY07mKYopa8kt4SUU+OYJa+iDZQUaT4NsJE6Njw/Q2XCwuQeD7sPD+HgsV04cuwQgloKx+8gtWLxY3LSsgSHXJldw0dvz+HTdxexdGkLaS9B2FNqPh4LF9p4urlkcwjJRtaR4hESCFoZkRUhHWQA6f3E9ZVY14GdO1IavOu5Ou7/6ya8qoelDzu48Mo6ls73EfcSBFYFTuCKYiuNciRRTxJg4zgRMp3EIslQeUAgZDiJRpKA4otQ+L7xHXE7VB6LdibHbnwy77RhyD59rQ+YSrOx3ARuAKSsXo3LGB4r4cBTAZ74/j4ceawJa4gPZXIsfBrhf/yXWbz92yvIuwG7EmAnojZCQmWQhwQMLLg3yCwKAmUMb1f7k1FlNYAHO3VRq3sY3W/h+A8m8MO/uh/l4R5CK8baQog3f72A13+5hPbFErIQ6OddpOgNJKCKMUCRJlz4AaghOJAwzDbVamiuzycS9wb2t/fo0yQg/WhVMBqv8Qy2kigmO0JuxXBsC4HnoVQF6hM+xqYdTO4tYc8DY7jv+AwaExkSpyv3DFcCQxgq44pq20pzbC338MaLS/j5f7qMOIzhpSWkOa/POnRGh3oUvs5MEJYnaOxnZjEIGATuQQQMEXgPNro5ZYOAQeAOREB8+HjJLkpxyUtIGbJOM6ZhjAfUyjU0G00J2CDp5we+EIT1cl0IQxpRkzykElE8/HwVuhF4gRCAVAvSf4yKPyoTtfJRJwyTKBxU3omPIFV4SbrtV0hSkB6FLOtl0jETj1u9lpCCUoq41cbGxgY2tzaFQNTqQSm15ewzhSgARc1HK0aZYZrFIHArENBSnm3TvmInKplQRYpwGKiSY0mOJtFBMnDIwuh0FbsPjuPw0T3Ye6yEockYpVoOugEIOZZb6HWBpXMOZk8mmD21hcVLi5ibXUKfqjyyaEWaMCd4EYNFOMlLXeUzJmEm1IzwaKjooIKYSdaRpAZzYekzp5X+kI+p5+s4+rcNeCUPc++2cfZ3q1g43UfYgRCTjkVliIWUZH4ewbFDZHmiPDOL68sXomxIv1vRCb+FbV6v3xcd0U3hlFSoaBBV0WiWsftEgBM/nMFDTw3DHeqKf+Tcpwl+/X9fwvu/X0XSDkRly3Jxx43hxr4iKkQPHqvk+Xtg0dcLeZ4g40lR9ciq8NwA9fEYx18Yxk///YNozGTI/BBb6ylOvdnGu79ex+ybHfQ3EkR5b4BELbYhyv2ClBeCb4Dkk3HJvXN8D5ZWqgJvs3ybCOixRnc/ZSxNJTr9IyWqyuoBDh8e2XCSElzbguPnKDUijOz1cPSp3fjuT46htruPLGjB4veh0EaW2HA9MvbcZIrWah9v/mYR//CfziPrp8jDMtKMIWq8e2i/SfUQh3cMFidzSdD6NsEx+zYIGAS+PQQMEfjtYW/2bBAwCBgEvh4EqOIhKUiyjuQelX2SqOt5qsyYKibHU+XHriIPhUCwXVWazHX4n6281KQsViYwO4uUz+b8AqnIQSEAWaIrX2lVYi//zXJhkoJcT3wGk0SUg/QjlHLeNFNBJkWwifHY+3r6gNnKrUWAE6dtIlBKuTK4ZQuVhota08fIRBlHvzOGA0eHMLmrhkrdpWwDcKiOchBtjaC9XMHybA8Xz83i8tkLmJ/dwMYaffoy5CnHsCPjwiI5yLRRSehlRqRdEIFUKeY7RCBpwoyl/hZcenYOudj1fBNH/2aHCDz3u1Usne6j13JhZw4s8VBUiZOS8r09QSwUwCKJJAm6XWstiZZSF63ElUU98vUSIE0q463thbdq6zt0txBNJAIZfksiMCmj3ixj5rEynvzRDB56ehhuo480yTF3KsKv/8slfPSHVURtD0nKPpLAsWO4KZWkJAIVFXivEIFXtdBVRGAJtuWj2oxw5Mk6fvC3D2DmqC8l/L1OivmzKT56ZQtv/fISWgshkowBPIpAldRXZfS2nTArjaOJwG1ynu1IckdLpLXPqCECb9XIubHtDrafTphje5K0JRHIUCvll2clTL3nw54U5ZEE0w+U8Mhze/D094+gPN1H5nQRhzk2lyJsrvRRLjFwzZVqkbRv4aNXV/GL//00+u0Yeegj5X1E7h4FESiXdpKQyoqGF/REytDNYhAwCNyDCBgi8B5sdHPKBgGDwN2EAL1i6DFoOVKiS48/nYjL06SHHgk/Ud3JFz/1mrYkkyAT7V9o2bINqgJ1CIlej9vl50gU8j9uT7/HfXPR/oMk93TAhiYK9bFtb4PegXobd1N7mHO5KxEgIUc1HiluTrVjMM3Rgh3ksPwUpbKNXfc18eBj+3DoyDjGZ2rwGjmy0hoCBg6lFeRRSSX0brbQWV3FR2+t4OKpNtbmE3S3xFgTUaeDnGX3OUeOBzevwkZVME2stir3oxcmvT4dW41rjn8bKDUtHHxmBIf+TRNeOcDCuy2c/8MqVs+E6G3asKkCLFqHyhTx7pSzUZpHXe4LeiJmvEboEmBN+mkmkJ/TfgZaSSmylLuy7e/+k2IfKHoGVeZOUvhokhP00RgJsOdEFd/50T4ce3IEVj2WhzsLn/bxm/86i/f/cAVx10aSqIdELqWsVHZLabDypb1nFxKrhe8u77V+JcaeI3V850eHcOTZOoamPEnmbq2nOPP2Fn79v53D8rkuwiiCXfgs8q6rSn6JKVWBVO8W7XUVtIWFwfa4NmPy9uh3ujRYpayrRZdxkzzPVCq7ZEaRGAQ8F2jOuDj2nSE89sIk9h2ZQrkJREmMzRULp95dx+l351EuOajVXYxNjqBWaeDyqS5+9/Pz2FzpiR81v2+p0JmkSH5Xh+Dw2i7B3qZ0/PboI+YoDALfCgKGCPxWYDc7NQgYBAwCXxcCittTXyKLv3UgB78EfmEQBlV+lriZgcEmkhw8IA65arv8vijzPKUU3A7TKJSC6hCoHNIhCAWvwF+5dRU5KRsYrEz7urAw2zEI3FIEOMC04kYKbFlvC4rs6O9UrnnYfWgcBx6YwMz+Ohrj9BLsojrkoVwO4PkOHJeknY0kbuPchwkufNzD0oU+NpcjbG1uobMQo90JEcUpMiqs0hK8fLgINNlEijbSVHlMqUTITBkNOiQCHRx8vIEH/vUoHN/D3PttnH95Fetne8i7rih0VZl9MYa3yTxdx0zwdAwlQ1aUj1wucQdJsU9VpKwGOn9TOib1zLcUebPxbwIB7QtblImzp6QWhsZ9HH6iicd+uBsPPzGNvNKVcJgFKQ1WYSFUtWYUkWpv2ZT3lkI8+k0c+m2zD63GGzygHRNT1wdGpso48sQ0nvnr3Zg6aMOrWMjSFJdPtvDr/zyHTz5YRX+dSmJ9a79Gaavv+WbI3Tat/ucdiCID5T4ivqzKy48cnRNY2H1fE0//dAKPvTAqqly6OjDY6fKZCK//ehFv/e4yLCvGcLOMiV3DGB0dRns9wydvriDaAOI8Koi+CLD6KrG4+B6nDGD1F8c/7+jNpwwCBoE7HgFDBN7xTWhOwCBgEDAIXAcBevyJSjCN4bu+/BZPQX7tzFUJMct1Jek4z6Wk90YWri9JwFkiCcX08tPqv+ttQx8H1zOLQeDOR4DfmwI5DSZmk2hnmbBneYj8CJ6bwy8DzTEH07t9jO0v4cCRA5iaCdAcdxHUbCRWDN9hWEgNndUM6wstrCysY2WpjfMf2+hcCdFeC9Fux+h3c0Qpi8h8pF5LJn4MHuBramHiiCMkfakOHHhyFAdeaEj4z8LHLVx4fRVrsxGiVgivmAeqeBEHkZSLsTxNlaUp1ZE+vwiekIAs7+S55ojAcsWd8BJFGrKsjX5wVBAadcmd3b/ZnkWbsiukDL9wMTwT4NBzDTz/F/tx4FgDdi1DGFqY+7iPl//rebz+uyuwQ3pOAin7IhXiaYSAfZwZM/dMxTjHDsfToC+ffnjAcUK1Vw6vlGP6YA1/+R8O4MjjDVSGXVFgblwO8eo/ruKT15cxe3YTcUc9eKP62Cx3GwI7/cKHJ6pZFukyDTh2gbHJAPuPjuLZn+3GsWfHEDuqZ60ttnDm/R7e+u06Pn59VZGHaQtiSksyMXGBflOBlYYDZCCv4oPfwfS13vStu61nmfMxCNwEAoYIvAmwzKoGAYOAQeD2Q2BQEcg5HOfixcRL/P4k/dSSABC+TuXf9mv6vcHIz6vczq853WJfovCjEjC9elufAUevX+xT3r9WwWi4g9uvT5kj+hIE1ITfgl9QasUYs3LETH90MkkWdispSs0AzZEyDh2v4eCJOnYfrmF0pIwYITzbEr/MOMyQhR6yXhlO6ymc+WgVJ9+9iFMfnsfs5UvIbQbnKBUuUgdW7O8oAnVZr23DLXsY2mNj4kgA107RXQyxNtvH5moML8wRpwwAVhNAS/w9tbpxO9nkKo8xdf3gQpeyeIAE1GWkVCLymO5J6dddOkquVbS5mDo4hBM/nsSDzwxh16EGvCBD0rMw+1EHv//70/j4j8vo93I4GcN0XCSSclP0WdV97oGqcV3qSVV9oYyX0nqd4luQMLxvOkBjLMB3/6ddOPJkA7v311Cq2uhtOVh8fwgv/+oDvP/GErbWesU4vWeY1Lt0TBWn9ZnvVmqs8TqrrCdIpCfwAwsz94/g2NN78eh3R7HvqI/M5vU7wvy5Pt5/ZQXv/XYdlz5iKnShxmZpsc3rsg8rqQppGCEsyvL5urZzKLh+KUMeIP7vbuTN2RkEDALXR8AQgaZnGAQMAgaBOx0Bhnxoj0DN6fHfDAWhBwyVS/QSy1i7dc0iikD+l6ukYCkP/rx5B+f93G6hKqRvINcf9CTUm9fb3fYj1G8MbMN4BN7pPe9uO37tlabr1gfUEp8px2N8CDVzHA80ZHeUbyCVHfTvsjieLKROikYjwOhMDeP765jcX8PU7ioO3T+F0nACt0ylUIw0z+BlLux0L9aW21i4tIbLZ1dx8dQKzpxeRNQC4l6CrG8jCxkSwnGtfcN43CVYrgenAVRGexL8E3dThFsxkjCDnXCcArGlpp22WAEUpb3XegQWLohKHSYzxoLB1x5XAxcIDVVR2Xa39Yh78Xy0o5nSiVax98FhPP23wzjy1CiGJx0JEulupLjw7hb+9I+z+ODVFXhRSWJtMitHZEeIswgehYHsPfcEEcjrALVdDmKrp64BJGWykqhpY3SQcxyJFaeNUsPHkedqePx7Uzh8vInmhIc8cbE1W8VLvziNN16+gpVLPaR9TeJcryfqluJ7bK2B+/sXPdC7Fzv1t3nOg9dIeRBDopjXUDZSLN/PeAfhaCHhl1UtPPjENI5/dwpHH29ifMZHYqVw8zLOfriBV391AR+8soSN+RQev7OlMRybikJ+j3Pg5D5SuRfR05YegVxUNYh8F7S0RYTa5z3A0n+brW/2bRC4nREwRODt3Drm2AwCBgGDwJciQFsnTu5zq/D/Up+Q1yxLyhadIr1RCLtBkk+CQBXDwS+R/FvMowfXud768j02E1Iws7IdIpC3lGIuwjJkKpi2fQOLIFLtM3jt8X7peZoVDAK3HAFttq9ZP63iuWbHuo8ze9FiwqOLJGPqNkM+EvHy56ISPzN4XoByUEJpKEBtwsfUngruPzqN6SMBhnelKDdT2CXSiQlcBAj7KfqtDFvLGRYuJZg/62Bjroely+tYWVhFa72FqJ8VicLcQwlARR2Hm8AOerAY7MOhnOTIGBhkMdFbK3LpSaavF9eagl7H5HPbgPQ68t1Bha8RLt3yHvpN7EAXuCoKuI4Dj47i+/9xGPedqKLeUHHCGysRTr+1hdd+Po+zb3TgpAFclq9bMXpWW/q99CwtFr3r/ex4tlQIB8jsnlB/yD1YeVlInhQ9pd6SoA8LXuBg+nCAp360C4++MImx3SV5PVov4aVfzuKtlxYwd6qF/maR9qoNA6/qADs2BduenfIQYmCl7UThb6LnmH18LgI6i4lfgHL+sJmon2X8FEk6xjfl8uDIrVs4/twuPP6jaRx4qI5aU71Hxfi5tzfx+5+fwadvLCLZYoK8CgSh5Z9qdwt5praWFdtUl2U+LArknqHLkOUGwZ8btIUxrWsQMAjcdQgYIvCua1JzQgYBg8C9hUBBBAqJJwqfgaX4csjwEBJ8mggUTZCtnhZfpeYrAkf4ZVF5gSmPou3t6gnG55CJEkQw+N7gsSHd/hIqucO58io0i0Hg9kFApeSqiRm1EgURuD3JUnMtqcAvujonYiTg1ESL6+fiya6TfVWmbgALLmzPgV+zUBvNMTbRwIFH69j/YBkTe8uojZVQrtrKa48qjsRC3PMRtuoI1yfRWuzh7KezOHfqPOZm57C51EPSBxweR15GlpdZO6wUHnZIBrD4N1/TZWMOTd+E3uHbPAd5DnAVWbB9hgMJl4MtpFWCxcWC5WhSYmYkgbdPP/78IxlMcxcSIUvlXsBrt74XaCJQLvd+Hfc9OYYf/scRHHi0iiBQRMLqfA8nX1/HG79Yw8V3u3BTqpp4n0kQoYNUyhSL5Z4go5QikGM9vYYI5N2UqAAhvTnkIuK4FuoTDp756QE8/ZMZTB0sUyiItOPirZfW8e5Lizj79io2FjoDii3eQ9WdWfGqighU9+sEWaFE3k6A5ipCOhXXhTuhg96tx6gfmPDukfP7j7qP8NqsVOWWkOa8jZRGLJz4wS489dNd2H24DK+UIU4tbC04OPXaKv70z+dx4cM15OFOtNN2d5A23wFROcXosnUWDBfmn7xPsJxYiEDzPexu7XbmvAwCX4KAIQJNFzEIGAQMAnc6AoqMsD838IMlvCzD3Z7oWZaEhDBFVBN+gxjwPZUuykDSz9+u/gwnkuJZfR1ib/DYbna7d3q7mOO/0xBwRUOh5mzU5w0E6BRkIH+5FpBQXFsQHJblwLV8xFkfru3AEkKcGg5VsEcini57XM9xczh+BNctY3xfGXuPDGH/kVHsPjSCyb3DyJwQrteTcmHLcuFYDSAeRtKJMH9lCRdOz+HCyUVcPr2FraUYaT9DGntIEo5nwM1S2Cn3xuOnNQDHcSznwvEns0+SEVkm62+rh7bJGjlDNUksUiyvbkXteUaylHhR7cQPa+XSndbm99bxyjW4oJFEHZRnSlXEnjLwIIe0NgOAg2YNDzw7hu//+zHse6gKm7xSBixd7OGjV9bx9ovr4hXoJySjlBUFCXSWH362b93NWKvxwP8S9JEzuCEPRBFI8w0SgTlCub4QFyaNB3Xg6Z8cxjM/2YM9D5TgllIk/RyXTvfw4SvLePe3i7hyplWwfhx3oVB+XBR1w7HK7TNsIkS2jbmOGy7UZ0XZ6d2M/m1/bvr5SUH/WXkON/flvsD+QQ9Weku6NQ8jewM89heTeOwHU5jcXYJlp+j1cpx/v48PX17GJ39cwNKltvB32hxCPYrRd66suO9oe06V/r4dCKWv7Tr53Si5b/vuYw7QIHCLEDBE4C0C1mzWIGAQMAgYBAwCBoE7CgFOytSilBTXylvJjrAunjX1nOhbO/ZKFmf3X1z/qK2iHGoOrZoQibWJEnbf18ShIxPYff8ESkMRSiMRKs1UUoDdwJZyQsuKwNrezaUY82ciXDmTYHm2h831LbQ2QnRbKfq9FGk3htNzgITkv11QgH0heXiIDtWL9G5jST/Fg8VpyJkOKrfsTFS7igu8BgdRsPiwRY3kIUZbSI6rlEh3VLvfYwfLLkWqOLeVMjxLxeJBeZepbkBy0PcsNHfXcOx7o3j2345g+rCnsmH6Di6fDPHeHzbw3stLWDnbBxJVA0wakH5mDJOScSJ18kV4xr0AM2V9HGuFWi+Xsn1ioIIdSMOSlkkdwKkAx7+7H0//cB/2P1xGeSRGlmbotTr49LVNvPKLRZx6p40sdKWtMvS243ukBWnNkVeLfTHMJ1IEPrEXptAtuFhS9Ybt+Xa7n13It9VRWJYNKwvg5hXY0m4h7FKG+oyHB05M4ugzQ9h/vIHGiI8syrG5FOKN/7GMj3+/iStnNtBt8Xo7uAz6Rep04MEacX2BHwhs0x+/68v2v92WN3s3CNzGCBgi8DZuHHNoBgGDgEHAIGAQMAh8YwiwdCoVMpCKOoZ/7CzqVSmlcnwg5eRNFXcJAUi1XRYVMsFrJ2hqEl5sAYllwXd8SfG1fcAvA6Wqi/pQFfUxYM/RYSEHp/bW0ZwowfZjlAMSAQms1IWdVJCEPvJegPMXz+HSxRUsznWwvhCivQKE6yE66zGinir9JwnIxEmPpYdyKA4cy0OU8jiEX1RlaVxkUsiVIgk+IIFwlTJSSqCVP6GDMlQ2LCelnHyaErNvrKt+xR2R6KM6MEoj6Yui5qaalCrWon8GQwHue2QCj35vBA8842Jkhv3IRtar4vRbm3jtxSs4884WVi+34WUsDVbtz94RicLJV/5j94oFhDDtvDbEcCn5gy+un2pQteU3/0VFMQOFOWoefnoGx14Yx9GnhjG1r4SE7YEcJ99Yx0u/XMBHr22iuw74qS+EOw09pDRY2s9HlAaSEMuSbCnHJqHLa5MsfLChyk6vvpZ9xc5jPn6TCOhi+1g9eSm8mb1cXYPprenYNmpjNvY9UsWTf7kPhx8ZQTAawnFydNcSnPpwCe//dgUfvLaG9mp0nUste0FQ9DWWk3Pha5rl48jW/WKADDQk4E22pVndIHBXIWCIwLuqOc3JGAQMAgYBg4BBwCDwZyNAmovLIAW4szESf3qN4lXOr6TUlum/21LCgTd3vAOLubk2h1LrFBMxy7VgeRYadR+NsQCN8SoaY2UMTVgY3evjyENjqA+X4Xh0fMrh5b5M6/qdLbRa/D2EvDeOfN1HeyHE2299hDOnz2NrYwtxTHIBQjxS0cV9xhkpidp1cOIB6QnjF5X78mQ58eSWW4YE/LN73LfwQemzRd/TfXbQ/7Xgt4eHa3jih/fhsb+cwOT9fQTDbfgYRX+jgjd+M4+X/uk0Fk5voL+lQqh2xg53wH6hF5aqDpTZfwunfMt3qa01uaPUB3Ltx6bHE2k/hkOoBwIU24YOcPBYAw89N4mHnp/C7vur8OwQURpi7mSOt/7HFt57aQXzFzbl+QO3mCBWgV7bFxOOQb2QCCQBq+Fmi2iDgluOgNnBlyKgKFsIYcs/NUEYwLN9HDw2iuf+ajeOnmigNBHBCiIkoYW50z386V8u4uxbK1ieyxCFxXWZTatMaIHMF3UhtxhjY+BIKgXrx2v6ABH4pcdqVjAIGATuAQQMEXgPNLI5RYOAQcAgYBAwCBgEbgABPZ9XEyouavqtUjU449IkRyRqGy7ih0ZVIMt3c6WYU4sUAcIX37AEGU3XbHqJJfCkpJblfKpskqV/ruUitRMEPuCWbQR1F7Wmj8q4jyMPjmNy/wjGZxoYGQ9QrZBriBHlW0U6Kb0Eh4BeDa21EJfOXcCFMxcxN7uGtZUQmysx+m0g6SVyOhYcxMjg2xUkCROGWapGvZEFD25xbDwPEhjXlqHx3Hjugw5VxMjIS26gi92iVXTfZDuwD7L3frYclH6xKjU0l/4WZVSKeqIIFO9Ail5tC17Dw+hUgOd/dggnvjeJ+liCoOwg7jnYmPXxpxcv49V/OY2tuT7COIJHm1iK0XKqSJX21RdFXIJMCIi7nAiUck8LnuMhTlM4OQk6p1DTKjLQK2IbdEu1LWD34ToeeHIMJ76/C/cfH4bldUTFe+lcBydf7eK936/i9PvL8COWAKsy/QQhciuEa0MUZeoaVZBLvMZkTCxmN+MopyKQ6N/9+N+igfU1bFa3kboTcGzSz5HtF8NCuVJFbbiOh56ewPf+ZgYje2345RxhGGN11sLpNzp47ddnsHhmC91+JGFWbOCEalv+KaFPPiz2uYxjWysCq8U1Wu5SALrFtYE6VeUnaPrF19C8ZhMGgTsXAUME3rltZ47cIGAQMAgYBAwCBoGvG4EiF6SgtQYJQC2bUrMvTsg4Md/x3+KMbEcaRMLPRSRrslwyp3+YGAVS1WcjtyPkZE/IvzBJMrOEjOFcnlyK7VpwHRt2yUa97mPPA7tx4MFJ7D1Uw/RMAK/ZgV3rSnmxawewMx8J+Z/YQafVx8ZiFwuX+7g8G2NzwUF7qYe1hU1sbbQQhT3xhcsslhrnyGMmoHAbVTk2HocicXqA/AwsModkfSOJTbI/n4ke/rqbxGzvSxEY7LWf3x4sCc7Ft0/1uczOhITW/ZjVrX7ZQnOmigNHpnDiLyZw+NEaKjUbaWqjsw6cfquLt387j1NvX0F7vVsEjqjuwNgDlSJNqkFvl53yLieiCgNQO7OR54p8IxaCh5CyyhuQucJ07mMpL0fV8LSL+x6bwlM/PoiHnx6HU2qL6m9ttofTb7Xw9u+W8Mnrq8h6dQkFkTAWqwtYfbFfzKQpWWuqY2l5MeGY5OvKI1BdVQxJ/6VD6JauwPapSfm8+KlaibhJ2AFQa9aw9/AeHH9+Esefd1EbVdxeZz3HJ69GePs3G7h0chYbSy1kmSLruUj4W9HvRIEqP/wkCT8u9KfUylw9BlVUPK0v+KN6xTXX91uKg9m4QcAgcBshYIjA26gxzKEYBAwCBgGDgEHAIHBbIbCTkqsOi1MnrYTTk2/OxnU9Hn8znym/7AAAIABJREFUDkTlDutyLLqvUSMlBv9OqqqIrQi2lBUDqUonkYUBDkIu5kopmBS7GZ6qYmJvDZP7Kti1v4yZB3yM7HVRHXLhuUwYJhNT1IolLtKej36rjM5mFV3+LPRx6qNzOH/2HDbWVtDpdWW/JA/zmPKUEpBUts+ObEKGfkEGFo2iT3mwjQzHcBv02OvV++rGusa7kfwtk+YHk7H5Gmx4ro1y08H+Y9N47LkHcd+jHoane2DGTJq4WL7Yx6u/vIIP/7SElbkOsn62o0wSdoJhGWoMqHGi1YB3eSehktJSCrxU2cDJsoM8x3wOOinyP74eIkF5xMXBh8fx/L+6H4+9MA34q1I6urmQ4vz7bbz1m3m889IirH4ddhYox06rI4pA7kupwnQirDSA2qvArfZFOnKnnPg26Kr33CHoh0OVIruXXoExLI+BMQkmZibw+LOP4vjz45g4tAa/Gsp1eW0+xSv/sIw//nIenXYXWY9J74nQ69K3NPcv/7oeEah9A5UmdLA02BaS2C8cJ2ntYBaDgEHgHkTAEIH3YKObUzYIGAQMAgYBg4BB4MsQEOEfyQxO2wcVV4NEoI7aHSQCVfEWJ2yJvRMXwLJhTsAkBVgVd4k6kMIOIQIL2kCIQJFXcTuMDlBGbl4QwS9nCBo2GlMe9tw3hN1HxrHnwDjGJhsoVR24TozEYflYLCSilVfhWkPI0gaizRiXzl7GxTOXsTi7gsXFDWytRtjYjBB1gTx0kcWO+JFJMbScWoa0UDQJXFpsxr9JPDIZVlgHk0r6Zd3p1r7/FYlA0na2jWrdw+ThKh76zm489sxRjO5KYfktRImFTivDpQ828Id/OoezH6wh6uRwUl3+qlOntYKWZ6uJwHshRIaRHA4c20WaJ2rsyKjVJBBHsSIDFTUHuTZYNRf7j4zi+Z8dkfJgu7oA10nQXgcun+zgjV/P47UXF2H1KrCzslB620SgXRCB24EkeoAmhgi8tYPtJrdeSLwtHx5K8KjAtRIkfgS/GeLg/dN44WfH8eDTI3Dry8i9EHE7xdy5Hn7/95fx2otzyBILTsL6e5ECSi9SRKB2s+V7pSKsqluUDGtHSq5IdjpU9zOL/ZDEYWCIwJtsSbO6QeAuQ8AQgXdZg5rTMQgYBAwCBgGDgEHgqyKgS66+CoexUyWsJnCZJeScqIbA3/RzYpkg3+b/D5ZPsryQxGEgxYQs4rLtvqg6RN1TslCt+BjfP4P7HzqAg4cnMTThwal04da68CstuKUEru/A9Rw4bglpnCGLM0kUXrncw+JsD1dm+1hb6qCzHiFsJQi7CXq9BHGUIO7nyCIbmZCSKTJKnQomkGWJqrSMx0ivQ+U795lFV1MPvnWd13QZqfCLRTHjzTfhVSylNs8aICmLCfHNb7j4xI2V3/7Zm/8KHyRmO7gpPZqCWRHVwtlSYVpUdAsVzXZ1VIm74wC1moep/TUc/k4TDz41jF0HRuFXHIRhjq01C7NnN3DunRW8/8d5LM22kVPsx7hpJyv699UncG8VjPNsVTk0y3BpC6DQJxmjyFFlEMAfNdZZQZ16NqYODuPEd+/DYy/MYGz/BlyPid8Zli628fqLi3jpH5cRt304WU0V+bI02O5vt+nOsCv650BpsGqRAbnxV+hj99RHB69R6qnNQNSuRmLnenj9ByE7G6ECN7MdBFkTXk5CN0HodTG8P8WxJ8fw7E93Y/+DdSS8vlvA5pUQZ99lMvc8Tr61CoRUjttwcnXvYC9SI7ynxh8fyEhADaWpvR3vQH3d1fcz7V7BVGvxs+ViSoPvqb5tTtYgsIOAIQJNbzAIGAQMAgYBg4BBwCDwtSOwIwYqRHMqJkCHhdCDT2kHr2/azvfoC0a+hVoShgRYVPrJ+gwm8BE0axgea2J4tIz6ENAYARpTFoangOHJEhojVVTqLlI/QeD44h+WpxaSvovuloWwFyDqJOhudrCx1sb6ahutrRbW1rpoLQGdjQyREIM5+p0+ksRGnqQy93Qk8IQFZqQxVZop550skRT/qsG58yARqBmi7WpRUp4+qD1UH+FZXj+3+fPbqFDdFMSXKk3lNjjZHVR0fsF2tyf8n7cXHfPA7WlV6NdY8vql+//8sye5zP7CVmBvISnoCjWbIrdiOKz8Tqn6U10xJXHAel8nRlD1MTzi4+B9o3jg0XHMPORj4pCHUtkC0hLWl4Azn2zg3LsruPjRCpYvhOhuxUjoVyY4F4nZRSK1Pkods/M1IvS1D9Gvc4PEnAEpEWIh/NS4VgQhlVtergh9Uv98l2OHY7gy4WPv0VE88uwkHv1+BY26hTSPsLEQ4c0XV/Di/zuPeAvo9z24wrmqsBC2aTTIRbEt6EO6HRbCI9DWBne5R+PX2ZDXXrfYhHJp4rhSAVHqoQevJTp2u3hitD2G9cXfgmWl8G0PcRYjyOkTWEJq5/AqCfY+WsbjP5zCg0/VMDrjI8s9hFGOhdN9vPf7RXz4h2UsnmnBykgcq21kLL/fLj7Xx1EQzpRz28lgTfrVyEjCME/A9Iuvu8uY7RkE7kAEDBF4BzaaOWSDgEHAIGAQMAgYBG53BPRc8JYIcrhxH74TIGMAhA+UakC9AjQmA9RHLAyPlTA0XkZ5xML4mC+vj44G8ANXJpMkIaI0kDJkknyddh9hP0fUChF2A0Trw+iselhb3sTc7AUsL25hZWUVUS8EEpYQB0J8qFThCAkJDovb9RAlEXJH+RwW7N5Oaw3yclLfxoRVvfDNAbKOE1ddfb09Ib+24RUWOxNzvq8IMXVsnPRKMebOB/V2+Qo/rrm9q47teh2MB0FykfTs11AOfUPn9yUdXW9DQjqUyoftonzhIsmH5tFuL9tVxFTzBWgMAw+d2IdjT0xgzzEPI3tzoMJAgxy9VQ+zn0R4/7UVnHxnBVtzLYQtGynLFIVRGNjyQF7F7T40b+3xFSm+dpHkW9h2Ei5XvASBJLUQIBD0nLqHxriDoyeq+Nn/vA+N6QCBZ6GzGePTNxK89s99nD99HlvrIbIogmulouwUElDzUIMKNu1ScGtP8u7fuh4n26rwqjyYIdQ7V6i2It64DFrFyrVHWybw+hMicAIkGYlBV67BtVEHjz4/huM/HcfUfRaCKpAlHvqbOT55fQXv/2YZF9/to7fCZs7RIgEsYz0Gsq8iVb/7m86coUHAIHBDCBgi8IZgMisZBAwCBgGDgEHAIGAQuG0QUOQXy3Mlh5QhJDYQkGTwYniVHG7Jgl910BjzMDZj4fDhGsZ31dGcqIlS0K/58LwAVp4gT1MkeY4kt+BlHvKkDi+dRL/jYXF+BVcuXMDc3Aq6m1vYXG9hcyVEZ81C3KdqLEccdZElLA92YdkWcr4m6kWljGIBqkd1YxrBtUlEZsgzrs1c5bggrhSbwSiFWEg7klqJeNdRAENiSxRXKdOWNbmnw1ti2b5KR6Ufm1Nsl0pKFdXC/xIrgW/7iLJoOz1XJvCF1aFne3JsUgWt1W4yqdcTb81G8tho+l+wXwxtuNml4NKEHOLWNJHwucQx96mKAtX5RYIHlaXEnPrRJKOrpC/YU5VGLKmvHKQsGT6Te7YoAWvDAfYfHsGjz+zF4YeHUZ9MkJW78EgC9oH5swk+fW0NH708h8un++j3+nBSljYyVVoroq6vCLxZOO709bUikNirVmL9PH1Ad6rU3Ryi6qMuMEYgStjUTVEeynD44TJ+8He7sO/IKMp1G0nsYO1iFZ++buH3v3kL8xcXgD59GRkXzETvgobdJrULRWDKdrnX9Jhfc++5VnSXAV5elbgXPUwVBa4egkgbU425jT2VeapU28p43SKBaCGnZ2xgoT5SwsyROh58ZgyPfHcGtfEYlpUj6ZVw8dQC3n9lBe/9fgVbF2y4UVlKhjOE6poq15xcBcWYxSBgEDAI/PkIGCLwz8fOfNIgYBAwCBgEDAIGAYPAN4TAZxRX2gtOSQ9JqwnnYDmw7BSWm8Hyc3heikoFqDQcNMcbOHD/FB54ZApju6sIyja8wIHtxrDcCLarEkY9BpZkNrLMRhLl6Hb75B7QaaVYX+5g9twWzp/soLPC8uEIabePsNdHP4yRFHaH4pUmJcS2qGBYjkqSTdJVxWOQxcAsk1Q+ddtkFUuLmYSakgAsXBRzlh3TIt+GY5Oos8TzTi3K++96PoOyflHIp/i+HKlFr61MvLiE75N65oK3keRlfkKXAevfXCkCLE76me6ijm1nITlzk/3AAkgMiV1fEc4SX7c8mC+SBFREKSk/FlNr3BwGzojlHz0oc6RpvygUTuEwGMDKERfHRurACRyUGj5qU2UcPDaBx14Yx8yhANXhHLafI88C2KGLcNPDe69dwXsvXcTcyS0sL2ZC9lpKllT4WqaFR9n24d08DjcJ2+28uvYIVF5tRaMOlO9qx0D2XwcMa7CROTncSoLpAy4e/8sJPPTkDKZ212C7LqJ2FXMngf/2f/4RV84uob+RwqYal2niQsfGOzlG0pF0ajOvBGLieDvDdfsem1ZY6iPMlRJQq4DVFYfLQFASiUAZGxxlcoErhmwOO+ODECBlW5cdzByq4PEfj+HoU9MYnakjKDOoycb6QoIPX7uAd1++hEsfdxGtB3BT2ibwcUmo/Cd5jZLMkK9BkXz7toA5MoOAQeDWI2CIwFuPsdmDQcAgYBAwCBgEDAIGga+IwPbE8tr5vTaO5wqlQi9GBi5F7iZw3BSOk8D1XLiBi9HJGnbtH0Zl1MPQSBkj0wEm95QxOu6hVEqRudTx9WENTDStnEo5H3nsod8FWmsethaq2FrMsTbfwcqVBcxduYL5xWV02l24CZAwqDJn6ElBYOWuSiOW+TEJQBIZ6j3xrmMgiTBd2kRQKQJ1UuZ2qjIJPIvJypwN75TIkWTRtIfyUdxxSNuez++I/zT3J5/Rjn9UV2rNHSnERPSWfI0hDSyXpQLoC5Q4N8G7cJ/XVijz4wWNcE1n4Zr8hNKAklZQ50f/uUz9CKKklnL4tg2bSk+WEeYpq3xlfeaFVoaqmD4wgcOP7cPRJ3Zh+v4+vOEWcl+FBuSxj/6aj9lPNvHeq7M49c4S1q9ESDtUHCpfS/G2tEhApqJI3F50GfdX7Op34seVLyP7eIKcfVi69k7/dDIHLhuCfSknDU4USyArbgURapPAoRMNPPej+7Dv/ibK1QB5VMHiuRw//z/exMVPVtBZDpGE3IbqCwkYHDJYf+8WSd7ctyECv3o/YiPqkapH5/UGeeEFKVe34kmISlQq/DrVQ5rcSTE0PoQjJ3bhyX89hN3HqiiXmPbuobWZ4Nwnq3jv5XmcfXsZK3Mhso4PO/NEI23bVG1zTBsC8Ku3q9mCQcAgoB9VDDpLGFQMAgYBg4BBwCBgEDAIGARuOwQ8wGL5nyoNvLpcVUvJWBJYEEyFQMW1czgOS9UUYeiVlJ+gVbJQHwowNlPG9L4hzOxpYGyigkqzgkrVgRcwT4I+ZxGQa7rMEUIQSQNWOIZwy8HW+hZWF+YxPz+PhcVlCR3pbYRobaTobaWSgBoPHq6URpIMobLOEWaQwQd5ztc01VXQbdvEEv8Y8MUiDmQI5bjU8vm2fyQjqSwk8UgajTpEkmnK8p/v8DVRy4l+kGsqskvZu5EIpOIukdCHz3fiHyRot434PtfITWjRQeVRITP6fEtJ1X48LnXEPDKIspG0kkX8aPvnAD7bOmf5KEsOM8HX8Ry4VRdTB0bwwPG9eODRfdh7eBxWaQUodZHZMaJ+is2lBHOntvDpO0s4e3Ida5dDpBsOELlI6VOmtZsFMW2IQNX/SASqRHAGtBSKQE1NizLWEXUm2yph15eeEcByKA1N4NdTTN5Xxk/+3XEcfGQYtWEbVuZgdS7D735xEqffWsPK+Q56bRK+Kh7ms0SgA4kj3k4hN6TRn38ZV2nPOz96/Bcp2brkWwfCbAd4DBCB7BW5o8af48CpJDhwbBpP/OA+3P9UgMa0GsNWFmD+Qhtv/+E8PnlzBYvnu+huxshjXrtcZBZbPEWaKWW0WQwCBgGDwNeAgFEEfg0gmk0YBAwCBgGDgEHAIGAQuMUIVMCIAUVoUb1F6mqgNO3avbNE2FJpsrSr4pqkKmyHJcNMHs3g+zaCso9yw8PoVB27909iYlcTk5NNlIds+LUYbimEZffh+gybtGHZLmy7BDunuz3Lh3uIoi6ifhfdTh9b6zEW53tYmwsl+bS1nqHfzhH1e8jTDEmcI6EnYZwh6+eIk1iVDZMFJF+ZUc3Gf6viV3pnidotV/ScCsHQqsEvmxQrsy8tpqQCkd553O7OhFoX+g1uV+KPFdEoHKtKCwVTOfXq+hDkdQKs1UCD+1TkIzWWpIAUYaRekxaxC1JBpENkSHUIh2YIP09iqJVK9KCzhRumgjOzHTheDNty4foWgoqNUtVBqVJCveajMuVg39EhHHpwBBPTddQbJWmLNMnR76VYWwpx4eNNnHn3Mi6daWNjJUTecxHEFSQxm6eHzGI2cYKURK7mOwebYfuQb7SNbvGw+UY3vx3LWpSG7vQLSQFXDSVqWakYlpJuR4hDN8gwMuPix3/1GA4/NYzh3YDrZWitx/j47QW8+9tVXHhvC1srifQ1Eo/0jZNG0KpA6YOaodINsVPI+o1CcUfvTJOAupibCk8qgvkgoOjsFoevizyncpntwesKr8la06tJRBuOlaE85GJ0b4CHvzuF49+bwdguG17JRta30Vm1cebtdbz54nnMfroi6sAk4RWK1wX1AMCR6yGvI192zbujgTcHbxAwCHxzCBgi8JvD2uzJIGAQMAgYBAwCBgGDwJ+LQBkOSjLNj4UI/KJSNbUP27IlnIO+fduKOYvJlUBME3vHQZLRHzBDteljZKqJsYkmavSQa3ioDluoDOeoDVlwKipgolz2UCr78IMADpVMJfJkiSjPOAfudYBWy0ZvM0XYctBr5ehs9tFrtdDphkj6GXphiF43RG+LREcPYeghYsljnCMPc/S7IazYQpxHEoQhxcRZKoEgNMzPC586Iea+cF5MFWUKJ1dhIeJ/qLchiHDhBnQSsA55IMnFemUGgnwx31owhMU2dIAGSUul2+Lx7gSZcHO2vKYCHa6NKSbxsLONL1Qf6m5EQRl/KDsKPCH+cs9Bc9TH2ESA5kQFI5PDGBquoDbmY2gKaI6mqJYY2GIj7pexvhhicbaP2XNdnP14CYtnO9hciZBFmQQd+KggS6kvbMOxVZhLyLLsQe7zM2XB4op2D/nUaS/HAbJoWy2WSNkwSWgOEkKVUL3JfAmxl6RPp41aM8eTzx/CA88NY//DVQyNuOh3Y6wuRHj5n67g41fXsHq5gzTM4OSqb6m+qwcBiSOWg+uwEE2Bm2CJm7vq6nJgdnAdDKSvtztp0B6qSBmQJFQg43M6A7spwYIP284QBD5GD7o4/twMjnxnGJP3uSjXHGRJhO6ajbNvb+LDl5dx/t11bMy1tPsjMlsRkVaWwIOL2OK1zxCBN9eWZm2DgEHgcxAwRKDpGgYBg4BBwCBgEDAIGARufwSU8mRnoQfYtZNCXSK8sxY/QVqAayvqy5WcXvUqFUWhKNMcF3B8IHYseE4O3wPqzQDDkxXUR3zU6gFKNR9DzSrqdV+STYfGSyg3LZRqFhzPAqscPctCJImoVaSZgzROEff6WN/sAL0QnV6Efi9D2LEQtmy0N8qIepb4Dya9BK31LSzNbWB5YQlJ2EViUWdT1FJST8eJsBbSSVkdy4q/oPU0A3pdcR0n2spvTWFJYqUgT1gKzFQT1t7egsm3pIgKyaBVnTzQQRLpS3pk4T9mubmo/+q1GsYmptGcbmJoqIHaRIShqQjDEx7qEwFGRkbg0I/Mpf9jC2G/i37Xx8KFPuZPhTh/soWLZ7awthgh2gQ8Ua0pT8ASAkkpVr0okiTmL6OWPtsTb/8R9tWP8Hpnzdc41hjxohRj7FKeA8Qp/S7VXsl3l2o2RvfV8PgPmCY7jul9DVGdRX3gpV/M4Z3fXMHlM5voteNrOHD2I+7iRonrr36md/8W1LVBtWhxbaCCly+wAeW1oGhboqEShHd6AB/cVOB7HirTNo4+PoanfzyFPQ+W4FZ5zY3Ra+eYO9XCa7+8gk/+uILeegZEnow1lYDOY1BEr8WyfF6PlEDaLAYBg4BB4KsiYIjAr4qg+bxBwCBgEDAIGAQMAgaBbx8BrV6J4NmuTF6zLBEK4qrF9pFZFURiuaeIQJflpRZVdwk810fsRHDyXEpOcxKDLhC7Fqq+D69iw6lYqA87OPhgHfc/OIqRmTIqQwH8kgs/sOA7gaiVmPArOcTcrs3aYv7PRRL7yJIy/KwJP5kBMCocU9jqYuHyMj744CQufPopNjeWECcR0jxFnCTIIx/tbiRlxFQ50irRy4GQp3E9wm+w0lYm8INIcIKtU4G1IlC0WsUkn++R+NLKPaFrCrLuq7d2AGJEzz8VnsKC2x1l4k754bbqrjg/cgEkbSMHqJd9BJUEjaE6JqdmsOfQXjzy8MOY2DUBa2gLUWkOub8KP4gRs/wUHvI0QtTvoLPRx9zpNl799QrmP+2iveSg3/YRJRF8ijPlbFVUCkSBymNSARS6AHIHhUGMFG6kSLiNe4ez0IQfybjirKVUV41AqkIdwY/prwobrZlM6eno2LDcBKVSgMd+PIpnfzaNPQ9UkdsZKk4Nr/33ZXz0h02c+WAZa4sb8FI1en34EhGjuja3HKluLfyyJrm5N7PcKALs9RwtOyMyQu4UTx+YzEylXhrBR00UgSqGJxQCT/d7G3VYqMKpuHjg0VEc/944jj1HRS5DkWLYeYa52RZOvdHC679axJX3ewjyUkG4sxUj2PBhoQS6ffouk4N57Svqym/0ZMx6BgGDgEHg+ggYItD0DIOAQcAgYBAwCBgEDAJ3NgKaBFTecRZTS4V0I0WgSQCtNrMk1ZTzWalLtOmcR9WbjTx3YQthxE+SpuJ/NhKWpDHXgyW2Dn+UerDWdFCvu2gMVdAcrWFqzwj23T+NkYkaKg0PbimF46dCcKRWD57HXaqwDu6P2/PtJpLUFe4kS0L0wy30ei20wz6SKEESxuh1Imyth1ia62L1co715R46bYZb5Eg6McIIiOMiQ0UHk2j/Os2P8PcgGShSrCLUQf7WssJBeSH/1n59RaIxSZuUhI5W813FLt5wN1Ips4oI5L5JmcYDpaRSv01yyInhFXySSn4GnEqOykgF05MB9h8sY3JvA0OTDQw1KyiXyyiXKsgctlkfjp3AynLkmQcrrWJzFZg9u46T78/i1LuXsHQlQdLJkIUW4phpzFoFpQhKZtPuYKMIrp0qYF0Oq/0AiYWKO7lnFYGfUW2pscmWtmQsqtLgwZ6lvODoQ8exa+HED0dx4ifDOPiI8nEMXBun3urinZfX8cmr61g610WaKr2Y+DYK4c6NcjwrxSwK7zr1D0ME3vDALIJflJun+n9RBG53aAY2iWGqjA8mnudUeWaxrCersSktG7broD7q4vjzY3jiX01j5qCPUpk2kQ7ssIQLn4R4+f87h49f3cL6PNW3OgwkFgJYdpoVx8GU7kEp9M2ckFnXIGAQMAh8FgFDBJpeYRAwCBgEDAIGAYOAQeDORUCZ0jMGg0qWRJzplCKQE1T6klGdR2UXtVwZa2n1pHYwz0F89KgB84pgEU5ESTAw2iJDrD9T8GLkqciJsfSNYr9q3cP45BAmdk9iaKSESs1BuWmjNmFhZNrG6JRaz6H3noQmSBSvlEbaOY+XM2oSFn0kdiiiJgmoSGzEkSVldL11F53VCsJ2GUnPRdxNEbZDUbdtbHaxtdlGt9VG2Omh1e2hF/UQhzGsLBNejRV9bq62Swc/xQ1mcC36KJKgUSSgjlwgBUayRdFfLJJ1kFoZ3JyOYBJlIpQONT5qzQSuTTJNoe9YDmL6DF5n0YXeOzSjhdRxkWSZkLHCAbg5/JKDZq2MiZkZTEyOYXi8gcpwANRiNIZCDE/GqI1nCBoWPJ+ekMRThaFkOYMlMjiph17PxsocMHu6i0snN3Dp03VcPD0vBCqtFm3h70j7aVJZU36Dkc+DJ8L1dJiCfp34qdTUe80hUHVoF5B06YJMFoJZtTSR4njkD5G7urRaYanH8OFnh/Doj4fxwJMNjE+V4Fkuzn3Qxsd/3MJ7f1jD7MkObIbDyLZIssdqXOsmE19LH05OApJrUdFplhtHYODaINfUnWuD6vMV1aZC1lGXqR4GJKJ89pDaqXimlmslTO0fxRM/mMbDf1HG8KStEtxF/Rzg1Nsd/PYfL+Hch130trQaua/8SblNhhUZS8AbbzazpkHAIHAzCBgi8GbQMusaBAwCBgGDgEHAIGAQ+HYQUOmRO4umElTCJfVlpABV/MSOzoyUkNLgpcisRBJKRd4nEj+l3tISJVKBO9vgnlRpr87qlX3rQ+AE1eaeHVEk0aeuVPEQ1MpCXlX4M+RgaMrDxN4SZvZWEFRc8akrlVxUWNZarsAtu3BsJhxzwxFg9QCPk+sESF1kmYMsc4HERRL6sKJhIGsASSDCvKgTImr1sLKxhc3NFtqtFrqdFnrtLra6LcT9DHkcI00TRFGOOEzFcy1MWF6ciSoyT5SXYZokyJhOrMJdkfL8OBeXc2Y6ry7BVK2gRIfKw5AIs5jQsZSCR1KOLbtQQF6dc0wqwXcA12dIhAXLteF6jvy7FFgISh6ckgs7sFAKXNTrdUzvmsH09ARGxodRbpSQuhHgbcErbcEu9WB5CVxVYQqkAdLQRr+bYGtTEaXdjRCXznVx5cwWVi53sLESo73ZQ5IovkHOWVMakl6sGV8SxzrmVssBdaqqDlzRvZLEiFIFDuTnfjvD5RvfK/HiWTNMohgcEmqjMOL4Yy/RmdFX60g1qRrIeDr4WB0P/WAIx55rYPehEvIkx+L5EB/9qY13XtzEhffb24QrxwyJwFw3oK7Fzn0h2DmGM/Qu+RCEAAAUOUlEQVS/cTTu7B2q6ydHsroeaqWeHvUs93bhWHwcQOU0PR5J+MpTDcCJ4JUyjM0M4YFH9+GhZ8ew5xGgVlO2o/3NDJfP9PDha2t483dLWL4cI410KlFUWMGSCBywCJB2/ULD0zsbcnP0BgGDwDeNgCECv2nEzf4MAgYBg4BBwCBgEDAI3DwCVPdQNUTqaSDBssisVMSNJiK01K+YuDLhlcSaxdI1D1ZeousUHOraqF7hhLOoKFTHpQMstMJL/x5Q8xXmdUL4UMAmpY1AZudwbA+ea8MPGIDgoNp0MTRCktBFue6hMVLB6HgT45MjaI7U4QQWbJJNdgTL68Mv9cQYXwI1cvoXctLtILccuHkFDgLktoMsZ8hIhjQJ0Yv6CMMYURghjvvIohC9MEYaOkjCBFEvRJclxu0U3VaOfj9DFGVCJqZ99cNSZKYT8/QtqhX5B33eOLmnyo+KOQagUGkpCko1UddaHkUEKnqwoIJUoaxNLaFal4XYrpUhYHBHyYFTtuGVLQRlB34FGBlyUR8qo9wIEFQc+J4D2/dQr1ZRrVVQKpfgep7gnAjB00WWhcjSVJSPJHjTMEC85WNjMcWVi5uYvbCCzYVVrK/10Frro9dOkCRUYKZIYqGIVZU0z5msoBKDSoCFCDXJbxQvqxJUF1buiUaSJMlOn9GlwZq00P3o5nv7nfmJQfqT5LxfYKSDfQpgr3tyJO1qMoL3HKnjyLN1HP9BA/c9XJZ+2dpI8fHrXbzxqy2ceb2DJNGlpF2kdiwME5srkzAJh3LSQrGqPOnMcjMI7BCB231cxrUe7RwUWteZw7J8OFYFruWImtmrRmhOuTjw4BiOP70b+x6qojKWwcstpF0by5dCvP/KIt57dQELF9vodXjxZXspX0J1XSbBqFhdXjOcjEptKqe1Q+e94755My1n1jUIGARuGAFDBN4wVGZFg4BBwCBgEDAIGAQMAt8aAgwbIBnI8k1OF0neUM5VeN1tW9szrICKv8KJTDztdogAGtDbKEvxppRvWolMOCli2ilX1DEPRZkjlU2yL/4u5HI0CsxSeE6mVIi5oxRzeQ43LwuJpuiwDLkVw/FS2CUb1VqA2kgZwxMNTEyOYKhZRlBmjGoKpwSUazmqjRB+ECBzMriODc/34AUuSuUArpXDoezNzYT8cBwHqR3BcYrC3pwqnkwIvSz1kMW2nD7JwB5Ti0Og13aQ9i2ksSXvs3qXCro84edUDLGd2UiyGFnuIc9T+UnzDHGRUmyxlFjIAF0gzPNN4TquUl0WxZ6JbUt4iyO4EREbtp3AKbFUOocdZPBKuZCmTjlDrZqhVvdRqbjwAuUzJorOnMQny30p0GO5Iqt+M4RhhJA+iW31k4U+upsZOiseVq8kuHJhHQsXN7CysiLHJ9WGuS2kBVimmJK8IJlhCRGYsJy4IAOZAq1LqhnKIucup0ZPRxLJjpSdK+ZQjmhgdNxrxcG6DFh7cSoiUJXr9wr3OK2YvN5FhCR/RQpPR/ZUcd+JKp74yyE8/OwQq7vRTyKceaeP1361iY9e2UK4kSDOWfIfIbMZEMKScpanKn9A9l/y11QosrTVLDeDgFLEcrzwKsk+zgcP29dUufYV11SS5BavS1UZHHYpRm3SwqHjo3joqUkcOtbA2IwlFgHhloOVSxHOvreG919ewOkPVoA0kwcMec7xFIgFg5fzmtqHxWszLQ0yGx7K4iGqiEASy3+eN+nNoGDWNQgYBO5qBAwReFc3rzk5g4BBwCBgEDAIGATuEgRIEXDRfnRKBVRwbeqtG0poYBkulSXF6lo8uB2YoTeSKBkYVYRKaKZ+69JgUcr5sKxIyh0tfp7edDYTQVRKaiYly6osMkYHnuMhdVJYTirEHYNHqPzzPcCtuKjUfDSaAYYnPPiVAL7vwS/ZKFd81OoV1OsBarUacj+D5WfwPEsSdEuVCFkAuJ4lxCTTiiW5OCNl5cnxkUQjkaom2lWkGYlLVVLNSAyXBKkY/ovTPyz5G4hps0e+LE2RZCwRhCQWS1CDCLwU8RhbKhk5sahuBIREyyz4vi/bc5k0ajminnTdHDFLgxnogQh5nsCxGRYSwXMiCR4gCSHETvr/t3duT1KVVxRf5949Mz3NMAwIiBpFGI1W0KiFVsUkVh5irMTnVCr52/KWpzz5kotaZUilKqIhCIZYRAZQBJn7rXvOPbX2Pl9PzzAqKYIisw81BXSfPn2+33e+rul11t5Ls3uzLEeeAmnfw8ZGLeeUZxnWllMszfewONvD+kKBYiXA/M0UC7MZlpdS9Ht8EcuItzWmaxJtGWAhIgfnioIE51zCUBpRz4Wu8L9SvdiUlgsBbkJph3zg27oY75O16YYxPGbyoXBPQmQ0xHQw6uH9XaiIh5FuiIenWzj56j688OpBlIGP2K9x6UIfZ95ewvm/LODazBKo2cr8sX69yb0R/b/yEEnfTW0L4Hpf3mew7+JwhvsffPF1LJ5gqq1iFqRzOcLIRIhHn5jCMz8+hOnn92J8kkrhOsp+hc8ulvjw9DwunL6GmzPLWGOFd6EhTeLm5s0CCXvJNsuCt1wrw+K6NQ+8ixeAHdoI7AYCJgTuhlm2MRoBI2AEjIARMAL3KYHhirWmMvjLGszTTMcfyhIJJRxWwsoXUf5OSLcJH2WfKu1HxTCCKNb9JSe3ouuI7hgV/JIAkiosUSN1iGzIqEIxkK6xJvQWKVIRtSh50SVI9xwf4yb+Gj9EFIbwEkD1swyhz/55IfzYQ5LwCSDqRFI22x4N0N0XY/IwMHU4lhCNkU6MsdEESZjIuTXmPBHt6JZKQsg5UqjjxuDkKBgaXyNtkQjPjDQ0LiPUktgSiMOGmxyjhF+XiIMYKdt6DYTVoeutablHFvyTCU1+98/E8Ug3XlHm8l58T5EFRGSkSBAhTVOszaf49MoSrlxewefXc6zO68756jrS1Rwba0CxQU/RFNbWMhQse65S5N66vI8MYtBijP/gbLJXYSx9DOky9JEgkzPg+aUqBHOj5jC4tvg61xuQT+j83brJ1bWDQHifrkNZP83aERE1EectZWjOdy2cmqCeJgti+OoiFa6hGLE40A4dHcXzrz2Ak68fwOTEuHBemg9x+YMaZ966jvfePIc01V6TDMHRfp1AxqljtHSZS6gNj6muTdtun4CuDXXdsR9gunnTZajm360dKY8n/8DHo0cP48WfHsfxF0fQfZBriHZjYPbqCk69cQPn/z6Plbk+6j6QFVyFYygr3oxgb8lURfhbGmwOX1tu7dmc3v582p5GwAjsQMCEQLssjIARMAJGwAgYASNwzxPY1qKqaSa1gyOQX1yp+jTqwC0iwDZHoCT1NkkRdKNQVRCnoQuLoCOQJa10NzEWQ8Uhusf4TuKXCUIpCa7FHcdiRRW6JHzECyQpmGIERRG67xhBwjANlhLXgQqK6m9h2qba7VTA0z6Bg9wKz5MS2iryJFijnYQI2z7Gx2K0x9hnT0uIg8hHHCdoxRlGOiFaLLUdG8FEdwKd8VGMjHfk9Swr5rl5DFuIKWhmgzJpCocUCElH9bMMFcVLP0ROkWVAgv3/tEQ2QgwWWjNyhb3FCuTCiMfQ3FiNbpCibBFMIyn7KynGFhXyfobVxXXMzc1icX4F6ys51vs56qzG2kqG9ZUCq8s51pdLhFkkok+WZ0g3Mil9Zomhh7bMA12G6kVzTiO+OSOCG4sfLYWI1ZVJJ1Kt/s2gZAli3YxvQ8qutflcIwgOelHyOK4MtnELygBd6rATAndTGeOwe4zjb0t5PK+dLcKqMBprVg8Z8nkt39XOkzW6+2Mce2ECz/3kIB5/ehLxWIR6w8fCpwX++dfrePP357C20ITLNp8NXiMcO2swXaW80MwR+L9+urvPTq78bdc4nxLlNR7MFUOXgqTC+GSM73y3ix++fgwPPTWCqFNI+f7ajRSXz6U49YfLuHJuGcVahCJj2XgkJcAU4jVkhm0dmmat8oHI9+cnCP/u6d0BceTqZ6NtRsAIGIE7IGBC4B3As5caASNgBIyAETACRuDrIcBf2YYr1ga1vfr2FBC0n5UGU2hCKWUgFeHcpj0CWyI7aKFZT3Jvm4M05Z/D78XG+BSxKGVpijB/9BEtAWZQiFQkSm8rhhNoPAHdcXS7+b4n5br8uivVpRLW2xyX/a9qfiGmRKg/BfsRNmcX+BwZQzr46gi+n4u4SBZyfPbf8wskFBSlTI/iY4jK9zE6XqE97mG020JnvIPueBfjkx10RtsIWiqCsXdfRItkkqOOND5XSntZ+cw2ejws/w5z+EEO3/MkqENKnkXkbAJc/EoCHAKWZDJQpAneYH9CMfex/yAFv5K9CUsgjYGcfQk9lAWdXDXSvMLq/ALmZvmzhOWlNfR7FYo+UBQ1qpwJxz78QhOMgzpCwd6OVY6yyqQbHCM8VLpQoYBFz9JfjH0aKbx6NWqPqb7sd8gej5E6AqUUmaJkGyG68v8S69LfTvtD6iWijk7+l8egtxMI/UG+iM5wlSDCqIgcmli7G3vUJSLKarxDhtpvHIFCkT3mOrJ2pBcc+oPOn1JyDqDVDfHAYyN48uQkfvSL40j2+Ii8EOtzFT56bxGn3pjBzMXrSHshal5YzexQiNXjpuIFpKy4G+nf2YcyhTfnkubqbQQ6HlQ+t/jJyWucTr4KcavGxFQLB49OSF/AYycj7H2Q/T9L9LMcn39c4fybSzj7t2u4cbmHqt+CX41IHnsga4Q9JDNdT0NacoARuYa0xyPXYb5DyfCdjdRebQSMwK4lYELgrp16G7gRMAJGwAgYASPw7SHgHIHujLeFRkpprqS4ssRT7VtaxaZ9wtwmqcGIZQ+tQNuQPUTZckKj21kUH+3yJwER4giUHNzmET6jpWqah6oH4BdXOYPGWEN3n+8DJcW1xllW0dkiJcahfAHW4TC0okDFZoR8zueY+LD2+BORya/gN27Fik42cVdx5Ju+JzWwhYjaBZJ2jaAVIIpjtOIIXitCOw4RUL0SIZEpx0zw9aSiMowC6TsYhBXCVghWI/OxMKoQhCXCUEVICoWeuAl9+TcfK4sSdemDY2MfQf5Q5KNAmGWl9Pgr+ZOnkhRap9oOrOA+pZYsVxsb6Pcy9Pop0n4uz/MYzpFHJyblA84H2atuQOK5CLDbqwr1uqAwREZak1p7hYidKkQwgETnlHtWdYIAYyJgUSTWZOLNi02Pwb0rPZpibMRBJ5Qw+IDXGK+XTbfbt2ex/T/OVNeZEuf6orPSlVpTTGrL/KkITyeqrhk3f0HLR2cqxNETe/Hz3zyL7kEginxkqz4+u7iBM+9cx5lTM1iaTUUk3txCBBWPS4FR1/2uyZfdciHeyRzyQJwJlww8/PnYfG6B6ySAF3ro7k/wyPQEjj/7CKZPHMDeI/MIR/ty9bNM/z9nl/D+G7OYOb+MlYUSdZHAr1rNjRGKgBSJuRq3RoCwVB9gwjvntwc6DyWwxMyAdzK59lojYASUgAmBdiUYASNgBIyAETACRuCeJzAs0rlSzR1P2nmKnLK3PV1ShbPNTUWggRDoQiGa0OFhgUG/pjqn2WanOCc2UEril+MtKaXDAuPwF/UtIqPzCkok7mYpqkvqZIqt29wx3K+x8tT2MTeSCkv2mCZM92Aj3kmrvCYN141ZpM44BDW+IGTJMBFVCCkYMtQjZNIvsz40pVjesXHBiSjo5kacjup45ClLmAgde0UhbsCC7kC6+qoCKUt5C4aQ6P6yX92UIVMHdaW4buhb5sOJs65smRLgV8k9w2Ez3JfqrCY/byoLPK4GF1BipN9v4Bb9ogUyPB/cZyAcuxeoRLz7th3WGYXr22TEqWl1fBx5fA9+9suTOPAEMLZHUS7P57h0bhFv/e4K5i6tI99QpdhFkqiY2JQE37KO79OZaHBLUjLXz9B16FpjDt8YURGWty70j94scTKsKw12FmZd47XHhF+9EUE/bJAAI90ED0938dRLBzB94jCmDo0jaC2iqnL0VivcuLqKC6dv4P0/z2H+WopcuiZw3bn1OOwU3T43HJRzJrLf4LDifp/Oow3LCBiBr4uACYFfF2l7HyNgBIyAETACRsAIGAEjYASMwJcSaETrKPax94EOnnt5Gk+80sbBRxmSwxDoHLPXNvCn397E9TMrWJ9dQZEXKD0fvZrp1drGrnIi4G7QYV0gTzNmbT3A/nqU0ij5qQhL5zBvVLDE3Ynn2s+TQiBFN4qqmhwuKb6eL0Y83gig55hCYMCbFSHQngpx5PEpPPncFKaf7+DAIwmikH0/gbW5Ajc+XsWl83P46OwCLp1dRdrbflPG1oERMAJG4BsjYELgN4be3tgIGAEjYASMgBEwAkbACBgBIzBMQMrO2VszRqvdxtQhD6/86hCOfn8CnalYTJe95Rr/eruPD9+5hqsfzmF1YUNyJDL2ryw91GKNoxrIA++SWlKx/jl7Lsfeaqi6wJqv4uAa9DVuWS+AX+WIpPcpe4OG2q4gLNDd4+HAsUk88/JxHP/eXnT35whHMqncTdcjzJxbwL/f/QxXLizik6s9pIuVOIBtMwJGwAjcIwRMCLxHJsJOwwgYASNgBIyAETACRsAIGAEjIOnUHhJUXoTxrocf/HofnnppH/YfaSFpA34eYOFyB6f/eAX/eHsGNy6voqoZFJMhRoJceg66uvzNsKD7Hq3PIA9JLgIw2gyX49c+fF+8aRKwBoNoSS611JjiIht7SmAS+wQA0ZiH/Q+18NJrT+OxExOYPOij3abnMEeaAxc/mMeFd+dw6YNF3Pykh2wZSNNUktJtMwJGwAjcIwS2CIH3yDnZaRgBI2AEjIARMAJGwAgYASNgBIyAETACRsAIGAEjcDcIbM+IuxvvYcc0AkbACBgBI2AEjIARMAJGwAgYASNgBIyAETACRuAbJvBf9hfkfuj9t0IAAAAASUVORK5CYII="/>
          <p:cNvSpPr>
            <a:spLocks noChangeAspect="1" noChangeArrowheads="1"/>
          </p:cNvSpPr>
          <p:nvPr/>
        </p:nvSpPr>
        <p:spPr bwMode="auto">
          <a:xfrm>
            <a:off x="155575" y="-3290888"/>
            <a:ext cx="12192000" cy="6867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 name="Straight Connector 2"/>
          <p:cNvCxnSpPr/>
          <p:nvPr/>
        </p:nvCxnSpPr>
        <p:spPr>
          <a:xfrm flipH="1">
            <a:off x="2351584" y="1340768"/>
            <a:ext cx="1289708" cy="18002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49" name="Textfeld 22"/>
          <p:cNvSpPr>
            <a:spLocks/>
          </p:cNvSpPr>
          <p:nvPr/>
        </p:nvSpPr>
        <p:spPr bwMode="auto">
          <a:xfrm rot="18326540">
            <a:off x="3008396" y="1336049"/>
            <a:ext cx="1559112" cy="646331"/>
          </a:xfrm>
          <a:prstGeom prst="rect">
            <a:avLst/>
          </a:prstGeom>
          <a:noFill/>
        </p:spPr>
        <p:txBody>
          <a:bodyPr wrap="square" rtlCol="0">
            <a:spAutoFit/>
          </a:bodyPr>
          <a:lstStyle/>
          <a:p>
            <a:pPr>
              <a:defRPr/>
            </a:pPr>
            <a:r>
              <a:rPr lang="en-US" b="1" dirty="0">
                <a:solidFill>
                  <a:schemeClr val="accent1"/>
                </a:solidFill>
              </a:rPr>
              <a:t>UHECR escape</a:t>
            </a:r>
            <a:endParaRPr dirty="0">
              <a:solidFill>
                <a:schemeClr val="accent1"/>
              </a:solidFill>
            </a:endParaRPr>
          </a:p>
        </p:txBody>
      </p:sp>
      <p:sp>
        <p:nvSpPr>
          <p:cNvPr id="9" name="Rectangle 8">
            <a:extLst>
              <a:ext uri="{FF2B5EF4-FFF2-40B4-BE49-F238E27FC236}">
                <a16:creationId xmlns:a16="http://schemas.microsoft.com/office/drawing/2014/main" id="{CF075F6B-6A9D-4A5E-9FE6-74278A07C40C}"/>
              </a:ext>
            </a:extLst>
          </p:cNvPr>
          <p:cNvSpPr/>
          <p:nvPr/>
        </p:nvSpPr>
        <p:spPr>
          <a:xfrm>
            <a:off x="9147577" y="190381"/>
            <a:ext cx="3044423" cy="646331"/>
          </a:xfrm>
          <a:prstGeom prst="rect">
            <a:avLst/>
          </a:prstGeom>
        </p:spPr>
        <p:txBody>
          <a:bodyPr wrap="none">
            <a:spAutoFit/>
          </a:bodyPr>
          <a:lstStyle/>
          <a:p>
            <a:r>
              <a:rPr lang="en-US" dirty="0">
                <a:solidFill>
                  <a:schemeClr val="bg1">
                    <a:lumMod val="95000"/>
                  </a:schemeClr>
                </a:solidFill>
              </a:rPr>
              <a:t>Heinze et al. (2019)</a:t>
            </a:r>
          </a:p>
          <a:p>
            <a:r>
              <a:rPr lang="en-US" dirty="0">
                <a:solidFill>
                  <a:schemeClr val="bg1">
                    <a:lumMod val="95000"/>
                  </a:schemeClr>
                </a:solidFill>
              </a:rPr>
              <a:t>github.com/joheinze/PriNCe</a:t>
            </a:r>
          </a:p>
        </p:txBody>
      </p:sp>
      <p:grpSp>
        <p:nvGrpSpPr>
          <p:cNvPr id="45" name="Group 44">
            <a:extLst>
              <a:ext uri="{FF2B5EF4-FFF2-40B4-BE49-F238E27FC236}">
                <a16:creationId xmlns:a16="http://schemas.microsoft.com/office/drawing/2014/main" id="{638D4F81-6A23-460F-BE30-0F026A459707}"/>
              </a:ext>
            </a:extLst>
          </p:cNvPr>
          <p:cNvGrpSpPr/>
          <p:nvPr/>
        </p:nvGrpSpPr>
        <p:grpSpPr>
          <a:xfrm>
            <a:off x="8188729" y="3369416"/>
            <a:ext cx="3931920" cy="1485995"/>
            <a:chOff x="241093" y="4792037"/>
            <a:chExt cx="3931920" cy="1485995"/>
          </a:xfrm>
        </p:grpSpPr>
        <p:grpSp>
          <p:nvGrpSpPr>
            <p:cNvPr id="46" name="Group 45">
              <a:extLst>
                <a:ext uri="{FF2B5EF4-FFF2-40B4-BE49-F238E27FC236}">
                  <a16:creationId xmlns:a16="http://schemas.microsoft.com/office/drawing/2014/main" id="{8AED4C60-D944-41B7-B26E-3CA8A21CB90C}"/>
                </a:ext>
              </a:extLst>
            </p:cNvPr>
            <p:cNvGrpSpPr/>
            <p:nvPr/>
          </p:nvGrpSpPr>
          <p:grpSpPr>
            <a:xfrm>
              <a:off x="241093" y="4792037"/>
              <a:ext cx="3931920" cy="797972"/>
              <a:chOff x="241093" y="4792037"/>
              <a:chExt cx="3931920" cy="797972"/>
            </a:xfrm>
          </p:grpSpPr>
          <p:sp>
            <p:nvSpPr>
              <p:cNvPr id="92" name="Rounded Rectangle 8">
                <a:extLst>
                  <a:ext uri="{FF2B5EF4-FFF2-40B4-BE49-F238E27FC236}">
                    <a16:creationId xmlns:a16="http://schemas.microsoft.com/office/drawing/2014/main" id="{6244A100-03DA-4F29-AA82-41DD281D26A3}"/>
                  </a:ext>
                </a:extLst>
              </p:cNvPr>
              <p:cNvSpPr/>
              <p:nvPr/>
            </p:nvSpPr>
            <p:spPr>
              <a:xfrm>
                <a:off x="241093" y="4904209"/>
                <a:ext cx="393192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Detection</a:t>
                </a:r>
              </a:p>
            </p:txBody>
          </p:sp>
          <p:sp>
            <p:nvSpPr>
              <p:cNvPr id="93" name="Rounded Rectangle 8">
                <a:extLst>
                  <a:ext uri="{FF2B5EF4-FFF2-40B4-BE49-F238E27FC236}">
                    <a16:creationId xmlns:a16="http://schemas.microsoft.com/office/drawing/2014/main" id="{2C275E9E-FD93-4A15-8A11-EF2E094FC9F1}"/>
                  </a:ext>
                </a:extLst>
              </p:cNvPr>
              <p:cNvSpPr/>
              <p:nvPr/>
            </p:nvSpPr>
            <p:spPr>
              <a:xfrm>
                <a:off x="427367" y="4792037"/>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94" name="Rounded Rectangle 8">
                <a:extLst>
                  <a:ext uri="{FF2B5EF4-FFF2-40B4-BE49-F238E27FC236}">
                    <a16:creationId xmlns:a16="http://schemas.microsoft.com/office/drawing/2014/main" id="{5AAD5A9A-FBDE-4F07-B5F7-061DF4F66354}"/>
                  </a:ext>
                </a:extLst>
              </p:cNvPr>
              <p:cNvSpPr/>
              <p:nvPr/>
            </p:nvSpPr>
            <p:spPr>
              <a:xfrm>
                <a:off x="1418934" y="4792258"/>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95" name="Rounded Rectangle 8">
                <a:extLst>
                  <a:ext uri="{FF2B5EF4-FFF2-40B4-BE49-F238E27FC236}">
                    <a16:creationId xmlns:a16="http://schemas.microsoft.com/office/drawing/2014/main" id="{0E55B436-4B66-444B-8F6C-C24755494903}"/>
                  </a:ext>
                </a:extLst>
              </p:cNvPr>
              <p:cNvSpPr/>
              <p:nvPr/>
            </p:nvSpPr>
            <p:spPr>
              <a:xfrm>
                <a:off x="2397584" y="4793259"/>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96" name="Rounded Rectangle 8">
                <a:extLst>
                  <a:ext uri="{FF2B5EF4-FFF2-40B4-BE49-F238E27FC236}">
                    <a16:creationId xmlns:a16="http://schemas.microsoft.com/office/drawing/2014/main" id="{3BB2AE70-27B1-4F16-B036-47B571139953}"/>
                  </a:ext>
                </a:extLst>
              </p:cNvPr>
              <p:cNvSpPr/>
              <p:nvPr/>
            </p:nvSpPr>
            <p:spPr>
              <a:xfrm>
                <a:off x="3387246" y="4792112"/>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grpSp>
        <p:grpSp>
          <p:nvGrpSpPr>
            <p:cNvPr id="47" name="Group 46">
              <a:extLst>
                <a:ext uri="{FF2B5EF4-FFF2-40B4-BE49-F238E27FC236}">
                  <a16:creationId xmlns:a16="http://schemas.microsoft.com/office/drawing/2014/main" id="{52F25D9F-E960-448C-B607-7BCC1BE39C9B}"/>
                </a:ext>
              </a:extLst>
            </p:cNvPr>
            <p:cNvGrpSpPr/>
            <p:nvPr/>
          </p:nvGrpSpPr>
          <p:grpSpPr>
            <a:xfrm>
              <a:off x="241093" y="5480206"/>
              <a:ext cx="1965960" cy="797826"/>
              <a:chOff x="241093" y="5480206"/>
              <a:chExt cx="1965960" cy="797826"/>
            </a:xfrm>
          </p:grpSpPr>
          <p:sp>
            <p:nvSpPr>
              <p:cNvPr id="89" name="Rounded Rectangle 8">
                <a:extLst>
                  <a:ext uri="{FF2B5EF4-FFF2-40B4-BE49-F238E27FC236}">
                    <a16:creationId xmlns:a16="http://schemas.microsoft.com/office/drawing/2014/main" id="{303C4AED-98C9-4B1E-915A-79A2FD2AEC06}"/>
                  </a:ext>
                </a:extLst>
              </p:cNvPr>
              <p:cNvSpPr/>
              <p:nvPr/>
            </p:nvSpPr>
            <p:spPr>
              <a:xfrm>
                <a:off x="427367" y="5480206"/>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90" name="Rounded Rectangle 8">
                <a:extLst>
                  <a:ext uri="{FF2B5EF4-FFF2-40B4-BE49-F238E27FC236}">
                    <a16:creationId xmlns:a16="http://schemas.microsoft.com/office/drawing/2014/main" id="{D79D38B8-08E4-4E5B-9243-5C9BCECA1779}"/>
                  </a:ext>
                </a:extLst>
              </p:cNvPr>
              <p:cNvSpPr/>
              <p:nvPr/>
            </p:nvSpPr>
            <p:spPr>
              <a:xfrm>
                <a:off x="1418934" y="5480427"/>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91" name="Rounded Rectangle 8">
                <a:extLst>
                  <a:ext uri="{FF2B5EF4-FFF2-40B4-BE49-F238E27FC236}">
                    <a16:creationId xmlns:a16="http://schemas.microsoft.com/office/drawing/2014/main" id="{6D8AD578-FAA9-4FB9-89F3-7155DF745759}"/>
                  </a:ext>
                </a:extLst>
              </p:cNvPr>
              <p:cNvSpPr/>
              <p:nvPr/>
            </p:nvSpPr>
            <p:spPr>
              <a:xfrm>
                <a:off x="241093" y="5592232"/>
                <a:ext cx="196596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75000"/>
                      </a:schemeClr>
                    </a:solidFill>
                  </a:rPr>
                  <a:t>Air-showers</a:t>
                </a:r>
              </a:p>
              <a:p>
                <a:pPr algn="ctr"/>
                <a:r>
                  <a:rPr lang="en-US" b="1" dirty="0">
                    <a:solidFill>
                      <a:schemeClr val="accent3">
                        <a:lumMod val="75000"/>
                      </a:schemeClr>
                    </a:solidFill>
                  </a:rPr>
                  <a:t>models</a:t>
                </a:r>
              </a:p>
            </p:txBody>
          </p:sp>
        </p:grpSp>
        <p:grpSp>
          <p:nvGrpSpPr>
            <p:cNvPr id="48" name="Group 47">
              <a:extLst>
                <a:ext uri="{FF2B5EF4-FFF2-40B4-BE49-F238E27FC236}">
                  <a16:creationId xmlns:a16="http://schemas.microsoft.com/office/drawing/2014/main" id="{4C9A4938-268A-4F69-BBB6-56E343577600}"/>
                </a:ext>
              </a:extLst>
            </p:cNvPr>
            <p:cNvGrpSpPr/>
            <p:nvPr/>
          </p:nvGrpSpPr>
          <p:grpSpPr>
            <a:xfrm>
              <a:off x="2207053" y="5480281"/>
              <a:ext cx="1965960" cy="797751"/>
              <a:chOff x="2207053" y="5480281"/>
              <a:chExt cx="1965960" cy="797751"/>
            </a:xfrm>
          </p:grpSpPr>
          <p:sp>
            <p:nvSpPr>
              <p:cNvPr id="50" name="Rounded Rectangle 8">
                <a:extLst>
                  <a:ext uri="{FF2B5EF4-FFF2-40B4-BE49-F238E27FC236}">
                    <a16:creationId xmlns:a16="http://schemas.microsoft.com/office/drawing/2014/main" id="{2F0B2D24-60D9-4B8A-8EAC-5E9781046B15}"/>
                  </a:ext>
                </a:extLst>
              </p:cNvPr>
              <p:cNvSpPr/>
              <p:nvPr/>
            </p:nvSpPr>
            <p:spPr>
              <a:xfrm>
                <a:off x="2397584" y="5481428"/>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51" name="Rounded Rectangle 8">
                <a:extLst>
                  <a:ext uri="{FF2B5EF4-FFF2-40B4-BE49-F238E27FC236}">
                    <a16:creationId xmlns:a16="http://schemas.microsoft.com/office/drawing/2014/main" id="{6821AE09-F708-46B3-B98A-9FFDB9649EE3}"/>
                  </a:ext>
                </a:extLst>
              </p:cNvPr>
              <p:cNvSpPr/>
              <p:nvPr/>
            </p:nvSpPr>
            <p:spPr>
              <a:xfrm>
                <a:off x="3387246" y="5480281"/>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52" name="Rounded Rectangle 8">
                <a:extLst>
                  <a:ext uri="{FF2B5EF4-FFF2-40B4-BE49-F238E27FC236}">
                    <a16:creationId xmlns:a16="http://schemas.microsoft.com/office/drawing/2014/main" id="{B52730FF-CCB7-4465-9351-BFC26A5DF889}"/>
                  </a:ext>
                </a:extLst>
              </p:cNvPr>
              <p:cNvSpPr/>
              <p:nvPr/>
            </p:nvSpPr>
            <p:spPr>
              <a:xfrm>
                <a:off x="2207053" y="5592232"/>
                <a:ext cx="196596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75000"/>
                      </a:schemeClr>
                    </a:solidFill>
                  </a:rPr>
                  <a:t>Detector</a:t>
                </a:r>
              </a:p>
              <a:p>
                <a:pPr algn="ctr"/>
                <a:r>
                  <a:rPr lang="en-US" b="1" dirty="0">
                    <a:solidFill>
                      <a:schemeClr val="accent3">
                        <a:lumMod val="75000"/>
                      </a:schemeClr>
                    </a:solidFill>
                  </a:rPr>
                  <a:t>systematics</a:t>
                </a:r>
              </a:p>
            </p:txBody>
          </p:sp>
        </p:grpSp>
      </p:grpSp>
      <p:grpSp>
        <p:nvGrpSpPr>
          <p:cNvPr id="97" name="Group 96">
            <a:extLst>
              <a:ext uri="{FF2B5EF4-FFF2-40B4-BE49-F238E27FC236}">
                <a16:creationId xmlns:a16="http://schemas.microsoft.com/office/drawing/2014/main" id="{B859CCA0-1CE3-467A-AEE8-D8172EE18161}"/>
              </a:ext>
            </a:extLst>
          </p:cNvPr>
          <p:cNvGrpSpPr/>
          <p:nvPr/>
        </p:nvGrpSpPr>
        <p:grpSpPr>
          <a:xfrm>
            <a:off x="6413300" y="1022430"/>
            <a:ext cx="3931920" cy="1485995"/>
            <a:chOff x="241093" y="4792037"/>
            <a:chExt cx="3931920" cy="1485995"/>
          </a:xfrm>
        </p:grpSpPr>
        <p:grpSp>
          <p:nvGrpSpPr>
            <p:cNvPr id="98" name="Group 97">
              <a:extLst>
                <a:ext uri="{FF2B5EF4-FFF2-40B4-BE49-F238E27FC236}">
                  <a16:creationId xmlns:a16="http://schemas.microsoft.com/office/drawing/2014/main" id="{F1527078-093B-42CA-B5EE-146CD12CB960}"/>
                </a:ext>
              </a:extLst>
            </p:cNvPr>
            <p:cNvGrpSpPr/>
            <p:nvPr/>
          </p:nvGrpSpPr>
          <p:grpSpPr>
            <a:xfrm>
              <a:off x="241093" y="4792037"/>
              <a:ext cx="3931920" cy="797972"/>
              <a:chOff x="241093" y="4792037"/>
              <a:chExt cx="3931920" cy="797972"/>
            </a:xfrm>
          </p:grpSpPr>
          <p:sp>
            <p:nvSpPr>
              <p:cNvPr id="107" name="Rounded Rectangle 8">
                <a:extLst>
                  <a:ext uri="{FF2B5EF4-FFF2-40B4-BE49-F238E27FC236}">
                    <a16:creationId xmlns:a16="http://schemas.microsoft.com/office/drawing/2014/main" id="{15158756-9971-4840-8D99-ACE9F2C227C3}"/>
                  </a:ext>
                </a:extLst>
              </p:cNvPr>
              <p:cNvSpPr/>
              <p:nvPr/>
            </p:nvSpPr>
            <p:spPr>
              <a:xfrm>
                <a:off x="241093" y="4904209"/>
                <a:ext cx="393192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Propagation</a:t>
                </a:r>
              </a:p>
            </p:txBody>
          </p:sp>
          <p:sp>
            <p:nvSpPr>
              <p:cNvPr id="108" name="Rounded Rectangle 8">
                <a:extLst>
                  <a:ext uri="{FF2B5EF4-FFF2-40B4-BE49-F238E27FC236}">
                    <a16:creationId xmlns:a16="http://schemas.microsoft.com/office/drawing/2014/main" id="{1B9B29AD-E433-4B09-B15B-27F5F1C5ED3D}"/>
                  </a:ext>
                </a:extLst>
              </p:cNvPr>
              <p:cNvSpPr/>
              <p:nvPr/>
            </p:nvSpPr>
            <p:spPr>
              <a:xfrm>
                <a:off x="427367" y="4792037"/>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09" name="Rounded Rectangle 8">
                <a:extLst>
                  <a:ext uri="{FF2B5EF4-FFF2-40B4-BE49-F238E27FC236}">
                    <a16:creationId xmlns:a16="http://schemas.microsoft.com/office/drawing/2014/main" id="{29BBDB8A-4308-4F93-8430-688117A213D3}"/>
                  </a:ext>
                </a:extLst>
              </p:cNvPr>
              <p:cNvSpPr/>
              <p:nvPr/>
            </p:nvSpPr>
            <p:spPr>
              <a:xfrm>
                <a:off x="1418934" y="4792258"/>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10" name="Rounded Rectangle 8">
                <a:extLst>
                  <a:ext uri="{FF2B5EF4-FFF2-40B4-BE49-F238E27FC236}">
                    <a16:creationId xmlns:a16="http://schemas.microsoft.com/office/drawing/2014/main" id="{DEB69F16-3486-4409-BC46-112E1A46A244}"/>
                  </a:ext>
                </a:extLst>
              </p:cNvPr>
              <p:cNvSpPr/>
              <p:nvPr/>
            </p:nvSpPr>
            <p:spPr>
              <a:xfrm>
                <a:off x="2397584" y="4793259"/>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11" name="Rounded Rectangle 8">
                <a:extLst>
                  <a:ext uri="{FF2B5EF4-FFF2-40B4-BE49-F238E27FC236}">
                    <a16:creationId xmlns:a16="http://schemas.microsoft.com/office/drawing/2014/main" id="{78C2E90E-62B5-4CF4-9B39-E3BDB027601C}"/>
                  </a:ext>
                </a:extLst>
              </p:cNvPr>
              <p:cNvSpPr/>
              <p:nvPr/>
            </p:nvSpPr>
            <p:spPr>
              <a:xfrm>
                <a:off x="3387246" y="4792112"/>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grpSp>
        <p:grpSp>
          <p:nvGrpSpPr>
            <p:cNvPr id="99" name="Group 98">
              <a:extLst>
                <a:ext uri="{FF2B5EF4-FFF2-40B4-BE49-F238E27FC236}">
                  <a16:creationId xmlns:a16="http://schemas.microsoft.com/office/drawing/2014/main" id="{AF5A626D-1B93-48A8-9277-F5CFBF7ED264}"/>
                </a:ext>
              </a:extLst>
            </p:cNvPr>
            <p:cNvGrpSpPr/>
            <p:nvPr/>
          </p:nvGrpSpPr>
          <p:grpSpPr>
            <a:xfrm>
              <a:off x="241093" y="5480206"/>
              <a:ext cx="1965960" cy="797826"/>
              <a:chOff x="241093" y="5480206"/>
              <a:chExt cx="1965960" cy="797826"/>
            </a:xfrm>
          </p:grpSpPr>
          <p:sp>
            <p:nvSpPr>
              <p:cNvPr id="104" name="Rounded Rectangle 8">
                <a:extLst>
                  <a:ext uri="{FF2B5EF4-FFF2-40B4-BE49-F238E27FC236}">
                    <a16:creationId xmlns:a16="http://schemas.microsoft.com/office/drawing/2014/main" id="{45C4CBB0-D8D9-47F3-B250-BE0D66A5C4CC}"/>
                  </a:ext>
                </a:extLst>
              </p:cNvPr>
              <p:cNvSpPr/>
              <p:nvPr/>
            </p:nvSpPr>
            <p:spPr>
              <a:xfrm>
                <a:off x="427367" y="5480206"/>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05" name="Rounded Rectangle 8">
                <a:extLst>
                  <a:ext uri="{FF2B5EF4-FFF2-40B4-BE49-F238E27FC236}">
                    <a16:creationId xmlns:a16="http://schemas.microsoft.com/office/drawing/2014/main" id="{32672BED-0613-4138-A1FB-A65CE2BB6762}"/>
                  </a:ext>
                </a:extLst>
              </p:cNvPr>
              <p:cNvSpPr/>
              <p:nvPr/>
            </p:nvSpPr>
            <p:spPr>
              <a:xfrm>
                <a:off x="1418934" y="5480427"/>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06" name="Rounded Rectangle 8">
                <a:extLst>
                  <a:ext uri="{FF2B5EF4-FFF2-40B4-BE49-F238E27FC236}">
                    <a16:creationId xmlns:a16="http://schemas.microsoft.com/office/drawing/2014/main" id="{EBB4D7D7-FFA1-4403-A118-2127A2212BDF}"/>
                  </a:ext>
                </a:extLst>
              </p:cNvPr>
              <p:cNvSpPr/>
              <p:nvPr/>
            </p:nvSpPr>
            <p:spPr>
              <a:xfrm>
                <a:off x="241093" y="5592232"/>
                <a:ext cx="196596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75000"/>
                      </a:schemeClr>
                    </a:solidFill>
                  </a:rPr>
                  <a:t>Interaction </a:t>
                </a:r>
              </a:p>
              <a:p>
                <a:pPr algn="ctr"/>
                <a:r>
                  <a:rPr lang="en-US" b="1" dirty="0">
                    <a:solidFill>
                      <a:schemeClr val="accent3">
                        <a:lumMod val="75000"/>
                      </a:schemeClr>
                    </a:solidFill>
                  </a:rPr>
                  <a:t> cross section</a:t>
                </a:r>
              </a:p>
            </p:txBody>
          </p:sp>
        </p:grpSp>
        <p:grpSp>
          <p:nvGrpSpPr>
            <p:cNvPr id="100" name="Group 99">
              <a:extLst>
                <a:ext uri="{FF2B5EF4-FFF2-40B4-BE49-F238E27FC236}">
                  <a16:creationId xmlns:a16="http://schemas.microsoft.com/office/drawing/2014/main" id="{931E0985-594C-488F-930D-90DDC8FA428B}"/>
                </a:ext>
              </a:extLst>
            </p:cNvPr>
            <p:cNvGrpSpPr/>
            <p:nvPr/>
          </p:nvGrpSpPr>
          <p:grpSpPr>
            <a:xfrm>
              <a:off x="2207053" y="5480281"/>
              <a:ext cx="1965960" cy="797751"/>
              <a:chOff x="2207053" y="5480281"/>
              <a:chExt cx="1965960" cy="797751"/>
            </a:xfrm>
          </p:grpSpPr>
          <p:sp>
            <p:nvSpPr>
              <p:cNvPr id="101" name="Rounded Rectangle 8">
                <a:extLst>
                  <a:ext uri="{FF2B5EF4-FFF2-40B4-BE49-F238E27FC236}">
                    <a16:creationId xmlns:a16="http://schemas.microsoft.com/office/drawing/2014/main" id="{31FFCA9C-1E2F-4B40-B75E-103D3377E271}"/>
                  </a:ext>
                </a:extLst>
              </p:cNvPr>
              <p:cNvSpPr/>
              <p:nvPr/>
            </p:nvSpPr>
            <p:spPr>
              <a:xfrm>
                <a:off x="2397584" y="5481428"/>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02" name="Rounded Rectangle 8">
                <a:extLst>
                  <a:ext uri="{FF2B5EF4-FFF2-40B4-BE49-F238E27FC236}">
                    <a16:creationId xmlns:a16="http://schemas.microsoft.com/office/drawing/2014/main" id="{EF005118-F2E5-4A15-9805-5032666119ED}"/>
                  </a:ext>
                </a:extLst>
              </p:cNvPr>
              <p:cNvSpPr/>
              <p:nvPr/>
            </p:nvSpPr>
            <p:spPr>
              <a:xfrm>
                <a:off x="3387246" y="5480281"/>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03" name="Rounded Rectangle 8">
                <a:extLst>
                  <a:ext uri="{FF2B5EF4-FFF2-40B4-BE49-F238E27FC236}">
                    <a16:creationId xmlns:a16="http://schemas.microsoft.com/office/drawing/2014/main" id="{79151332-0B97-49F2-96F2-987E35E9A1D4}"/>
                  </a:ext>
                </a:extLst>
              </p:cNvPr>
              <p:cNvSpPr/>
              <p:nvPr/>
            </p:nvSpPr>
            <p:spPr>
              <a:xfrm>
                <a:off x="2207053" y="5592232"/>
                <a:ext cx="196596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75000"/>
                      </a:schemeClr>
                    </a:solidFill>
                  </a:rPr>
                  <a:t>CMB and EBL photons</a:t>
                </a:r>
              </a:p>
            </p:txBody>
          </p:sp>
        </p:grpSp>
      </p:grpSp>
      <p:grpSp>
        <p:nvGrpSpPr>
          <p:cNvPr id="112" name="Group 111">
            <a:extLst>
              <a:ext uri="{FF2B5EF4-FFF2-40B4-BE49-F238E27FC236}">
                <a16:creationId xmlns:a16="http://schemas.microsoft.com/office/drawing/2014/main" id="{BE5F3387-A454-4D88-88A5-E22CD9CD089D}"/>
              </a:ext>
            </a:extLst>
          </p:cNvPr>
          <p:cNvGrpSpPr/>
          <p:nvPr/>
        </p:nvGrpSpPr>
        <p:grpSpPr>
          <a:xfrm>
            <a:off x="175843" y="4774234"/>
            <a:ext cx="3931920" cy="1485995"/>
            <a:chOff x="241093" y="4792037"/>
            <a:chExt cx="3931920" cy="1485995"/>
          </a:xfrm>
        </p:grpSpPr>
        <p:grpSp>
          <p:nvGrpSpPr>
            <p:cNvPr id="113" name="Group 112">
              <a:extLst>
                <a:ext uri="{FF2B5EF4-FFF2-40B4-BE49-F238E27FC236}">
                  <a16:creationId xmlns:a16="http://schemas.microsoft.com/office/drawing/2014/main" id="{399751EA-EB1E-468B-A283-15158C4C031B}"/>
                </a:ext>
              </a:extLst>
            </p:cNvPr>
            <p:cNvGrpSpPr/>
            <p:nvPr/>
          </p:nvGrpSpPr>
          <p:grpSpPr>
            <a:xfrm>
              <a:off x="241093" y="4792037"/>
              <a:ext cx="3931920" cy="797972"/>
              <a:chOff x="241093" y="4792037"/>
              <a:chExt cx="3931920" cy="797972"/>
            </a:xfrm>
          </p:grpSpPr>
          <p:sp>
            <p:nvSpPr>
              <p:cNvPr id="122" name="Rounded Rectangle 8">
                <a:extLst>
                  <a:ext uri="{FF2B5EF4-FFF2-40B4-BE49-F238E27FC236}">
                    <a16:creationId xmlns:a16="http://schemas.microsoft.com/office/drawing/2014/main" id="{1CED5986-17EB-47A8-BE08-5C7DFE87B6A1}"/>
                  </a:ext>
                </a:extLst>
              </p:cNvPr>
              <p:cNvSpPr/>
              <p:nvPr/>
            </p:nvSpPr>
            <p:spPr>
              <a:xfrm>
                <a:off x="241093" y="4904209"/>
                <a:ext cx="393192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Sources</a:t>
                </a:r>
              </a:p>
            </p:txBody>
          </p:sp>
          <p:sp>
            <p:nvSpPr>
              <p:cNvPr id="123" name="Rounded Rectangle 8">
                <a:extLst>
                  <a:ext uri="{FF2B5EF4-FFF2-40B4-BE49-F238E27FC236}">
                    <a16:creationId xmlns:a16="http://schemas.microsoft.com/office/drawing/2014/main" id="{D5584A9A-ECCD-4668-A1E7-5427F86CBCAC}"/>
                  </a:ext>
                </a:extLst>
              </p:cNvPr>
              <p:cNvSpPr/>
              <p:nvPr/>
            </p:nvSpPr>
            <p:spPr>
              <a:xfrm>
                <a:off x="427367" y="4792037"/>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24" name="Rounded Rectangle 8">
                <a:extLst>
                  <a:ext uri="{FF2B5EF4-FFF2-40B4-BE49-F238E27FC236}">
                    <a16:creationId xmlns:a16="http://schemas.microsoft.com/office/drawing/2014/main" id="{7CB538E7-0C55-48FF-AECC-E3BA4EEA0FA7}"/>
                  </a:ext>
                </a:extLst>
              </p:cNvPr>
              <p:cNvSpPr/>
              <p:nvPr/>
            </p:nvSpPr>
            <p:spPr>
              <a:xfrm>
                <a:off x="1418934" y="4792258"/>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25" name="Rounded Rectangle 8">
                <a:extLst>
                  <a:ext uri="{FF2B5EF4-FFF2-40B4-BE49-F238E27FC236}">
                    <a16:creationId xmlns:a16="http://schemas.microsoft.com/office/drawing/2014/main" id="{079B01A1-7705-48DC-8334-66589F4BB207}"/>
                  </a:ext>
                </a:extLst>
              </p:cNvPr>
              <p:cNvSpPr/>
              <p:nvPr/>
            </p:nvSpPr>
            <p:spPr>
              <a:xfrm>
                <a:off x="2397584" y="4793259"/>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26" name="Rounded Rectangle 8">
                <a:extLst>
                  <a:ext uri="{FF2B5EF4-FFF2-40B4-BE49-F238E27FC236}">
                    <a16:creationId xmlns:a16="http://schemas.microsoft.com/office/drawing/2014/main" id="{5A31460E-5F08-494D-83F4-0237C1F49867}"/>
                  </a:ext>
                </a:extLst>
              </p:cNvPr>
              <p:cNvSpPr/>
              <p:nvPr/>
            </p:nvSpPr>
            <p:spPr>
              <a:xfrm>
                <a:off x="3387246" y="4792112"/>
                <a:ext cx="594360" cy="109728"/>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grpSp>
        <p:grpSp>
          <p:nvGrpSpPr>
            <p:cNvPr id="114" name="Group 113">
              <a:extLst>
                <a:ext uri="{FF2B5EF4-FFF2-40B4-BE49-F238E27FC236}">
                  <a16:creationId xmlns:a16="http://schemas.microsoft.com/office/drawing/2014/main" id="{F0BA37F8-B53E-4C93-9671-057F7679756B}"/>
                </a:ext>
              </a:extLst>
            </p:cNvPr>
            <p:cNvGrpSpPr/>
            <p:nvPr/>
          </p:nvGrpSpPr>
          <p:grpSpPr>
            <a:xfrm>
              <a:off x="241093" y="5480206"/>
              <a:ext cx="1965960" cy="797826"/>
              <a:chOff x="241093" y="5480206"/>
              <a:chExt cx="1965960" cy="797826"/>
            </a:xfrm>
          </p:grpSpPr>
          <p:sp>
            <p:nvSpPr>
              <p:cNvPr id="119" name="Rounded Rectangle 8">
                <a:extLst>
                  <a:ext uri="{FF2B5EF4-FFF2-40B4-BE49-F238E27FC236}">
                    <a16:creationId xmlns:a16="http://schemas.microsoft.com/office/drawing/2014/main" id="{E588E975-BBAE-42EB-BC9B-BACEF296E2D9}"/>
                  </a:ext>
                </a:extLst>
              </p:cNvPr>
              <p:cNvSpPr/>
              <p:nvPr/>
            </p:nvSpPr>
            <p:spPr>
              <a:xfrm>
                <a:off x="427367" y="5480206"/>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20" name="Rounded Rectangle 8">
                <a:extLst>
                  <a:ext uri="{FF2B5EF4-FFF2-40B4-BE49-F238E27FC236}">
                    <a16:creationId xmlns:a16="http://schemas.microsoft.com/office/drawing/2014/main" id="{E1776C93-AABF-4DFB-A69C-48A0A4DF6D9C}"/>
                  </a:ext>
                </a:extLst>
              </p:cNvPr>
              <p:cNvSpPr/>
              <p:nvPr/>
            </p:nvSpPr>
            <p:spPr>
              <a:xfrm>
                <a:off x="1418934" y="5480427"/>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21" name="Rounded Rectangle 8">
                <a:extLst>
                  <a:ext uri="{FF2B5EF4-FFF2-40B4-BE49-F238E27FC236}">
                    <a16:creationId xmlns:a16="http://schemas.microsoft.com/office/drawing/2014/main" id="{5F41CCDC-EE9F-429B-8B8D-ED59459EDDD4}"/>
                  </a:ext>
                </a:extLst>
              </p:cNvPr>
              <p:cNvSpPr/>
              <p:nvPr/>
            </p:nvSpPr>
            <p:spPr>
              <a:xfrm>
                <a:off x="241093" y="5592232"/>
                <a:ext cx="196596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75000"/>
                      </a:schemeClr>
                    </a:solidFill>
                  </a:rPr>
                  <a:t>Physical properties</a:t>
                </a:r>
              </a:p>
            </p:txBody>
          </p:sp>
        </p:grpSp>
        <p:grpSp>
          <p:nvGrpSpPr>
            <p:cNvPr id="115" name="Group 114">
              <a:extLst>
                <a:ext uri="{FF2B5EF4-FFF2-40B4-BE49-F238E27FC236}">
                  <a16:creationId xmlns:a16="http://schemas.microsoft.com/office/drawing/2014/main" id="{FC1EA386-5273-441B-B96C-4F6B5196C524}"/>
                </a:ext>
              </a:extLst>
            </p:cNvPr>
            <p:cNvGrpSpPr/>
            <p:nvPr/>
          </p:nvGrpSpPr>
          <p:grpSpPr>
            <a:xfrm>
              <a:off x="2207053" y="5480281"/>
              <a:ext cx="1965960" cy="797751"/>
              <a:chOff x="2207053" y="5480281"/>
              <a:chExt cx="1965960" cy="797751"/>
            </a:xfrm>
          </p:grpSpPr>
          <p:sp>
            <p:nvSpPr>
              <p:cNvPr id="116" name="Rounded Rectangle 8">
                <a:extLst>
                  <a:ext uri="{FF2B5EF4-FFF2-40B4-BE49-F238E27FC236}">
                    <a16:creationId xmlns:a16="http://schemas.microsoft.com/office/drawing/2014/main" id="{E104034D-733C-46C0-90C2-786F43A9D2E4}"/>
                  </a:ext>
                </a:extLst>
              </p:cNvPr>
              <p:cNvSpPr/>
              <p:nvPr/>
            </p:nvSpPr>
            <p:spPr>
              <a:xfrm>
                <a:off x="2397584" y="5481428"/>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17" name="Rounded Rectangle 8">
                <a:extLst>
                  <a:ext uri="{FF2B5EF4-FFF2-40B4-BE49-F238E27FC236}">
                    <a16:creationId xmlns:a16="http://schemas.microsoft.com/office/drawing/2014/main" id="{2A2C0716-0393-4D2F-94A3-80CF026B6E98}"/>
                  </a:ext>
                </a:extLst>
              </p:cNvPr>
              <p:cNvSpPr/>
              <p:nvPr/>
            </p:nvSpPr>
            <p:spPr>
              <a:xfrm>
                <a:off x="3387246" y="5480281"/>
                <a:ext cx="594360" cy="109728"/>
              </a:xfrm>
              <a:prstGeom prst="roundRect">
                <a:avLst>
                  <a:gd name="adj" fmla="val 1762"/>
                </a:avLst>
              </a:prstGeom>
              <a:solidFill>
                <a:schemeClr val="bg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18" name="Rounded Rectangle 8">
                <a:extLst>
                  <a:ext uri="{FF2B5EF4-FFF2-40B4-BE49-F238E27FC236}">
                    <a16:creationId xmlns:a16="http://schemas.microsoft.com/office/drawing/2014/main" id="{48569187-F582-4476-A017-8C157B9636C0}"/>
                  </a:ext>
                </a:extLst>
              </p:cNvPr>
              <p:cNvSpPr/>
              <p:nvPr/>
            </p:nvSpPr>
            <p:spPr>
              <a:xfrm>
                <a:off x="2207053" y="5592232"/>
                <a:ext cx="1965960" cy="685800"/>
              </a:xfrm>
              <a:prstGeom prst="roundRect">
                <a:avLst>
                  <a:gd name="adj" fmla="val 1762"/>
                </a:avLst>
              </a:prstGeom>
              <a:solidFill>
                <a:schemeClr val="bg1">
                  <a:alpha val="6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75000"/>
                      </a:schemeClr>
                    </a:solidFill>
                  </a:rPr>
                  <a:t>Cosmological evolution</a:t>
                </a:r>
              </a:p>
            </p:txBody>
          </p:sp>
        </p:grpSp>
      </p:grpSp>
      <p:pic>
        <p:nvPicPr>
          <p:cNvPr id="2" name="Picture 1">
            <a:extLst>
              <a:ext uri="{FF2B5EF4-FFF2-40B4-BE49-F238E27FC236}">
                <a16:creationId xmlns:a16="http://schemas.microsoft.com/office/drawing/2014/main" id="{C823DA9E-A284-4436-A4C5-C503C8648EB9}"/>
              </a:ext>
            </a:extLst>
          </p:cNvPr>
          <p:cNvPicPr>
            <a:picLocks noChangeAspect="1"/>
          </p:cNvPicPr>
          <p:nvPr/>
        </p:nvPicPr>
        <p:blipFill>
          <a:blip r:embed="rId4"/>
          <a:stretch>
            <a:fillRect/>
          </a:stretch>
        </p:blipFill>
        <p:spPr>
          <a:xfrm>
            <a:off x="349710" y="2872902"/>
            <a:ext cx="2261499" cy="2541242"/>
          </a:xfrm>
          <a:prstGeom prst="rect">
            <a:avLst/>
          </a:prstGeom>
        </p:spPr>
      </p:pic>
      <p:pic>
        <p:nvPicPr>
          <p:cNvPr id="56" name="Picture 55">
            <a:extLst>
              <a:ext uri="{FF2B5EF4-FFF2-40B4-BE49-F238E27FC236}">
                <a16:creationId xmlns:a16="http://schemas.microsoft.com/office/drawing/2014/main" id="{4A236003-2AD8-48B3-8127-6323626FD37C}"/>
              </a:ext>
            </a:extLst>
          </p:cNvPr>
          <p:cNvPicPr>
            <a:picLocks noChangeAspect="1"/>
          </p:cNvPicPr>
          <p:nvPr/>
        </p:nvPicPr>
        <p:blipFill>
          <a:blip r:embed="rId4"/>
          <a:stretch>
            <a:fillRect/>
          </a:stretch>
        </p:blipFill>
        <p:spPr>
          <a:xfrm>
            <a:off x="6279903" y="-197739"/>
            <a:ext cx="1549696" cy="1741391"/>
          </a:xfrm>
          <a:prstGeom prst="rect">
            <a:avLst/>
          </a:prstGeom>
        </p:spPr>
      </p:pic>
      <p:pic>
        <p:nvPicPr>
          <p:cNvPr id="57" name="Picture 56">
            <a:extLst>
              <a:ext uri="{FF2B5EF4-FFF2-40B4-BE49-F238E27FC236}">
                <a16:creationId xmlns:a16="http://schemas.microsoft.com/office/drawing/2014/main" id="{0061910E-68ED-4197-846D-44474973BEDF}"/>
              </a:ext>
            </a:extLst>
          </p:cNvPr>
          <p:cNvPicPr>
            <a:picLocks noChangeAspect="1"/>
          </p:cNvPicPr>
          <p:nvPr/>
        </p:nvPicPr>
        <p:blipFill>
          <a:blip r:embed="rId4"/>
          <a:stretch>
            <a:fillRect/>
          </a:stretch>
        </p:blipFill>
        <p:spPr>
          <a:xfrm>
            <a:off x="8339734" y="2206718"/>
            <a:ext cx="1549696" cy="1741391"/>
          </a:xfrm>
          <a:prstGeom prst="rect">
            <a:avLst/>
          </a:prstGeom>
        </p:spPr>
      </p:pic>
    </p:spTree>
    <p:extLst>
      <p:ext uri="{BB962C8B-B14F-4D97-AF65-F5344CB8AC3E}">
        <p14:creationId xmlns:p14="http://schemas.microsoft.com/office/powerpoint/2010/main" val="26398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001A-C394-436F-BC67-F00B3467D48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2CA5143-C7E4-4440-BA6D-9B3372B7AE8E}"/>
              </a:ext>
            </a:extLst>
          </p:cNvPr>
          <p:cNvSpPr>
            <a:spLocks noGrp="1"/>
          </p:cNvSpPr>
          <p:nvPr>
            <p:ph type="body" sz="quarter" idx="13"/>
          </p:nvPr>
        </p:nvSpPr>
        <p:spPr/>
        <p:txBody>
          <a:bodyPr/>
          <a:lstStyle/>
          <a:p>
            <a:endParaRPr lang="en-US"/>
          </a:p>
        </p:txBody>
      </p:sp>
      <p:pic>
        <p:nvPicPr>
          <p:cNvPr id="6" name="Content Placeholder 5">
            <a:extLst>
              <a:ext uri="{FF2B5EF4-FFF2-40B4-BE49-F238E27FC236}">
                <a16:creationId xmlns:a16="http://schemas.microsoft.com/office/drawing/2014/main" id="{375CEEFB-129B-48AC-B5EB-EC68DE7774D0}"/>
              </a:ext>
            </a:extLst>
          </p:cNvPr>
          <p:cNvPicPr>
            <a:picLocks noGrp="1" noChangeAspect="1"/>
          </p:cNvPicPr>
          <p:nvPr>
            <p:ph idx="1"/>
          </p:nvPr>
        </p:nvPicPr>
        <p:blipFill>
          <a:blip r:embed="rId2"/>
          <a:stretch>
            <a:fillRect/>
          </a:stretch>
        </p:blipFill>
        <p:spPr>
          <a:xfrm>
            <a:off x="409141" y="1014053"/>
            <a:ext cx="5380824" cy="5410816"/>
          </a:xfrm>
          <a:prstGeom prst="rect">
            <a:avLst/>
          </a:prstGeom>
        </p:spPr>
      </p:pic>
      <p:sp>
        <p:nvSpPr>
          <p:cNvPr id="5" name="Footer Placeholder 4">
            <a:extLst>
              <a:ext uri="{FF2B5EF4-FFF2-40B4-BE49-F238E27FC236}">
                <a16:creationId xmlns:a16="http://schemas.microsoft.com/office/drawing/2014/main" id="{CBDD189F-07AC-4C30-8278-A5DBBBE6506C}"/>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7" name="Picture 6">
            <a:extLst>
              <a:ext uri="{FF2B5EF4-FFF2-40B4-BE49-F238E27FC236}">
                <a16:creationId xmlns:a16="http://schemas.microsoft.com/office/drawing/2014/main" id="{BE3A141F-FF82-4AC5-ABA3-A87EAFB0F2EA}"/>
              </a:ext>
            </a:extLst>
          </p:cNvPr>
          <p:cNvPicPr>
            <a:picLocks noChangeAspect="1"/>
          </p:cNvPicPr>
          <p:nvPr/>
        </p:nvPicPr>
        <p:blipFill>
          <a:blip r:embed="rId3"/>
          <a:stretch>
            <a:fillRect/>
          </a:stretch>
        </p:blipFill>
        <p:spPr>
          <a:xfrm>
            <a:off x="7239000" y="1352683"/>
            <a:ext cx="3629532" cy="838317"/>
          </a:xfrm>
          <a:prstGeom prst="rect">
            <a:avLst/>
          </a:prstGeom>
        </p:spPr>
      </p:pic>
      <p:pic>
        <p:nvPicPr>
          <p:cNvPr id="9" name="Picture 8">
            <a:extLst>
              <a:ext uri="{FF2B5EF4-FFF2-40B4-BE49-F238E27FC236}">
                <a16:creationId xmlns:a16="http://schemas.microsoft.com/office/drawing/2014/main" id="{DE1999FB-D7AF-41E4-91AC-6415B30166E5}"/>
              </a:ext>
            </a:extLst>
          </p:cNvPr>
          <p:cNvPicPr>
            <a:picLocks noChangeAspect="1"/>
          </p:cNvPicPr>
          <p:nvPr/>
        </p:nvPicPr>
        <p:blipFill rotWithShape="1">
          <a:blip r:embed="rId4"/>
          <a:srcRect b="78730"/>
          <a:stretch/>
        </p:blipFill>
        <p:spPr>
          <a:xfrm>
            <a:off x="6008075" y="2464033"/>
            <a:ext cx="6091382" cy="685800"/>
          </a:xfrm>
          <a:prstGeom prst="rect">
            <a:avLst/>
          </a:prstGeom>
          <a:solidFill>
            <a:schemeClr val="bg1"/>
          </a:solidFill>
        </p:spPr>
      </p:pic>
      <p:sp>
        <p:nvSpPr>
          <p:cNvPr id="8" name="Rectangle 7">
            <a:extLst>
              <a:ext uri="{FF2B5EF4-FFF2-40B4-BE49-F238E27FC236}">
                <a16:creationId xmlns:a16="http://schemas.microsoft.com/office/drawing/2014/main" id="{1D3E418C-039A-4AF5-BE72-8EA71803A0B5}"/>
              </a:ext>
            </a:extLst>
          </p:cNvPr>
          <p:cNvSpPr/>
          <p:nvPr/>
        </p:nvSpPr>
        <p:spPr>
          <a:xfrm>
            <a:off x="6553236" y="3770783"/>
            <a:ext cx="5001059" cy="1015663"/>
          </a:xfrm>
          <a:prstGeom prst="rect">
            <a:avLst/>
          </a:prstGeom>
        </p:spPr>
        <p:txBody>
          <a:bodyPr wrap="square">
            <a:spAutoFit/>
          </a:bodyPr>
          <a:lstStyle/>
          <a:p>
            <a:r>
              <a:rPr lang="en-US" sz="2000" dirty="0"/>
              <a:t>Wherever you are born, stay there and wait for the industry that you need to erupt around you.</a:t>
            </a:r>
          </a:p>
        </p:txBody>
      </p:sp>
    </p:spTree>
    <p:extLst>
      <p:ext uri="{BB962C8B-B14F-4D97-AF65-F5344CB8AC3E}">
        <p14:creationId xmlns:p14="http://schemas.microsoft.com/office/powerpoint/2010/main" val="4127819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AD20-A127-47EB-A77E-F8635B934D2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385BF9F-9530-4C67-82A8-C23C57621F73}"/>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68DD925C-56D5-4AF7-862C-85D58F2C7EFC}"/>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EE42485A-A9A5-46C3-8B5B-0F99C7722323}"/>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6" name="Picture 5">
            <a:extLst>
              <a:ext uri="{FF2B5EF4-FFF2-40B4-BE49-F238E27FC236}">
                <a16:creationId xmlns:a16="http://schemas.microsoft.com/office/drawing/2014/main" id="{7DEBF850-757B-44FD-8B7C-E55B640CA36B}"/>
              </a:ext>
            </a:extLst>
          </p:cNvPr>
          <p:cNvPicPr>
            <a:picLocks noChangeAspect="1"/>
          </p:cNvPicPr>
          <p:nvPr/>
        </p:nvPicPr>
        <p:blipFill rotWithShape="1">
          <a:blip r:embed="rId2"/>
          <a:srcRect t="-1" b="10"/>
          <a:stretch/>
        </p:blipFill>
        <p:spPr>
          <a:xfrm>
            <a:off x="0" y="55723"/>
            <a:ext cx="12192000" cy="6452666"/>
          </a:xfrm>
          <a:prstGeom prst="rect">
            <a:avLst/>
          </a:prstGeom>
        </p:spPr>
      </p:pic>
    </p:spTree>
    <p:extLst>
      <p:ext uri="{BB962C8B-B14F-4D97-AF65-F5344CB8AC3E}">
        <p14:creationId xmlns:p14="http://schemas.microsoft.com/office/powerpoint/2010/main" val="1196174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BC6-EC9F-4B55-B699-0ED806B2DD2A}"/>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A1BD64C2-404B-403F-89F8-AE72CE1A271C}"/>
              </a:ext>
            </a:extLst>
          </p:cNvPr>
          <p:cNvSpPr>
            <a:spLocks noGrp="1"/>
          </p:cNvSpPr>
          <p:nvPr>
            <p:ph type="body" sz="quarter" idx="13"/>
          </p:nvPr>
        </p:nvSpPr>
        <p:spPr/>
        <p:txBody>
          <a:bodyPr/>
          <a:lstStyle/>
          <a:p>
            <a:endParaRPr lang="en-US"/>
          </a:p>
        </p:txBody>
      </p:sp>
      <p:pic>
        <p:nvPicPr>
          <p:cNvPr id="6" name="Content Placeholder 5">
            <a:extLst>
              <a:ext uri="{FF2B5EF4-FFF2-40B4-BE49-F238E27FC236}">
                <a16:creationId xmlns:a16="http://schemas.microsoft.com/office/drawing/2014/main" id="{29DFDEF6-A43C-4B03-B197-B2EA1639E78E}"/>
              </a:ext>
            </a:extLst>
          </p:cNvPr>
          <p:cNvPicPr>
            <a:picLocks noGrp="1" noChangeAspect="1"/>
          </p:cNvPicPr>
          <p:nvPr>
            <p:ph idx="1"/>
          </p:nvPr>
        </p:nvPicPr>
        <p:blipFill rotWithShape="1">
          <a:blip r:embed="rId2"/>
          <a:srcRect r="3282"/>
          <a:stretch/>
        </p:blipFill>
        <p:spPr>
          <a:xfrm>
            <a:off x="438468" y="1928172"/>
            <a:ext cx="6103036" cy="3108802"/>
          </a:xfrm>
          <a:prstGeom prst="rect">
            <a:avLst/>
          </a:prstGeom>
        </p:spPr>
      </p:pic>
      <p:sp>
        <p:nvSpPr>
          <p:cNvPr id="5" name="Footer Placeholder 4">
            <a:extLst>
              <a:ext uri="{FF2B5EF4-FFF2-40B4-BE49-F238E27FC236}">
                <a16:creationId xmlns:a16="http://schemas.microsoft.com/office/drawing/2014/main" id="{F41818BD-C3D8-437C-8ED1-42167BEDA202}"/>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sp>
        <p:nvSpPr>
          <p:cNvPr id="7" name="Content Placeholder 3">
            <a:extLst>
              <a:ext uri="{FF2B5EF4-FFF2-40B4-BE49-F238E27FC236}">
                <a16:creationId xmlns:a16="http://schemas.microsoft.com/office/drawing/2014/main" id="{F903BF2B-F12A-4C6E-BB69-4A84A4216B5F}"/>
              </a:ext>
            </a:extLst>
          </p:cNvPr>
          <p:cNvSpPr txBox="1">
            <a:spLocks/>
          </p:cNvSpPr>
          <p:nvPr/>
        </p:nvSpPr>
        <p:spPr>
          <a:xfrm>
            <a:off x="7010400" y="1406427"/>
            <a:ext cx="4773612" cy="5010249"/>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Good background knowledge</a:t>
            </a:r>
          </a:p>
          <a:p>
            <a:r>
              <a:rPr lang="en-US" sz="2400" dirty="0"/>
              <a:t>Good hard skills</a:t>
            </a:r>
            <a:endParaRPr lang="ru-RU" sz="2400" dirty="0"/>
          </a:p>
          <a:p>
            <a:r>
              <a:rPr lang="en-US" sz="2400" dirty="0"/>
              <a:t>Very competitive environment</a:t>
            </a:r>
          </a:p>
          <a:p>
            <a:r>
              <a:rPr lang="en-US" sz="2400" dirty="0"/>
              <a:t>Bad English</a:t>
            </a:r>
          </a:p>
          <a:p>
            <a:r>
              <a:rPr lang="en-US" sz="2400" dirty="0"/>
              <a:t>Low self-esteem</a:t>
            </a:r>
          </a:p>
          <a:p>
            <a:r>
              <a:rPr lang="en-US" sz="2400" dirty="0"/>
              <a:t>Usually no soft-skills</a:t>
            </a:r>
          </a:p>
          <a:p>
            <a:r>
              <a:rPr lang="en-US" sz="2400" dirty="0"/>
              <a:t>Usually difficult childhood  </a:t>
            </a:r>
          </a:p>
          <a:p>
            <a:endParaRPr lang="en-US" sz="2400" dirty="0"/>
          </a:p>
        </p:txBody>
      </p:sp>
      <p:sp>
        <p:nvSpPr>
          <p:cNvPr id="8" name="Rectangle 1">
            <a:extLst>
              <a:ext uri="{FF2B5EF4-FFF2-40B4-BE49-F238E27FC236}">
                <a16:creationId xmlns:a16="http://schemas.microsoft.com/office/drawing/2014/main" id="{BC0A3371-D45B-4D4E-8B94-25590131BBF1}"/>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8AE4844D-BDB9-464B-B0E7-36D28625C6E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F329EF27-EAB5-4454-B022-854E4C9A8909}"/>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72423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CF038-8B8C-4159-BB00-F992719684B7}"/>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00DE80DF-E841-42C5-8DC0-6F38C103BC66}"/>
              </a:ext>
            </a:extLst>
          </p:cNvPr>
          <p:cNvSpPr>
            <a:spLocks noGrp="1"/>
          </p:cNvSpPr>
          <p:nvPr>
            <p:ph type="body" sz="quarter" idx="13"/>
          </p:nvPr>
        </p:nvSpPr>
        <p:spPr/>
        <p:txBody>
          <a:bodyPr/>
          <a:lstStyle/>
          <a:p>
            <a:r>
              <a:rPr lang="en-US" dirty="0"/>
              <a:t>How it started</a:t>
            </a:r>
          </a:p>
        </p:txBody>
      </p:sp>
      <p:sp>
        <p:nvSpPr>
          <p:cNvPr id="4" name="Content Placeholder 3">
            <a:extLst>
              <a:ext uri="{FF2B5EF4-FFF2-40B4-BE49-F238E27FC236}">
                <a16:creationId xmlns:a16="http://schemas.microsoft.com/office/drawing/2014/main" id="{E54E520E-7473-4BC1-9FBC-C86C7C5098E2}"/>
              </a:ext>
            </a:extLst>
          </p:cNvPr>
          <p:cNvSpPr>
            <a:spLocks noGrp="1"/>
          </p:cNvSpPr>
          <p:nvPr>
            <p:ph idx="1"/>
          </p:nvPr>
        </p:nvSpPr>
        <p:spPr>
          <a:xfrm>
            <a:off x="407987" y="1406427"/>
            <a:ext cx="11376025" cy="5010249"/>
          </a:xfrm>
        </p:spPr>
        <p:txBody>
          <a:bodyPr/>
          <a:lstStyle/>
          <a:p>
            <a:r>
              <a:rPr lang="en-US" sz="2000" dirty="0"/>
              <a:t>I was playing computer games when I was 5 (2003)</a:t>
            </a:r>
          </a:p>
        </p:txBody>
      </p:sp>
      <p:sp>
        <p:nvSpPr>
          <p:cNvPr id="5" name="Footer Placeholder 4">
            <a:extLst>
              <a:ext uri="{FF2B5EF4-FFF2-40B4-BE49-F238E27FC236}">
                <a16:creationId xmlns:a16="http://schemas.microsoft.com/office/drawing/2014/main" id="{2E191148-BB2E-4196-8B84-4FF91BACCACE}"/>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1030" name="Picture 6" descr="Vor 20 Jahren: Windows 95 erscheint | heise online">
            <a:extLst>
              <a:ext uri="{FF2B5EF4-FFF2-40B4-BE49-F238E27FC236}">
                <a16:creationId xmlns:a16="http://schemas.microsoft.com/office/drawing/2014/main" id="{0DA234AD-08EB-4265-90C2-5415E6186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8550" y="800709"/>
            <a:ext cx="2445462" cy="14759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ndows XP Support Ends &amp; Seine Auswirkungen auf die Benutzer - MiniTool">
            <a:extLst>
              <a:ext uri="{FF2B5EF4-FFF2-40B4-BE49-F238E27FC236}">
                <a16:creationId xmlns:a16="http://schemas.microsoft.com/office/drawing/2014/main" id="{74BD76F1-59ED-4C65-B3ED-7CE583A97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402" y="2440817"/>
            <a:ext cx="2358134" cy="15733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9D7747-9CF2-4152-A1AE-588BFC84ACEF}"/>
              </a:ext>
            </a:extLst>
          </p:cNvPr>
          <p:cNvSpPr txBox="1"/>
          <p:nvPr/>
        </p:nvSpPr>
        <p:spPr>
          <a:xfrm>
            <a:off x="7644107" y="6312662"/>
            <a:ext cx="639919" cy="338554"/>
          </a:xfrm>
          <a:prstGeom prst="rect">
            <a:avLst/>
          </a:prstGeom>
          <a:noFill/>
        </p:spPr>
        <p:txBody>
          <a:bodyPr wrap="none" rtlCol="0">
            <a:spAutoFit/>
          </a:bodyPr>
          <a:lstStyle/>
          <a:p>
            <a:r>
              <a:rPr lang="en-US" sz="1600" dirty="0"/>
              <a:t>2001</a:t>
            </a:r>
          </a:p>
        </p:txBody>
      </p:sp>
      <p:pic>
        <p:nvPicPr>
          <p:cNvPr id="1034" name="Picture 10" descr="Heroes of Might and Magic® 2: Gold auf GOG.COM">
            <a:extLst>
              <a:ext uri="{FF2B5EF4-FFF2-40B4-BE49-F238E27FC236}">
                <a16:creationId xmlns:a16="http://schemas.microsoft.com/office/drawing/2014/main" id="{36DA86AE-8EC8-4EC8-9408-747475777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57" y="3523646"/>
            <a:ext cx="4338637" cy="24510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Культовую игру Quake III Arena раздают бесплатно и навсегда - Российская  газета">
            <a:extLst>
              <a:ext uri="{FF2B5EF4-FFF2-40B4-BE49-F238E27FC236}">
                <a16:creationId xmlns:a16="http://schemas.microsoft.com/office/drawing/2014/main" id="{349B7990-3F3F-45BA-B07E-635B7AD2B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546" y="3523646"/>
            <a:ext cx="4542986" cy="255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62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CF038-8B8C-4159-BB00-F992719684B7}"/>
              </a:ext>
            </a:extLst>
          </p:cNvPr>
          <p:cNvSpPr>
            <a:spLocks noGrp="1"/>
          </p:cNvSpPr>
          <p:nvPr>
            <p:ph type="title"/>
          </p:nvPr>
        </p:nvSpPr>
        <p:spPr/>
        <p:txBody>
          <a:bodyPr/>
          <a:lstStyle/>
          <a:p>
            <a:r>
              <a:rPr lang="en-US" dirty="0"/>
              <a:t>My story</a:t>
            </a:r>
          </a:p>
        </p:txBody>
      </p:sp>
      <p:sp>
        <p:nvSpPr>
          <p:cNvPr id="3" name="Text Placeholder 2">
            <a:extLst>
              <a:ext uri="{FF2B5EF4-FFF2-40B4-BE49-F238E27FC236}">
                <a16:creationId xmlns:a16="http://schemas.microsoft.com/office/drawing/2014/main" id="{00DE80DF-E841-42C5-8DC0-6F38C103BC66}"/>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E54E520E-7473-4BC1-9FBC-C86C7C5098E2}"/>
              </a:ext>
            </a:extLst>
          </p:cNvPr>
          <p:cNvSpPr>
            <a:spLocks noGrp="1"/>
          </p:cNvSpPr>
          <p:nvPr>
            <p:ph idx="1"/>
          </p:nvPr>
        </p:nvSpPr>
        <p:spPr>
          <a:xfrm>
            <a:off x="407987" y="1406427"/>
            <a:ext cx="11376025" cy="5010249"/>
          </a:xfrm>
        </p:spPr>
        <p:txBody>
          <a:bodyPr/>
          <a:lstStyle/>
          <a:p>
            <a:r>
              <a:rPr lang="en-US" sz="2000" dirty="0">
                <a:solidFill>
                  <a:schemeClr val="bg2"/>
                </a:solidFill>
              </a:rPr>
              <a:t>I was playing computer games when I was 5 (2003)</a:t>
            </a:r>
          </a:p>
          <a:p>
            <a:r>
              <a:rPr lang="en-US" sz="2000" dirty="0"/>
              <a:t>I wrote my first program when I was 7 and I have been learning programing since then</a:t>
            </a:r>
            <a:endParaRPr lang="ru-RU" sz="2000" dirty="0"/>
          </a:p>
          <a:p>
            <a:r>
              <a:rPr lang="en-US" sz="2000" dirty="0"/>
              <a:t>I wrote my fist web site when I was 11</a:t>
            </a:r>
          </a:p>
        </p:txBody>
      </p:sp>
      <p:sp>
        <p:nvSpPr>
          <p:cNvPr id="5" name="Footer Placeholder 4">
            <a:extLst>
              <a:ext uri="{FF2B5EF4-FFF2-40B4-BE49-F238E27FC236}">
                <a16:creationId xmlns:a16="http://schemas.microsoft.com/office/drawing/2014/main" id="{2E191148-BB2E-4196-8B84-4FF91BACCACE}"/>
              </a:ext>
            </a:extLst>
          </p:cNvPr>
          <p:cNvSpPr>
            <a:spLocks noGrp="1"/>
          </p:cNvSpPr>
          <p:nvPr>
            <p:ph type="ftr" sz="quarter" idx="11"/>
          </p:nvPr>
        </p:nvSpPr>
        <p:spPr/>
        <p:txBody>
          <a:bodyPr/>
          <a:lstStyle/>
          <a:p>
            <a:r>
              <a:rPr lang="en-US" noProof="0"/>
              <a:t>22.08.2023 | I had zero ideas for a title| Plotko Pavlo | pavlo.plotko@desy.de | plotkopavlo.com</a:t>
            </a:r>
            <a:endParaRPr lang="en-US" noProof="0" dirty="0"/>
          </a:p>
        </p:txBody>
      </p:sp>
      <p:pic>
        <p:nvPicPr>
          <p:cNvPr id="1026" name="Picture 2" descr="1: Screenshot of a Logo program in Turtle Academy | Download Scientific  Diagram">
            <a:extLst>
              <a:ext uri="{FF2B5EF4-FFF2-40B4-BE49-F238E27FC236}">
                <a16:creationId xmlns:a16="http://schemas.microsoft.com/office/drawing/2014/main" id="{036ECB67-D01D-4DC8-B11E-1A62D7A72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355932"/>
            <a:ext cx="6754812" cy="386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90521"/>
      </p:ext>
    </p:extLst>
  </p:cSld>
  <p:clrMapOvr>
    <a:masterClrMapping/>
  </p:clrMapOvr>
</p:sld>
</file>

<file path=ppt/theme/theme1.xml><?xml version="1.0" encoding="utf-8"?>
<a:theme xmlns:a="http://schemas.openxmlformats.org/drawingml/2006/main" name="DESY">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16x9_en_2022" id="{17417353-F29F-0A4B-83F7-29687F17E628}" vid="{93F30902-AA21-1949-BB7A-58A21D924294}"/>
    </a:ext>
  </a:extLst>
</a:theme>
</file>

<file path=ppt/theme/theme2.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DESY_PowerPoint_16x9_en_2022</Template>
  <TotalTime>0</TotalTime>
  <Words>3496</Words>
  <Application>Microsoft Office PowerPoint</Application>
  <PresentationFormat>Widescreen</PresentationFormat>
  <Paragraphs>423</Paragraphs>
  <Slides>47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YouTube Sans</vt:lpstr>
      <vt:lpstr>DESY</vt:lpstr>
      <vt:lpstr>I had zero ideas for a title</vt:lpstr>
      <vt:lpstr>Purposes </vt:lpstr>
      <vt:lpstr>PowerPoint Presentation</vt:lpstr>
      <vt:lpstr>Craig Federighi</vt:lpstr>
      <vt:lpstr>PowerPoint Presentation</vt:lpstr>
      <vt:lpstr>PowerPoint Presentation</vt:lpstr>
      <vt:lpstr>My story</vt:lpstr>
      <vt:lpstr>My story</vt:lpstr>
      <vt:lpstr>My story</vt:lpstr>
      <vt:lpstr>My story</vt:lpstr>
      <vt:lpstr>My story</vt:lpstr>
      <vt:lpstr>PHOTOMETRY OF ASTEROID 4 VESTA</vt:lpstr>
      <vt:lpstr>My Story</vt:lpstr>
      <vt:lpstr>My Story</vt:lpstr>
      <vt:lpstr>My Story</vt:lpstr>
      <vt:lpstr>My Story</vt:lpstr>
      <vt:lpstr>My Story</vt:lpstr>
      <vt:lpstr>My Story</vt:lpstr>
      <vt:lpstr>My Story</vt:lpstr>
      <vt:lpstr>My Story</vt:lpstr>
      <vt:lpstr>My Story</vt:lpstr>
      <vt:lpstr>My Story</vt:lpstr>
      <vt:lpstr>What is phd about</vt:lpstr>
      <vt:lpstr>What is phd about</vt:lpstr>
      <vt:lpstr>What is phd about</vt:lpstr>
      <vt:lpstr>I wish I'd known earlier</vt:lpstr>
      <vt:lpstr>I wish I'd known earlier</vt:lpstr>
      <vt:lpstr>I wish I'd known earlier</vt:lpstr>
      <vt:lpstr>I wish I'd known earlier</vt:lpstr>
      <vt:lpstr>I wish I'd known earlier</vt:lpstr>
      <vt:lpstr>I wish I'd known earlier</vt:lpstr>
      <vt:lpstr>I wish I'd known earlier</vt:lpstr>
      <vt:lpstr>Soft skills as important as hard skills </vt:lpstr>
      <vt:lpstr>Feedback</vt:lpstr>
      <vt:lpstr>Project Planning </vt:lpstr>
      <vt:lpstr>CV</vt:lpstr>
      <vt:lpstr>CV</vt:lpstr>
      <vt:lpstr>Evidence</vt:lpstr>
      <vt:lpstr>Evidence</vt:lpstr>
      <vt:lpstr>Evidence</vt:lpstr>
      <vt:lpstr>Evidence</vt:lpstr>
      <vt:lpstr>Evidence</vt:lpstr>
      <vt:lpstr>Supervisor</vt:lpstr>
      <vt:lpstr>UHECR nuclei</vt:lpstr>
      <vt:lpstr>PriNCe</vt:lpstr>
      <vt:lpstr>PriNCe</vt:lpstr>
      <vt:lpstr>Propagation including Nuclear Cascade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Plotko, Pavlo</dc:creator>
  <cp:lastModifiedBy>Plotko, Pavlo</cp:lastModifiedBy>
  <cp:revision>650</cp:revision>
  <cp:lastPrinted>2022-10-01T14:53:33Z</cp:lastPrinted>
  <dcterms:created xsi:type="dcterms:W3CDTF">2022-06-15T06:02:32Z</dcterms:created>
  <dcterms:modified xsi:type="dcterms:W3CDTF">2023-08-23T10:45:06Z</dcterms:modified>
</cp:coreProperties>
</file>