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299" r:id="rId3"/>
    <p:sldId id="264" r:id="rId4"/>
    <p:sldId id="261" r:id="rId5"/>
    <p:sldId id="306" r:id="rId6"/>
    <p:sldId id="271" r:id="rId7"/>
    <p:sldId id="314" r:id="rId8"/>
    <p:sldId id="275" r:id="rId9"/>
    <p:sldId id="272" r:id="rId10"/>
    <p:sldId id="273" r:id="rId11"/>
    <p:sldId id="274" r:id="rId12"/>
    <p:sldId id="318" r:id="rId13"/>
    <p:sldId id="265" r:id="rId14"/>
    <p:sldId id="311" r:id="rId15"/>
    <p:sldId id="315" r:id="rId16"/>
    <p:sldId id="293" r:id="rId17"/>
    <p:sldId id="316" r:id="rId18"/>
    <p:sldId id="317" r:id="rId19"/>
    <p:sldId id="296" r:id="rId20"/>
    <p:sldId id="297" r:id="rId21"/>
    <p:sldId id="298" r:id="rId22"/>
    <p:sldId id="280" r:id="rId23"/>
    <p:sldId id="281" r:id="rId24"/>
    <p:sldId id="269" r:id="rId25"/>
    <p:sldId id="308" r:id="rId26"/>
    <p:sldId id="279" r:id="rId27"/>
    <p:sldId id="270" r:id="rId28"/>
    <p:sldId id="284" r:id="rId29"/>
    <p:sldId id="291" r:id="rId30"/>
    <p:sldId id="301" r:id="rId31"/>
    <p:sldId id="319" r:id="rId32"/>
    <p:sldId id="321" r:id="rId33"/>
    <p:sldId id="320" r:id="rId3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AD663F-9D73-4AE5-9E25-7749A61125D6}">
          <p14:sldIdLst>
            <p14:sldId id="259"/>
            <p14:sldId id="299"/>
            <p14:sldId id="264"/>
            <p14:sldId id="261"/>
            <p14:sldId id="306"/>
            <p14:sldId id="271"/>
            <p14:sldId id="314"/>
            <p14:sldId id="275"/>
            <p14:sldId id="272"/>
            <p14:sldId id="273"/>
            <p14:sldId id="274"/>
            <p14:sldId id="318"/>
          </p14:sldIdLst>
        </p14:section>
        <p14:section name="Untitled Section" id="{9458916D-59C8-465A-BDF2-6BAEF751B9B9}">
          <p14:sldIdLst>
            <p14:sldId id="265"/>
            <p14:sldId id="311"/>
            <p14:sldId id="315"/>
            <p14:sldId id="293"/>
            <p14:sldId id="316"/>
            <p14:sldId id="317"/>
            <p14:sldId id="296"/>
            <p14:sldId id="297"/>
            <p14:sldId id="298"/>
            <p14:sldId id="280"/>
            <p14:sldId id="281"/>
            <p14:sldId id="269"/>
            <p14:sldId id="308"/>
            <p14:sldId id="279"/>
            <p14:sldId id="270"/>
            <p14:sldId id="284"/>
            <p14:sldId id="291"/>
            <p14:sldId id="301"/>
            <p14:sldId id="319"/>
            <p14:sldId id="321"/>
            <p14:sldId id="32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nkmann, Arne" initials="B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800080"/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99716" autoAdjust="0"/>
  </p:normalViewPr>
  <p:slideViewPr>
    <p:cSldViewPr snapToGrid="0">
      <p:cViewPr>
        <p:scale>
          <a:sx n="100" d="100"/>
          <a:sy n="100" d="100"/>
        </p:scale>
        <p:origin x="-588" y="72"/>
      </p:cViewPr>
      <p:guideLst>
        <p:guide orient="horz" pos="3946"/>
        <p:guide orient="horz" pos="884"/>
        <p:guide orient="horz" pos="3094"/>
        <p:guide orient="horz" pos="4026"/>
        <p:guide pos="5277"/>
        <p:guide pos="1649"/>
        <p:guide pos="4023"/>
        <p:guide pos="5685"/>
        <p:guide pos="15"/>
        <p:guide pos="53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112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6-22T04:58:46.474" idx="3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6-22T04:58:46.474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83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1B46F1A9-1DE6-4ABD-B236-0E1AB484493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818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1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11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12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13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14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15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16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17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18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22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23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3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24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25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26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27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28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29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30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4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5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6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7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8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9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5C584-4732-4FC1-A359-C6D2F71B4F92}" type="slidenum">
              <a:rPr lang="de-DE"/>
              <a:pPr/>
              <a:t>10</a:t>
            </a:fld>
            <a:endParaRPr lang="de-DE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/>
              <a:t>   </a:t>
            </a:r>
            <a:r>
              <a:rPr lang="en-GB" sz="1100" b="1"/>
              <a:t>Before you start</a:t>
            </a:r>
            <a:r>
              <a:rPr lang="en-GB" sz="1100"/>
              <a:t> editing the slides of your talk change to the </a:t>
            </a:r>
            <a:r>
              <a:rPr lang="en-GB" sz="1100" b="1"/>
              <a:t>Master Slide view</a:t>
            </a:r>
            <a:r>
              <a:rPr lang="en-GB" sz="1100"/>
              <a:t>:   </a:t>
            </a:r>
            <a:br>
              <a:rPr lang="en-GB" sz="1100"/>
            </a:br>
            <a:r>
              <a:rPr lang="en-GB" sz="1100"/>
              <a:t>   Menu button “View”,</a:t>
            </a:r>
            <a:r>
              <a:rPr lang="en-GB" sz="1100">
                <a:sym typeface="Wingdings" pitchFamily="2" charset="2"/>
              </a:rPr>
              <a:t> Master, Slide Master: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Edit the following 2 items in the 1st slide:</a:t>
            </a:r>
            <a:r>
              <a:rPr lang="en-GB" sz="1100">
                <a:sym typeface="Wingdings" pitchFamily="2" charset="2"/>
              </a:rPr>
              <a:t/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1)  1st row in the violet header: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2)  The 2 rows in the footer area: Delete the text and write the information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    regarding your talk (same as on the Title Slide) into this text field.  </a:t>
            </a:r>
            <a:br>
              <a:rPr lang="en-GB" sz="1100">
                <a:sym typeface="Wingdings" pitchFamily="2" charset="2"/>
              </a:rPr>
            </a:br>
            <a:endParaRPr lang="en-GB" sz="110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100">
                <a:sym typeface="Wingdings" pitchFamily="2" charset="2"/>
              </a:rPr>
              <a:t>   If you want to use more </a:t>
            </a:r>
            <a:r>
              <a:rPr lang="en-GB" sz="1100" b="1">
                <a:sym typeface="Wingdings" pitchFamily="2" charset="2"/>
              </a:rPr>
              <a:t>partner logos</a:t>
            </a:r>
            <a:r>
              <a:rPr lang="en-GB" sz="1100">
                <a:sym typeface="Wingdings" pitchFamily="2" charset="2"/>
              </a:rPr>
              <a:t> position them left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beside the DESY logo in the footer area </a:t>
            </a:r>
            <a:br>
              <a:rPr lang="en-GB" sz="1100">
                <a:sym typeface="Wingdings" pitchFamily="2" charset="2"/>
              </a:rPr>
            </a:br>
            <a:r>
              <a:rPr lang="en-GB" sz="1100">
                <a:sym typeface="Wingdings" pitchFamily="2" charset="2"/>
              </a:rPr>
              <a:t>   </a:t>
            </a:r>
            <a:r>
              <a:rPr lang="en-GB" sz="1100" b="1">
                <a:sym typeface="Wingdings" pitchFamily="2" charset="2"/>
              </a:rPr>
              <a:t>Close Master View</a:t>
            </a:r>
            <a:endParaRPr lang="en-GB" sz="1100" b="1"/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sz="110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1347788"/>
            <a:ext cx="5702300" cy="44592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A83FCC-48B8-4D87-B484-0C8DF218C8A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37587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37261D-6355-4705-B4FF-BDF19592D7D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88064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570230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D6E0B5-D413-4CA8-8F94-50EC1E9F90C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91900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35A2C7-230A-416C-AEC2-0C10345A346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96009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8F476E-61FD-4B76-9FB4-444855CDE00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46618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4CA7F8-034A-47FD-B391-D9CD4A9FA89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7396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80F117-B450-4CD8-AC0B-62C0762C85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6330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2EE004-40E3-45CC-B06F-97DD55A073D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29712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58AB1F-F5CA-47D9-ABF3-CFDF50F2EAF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80867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4C8181-C6F8-4E27-9696-8289080FCF5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25710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F85460C-53BD-4A55-8C6B-EADC198BE4C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Michael </a:t>
            </a:r>
            <a:r>
              <a:rPr lang="en-GB" dirty="0" err="1" smtClean="0"/>
              <a:t>Bieler</a:t>
            </a:r>
            <a:r>
              <a:rPr lang="en-GB" dirty="0" smtClean="0"/>
              <a:t>, Arne </a:t>
            </a:r>
            <a:r>
              <a:rPr lang="en-GB" dirty="0" err="1" smtClean="0"/>
              <a:t>Brinkmann</a:t>
            </a:r>
            <a:r>
              <a:rPr lang="en-GB" dirty="0" smtClean="0"/>
              <a:t>, </a:t>
            </a:r>
            <a:r>
              <a:rPr lang="en-GB" dirty="0" err="1" smtClean="0"/>
              <a:t>Arvid</a:t>
            </a:r>
            <a:r>
              <a:rPr lang="en-GB" dirty="0" smtClean="0"/>
              <a:t> </a:t>
            </a:r>
            <a:r>
              <a:rPr lang="en-GB" dirty="0" err="1" smtClean="0"/>
              <a:t>Eislage</a:t>
            </a:r>
            <a:r>
              <a:rPr lang="en-GB" dirty="0" smtClean="0"/>
              <a:t>  </a:t>
            </a:r>
            <a:r>
              <a:rPr lang="en-GB" dirty="0" err="1" smtClean="0"/>
              <a:t>Betriebsseminar</a:t>
            </a:r>
            <a:r>
              <a:rPr lang="en-GB" dirty="0" smtClean="0"/>
              <a:t> </a:t>
            </a:r>
            <a:r>
              <a:rPr lang="en-GB" dirty="0" err="1" smtClean="0"/>
              <a:t>Grömitz</a:t>
            </a:r>
            <a:r>
              <a:rPr lang="en-GB" dirty="0" smtClean="0"/>
              <a:t> 2011</a:t>
            </a:r>
          </a:p>
          <a:p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SLAC </a:t>
            </a:r>
            <a:r>
              <a:rPr lang="en-GB" dirty="0" smtClean="0"/>
              <a:t>BESUCH: </a:t>
            </a:r>
            <a:r>
              <a:rPr lang="en-GB" dirty="0" smtClean="0"/>
              <a:t>06.06.2011 – 01.07.2011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7" name="Picture 17" descr="C:\Users\brinkma\Desktop\LCLS presentations\_6091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403350"/>
            <a:ext cx="5726112" cy="437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03" y="1377295"/>
            <a:ext cx="4553170" cy="488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 bwMode="auto">
          <a:xfrm flipH="1" flipV="1">
            <a:off x="3055257" y="3414486"/>
            <a:ext cx="1814286" cy="43543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3029857" y="3621314"/>
            <a:ext cx="1839686" cy="39915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3" name="Arc 22"/>
          <p:cNvSpPr/>
          <p:nvPr/>
        </p:nvSpPr>
        <p:spPr bwMode="auto">
          <a:xfrm rot="12522296">
            <a:off x="3218542" y="2652486"/>
            <a:ext cx="965200" cy="1418771"/>
          </a:xfrm>
          <a:prstGeom prst="arc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813" y="2753468"/>
            <a:ext cx="24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800" dirty="0" err="1" smtClean="0"/>
              <a:t>Taper</a:t>
            </a:r>
            <a:r>
              <a:rPr lang="de-DE" sz="1800" dirty="0" smtClean="0"/>
              <a:t> Winkel: 4.5mrad</a:t>
            </a:r>
            <a:endParaRPr lang="de-DE" sz="18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421891" y="1552575"/>
            <a:ext cx="1931159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291720" y="1182149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800" dirty="0" smtClean="0"/>
              <a:t>Bewegungsrichtung</a:t>
            </a:r>
            <a:endParaRPr lang="de-DE" sz="1800" dirty="0"/>
          </a:p>
        </p:txBody>
      </p:sp>
      <p:sp>
        <p:nvSpPr>
          <p:cNvPr id="1025" name="Flowchart: Summing Junction 1024"/>
          <p:cNvSpPr/>
          <p:nvPr/>
        </p:nvSpPr>
        <p:spPr bwMode="auto">
          <a:xfrm>
            <a:off x="4102513" y="2087753"/>
            <a:ext cx="399493" cy="400050"/>
          </a:xfrm>
          <a:prstGeom prst="flowChartSummingJunction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3949451" y="174187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800" dirty="0" smtClean="0"/>
              <a:t>Strahl</a:t>
            </a:r>
            <a:endParaRPr lang="de-DE" sz="1800" dirty="0"/>
          </a:p>
        </p:txBody>
      </p:sp>
      <p:cxnSp>
        <p:nvCxnSpPr>
          <p:cNvPr id="1030" name="Straight Arrow Connector 1029"/>
          <p:cNvCxnSpPr/>
          <p:nvPr/>
        </p:nvCxnSpPr>
        <p:spPr bwMode="auto">
          <a:xfrm>
            <a:off x="4465150" y="2507873"/>
            <a:ext cx="1192700" cy="1044952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31" name="TextBox 1030"/>
          <p:cNvSpPr txBox="1"/>
          <p:nvPr/>
        </p:nvSpPr>
        <p:spPr>
          <a:xfrm>
            <a:off x="160260" y="5546527"/>
            <a:ext cx="756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800" dirty="0" smtClean="0"/>
              <a:t>1 mm Bewegung bedeutet Änderung um 4.5 </a:t>
            </a:r>
            <a:r>
              <a:rPr lang="de-DE" sz="1800" dirty="0"/>
              <a:t>µ</a:t>
            </a:r>
            <a:r>
              <a:rPr lang="de-DE" sz="1800" dirty="0" smtClean="0"/>
              <a:t>m im Spalt und 8.2 </a:t>
            </a:r>
            <a:r>
              <a:rPr lang="de-DE" sz="1800" dirty="0" err="1" smtClean="0"/>
              <a:t>Gauss</a:t>
            </a:r>
            <a:endParaRPr lang="de-DE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714375" y="1619250"/>
            <a:ext cx="3258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800" dirty="0" smtClean="0"/>
              <a:t>Feststehender Spalt mit </a:t>
            </a:r>
            <a:r>
              <a:rPr lang="de-DE" sz="1800" dirty="0" err="1"/>
              <a:t>T</a:t>
            </a:r>
            <a:r>
              <a:rPr lang="de-DE" sz="1800" dirty="0" err="1" smtClean="0"/>
              <a:t>aper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9433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57300"/>
            <a:ext cx="5270356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705226"/>
            <a:ext cx="4973928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4623" y="4543899"/>
                <a:ext cx="2052552" cy="599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sz="1400" i="1">
                              <a:latin typeface="Cambria Math"/>
                            </a:rPr>
                            <m:t>𝑟𝑎𝑑</m:t>
                          </m:r>
                        </m:sub>
                      </m:sSub>
                      <m:r>
                        <a:rPr lang="de-DE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de-DE" sz="14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de-DE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de-DE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1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23" y="4543899"/>
                <a:ext cx="2052552" cy="5997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47930" y="5209059"/>
                <a:ext cx="1887120" cy="566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de-DE" sz="1400" i="1">
                        <a:latin typeface="Cambria Math"/>
                      </a:rPr>
                      <m:t>𝐾</m:t>
                    </m:r>
                    <m:r>
                      <a:rPr lang="de-DE" sz="1400" i="1">
                        <a:latin typeface="Cambria Math"/>
                      </a:rPr>
                      <m:t>=0.934∗</m:t>
                    </m:r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de-DE" sz="1400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de-DE" sz="1400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de-DE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de-DE" sz="1400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de-DE" sz="1400" dirty="0" smtClean="0"/>
                  <a:t>    </a:t>
                </a:r>
              </a:p>
              <a:p>
                <a:pPr>
                  <a:buNone/>
                </a:pPr>
                <a:endParaRPr lang="de-DE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30" y="5209059"/>
                <a:ext cx="1887120" cy="5663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49307" y="5618634"/>
                <a:ext cx="10329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de-DE" sz="1400" i="1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</a:rPr>
                        <m:t>3 </m:t>
                      </m:r>
                      <m:r>
                        <a:rPr lang="de-DE" sz="14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07" y="5618634"/>
                <a:ext cx="1032975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622950" y="5218584"/>
                <a:ext cx="11687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/>
                        </a:rPr>
                        <m:t>0&lt;</m:t>
                      </m:r>
                      <m:r>
                        <a:rPr lang="de-DE" sz="1400" i="1" smtClean="0">
                          <a:latin typeface="Cambria Math"/>
                        </a:rPr>
                        <m:t>𝐾</m:t>
                      </m:r>
                      <m:r>
                        <a:rPr lang="de-DE" sz="1400" i="1" smtClean="0">
                          <a:latin typeface="Cambria Math"/>
                        </a:rPr>
                        <m:t>&lt;3.7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950" y="5218584"/>
                <a:ext cx="116871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48350" y="1781175"/>
            <a:ext cx="2787943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800" dirty="0" smtClean="0"/>
              <a:t>3729 Permanentmagnete</a:t>
            </a:r>
          </a:p>
          <a:p>
            <a:pPr>
              <a:buNone/>
            </a:pPr>
            <a:r>
              <a:rPr lang="de-DE" sz="1800" dirty="0" err="1" smtClean="0"/>
              <a:t>Undulator</a:t>
            </a:r>
            <a:r>
              <a:rPr lang="de-DE" sz="1800" dirty="0" smtClean="0"/>
              <a:t> Feld: 1.325 T</a:t>
            </a:r>
            <a:endParaRPr lang="de-DE" sz="1800" dirty="0"/>
          </a:p>
          <a:p>
            <a:pPr>
              <a:buNone/>
            </a:pPr>
            <a:r>
              <a:rPr lang="de-DE" sz="1800" dirty="0" err="1" smtClean="0"/>
              <a:t>Undulator</a:t>
            </a:r>
            <a:r>
              <a:rPr lang="de-DE" sz="1800" dirty="0" smtClean="0"/>
              <a:t> Spalt: 6 mm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734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10648950" y="3086100"/>
            <a:ext cx="304800" cy="13335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026" name="Picture 2" descr="C:\Users\brinkma\Desktop\LCLS presentations\_6232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019891"/>
            <a:ext cx="7696201" cy="53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9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834967" y="2723192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de-DE" sz="2800" dirty="0" smtClean="0"/>
              <a:t>LCLS </a:t>
            </a:r>
            <a:r>
              <a:rPr lang="de-DE" sz="2800" b="1" dirty="0" smtClean="0"/>
              <a:t>MCC</a:t>
            </a:r>
            <a:r>
              <a:rPr lang="de-DE" sz="2800" dirty="0" smtClean="0"/>
              <a:t>  </a:t>
            </a:r>
            <a:r>
              <a:rPr lang="de-DE" sz="2800" b="1" dirty="0" smtClean="0"/>
              <a:t>M</a:t>
            </a:r>
            <a:r>
              <a:rPr lang="de-DE" sz="2800" dirty="0" smtClean="0"/>
              <a:t>ain </a:t>
            </a:r>
            <a:r>
              <a:rPr lang="de-DE" sz="2800" b="1" dirty="0" err="1" smtClean="0"/>
              <a:t>C</a:t>
            </a:r>
            <a:r>
              <a:rPr lang="de-DE" sz="2800" dirty="0" err="1" smtClean="0"/>
              <a:t>ontrol</a:t>
            </a:r>
            <a:r>
              <a:rPr lang="de-DE" sz="2800" dirty="0" smtClean="0"/>
              <a:t> </a:t>
            </a:r>
            <a:r>
              <a:rPr lang="de-DE" sz="2800" b="1" dirty="0" smtClean="0"/>
              <a:t>C</a:t>
            </a:r>
            <a:r>
              <a:rPr lang="de-DE" sz="2800" dirty="0" smtClean="0"/>
              <a:t>enter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023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862263" y="1141740"/>
            <a:ext cx="323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800" b="1" dirty="0" smtClean="0"/>
              <a:t>Struktur von MCC</a:t>
            </a:r>
            <a:endParaRPr lang="de-DE" sz="2800" b="1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450850" y="3966609"/>
            <a:ext cx="7991475" cy="8026"/>
          </a:xfrm>
          <a:prstGeom prst="line">
            <a:avLst/>
          </a:prstGeom>
          <a:noFill/>
          <a:ln w="50800" cap="flat" cmpd="sng" algn="ctr">
            <a:solidFill>
              <a:schemeClr val="accent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925033" y="2466772"/>
            <a:ext cx="3604437" cy="382772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AOS Manager (1)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531130" y="2470317"/>
            <a:ext cx="3604437" cy="382772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600" dirty="0" smtClean="0"/>
              <a:t>AD </a:t>
            </a:r>
            <a:r>
              <a:rPr lang="de-DE" sz="1600" dirty="0" err="1" smtClean="0"/>
              <a:t>Safety</a:t>
            </a:r>
            <a:r>
              <a:rPr lang="de-DE" sz="1600" dirty="0" smtClean="0"/>
              <a:t> Office (2)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925033" y="2087545"/>
            <a:ext cx="7208874" cy="382772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600" b="1" dirty="0" err="1" smtClean="0"/>
              <a:t>A</a:t>
            </a:r>
            <a:r>
              <a:rPr lang="de-DE" sz="1600" dirty="0" err="1" smtClean="0"/>
              <a:t>ccelerator</a:t>
            </a:r>
            <a:r>
              <a:rPr lang="de-DE" sz="1600" dirty="0" smtClean="0"/>
              <a:t> </a:t>
            </a:r>
            <a:r>
              <a:rPr lang="de-DE" sz="1600" b="1" dirty="0" err="1" smtClean="0"/>
              <a:t>O</a:t>
            </a:r>
            <a:r>
              <a:rPr lang="de-DE" sz="1600" dirty="0" err="1" smtClean="0"/>
              <a:t>perations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b="1" dirty="0" err="1" smtClean="0"/>
              <a:t>S</a:t>
            </a:r>
            <a:r>
              <a:rPr lang="de-DE" sz="1600" dirty="0" err="1" smtClean="0"/>
              <a:t>afety</a:t>
            </a:r>
            <a:r>
              <a:rPr lang="de-DE" sz="1600" dirty="0" smtClean="0"/>
              <a:t> Division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928576" y="2846000"/>
            <a:ext cx="7208874" cy="382772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600" dirty="0" smtClean="0"/>
              <a:t>Operation </a:t>
            </a:r>
            <a:r>
              <a:rPr lang="de-DE" sz="1600" dirty="0" err="1" smtClean="0"/>
              <a:t>Staff</a:t>
            </a:r>
            <a:r>
              <a:rPr lang="de-DE" sz="1600" dirty="0" smtClean="0"/>
              <a:t> (7), EOIC Manager, Operator Manager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28578" y="3228772"/>
            <a:ext cx="7208874" cy="382772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600" dirty="0" err="1" smtClean="0"/>
              <a:t>Accelerator</a:t>
            </a:r>
            <a:r>
              <a:rPr lang="de-DE" sz="1600" dirty="0" smtClean="0"/>
              <a:t> </a:t>
            </a:r>
            <a:r>
              <a:rPr lang="de-DE" sz="1600" dirty="0" err="1" smtClean="0"/>
              <a:t>Directorate</a:t>
            </a:r>
            <a:r>
              <a:rPr lang="de-DE" sz="1600" dirty="0" smtClean="0"/>
              <a:t> (8)   (Hallen-Ing.)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921490" y="4295572"/>
            <a:ext cx="7208874" cy="382772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600" dirty="0" smtClean="0"/>
              <a:t>EOIC (7)  Schichtleiter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925043" y="4677807"/>
            <a:ext cx="4359338" cy="382772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600" dirty="0" smtClean="0"/>
              <a:t>MCC Operators (12)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287934" y="4677815"/>
            <a:ext cx="2856606" cy="38277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600" dirty="0" smtClean="0"/>
              <a:t>SPEAR3  (5)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69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5763" y="1393825"/>
            <a:ext cx="4921540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dirty="0" err="1" smtClean="0"/>
              <a:t>Operations</a:t>
            </a:r>
            <a:r>
              <a:rPr lang="de-DE" sz="1600" dirty="0" smtClean="0"/>
              <a:t> </a:t>
            </a:r>
            <a:r>
              <a:rPr lang="de-DE" sz="1600" dirty="0" err="1" smtClean="0"/>
              <a:t>Staff</a:t>
            </a:r>
            <a:r>
              <a:rPr lang="de-DE" sz="1600" dirty="0" smtClean="0"/>
              <a:t> Manager für EOICs: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Schichtplan für EOICs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Training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Kontakt </a:t>
            </a:r>
            <a:r>
              <a:rPr lang="de-DE" sz="1600" dirty="0"/>
              <a:t>P</a:t>
            </a:r>
            <a:r>
              <a:rPr lang="de-DE" sz="1600" dirty="0" smtClean="0"/>
              <a:t>erson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EOIC Supervisor 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Kommunikation mit Hallen- Ing. (Area Managers)</a:t>
            </a:r>
          </a:p>
          <a:p>
            <a:pPr>
              <a:buNone/>
            </a:pPr>
            <a:endParaRPr lang="de-DE" sz="1600" dirty="0"/>
          </a:p>
          <a:p>
            <a:pPr>
              <a:buNone/>
            </a:pPr>
            <a:r>
              <a:rPr lang="de-DE" sz="1600" dirty="0" err="1" smtClean="0"/>
              <a:t>Operations</a:t>
            </a:r>
            <a:r>
              <a:rPr lang="de-DE" sz="1600" dirty="0" smtClean="0"/>
              <a:t> </a:t>
            </a:r>
            <a:r>
              <a:rPr lang="de-DE" sz="1600" dirty="0" err="1" smtClean="0"/>
              <a:t>Staff</a:t>
            </a:r>
            <a:r>
              <a:rPr lang="de-DE" sz="1600" dirty="0"/>
              <a:t> </a:t>
            </a:r>
            <a:r>
              <a:rPr lang="de-DE" sz="1600" dirty="0" smtClean="0"/>
              <a:t>Manager </a:t>
            </a:r>
            <a:r>
              <a:rPr lang="de-DE" sz="1600" dirty="0" err="1" smtClean="0"/>
              <a:t>for</a:t>
            </a:r>
            <a:r>
              <a:rPr lang="de-DE" sz="1600" dirty="0" smtClean="0"/>
              <a:t> Operators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Supervisor für Operateure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Training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Schichtplan für Operateure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Unterstützung der Operateure im Schichtdienst.</a:t>
            </a:r>
          </a:p>
          <a:p>
            <a:pPr>
              <a:buNone/>
            </a:pPr>
            <a:endParaRPr lang="de-DE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2328" y="5838825"/>
            <a:ext cx="3537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dirty="0" err="1" smtClean="0"/>
              <a:t>Operations</a:t>
            </a:r>
            <a:r>
              <a:rPr lang="de-DE" sz="1600" dirty="0" smtClean="0"/>
              <a:t> </a:t>
            </a:r>
            <a:r>
              <a:rPr lang="de-DE" sz="1600" dirty="0" err="1" smtClean="0"/>
              <a:t>Staff</a:t>
            </a:r>
            <a:r>
              <a:rPr lang="de-DE" sz="1600" dirty="0" smtClean="0"/>
              <a:t> Manager  (</a:t>
            </a:r>
            <a:r>
              <a:rPr lang="de-DE" sz="1600" dirty="0" err="1" smtClean="0"/>
              <a:t>M.Bieler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pic>
        <p:nvPicPr>
          <p:cNvPr id="1026" name="Picture 2" descr="C:\Users\brinkma\Desktop\_6302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23" y="1403350"/>
            <a:ext cx="2357365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inkma\Desktop\_6302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875" y="2694965"/>
            <a:ext cx="2269125" cy="305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4389" y="1275932"/>
            <a:ext cx="7688562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Professionelle Schichtmannschaft (</a:t>
            </a:r>
            <a:r>
              <a:rPr lang="de-DE" sz="1800" dirty="0" err="1" smtClean="0"/>
              <a:t>Dauerschichtgänger</a:t>
            </a:r>
            <a:r>
              <a:rPr lang="de-DE" sz="1800" dirty="0" smtClean="0"/>
              <a:t>)</a:t>
            </a:r>
          </a:p>
          <a:p>
            <a:pPr>
              <a:buNone/>
            </a:pPr>
            <a:r>
              <a:rPr lang="de-DE" sz="1800" dirty="0" smtClean="0"/>
              <a:t>Operateure kommen nicht aus den Gruppen</a:t>
            </a:r>
          </a:p>
          <a:p>
            <a:pPr>
              <a:buNone/>
            </a:pPr>
            <a:r>
              <a:rPr lang="de-DE" sz="1800" dirty="0"/>
              <a:t>1 EOIC (Schichtleiter) + 2 </a:t>
            </a:r>
            <a:r>
              <a:rPr lang="de-DE" sz="1800" dirty="0" err="1"/>
              <a:t>Ops</a:t>
            </a:r>
            <a:r>
              <a:rPr lang="de-DE" sz="1800" dirty="0"/>
              <a:t> + 1 Back-Up, </a:t>
            </a:r>
            <a:r>
              <a:rPr lang="de-DE" sz="1800" dirty="0" smtClean="0"/>
              <a:t>kein Back-Up am Wochenende</a:t>
            </a:r>
            <a:endParaRPr lang="de-DE" sz="1800" dirty="0"/>
          </a:p>
          <a:p>
            <a:pPr>
              <a:buNone/>
            </a:pPr>
            <a:r>
              <a:rPr lang="de-DE" sz="1800" dirty="0" smtClean="0"/>
              <a:t>100 </a:t>
            </a:r>
            <a:r>
              <a:rPr lang="de-DE" sz="1800" dirty="0"/>
              <a:t>% </a:t>
            </a:r>
            <a:r>
              <a:rPr lang="de-DE" sz="1800" dirty="0" smtClean="0"/>
              <a:t>Schicht </a:t>
            </a:r>
            <a:r>
              <a:rPr lang="de-DE" sz="1800" dirty="0"/>
              <a:t>(</a:t>
            </a:r>
            <a:r>
              <a:rPr lang="de-DE" sz="1800" dirty="0" smtClean="0"/>
              <a:t>inklusive </a:t>
            </a:r>
            <a:r>
              <a:rPr lang="de-DE" sz="1800" dirty="0"/>
              <a:t>„</a:t>
            </a:r>
            <a:r>
              <a:rPr lang="de-DE" sz="1800" dirty="0" err="1"/>
              <a:t>back-up</a:t>
            </a:r>
            <a:r>
              <a:rPr lang="de-DE" sz="1800" dirty="0"/>
              <a:t>“ -&gt; </a:t>
            </a:r>
            <a:r>
              <a:rPr lang="de-DE" sz="1800" dirty="0" smtClean="0"/>
              <a:t>Zeit für Projektarbeit)</a:t>
            </a:r>
            <a:endParaRPr lang="de-DE" sz="1800" dirty="0"/>
          </a:p>
          <a:p>
            <a:pPr>
              <a:buNone/>
            </a:pPr>
            <a:r>
              <a:rPr lang="de-DE" sz="1800" dirty="0" smtClean="0"/>
              <a:t>Projekte: Überwiegend  </a:t>
            </a:r>
            <a:r>
              <a:rPr lang="de-DE" sz="1800" dirty="0"/>
              <a:t>S</a:t>
            </a:r>
            <a:r>
              <a:rPr lang="de-DE" sz="1800" dirty="0" smtClean="0"/>
              <a:t>oftware </a:t>
            </a:r>
            <a:r>
              <a:rPr lang="de-DE" sz="1800" dirty="0"/>
              <a:t>W</a:t>
            </a:r>
            <a:r>
              <a:rPr lang="de-DE" sz="1800" dirty="0" smtClean="0"/>
              <a:t>artung </a:t>
            </a:r>
            <a:r>
              <a:rPr lang="de-DE" sz="1800" dirty="0"/>
              <a:t>u</a:t>
            </a:r>
            <a:r>
              <a:rPr lang="de-DE" sz="1800" dirty="0" smtClean="0"/>
              <a:t>nd </a:t>
            </a:r>
            <a:r>
              <a:rPr lang="de-DE" sz="1800" dirty="0"/>
              <a:t>T</a:t>
            </a:r>
            <a:r>
              <a:rPr lang="de-DE" sz="1800" dirty="0" smtClean="0"/>
              <a:t>raining</a:t>
            </a:r>
            <a:endParaRPr lang="de-DE" sz="1800" dirty="0"/>
          </a:p>
          <a:p>
            <a:pPr>
              <a:buNone/>
            </a:pPr>
            <a:r>
              <a:rPr lang="de-DE" sz="1800" dirty="0" smtClean="0"/>
              <a:t>Aufgaben und Pflichten:  Anwesenheit, Teilnahme an den Schichtmeetings </a:t>
            </a:r>
            <a:r>
              <a:rPr lang="de-DE" sz="1800" dirty="0"/>
              <a:t>(</a:t>
            </a:r>
            <a:r>
              <a:rPr lang="de-DE" sz="1800" dirty="0" smtClean="0"/>
              <a:t>EOIC),LCLS </a:t>
            </a:r>
            <a:r>
              <a:rPr lang="de-DE" sz="1800" dirty="0" err="1" smtClean="0"/>
              <a:t>operating</a:t>
            </a:r>
            <a:r>
              <a:rPr lang="de-DE" sz="1800" dirty="0" smtClean="0"/>
              <a:t>, Kommunikation mit den Nutzern und techn. Gruppen, </a:t>
            </a:r>
            <a:r>
              <a:rPr lang="de-DE" sz="1800" dirty="0" err="1"/>
              <a:t>CATERing</a:t>
            </a:r>
            <a:r>
              <a:rPr lang="de-DE" sz="1800" dirty="0"/>
              <a:t>  (</a:t>
            </a:r>
            <a:r>
              <a:rPr lang="de-DE" sz="1800" dirty="0" err="1"/>
              <a:t>Comprehensive</a:t>
            </a:r>
            <a:r>
              <a:rPr lang="de-DE" sz="1800" dirty="0"/>
              <a:t> </a:t>
            </a:r>
            <a:r>
              <a:rPr lang="de-DE" sz="1800" dirty="0" err="1"/>
              <a:t>Accelerator</a:t>
            </a:r>
            <a:r>
              <a:rPr lang="de-DE" sz="1800" dirty="0"/>
              <a:t> Tool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Enhancing</a:t>
            </a:r>
            <a:r>
              <a:rPr lang="de-DE" sz="1800" dirty="0"/>
              <a:t> </a:t>
            </a:r>
            <a:r>
              <a:rPr lang="de-DE" sz="1800" dirty="0" err="1"/>
              <a:t>Reliability</a:t>
            </a:r>
            <a:r>
              <a:rPr lang="de-DE" sz="1800" dirty="0"/>
              <a:t>),</a:t>
            </a:r>
          </a:p>
          <a:p>
            <a:pPr>
              <a:buNone/>
            </a:pPr>
            <a:r>
              <a:rPr lang="de-DE" sz="1800" dirty="0" smtClean="0"/>
              <a:t>FEL </a:t>
            </a:r>
            <a:r>
              <a:rPr lang="de-DE" sz="1800" dirty="0" err="1" smtClean="0"/>
              <a:t>Strahljustage</a:t>
            </a:r>
            <a:r>
              <a:rPr lang="de-DE" sz="1800" dirty="0" smtClean="0"/>
              <a:t> (FEL </a:t>
            </a:r>
            <a:r>
              <a:rPr lang="de-DE" sz="1800" dirty="0" err="1" smtClean="0"/>
              <a:t>Beamlines</a:t>
            </a:r>
            <a:r>
              <a:rPr lang="de-DE" sz="1800" dirty="0" smtClean="0"/>
              <a:t> gehören zum </a:t>
            </a:r>
            <a:r>
              <a:rPr lang="de-DE" sz="1800" dirty="0" err="1" smtClean="0"/>
              <a:t>Linac</a:t>
            </a:r>
            <a:r>
              <a:rPr lang="de-DE" sz="1800" dirty="0" smtClean="0"/>
              <a:t>), </a:t>
            </a:r>
            <a:r>
              <a:rPr lang="de-DE" sz="1800" dirty="0"/>
              <a:t>GMD </a:t>
            </a:r>
            <a:r>
              <a:rPr lang="de-DE" sz="1800" dirty="0" smtClean="0"/>
              <a:t>Kalibrierung</a:t>
            </a:r>
          </a:p>
          <a:p>
            <a:pPr>
              <a:buNone/>
            </a:pPr>
            <a:r>
              <a:rPr lang="de-DE" sz="1800" dirty="0" smtClean="0"/>
              <a:t>Training: 3 Level mit unterschiedlichen Schwierigkeitsgraden + Test</a:t>
            </a:r>
          </a:p>
          <a:p>
            <a:pPr>
              <a:buNone/>
            </a:pPr>
            <a:r>
              <a:rPr lang="de-DE" sz="1800" dirty="0" smtClean="0"/>
              <a:t>Beispiel: </a:t>
            </a:r>
            <a:r>
              <a:rPr lang="de-DE" sz="1800" dirty="0" err="1" smtClean="0"/>
              <a:t>timing</a:t>
            </a:r>
            <a:r>
              <a:rPr lang="de-DE" sz="1800" dirty="0" smtClean="0"/>
              <a:t>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(Höchstes </a:t>
            </a:r>
            <a:r>
              <a:rPr lang="de-DE" sz="1800" dirty="0" err="1" smtClean="0"/>
              <a:t>level</a:t>
            </a:r>
            <a:r>
              <a:rPr lang="de-DE" sz="1800" dirty="0" smtClean="0"/>
              <a:t> !)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r>
              <a:rPr lang="de-DE" sz="1800" dirty="0" smtClean="0"/>
              <a:t>EOIC: Am Wochenende: </a:t>
            </a:r>
            <a:r>
              <a:rPr lang="de-DE" sz="1800" dirty="0" err="1" smtClean="0"/>
              <a:t>Owl-Shift</a:t>
            </a:r>
            <a:r>
              <a:rPr lang="de-DE" sz="1800" dirty="0" smtClean="0"/>
              <a:t> + </a:t>
            </a:r>
            <a:r>
              <a:rPr lang="de-DE" sz="1800" dirty="0" err="1" smtClean="0"/>
              <a:t>day-shift</a:t>
            </a:r>
            <a:r>
              <a:rPr lang="de-DE" sz="1800" dirty="0" smtClean="0"/>
              <a:t> bis Mittags (12h!)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endParaRPr lang="de-D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96549" y="280900"/>
            <a:ext cx="6924675" cy="8002191"/>
          </a:xfrm>
          <a:prstGeom prst="rect">
            <a:avLst/>
          </a:prstGeom>
          <a:gradFill>
            <a:gsLst>
              <a:gs pos="2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34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8"/>
            <a:r>
              <a:rPr lang="de-DE" sz="1000" b="1" i="1" dirty="0"/>
              <a:t>2.6 Timing System</a:t>
            </a:r>
          </a:p>
          <a:p>
            <a:r>
              <a:rPr lang="de-DE" sz="1000" b="1" dirty="0"/>
              <a:t>Trainee</a:t>
            </a:r>
          </a:p>
          <a:p>
            <a:r>
              <a:rPr lang="en-US" sz="1000" dirty="0"/>
              <a:t>First, review the available documentation that pertains to the subject matter detailed in the following list.</a:t>
            </a:r>
          </a:p>
          <a:p>
            <a:r>
              <a:rPr lang="en-US" sz="1000" dirty="0"/>
              <a:t>Some documents are available on-line and paper copies are located in the MCC control room and the MCC</a:t>
            </a:r>
          </a:p>
          <a:p>
            <a:r>
              <a:rPr lang="de-DE" sz="1000" dirty="0" err="1"/>
              <a:t>library</a:t>
            </a:r>
            <a:r>
              <a:rPr lang="de-DE" sz="1000" dirty="0"/>
              <a:t>.</a:t>
            </a:r>
          </a:p>
          <a:p>
            <a:r>
              <a:rPr lang="en-US" sz="1000" dirty="0"/>
              <a:t>Next, ask your Trainer any questions about the following items.</a:t>
            </a:r>
          </a:p>
          <a:p>
            <a:r>
              <a:rPr lang="en-US" sz="1000" dirty="0"/>
              <a:t>Finally, as you become familiar with the items at the ASO-3 level, initial the corresponding underlined</a:t>
            </a:r>
          </a:p>
          <a:p>
            <a:r>
              <a:rPr lang="de-DE" sz="1000" dirty="0" err="1"/>
              <a:t>space</a:t>
            </a:r>
            <a:r>
              <a:rPr lang="de-DE" sz="1000" dirty="0"/>
              <a:t> ( __ ).</a:t>
            </a:r>
          </a:p>
          <a:p>
            <a:r>
              <a:rPr lang="de-DE" sz="1000" b="1" dirty="0"/>
              <a:t>Trainer</a:t>
            </a:r>
          </a:p>
          <a:p>
            <a:r>
              <a:rPr lang="en-US" sz="1000" dirty="0"/>
              <a:t>After the trainee has demonstrated an understanding of the items in this section at the ASO-3 level,</a:t>
            </a:r>
          </a:p>
          <a:p>
            <a:r>
              <a:rPr lang="en-US" sz="1000" dirty="0"/>
              <a:t>complete the corresponding signature block.</a:t>
            </a:r>
          </a:p>
          <a:p>
            <a:r>
              <a:rPr lang="de-DE" sz="1000" dirty="0"/>
              <a:t>____ </a:t>
            </a:r>
            <a:r>
              <a:rPr lang="de-DE" sz="1000" dirty="0" err="1"/>
              <a:t>Linac</a:t>
            </a:r>
            <a:r>
              <a:rPr lang="de-DE" sz="1000" dirty="0"/>
              <a:t> </a:t>
            </a:r>
            <a:r>
              <a:rPr lang="de-DE" sz="1000" dirty="0" err="1"/>
              <a:t>system</a:t>
            </a:r>
            <a:r>
              <a:rPr lang="de-DE" sz="1000" dirty="0"/>
              <a:t> </a:t>
            </a:r>
            <a:r>
              <a:rPr lang="de-DE" sz="1000" dirty="0" err="1"/>
              <a:t>overview</a:t>
            </a:r>
            <a:endParaRPr lang="de-DE" sz="1000" dirty="0"/>
          </a:p>
          <a:p>
            <a:r>
              <a:rPr lang="de-DE" sz="1000" dirty="0"/>
              <a:t>____ </a:t>
            </a:r>
            <a:r>
              <a:rPr lang="de-DE" sz="1000" dirty="0" err="1"/>
              <a:t>Linac</a:t>
            </a:r>
            <a:r>
              <a:rPr lang="de-DE" sz="1000" dirty="0"/>
              <a:t> </a:t>
            </a:r>
            <a:r>
              <a:rPr lang="de-DE" sz="1000" dirty="0" err="1"/>
              <a:t>fiducials</a:t>
            </a:r>
            <a:endParaRPr lang="de-DE" sz="1000" dirty="0"/>
          </a:p>
          <a:p>
            <a:r>
              <a:rPr lang="de-DE" sz="1000" dirty="0"/>
              <a:t>____ Master </a:t>
            </a:r>
            <a:r>
              <a:rPr lang="de-DE" sz="1000" dirty="0" err="1"/>
              <a:t>Oscillator</a:t>
            </a:r>
            <a:r>
              <a:rPr lang="de-DE" sz="1000" dirty="0"/>
              <a:t> (MO)</a:t>
            </a:r>
          </a:p>
          <a:p>
            <a:r>
              <a:rPr lang="de-DE" sz="1000" dirty="0"/>
              <a:t>____ Main Drive Line (MDL)</a:t>
            </a:r>
          </a:p>
          <a:p>
            <a:r>
              <a:rPr lang="de-DE" sz="1000" dirty="0"/>
              <a:t>____ FIDOs</a:t>
            </a:r>
          </a:p>
          <a:p>
            <a:r>
              <a:rPr lang="de-DE" sz="1000" dirty="0"/>
              <a:t>____ </a:t>
            </a:r>
            <a:r>
              <a:rPr lang="de-DE" sz="1000" dirty="0" err="1"/>
              <a:t>Linac</a:t>
            </a:r>
            <a:r>
              <a:rPr lang="de-DE" sz="1000" dirty="0"/>
              <a:t> PDUs</a:t>
            </a:r>
          </a:p>
          <a:p>
            <a:r>
              <a:rPr lang="de-DE" sz="1000" dirty="0"/>
              <a:t>____ Master Pattern Generator (MPG/MP00)</a:t>
            </a:r>
          </a:p>
          <a:p>
            <a:r>
              <a:rPr lang="de-DE" sz="1000" dirty="0"/>
              <a:t>____ SLCNET / </a:t>
            </a:r>
            <a:r>
              <a:rPr lang="de-DE" sz="1000" dirty="0" err="1"/>
              <a:t>Micro</a:t>
            </a:r>
            <a:r>
              <a:rPr lang="de-DE" sz="1000" dirty="0"/>
              <a:t> PNET </a:t>
            </a:r>
            <a:r>
              <a:rPr lang="de-DE" sz="1000" dirty="0" err="1"/>
              <a:t>boards</a:t>
            </a:r>
            <a:endParaRPr lang="de-DE" sz="1000" dirty="0"/>
          </a:p>
          <a:p>
            <a:r>
              <a:rPr lang="de-DE" sz="1000" dirty="0"/>
              <a:t>____ Simple Timing </a:t>
            </a:r>
            <a:r>
              <a:rPr lang="de-DE" sz="1000" dirty="0" err="1"/>
              <a:t>Buffer</a:t>
            </a:r>
            <a:r>
              <a:rPr lang="de-DE" sz="1000" dirty="0"/>
              <a:t> (STB)</a:t>
            </a:r>
          </a:p>
          <a:p>
            <a:r>
              <a:rPr lang="de-DE" sz="1000" dirty="0"/>
              <a:t>____ PSK</a:t>
            </a:r>
          </a:p>
          <a:p>
            <a:r>
              <a:rPr lang="de-DE" sz="1000" dirty="0"/>
              <a:t>____ TGAS </a:t>
            </a:r>
            <a:r>
              <a:rPr lang="de-DE" sz="1000" dirty="0" err="1"/>
              <a:t>modules</a:t>
            </a:r>
            <a:endParaRPr lang="de-DE" sz="1000" dirty="0"/>
          </a:p>
          <a:p>
            <a:r>
              <a:rPr lang="de-DE" sz="1000" dirty="0"/>
              <a:t>____ LTM</a:t>
            </a:r>
          </a:p>
          <a:p>
            <a:r>
              <a:rPr lang="de-DE" sz="1000" dirty="0"/>
              <a:t>____ PEP </a:t>
            </a:r>
            <a:r>
              <a:rPr lang="de-DE" sz="1000" dirty="0" err="1"/>
              <a:t>timing</a:t>
            </a:r>
            <a:r>
              <a:rPr lang="de-DE" sz="1000" dirty="0"/>
              <a:t> </a:t>
            </a:r>
            <a:r>
              <a:rPr lang="de-DE" sz="1000" dirty="0" err="1"/>
              <a:t>distribution</a:t>
            </a:r>
            <a:endParaRPr lang="de-DE" sz="1000" dirty="0"/>
          </a:p>
          <a:p>
            <a:r>
              <a:rPr lang="de-DE" sz="1000" dirty="0"/>
              <a:t>____ PEP </a:t>
            </a:r>
            <a:r>
              <a:rPr lang="de-DE" sz="1000" dirty="0" err="1"/>
              <a:t>master</a:t>
            </a:r>
            <a:r>
              <a:rPr lang="de-DE" sz="1000" dirty="0"/>
              <a:t> </a:t>
            </a:r>
            <a:r>
              <a:rPr lang="de-DE" sz="1000" dirty="0" err="1"/>
              <a:t>oscillator</a:t>
            </a:r>
            <a:endParaRPr lang="de-DE" sz="1000" dirty="0"/>
          </a:p>
          <a:p>
            <a:r>
              <a:rPr lang="de-DE" sz="1000" dirty="0"/>
              <a:t>____ PEP </a:t>
            </a:r>
            <a:r>
              <a:rPr lang="de-DE" sz="1000" dirty="0" err="1"/>
              <a:t>fiducial</a:t>
            </a:r>
            <a:r>
              <a:rPr lang="de-DE" sz="1000" dirty="0"/>
              <a:t> </a:t>
            </a:r>
            <a:r>
              <a:rPr lang="de-DE" sz="1000" dirty="0" err="1"/>
              <a:t>generator</a:t>
            </a:r>
            <a:endParaRPr lang="de-DE" sz="1000" dirty="0"/>
          </a:p>
          <a:p>
            <a:r>
              <a:rPr lang="en-US" sz="1000" dirty="0"/>
              <a:t>____ Timing Phase Lock and Distribution (TPLD) chassis</a:t>
            </a:r>
          </a:p>
          <a:p>
            <a:r>
              <a:rPr lang="de-DE" sz="1000" dirty="0"/>
              <a:t>____ PEP PDUs</a:t>
            </a:r>
          </a:p>
          <a:p>
            <a:r>
              <a:rPr lang="de-DE" sz="1000" dirty="0"/>
              <a:t>____ </a:t>
            </a:r>
            <a:r>
              <a:rPr lang="de-DE" sz="1000" dirty="0" err="1"/>
              <a:t>Injection</a:t>
            </a:r>
            <a:r>
              <a:rPr lang="de-DE" sz="1000" dirty="0"/>
              <a:t> / Ring </a:t>
            </a:r>
            <a:r>
              <a:rPr lang="de-DE" sz="1000" dirty="0" err="1"/>
              <a:t>fiducial</a:t>
            </a:r>
            <a:endParaRPr lang="de-DE" sz="1000" dirty="0"/>
          </a:p>
          <a:p>
            <a:r>
              <a:rPr lang="de-DE" sz="1000" dirty="0"/>
              <a:t>____ Single / Train pulse </a:t>
            </a:r>
            <a:r>
              <a:rPr lang="de-DE" sz="1000" dirty="0" err="1"/>
              <a:t>mode</a:t>
            </a:r>
            <a:endParaRPr lang="de-DE" sz="1000" dirty="0"/>
          </a:p>
          <a:p>
            <a:r>
              <a:rPr lang="de-DE" sz="1000" dirty="0"/>
              <a:t>____ Timing </a:t>
            </a:r>
            <a:r>
              <a:rPr lang="de-DE" sz="1000" dirty="0" err="1"/>
              <a:t>resolution</a:t>
            </a:r>
            <a:endParaRPr lang="de-DE" sz="1000" dirty="0"/>
          </a:p>
          <a:p>
            <a:r>
              <a:rPr lang="de-DE" sz="1000" dirty="0"/>
              <a:t>____ PEP </a:t>
            </a:r>
            <a:r>
              <a:rPr lang="de-DE" sz="1000" dirty="0" err="1"/>
              <a:t>synchronization</a:t>
            </a:r>
            <a:endParaRPr lang="de-DE" sz="1000" dirty="0"/>
          </a:p>
          <a:p>
            <a:r>
              <a:rPr lang="de-DE" sz="1000" dirty="0"/>
              <a:t>____ Master/</a:t>
            </a:r>
            <a:r>
              <a:rPr lang="de-DE" sz="1000" dirty="0" err="1"/>
              <a:t>slave</a:t>
            </a:r>
            <a:r>
              <a:rPr lang="de-DE" sz="1000" dirty="0"/>
              <a:t> </a:t>
            </a:r>
            <a:r>
              <a:rPr lang="de-DE" sz="1000" dirty="0" err="1"/>
              <a:t>relationship</a:t>
            </a:r>
            <a:endParaRPr lang="de-DE" sz="1000" dirty="0"/>
          </a:p>
          <a:p>
            <a:r>
              <a:rPr lang="de-DE" sz="1000" dirty="0"/>
              <a:t>____ Master </a:t>
            </a:r>
            <a:r>
              <a:rPr lang="de-DE" sz="1000" dirty="0" err="1"/>
              <a:t>oscillator</a:t>
            </a:r>
            <a:r>
              <a:rPr lang="de-DE" sz="1000" dirty="0"/>
              <a:t> </a:t>
            </a:r>
            <a:r>
              <a:rPr lang="de-DE" sz="1000" dirty="0" err="1"/>
              <a:t>clock</a:t>
            </a:r>
            <a:endParaRPr lang="de-DE" sz="1000" dirty="0"/>
          </a:p>
          <a:p>
            <a:r>
              <a:rPr lang="de-DE" sz="1000" dirty="0"/>
              <a:t>____ </a:t>
            </a:r>
            <a:r>
              <a:rPr lang="de-DE" sz="1000" dirty="0" err="1"/>
              <a:t>Fiducials</a:t>
            </a:r>
            <a:endParaRPr lang="de-DE" sz="1000" dirty="0"/>
          </a:p>
          <a:p>
            <a:r>
              <a:rPr lang="de-DE" sz="1000" dirty="0"/>
              <a:t>____ </a:t>
            </a:r>
            <a:r>
              <a:rPr lang="de-DE" sz="1000" dirty="0" err="1"/>
              <a:t>Bunch</a:t>
            </a:r>
            <a:r>
              <a:rPr lang="de-DE" sz="1000" dirty="0"/>
              <a:t> </a:t>
            </a:r>
            <a:r>
              <a:rPr lang="de-DE" sz="1000" dirty="0" err="1"/>
              <a:t>injection</a:t>
            </a:r>
            <a:r>
              <a:rPr lang="de-DE" sz="1000" dirty="0"/>
              <a:t> </a:t>
            </a:r>
            <a:r>
              <a:rPr lang="de-DE" sz="1000" dirty="0" err="1"/>
              <a:t>timing</a:t>
            </a:r>
            <a:endParaRPr lang="de-DE" sz="1000" dirty="0"/>
          </a:p>
          <a:p>
            <a:r>
              <a:rPr lang="de-DE" sz="1000" dirty="0"/>
              <a:t>____ </a:t>
            </a:r>
            <a:r>
              <a:rPr lang="de-DE" sz="1000" dirty="0" err="1"/>
              <a:t>Fiducial</a:t>
            </a:r>
            <a:r>
              <a:rPr lang="de-DE" sz="1000" dirty="0"/>
              <a:t> </a:t>
            </a:r>
            <a:r>
              <a:rPr lang="de-DE" sz="1000" dirty="0" err="1"/>
              <a:t>shift</a:t>
            </a:r>
            <a:endParaRPr lang="de-DE" sz="1000" dirty="0"/>
          </a:p>
          <a:p>
            <a:r>
              <a:rPr lang="de-DE" sz="1000" dirty="0"/>
              <a:t>____ Master </a:t>
            </a:r>
            <a:r>
              <a:rPr lang="de-DE" sz="1000" dirty="0" err="1"/>
              <a:t>oscillator</a:t>
            </a:r>
            <a:r>
              <a:rPr lang="de-DE" sz="1000" dirty="0"/>
              <a:t> </a:t>
            </a:r>
            <a:r>
              <a:rPr lang="de-DE" sz="1000" dirty="0" err="1"/>
              <a:t>phase</a:t>
            </a:r>
            <a:r>
              <a:rPr lang="de-DE" sz="1000" dirty="0"/>
              <a:t> </a:t>
            </a:r>
            <a:r>
              <a:rPr lang="de-DE" sz="1000" dirty="0" err="1"/>
              <a:t>shift</a:t>
            </a:r>
            <a:endParaRPr lang="de-DE" sz="1000" dirty="0"/>
          </a:p>
          <a:p>
            <a:r>
              <a:rPr lang="de-DE" sz="1000" dirty="0"/>
              <a:t>____ MPG </a:t>
            </a:r>
            <a:r>
              <a:rPr lang="de-DE" sz="1000" dirty="0" err="1"/>
              <a:t>synchronization</a:t>
            </a:r>
            <a:r>
              <a:rPr lang="de-DE" sz="1000" dirty="0"/>
              <a:t> </a:t>
            </a:r>
            <a:r>
              <a:rPr lang="de-DE" sz="1000" dirty="0" err="1"/>
              <a:t>feedback</a:t>
            </a:r>
            <a:endParaRPr lang="de-DE" sz="1000" dirty="0"/>
          </a:p>
          <a:p>
            <a:r>
              <a:rPr lang="de-DE" sz="1000" dirty="0"/>
              <a:t>____ </a:t>
            </a:r>
            <a:r>
              <a:rPr lang="de-DE" sz="1000" dirty="0" err="1"/>
              <a:t>Bunch</a:t>
            </a:r>
            <a:r>
              <a:rPr lang="de-DE" sz="1000" dirty="0"/>
              <a:t> </a:t>
            </a:r>
            <a:r>
              <a:rPr lang="de-DE" sz="1000" dirty="0" err="1"/>
              <a:t>Injection</a:t>
            </a:r>
            <a:r>
              <a:rPr lang="de-DE" sz="1000" dirty="0"/>
              <a:t> Controller (BIC)</a:t>
            </a:r>
          </a:p>
          <a:p>
            <a:r>
              <a:rPr lang="de-DE" sz="1000" dirty="0"/>
              <a:t>____ Bit 3 </a:t>
            </a:r>
            <a:r>
              <a:rPr lang="de-DE" sz="1000" dirty="0" err="1"/>
              <a:t>board</a:t>
            </a:r>
            <a:endParaRPr lang="de-DE" sz="1000" dirty="0"/>
          </a:p>
          <a:p>
            <a:r>
              <a:rPr lang="de-DE" sz="1000" dirty="0"/>
              <a:t>____ HER / LER </a:t>
            </a:r>
            <a:r>
              <a:rPr lang="de-DE" sz="1000" dirty="0" err="1"/>
              <a:t>quanta</a:t>
            </a:r>
            <a:endParaRPr lang="de-DE" sz="1000" dirty="0"/>
          </a:p>
          <a:p>
            <a:r>
              <a:rPr lang="de-DE" sz="1000" dirty="0"/>
              <a:t>____ PEP </a:t>
            </a:r>
            <a:r>
              <a:rPr lang="de-DE" sz="1000" dirty="0" err="1"/>
              <a:t>bucket</a:t>
            </a:r>
            <a:r>
              <a:rPr lang="de-DE" sz="1000" dirty="0"/>
              <a:t> </a:t>
            </a:r>
            <a:r>
              <a:rPr lang="de-DE" sz="1000" dirty="0" err="1"/>
              <a:t>number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95192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125150"/>
              </p:ext>
            </p:extLst>
          </p:nvPr>
        </p:nvGraphicFramePr>
        <p:xfrm>
          <a:off x="971600" y="1422697"/>
          <a:ext cx="3510392" cy="4937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77598"/>
                <a:gridCol w="877600"/>
                <a:gridCol w="877596"/>
                <a:gridCol w="877598"/>
              </a:tblGrid>
              <a:tr h="186069"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DAY </a:t>
                      </a:r>
                    </a:p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07:45</a:t>
                      </a:r>
                      <a:r>
                        <a:rPr lang="de-DE" sz="900" b="1" baseline="0" dirty="0" smtClean="0">
                          <a:latin typeface="Calibri" pitchFamily="34" charset="0"/>
                        </a:rPr>
                        <a:t>– 16:00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SWING </a:t>
                      </a:r>
                    </a:p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15:45</a:t>
                      </a:r>
                      <a:r>
                        <a:rPr lang="de-DE" sz="900" b="1" baseline="0" dirty="0" smtClean="0">
                          <a:latin typeface="Calibri" pitchFamily="34" charset="0"/>
                        </a:rPr>
                        <a:t> – 24:00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OWL </a:t>
                      </a:r>
                    </a:p>
                    <a:p>
                      <a:r>
                        <a:rPr lang="de-DE" sz="900" b="1" baseline="0" dirty="0" smtClean="0">
                          <a:latin typeface="Calibri" pitchFamily="34" charset="0"/>
                        </a:rPr>
                        <a:t>23:45 – 08:00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OFF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 Back </a:t>
                      </a:r>
                      <a:r>
                        <a:rPr lang="de-DE" sz="900" b="1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 Back </a:t>
                      </a:r>
                      <a:r>
                        <a:rPr lang="de-DE" sz="900" b="1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 Back </a:t>
                      </a:r>
                      <a:r>
                        <a:rPr lang="de-DE" sz="900" b="1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 Back </a:t>
                      </a:r>
                      <a:r>
                        <a:rPr lang="de-DE" sz="900" b="1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 Back </a:t>
                      </a:r>
                      <a:r>
                        <a:rPr lang="de-DE" sz="900" b="1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</a:tr>
              <a:tr h="223180"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 smtClean="0">
                          <a:latin typeface="Calibri" pitchFamily="34" charset="0"/>
                        </a:rPr>
                        <a:t>X Back </a:t>
                      </a:r>
                      <a:r>
                        <a:rPr lang="de-DE" sz="900" b="1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 smtClean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785514"/>
              </p:ext>
            </p:extLst>
          </p:nvPr>
        </p:nvGraphicFramePr>
        <p:xfrm>
          <a:off x="4923849" y="1421122"/>
          <a:ext cx="3518476" cy="4937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79619"/>
                <a:gridCol w="879619"/>
                <a:gridCol w="879619"/>
                <a:gridCol w="879619"/>
              </a:tblGrid>
              <a:tr h="186069"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DAY </a:t>
                      </a:r>
                    </a:p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07:45</a:t>
                      </a:r>
                      <a:r>
                        <a:rPr lang="de-DE" sz="900" b="1" baseline="0" dirty="0" smtClean="0">
                          <a:latin typeface="Calibri" pitchFamily="34" charset="0"/>
                        </a:rPr>
                        <a:t> – 16:00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SWING </a:t>
                      </a:r>
                    </a:p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15:45</a:t>
                      </a:r>
                      <a:r>
                        <a:rPr lang="de-DE" sz="900" b="1" baseline="0" dirty="0" smtClean="0">
                          <a:latin typeface="Calibri" pitchFamily="34" charset="0"/>
                        </a:rPr>
                        <a:t> –  24:00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OWL </a:t>
                      </a:r>
                    </a:p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23:45 – 08:00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OFF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r>
                        <a:rPr lang="de-DE" sz="900" b="1" baseline="0" dirty="0" smtClean="0">
                          <a:latin typeface="Calibri" pitchFamily="34" charset="0"/>
                        </a:rPr>
                        <a:t> Back </a:t>
                      </a:r>
                      <a:r>
                        <a:rPr lang="de-DE" sz="900" b="1" baseline="0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</a:tr>
              <a:tr h="186069"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</a:tr>
              <a:tr h="223180"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1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 Back</a:t>
                      </a:r>
                      <a:r>
                        <a:rPr lang="de-DE" sz="9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de-DE" sz="900" b="1" baseline="0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 Back</a:t>
                      </a:r>
                      <a:r>
                        <a:rPr lang="de-DE" sz="9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de-DE" sz="900" b="1" baseline="0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1051790"/>
            <a:ext cx="396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Auszug aus dem EOIC Schichtplan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0994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62172"/>
              </p:ext>
            </p:extLst>
          </p:nvPr>
        </p:nvGraphicFramePr>
        <p:xfrm>
          <a:off x="955874" y="1428827"/>
          <a:ext cx="3510392" cy="4937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77598"/>
                <a:gridCol w="877600"/>
                <a:gridCol w="900097"/>
                <a:gridCol w="855097"/>
              </a:tblGrid>
              <a:tr h="270030"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DAY </a:t>
                      </a:r>
                    </a:p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07:45</a:t>
                      </a:r>
                      <a:r>
                        <a:rPr lang="de-DE" sz="900" b="1" baseline="0" dirty="0" smtClean="0">
                          <a:latin typeface="Calibri" pitchFamily="34" charset="0"/>
                        </a:rPr>
                        <a:t> – 16:00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SWING </a:t>
                      </a:r>
                    </a:p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15:45</a:t>
                      </a:r>
                      <a:r>
                        <a:rPr lang="de-DE" sz="900" b="1" baseline="0" dirty="0" smtClean="0">
                          <a:latin typeface="Calibri" pitchFamily="34" charset="0"/>
                        </a:rPr>
                        <a:t> – 24:00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OWL </a:t>
                      </a:r>
                    </a:p>
                    <a:p>
                      <a:r>
                        <a:rPr lang="de-DE" sz="900" b="1" baseline="0" dirty="0" smtClean="0">
                          <a:latin typeface="Calibri" pitchFamily="34" charset="0"/>
                        </a:rPr>
                        <a:t>23:45– 08:00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OFF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 Back</a:t>
                      </a:r>
                      <a:r>
                        <a:rPr lang="de-DE" sz="9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de-DE" sz="900" b="1" baseline="0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 Back </a:t>
                      </a:r>
                      <a:r>
                        <a:rPr lang="de-DE" sz="900" b="1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 Back </a:t>
                      </a:r>
                      <a:r>
                        <a:rPr lang="de-DE" sz="900" b="1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19283"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26589"/>
              </p:ext>
            </p:extLst>
          </p:nvPr>
        </p:nvGraphicFramePr>
        <p:xfrm>
          <a:off x="4931933" y="1403350"/>
          <a:ext cx="3510392" cy="4937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77598"/>
                <a:gridCol w="877597"/>
                <a:gridCol w="900100"/>
                <a:gridCol w="855097"/>
              </a:tblGrid>
              <a:tr h="186069"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DAY </a:t>
                      </a:r>
                    </a:p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07:45</a:t>
                      </a:r>
                      <a:r>
                        <a:rPr lang="de-DE" sz="900" b="1" baseline="0" dirty="0" smtClean="0">
                          <a:latin typeface="Calibri" pitchFamily="34" charset="0"/>
                        </a:rPr>
                        <a:t> – 16:00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SWING </a:t>
                      </a:r>
                    </a:p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15:45</a:t>
                      </a:r>
                      <a:r>
                        <a:rPr lang="de-DE" sz="900" b="1" baseline="0" dirty="0" smtClean="0">
                          <a:latin typeface="Calibri" pitchFamily="34" charset="0"/>
                        </a:rPr>
                        <a:t> – 24:00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OWL </a:t>
                      </a:r>
                    </a:p>
                    <a:p>
                      <a:r>
                        <a:rPr lang="de-DE" sz="900" b="1" baseline="0" dirty="0" smtClean="0">
                          <a:latin typeface="Calibri" pitchFamily="34" charset="0"/>
                        </a:rPr>
                        <a:t>23:45 – 08:00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900" b="1" dirty="0" smtClean="0">
                          <a:latin typeface="Calibri" pitchFamily="34" charset="0"/>
                        </a:rPr>
                        <a:t>OFF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 Back </a:t>
                      </a:r>
                      <a:r>
                        <a:rPr lang="de-DE" sz="900" b="1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 Back </a:t>
                      </a:r>
                      <a:r>
                        <a:rPr lang="de-DE" sz="900" b="1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 Back </a:t>
                      </a:r>
                      <a:r>
                        <a:rPr lang="de-DE" sz="900" b="1" dirty="0" err="1" smtClean="0">
                          <a:latin typeface="Calibri" pitchFamily="34" charset="0"/>
                        </a:rPr>
                        <a:t>Up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12227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23180"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1" dirty="0" smtClean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86069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>
                          <a:latin typeface="Calibri" pitchFamily="34" charset="0"/>
                        </a:rPr>
                        <a:t>X</a:t>
                      </a:r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5874" y="1059495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Auszug aus dem Operator Schichtplan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1704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E0B5-D413-4CA8-8F94-50EC1E9F90C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SLAC:</a:t>
            </a:r>
          </a:p>
          <a:p>
            <a:r>
              <a:rPr lang="en-GB" dirty="0" smtClean="0"/>
              <a:t>Michael </a:t>
            </a:r>
            <a:r>
              <a:rPr lang="en-GB" dirty="0" err="1" smtClean="0"/>
              <a:t>Bieler</a:t>
            </a:r>
            <a:r>
              <a:rPr lang="en-GB" dirty="0" smtClean="0"/>
              <a:t>, Arne </a:t>
            </a:r>
            <a:r>
              <a:rPr lang="en-GB" dirty="0" err="1" smtClean="0"/>
              <a:t>Brinkmann</a:t>
            </a:r>
            <a:r>
              <a:rPr lang="en-GB" dirty="0" smtClean="0"/>
              <a:t>, </a:t>
            </a:r>
            <a:r>
              <a:rPr lang="en-GB" dirty="0" err="1" smtClean="0"/>
              <a:t>Arvid</a:t>
            </a:r>
            <a:r>
              <a:rPr lang="en-GB" dirty="0" smtClean="0"/>
              <a:t> </a:t>
            </a:r>
            <a:r>
              <a:rPr lang="en-GB" dirty="0" err="1" smtClean="0"/>
              <a:t>Eislage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4" y="1106089"/>
            <a:ext cx="7072313" cy="5304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7173" y="393405"/>
            <a:ext cx="5767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SLAC Besuch: 06.06.11 – 01.07.11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SLAC Besuch: 06.06.2011 – 01.07.2011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E0B5-D413-4CA8-8F94-50EC1E9F90C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</a:p>
          <a:p>
            <a:r>
              <a:rPr lang="en-GB" dirty="0" smtClean="0"/>
              <a:t>Michael </a:t>
            </a:r>
            <a:r>
              <a:rPr lang="en-GB" dirty="0" err="1" smtClean="0"/>
              <a:t>Bieler</a:t>
            </a:r>
            <a:r>
              <a:rPr lang="en-GB" dirty="0" smtClean="0"/>
              <a:t>, Arne </a:t>
            </a:r>
            <a:r>
              <a:rPr lang="en-GB" dirty="0" err="1" smtClean="0"/>
              <a:t>Brinkmann</a:t>
            </a:r>
            <a:r>
              <a:rPr lang="en-GB" dirty="0" smtClean="0"/>
              <a:t>, </a:t>
            </a:r>
            <a:r>
              <a:rPr lang="en-GB" dirty="0" err="1" smtClean="0"/>
              <a:t>Arvid</a:t>
            </a:r>
            <a:r>
              <a:rPr lang="en-GB" dirty="0" smtClean="0"/>
              <a:t> </a:t>
            </a:r>
            <a:r>
              <a:rPr lang="en-GB" dirty="0" err="1" smtClean="0"/>
              <a:t>Eislage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07698" y="1556960"/>
            <a:ext cx="69097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b="1" dirty="0" smtClean="0"/>
              <a:t>Inhalt:</a:t>
            </a:r>
          </a:p>
          <a:p>
            <a:pPr marL="171450" indent="-171450">
              <a:buFontTx/>
              <a:buChar char="-"/>
            </a:pPr>
            <a:r>
              <a:rPr lang="de-DE" sz="2000" dirty="0" smtClean="0"/>
              <a:t>Zweck der Reise</a:t>
            </a:r>
          </a:p>
          <a:p>
            <a:pPr marL="171450" indent="-171450">
              <a:buFontTx/>
              <a:buChar char="-"/>
            </a:pPr>
            <a:r>
              <a:rPr lang="de-DE" sz="2000" dirty="0" smtClean="0"/>
              <a:t>Kurzer </a:t>
            </a:r>
            <a:r>
              <a:rPr lang="de-DE" sz="2000" dirty="0"/>
              <a:t>Ü</a:t>
            </a:r>
            <a:r>
              <a:rPr lang="de-DE" sz="2000" dirty="0" smtClean="0"/>
              <a:t>berblick LCLS (</a:t>
            </a:r>
            <a:r>
              <a:rPr lang="de-DE" sz="2000" dirty="0" err="1"/>
              <a:t>Linac</a:t>
            </a:r>
            <a:r>
              <a:rPr lang="de-DE" sz="2000" dirty="0"/>
              <a:t> </a:t>
            </a:r>
            <a:r>
              <a:rPr lang="de-DE" sz="2000" dirty="0" err="1"/>
              <a:t>coherent</a:t>
            </a:r>
            <a:r>
              <a:rPr lang="de-DE" sz="2000" dirty="0"/>
              <a:t> </a:t>
            </a:r>
            <a:r>
              <a:rPr lang="de-DE" sz="2000" dirty="0" smtClean="0"/>
              <a:t>light </a:t>
            </a:r>
            <a:r>
              <a:rPr lang="de-DE" sz="2000" dirty="0" err="1" smtClean="0"/>
              <a:t>source</a:t>
            </a:r>
            <a:r>
              <a:rPr lang="de-DE" sz="20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de-DE" sz="2000" dirty="0" smtClean="0"/>
              <a:t>MCC (</a:t>
            </a:r>
            <a:r>
              <a:rPr lang="de-DE" sz="2000" dirty="0" err="1" smtClean="0"/>
              <a:t>Machine</a:t>
            </a:r>
            <a:r>
              <a:rPr lang="de-DE" sz="2000" dirty="0" smtClean="0"/>
              <a:t> </a:t>
            </a:r>
            <a:r>
              <a:rPr lang="de-DE" sz="2000" dirty="0" err="1" smtClean="0"/>
              <a:t>Control</a:t>
            </a:r>
            <a:r>
              <a:rPr lang="de-DE" sz="2000" dirty="0" smtClean="0"/>
              <a:t> Center)</a:t>
            </a:r>
          </a:p>
          <a:p>
            <a:pPr marL="171450" indent="-171450">
              <a:buFontTx/>
              <a:buChar char="-"/>
            </a:pPr>
            <a:r>
              <a:rPr lang="de-DE" sz="2000" dirty="0" smtClean="0"/>
              <a:t>Operating</a:t>
            </a:r>
          </a:p>
          <a:p>
            <a:pPr marL="171450" indent="-171450">
              <a:buFontTx/>
              <a:buChar char="-"/>
            </a:pPr>
            <a:r>
              <a:rPr lang="de-DE" sz="2000" dirty="0" smtClean="0"/>
              <a:t>Zusammenfassung</a:t>
            </a:r>
          </a:p>
          <a:p>
            <a:pPr marL="171450" indent="-171450">
              <a:buFontTx/>
              <a:buChar char="-"/>
            </a:pPr>
            <a:endParaRPr lang="de-DE" sz="2000" dirty="0" smtClean="0"/>
          </a:p>
          <a:p>
            <a:pPr marL="171450" indent="-171450">
              <a:buFontTx/>
              <a:buChar char="-"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2153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E0B5-D413-4CA8-8F94-50EC1E9F90C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0" y="1260954"/>
            <a:ext cx="6943725" cy="5207794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431985" y="1759788"/>
            <a:ext cx="5857336" cy="22529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Unterschied zu DESY: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r>
              <a:rPr lang="de-DE" sz="1800" dirty="0" smtClean="0"/>
              <a:t>Kommunikation und Organisation mit den </a:t>
            </a:r>
            <a:r>
              <a:rPr lang="de-DE" sz="1800" dirty="0" err="1" smtClean="0"/>
              <a:t>techn.Gruppen</a:t>
            </a:r>
            <a:r>
              <a:rPr lang="de-DE" sz="1800" dirty="0" smtClean="0"/>
              <a:t> ausschl. über EOIC</a:t>
            </a:r>
          </a:p>
          <a:p>
            <a:pPr>
              <a:buNone/>
            </a:pPr>
            <a:endParaRPr lang="de-DE" sz="1800" dirty="0"/>
          </a:p>
          <a:p>
            <a:pPr>
              <a:buNone/>
            </a:pPr>
            <a:r>
              <a:rPr lang="de-DE" sz="1800" dirty="0" smtClean="0"/>
              <a:t>Wissenschaftler (Maschinen-Koordinatoren) machen nahezu kein aktives Operating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862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 bwMode="auto">
          <a:xfrm>
            <a:off x="5195888" y="1238250"/>
            <a:ext cx="1190625" cy="800100"/>
          </a:xfrm>
          <a:prstGeom prst="wedgeEllipseCallout">
            <a:avLst>
              <a:gd name="adj1" fmla="val -52033"/>
              <a:gd name="adj2" fmla="val 285119"/>
            </a:avLst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endParaRPr lang="de-DE" dirty="0" smtClean="0"/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dirty="0"/>
              <a:t> </a:t>
            </a:r>
            <a:r>
              <a:rPr lang="de-DE" dirty="0" smtClean="0"/>
              <a:t>        </a:t>
            </a:r>
            <a:r>
              <a:rPr lang="de-DE" sz="1200" dirty="0" smtClean="0"/>
              <a:t>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E0B5-D413-4CA8-8F94-50EC1E9F90C5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86972" y="1110962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3200" dirty="0" smtClean="0"/>
              <a:t>Operating 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90" y="3698875"/>
            <a:ext cx="4185464" cy="19771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 bwMode="auto">
          <a:xfrm>
            <a:off x="2213676" y="2102367"/>
            <a:ext cx="1190625" cy="800100"/>
          </a:xfrm>
          <a:prstGeom prst="wedgeEllipseCallout">
            <a:avLst>
              <a:gd name="adj1" fmla="val 28711"/>
              <a:gd name="adj2" fmla="val 164853"/>
            </a:avLst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  </a:t>
            </a:r>
            <a:r>
              <a:rPr kumimoji="0" lang="de-DE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1750 ?</a:t>
            </a:r>
            <a:r>
              <a:rPr kumimoji="0" lang="de-DE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 </a:t>
            </a:r>
            <a:endParaRPr kumimoji="0" lang="de-DE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115888" y="4911725"/>
            <a:ext cx="1597946" cy="984250"/>
          </a:xfrm>
          <a:prstGeom prst="wedgeEllipseCallout">
            <a:avLst>
              <a:gd name="adj1" fmla="val 179576"/>
              <a:gd name="adj2" fmla="val -63937"/>
            </a:avLst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200" dirty="0" err="1" smtClean="0"/>
              <a:t>What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heck ?!</a:t>
            </a:r>
            <a:endParaRPr lang="de-DE" sz="1200" dirty="0"/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endParaRPr lang="de-DE" dirty="0" smtClean="0"/>
          </a:p>
        </p:txBody>
      </p:sp>
      <p:sp>
        <p:nvSpPr>
          <p:cNvPr id="10" name="Oval Callout 9"/>
          <p:cNvSpPr/>
          <p:nvPr/>
        </p:nvSpPr>
        <p:spPr bwMode="auto">
          <a:xfrm>
            <a:off x="23813" y="2009554"/>
            <a:ext cx="1628775" cy="1038446"/>
          </a:xfrm>
          <a:prstGeom prst="wedgeEllipseCallout">
            <a:avLst>
              <a:gd name="adj1" fmla="val 80768"/>
              <a:gd name="adj2" fmla="val 120252"/>
            </a:avLst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200" dirty="0" err="1" smtClean="0"/>
              <a:t>Gun-Window</a:t>
            </a:r>
            <a:r>
              <a:rPr lang="de-DE" sz="1200" dirty="0" smtClean="0"/>
              <a:t> </a:t>
            </a:r>
            <a:r>
              <a:rPr lang="de-DE" sz="1200" dirty="0" err="1" smtClean="0"/>
              <a:t>might</a:t>
            </a:r>
            <a:r>
              <a:rPr lang="de-DE" sz="1200" dirty="0" smtClean="0"/>
              <a:t> </a:t>
            </a:r>
            <a:r>
              <a:rPr lang="de-DE" sz="1200" dirty="0" err="1" smtClean="0"/>
              <a:t>be</a:t>
            </a:r>
            <a:r>
              <a:rPr lang="de-DE" sz="1200" dirty="0" smtClean="0"/>
              <a:t> </a:t>
            </a:r>
            <a:r>
              <a:rPr lang="de-DE" sz="1200" dirty="0" err="1" smtClean="0"/>
              <a:t>broken</a:t>
            </a:r>
            <a:r>
              <a:rPr lang="de-DE" sz="1200" dirty="0" smtClean="0"/>
              <a:t> !</a:t>
            </a:r>
          </a:p>
        </p:txBody>
      </p:sp>
      <p:sp>
        <p:nvSpPr>
          <p:cNvPr id="11" name="Oval Callout 10"/>
          <p:cNvSpPr/>
          <p:nvPr/>
        </p:nvSpPr>
        <p:spPr bwMode="auto">
          <a:xfrm>
            <a:off x="3646968" y="2020186"/>
            <a:ext cx="1448908" cy="884939"/>
          </a:xfrm>
          <a:prstGeom prst="wedgeEllipseCallout">
            <a:avLst>
              <a:gd name="adj1" fmla="val -43089"/>
              <a:gd name="adj2" fmla="val 173038"/>
            </a:avLst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200" dirty="0" err="1" smtClean="0"/>
              <a:t>Don‘t</a:t>
            </a:r>
            <a:r>
              <a:rPr lang="de-DE" sz="1200" dirty="0" smtClean="0"/>
              <a:t> </a:t>
            </a:r>
            <a:r>
              <a:rPr lang="de-DE" sz="1200" dirty="0" err="1" smtClean="0"/>
              <a:t>forget</a:t>
            </a:r>
            <a:endParaRPr lang="de-DE" sz="1200" dirty="0" smtClean="0"/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200" dirty="0" err="1"/>
              <a:t>t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he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logbook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200" dirty="0" err="1" smtClean="0"/>
              <a:t>entries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23813" y="3536949"/>
            <a:ext cx="1552575" cy="1162641"/>
          </a:xfrm>
          <a:prstGeom prst="wedgeEllipseCallout">
            <a:avLst>
              <a:gd name="adj1" fmla="val 127416"/>
              <a:gd name="adj2" fmla="val 35995"/>
            </a:avLst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200" dirty="0" err="1" smtClean="0"/>
              <a:t>It</a:t>
            </a:r>
            <a:r>
              <a:rPr lang="de-DE" sz="1200" dirty="0" smtClean="0"/>
              <a:t> </a:t>
            </a:r>
            <a:r>
              <a:rPr lang="de-DE" sz="1200" dirty="0" err="1" smtClean="0"/>
              <a:t>wasn‘t</a:t>
            </a:r>
            <a:r>
              <a:rPr lang="de-DE" sz="1200" dirty="0" smtClean="0"/>
              <a:t> </a:t>
            </a:r>
            <a:r>
              <a:rPr lang="de-DE" sz="1200" dirty="0" err="1" smtClean="0"/>
              <a:t>me</a:t>
            </a:r>
            <a:r>
              <a:rPr lang="de-DE" sz="1200" dirty="0" smtClean="0"/>
              <a:t>!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200" dirty="0" smtClean="0"/>
              <a:t>I </a:t>
            </a:r>
            <a:r>
              <a:rPr lang="de-DE" sz="1200" dirty="0" err="1" smtClean="0"/>
              <a:t>didn‘t</a:t>
            </a:r>
            <a:r>
              <a:rPr lang="de-DE" sz="1200" dirty="0" smtClean="0"/>
              <a:t> </a:t>
            </a:r>
            <a:r>
              <a:rPr lang="de-DE" sz="1200" dirty="0" err="1" smtClean="0"/>
              <a:t>touch</a:t>
            </a:r>
            <a:r>
              <a:rPr lang="de-DE" sz="1200" dirty="0" smtClean="0"/>
              <a:t>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200" dirty="0" err="1" smtClean="0"/>
              <a:t>Anything</a:t>
            </a:r>
            <a:r>
              <a:rPr lang="de-DE" sz="1200" dirty="0" smtClean="0"/>
              <a:t> !</a:t>
            </a:r>
          </a:p>
        </p:txBody>
      </p:sp>
      <p:sp>
        <p:nvSpPr>
          <p:cNvPr id="13" name="Oval Callout 12"/>
          <p:cNvSpPr/>
          <p:nvPr/>
        </p:nvSpPr>
        <p:spPr bwMode="auto">
          <a:xfrm>
            <a:off x="6386513" y="1762125"/>
            <a:ext cx="1779292" cy="838200"/>
          </a:xfrm>
          <a:prstGeom prst="wedgeEllipseCallout">
            <a:avLst>
              <a:gd name="adj1" fmla="val -77314"/>
              <a:gd name="adj2" fmla="val 183180"/>
            </a:avLst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200" dirty="0" err="1" smtClean="0"/>
              <a:t>Thank</a:t>
            </a:r>
            <a:r>
              <a:rPr lang="de-DE" sz="1200" dirty="0" smtClean="0"/>
              <a:t> </a:t>
            </a:r>
            <a:r>
              <a:rPr lang="de-DE" sz="1200" dirty="0" err="1" smtClean="0"/>
              <a:t>God</a:t>
            </a:r>
            <a:endParaRPr lang="de-DE" sz="1200" dirty="0" smtClean="0"/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200" dirty="0" err="1" smtClean="0"/>
              <a:t>It‘s</a:t>
            </a:r>
            <a:r>
              <a:rPr lang="de-DE" sz="1200" dirty="0" smtClean="0"/>
              <a:t> 15:00</a:t>
            </a:r>
          </a:p>
        </p:txBody>
      </p:sp>
      <p:sp>
        <p:nvSpPr>
          <p:cNvPr id="14" name="Oval Callout 13"/>
          <p:cNvSpPr/>
          <p:nvPr/>
        </p:nvSpPr>
        <p:spPr bwMode="auto">
          <a:xfrm>
            <a:off x="7086600" y="3851275"/>
            <a:ext cx="1525772" cy="800100"/>
          </a:xfrm>
          <a:prstGeom prst="wedgeEllipseCallout">
            <a:avLst>
              <a:gd name="adj1" fmla="val -157657"/>
              <a:gd name="adj2" fmla="val 17511"/>
            </a:avLst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de-DE" sz="1200" dirty="0" err="1" smtClean="0"/>
              <a:t>Fascinating</a:t>
            </a:r>
            <a:r>
              <a:rPr lang="de-DE" sz="1200" dirty="0" smtClean="0"/>
              <a:t> !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9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25718" y="927069"/>
            <a:ext cx="751660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 </a:t>
            </a:r>
            <a:endParaRPr lang="de-DE" sz="1800" dirty="0"/>
          </a:p>
          <a:p>
            <a:pPr>
              <a:buNone/>
            </a:pPr>
            <a:endParaRPr lang="de-DE" sz="1800" dirty="0"/>
          </a:p>
        </p:txBody>
      </p:sp>
      <p:pic>
        <p:nvPicPr>
          <p:cNvPr id="4101" name="Picture 5" descr="C:\Users\brinkma\Desktop\LCLS presentations\overview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" y="1154815"/>
            <a:ext cx="8841149" cy="519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3245" y="1733908"/>
            <a:ext cx="6510008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 smtClean="0"/>
              <a:t>„Daten-Alterung“ wird auf Displays sichtbar gemacht</a:t>
            </a:r>
          </a:p>
          <a:p>
            <a:pPr>
              <a:buNone/>
            </a:pPr>
            <a:r>
              <a:rPr lang="de-DE" sz="2000" dirty="0" err="1" smtClean="0"/>
              <a:t>Hellgrün:Aktuell</a:t>
            </a: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Dunkelgrün: Älter</a:t>
            </a:r>
          </a:p>
          <a:p>
            <a:pPr>
              <a:buNone/>
            </a:pPr>
            <a:r>
              <a:rPr lang="de-DE" sz="2000" dirty="0" smtClean="0"/>
              <a:t>Grau: Out </a:t>
            </a:r>
            <a:r>
              <a:rPr lang="de-DE" sz="2000" dirty="0" err="1" smtClean="0"/>
              <a:t>of</a:t>
            </a:r>
            <a:r>
              <a:rPr lang="de-DE" sz="2000" dirty="0" smtClean="0"/>
              <a:t> Date (älter 24 h)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813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25718" y="927069"/>
            <a:ext cx="751660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 </a:t>
            </a:r>
            <a:endParaRPr lang="de-DE" sz="1800" dirty="0"/>
          </a:p>
          <a:p>
            <a:pPr>
              <a:buNone/>
            </a:pPr>
            <a:endParaRPr lang="de-DE" sz="1800" dirty="0"/>
          </a:p>
        </p:txBody>
      </p:sp>
      <p:pic>
        <p:nvPicPr>
          <p:cNvPr id="5122" name="Picture 2" descr="G:\overview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1403350"/>
            <a:ext cx="9043636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25718" y="927069"/>
            <a:ext cx="751660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 </a:t>
            </a:r>
            <a:endParaRPr lang="de-DE" sz="1800" dirty="0"/>
          </a:p>
          <a:p>
            <a:pPr>
              <a:buNone/>
            </a:pPr>
            <a:endParaRPr lang="de-DE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277934"/>
            <a:ext cx="646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err="1" smtClean="0"/>
              <a:t>Controlsystems</a:t>
            </a:r>
            <a:r>
              <a:rPr lang="de-DE" sz="2400" dirty="0" smtClean="0"/>
              <a:t>: </a:t>
            </a:r>
            <a:r>
              <a:rPr lang="de-DE" sz="2400" dirty="0" err="1" smtClean="0"/>
              <a:t>EPICS,Java-based,Matlab</a:t>
            </a:r>
            <a:r>
              <a:rPr lang="de-DE" sz="1400" dirty="0" smtClean="0"/>
              <a:t>   </a:t>
            </a:r>
          </a:p>
        </p:txBody>
      </p:sp>
      <p:pic>
        <p:nvPicPr>
          <p:cNvPr id="1026" name="Picture 2" descr="G:\lcls_home_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05" y="1758649"/>
            <a:ext cx="5605037" cy="44111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86372" y="6149975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400" dirty="0" smtClean="0"/>
              <a:t>LCLS Home </a:t>
            </a:r>
            <a:r>
              <a:rPr lang="de-DE" sz="1400" dirty="0" err="1" smtClean="0"/>
              <a:t>screen</a:t>
            </a:r>
            <a:endParaRPr lang="de-DE" sz="1400" dirty="0"/>
          </a:p>
        </p:txBody>
      </p:sp>
      <p:sp>
        <p:nvSpPr>
          <p:cNvPr id="7" name="Oval 6"/>
          <p:cNvSpPr/>
          <p:nvPr/>
        </p:nvSpPr>
        <p:spPr bwMode="auto">
          <a:xfrm>
            <a:off x="6305550" y="2352675"/>
            <a:ext cx="733425" cy="6762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9" name="Picture 2" descr="C:\Users\brinkma\Desktop\LCLS presentations\lclsmatlabgu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8" y="807618"/>
            <a:ext cx="7981950" cy="794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402591" y="2831460"/>
            <a:ext cx="800100" cy="762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0" name="Picture 2" descr="C:\Users\brinkma\Desktop\LCLS presentations\energy_change_to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2" y="2170663"/>
            <a:ext cx="45339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1553663" y="2309812"/>
            <a:ext cx="800100" cy="762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90" y="125143"/>
            <a:ext cx="6006692" cy="478658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1588168" y="4530725"/>
            <a:ext cx="800100" cy="762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07" y="708591"/>
            <a:ext cx="7083145" cy="59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3" grpId="0" animBg="1"/>
      <p:bldP spid="13" grpId="1" animBg="1"/>
      <p:bldP spid="16" grpId="0" animBg="1"/>
      <p:bldP spid="16" grpId="1" animBg="1"/>
      <p:bldP spid="16" grpId="2" animBg="1"/>
      <p:bldP spid="16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pic>
        <p:nvPicPr>
          <p:cNvPr id="2054" name="Picture 6" descr="G:\dashboard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48" y="1044492"/>
            <a:ext cx="5391151" cy="49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2263" y="6110386"/>
            <a:ext cx="2448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400" dirty="0" smtClean="0"/>
              <a:t>                         Dashboard 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7" name="Oval 6"/>
          <p:cNvSpPr/>
          <p:nvPr/>
        </p:nvSpPr>
        <p:spPr bwMode="auto">
          <a:xfrm>
            <a:off x="5383792" y="3966083"/>
            <a:ext cx="800100" cy="762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8" y="1655937"/>
            <a:ext cx="6765994" cy="3977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8362" y="5079875"/>
            <a:ext cx="6488054" cy="13726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/>
              <a:t>LEM = </a:t>
            </a:r>
            <a:r>
              <a:rPr lang="de-DE" sz="1600" dirty="0" err="1"/>
              <a:t>linac</a:t>
            </a:r>
            <a:r>
              <a:rPr lang="de-DE" sz="1600" dirty="0"/>
              <a:t>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management</a:t>
            </a:r>
            <a:endParaRPr lang="de-DE" sz="1600" dirty="0"/>
          </a:p>
          <a:p>
            <a:pPr>
              <a:buNone/>
            </a:pPr>
            <a:r>
              <a:rPr lang="de-DE" sz="1600" dirty="0"/>
              <a:t>Dieses Programm passt die </a:t>
            </a:r>
            <a:r>
              <a:rPr lang="de-DE" sz="1600" dirty="0" err="1"/>
              <a:t>Quadrupolströme</a:t>
            </a:r>
            <a:r>
              <a:rPr lang="de-DE" sz="1600" dirty="0"/>
              <a:t> dem tatsächlich existierenden </a:t>
            </a:r>
            <a:r>
              <a:rPr lang="de-DE" sz="1600" dirty="0" smtClean="0"/>
              <a:t>Klystron-Energie-Profil </a:t>
            </a:r>
            <a:r>
              <a:rPr lang="de-DE" sz="1600" dirty="0"/>
              <a:t>an. Wird bei jedem Wellenlängenwechsel </a:t>
            </a:r>
            <a:r>
              <a:rPr lang="de-DE" sz="1600" dirty="0" smtClean="0"/>
              <a:t>angewendet, sobald ausgewählt ist, </a:t>
            </a:r>
            <a:r>
              <a:rPr lang="de-DE" sz="1600" dirty="0"/>
              <a:t>welche Klystrons bei der neuen Wellenlänge "mitspielen" dürfen).</a:t>
            </a:r>
          </a:p>
        </p:txBody>
      </p:sp>
    </p:spTree>
    <p:extLst>
      <p:ext uri="{BB962C8B-B14F-4D97-AF65-F5344CB8AC3E}">
        <p14:creationId xmlns:p14="http://schemas.microsoft.com/office/powerpoint/2010/main" val="1100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pic>
        <p:nvPicPr>
          <p:cNvPr id="2055" name="Picture 7" descr="C:\Users\brinkma\Desktop\LCLS presentations\6x6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6" y="1171574"/>
            <a:ext cx="4590087" cy="52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06906" y="1403350"/>
            <a:ext cx="3238387" cy="185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400" dirty="0" smtClean="0"/>
              <a:t>6 mal 6 Feedback</a:t>
            </a:r>
          </a:p>
          <a:p>
            <a:pPr>
              <a:buNone/>
            </a:pPr>
            <a:r>
              <a:rPr lang="de-DE" sz="1400" dirty="0" smtClean="0"/>
              <a:t>6 Messwerte ( Energie)</a:t>
            </a:r>
          </a:p>
          <a:p>
            <a:pPr>
              <a:buNone/>
            </a:pPr>
            <a:r>
              <a:rPr lang="de-DE" sz="1400" dirty="0" smtClean="0"/>
              <a:t>6 Stellwerte (Amplitude, Phase) </a:t>
            </a:r>
          </a:p>
          <a:p>
            <a:pPr>
              <a:buNone/>
            </a:pPr>
            <a:r>
              <a:rPr lang="de-DE" sz="1400" dirty="0" smtClean="0"/>
              <a:t>Feedbacks können je nach Maschinen</a:t>
            </a:r>
          </a:p>
          <a:p>
            <a:pPr>
              <a:buNone/>
            </a:pPr>
            <a:r>
              <a:rPr lang="de-DE" sz="1400" dirty="0" smtClean="0"/>
              <a:t>Zustand separat zu oder abgeschaltet</a:t>
            </a:r>
          </a:p>
          <a:p>
            <a:pPr>
              <a:buNone/>
            </a:pPr>
            <a:r>
              <a:rPr lang="de-DE" sz="1400" dirty="0"/>
              <a:t>w</a:t>
            </a:r>
            <a:r>
              <a:rPr lang="de-DE" sz="1400" dirty="0" smtClean="0"/>
              <a:t>erden. </a:t>
            </a:r>
          </a:p>
          <a:p>
            <a:pPr>
              <a:buNone/>
            </a:pPr>
            <a:r>
              <a:rPr lang="de-DE" sz="1400" dirty="0" smtClean="0"/>
              <a:t>-&gt; Raimund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8615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25718" y="927069"/>
            <a:ext cx="751660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 </a:t>
            </a:r>
            <a:endParaRPr lang="de-DE" sz="1800" dirty="0"/>
          </a:p>
          <a:p>
            <a:pPr>
              <a:buNone/>
            </a:pPr>
            <a:endParaRPr lang="de-DE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23880" y="1191373"/>
            <a:ext cx="8221033" cy="6038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b="1" dirty="0" smtClean="0"/>
              <a:t>Feedbacks:  So ähnlich jetzt auch bei FLASH (XFEL)</a:t>
            </a:r>
          </a:p>
          <a:p>
            <a:pPr>
              <a:buNone/>
            </a:pPr>
            <a:r>
              <a:rPr lang="de-DE" sz="1400" dirty="0"/>
              <a:t>	</a:t>
            </a:r>
            <a:r>
              <a:rPr lang="de-DE" sz="1800" dirty="0" err="1" smtClean="0"/>
              <a:t>Bunch</a:t>
            </a:r>
            <a:r>
              <a:rPr lang="de-DE" sz="1800" dirty="0" smtClean="0"/>
              <a:t> Charge Feedback</a:t>
            </a:r>
          </a:p>
          <a:p>
            <a:pPr>
              <a:buNone/>
            </a:pPr>
            <a:r>
              <a:rPr lang="de-DE" sz="1800" dirty="0" smtClean="0"/>
              <a:t>	Orbit Feedbacks:</a:t>
            </a:r>
          </a:p>
          <a:p>
            <a:pPr>
              <a:buNone/>
            </a:pPr>
            <a:r>
              <a:rPr lang="de-DE" sz="1800" dirty="0"/>
              <a:t>	</a:t>
            </a:r>
            <a:r>
              <a:rPr lang="de-DE" sz="1800" dirty="0" smtClean="0"/>
              <a:t>	Fast </a:t>
            </a:r>
            <a:r>
              <a:rPr lang="de-DE" sz="1800" dirty="0" err="1" smtClean="0"/>
              <a:t>Gun</a:t>
            </a:r>
            <a:r>
              <a:rPr lang="de-DE" sz="1800" dirty="0" smtClean="0"/>
              <a:t> Feedback </a:t>
            </a:r>
          </a:p>
          <a:p>
            <a:pPr>
              <a:buNone/>
            </a:pPr>
            <a:r>
              <a:rPr lang="de-DE" sz="1800" dirty="0"/>
              <a:t>	</a:t>
            </a:r>
            <a:r>
              <a:rPr lang="de-DE" sz="1800" dirty="0" smtClean="0"/>
              <a:t>	Fast </a:t>
            </a:r>
            <a:r>
              <a:rPr lang="de-DE" sz="1800" dirty="0" err="1" smtClean="0"/>
              <a:t>Injector</a:t>
            </a:r>
            <a:r>
              <a:rPr lang="de-DE" sz="1800" dirty="0" smtClean="0"/>
              <a:t> Feedback  (LOA </a:t>
            </a:r>
            <a:r>
              <a:rPr lang="de-DE" sz="1800" dirty="0" err="1" smtClean="0"/>
              <a:t>and</a:t>
            </a:r>
            <a:r>
              <a:rPr lang="de-DE" sz="1800" dirty="0" smtClean="0"/>
              <a:t> LOB</a:t>
            </a:r>
            <a:r>
              <a:rPr lang="de-DE" sz="1800" b="1" dirty="0" smtClean="0"/>
              <a:t>)</a:t>
            </a:r>
          </a:p>
          <a:p>
            <a:pPr>
              <a:buNone/>
            </a:pPr>
            <a:r>
              <a:rPr lang="de-DE" sz="1800" b="1" dirty="0"/>
              <a:t>	</a:t>
            </a:r>
            <a:r>
              <a:rPr lang="de-DE" sz="1800" b="1" dirty="0" smtClean="0"/>
              <a:t>	</a:t>
            </a:r>
            <a:r>
              <a:rPr lang="de-DE" sz="1800" dirty="0" smtClean="0"/>
              <a:t>Fast XCAV Feedback </a:t>
            </a:r>
          </a:p>
          <a:p>
            <a:pPr>
              <a:buNone/>
            </a:pPr>
            <a:r>
              <a:rPr lang="de-DE" sz="1800" dirty="0"/>
              <a:t>	</a:t>
            </a:r>
            <a:r>
              <a:rPr lang="de-DE" sz="1800" dirty="0" smtClean="0"/>
              <a:t>	Fast L2,L3, L28</a:t>
            </a:r>
          </a:p>
          <a:p>
            <a:pPr>
              <a:buNone/>
            </a:pPr>
            <a:r>
              <a:rPr lang="de-DE" sz="1800" dirty="0"/>
              <a:t>	</a:t>
            </a:r>
            <a:r>
              <a:rPr lang="de-DE" sz="1800" dirty="0" smtClean="0"/>
              <a:t>	Fast BSY,LTU,UND</a:t>
            </a:r>
          </a:p>
          <a:p>
            <a:pPr>
              <a:buNone/>
            </a:pPr>
            <a:r>
              <a:rPr lang="de-DE" sz="1800" dirty="0"/>
              <a:t>	</a:t>
            </a:r>
            <a:r>
              <a:rPr lang="de-DE" sz="1800" dirty="0" err="1" smtClean="0"/>
              <a:t>Energy</a:t>
            </a:r>
            <a:r>
              <a:rPr lang="de-DE" sz="1800" dirty="0" smtClean="0"/>
              <a:t> Feedbacks:</a:t>
            </a:r>
            <a:r>
              <a:rPr lang="de-DE" sz="1800" dirty="0"/>
              <a:t> </a:t>
            </a:r>
            <a:r>
              <a:rPr lang="de-DE" sz="1800" dirty="0" smtClean="0"/>
              <a:t> (6 x 6)</a:t>
            </a:r>
          </a:p>
          <a:p>
            <a:pPr>
              <a:buNone/>
            </a:pPr>
            <a:r>
              <a:rPr lang="de-DE" sz="1800" dirty="0"/>
              <a:t>	</a:t>
            </a:r>
            <a:r>
              <a:rPr lang="de-DE" sz="1800" dirty="0" smtClean="0"/>
              <a:t>	</a:t>
            </a:r>
            <a:r>
              <a:rPr lang="de-DE" sz="1800" b="1" dirty="0" smtClean="0"/>
              <a:t>DL1</a:t>
            </a:r>
            <a:r>
              <a:rPr lang="de-DE" sz="1800" dirty="0" smtClean="0"/>
              <a:t> wirkt auf die LOB Amplitude</a:t>
            </a:r>
          </a:p>
          <a:p>
            <a:pPr>
              <a:buNone/>
            </a:pPr>
            <a:r>
              <a:rPr lang="de-DE" sz="1800" dirty="0"/>
              <a:t>	</a:t>
            </a:r>
            <a:r>
              <a:rPr lang="de-DE" sz="1800" dirty="0" smtClean="0"/>
              <a:t>	</a:t>
            </a:r>
            <a:r>
              <a:rPr lang="de-DE" sz="1800" b="1" dirty="0" smtClean="0"/>
              <a:t>BC1</a:t>
            </a:r>
            <a:r>
              <a:rPr lang="de-DE" sz="1800" dirty="0" smtClean="0"/>
              <a:t> </a:t>
            </a:r>
            <a:r>
              <a:rPr lang="de-DE" sz="1800" dirty="0" err="1" smtClean="0"/>
              <a:t>peak</a:t>
            </a:r>
            <a:r>
              <a:rPr lang="de-DE" sz="1800" dirty="0" smtClean="0"/>
              <a:t> </a:t>
            </a:r>
            <a:r>
              <a:rPr lang="de-DE" sz="1800" dirty="0" err="1" smtClean="0"/>
              <a:t>current</a:t>
            </a:r>
            <a:r>
              <a:rPr lang="de-DE" sz="1800" dirty="0" smtClean="0"/>
              <a:t> </a:t>
            </a:r>
            <a:r>
              <a:rPr lang="de-DE" sz="1800" dirty="0" err="1" smtClean="0"/>
              <a:t>feedback</a:t>
            </a:r>
            <a:r>
              <a:rPr lang="de-DE" sz="1800" dirty="0" smtClean="0"/>
              <a:t> </a:t>
            </a:r>
            <a:r>
              <a:rPr lang="de-DE" sz="1800" b="1" dirty="0" smtClean="0"/>
              <a:t>BC1</a:t>
            </a:r>
            <a:r>
              <a:rPr lang="de-DE" sz="1800" dirty="0" smtClean="0"/>
              <a:t> </a:t>
            </a:r>
            <a:r>
              <a:rPr lang="de-DE" sz="1800" dirty="0" err="1" smtClean="0"/>
              <a:t>energy</a:t>
            </a:r>
            <a:r>
              <a:rPr lang="de-DE" sz="1800" dirty="0" smtClean="0"/>
              <a:t> </a:t>
            </a:r>
            <a:r>
              <a:rPr lang="de-DE" sz="1800" dirty="0" err="1" smtClean="0"/>
              <a:t>feedback</a:t>
            </a:r>
            <a:endParaRPr lang="de-DE" sz="1800" dirty="0" smtClean="0"/>
          </a:p>
          <a:p>
            <a:pPr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                  </a:t>
            </a:r>
            <a:r>
              <a:rPr lang="de-DE" sz="1800" dirty="0"/>
              <a:t> </a:t>
            </a:r>
            <a:r>
              <a:rPr lang="de-DE" sz="1800" dirty="0" smtClean="0"/>
              <a:t> wirkt auf L1S </a:t>
            </a:r>
            <a:r>
              <a:rPr lang="de-DE" sz="1800" dirty="0"/>
              <a:t>A</a:t>
            </a:r>
            <a:r>
              <a:rPr lang="de-DE" sz="1800" dirty="0" smtClean="0"/>
              <a:t>mplitude </a:t>
            </a:r>
            <a:r>
              <a:rPr lang="de-DE" sz="1800" dirty="0"/>
              <a:t>u</a:t>
            </a:r>
            <a:r>
              <a:rPr lang="de-DE" sz="1800" dirty="0" smtClean="0"/>
              <a:t>nd </a:t>
            </a:r>
            <a:r>
              <a:rPr lang="de-DE" sz="1800" dirty="0"/>
              <a:t>P</a:t>
            </a:r>
            <a:r>
              <a:rPr lang="de-DE" sz="1800" dirty="0" smtClean="0"/>
              <a:t>hase</a:t>
            </a:r>
          </a:p>
          <a:p>
            <a:pPr>
              <a:buNone/>
            </a:pPr>
            <a:r>
              <a:rPr lang="de-DE" sz="1800" dirty="0"/>
              <a:t>	</a:t>
            </a:r>
            <a:r>
              <a:rPr lang="de-DE" sz="1800" dirty="0" smtClean="0"/>
              <a:t>	</a:t>
            </a:r>
            <a:r>
              <a:rPr lang="de-DE" sz="1800" b="1" dirty="0" smtClean="0"/>
              <a:t>BC2</a:t>
            </a:r>
            <a:r>
              <a:rPr lang="de-DE" sz="1800" dirty="0" smtClean="0"/>
              <a:t> </a:t>
            </a:r>
            <a:r>
              <a:rPr lang="de-DE" sz="1800" dirty="0" err="1" smtClean="0"/>
              <a:t>energy</a:t>
            </a:r>
            <a:r>
              <a:rPr lang="de-DE" sz="1800" dirty="0" smtClean="0"/>
              <a:t> </a:t>
            </a:r>
            <a:r>
              <a:rPr lang="de-DE" sz="1800" dirty="0" err="1" smtClean="0"/>
              <a:t>feedback</a:t>
            </a:r>
            <a:r>
              <a:rPr lang="de-DE" sz="1800" dirty="0" smtClean="0"/>
              <a:t> </a:t>
            </a:r>
            <a:r>
              <a:rPr lang="de-DE" sz="1800" b="1" dirty="0" smtClean="0"/>
              <a:t>BC2</a:t>
            </a:r>
            <a:r>
              <a:rPr lang="de-DE" sz="1800" dirty="0" smtClean="0"/>
              <a:t> </a:t>
            </a:r>
            <a:r>
              <a:rPr lang="de-DE" sz="1800" dirty="0" err="1" smtClean="0"/>
              <a:t>peak</a:t>
            </a:r>
            <a:r>
              <a:rPr lang="de-DE" sz="1800" dirty="0" smtClean="0"/>
              <a:t> </a:t>
            </a:r>
            <a:r>
              <a:rPr lang="de-DE" sz="1800" dirty="0" err="1" smtClean="0"/>
              <a:t>current</a:t>
            </a:r>
            <a:r>
              <a:rPr lang="de-DE" sz="1800" dirty="0" smtClean="0"/>
              <a:t> </a:t>
            </a:r>
            <a:r>
              <a:rPr lang="de-DE" sz="1800" dirty="0" err="1" smtClean="0"/>
              <a:t>feedback</a:t>
            </a:r>
            <a:r>
              <a:rPr lang="de-DE" sz="1800" dirty="0" smtClean="0"/>
              <a:t>,</a:t>
            </a:r>
          </a:p>
          <a:p>
            <a:pPr>
              <a:buNone/>
            </a:pPr>
            <a:r>
              <a:rPr lang="de-DE" sz="1800" dirty="0"/>
              <a:t> </a:t>
            </a:r>
            <a:r>
              <a:rPr lang="de-DE" sz="1800" dirty="0" smtClean="0"/>
              <a:t>                            wirkt auf L2 </a:t>
            </a:r>
            <a:r>
              <a:rPr lang="de-DE" sz="1800" dirty="0"/>
              <a:t>A</a:t>
            </a:r>
            <a:r>
              <a:rPr lang="de-DE" sz="1800" dirty="0" smtClean="0"/>
              <a:t>mplitude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/>
              <a:t>P</a:t>
            </a:r>
            <a:r>
              <a:rPr lang="de-DE" sz="1800" dirty="0" smtClean="0"/>
              <a:t>hase</a:t>
            </a:r>
          </a:p>
          <a:p>
            <a:pPr>
              <a:buNone/>
            </a:pPr>
            <a:r>
              <a:rPr lang="de-DE" sz="1800" dirty="0"/>
              <a:t>	</a:t>
            </a:r>
            <a:r>
              <a:rPr lang="de-DE" sz="1800" dirty="0" smtClean="0"/>
              <a:t>	</a:t>
            </a:r>
            <a:r>
              <a:rPr lang="de-DE" sz="1800" b="1" dirty="0" smtClean="0"/>
              <a:t>BSY/LTU</a:t>
            </a:r>
            <a:r>
              <a:rPr lang="de-DE" sz="1800" dirty="0" smtClean="0"/>
              <a:t> </a:t>
            </a:r>
            <a:r>
              <a:rPr lang="de-DE" sz="1800" dirty="0" err="1" smtClean="0"/>
              <a:t>energy</a:t>
            </a:r>
            <a:r>
              <a:rPr lang="de-DE" sz="1800" dirty="0" smtClean="0"/>
              <a:t> </a:t>
            </a:r>
            <a:r>
              <a:rPr lang="de-DE" sz="1800" dirty="0" err="1" smtClean="0"/>
              <a:t>feedback</a:t>
            </a:r>
            <a:r>
              <a:rPr lang="de-DE" sz="1800" dirty="0" smtClean="0"/>
              <a:t> wirkt auf L3 </a:t>
            </a:r>
            <a:r>
              <a:rPr lang="de-DE" sz="1800" dirty="0"/>
              <a:t>A</a:t>
            </a:r>
            <a:r>
              <a:rPr lang="de-DE" sz="1800" dirty="0" smtClean="0"/>
              <a:t>mplitude </a:t>
            </a:r>
            <a:r>
              <a:rPr lang="de-DE" sz="1800" dirty="0"/>
              <a:t>u</a:t>
            </a:r>
            <a:r>
              <a:rPr lang="de-DE" sz="1800" dirty="0" smtClean="0"/>
              <a:t>nd </a:t>
            </a:r>
            <a:r>
              <a:rPr lang="de-DE" sz="1800" dirty="0"/>
              <a:t>P</a:t>
            </a:r>
            <a:r>
              <a:rPr lang="de-DE" sz="1800" dirty="0" smtClean="0"/>
              <a:t>hase</a:t>
            </a:r>
          </a:p>
          <a:p>
            <a:pPr>
              <a:buNone/>
            </a:pPr>
            <a:r>
              <a:rPr lang="de-DE" sz="1800" dirty="0"/>
              <a:t>	</a:t>
            </a:r>
            <a:r>
              <a:rPr lang="de-DE" sz="1800" dirty="0" smtClean="0"/>
              <a:t>	</a:t>
            </a:r>
          </a:p>
          <a:p>
            <a:pPr>
              <a:buNone/>
            </a:pPr>
            <a:r>
              <a:rPr lang="de-DE" sz="1800" dirty="0"/>
              <a:t>	</a:t>
            </a:r>
            <a:r>
              <a:rPr lang="de-DE" sz="1800" dirty="0" smtClean="0"/>
              <a:t>	</a:t>
            </a:r>
          </a:p>
          <a:p>
            <a:pPr>
              <a:buNone/>
            </a:pPr>
            <a:endParaRPr lang="de-DE" sz="1400" dirty="0" smtClean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286571"/>
            <a:ext cx="9012064" cy="432047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06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25718" y="927069"/>
            <a:ext cx="751660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 </a:t>
            </a:r>
            <a:endParaRPr lang="de-DE" sz="1800" dirty="0"/>
          </a:p>
          <a:p>
            <a:pPr>
              <a:buNone/>
            </a:pPr>
            <a:endParaRPr lang="de-DE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962025" y="1314450"/>
            <a:ext cx="754565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dirty="0" smtClean="0"/>
              <a:t> Energieänderung  (als Beispiel)   4 </a:t>
            </a:r>
            <a:r>
              <a:rPr lang="de-DE" sz="1600" dirty="0" err="1" smtClean="0"/>
              <a:t>GeV</a:t>
            </a:r>
            <a:r>
              <a:rPr lang="de-DE" sz="1600" dirty="0" smtClean="0"/>
              <a:t>             13 </a:t>
            </a:r>
            <a:r>
              <a:rPr lang="de-DE" sz="1600" dirty="0" err="1" smtClean="0"/>
              <a:t>Gev</a:t>
            </a:r>
            <a:r>
              <a:rPr lang="de-DE" sz="1600" dirty="0" smtClean="0"/>
              <a:t> </a:t>
            </a:r>
            <a:r>
              <a:rPr lang="de-DE" sz="1600" dirty="0" err="1" smtClean="0"/>
              <a:t>Linac</a:t>
            </a:r>
            <a:r>
              <a:rPr lang="de-DE" sz="1600" dirty="0" smtClean="0"/>
              <a:t> Energie</a:t>
            </a:r>
          </a:p>
          <a:p>
            <a:pPr>
              <a:buNone/>
            </a:pPr>
            <a:endParaRPr lang="de-DE" sz="1600" dirty="0" smtClean="0"/>
          </a:p>
          <a:p>
            <a:pPr marL="342900" indent="-342900">
              <a:buAutoNum type="arabicPeriod"/>
            </a:pPr>
            <a:r>
              <a:rPr lang="de-DE" sz="1600" dirty="0" smtClean="0"/>
              <a:t>Änderungen nur ab </a:t>
            </a:r>
            <a:r>
              <a:rPr lang="de-DE" sz="1600" dirty="0" err="1" smtClean="0"/>
              <a:t>downstream</a:t>
            </a:r>
            <a:r>
              <a:rPr lang="de-DE" sz="1600" dirty="0" smtClean="0"/>
              <a:t> BC2, Strahl nur bis </a:t>
            </a:r>
            <a:r>
              <a:rPr lang="de-DE" sz="1600" dirty="0" err="1" smtClean="0"/>
              <a:t>Beamstopper</a:t>
            </a:r>
            <a:r>
              <a:rPr lang="de-DE" sz="1600" dirty="0" smtClean="0"/>
              <a:t> bei BC2</a:t>
            </a:r>
          </a:p>
          <a:p>
            <a:pPr marL="342900" indent="-342900">
              <a:buAutoNum type="arabicPeriod"/>
            </a:pPr>
            <a:r>
              <a:rPr lang="de-DE" sz="1600" dirty="0" smtClean="0"/>
              <a:t>Magnetströme- </a:t>
            </a:r>
            <a:r>
              <a:rPr lang="de-DE" sz="1600" dirty="0"/>
              <a:t>u</a:t>
            </a:r>
            <a:r>
              <a:rPr lang="de-DE" sz="1600" dirty="0" smtClean="0"/>
              <a:t>nd </a:t>
            </a:r>
            <a:r>
              <a:rPr lang="de-DE" sz="1600" dirty="0"/>
              <a:t>H</a:t>
            </a:r>
            <a:r>
              <a:rPr lang="de-DE" sz="1600" dirty="0" smtClean="0"/>
              <a:t>F – Parameter einstellen</a:t>
            </a:r>
          </a:p>
          <a:p>
            <a:pPr marL="342900" indent="-342900">
              <a:buAutoNum type="arabicPeriod"/>
            </a:pPr>
            <a:r>
              <a:rPr lang="de-DE" sz="1600" dirty="0" smtClean="0"/>
              <a:t>Laden Feedback Sollwerte</a:t>
            </a:r>
          </a:p>
          <a:p>
            <a:pPr marL="342900" indent="-342900">
              <a:buAutoNum type="arabicPeriod"/>
            </a:pPr>
            <a:r>
              <a:rPr lang="de-DE" sz="1600" dirty="0" smtClean="0"/>
              <a:t>Strahl bis zur </a:t>
            </a:r>
            <a:r>
              <a:rPr lang="de-DE" sz="1600" dirty="0" err="1" smtClean="0"/>
              <a:t>Undulator</a:t>
            </a:r>
            <a:r>
              <a:rPr lang="de-DE" sz="1600" dirty="0"/>
              <a:t> </a:t>
            </a:r>
            <a:r>
              <a:rPr lang="de-DE" sz="1600" dirty="0" smtClean="0"/>
              <a:t>Strecke</a:t>
            </a:r>
            <a:r>
              <a:rPr lang="de-DE" sz="1600" dirty="0"/>
              <a:t>.</a:t>
            </a:r>
            <a:r>
              <a:rPr lang="de-DE" sz="1600" dirty="0" smtClean="0"/>
              <a:t> Orbit </a:t>
            </a:r>
            <a:r>
              <a:rPr lang="de-DE" sz="1600" dirty="0"/>
              <a:t>u</a:t>
            </a:r>
            <a:r>
              <a:rPr lang="de-DE" sz="1600" dirty="0" smtClean="0"/>
              <a:t>nd Energie Feedbacks einschalten.</a:t>
            </a:r>
          </a:p>
          <a:p>
            <a:pPr marL="342900" indent="-342900">
              <a:buAutoNum type="arabicPeriod"/>
            </a:pPr>
            <a:r>
              <a:rPr lang="de-DE" sz="1600" dirty="0" smtClean="0"/>
              <a:t>Strahl durch den </a:t>
            </a:r>
            <a:r>
              <a:rPr lang="de-DE" sz="1600" dirty="0" err="1"/>
              <a:t>U</a:t>
            </a:r>
            <a:r>
              <a:rPr lang="de-DE" sz="1600" dirty="0" err="1" smtClean="0"/>
              <a:t>ndulator</a:t>
            </a:r>
            <a:endParaRPr lang="de-DE" sz="1600" dirty="0" smtClean="0"/>
          </a:p>
          <a:p>
            <a:pPr marL="342900" indent="-342900">
              <a:buAutoNum type="arabicPeriod"/>
            </a:pPr>
            <a:r>
              <a:rPr lang="de-DE" sz="1600" dirty="0" smtClean="0"/>
              <a:t>FEL ja</a:t>
            </a:r>
            <a:r>
              <a:rPr lang="de-DE" sz="1600" dirty="0"/>
              <a:t> </a:t>
            </a:r>
            <a:r>
              <a:rPr lang="de-DE" sz="1600" dirty="0" smtClean="0"/>
              <a:t>oder nein ?  (SASE wird dort FEL genannt)</a:t>
            </a:r>
          </a:p>
          <a:p>
            <a:pPr marL="342900" indent="-342900">
              <a:buAutoNum type="arabicPeriod"/>
            </a:pPr>
            <a:r>
              <a:rPr lang="de-DE" sz="1600" dirty="0" smtClean="0"/>
              <a:t>Strahl am Experiment ? </a:t>
            </a:r>
            <a:r>
              <a:rPr lang="de-DE" sz="1600" dirty="0" smtClean="0"/>
              <a:t>Spiegel in korrekter Position?</a:t>
            </a:r>
          </a:p>
          <a:p>
            <a:pPr marL="342900" indent="-342900">
              <a:buAutoNum type="arabicPeriod"/>
            </a:pPr>
            <a:r>
              <a:rPr lang="de-DE" sz="1600" dirty="0" smtClean="0"/>
              <a:t>Kalibrieren der GMDs,  Aufgabe der Schichtmannschaft. </a:t>
            </a:r>
          </a:p>
          <a:p>
            <a:pPr>
              <a:buNone/>
            </a:pPr>
            <a:endParaRPr lang="de-DE" sz="1600" dirty="0" smtClean="0"/>
          </a:p>
          <a:p>
            <a:pPr marL="342900" indent="-342900">
              <a:buAutoNum type="arabicPeriod"/>
            </a:pPr>
            <a:r>
              <a:rPr lang="de-DE" sz="1600" dirty="0" smtClean="0"/>
              <a:t>Energieänderung  13 </a:t>
            </a:r>
            <a:r>
              <a:rPr lang="de-DE" sz="1600" dirty="0" err="1" smtClean="0"/>
              <a:t>Gev</a:t>
            </a:r>
            <a:r>
              <a:rPr lang="de-DE" sz="1600" dirty="0" smtClean="0"/>
              <a:t>           4 </a:t>
            </a:r>
            <a:r>
              <a:rPr lang="de-DE" sz="1600" dirty="0" err="1" smtClean="0"/>
              <a:t>Gev</a:t>
            </a:r>
            <a:endParaRPr lang="de-DE" sz="1600" dirty="0" smtClean="0"/>
          </a:p>
          <a:p>
            <a:pPr marL="342900" indent="-342900">
              <a:buAutoNum type="arabicPeriod"/>
            </a:pPr>
            <a:r>
              <a:rPr lang="de-DE" sz="1600" dirty="0" err="1" smtClean="0"/>
              <a:t>Standardize</a:t>
            </a:r>
            <a:r>
              <a:rPr lang="de-DE" sz="1600" dirty="0" smtClean="0"/>
              <a:t> (</a:t>
            </a:r>
            <a:r>
              <a:rPr lang="de-DE" sz="1600" dirty="0" err="1" smtClean="0"/>
              <a:t>massage</a:t>
            </a:r>
            <a:r>
              <a:rPr lang="de-DE" sz="1600" dirty="0" smtClean="0"/>
              <a:t>) der Magnete </a:t>
            </a:r>
            <a:r>
              <a:rPr lang="de-DE" sz="1600" dirty="0" err="1" smtClean="0"/>
              <a:t>downstream</a:t>
            </a:r>
            <a:r>
              <a:rPr lang="de-DE" sz="1600" dirty="0" smtClean="0"/>
              <a:t> BC2</a:t>
            </a:r>
          </a:p>
          <a:p>
            <a:pPr>
              <a:buNone/>
            </a:pPr>
            <a:endParaRPr lang="de-DE" sz="1400" dirty="0" smtClean="0"/>
          </a:p>
          <a:p>
            <a:pPr marL="342900" indent="-342900">
              <a:buAutoNum type="arabicPeriod"/>
            </a:pPr>
            <a:endParaRPr lang="de-DE" sz="14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950325" y="1504950"/>
            <a:ext cx="314325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860300" y="4714875"/>
            <a:ext cx="314325" cy="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933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85763" y="1393825"/>
            <a:ext cx="7820859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dirty="0" err="1" smtClean="0"/>
              <a:t>Logbook</a:t>
            </a:r>
            <a:r>
              <a:rPr lang="de-DE" sz="1600" dirty="0" smtClean="0"/>
              <a:t>(s):</a:t>
            </a:r>
          </a:p>
          <a:p>
            <a:pPr>
              <a:buNone/>
            </a:pPr>
            <a:endParaRPr lang="de-DE" sz="1600" dirty="0"/>
          </a:p>
          <a:p>
            <a:pPr>
              <a:buNone/>
            </a:pPr>
            <a:r>
              <a:rPr lang="de-DE" sz="1600" dirty="0" smtClean="0"/>
              <a:t>- Das „DESY“-Log:  DOOCS </a:t>
            </a:r>
            <a:r>
              <a:rPr lang="de-DE" sz="1600" dirty="0" err="1" smtClean="0"/>
              <a:t>elog</a:t>
            </a:r>
            <a:r>
              <a:rPr lang="de-DE" sz="1600" dirty="0" smtClean="0"/>
              <a:t> vom DESY wird von Wissenschaftlern für Einträge</a:t>
            </a:r>
          </a:p>
          <a:p>
            <a:pPr>
              <a:buNone/>
            </a:pPr>
            <a:r>
              <a:rPr lang="de-DE" sz="1600" dirty="0" smtClean="0"/>
              <a:t>  genutzt, die sich nicht direkt auf das LCLS Operating beziehen.</a:t>
            </a:r>
          </a:p>
          <a:p>
            <a:pPr>
              <a:buNone/>
            </a:pPr>
            <a:r>
              <a:rPr lang="de-DE" sz="1600" dirty="0" smtClean="0"/>
              <a:t>- </a:t>
            </a:r>
            <a:r>
              <a:rPr lang="de-DE" sz="1600" dirty="0" err="1" smtClean="0"/>
              <a:t>MCCelog</a:t>
            </a:r>
            <a:r>
              <a:rPr lang="de-DE" sz="1600" dirty="0" smtClean="0"/>
              <a:t>: LCLS technisches </a:t>
            </a:r>
            <a:r>
              <a:rPr lang="de-DE" sz="1600" dirty="0"/>
              <a:t>L</a:t>
            </a:r>
            <a:r>
              <a:rPr lang="de-DE" sz="1600" dirty="0" smtClean="0"/>
              <a:t>og. In Regel machen EOICs hier Einträge.</a:t>
            </a:r>
          </a:p>
          <a:p>
            <a:pPr>
              <a:buNone/>
            </a:pPr>
            <a:r>
              <a:rPr lang="de-DE" sz="1600" dirty="0" smtClean="0"/>
              <a:t>  es wird zur Schichtdokumentation und für die Schichtübergaben genutzt.</a:t>
            </a:r>
          </a:p>
          <a:p>
            <a:pPr>
              <a:buNone/>
            </a:pPr>
            <a:endParaRPr lang="de-DE" sz="1400" dirty="0"/>
          </a:p>
          <a:p>
            <a:pPr algn="just">
              <a:buNone/>
            </a:pPr>
            <a:r>
              <a:rPr lang="de-DE" sz="1600" dirty="0" smtClean="0"/>
              <a:t>- CATER: </a:t>
            </a:r>
            <a:r>
              <a:rPr lang="de-DE" sz="1600" dirty="0" err="1" smtClean="0"/>
              <a:t>Comprehensive</a:t>
            </a:r>
            <a:r>
              <a:rPr lang="de-DE" sz="1600" dirty="0" smtClean="0"/>
              <a:t>  </a:t>
            </a:r>
            <a:r>
              <a:rPr lang="de-DE" sz="1600" dirty="0" err="1" smtClean="0"/>
              <a:t>Accelerator</a:t>
            </a:r>
            <a:r>
              <a:rPr lang="de-DE" sz="1600" dirty="0" smtClean="0"/>
              <a:t> Tool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Enhancing</a:t>
            </a:r>
            <a:r>
              <a:rPr lang="de-DE" sz="1600" dirty="0" smtClean="0"/>
              <a:t> </a:t>
            </a:r>
            <a:r>
              <a:rPr lang="de-DE" sz="1600" dirty="0" err="1" smtClean="0"/>
              <a:t>Reliability</a:t>
            </a:r>
            <a:endParaRPr lang="de-DE" sz="1600" dirty="0" smtClean="0"/>
          </a:p>
          <a:p>
            <a:pPr>
              <a:buNone/>
            </a:pPr>
            <a:endParaRPr lang="de-DE" sz="1400" dirty="0" smtClean="0"/>
          </a:p>
          <a:p>
            <a:pPr>
              <a:buNone/>
            </a:pPr>
            <a:r>
              <a:rPr lang="de-DE" sz="1400" dirty="0"/>
              <a:t> </a:t>
            </a:r>
            <a:r>
              <a:rPr lang="de-DE" sz="1400" dirty="0" smtClean="0"/>
              <a:t>      </a:t>
            </a:r>
          </a:p>
          <a:p>
            <a:pPr>
              <a:buNone/>
            </a:pPr>
            <a:endParaRPr lang="de-DE" sz="1400" dirty="0" smtClean="0"/>
          </a:p>
          <a:p>
            <a:pPr>
              <a:buNone/>
            </a:pPr>
            <a:endParaRPr lang="de-DE" sz="1400" dirty="0"/>
          </a:p>
          <a:p>
            <a:pPr>
              <a:buNone/>
            </a:pPr>
            <a:endParaRPr lang="de-DE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38574"/>
            <a:ext cx="6076950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2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Visit 06.06.11 – 01.07.11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398588"/>
            <a:ext cx="495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b="1" dirty="0" smtClean="0"/>
              <a:t>Zweck</a:t>
            </a:r>
            <a:endParaRPr lang="de-DE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117" y="2180836"/>
            <a:ext cx="59795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de-DE" sz="2000" dirty="0" smtClean="0"/>
              <a:t>Teilnahme am LCLS Beschleuniger Betrieb</a:t>
            </a:r>
          </a:p>
          <a:p>
            <a:pPr algn="just">
              <a:buNone/>
            </a:pPr>
            <a:endParaRPr lang="de-DE" sz="2000" dirty="0"/>
          </a:p>
          <a:p>
            <a:pPr algn="just"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Kennenlernen der Schicht </a:t>
            </a:r>
            <a:r>
              <a:rPr lang="de-DE" sz="2000" dirty="0"/>
              <a:t>O</a:t>
            </a:r>
            <a:r>
              <a:rPr lang="de-DE" sz="2000" dirty="0" smtClean="0"/>
              <a:t>rganisation</a:t>
            </a:r>
            <a:r>
              <a:rPr lang="en-US" sz="2000" dirty="0" smtClean="0"/>
              <a:t>, der </a:t>
            </a:r>
            <a:r>
              <a:rPr lang="en-US" sz="2000" dirty="0" err="1" smtClean="0"/>
              <a:t>Betriebsabläufe</a:t>
            </a:r>
            <a:r>
              <a:rPr lang="en-US" sz="2000" dirty="0" smtClean="0"/>
              <a:t> </a:t>
            </a:r>
            <a:r>
              <a:rPr lang="en-US" sz="2000" dirty="0" smtClean="0"/>
              <a:t>und der </a:t>
            </a:r>
            <a:r>
              <a:rPr lang="en-US" sz="2000" dirty="0" err="1" smtClean="0"/>
              <a:t>Unterschiede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DESY.</a:t>
            </a:r>
            <a:endParaRPr lang="de-DE" sz="2000" dirty="0" smtClean="0"/>
          </a:p>
          <a:p>
            <a:pPr algn="just">
              <a:buNone/>
            </a:pPr>
            <a:endParaRPr lang="de-DE" sz="2000" dirty="0"/>
          </a:p>
          <a:p>
            <a:pPr>
              <a:buNone/>
            </a:pPr>
            <a:r>
              <a:rPr lang="en-US" sz="2000" dirty="0" err="1" smtClean="0"/>
              <a:t>Mögliche</a:t>
            </a:r>
            <a:r>
              <a:rPr lang="en-US" sz="2000" dirty="0" smtClean="0"/>
              <a:t> </a:t>
            </a:r>
            <a:r>
              <a:rPr lang="en-US" sz="2000" dirty="0" err="1" smtClean="0"/>
              <a:t>Bewertung</a:t>
            </a:r>
            <a:r>
              <a:rPr lang="en-US" sz="2000" dirty="0" smtClean="0"/>
              <a:t> des LCLS </a:t>
            </a:r>
            <a:r>
              <a:rPr lang="en-US" sz="2000" dirty="0" err="1" smtClean="0"/>
              <a:t>Betriebes</a:t>
            </a:r>
            <a:r>
              <a:rPr lang="en-US" sz="2000" dirty="0" smtClean="0"/>
              <a:t> in </a:t>
            </a:r>
            <a:r>
              <a:rPr lang="en-US" sz="2000" dirty="0" err="1" smtClean="0"/>
              <a:t>Hinblick</a:t>
            </a:r>
            <a:r>
              <a:rPr lang="en-US" sz="2000" dirty="0" smtClean="0"/>
              <a:t> auf den XFEL. (</a:t>
            </a:r>
            <a:r>
              <a:rPr lang="en-US" sz="2000" dirty="0" err="1" smtClean="0"/>
              <a:t>schwierig</a:t>
            </a:r>
            <a:r>
              <a:rPr lang="en-US" sz="2000" dirty="0" smtClean="0"/>
              <a:t>)</a:t>
            </a:r>
            <a:endParaRPr lang="de-DE" sz="2000" dirty="0" smtClean="0"/>
          </a:p>
          <a:p>
            <a:pPr algn="just">
              <a:buNone/>
            </a:pPr>
            <a:endParaRPr lang="de-DE" sz="2000" dirty="0"/>
          </a:p>
          <a:p>
            <a:pPr algn="just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609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10648950" y="3086100"/>
            <a:ext cx="304800" cy="133350"/>
          </a:xfrm>
          <a:prstGeom prst="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8" y="1133745"/>
            <a:ext cx="4203244" cy="54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14" y="1088740"/>
            <a:ext cx="3670223" cy="54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SLAC </a:t>
            </a:r>
            <a:r>
              <a:rPr lang="en-GB" dirty="0" err="1"/>
              <a:t>Besuch</a:t>
            </a:r>
            <a:r>
              <a:rPr lang="en-GB" dirty="0"/>
              <a:t> 06.06.11 – 01.07.11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120751" cy="4459287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smtClean="0"/>
              <a:t>Zusammenfassung (Operating)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Hoher Automatisierungsgrad durch zahlreiche Feedbacks (global) (jetzt auch bei uns)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Hoher Ausbildungsstand und Motivation der Operateure</a:t>
            </a:r>
          </a:p>
          <a:p>
            <a:pPr marL="0" indent="0">
              <a:buNone/>
            </a:pPr>
            <a:r>
              <a:rPr lang="de-DE" sz="1800" dirty="0"/>
              <a:t>d</a:t>
            </a:r>
            <a:r>
              <a:rPr lang="de-DE" sz="1800" dirty="0" smtClean="0"/>
              <a:t>urch permanentes Training und ständigem Support von der MCC Leitung.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Einbindung der Operateure bei GUI Entwicklung, Operating-tools etc. (Programmieren in Back-up Zeit). Vertrautheit mit der Maschine groß.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Kommunikation zwischen Usern und </a:t>
            </a:r>
            <a:r>
              <a:rPr lang="de-DE" sz="1800" dirty="0" err="1" smtClean="0"/>
              <a:t>Ops</a:t>
            </a:r>
            <a:r>
              <a:rPr lang="de-DE" sz="1800" dirty="0" smtClean="0"/>
              <a:t>. durch regelmäßige </a:t>
            </a:r>
            <a:r>
              <a:rPr lang="de-DE" sz="1800" dirty="0" err="1" smtClean="0"/>
              <a:t>meetings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 smtClean="0"/>
          </a:p>
          <a:p>
            <a:endParaRPr lang="de-D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E0B5-D413-4CA8-8F94-50EC1E9F90C5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5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SLAC </a:t>
            </a:r>
            <a:r>
              <a:rPr lang="en-GB" dirty="0" err="1"/>
              <a:t>Besuch</a:t>
            </a:r>
            <a:r>
              <a:rPr lang="en-GB" dirty="0"/>
              <a:t> 06.06.11 – 01.07.11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120751" cy="445928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Ausblick: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Wie wird es beim XFEL ?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Wunsch der Operateure:</a:t>
            </a:r>
          </a:p>
          <a:p>
            <a:pPr marL="0" indent="0">
              <a:buNone/>
            </a:pPr>
            <a:r>
              <a:rPr lang="de-DE" dirty="0" smtClean="0"/>
              <a:t>Möglichst frühe Einbindung der Operateure in Planung und Organisation des Schichtbetriebes und des </a:t>
            </a:r>
            <a:r>
              <a:rPr lang="de-DE" dirty="0" err="1" smtClean="0"/>
              <a:t>Operatings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Training,Training,Training</a:t>
            </a:r>
            <a:r>
              <a:rPr lang="de-DE" smtClean="0"/>
              <a:t>….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E0B5-D413-4CA8-8F94-50EC1E9F90C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SLAC </a:t>
            </a:r>
            <a:r>
              <a:rPr lang="en-GB" dirty="0" err="1"/>
              <a:t>Besuch</a:t>
            </a:r>
            <a:r>
              <a:rPr lang="en-GB" dirty="0"/>
              <a:t> 06.06.11 – 01.07.11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120751" cy="4459287"/>
          </a:xfrm>
        </p:spPr>
        <p:txBody>
          <a:bodyPr/>
          <a:lstStyle/>
          <a:p>
            <a:pPr marL="0" indent="0" algn="ctr">
              <a:buNone/>
            </a:pPr>
            <a:endParaRPr lang="de-DE" sz="1800" dirty="0" smtClean="0"/>
          </a:p>
          <a:p>
            <a:pPr marL="0" indent="0" algn="ctr">
              <a:buNone/>
            </a:pPr>
            <a:endParaRPr lang="de-DE" sz="1800" dirty="0" smtClean="0"/>
          </a:p>
          <a:p>
            <a:pPr marL="0" indent="0" algn="ctr">
              <a:buNone/>
            </a:pPr>
            <a:endParaRPr lang="de-DE" sz="1800" dirty="0"/>
          </a:p>
          <a:p>
            <a:pPr marL="0" indent="0" algn="ctr">
              <a:buNone/>
            </a:pPr>
            <a:endParaRPr lang="de-DE" sz="1800" dirty="0"/>
          </a:p>
          <a:p>
            <a:pPr marL="0" indent="0" algn="ctr">
              <a:buNone/>
            </a:pPr>
            <a:endParaRPr lang="de-DE" sz="1800" dirty="0" smtClean="0"/>
          </a:p>
          <a:p>
            <a:pPr marL="0" indent="0" algn="ctr">
              <a:buNone/>
            </a:pPr>
            <a:r>
              <a:rPr lang="de-DE" sz="2800" dirty="0" smtClean="0"/>
              <a:t>      Vielen Dank für Eure Aufmerksamkeit !</a:t>
            </a:r>
            <a:endParaRPr lang="de-DE" sz="2800" dirty="0" smtClean="0"/>
          </a:p>
          <a:p>
            <a:endParaRPr lang="de-D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6E0B5-D413-4CA8-8F94-50EC1E9F90C5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2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pic>
        <p:nvPicPr>
          <p:cNvPr id="644098" name="Picture 2" descr="C:\Users\brinkma\Desktop\LCLS presentations\SLAC_aerial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" y="4210538"/>
            <a:ext cx="6309474" cy="21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17" y="1110283"/>
            <a:ext cx="4527052" cy="29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" y="1110286"/>
            <a:ext cx="3880485" cy="29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8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333500" y="1504950"/>
            <a:ext cx="401020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400" dirty="0" err="1" smtClean="0"/>
              <a:t>Injector</a:t>
            </a:r>
            <a:r>
              <a:rPr lang="de-DE" sz="1400" dirty="0" smtClean="0"/>
              <a:t> </a:t>
            </a:r>
            <a:r>
              <a:rPr lang="de-DE" sz="1400" dirty="0" err="1" smtClean="0"/>
              <a:t>specials</a:t>
            </a:r>
            <a:r>
              <a:rPr lang="de-DE" sz="1400" dirty="0" smtClean="0"/>
              <a:t>:</a:t>
            </a:r>
          </a:p>
          <a:p>
            <a:pPr>
              <a:buNone/>
            </a:pPr>
            <a:r>
              <a:rPr lang="de-DE" sz="1400" dirty="0" err="1" smtClean="0"/>
              <a:t>Ti:Sapphire</a:t>
            </a:r>
            <a:r>
              <a:rPr lang="de-DE" sz="1400" dirty="0" smtClean="0"/>
              <a:t> YAG </a:t>
            </a:r>
            <a:r>
              <a:rPr lang="de-DE" sz="1400" dirty="0" err="1" smtClean="0"/>
              <a:t>pumped</a:t>
            </a:r>
            <a:r>
              <a:rPr lang="de-DE" sz="1400" dirty="0" smtClean="0"/>
              <a:t> </a:t>
            </a:r>
            <a:r>
              <a:rPr lang="de-DE" sz="1400" dirty="0" err="1" smtClean="0"/>
              <a:t>laser</a:t>
            </a:r>
            <a:r>
              <a:rPr lang="de-DE" sz="1400" dirty="0" smtClean="0"/>
              <a:t> 780nm (</a:t>
            </a:r>
            <a:r>
              <a:rPr lang="de-DE" sz="1400" dirty="0" err="1" smtClean="0"/>
              <a:t>infrared</a:t>
            </a:r>
            <a:r>
              <a:rPr lang="de-DE" sz="1400" dirty="0" smtClean="0"/>
              <a:t>)</a:t>
            </a:r>
          </a:p>
          <a:p>
            <a:pPr>
              <a:buNone/>
            </a:pPr>
            <a:r>
              <a:rPr lang="de-DE" sz="1400" dirty="0" err="1" smtClean="0"/>
              <a:t>Watercooled</a:t>
            </a:r>
            <a:r>
              <a:rPr lang="de-DE" sz="1400" dirty="0" smtClean="0"/>
              <a:t> 2-cell </a:t>
            </a:r>
            <a:r>
              <a:rPr lang="de-DE" sz="1400" dirty="0" err="1" smtClean="0"/>
              <a:t>Cu</a:t>
            </a:r>
            <a:r>
              <a:rPr lang="de-DE" sz="1400" dirty="0" smtClean="0"/>
              <a:t> </a:t>
            </a:r>
            <a:r>
              <a:rPr lang="de-DE" sz="1400" dirty="0" err="1" smtClean="0"/>
              <a:t>Gun</a:t>
            </a:r>
            <a:r>
              <a:rPr lang="de-DE" sz="1400" dirty="0" smtClean="0"/>
              <a:t> </a:t>
            </a:r>
            <a:r>
              <a:rPr lang="de-DE" sz="1400" dirty="0" err="1" smtClean="0"/>
              <a:t>Cavity</a:t>
            </a:r>
            <a:endParaRPr lang="de-DE" sz="1400" dirty="0" smtClean="0"/>
          </a:p>
          <a:p>
            <a:pPr>
              <a:buNone/>
            </a:pPr>
            <a:endParaRPr lang="de-DE" sz="1400" dirty="0" smtClean="0"/>
          </a:p>
          <a:p>
            <a:pPr>
              <a:buNone/>
            </a:pPr>
            <a:endParaRPr lang="de-DE" sz="1400" dirty="0" smtClean="0"/>
          </a:p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251797"/>
            <a:ext cx="7267575" cy="489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286571"/>
            <a:ext cx="9012064" cy="43204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Rectangle 1"/>
          <p:cNvSpPr/>
          <p:nvPr/>
        </p:nvSpPr>
        <p:spPr bwMode="auto">
          <a:xfrm>
            <a:off x="266699" y="1628775"/>
            <a:ext cx="8175625" cy="390525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19275" y="4457700"/>
            <a:ext cx="685800" cy="219075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14674" y="4200525"/>
            <a:ext cx="1323975" cy="209551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76774" y="4210050"/>
            <a:ext cx="1362075" cy="257175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29475" y="4667250"/>
            <a:ext cx="685800" cy="219075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4850" y="4724400"/>
            <a:ext cx="6438900" cy="276225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2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282321"/>
              </p:ext>
            </p:extLst>
          </p:nvPr>
        </p:nvGraphicFramePr>
        <p:xfrm>
          <a:off x="1352550" y="2327275"/>
          <a:ext cx="6096000" cy="2307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614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Linac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Energy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baseline="0" dirty="0" smtClean="0"/>
                        <a:t> [</a:t>
                      </a:r>
                      <a:r>
                        <a:rPr lang="de-DE" sz="1400" baseline="0" dirty="0" err="1" smtClean="0"/>
                        <a:t>GeV</a:t>
                      </a:r>
                      <a:r>
                        <a:rPr lang="de-DE" sz="1400" baseline="0" dirty="0" smtClean="0"/>
                        <a:t>]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X-Ray  [eV]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Symbol" pitchFamily="18" charset="2"/>
                        </a:rPr>
                        <a:t>l </a:t>
                      </a:r>
                      <a:r>
                        <a:rPr lang="de-DE" sz="1400" dirty="0" smtClean="0">
                          <a:latin typeface="Arial (Body)"/>
                        </a:rPr>
                        <a:t>[</a:t>
                      </a:r>
                      <a:r>
                        <a:rPr lang="de-DE" sz="1400" dirty="0" err="1" smtClean="0">
                          <a:latin typeface="Arial (Body)"/>
                        </a:rPr>
                        <a:t>nm</a:t>
                      </a:r>
                      <a:r>
                        <a:rPr lang="de-DE" sz="1400" dirty="0" smtClean="0">
                          <a:latin typeface="Arial (Body)"/>
                        </a:rPr>
                        <a:t>]</a:t>
                      </a:r>
                      <a:endParaRPr lang="de-DE" sz="14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3.6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2.1</a:t>
                      </a:r>
                      <a:endParaRPr lang="de-DE" sz="1400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4.1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740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1.7</a:t>
                      </a:r>
                      <a:endParaRPr lang="de-DE" sz="1400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9.0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3600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0.34</a:t>
                      </a:r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15.6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9420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0.13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2263" y="1403350"/>
            <a:ext cx="3352264" cy="62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800" dirty="0" smtClean="0"/>
              <a:t>Typische </a:t>
            </a:r>
            <a:r>
              <a:rPr lang="de-DE" sz="1800" dirty="0"/>
              <a:t>P</a:t>
            </a:r>
            <a:r>
              <a:rPr lang="de-DE" sz="1800" dirty="0" smtClean="0"/>
              <a:t>arameter  des LCLS</a:t>
            </a:r>
          </a:p>
          <a:p>
            <a:pPr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1331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786438" y="1221073"/>
            <a:ext cx="2590800" cy="454818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rPr>
              <a:t>S-Band </a:t>
            </a:r>
            <a:r>
              <a:rPr lang="de-DE" sz="1800" dirty="0" smtClean="0"/>
              <a:t>Struktur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35" y="1187711"/>
            <a:ext cx="4230470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A56D2-0B55-43B5-98D5-47DDB8296ECE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SLAC</a:t>
            </a:r>
            <a:endParaRPr lang="en-GB" dirty="0"/>
          </a:p>
          <a:p>
            <a:r>
              <a:rPr lang="en-GB" dirty="0" err="1" smtClean="0"/>
              <a:t>M.Bieler</a:t>
            </a:r>
            <a:r>
              <a:rPr lang="en-GB" dirty="0" smtClean="0"/>
              <a:t>, </a:t>
            </a:r>
            <a:r>
              <a:rPr lang="en-GB" dirty="0" err="1" smtClean="0"/>
              <a:t>A.Brinkmann</a:t>
            </a:r>
            <a:r>
              <a:rPr lang="en-GB" dirty="0" smtClean="0"/>
              <a:t>, </a:t>
            </a:r>
            <a:r>
              <a:rPr lang="en-GB" dirty="0" err="1" smtClean="0"/>
              <a:t>A.Eislage</a:t>
            </a:r>
            <a:endParaRPr lang="en-GB" dirty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541338"/>
            <a:ext cx="6613525" cy="481012"/>
          </a:xfrm>
        </p:spPr>
        <p:txBody>
          <a:bodyPr/>
          <a:lstStyle/>
          <a:p>
            <a:r>
              <a:rPr lang="en-GB" dirty="0" smtClean="0"/>
              <a:t>SLAC </a:t>
            </a:r>
            <a:r>
              <a:rPr lang="en-GB" dirty="0" err="1" smtClean="0"/>
              <a:t>Besuch</a:t>
            </a:r>
            <a:r>
              <a:rPr lang="en-GB" dirty="0" smtClean="0"/>
              <a:t> 06.06.11 – 01.07.11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925718" y="927069"/>
            <a:ext cx="751660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 </a:t>
            </a:r>
            <a:endParaRPr lang="de-DE" sz="1800" dirty="0"/>
          </a:p>
          <a:p>
            <a:pPr>
              <a:buNone/>
            </a:pPr>
            <a:endParaRPr lang="de-DE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361" y="1123687"/>
            <a:ext cx="6519755" cy="435419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39887" y="5496929"/>
            <a:ext cx="651022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33 </a:t>
            </a:r>
            <a:r>
              <a:rPr lang="de-DE" sz="1800" dirty="0" err="1" smtClean="0"/>
              <a:t>Undulatoren</a:t>
            </a:r>
            <a:endParaRPr lang="de-DE" sz="1800" dirty="0" smtClean="0"/>
          </a:p>
          <a:p>
            <a:pPr>
              <a:buNone/>
            </a:pPr>
            <a:r>
              <a:rPr lang="de-DE" sz="1800" dirty="0" smtClean="0"/>
              <a:t>Austausch eines </a:t>
            </a:r>
            <a:r>
              <a:rPr lang="de-DE" sz="1800" dirty="0" err="1" smtClean="0"/>
              <a:t>Undulator</a:t>
            </a:r>
            <a:r>
              <a:rPr lang="de-DE" sz="1800" dirty="0" err="1"/>
              <a:t>s</a:t>
            </a:r>
            <a:r>
              <a:rPr lang="de-DE" sz="1800" dirty="0" smtClean="0"/>
              <a:t> dauert ca. 1 h.</a:t>
            </a:r>
            <a:endParaRPr lang="de-DE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36" y="1282281"/>
            <a:ext cx="2694202" cy="19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2134</Words>
  <Application>Microsoft Office PowerPoint</Application>
  <PresentationFormat>On-screen Show (4:3)</PresentationFormat>
  <Paragraphs>576</Paragraphs>
  <Slides>33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DESY European XFEL</vt:lpstr>
      <vt:lpstr>SLAC Besuch 06.06.11 – 01.07.11</vt:lpstr>
      <vt:lpstr>SLAC Besuch: 06.06.2011 – 01.07.2011</vt:lpstr>
      <vt:lpstr>SLAC Visit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PowerPoint Presentation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  <vt:lpstr>SLAC Besuch 06.06.11 – 01.07.11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Brinkmann, Arne</cp:lastModifiedBy>
  <cp:revision>453</cp:revision>
  <cp:lastPrinted>2008-09-01T15:04:16Z</cp:lastPrinted>
  <dcterms:created xsi:type="dcterms:W3CDTF">2008-08-31T12:56:32Z</dcterms:created>
  <dcterms:modified xsi:type="dcterms:W3CDTF">2011-09-28T11:43:20Z</dcterms:modified>
</cp:coreProperties>
</file>