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3" r:id="rId2"/>
    <p:sldId id="264" r:id="rId3"/>
    <p:sldId id="319" r:id="rId4"/>
    <p:sldId id="320" r:id="rId5"/>
    <p:sldId id="322" r:id="rId6"/>
    <p:sldId id="321" r:id="rId7"/>
    <p:sldId id="323" r:id="rId8"/>
    <p:sldId id="326" r:id="rId9"/>
    <p:sldId id="325" r:id="rId10"/>
    <p:sldId id="316" r:id="rId11"/>
    <p:sldId id="324" r:id="rId12"/>
    <p:sldId id="317" r:id="rId13"/>
    <p:sldId id="318" r:id="rId14"/>
    <p:sldId id="315" r:id="rId15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9C9E9F"/>
    <a:srgbClr val="FFFFFF"/>
    <a:srgbClr val="DDDDDD"/>
    <a:srgbClr val="00A5EB"/>
    <a:srgbClr val="FFCC00"/>
    <a:srgbClr val="FF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56" autoAdjust="0"/>
  </p:normalViewPr>
  <p:slideViewPr>
    <p:cSldViewPr snapToGrid="0">
      <p:cViewPr varScale="1">
        <p:scale>
          <a:sx n="75" d="100"/>
          <a:sy n="75" d="100"/>
        </p:scale>
        <p:origin x="-1014" y="-84"/>
      </p:cViewPr>
      <p:guideLst>
        <p:guide orient="horz" pos="3816"/>
        <p:guide orient="horz" pos="167"/>
        <p:guide orient="horz" pos="616"/>
        <p:guide orient="horz" pos="2672"/>
        <p:guide orient="horz" pos="1158"/>
        <p:guide pos="5551"/>
        <p:guide pos="1551"/>
        <p:guide pos="4178"/>
        <p:guide pos="2927"/>
        <p:guide pos="2809"/>
        <p:guide pos="178"/>
        <p:guide pos="4299"/>
        <p:guide pos="1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120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proposed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numRef>
              <c:f>Sheet1!$B$3:$F$3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  <c:pt idx="0">
                  <c:v>1.5</c:v>
                </c:pt>
                <c:pt idx="1">
                  <c:v>3</c:v>
                </c:pt>
                <c:pt idx="2">
                  <c:v>4.5</c:v>
                </c:pt>
                <c:pt idx="3">
                  <c:v>6</c:v>
                </c:pt>
                <c:pt idx="4">
                  <c:v>7.5</c:v>
                </c:pt>
              </c:numCache>
            </c:numRef>
          </c:val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expected</c:v>
                </c:pt>
              </c:strCache>
            </c:strRef>
          </c:tx>
          <c:spPr>
            <a:ln w="28575">
              <a:noFill/>
            </a:ln>
          </c:spPr>
          <c:invertIfNegative val="0"/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28575">
                <a:noFill/>
              </a:ln>
            </c:spPr>
          </c:dPt>
          <c:cat>
            <c:numRef>
              <c:f>Sheet1!$B$3:$F$3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Sheet1!$B$5:$F$5</c:f>
              <c:numCache>
                <c:formatCode>General</c:formatCode>
                <c:ptCount val="5"/>
                <c:pt idx="0">
                  <c:v>3.7</c:v>
                </c:pt>
                <c:pt idx="1">
                  <c:v>3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DESY</c:v>
                </c:pt>
              </c:strCache>
            </c:strRef>
          </c:tx>
          <c:spPr>
            <a:ln w="28575">
              <a:noFill/>
            </a:ln>
          </c:spPr>
          <c:invertIfNegative val="0"/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28575">
                <a:noFill/>
              </a:ln>
            </c:spPr>
          </c:dPt>
          <c:cat>
            <c:numRef>
              <c:f>Sheet1!$B$3:$F$3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Sheet1!$B$6:$F$6</c:f>
              <c:numCache>
                <c:formatCode>General</c:formatCode>
                <c:ptCount val="5"/>
                <c:pt idx="0">
                  <c:v>1.1840000000000002</c:v>
                </c:pt>
                <c:pt idx="1">
                  <c:v>0.96</c:v>
                </c:pt>
                <c:pt idx="2">
                  <c:v>1.6</c:v>
                </c:pt>
                <c:pt idx="3">
                  <c:v>1.6</c:v>
                </c:pt>
                <c:pt idx="4">
                  <c:v>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529600"/>
        <c:axId val="91531136"/>
      </c:barChart>
      <c:catAx>
        <c:axId val="91529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de-DE"/>
          </a:p>
        </c:txPr>
        <c:crossAx val="91531136"/>
        <c:crosses val="autoZero"/>
        <c:auto val="1"/>
        <c:lblAlgn val="ctr"/>
        <c:lblOffset val="100"/>
        <c:noMultiLvlLbl val="0"/>
      </c:catAx>
      <c:valAx>
        <c:axId val="915311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MEUR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de-DE"/>
          </a:p>
        </c:txPr>
        <c:crossAx val="915296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32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2950"/>
            <a:ext cx="4954587" cy="3716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8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10700"/>
            <a:ext cx="29432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5F39BB4D-3C46-46E2-9827-1526DEC41C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8297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9" descr="DESY-Logo-cyan-RGB_g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5729288"/>
            <a:ext cx="982663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5964238"/>
            <a:ext cx="1525587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" charset="0"/>
              <a:buNone/>
              <a:defRPr b="1" baseline="0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56798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834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9547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9547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5664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7064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1253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446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037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376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062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7671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6624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5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2575" y="6480175"/>
            <a:ext cx="66802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b"/>
          <a:lstStyle/>
          <a:p>
            <a:pPr eaLnBrk="1" hangingPunct="1"/>
            <a:r>
              <a:rPr lang="en-GB" sz="900" b="1" dirty="0">
                <a:solidFill>
                  <a:schemeClr val="bg2"/>
                </a:solidFill>
              </a:rPr>
              <a:t>Reinhard Brinkmann   </a:t>
            </a:r>
            <a:r>
              <a:rPr lang="en-GB" sz="900" dirty="0">
                <a:solidFill>
                  <a:schemeClr val="bg2"/>
                </a:solidFill>
              </a:rPr>
              <a:t>|  Director Accelerator Division  |  </a:t>
            </a:r>
            <a:r>
              <a:rPr lang="en-GB" sz="900" dirty="0" smtClean="0">
                <a:solidFill>
                  <a:schemeClr val="bg2"/>
                </a:solidFill>
              </a:rPr>
              <a:t>M-</a:t>
            </a:r>
            <a:r>
              <a:rPr lang="en-GB" sz="900" dirty="0" err="1" smtClean="0">
                <a:solidFill>
                  <a:schemeClr val="bg2"/>
                </a:solidFill>
              </a:rPr>
              <a:t>Betriebsseminar</a:t>
            </a:r>
            <a:r>
              <a:rPr lang="en-GB" sz="900" dirty="0" smtClean="0">
                <a:solidFill>
                  <a:schemeClr val="bg2"/>
                </a:solidFill>
              </a:rPr>
              <a:t> </a:t>
            </a:r>
            <a:r>
              <a:rPr lang="en-GB" sz="900" dirty="0">
                <a:solidFill>
                  <a:schemeClr val="bg2"/>
                </a:solidFill>
              </a:rPr>
              <a:t>| </a:t>
            </a:r>
            <a:r>
              <a:rPr lang="en-GB" sz="900" dirty="0" smtClean="0">
                <a:solidFill>
                  <a:schemeClr val="bg2"/>
                </a:solidFill>
              </a:rPr>
              <a:t>26. September, </a:t>
            </a:r>
            <a:r>
              <a:rPr lang="en-GB" sz="900" dirty="0">
                <a:solidFill>
                  <a:schemeClr val="bg2"/>
                </a:solidFill>
              </a:rPr>
              <a:t>2011  |  </a:t>
            </a:r>
            <a:r>
              <a:rPr lang="en-GB" sz="900" b="1" dirty="0">
                <a:solidFill>
                  <a:schemeClr val="bg2"/>
                </a:solidFill>
              </a:rPr>
              <a:t>page </a:t>
            </a:r>
            <a:fld id="{63F190E3-0B92-4AE4-A4B2-13FC2D08213B}" type="slidenum">
              <a:rPr lang="en-GB" sz="900" b="1">
                <a:solidFill>
                  <a:schemeClr val="bg2"/>
                </a:solidFill>
              </a:rPr>
              <a:pPr eaLnBrk="1" hangingPunct="1"/>
              <a:t>‹#›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1030" name="Picture 10" descr="DESY-Logo-cyan-RGB_g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213725" y="6105525"/>
            <a:ext cx="7762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12"/>
          <p:cNvSpPr>
            <a:spLocks noChangeShapeType="1"/>
          </p:cNvSpPr>
          <p:nvPr userDrawn="1"/>
        </p:nvSpPr>
        <p:spPr bwMode="auto">
          <a:xfrm>
            <a:off x="282575" y="6419850"/>
            <a:ext cx="77374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ct val="50000"/>
        </a:spcAft>
        <a:buClr>
          <a:srgbClr val="F28E00"/>
        </a:buClr>
        <a:buFont typeface="Arial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0" fontAlgn="base" hangingPunct="0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video" Target="file:///\\win.desy.de\home\brinkman\My%20Documents\PWA\Regae_Movies_May2011_JO\Movies\p1x1.avi" TargetMode="External"/><Relationship Id="rId7" Type="http://schemas.openxmlformats.org/officeDocument/2006/relationships/image" Target="../media/image23.png"/><Relationship Id="rId2" Type="http://schemas.openxmlformats.org/officeDocument/2006/relationships/video" Target="file:///\\win.desy.de\home\brinkman\My%20Documents\PWA\Regae_Movies_May2011_JO\Movies\Gamma.avi" TargetMode="External"/><Relationship Id="rId1" Type="http://schemas.openxmlformats.org/officeDocument/2006/relationships/video" Target="file:///\\win.desy.de\home\brinkman\My%20Documents\PWA\Regae_Movies_May2011_JO\Movies\Charge.avi" TargetMode="External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7.xml"/><Relationship Id="rId4" Type="http://schemas.openxmlformats.org/officeDocument/2006/relationships/video" Target="file:///\\win.desy.de\home\brinkman\My%20Documents\PWA\Regae_Movies_May2011_JO\Movies\p2x2.avi" TargetMode="External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306388" y="0"/>
            <a:ext cx="8240712" cy="1149350"/>
          </a:xfrm>
          <a:noFill/>
        </p:spPr>
        <p:txBody>
          <a:bodyPr/>
          <a:lstStyle/>
          <a:p>
            <a:pPr eaLnBrk="1" hangingPunct="1"/>
            <a:r>
              <a:rPr lang="en-GB" dirty="0" err="1" smtClean="0"/>
              <a:t>Beschleuniger-Aktivitäten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0" i="1" dirty="0" err="1" smtClean="0"/>
              <a:t>aktuell</a:t>
            </a:r>
            <a:r>
              <a:rPr lang="en-GB" dirty="0" smtClean="0">
                <a:solidFill>
                  <a:srgbClr val="F28E00"/>
                </a:solidFill>
              </a:rPr>
              <a:t>.</a:t>
            </a:r>
          </a:p>
        </p:txBody>
      </p:sp>
      <p:sp>
        <p:nvSpPr>
          <p:cNvPr id="3075" name="Text Box 37"/>
          <p:cNvSpPr txBox="1">
            <a:spLocks noChangeArrowheads="1"/>
          </p:cNvSpPr>
          <p:nvPr/>
        </p:nvSpPr>
        <p:spPr bwMode="auto">
          <a:xfrm>
            <a:off x="1092200" y="1798638"/>
            <a:ext cx="63563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/>
              <a:t>Reinhard Brinkmann  -M-</a:t>
            </a:r>
            <a:endParaRPr lang="en-GB" sz="2000" i="1" dirty="0"/>
          </a:p>
          <a:p>
            <a:pPr>
              <a:spcBef>
                <a:spcPct val="50000"/>
              </a:spcBef>
            </a:pPr>
            <a:endParaRPr lang="en-GB" sz="2000" i="1" dirty="0"/>
          </a:p>
          <a:p>
            <a:pPr algn="ctr">
              <a:spcBef>
                <a:spcPct val="50000"/>
              </a:spcBef>
            </a:pPr>
            <a:r>
              <a:rPr lang="en-GB" sz="2000" i="1" dirty="0" err="1" smtClean="0">
                <a:solidFill>
                  <a:srgbClr val="0070C0"/>
                </a:solidFill>
              </a:rPr>
              <a:t>Fokus</a:t>
            </a:r>
            <a:r>
              <a:rPr lang="en-GB" sz="2000" i="1" dirty="0" smtClean="0">
                <a:solidFill>
                  <a:srgbClr val="0070C0"/>
                </a:solidFill>
              </a:rPr>
              <a:t> </a:t>
            </a:r>
            <a:r>
              <a:rPr lang="en-GB" sz="2000" i="1" dirty="0" err="1" smtClean="0">
                <a:solidFill>
                  <a:srgbClr val="0070C0"/>
                </a:solidFill>
              </a:rPr>
              <a:t>vorwiegend</a:t>
            </a:r>
            <a:r>
              <a:rPr lang="en-GB" sz="2000" i="1" dirty="0" smtClean="0">
                <a:solidFill>
                  <a:srgbClr val="0070C0"/>
                </a:solidFill>
              </a:rPr>
              <a:t> auf </a:t>
            </a:r>
            <a:r>
              <a:rPr lang="en-GB" sz="2000" i="1" dirty="0" err="1" smtClean="0">
                <a:solidFill>
                  <a:srgbClr val="0070C0"/>
                </a:solidFill>
              </a:rPr>
              <a:t>Neuigkeiten</a:t>
            </a:r>
            <a:r>
              <a:rPr lang="en-GB" sz="2000" i="1" dirty="0" smtClean="0">
                <a:solidFill>
                  <a:srgbClr val="0070C0"/>
                </a:solidFill>
              </a:rPr>
              <a:t> </a:t>
            </a:r>
            <a:r>
              <a:rPr lang="en-GB" sz="2000" i="1" dirty="0" err="1" smtClean="0">
                <a:solidFill>
                  <a:srgbClr val="0070C0"/>
                </a:solidFill>
              </a:rPr>
              <a:t>aus</a:t>
            </a:r>
            <a:r>
              <a:rPr lang="en-GB" sz="2000" i="1" dirty="0" smtClean="0">
                <a:solidFill>
                  <a:srgbClr val="0070C0"/>
                </a:solidFill>
              </a:rPr>
              <a:t> den </a:t>
            </a:r>
            <a:r>
              <a:rPr lang="en-GB" sz="2000" i="1" dirty="0" err="1" smtClean="0">
                <a:solidFill>
                  <a:srgbClr val="0070C0"/>
                </a:solidFill>
              </a:rPr>
              <a:t>Themenkreisen</a:t>
            </a:r>
            <a:r>
              <a:rPr lang="en-GB" sz="2000" i="1" dirty="0" smtClean="0">
                <a:solidFill>
                  <a:srgbClr val="0070C0"/>
                </a:solidFill>
              </a:rPr>
              <a:t>, die </a:t>
            </a:r>
            <a:r>
              <a:rPr lang="en-GB" sz="2000" i="1" dirty="0" err="1" smtClean="0">
                <a:solidFill>
                  <a:srgbClr val="0070C0"/>
                </a:solidFill>
              </a:rPr>
              <a:t>im</a:t>
            </a:r>
            <a:r>
              <a:rPr lang="en-GB" sz="2000" i="1" dirty="0" smtClean="0">
                <a:solidFill>
                  <a:srgbClr val="0070C0"/>
                </a:solidFill>
              </a:rPr>
              <a:t> </a:t>
            </a:r>
            <a:r>
              <a:rPr lang="en-GB" sz="2000" i="1" dirty="0" err="1" smtClean="0">
                <a:solidFill>
                  <a:srgbClr val="0070C0"/>
                </a:solidFill>
              </a:rPr>
              <a:t>Betriebsseminar</a:t>
            </a:r>
            <a:r>
              <a:rPr lang="en-GB" sz="2000" i="1" dirty="0" smtClean="0">
                <a:solidFill>
                  <a:srgbClr val="0070C0"/>
                </a:solidFill>
              </a:rPr>
              <a:t> </a:t>
            </a:r>
            <a:r>
              <a:rPr lang="en-GB" sz="2000" b="1" i="1" dirty="0" err="1" smtClean="0">
                <a:solidFill>
                  <a:srgbClr val="0070C0"/>
                </a:solidFill>
              </a:rPr>
              <a:t>nicht</a:t>
            </a:r>
            <a:r>
              <a:rPr lang="en-GB" sz="2000" i="1" dirty="0" smtClean="0">
                <a:solidFill>
                  <a:srgbClr val="0070C0"/>
                </a:solidFill>
              </a:rPr>
              <a:t> </a:t>
            </a:r>
            <a:r>
              <a:rPr lang="en-GB" sz="2000" i="1" dirty="0" err="1" smtClean="0">
                <a:solidFill>
                  <a:srgbClr val="0070C0"/>
                </a:solidFill>
              </a:rPr>
              <a:t>im</a:t>
            </a:r>
            <a:r>
              <a:rPr lang="en-GB" sz="2000" i="1" dirty="0" smtClean="0">
                <a:solidFill>
                  <a:srgbClr val="0070C0"/>
                </a:solidFill>
              </a:rPr>
              <a:t> </a:t>
            </a:r>
            <a:r>
              <a:rPr lang="en-GB" sz="2000" i="1" dirty="0" err="1" smtClean="0">
                <a:solidFill>
                  <a:srgbClr val="0070C0"/>
                </a:solidFill>
              </a:rPr>
              <a:t>Vordergrund</a:t>
            </a:r>
            <a:r>
              <a:rPr lang="en-GB" sz="2000" i="1" dirty="0" smtClean="0">
                <a:solidFill>
                  <a:srgbClr val="0070C0"/>
                </a:solidFill>
              </a:rPr>
              <a:t> </a:t>
            </a:r>
            <a:r>
              <a:rPr lang="en-GB" sz="2000" i="1" dirty="0" err="1" smtClean="0">
                <a:solidFill>
                  <a:srgbClr val="0070C0"/>
                </a:solidFill>
              </a:rPr>
              <a:t>stehen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Neue Berufungen für Beschl. Physik an der Uni HH</a:t>
            </a:r>
            <a:endParaRPr lang="de-DE" dirty="0"/>
          </a:p>
        </p:txBody>
      </p:sp>
      <p:pic>
        <p:nvPicPr>
          <p:cNvPr id="44034" name="Picture 2" descr="\\win.desy.de\home\brinkman\My Documents\Uni\Gruener_bild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05" y="1261129"/>
            <a:ext cx="1985055" cy="198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20" y="3579541"/>
            <a:ext cx="1924064" cy="257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12995" y="1572322"/>
            <a:ext cx="43935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W3 Professur Florian Grüner</a:t>
            </a:r>
          </a:p>
          <a:p>
            <a:r>
              <a:rPr lang="de-DE" dirty="0" smtClean="0"/>
              <a:t>(zuvor LMU München)</a:t>
            </a:r>
          </a:p>
          <a:p>
            <a:r>
              <a:rPr lang="de-DE" dirty="0" smtClean="0">
                <a:solidFill>
                  <a:srgbClr val="0070C0"/>
                </a:solidFill>
              </a:rPr>
              <a:t>Koordinator für </a:t>
            </a:r>
            <a:r>
              <a:rPr lang="de-DE" dirty="0" err="1" smtClean="0">
                <a:solidFill>
                  <a:srgbClr val="0070C0"/>
                </a:solidFill>
              </a:rPr>
              <a:t>Plasmabeschl</a:t>
            </a:r>
            <a:r>
              <a:rPr lang="de-DE" dirty="0" smtClean="0">
                <a:solidFill>
                  <a:srgbClr val="0070C0"/>
                </a:solidFill>
              </a:rPr>
              <a:t>.-Aktivitäten bei DESY &amp; Uni-HH</a:t>
            </a:r>
          </a:p>
          <a:p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3612995" y="3735658"/>
            <a:ext cx="4393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W3 Professur, Humboldt-Preisträger Brian Foster</a:t>
            </a:r>
          </a:p>
          <a:p>
            <a:r>
              <a:rPr lang="de-DE" dirty="0" smtClean="0"/>
              <a:t>(zuvor University </a:t>
            </a:r>
            <a:r>
              <a:rPr lang="de-DE" dirty="0" err="1" smtClean="0"/>
              <a:t>of</a:t>
            </a:r>
            <a:r>
              <a:rPr lang="de-DE" dirty="0" smtClean="0"/>
              <a:t> Oxford)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471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Ideenmarkt – bereits die dritte Runde! (12. Sept.)</a:t>
            </a:r>
            <a:endParaRPr lang="de-DE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9087"/>
            <a:ext cx="35544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8776" y="1148513"/>
            <a:ext cx="1603350" cy="16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74" y="3571630"/>
            <a:ext cx="3255064" cy="247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060" y="3662308"/>
            <a:ext cx="2661787" cy="252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060" y="1031605"/>
            <a:ext cx="3727876" cy="236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 descr="over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3" t="5759" r="13373" b="48735"/>
          <a:stretch>
            <a:fillRect/>
          </a:stretch>
        </p:blipFill>
        <p:spPr bwMode="auto">
          <a:xfrm>
            <a:off x="5735335" y="3928327"/>
            <a:ext cx="3186881" cy="159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890944" y="5627833"/>
            <a:ext cx="3169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omic Sans MS" pitchFamily="66" charset="0"/>
              </a:rPr>
              <a:t>Ap</a:t>
            </a:r>
            <a:r>
              <a:rPr lang="en-GB" dirty="0" smtClean="0">
                <a:solidFill>
                  <a:schemeClr val="bg2"/>
                </a:solidFill>
                <a:latin typeface="Comic Sans MS" pitchFamily="66" charset="0"/>
              </a:rPr>
              <a:t>proaching </a:t>
            </a:r>
            <a:r>
              <a:rPr lang="en-GB" dirty="0" smtClean="0">
                <a:solidFill>
                  <a:srgbClr val="0070C0"/>
                </a:solidFill>
                <a:latin typeface="Comic Sans MS" pitchFamily="66" charset="0"/>
              </a:rPr>
              <a:t>P</a:t>
            </a:r>
            <a:r>
              <a:rPr lang="en-GB" dirty="0" smtClean="0">
                <a:solidFill>
                  <a:schemeClr val="bg2"/>
                </a:solidFill>
                <a:latin typeface="Comic Sans MS" pitchFamily="66" charset="0"/>
              </a:rPr>
              <a:t>lanck</a:t>
            </a:r>
            <a:r>
              <a:rPr lang="en-GB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dirty="0">
                <a:solidFill>
                  <a:srgbClr val="0070C0"/>
                </a:solidFill>
                <a:latin typeface="Comic Sans MS" pitchFamily="66" charset="0"/>
              </a:rPr>
              <a:t>Le</a:t>
            </a:r>
            <a:r>
              <a:rPr lang="en-GB" dirty="0">
                <a:solidFill>
                  <a:schemeClr val="bg2"/>
                </a:solidFill>
                <a:latin typeface="Comic Sans MS" pitchFamily="66" charset="0"/>
              </a:rPr>
              <a:t>ngth</a:t>
            </a:r>
          </a:p>
        </p:txBody>
      </p:sp>
    </p:spTree>
    <p:extLst>
      <p:ext uri="{BB962C8B-B14F-4D97-AF65-F5344CB8AC3E}">
        <p14:creationId xmlns:p14="http://schemas.microsoft.com/office/powerpoint/2010/main" val="252730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49438" y="99702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de-DE" dirty="0" smtClean="0"/>
              <a:t>Technisches Seminar M  </a:t>
            </a:r>
            <a:r>
              <a:rPr lang="de-DE" sz="1600" i="1" dirty="0" smtClean="0"/>
              <a:t>(B. Racky, M. Bieler)</a:t>
            </a:r>
            <a:r>
              <a:rPr lang="de-DE" sz="1600" i="1" dirty="0" smtClean="0">
                <a:solidFill>
                  <a:schemeClr val="accent2"/>
                </a:solidFill>
                <a:latin typeface="Arial Rounded MT Bold" pitchFamily="34" charset="0"/>
              </a:rPr>
              <a:t>.</a:t>
            </a:r>
            <a:endParaRPr lang="de-DE" sz="1600" i="1" dirty="0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307181" y="1057428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/>
              <a:t>Ziele</a:t>
            </a:r>
          </a:p>
          <a:p>
            <a:pPr lvl="1"/>
            <a:r>
              <a:rPr lang="de-DE" dirty="0"/>
              <a:t>Informationsaustausch und Vernetzung der MA des M- </a:t>
            </a:r>
            <a:r>
              <a:rPr lang="de-DE" dirty="0" smtClean="0"/>
              <a:t>Bereichs unter Einbeziehung </a:t>
            </a:r>
            <a:r>
              <a:rPr lang="de-DE" dirty="0"/>
              <a:t>von Interessenten aus Zeuthen und von FS</a:t>
            </a:r>
          </a:p>
          <a:p>
            <a:pPr lvl="1"/>
            <a:r>
              <a:rPr lang="de-DE" dirty="0"/>
              <a:t>Ausgangspunkt für vertiefende Schulungen oder </a:t>
            </a:r>
            <a:r>
              <a:rPr lang="de-DE" dirty="0" smtClean="0"/>
              <a:t>Fortbildungsveranstaltungen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Themen</a:t>
            </a:r>
            <a:endParaRPr lang="de-DE" dirty="0"/>
          </a:p>
          <a:p>
            <a:pPr lvl="1"/>
            <a:r>
              <a:rPr lang="de-DE" dirty="0"/>
              <a:t>Beschleunigertechnologie und -komponenten</a:t>
            </a:r>
            <a:endParaRPr lang="de-DE" b="1" dirty="0"/>
          </a:p>
          <a:p>
            <a:pPr lvl="1"/>
            <a:r>
              <a:rPr lang="de-DE" dirty="0"/>
              <a:t>Anlagen und Einrichtungen des M- Bereichs, </a:t>
            </a:r>
            <a:r>
              <a:rPr lang="de-DE" dirty="0" smtClean="0"/>
              <a:t>ggf. Organisation von Führungen </a:t>
            </a:r>
          </a:p>
          <a:p>
            <a:pPr lvl="1"/>
            <a:r>
              <a:rPr lang="de-DE" dirty="0" smtClean="0"/>
              <a:t>Methoden </a:t>
            </a:r>
            <a:r>
              <a:rPr lang="de-DE" dirty="0"/>
              <a:t>und </a:t>
            </a:r>
            <a:r>
              <a:rPr lang="de-DE" dirty="0" smtClean="0"/>
              <a:t>Technologien, die zur Zuverlässigkeit </a:t>
            </a:r>
            <a:r>
              <a:rPr lang="de-DE" dirty="0"/>
              <a:t>des </a:t>
            </a:r>
            <a:r>
              <a:rPr lang="de-DE" dirty="0" smtClean="0"/>
              <a:t>Beschleunigerbetriebs beitragen können</a:t>
            </a:r>
          </a:p>
          <a:p>
            <a:pPr lvl="1"/>
            <a:r>
              <a:rPr lang="de-DE" dirty="0" smtClean="0"/>
              <a:t>Aktuelles aus den Gruppen und Laboren</a:t>
            </a:r>
          </a:p>
          <a:p>
            <a:pPr lvl="1"/>
            <a:r>
              <a:rPr lang="de-DE" dirty="0" smtClean="0"/>
              <a:t>Themen von großem bereichsübergreifendem Interesse werden weiterhin bei KITE behandelt.</a:t>
            </a:r>
            <a:endParaRPr lang="de-DE" dirty="0"/>
          </a:p>
          <a:p>
            <a:pPr lvl="1"/>
            <a:r>
              <a:rPr lang="de-DE" dirty="0" smtClean="0"/>
              <a:t>Vorschläge für Wunschthemen oder eigene Beiträge sind willkommen!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924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307181" y="128654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de-DE" dirty="0" smtClean="0"/>
              <a:t>Technisches Seminar M</a:t>
            </a:r>
            <a:r>
              <a:rPr lang="de-DE" sz="3600" dirty="0" smtClean="0">
                <a:solidFill>
                  <a:schemeClr val="accent2"/>
                </a:solidFill>
                <a:latin typeface="Arial Rounded MT Bold" pitchFamily="34" charset="0"/>
              </a:rPr>
              <a:t>.</a:t>
            </a:r>
            <a:endParaRPr lang="de-DE" sz="3600" dirty="0"/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307180" y="1070540"/>
            <a:ext cx="435343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 smtClean="0"/>
              <a:t>Personen</a:t>
            </a:r>
          </a:p>
          <a:p>
            <a:pPr lvl="1"/>
            <a:r>
              <a:rPr lang="de-DE" dirty="0" smtClean="0"/>
              <a:t>Vortragende</a:t>
            </a:r>
            <a:r>
              <a:rPr lang="de-DE" dirty="0"/>
              <a:t>: </a:t>
            </a:r>
            <a:r>
              <a:rPr lang="de-DE" dirty="0" smtClean="0"/>
              <a:t>alle MA </a:t>
            </a:r>
          </a:p>
          <a:p>
            <a:pPr lvl="1"/>
            <a:r>
              <a:rPr lang="de-DE" dirty="0" smtClean="0"/>
              <a:t>Moderation:   GL </a:t>
            </a:r>
            <a:r>
              <a:rPr lang="de-DE" dirty="0"/>
              <a:t>des M- Bereichs</a:t>
            </a:r>
          </a:p>
          <a:p>
            <a:pPr lvl="1"/>
            <a:r>
              <a:rPr lang="de-DE" dirty="0" smtClean="0"/>
              <a:t>Organisation: B</a:t>
            </a:r>
            <a:r>
              <a:rPr lang="de-DE" dirty="0"/>
              <a:t>. Racky, M. </a:t>
            </a:r>
            <a:r>
              <a:rPr lang="de-DE" dirty="0" smtClean="0"/>
              <a:t>Bieler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Ort und Zeit</a:t>
            </a:r>
          </a:p>
          <a:p>
            <a:pPr lvl="1"/>
            <a:r>
              <a:rPr lang="de-DE" dirty="0" smtClean="0"/>
              <a:t>jeden 1. Freitag des Monats 10:00 Uhr </a:t>
            </a:r>
          </a:p>
          <a:p>
            <a:pPr lvl="1"/>
            <a:r>
              <a:rPr lang="de-DE" dirty="0" smtClean="0"/>
              <a:t>Geb. 30b, Raum 459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Information</a:t>
            </a:r>
          </a:p>
          <a:p>
            <a:pPr lvl="1"/>
            <a:r>
              <a:rPr lang="de-DE" dirty="0" smtClean="0"/>
              <a:t>Einladungen per </a:t>
            </a:r>
            <a:r>
              <a:rPr lang="de-DE" dirty="0" err="1" smtClean="0"/>
              <a:t>E-mail</a:t>
            </a:r>
            <a:r>
              <a:rPr lang="de-DE" dirty="0" smtClean="0"/>
              <a:t> über GL</a:t>
            </a:r>
          </a:p>
          <a:p>
            <a:pPr lvl="1"/>
            <a:r>
              <a:rPr lang="de-DE" dirty="0" smtClean="0"/>
              <a:t>Aushänge in den Gebäuden</a:t>
            </a:r>
          </a:p>
          <a:p>
            <a:pPr lvl="1"/>
            <a:r>
              <a:rPr lang="de-DE" dirty="0" smtClean="0"/>
              <a:t>Folien demnächst im Web</a:t>
            </a:r>
          </a:p>
          <a:p>
            <a:endParaRPr lang="de-DE" dirty="0" smtClean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989797" y="1070540"/>
            <a:ext cx="3694175" cy="522779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8447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 txBox="1">
            <a:spLocks/>
          </p:cNvSpPr>
          <p:nvPr/>
        </p:nvSpPr>
        <p:spPr bwMode="auto">
          <a:xfrm>
            <a:off x="1363663" y="2773363"/>
            <a:ext cx="7439025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50000"/>
              </a:spcAft>
              <a:buClr>
                <a:srgbClr val="F28E00"/>
              </a:buClr>
              <a:buFont typeface="Arial" charset="0"/>
              <a:buNone/>
            </a:pPr>
            <a:r>
              <a:rPr lang="de-DE" sz="2800" dirty="0" smtClean="0">
                <a:solidFill>
                  <a:srgbClr val="C00000"/>
                </a:solidFill>
              </a:rPr>
              <a:t>Vielen Dank für Ihre Aufmerksamkeit!</a:t>
            </a:r>
            <a:endParaRPr lang="de-DE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78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(RB </a:t>
            </a:r>
            <a:r>
              <a:rPr lang="en-US" dirty="0" err="1" smtClean="0"/>
              <a:t>Bereichsversammlung</a:t>
            </a:r>
            <a:r>
              <a:rPr lang="en-US" dirty="0" smtClean="0"/>
              <a:t> 10. </a:t>
            </a:r>
            <a:r>
              <a:rPr lang="en-US" dirty="0" err="1" smtClean="0"/>
              <a:t>März</a:t>
            </a:r>
            <a:r>
              <a:rPr lang="en-US" dirty="0" smtClean="0"/>
              <a:t> 2011)</a:t>
            </a:r>
            <a:endParaRPr lang="en-GB" dirty="0" smtClean="0"/>
          </a:p>
        </p:txBody>
      </p:sp>
      <p:pic>
        <p:nvPicPr>
          <p:cNvPr id="5123" name="Picture 377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638" y="1728788"/>
            <a:ext cx="8520112" cy="2952750"/>
          </a:xfrm>
          <a:noFill/>
        </p:spPr>
      </p:pic>
      <p:grpSp>
        <p:nvGrpSpPr>
          <p:cNvPr id="620235" name="Group 3787"/>
          <p:cNvGrpSpPr>
            <a:grpSpLocks/>
          </p:cNvGrpSpPr>
          <p:nvPr/>
        </p:nvGrpSpPr>
        <p:grpSpPr bwMode="auto">
          <a:xfrm>
            <a:off x="5972175" y="1328738"/>
            <a:ext cx="2663825" cy="1962150"/>
            <a:chOff x="3762" y="837"/>
            <a:chExt cx="1678" cy="1236"/>
          </a:xfrm>
        </p:grpSpPr>
        <p:sp>
          <p:nvSpPr>
            <p:cNvPr id="5127" name="AutoShape 3782"/>
            <p:cNvSpPr>
              <a:spLocks noChangeArrowheads="1"/>
            </p:cNvSpPr>
            <p:nvPr/>
          </p:nvSpPr>
          <p:spPr bwMode="auto">
            <a:xfrm>
              <a:off x="4366" y="837"/>
              <a:ext cx="522" cy="231"/>
            </a:xfrm>
            <a:prstGeom prst="cloudCallout">
              <a:avLst>
                <a:gd name="adj1" fmla="val -3639"/>
                <a:gd name="adj2" fmla="val 5476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1400"/>
                <a:t>ILC?</a:t>
              </a:r>
              <a:endParaRPr lang="en-GB" sz="1400"/>
            </a:p>
          </p:txBody>
        </p:sp>
        <p:sp>
          <p:nvSpPr>
            <p:cNvPr id="5128" name="AutoShape 3783"/>
            <p:cNvSpPr>
              <a:spLocks noChangeArrowheads="1"/>
            </p:cNvSpPr>
            <p:nvPr/>
          </p:nvSpPr>
          <p:spPr bwMode="auto">
            <a:xfrm>
              <a:off x="4918" y="1344"/>
              <a:ext cx="522" cy="231"/>
            </a:xfrm>
            <a:prstGeom prst="cloudCallout">
              <a:avLst>
                <a:gd name="adj1" fmla="val -5556"/>
                <a:gd name="adj2" fmla="val 67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1400"/>
                <a:t>CW?</a:t>
              </a:r>
              <a:endParaRPr lang="en-GB" sz="1400"/>
            </a:p>
          </p:txBody>
        </p:sp>
        <p:sp>
          <p:nvSpPr>
            <p:cNvPr id="5129" name="AutoShape 3784"/>
            <p:cNvSpPr>
              <a:spLocks noChangeArrowheads="1"/>
            </p:cNvSpPr>
            <p:nvPr/>
          </p:nvSpPr>
          <p:spPr bwMode="auto">
            <a:xfrm>
              <a:off x="3762" y="1842"/>
              <a:ext cx="649" cy="231"/>
            </a:xfrm>
            <a:prstGeom prst="cloudCallout">
              <a:avLst>
                <a:gd name="adj1" fmla="val -5931"/>
                <a:gd name="adj2" fmla="val 6298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1400"/>
                <a:t>ARD?</a:t>
              </a:r>
              <a:endParaRPr lang="en-GB" sz="1400"/>
            </a:p>
          </p:txBody>
        </p:sp>
        <p:sp>
          <p:nvSpPr>
            <p:cNvPr id="5130" name="AutoShape 3785"/>
            <p:cNvSpPr>
              <a:spLocks noChangeArrowheads="1"/>
            </p:cNvSpPr>
            <p:nvPr/>
          </p:nvSpPr>
          <p:spPr bwMode="auto">
            <a:xfrm>
              <a:off x="4145" y="1467"/>
              <a:ext cx="704" cy="231"/>
            </a:xfrm>
            <a:prstGeom prst="cloudCallout">
              <a:avLst>
                <a:gd name="adj1" fmla="val 8806"/>
                <a:gd name="adj2" fmla="val 67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1400"/>
                <a:t>HERA?</a:t>
              </a:r>
              <a:endParaRPr lang="en-GB" sz="1400"/>
            </a:p>
          </p:txBody>
        </p:sp>
        <p:sp>
          <p:nvSpPr>
            <p:cNvPr id="5131" name="AutoShape 3786"/>
            <p:cNvSpPr>
              <a:spLocks noChangeArrowheads="1"/>
            </p:cNvSpPr>
            <p:nvPr/>
          </p:nvSpPr>
          <p:spPr bwMode="auto">
            <a:xfrm>
              <a:off x="4682" y="1817"/>
              <a:ext cx="739" cy="231"/>
            </a:xfrm>
            <a:prstGeom prst="cloudCallout">
              <a:avLst>
                <a:gd name="adj1" fmla="val -18606"/>
                <a:gd name="adj2" fmla="val 67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1400"/>
                <a:t>ESS?</a:t>
              </a:r>
              <a:endParaRPr lang="en-GB" sz="1400"/>
            </a:p>
          </p:txBody>
        </p:sp>
      </p:grpSp>
      <p:sp>
        <p:nvSpPr>
          <p:cNvPr id="5125" name="Text Box 3788"/>
          <p:cNvSpPr txBox="1">
            <a:spLocks noChangeArrowheads="1"/>
          </p:cNvSpPr>
          <p:nvPr/>
        </p:nvSpPr>
        <p:spPr bwMode="auto">
          <a:xfrm>
            <a:off x="6627813" y="4135438"/>
            <a:ext cx="7350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/>
              <a:t>injector</a:t>
            </a:r>
            <a:endParaRPr lang="en-GB" sz="1000" b="1"/>
          </a:p>
        </p:txBody>
      </p:sp>
      <p:sp>
        <p:nvSpPr>
          <p:cNvPr id="5126" name="Text Box 3789"/>
          <p:cNvSpPr txBox="1">
            <a:spLocks noChangeArrowheads="1"/>
          </p:cNvSpPr>
          <p:nvPr/>
        </p:nvSpPr>
        <p:spPr bwMode="auto">
          <a:xfrm>
            <a:off x="7542213" y="4135438"/>
            <a:ext cx="7350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/>
              <a:t>linac</a:t>
            </a:r>
            <a:endParaRPr lang="en-GB" sz="1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Kommentar zum XFEL Betrieb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Konstellation „DESY betreibt den XFEL Beschleuniger für die XFEL-GmbH“ ist ungewohnt – die Praxis wird aber weitgehend so sein wie wir das jetzt kennen:</a:t>
            </a:r>
          </a:p>
          <a:p>
            <a:pPr lvl="1"/>
            <a:r>
              <a:rPr lang="de-DE" dirty="0" smtClean="0"/>
              <a:t>Organisation des Betriebs im Rahmen unserer M-Matrixstruktur</a:t>
            </a:r>
          </a:p>
          <a:p>
            <a:pPr lvl="1"/>
            <a:r>
              <a:rPr lang="de-DE" dirty="0" smtClean="0"/>
              <a:t>Betrieb zusammen mit unseren anderen Maschinen vom BKR aus</a:t>
            </a:r>
          </a:p>
          <a:p>
            <a:pPr lvl="1"/>
            <a:r>
              <a:rPr lang="de-DE" dirty="0" smtClean="0"/>
              <a:t>Aufstellung eines Maschinenkoordinations-Teams </a:t>
            </a:r>
            <a:r>
              <a:rPr lang="de-DE" b="1" i="1" dirty="0" smtClean="0"/>
              <a:t>zu gegebener Zeit</a:t>
            </a:r>
          </a:p>
          <a:p>
            <a:pPr marL="444500" lvl="1" indent="0">
              <a:buNone/>
            </a:pPr>
            <a:endParaRPr lang="de-DE" b="1" i="1" dirty="0" smtClean="0"/>
          </a:p>
          <a:p>
            <a:r>
              <a:rPr lang="de-DE" dirty="0" smtClean="0"/>
              <a:t>Anstrengungen des DESY Managements, zur Verstärkung unseres </a:t>
            </a:r>
            <a:r>
              <a:rPr lang="de-DE" dirty="0" smtClean="0"/>
              <a:t>Betriebspersonals für XFEL </a:t>
            </a:r>
            <a:r>
              <a:rPr lang="de-DE" dirty="0" smtClean="0"/>
              <a:t>zusätzliche </a:t>
            </a:r>
            <a:r>
              <a:rPr lang="de-DE" dirty="0" smtClean="0"/>
              <a:t>Ressourcen </a:t>
            </a:r>
            <a:r>
              <a:rPr lang="de-DE" dirty="0" smtClean="0"/>
              <a:t>einzuwerben</a:t>
            </a:r>
          </a:p>
          <a:p>
            <a:endParaRPr lang="de-DE" dirty="0"/>
          </a:p>
          <a:p>
            <a:r>
              <a:rPr lang="de-DE" dirty="0" smtClean="0"/>
              <a:t>Eine gute Vorbereitung auf den zukünftigen XFEL Betrieb ist elementar wichtig! Mit FLASH haben wir dazu beste Voraussetzungen </a:t>
            </a:r>
            <a:r>
              <a:rPr lang="de-DE" b="1" i="1" dirty="0" smtClean="0"/>
              <a:t>und </a:t>
            </a:r>
            <a:r>
              <a:rPr lang="de-DE" dirty="0" smtClean="0"/>
              <a:t>Synergien (Entwicklung und Erprobung von Diagnostik, Prozeduren, Automatisierung, Ausbildung von </a:t>
            </a:r>
            <a:r>
              <a:rPr lang="de-DE" dirty="0" err="1" smtClean="0"/>
              <a:t>Schichtgängern</a:t>
            </a:r>
            <a:r>
              <a:rPr lang="de-DE" dirty="0" smtClean="0"/>
              <a:t>, etc.)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42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European </a:t>
            </a:r>
            <a:r>
              <a:rPr lang="de-DE" dirty="0" err="1" smtClean="0"/>
              <a:t>Spallation</a:t>
            </a:r>
            <a:r>
              <a:rPr lang="de-DE" dirty="0" smtClean="0"/>
              <a:t> Source (Lund, Schweden)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Deutschland wird zum Projekt beitragen, Beteiligung von Helmholtz-Zentren vorwiegend auf dem Gebiet Neutronen-</a:t>
            </a:r>
            <a:r>
              <a:rPr lang="de-DE" dirty="0" err="1" smtClean="0"/>
              <a:t>Beamlines</a:t>
            </a:r>
            <a:r>
              <a:rPr lang="de-DE" dirty="0" smtClean="0"/>
              <a:t>/Experimente; für DESY Möglichkeit einer Beteiligung beim (supraleitenden) Beschleuniger </a:t>
            </a:r>
            <a:r>
              <a:rPr lang="de-DE" b="1" i="1" dirty="0" smtClean="0"/>
              <a:t>nach</a:t>
            </a:r>
            <a:r>
              <a:rPr lang="de-DE" dirty="0" smtClean="0"/>
              <a:t> Fertigstellung XFEL (kurzfristig keine Entscheidung!)</a:t>
            </a:r>
          </a:p>
          <a:p>
            <a:endParaRPr lang="de-DE" dirty="0" smtClean="0"/>
          </a:p>
          <a:p>
            <a:r>
              <a:rPr lang="de-DE" dirty="0" smtClean="0"/>
              <a:t>Aktuell Beteiligung an Design-update Phase „auf kleiner Flamme“</a:t>
            </a:r>
          </a:p>
          <a:p>
            <a:pPr lvl="1"/>
            <a:r>
              <a:rPr lang="de-DE" dirty="0" smtClean="0"/>
              <a:t>Beratung der ESS </a:t>
            </a:r>
            <a:r>
              <a:rPr lang="de-DE" dirty="0" err="1" smtClean="0"/>
              <a:t>Projektleitung</a:t>
            </a:r>
            <a:endParaRPr lang="de-DE" dirty="0" smtClean="0"/>
          </a:p>
          <a:p>
            <a:pPr lvl="1"/>
            <a:r>
              <a:rPr lang="de-DE" dirty="0" smtClean="0"/>
              <a:t>Einbringen von Expertise bei Beschleuniger-Modul Design</a:t>
            </a:r>
          </a:p>
          <a:p>
            <a:pPr lvl="1"/>
            <a:r>
              <a:rPr lang="de-DE" dirty="0" smtClean="0"/>
              <a:t>Vorstudie zur </a:t>
            </a:r>
            <a:r>
              <a:rPr lang="de-DE" dirty="0"/>
              <a:t>N</a:t>
            </a:r>
            <a:r>
              <a:rPr lang="de-DE" dirty="0" smtClean="0"/>
              <a:t>utzung der AMTF für </a:t>
            </a:r>
            <a:r>
              <a:rPr lang="de-DE" dirty="0" err="1" smtClean="0"/>
              <a:t>Cavity</a:t>
            </a:r>
            <a:r>
              <a:rPr lang="de-DE" dirty="0" smtClean="0"/>
              <a:t> &amp; Modul Tests</a:t>
            </a:r>
          </a:p>
          <a:p>
            <a:pPr marL="444500" lvl="1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01057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ILC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4858137" cy="1887963"/>
          </a:xfrm>
        </p:spPr>
        <p:txBody>
          <a:bodyPr/>
          <a:lstStyle/>
          <a:p>
            <a:r>
              <a:rPr lang="de-DE" dirty="0" smtClean="0"/>
              <a:t>Technical Design Report bis Ende 2012</a:t>
            </a:r>
          </a:p>
          <a:p>
            <a:r>
              <a:rPr lang="de-DE" dirty="0" smtClean="0"/>
              <a:t>DESY (FH &amp; M) stark beteiligt an </a:t>
            </a:r>
            <a:r>
              <a:rPr lang="de-DE" dirty="0" err="1" smtClean="0"/>
              <a:t>Cavity</a:t>
            </a:r>
            <a:r>
              <a:rPr lang="de-DE" dirty="0" smtClean="0"/>
              <a:t> F&amp;E Programm (u.a. EU-FP7 </a:t>
            </a:r>
            <a:r>
              <a:rPr lang="de-DE" dirty="0" err="1" smtClean="0"/>
              <a:t>HiGrade</a:t>
            </a:r>
            <a:r>
              <a:rPr lang="de-DE" dirty="0" smtClean="0"/>
              <a:t>)</a:t>
            </a:r>
          </a:p>
          <a:p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315" y="798707"/>
            <a:ext cx="3531124" cy="2465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82574" y="3152387"/>
            <a:ext cx="8459981" cy="282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 smtClean="0"/>
              <a:t>Durch XFEL solide technische Basis, Industrialisierung und Kosten-Referenz, durch FLASH &amp; XFEL Betriebserfahrung </a:t>
            </a:r>
            <a:r>
              <a:rPr lang="de-DE" dirty="0" smtClean="0">
                <a:sym typeface="Wingdings" pitchFamily="2" charset="2"/>
              </a:rPr>
              <a:t> DESY sehr gut aufgestellt für Beteiligung an möglichem zukünftigen ILC Projekt (an anderem Standort), </a:t>
            </a:r>
            <a:r>
              <a:rPr lang="de-DE" b="1" i="1" dirty="0" smtClean="0">
                <a:sym typeface="Wingdings" pitchFamily="2" charset="2"/>
              </a:rPr>
              <a:t>aber:</a:t>
            </a:r>
            <a:r>
              <a:rPr lang="de-DE" b="1" i="1" dirty="0" smtClean="0"/>
              <a:t> </a:t>
            </a:r>
          </a:p>
          <a:p>
            <a:pPr lvl="1"/>
            <a:r>
              <a:rPr lang="de-DE" b="1" i="1" dirty="0" smtClean="0"/>
              <a:t>Mittelfristig ist finanzielle und politische Situation schlecht zur Genehmigung eines solchen multi-Mrd. Projekts</a:t>
            </a:r>
          </a:p>
          <a:p>
            <a:pPr lvl="1"/>
            <a:r>
              <a:rPr lang="de-DE" b="1" i="1" dirty="0" smtClean="0"/>
              <a:t>Der optimale Fall neuer Physik (insbesondere Supersymmetrie) bei ILC-Energien wird von den vorliegenden LHC-daten nicht indiziert </a:t>
            </a:r>
          </a:p>
          <a:p>
            <a:pPr lvl="1"/>
            <a:r>
              <a:rPr lang="de-DE" b="1" i="1" dirty="0" smtClean="0">
                <a:sym typeface="Wingdings" pitchFamily="2" charset="2"/>
              </a:rPr>
              <a:t> Beteiligung am Bau eines ILC ist </a:t>
            </a:r>
            <a:r>
              <a:rPr lang="de-DE" b="1" i="1" dirty="0" err="1" smtClean="0">
                <a:sym typeface="Wingdings" pitchFamily="2" charset="2"/>
              </a:rPr>
              <a:t>zZ</a:t>
            </a:r>
            <a:r>
              <a:rPr lang="de-DE" b="1" i="1" dirty="0" smtClean="0">
                <a:sym typeface="Wingdings" pitchFamily="2" charset="2"/>
              </a:rPr>
              <a:t> nicht Teil der mittelfristigen (</a:t>
            </a:r>
            <a:r>
              <a:rPr lang="de-DE" b="1" i="1" dirty="0">
                <a:sym typeface="Wingdings" pitchFamily="2" charset="2"/>
              </a:rPr>
              <a:t>P</a:t>
            </a:r>
            <a:r>
              <a:rPr lang="de-DE" b="1" i="1" dirty="0" smtClean="0">
                <a:sym typeface="Wingdings" pitchFamily="2" charset="2"/>
              </a:rPr>
              <a:t>eriode 2015-19) Strategie des M-Bereichs</a:t>
            </a:r>
            <a:endParaRPr lang="de-DE" b="1" i="1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141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2769643"/>
              </p:ext>
            </p:extLst>
          </p:nvPr>
        </p:nvGraphicFramePr>
        <p:xfrm>
          <a:off x="1723560" y="2542478"/>
          <a:ext cx="5758908" cy="3422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6478" y="4449337"/>
            <a:ext cx="1851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 smtClean="0">
                <a:solidFill>
                  <a:srgbClr val="C00000"/>
                </a:solidFill>
              </a:rPr>
              <a:t>Incl</a:t>
            </a:r>
            <a:r>
              <a:rPr lang="de-DE" sz="1400" b="1" dirty="0" smtClean="0">
                <a:solidFill>
                  <a:srgbClr val="C00000"/>
                </a:solidFill>
              </a:rPr>
              <a:t> 2.2MEUR HGF-Ausbau in </a:t>
            </a:r>
            <a:r>
              <a:rPr lang="de-DE" sz="1400" b="1" dirty="0" err="1" smtClean="0">
                <a:solidFill>
                  <a:srgbClr val="C00000"/>
                </a:solidFill>
              </a:rPr>
              <a:t>SdM</a:t>
            </a:r>
            <a:endParaRPr lang="de-DE" sz="1400" b="1" dirty="0">
              <a:solidFill>
                <a:srgbClr val="C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2107580" y="4710947"/>
            <a:ext cx="51295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6612673" y="4839630"/>
            <a:ext cx="1851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 smtClean="0">
                <a:solidFill>
                  <a:schemeClr val="bg1">
                    <a:lumMod val="50000"/>
                  </a:schemeClr>
                </a:solidFill>
              </a:rPr>
              <a:t>Continuation</a:t>
            </a:r>
            <a:r>
              <a:rPr lang="de-DE" sz="1400" b="1" dirty="0" smtClean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de-DE" sz="1400" b="1" dirty="0" err="1" smtClean="0">
                <a:solidFill>
                  <a:schemeClr val="bg1">
                    <a:lumMod val="50000"/>
                  </a:schemeClr>
                </a:solidFill>
              </a:rPr>
              <a:t>PoF</a:t>
            </a:r>
            <a:r>
              <a:rPr lang="de-DE" sz="1400" b="1" dirty="0" smtClean="0">
                <a:solidFill>
                  <a:schemeClr val="bg1">
                    <a:lumMod val="50000"/>
                  </a:schemeClr>
                </a:solidFill>
              </a:rPr>
              <a:t>-III </a:t>
            </a:r>
            <a:r>
              <a:rPr lang="de-DE" sz="1400" b="1" dirty="0" err="1" smtClean="0">
                <a:solidFill>
                  <a:schemeClr val="bg1">
                    <a:lumMod val="50000"/>
                  </a:schemeClr>
                </a:solidFill>
              </a:rPr>
              <a:t>tbd</a:t>
            </a:r>
            <a:endParaRPr lang="de-DE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Beschleunigerforschungsprogramm ARD in der HGF</a:t>
            </a:r>
            <a:endParaRPr lang="de-DE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82574" y="780895"/>
            <a:ext cx="4846985" cy="5080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="1" dirty="0" smtClean="0"/>
              <a:t>Positive Senatsentscheidung 1.6.2011 </a:t>
            </a:r>
            <a:r>
              <a:rPr lang="de-DE" sz="1800" dirty="0" smtClean="0"/>
              <a:t>– Auftaktmeeting bei DESY am 7. Juni!</a:t>
            </a:r>
            <a:endParaRPr lang="de-DE" sz="1800" dirty="0"/>
          </a:p>
        </p:txBody>
      </p:sp>
      <p:pic>
        <p:nvPicPr>
          <p:cNvPr id="9" name="Picture 2" descr="\\win.desy.de\home\brinkman\My Documents\ARD\Meetings\IMG_80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240" y="787574"/>
            <a:ext cx="3041968" cy="202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395129" y="1487212"/>
            <a:ext cx="3024053" cy="800719"/>
            <a:chOff x="899592" y="4778495"/>
            <a:chExt cx="4314968" cy="1142532"/>
          </a:xfrm>
        </p:grpSpPr>
        <p:pic>
          <p:nvPicPr>
            <p:cNvPr id="11" name="Picture 3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5404619"/>
              <a:ext cx="943579" cy="43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4989" y="5315324"/>
              <a:ext cx="1389312" cy="43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381" y="4787851"/>
              <a:ext cx="504000" cy="50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6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7645" y="4787851"/>
              <a:ext cx="504000" cy="50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7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1646" y="5489027"/>
              <a:ext cx="1256727" cy="43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9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4778495"/>
              <a:ext cx="1650672" cy="522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2257426" y="3030963"/>
            <a:ext cx="2460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Aufwuchs durch </a:t>
            </a:r>
            <a:r>
              <a:rPr lang="de-DE" sz="1600" dirty="0" err="1" smtClean="0"/>
              <a:t>Sen.Komm</a:t>
            </a:r>
            <a:r>
              <a:rPr lang="de-DE" sz="1600" dirty="0" smtClean="0"/>
              <a:t>. empfohlen, Entscheidung Okt 2011</a:t>
            </a:r>
            <a:endParaRPr lang="de-DE" sz="1600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3400938" y="3861960"/>
            <a:ext cx="591014" cy="5352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6602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DESYs Programm innerhalb ARD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6" y="977900"/>
            <a:ext cx="5415698" cy="5080000"/>
          </a:xfrm>
        </p:spPr>
        <p:txBody>
          <a:bodyPr/>
          <a:lstStyle/>
          <a:p>
            <a:r>
              <a:rPr lang="de-DE" dirty="0" smtClean="0"/>
              <a:t>Supraleitende Hochfrequenztechnologie im Dauerstrich Modus (CW)</a:t>
            </a:r>
          </a:p>
          <a:p>
            <a:pPr lvl="1"/>
            <a:r>
              <a:rPr lang="de-DE" dirty="0" smtClean="0"/>
              <a:t>Mitarbeit bei </a:t>
            </a:r>
            <a:r>
              <a:rPr lang="de-DE" dirty="0" err="1" smtClean="0"/>
              <a:t>sc</a:t>
            </a:r>
            <a:r>
              <a:rPr lang="de-DE" dirty="0" smtClean="0"/>
              <a:t> RF-</a:t>
            </a:r>
            <a:r>
              <a:rPr lang="de-DE" dirty="0" err="1" smtClean="0"/>
              <a:t>gun</a:t>
            </a:r>
            <a:r>
              <a:rPr lang="de-DE" dirty="0" smtClean="0"/>
              <a:t> Entwicklung, Modul-Tests mit CW und quasi CW, Verfahren für hohe </a:t>
            </a:r>
            <a:r>
              <a:rPr lang="de-DE" dirty="0" err="1" smtClean="0"/>
              <a:t>cavity</a:t>
            </a:r>
            <a:r>
              <a:rPr lang="de-DE" dirty="0" smtClean="0"/>
              <a:t> Q-Werte</a:t>
            </a:r>
          </a:p>
          <a:p>
            <a:r>
              <a:rPr lang="de-DE" dirty="0" err="1" smtClean="0"/>
              <a:t>Femtsosekunden</a:t>
            </a:r>
            <a:r>
              <a:rPr lang="de-DE" dirty="0" smtClean="0"/>
              <a:t> Elektronen-Bunche und WW mit Photonen</a:t>
            </a:r>
          </a:p>
          <a:p>
            <a:pPr lvl="1"/>
            <a:r>
              <a:rPr lang="de-DE" dirty="0" smtClean="0"/>
              <a:t>Erzeugung und Strahldynamik, Diagnostik, Synchronisation, Seeding-Konzepte</a:t>
            </a:r>
          </a:p>
          <a:p>
            <a:r>
              <a:rPr lang="de-DE" dirty="0" smtClean="0"/>
              <a:t>Plasmabeschleunigung</a:t>
            </a:r>
          </a:p>
          <a:p>
            <a:pPr lvl="1"/>
            <a:r>
              <a:rPr lang="de-DE" dirty="0" smtClean="0"/>
              <a:t>Injektion externer </a:t>
            </a:r>
            <a:r>
              <a:rPr lang="de-DE" dirty="0" err="1" smtClean="0"/>
              <a:t>fs</a:t>
            </a:r>
            <a:r>
              <a:rPr lang="de-DE" dirty="0" smtClean="0"/>
              <a:t>-Bunche in eine Laser-getriebene Plasmawelle (zuerst REGAE, später FLASH (II))</a:t>
            </a:r>
          </a:p>
          <a:p>
            <a:pPr lvl="1"/>
            <a:r>
              <a:rPr lang="de-DE" dirty="0" smtClean="0"/>
              <a:t>Strahlgetriebene Plasmaanregung mit speziell geformten und/oder periodisch modulierten </a:t>
            </a:r>
            <a:r>
              <a:rPr lang="de-DE" dirty="0" err="1" smtClean="0"/>
              <a:t>Bunchen</a:t>
            </a:r>
            <a:r>
              <a:rPr lang="de-DE" dirty="0" smtClean="0"/>
              <a:t>, zuerst bei PITZ, später FLASH (II) </a:t>
            </a:r>
          </a:p>
          <a:p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150" y="836342"/>
            <a:ext cx="1421781" cy="1895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632" y="836343"/>
            <a:ext cx="1421781" cy="1895707"/>
          </a:xfrm>
          <a:prstGeom prst="rect">
            <a:avLst/>
          </a:prstGeom>
        </p:spPr>
      </p:pic>
      <p:pic>
        <p:nvPicPr>
          <p:cNvPr id="6" name="Picture 209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33" y="5151863"/>
            <a:ext cx="1853221" cy="142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462" y="2876471"/>
            <a:ext cx="3517592" cy="217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5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1512" y="103188"/>
            <a:ext cx="8883152" cy="5445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de-DE" dirty="0" err="1" smtClean="0"/>
              <a:t>R</a:t>
            </a:r>
            <a:r>
              <a:rPr lang="de-DE" sz="1600" dirty="0" err="1" smtClean="0"/>
              <a:t>elativistic</a:t>
            </a:r>
            <a:r>
              <a:rPr lang="de-DE" dirty="0" smtClean="0"/>
              <a:t> </a:t>
            </a:r>
            <a:r>
              <a:rPr lang="de-DE" dirty="0" err="1" smtClean="0"/>
              <a:t>E</a:t>
            </a:r>
            <a:r>
              <a:rPr lang="de-DE" sz="1600" dirty="0" err="1" smtClean="0"/>
              <a:t>lectron</a:t>
            </a:r>
            <a:r>
              <a:rPr lang="de-DE" dirty="0" smtClean="0"/>
              <a:t> </a:t>
            </a:r>
            <a:r>
              <a:rPr lang="de-DE" dirty="0" err="1"/>
              <a:t>G</a:t>
            </a:r>
            <a:r>
              <a:rPr lang="de-DE" sz="1600" dirty="0" err="1" smtClean="0"/>
              <a:t>un</a:t>
            </a:r>
            <a:r>
              <a:rPr lang="de-DE" sz="1600" dirty="0" smtClean="0"/>
              <a:t> for </a:t>
            </a:r>
            <a:r>
              <a:rPr lang="de-DE" dirty="0" err="1"/>
              <a:t>A</a:t>
            </a:r>
            <a:r>
              <a:rPr lang="de-DE" sz="1600" dirty="0" err="1" smtClean="0"/>
              <a:t>tomic</a:t>
            </a:r>
            <a:r>
              <a:rPr lang="de-DE" dirty="0" smtClean="0"/>
              <a:t> E</a:t>
            </a:r>
            <a:r>
              <a:rPr lang="de-DE" sz="1600" dirty="0" smtClean="0"/>
              <a:t>xploration (Kollaboration mit D. Miller/CFEL)</a:t>
            </a:r>
            <a:endParaRPr lang="de-DE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2" y="842615"/>
            <a:ext cx="5051503" cy="28414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694" y="842615"/>
            <a:ext cx="3788626" cy="28414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2" y="3684085"/>
            <a:ext cx="3608500" cy="2706375"/>
          </a:xfrm>
          <a:prstGeom prst="rect">
            <a:avLst/>
          </a:prstGeom>
        </p:spPr>
      </p:pic>
      <p:pic>
        <p:nvPicPr>
          <p:cNvPr id="8" name="Picture 7" descr="P1010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012" y="3684085"/>
            <a:ext cx="3256746" cy="27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40032" y="4020811"/>
            <a:ext cx="2691358" cy="201790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525726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de-DE" smtClean="0"/>
              <a:t>Neue Simulationsergebnisse 200TW Laser: (J. Osterhoff) </a:t>
            </a:r>
          </a:p>
        </p:txBody>
      </p:sp>
      <p:pic>
        <p:nvPicPr>
          <p:cNvPr id="3" name="Charg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682625"/>
            <a:ext cx="2947988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amma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3959225"/>
            <a:ext cx="3546475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1x1.avi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682625"/>
            <a:ext cx="4103688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2x2.avi">
            <a:hlinkClick r:id="" action="ppaction://media"/>
          </p:cNvPr>
          <p:cNvPicPr>
            <a:picLocks noRot="1" noChangeAspect="1"/>
          </p:cNvPicPr>
          <p:nvPr>
            <a:videoFile r:link="rId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3565525"/>
            <a:ext cx="3922713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55963" y="936625"/>
            <a:ext cx="14382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600" dirty="0"/>
              <a:t>1/</a:t>
            </a:r>
            <a:r>
              <a:rPr lang="de-DE" sz="1600" dirty="0">
                <a:sym typeface="Symbol" pitchFamily="18" charset="2"/>
              </a:rPr>
              <a:t></a:t>
            </a:r>
            <a:r>
              <a:rPr lang="de-DE" sz="1600" baseline="-25000" dirty="0">
                <a:sym typeface="Symbol" pitchFamily="18" charset="2"/>
              </a:rPr>
              <a:t>p</a:t>
            </a:r>
            <a:r>
              <a:rPr lang="de-DE" sz="1600" dirty="0">
                <a:sym typeface="Symbol" pitchFamily="18" charset="2"/>
              </a:rPr>
              <a:t> = 50fs</a:t>
            </a:r>
          </a:p>
          <a:p>
            <a:r>
              <a:rPr lang="de-DE" sz="1600" dirty="0">
                <a:sym typeface="Symbol" pitchFamily="18" charset="2"/>
              </a:rPr>
              <a:t>(gesamt </a:t>
            </a:r>
            <a:r>
              <a:rPr lang="de-DE" sz="1600" dirty="0" err="1">
                <a:sym typeface="Symbol" pitchFamily="18" charset="2"/>
              </a:rPr>
              <a:t>ca</a:t>
            </a:r>
            <a:r>
              <a:rPr lang="de-DE" sz="1600" dirty="0">
                <a:sym typeface="Symbol" pitchFamily="18" charset="2"/>
              </a:rPr>
              <a:t> 0.8cm Beschl. Strecke)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77148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2_DESY_Vortrag_3-1">
  <a:themeElements>
    <a:clrScheme name="2_DESY_Vortrag_3-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686</Words>
  <Application>Microsoft Office PowerPoint</Application>
  <PresentationFormat>On-screen Show (4:3)</PresentationFormat>
  <Paragraphs>88</Paragraphs>
  <Slides>14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2_DESY_Vortrag_3-1</vt:lpstr>
      <vt:lpstr>Beschleuniger-Aktivitäten aktuell.</vt:lpstr>
      <vt:lpstr>(RB Bereichsversammlung 10. März 2011)</vt:lpstr>
      <vt:lpstr>Kommentar zum XFEL Betrieb</vt:lpstr>
      <vt:lpstr>European Spallation Source (Lund, Schweden)</vt:lpstr>
      <vt:lpstr>ILC</vt:lpstr>
      <vt:lpstr>Beschleunigerforschungsprogramm ARD in der HGF</vt:lpstr>
      <vt:lpstr>DESYs Programm innerhalb ARD</vt:lpstr>
      <vt:lpstr>PowerPoint Presentation</vt:lpstr>
      <vt:lpstr>PowerPoint Presentation</vt:lpstr>
      <vt:lpstr>Neue Berufungen für Beschl. Physik an der Uni HH</vt:lpstr>
      <vt:lpstr>Ideenmarkt – bereits die dritte Runde! (12. Sept.)</vt:lpstr>
      <vt:lpstr>PowerPoint Presentation</vt:lpstr>
      <vt:lpstr>PowerPoint Presentation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sommera</dc:creator>
  <cp:lastModifiedBy>Brinkmann, Reinhard</cp:lastModifiedBy>
  <cp:revision>422</cp:revision>
  <dcterms:created xsi:type="dcterms:W3CDTF">2008-04-14T12:45:38Z</dcterms:created>
  <dcterms:modified xsi:type="dcterms:W3CDTF">2011-09-25T14:23:53Z</dcterms:modified>
</cp:coreProperties>
</file>