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  <p:sldMasterId id="2147483659" r:id="rId2"/>
  </p:sldMasterIdLst>
  <p:notesMasterIdLst>
    <p:notesMasterId r:id="rId35"/>
  </p:notesMasterIdLst>
  <p:handoutMasterIdLst>
    <p:handoutMasterId r:id="rId36"/>
  </p:handoutMasterIdLst>
  <p:sldIdLst>
    <p:sldId id="256" r:id="rId3"/>
    <p:sldId id="591" r:id="rId4"/>
    <p:sldId id="590" r:id="rId5"/>
    <p:sldId id="600" r:id="rId6"/>
    <p:sldId id="551" r:id="rId7"/>
    <p:sldId id="552" r:id="rId8"/>
    <p:sldId id="507" r:id="rId9"/>
    <p:sldId id="508" r:id="rId10"/>
    <p:sldId id="566" r:id="rId11"/>
    <p:sldId id="567" r:id="rId12"/>
    <p:sldId id="553" r:id="rId13"/>
    <p:sldId id="592" r:id="rId14"/>
    <p:sldId id="570" r:id="rId15"/>
    <p:sldId id="568" r:id="rId16"/>
    <p:sldId id="569" r:id="rId17"/>
    <p:sldId id="573" r:id="rId18"/>
    <p:sldId id="599" r:id="rId19"/>
    <p:sldId id="597" r:id="rId20"/>
    <p:sldId id="574" r:id="rId21"/>
    <p:sldId id="578" r:id="rId22"/>
    <p:sldId id="579" r:id="rId23"/>
    <p:sldId id="583" r:id="rId24"/>
    <p:sldId id="580" r:id="rId25"/>
    <p:sldId id="581" r:id="rId26"/>
    <p:sldId id="582" r:id="rId27"/>
    <p:sldId id="584" r:id="rId28"/>
    <p:sldId id="585" r:id="rId29"/>
    <p:sldId id="586" r:id="rId30"/>
    <p:sldId id="587" r:id="rId31"/>
    <p:sldId id="588" r:id="rId32"/>
    <p:sldId id="601" r:id="rId33"/>
    <p:sldId id="370" r:id="rId34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  <a:sym typeface="Wingdings" charset="0"/>
      </a:defRPr>
    </a:lvl1pPr>
    <a:lvl2pPr marL="457200"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  <a:sym typeface="Wingdings" charset="0"/>
      </a:defRPr>
    </a:lvl2pPr>
    <a:lvl3pPr marL="914400"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  <a:sym typeface="Wingdings" charset="0"/>
      </a:defRPr>
    </a:lvl3pPr>
    <a:lvl4pPr marL="1371600"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  <a:sym typeface="Wingdings" charset="0"/>
      </a:defRPr>
    </a:lvl4pPr>
    <a:lvl5pPr marL="1828800"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  <a:sym typeface="Wingdings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+mn-cs"/>
        <a:sym typeface="Wingdings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+mn-cs"/>
        <a:sym typeface="Wingdings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+mn-cs"/>
        <a:sym typeface="Wingdings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+mn-cs"/>
        <a:sym typeface="Wingdings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holas J. Walker" initials="" lastIdx="1" clrIdx="0"/>
  <p:cmAuthor id="1" name="Schreiber, Siegfried" initials="SR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1FF"/>
    <a:srgbClr val="4E4A80"/>
    <a:srgbClr val="FF00FF"/>
    <a:srgbClr val="00A5EB"/>
    <a:srgbClr val="336699"/>
    <a:srgbClr val="3333FF"/>
    <a:srgbClr val="0000CC"/>
    <a:srgbClr val="3366CC"/>
    <a:srgbClr val="0066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11" autoAdjust="0"/>
    <p:restoredTop sz="99824" autoAdjust="0"/>
  </p:normalViewPr>
  <p:slideViewPr>
    <p:cSldViewPr snapToGrid="0">
      <p:cViewPr varScale="1">
        <p:scale>
          <a:sx n="100" d="100"/>
          <a:sy n="100" d="100"/>
        </p:scale>
        <p:origin x="-2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830" y="1152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23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446327683615795E-2"/>
          <c:y val="0.13447432762836201"/>
          <c:w val="0.85536723163841799"/>
          <c:h val="0.7334963325183380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9628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rgbClr val="CCFFCC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FF00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9900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00FF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FF0000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User</c:v>
                </c:pt>
                <c:pt idx="1">
                  <c:v>Studies</c:v>
                </c:pt>
                <c:pt idx="3">
                  <c:v>off</c:v>
                </c:pt>
                <c:pt idx="4">
                  <c:v>down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217</c:v>
                </c:pt>
                <c:pt idx="1">
                  <c:v>141</c:v>
                </c:pt>
                <c:pt idx="3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925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4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25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446327683615795E-2"/>
          <c:y val="0.13447432762836201"/>
          <c:w val="0.85536723163841799"/>
          <c:h val="0.7334963325183380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9628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rgbClr val="CCFFCC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FF00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9900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00FF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FF0000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SASE</c:v>
                </c:pt>
                <c:pt idx="1">
                  <c:v>Tuning</c:v>
                </c:pt>
                <c:pt idx="2">
                  <c:v>Set-up</c:v>
                </c:pt>
                <c:pt idx="3">
                  <c:v>off</c:v>
                </c:pt>
                <c:pt idx="4">
                  <c:v>down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3299.7</c:v>
                </c:pt>
                <c:pt idx="1">
                  <c:v>644.4</c:v>
                </c:pt>
                <c:pt idx="2">
                  <c:v>164</c:v>
                </c:pt>
                <c:pt idx="3">
                  <c:v>55</c:v>
                </c:pt>
                <c:pt idx="4">
                  <c:v>180.9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925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4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25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446277946371694E-2"/>
          <c:y val="0.15339565997958901"/>
          <c:w val="0.85536723163841799"/>
          <c:h val="0.7334963325183380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9628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rgbClr val="CCFFCC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FF00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9900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FF0000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SASE</c:v>
                </c:pt>
                <c:pt idx="1">
                  <c:v>Tuning</c:v>
                </c:pt>
                <c:pt idx="2">
                  <c:v>Set-up</c:v>
                </c:pt>
                <c:pt idx="3">
                  <c:v>off</c:v>
                </c:pt>
                <c:pt idx="4">
                  <c:v>down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3299.7</c:v>
                </c:pt>
                <c:pt idx="1">
                  <c:v>644.4</c:v>
                </c:pt>
                <c:pt idx="2">
                  <c:v>164</c:v>
                </c:pt>
                <c:pt idx="3">
                  <c:v>55</c:v>
                </c:pt>
                <c:pt idx="4">
                  <c:v>180.9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925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4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25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446277946371694E-2"/>
          <c:y val="0.15339565997958901"/>
          <c:w val="0.85536723163841799"/>
          <c:h val="0.7334963325183380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9628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rgbClr val="CCFFCC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FF00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9900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FF0000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SASE</c:v>
                </c:pt>
                <c:pt idx="1">
                  <c:v>Tuning</c:v>
                </c:pt>
                <c:pt idx="2">
                  <c:v>Set-up</c:v>
                </c:pt>
                <c:pt idx="3">
                  <c:v>off</c:v>
                </c:pt>
                <c:pt idx="4">
                  <c:v>down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3740.3</c:v>
                </c:pt>
                <c:pt idx="1">
                  <c:v>761.8</c:v>
                </c:pt>
                <c:pt idx="2">
                  <c:v>175</c:v>
                </c:pt>
                <c:pt idx="3">
                  <c:v>62.7</c:v>
                </c:pt>
                <c:pt idx="4">
                  <c:v>468.2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925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4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437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437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2D1FABA1-B0C8-8B47-AED0-85E0796E8F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41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4752" tIns="47377" rIns="94752" bIns="47377" numCol="1" anchor="t" anchorCtr="0" compatLnSpc="1">
            <a:prstTxWarp prst="textNoShape">
              <a:avLst/>
            </a:prstTxWarp>
          </a:bodyPr>
          <a:lstStyle>
            <a:lvl1pPr defTabSz="947738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4752" tIns="47377" rIns="94752" bIns="47377" numCol="1" anchor="t" anchorCtr="0" compatLnSpc="1">
            <a:prstTxWarp prst="textNoShape">
              <a:avLst/>
            </a:prstTxWarp>
          </a:bodyPr>
          <a:lstStyle>
            <a:lvl1pPr algn="r" defTabSz="947738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4752" tIns="47377" rIns="94752" bIns="473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4752" tIns="47377" rIns="94752" bIns="47377" numCol="1" anchor="b" anchorCtr="0" compatLnSpc="1">
            <a:prstTxWarp prst="textNoShape">
              <a:avLst/>
            </a:prstTxWarp>
          </a:bodyPr>
          <a:lstStyle>
            <a:lvl1pPr defTabSz="947738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4752" tIns="47377" rIns="94752" bIns="47377" numCol="1" anchor="b" anchorCtr="0" compatLnSpc="1">
            <a:prstTxWarp prst="textNoShape">
              <a:avLst/>
            </a:prstTxWarp>
          </a:bodyPr>
          <a:lstStyle>
            <a:lvl1pPr algn="r" defTabSz="947738">
              <a:spcBef>
                <a:spcPct val="0"/>
              </a:spcBef>
              <a:defRPr sz="1200"/>
            </a:lvl1pPr>
          </a:lstStyle>
          <a:p>
            <a:fld id="{2D183F3C-2783-3C4D-92E2-646CC326BF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71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49A417-CE4F-7549-A564-242009F6648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A8E58B-6788-40FC-B4C0-F58FB890E97B}" type="slidenum">
              <a:rPr lang="en-US"/>
              <a:pPr/>
              <a:t>2</a:t>
            </a:fld>
            <a:endParaRPr lang="en-US"/>
          </a:p>
        </p:txBody>
      </p:sp>
      <p:sp>
        <p:nvSpPr>
          <p:cNvPr id="488450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804863" indent="-309563" defTabSz="990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238250" indent="-247650" defTabSz="990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33550" indent="-247650" defTabSz="990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228850" indent="-247650" defTabSz="990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/>
            <a:fld id="{86A4E9F0-3ABF-4A09-95A4-12BD3B80E896}" type="slidenum">
              <a:rPr lang="en-US" sz="1300">
                <a:latin typeface="Times" pitchFamily="18" charset="0"/>
                <a:ea typeface="Arial Unicode MS" pitchFamily="34" charset="-128"/>
                <a:cs typeface="Arial Unicode MS" pitchFamily="34" charset="-128"/>
              </a:rPr>
              <a:pPr algn="r" eaLnBrk="0" hangingPunct="0"/>
              <a:t>2</a:t>
            </a:fld>
            <a:endParaRPr lang="en-US" sz="1300">
              <a:latin typeface="Times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8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8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 lIns="99048" tIns="49524" rIns="99048" bIns="49524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defTabSz="947738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defTabSz="947738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defTabSz="947738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defTabSz="947738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eaLnBrk="1" hangingPunct="1"/>
            <a:fld id="{719106DA-2C21-44F8-9601-98F231D6BC45}" type="slidenum">
              <a:rPr lang="en-US" sz="1200" smtClean="0"/>
              <a:pPr eaLnBrk="1" hangingPunct="1"/>
              <a:t>19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AF1166-1276-8B4B-85DB-1718703CE0ED}" type="slidenum">
              <a:rPr lang="en-US"/>
              <a:pPr/>
              <a:t>32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GB" noProof="0" smtClean="0"/>
              <a:t>Untertitel durch Klicken bearbeiten</a:t>
            </a:r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GB" noProof="0" smtClean="0"/>
              <a:t>TITELMASTER</a:t>
            </a:r>
            <a:br>
              <a:rPr lang="en-GB" noProof="0" smtClean="0"/>
            </a:br>
            <a:r>
              <a:rPr lang="en-GB" noProof="0" smtClean="0"/>
              <a:t>FORMAT </a:t>
            </a:r>
          </a:p>
        </p:txBody>
      </p:sp>
      <p:pic>
        <p:nvPicPr>
          <p:cNvPr id="215045" name="Picture 5" descr="DESY-Logo-cyan-RGB_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46" name="Picture 6" descr="Helmholtz-Logo_schwarz_70_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959475"/>
            <a:ext cx="1647825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47" name="Text Box 7"/>
          <p:cNvSpPr txBox="1">
            <a:spLocks noChangeArrowheads="1"/>
          </p:cNvSpPr>
          <p:nvPr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 sz="1600"/>
          </a:p>
        </p:txBody>
      </p:sp>
      <p:grpSp>
        <p:nvGrpSpPr>
          <p:cNvPr id="215048" name="Group 8"/>
          <p:cNvGrpSpPr>
            <a:grpSpLocks/>
          </p:cNvGrpSpPr>
          <p:nvPr/>
        </p:nvGrpSpPr>
        <p:grpSpPr bwMode="auto">
          <a:xfrm>
            <a:off x="7156450" y="139700"/>
            <a:ext cx="1849438" cy="935038"/>
            <a:chOff x="2292" y="2129"/>
            <a:chExt cx="1165" cy="589"/>
          </a:xfrm>
        </p:grpSpPr>
        <p:sp>
          <p:nvSpPr>
            <p:cNvPr id="215049" name="Rectangle 9"/>
            <p:cNvSpPr>
              <a:spLocks noChangeArrowheads="1"/>
            </p:cNvSpPr>
            <p:nvPr userDrawn="1"/>
          </p:nvSpPr>
          <p:spPr bwMode="auto">
            <a:xfrm>
              <a:off x="2330" y="2129"/>
              <a:ext cx="1089" cy="58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50" name="Text Box 10"/>
            <p:cNvSpPr txBox="1">
              <a:spLocks noChangeArrowheads="1"/>
            </p:cNvSpPr>
            <p:nvPr userDrawn="1"/>
          </p:nvSpPr>
          <p:spPr bwMode="auto">
            <a:xfrm>
              <a:off x="2320" y="2164"/>
              <a:ext cx="1108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25" tIns="45713" rIns="91425" bIns="45713">
              <a:spAutoFit/>
            </a:bodyPr>
            <a:lstStyle>
              <a:lvl1pPr marL="179388" indent="-17938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556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3700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GB" sz="3200" b="1">
                  <a:solidFill>
                    <a:srgbClr val="00A6EB"/>
                  </a:solidFill>
                </a:rPr>
                <a:t>FLASH</a:t>
              </a:r>
              <a:r>
                <a:rPr lang="en-GB" sz="3200" b="1">
                  <a:solidFill>
                    <a:schemeClr val="accent2"/>
                  </a:solidFill>
                </a:rPr>
                <a:t>.</a:t>
              </a:r>
            </a:p>
          </p:txBody>
        </p:sp>
        <p:sp>
          <p:nvSpPr>
            <p:cNvPr id="215051" name="Text Box 11"/>
            <p:cNvSpPr txBox="1">
              <a:spLocks noChangeArrowheads="1"/>
            </p:cNvSpPr>
            <p:nvPr userDrawn="1"/>
          </p:nvSpPr>
          <p:spPr bwMode="auto">
            <a:xfrm>
              <a:off x="2292" y="2413"/>
              <a:ext cx="116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25" tIns="45713" rIns="91425" bIns="45713">
              <a:spAutoFit/>
            </a:bodyPr>
            <a:lstStyle>
              <a:lvl1pPr marL="179388" indent="-17938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556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3700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GB" sz="1400" b="1">
                  <a:solidFill>
                    <a:srgbClr val="F28E00"/>
                  </a:solidFill>
                </a:rPr>
                <a:t>Free-Electron Laser</a:t>
              </a:r>
            </a:p>
          </p:txBody>
        </p:sp>
        <p:sp>
          <p:nvSpPr>
            <p:cNvPr id="215052" name="Text Box 12"/>
            <p:cNvSpPr txBox="1">
              <a:spLocks noChangeArrowheads="1"/>
            </p:cNvSpPr>
            <p:nvPr userDrawn="1"/>
          </p:nvSpPr>
          <p:spPr bwMode="auto">
            <a:xfrm>
              <a:off x="2292" y="2549"/>
              <a:ext cx="116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25" tIns="45713" rIns="91425" bIns="45713">
              <a:spAutoFit/>
            </a:bodyPr>
            <a:lstStyle>
              <a:lvl1pPr marL="179388" indent="-17938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556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3700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GB" sz="1400" b="1">
                  <a:solidFill>
                    <a:srgbClr val="F28E00"/>
                  </a:solidFill>
                </a:rPr>
                <a:t>in Hamburg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34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1757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1757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93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103188"/>
            <a:ext cx="8520113" cy="5445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2575" y="977900"/>
            <a:ext cx="8520113" cy="365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2575" y="1495425"/>
            <a:ext cx="8520113" cy="365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4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GB" noProof="0" smtClean="0"/>
              <a:t>Untertitel durch Klicken bearbeiten</a:t>
            </a:r>
          </a:p>
        </p:txBody>
      </p:sp>
      <p:sp>
        <p:nvSpPr>
          <p:cNvPr id="58675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GB" noProof="0" smtClean="0"/>
              <a:t>TITELMASTER</a:t>
            </a:r>
            <a:br>
              <a:rPr lang="en-GB" noProof="0" smtClean="0"/>
            </a:br>
            <a:r>
              <a:rPr lang="en-GB" noProof="0" smtClean="0"/>
              <a:t>FORMAT </a:t>
            </a:r>
          </a:p>
        </p:txBody>
      </p:sp>
      <p:pic>
        <p:nvPicPr>
          <p:cNvPr id="586757" name="Picture 5" descr="DESY-Logo-cyan-RGB_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6758" name="Picture 6" descr="Helmholtz-Logo_schwarz_70_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959475"/>
            <a:ext cx="1647825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6759" name="Text Box 7"/>
          <p:cNvSpPr txBox="1">
            <a:spLocks noChangeArrowheads="1"/>
          </p:cNvSpPr>
          <p:nvPr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 sz="1600"/>
          </a:p>
        </p:txBody>
      </p:sp>
      <p:grpSp>
        <p:nvGrpSpPr>
          <p:cNvPr id="586760" name="Group 8"/>
          <p:cNvGrpSpPr>
            <a:grpSpLocks/>
          </p:cNvGrpSpPr>
          <p:nvPr/>
        </p:nvGrpSpPr>
        <p:grpSpPr bwMode="auto">
          <a:xfrm>
            <a:off x="7156450" y="139700"/>
            <a:ext cx="1849438" cy="935038"/>
            <a:chOff x="2292" y="2129"/>
            <a:chExt cx="1165" cy="589"/>
          </a:xfrm>
        </p:grpSpPr>
        <p:sp>
          <p:nvSpPr>
            <p:cNvPr id="586761" name="Rectangle 9"/>
            <p:cNvSpPr>
              <a:spLocks noChangeArrowheads="1"/>
            </p:cNvSpPr>
            <p:nvPr userDrawn="1"/>
          </p:nvSpPr>
          <p:spPr bwMode="auto">
            <a:xfrm>
              <a:off x="2330" y="2129"/>
              <a:ext cx="1089" cy="58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62" name="Text Box 10"/>
            <p:cNvSpPr txBox="1">
              <a:spLocks noChangeArrowheads="1"/>
            </p:cNvSpPr>
            <p:nvPr userDrawn="1"/>
          </p:nvSpPr>
          <p:spPr bwMode="auto">
            <a:xfrm>
              <a:off x="2320" y="2164"/>
              <a:ext cx="1108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25" tIns="45713" rIns="91425" bIns="45713">
              <a:spAutoFit/>
            </a:bodyPr>
            <a:lstStyle>
              <a:lvl1pPr marL="179388" indent="-17938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556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3700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GB" sz="3200" b="1">
                  <a:solidFill>
                    <a:srgbClr val="00A6EB"/>
                  </a:solidFill>
                </a:rPr>
                <a:t>FLASH</a:t>
              </a:r>
              <a:r>
                <a:rPr lang="en-GB" sz="3200" b="1">
                  <a:solidFill>
                    <a:schemeClr val="accent2"/>
                  </a:solidFill>
                </a:rPr>
                <a:t>.</a:t>
              </a:r>
            </a:p>
          </p:txBody>
        </p:sp>
        <p:sp>
          <p:nvSpPr>
            <p:cNvPr id="586763" name="Text Box 11"/>
            <p:cNvSpPr txBox="1">
              <a:spLocks noChangeArrowheads="1"/>
            </p:cNvSpPr>
            <p:nvPr userDrawn="1"/>
          </p:nvSpPr>
          <p:spPr bwMode="auto">
            <a:xfrm>
              <a:off x="2292" y="2413"/>
              <a:ext cx="116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25" tIns="45713" rIns="91425" bIns="45713">
              <a:spAutoFit/>
            </a:bodyPr>
            <a:lstStyle>
              <a:lvl1pPr marL="179388" indent="-17938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556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3700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GB" sz="1400" b="1">
                  <a:solidFill>
                    <a:srgbClr val="F28E00"/>
                  </a:solidFill>
                </a:rPr>
                <a:t>Free-Electron Laser</a:t>
              </a:r>
            </a:p>
          </p:txBody>
        </p:sp>
        <p:sp>
          <p:nvSpPr>
            <p:cNvPr id="586764" name="Text Box 12"/>
            <p:cNvSpPr txBox="1">
              <a:spLocks noChangeArrowheads="1"/>
            </p:cNvSpPr>
            <p:nvPr userDrawn="1"/>
          </p:nvSpPr>
          <p:spPr bwMode="auto">
            <a:xfrm>
              <a:off x="2292" y="2549"/>
              <a:ext cx="116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25" tIns="45713" rIns="91425" bIns="45713">
              <a:spAutoFit/>
            </a:bodyPr>
            <a:lstStyle>
              <a:lvl1pPr marL="179388" indent="-17938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556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3700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GB" sz="1400" b="1">
                  <a:solidFill>
                    <a:srgbClr val="F28E00"/>
                  </a:solidFill>
                </a:rPr>
                <a:t>in Hamburg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39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111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88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88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9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14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59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64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8473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339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840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1757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1757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93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7287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88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88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6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0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6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781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8319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569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Textmasterformate durch Klicken bearbeiten</a:t>
            </a:r>
          </a:p>
          <a:p>
            <a:pPr lvl="1"/>
            <a:r>
              <a:rPr lang="en-GB"/>
              <a:t>Zweite Ebene</a:t>
            </a:r>
          </a:p>
        </p:txBody>
      </p:sp>
      <p:sp>
        <p:nvSpPr>
          <p:cNvPr id="2140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Titelmasterformat durch Klicken bearbeiten</a:t>
            </a:r>
          </a:p>
        </p:txBody>
      </p:sp>
      <p:sp>
        <p:nvSpPr>
          <p:cNvPr id="214021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>
              <a:spcBef>
                <a:spcPct val="0"/>
              </a:spcBef>
            </a:pPr>
            <a:r>
              <a:rPr lang="de-DE" sz="900" b="1" noProof="0" dirty="0" smtClean="0">
                <a:solidFill>
                  <a:schemeClr val="bg2"/>
                </a:solidFill>
              </a:rPr>
              <a:t>Siegfried Schreiber </a:t>
            </a:r>
            <a:r>
              <a:rPr lang="de-DE" sz="900" noProof="0" dirty="0" smtClean="0">
                <a:solidFill>
                  <a:schemeClr val="bg2"/>
                </a:solidFill>
              </a:rPr>
              <a:t> |  Betriebsseminar</a:t>
            </a:r>
            <a:r>
              <a:rPr lang="de-DE" sz="900" baseline="0" noProof="0" dirty="0" smtClean="0">
                <a:solidFill>
                  <a:schemeClr val="bg2"/>
                </a:solidFill>
              </a:rPr>
              <a:t> </a:t>
            </a:r>
            <a:r>
              <a:rPr lang="de-DE" sz="900" noProof="0" dirty="0" smtClean="0">
                <a:solidFill>
                  <a:schemeClr val="bg2"/>
                </a:solidFill>
              </a:rPr>
              <a:t>2011  |  26. Sep.</a:t>
            </a:r>
            <a:r>
              <a:rPr lang="de-DE" sz="900" baseline="0" noProof="0" dirty="0" smtClean="0">
                <a:solidFill>
                  <a:schemeClr val="bg2"/>
                </a:solidFill>
              </a:rPr>
              <a:t> </a:t>
            </a:r>
            <a:r>
              <a:rPr lang="de-DE" sz="900" noProof="0" dirty="0" smtClean="0">
                <a:solidFill>
                  <a:schemeClr val="bg2"/>
                </a:solidFill>
              </a:rPr>
              <a:t> 2011 </a:t>
            </a:r>
            <a:endParaRPr lang="de-DE" sz="900" b="1" noProof="0" dirty="0">
              <a:solidFill>
                <a:schemeClr val="bg2"/>
              </a:solidFill>
            </a:endParaRPr>
          </a:p>
        </p:txBody>
      </p:sp>
      <p:pic>
        <p:nvPicPr>
          <p:cNvPr id="214022" name="Picture 6" descr="DESY-Logo-cyan-RGB_g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4043" name="Group 27"/>
          <p:cNvGrpSpPr>
            <a:grpSpLocks/>
          </p:cNvGrpSpPr>
          <p:nvPr/>
        </p:nvGrpSpPr>
        <p:grpSpPr bwMode="auto">
          <a:xfrm>
            <a:off x="7785100" y="30163"/>
            <a:ext cx="1398588" cy="677862"/>
            <a:chOff x="3787" y="709"/>
            <a:chExt cx="881" cy="427"/>
          </a:xfrm>
        </p:grpSpPr>
        <p:sp>
          <p:nvSpPr>
            <p:cNvPr id="214038" name="Rectangle 22"/>
            <p:cNvSpPr>
              <a:spLocks noChangeArrowheads="1"/>
            </p:cNvSpPr>
            <p:nvPr userDrawn="1"/>
          </p:nvSpPr>
          <p:spPr bwMode="auto">
            <a:xfrm>
              <a:off x="3832" y="709"/>
              <a:ext cx="791" cy="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39" name="Text Box 23"/>
            <p:cNvSpPr txBox="1">
              <a:spLocks noChangeArrowheads="1"/>
            </p:cNvSpPr>
            <p:nvPr userDrawn="1"/>
          </p:nvSpPr>
          <p:spPr bwMode="auto">
            <a:xfrm>
              <a:off x="3833" y="716"/>
              <a:ext cx="816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25" tIns="45713" rIns="91425" bIns="45713">
              <a:spAutoFit/>
            </a:bodyPr>
            <a:lstStyle>
              <a:lvl1pPr marL="179388" indent="-17938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556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3700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GB" sz="2400" b="1">
                  <a:solidFill>
                    <a:srgbClr val="00A6EB"/>
                  </a:solidFill>
                </a:rPr>
                <a:t>FLASH</a:t>
              </a:r>
              <a:r>
                <a:rPr lang="en-GB" sz="2400" b="1">
                  <a:solidFill>
                    <a:schemeClr val="accent2"/>
                  </a:solidFill>
                </a:rPr>
                <a:t>.</a:t>
              </a:r>
            </a:p>
          </p:txBody>
        </p:sp>
        <p:sp>
          <p:nvSpPr>
            <p:cNvPr id="214040" name="Text Box 24"/>
            <p:cNvSpPr txBox="1">
              <a:spLocks noChangeArrowheads="1"/>
            </p:cNvSpPr>
            <p:nvPr userDrawn="1"/>
          </p:nvSpPr>
          <p:spPr bwMode="auto">
            <a:xfrm>
              <a:off x="3787" y="909"/>
              <a:ext cx="88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25" tIns="45713" rIns="91425" bIns="45713">
              <a:spAutoFit/>
            </a:bodyPr>
            <a:lstStyle>
              <a:lvl1pPr marL="179388" indent="-17938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556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3700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GB" sz="1000" b="1" dirty="0">
                  <a:solidFill>
                    <a:srgbClr val="F28E00"/>
                  </a:solidFill>
                </a:rPr>
                <a:t>Free-Electron Laser</a:t>
              </a:r>
            </a:p>
          </p:txBody>
        </p:sp>
        <p:sp>
          <p:nvSpPr>
            <p:cNvPr id="214041" name="Text Box 25"/>
            <p:cNvSpPr txBox="1">
              <a:spLocks noChangeArrowheads="1"/>
            </p:cNvSpPr>
            <p:nvPr userDrawn="1"/>
          </p:nvSpPr>
          <p:spPr bwMode="auto">
            <a:xfrm>
              <a:off x="3834" y="993"/>
              <a:ext cx="78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25" tIns="45713" rIns="91425" bIns="45713">
              <a:spAutoFit/>
            </a:bodyPr>
            <a:lstStyle>
              <a:lvl1pPr marL="179388" indent="-17938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556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3700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GB" sz="1000" b="1">
                  <a:solidFill>
                    <a:srgbClr val="F28E00"/>
                  </a:solidFill>
                </a:rPr>
                <a:t>in Hamburg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81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265113" indent="-265113" algn="l" rtl="0" fontAlgn="base">
        <a:spcBef>
          <a:spcPct val="0"/>
        </a:spcBef>
        <a:spcAft>
          <a:spcPct val="50000"/>
        </a:spcAft>
        <a:buClr>
          <a:srgbClr val="F28E00"/>
        </a:buClr>
        <a:buFont typeface="Arial Black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fontAlgn="base">
        <a:spcBef>
          <a:spcPct val="0"/>
        </a:spcBef>
        <a:spcAft>
          <a:spcPct val="50000"/>
        </a:spcAft>
        <a:buClr>
          <a:schemeClr val="bg2"/>
        </a:buClr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2pPr>
      <a:lvl3pPr marL="1236663" indent="-228600" algn="l" rtl="0" fontAlgn="base">
        <a:spcBef>
          <a:spcPct val="0"/>
        </a:spcBef>
        <a:spcAft>
          <a:spcPct val="0"/>
        </a:spcAft>
        <a:buClr>
          <a:srgbClr val="FF9900"/>
        </a:buClr>
        <a:buFont typeface="Arial Black" charset="0"/>
        <a:defRPr sz="1200">
          <a:solidFill>
            <a:schemeClr val="tx1"/>
          </a:solidFill>
          <a:latin typeface="+mn-lt"/>
          <a:ea typeface="+mn-ea"/>
        </a:defRPr>
      </a:lvl3pPr>
      <a:lvl4pPr marL="1644650" indent="-228600" algn="l" rtl="0" fontAlgn="base">
        <a:spcBef>
          <a:spcPct val="0"/>
        </a:spcBef>
        <a:spcAft>
          <a:spcPct val="0"/>
        </a:spcAft>
        <a:buFont typeface="Wingdings" charset="0"/>
        <a:buChar char="§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Textmasterformate durch Klicken bearbeiten</a:t>
            </a:r>
          </a:p>
          <a:p>
            <a:pPr lvl="1"/>
            <a:r>
              <a:rPr lang="en-GB"/>
              <a:t>Zweite Ebene</a:t>
            </a:r>
          </a:p>
        </p:txBody>
      </p:sp>
      <p:sp>
        <p:nvSpPr>
          <p:cNvPr id="5857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585733" name="Rectangle 5"/>
          <p:cNvSpPr>
            <a:spLocks noChangeArrowheads="1"/>
          </p:cNvSpPr>
          <p:nvPr/>
        </p:nvSpPr>
        <p:spPr bwMode="auto">
          <a:xfrm>
            <a:off x="98742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>
              <a:spcBef>
                <a:spcPct val="0"/>
              </a:spcBef>
            </a:pPr>
            <a:r>
              <a:rPr lang="de-DE" sz="900" b="1" dirty="0" smtClean="0">
                <a:solidFill>
                  <a:schemeClr val="bg2"/>
                </a:solidFill>
              </a:rPr>
              <a:t>Siegfried Schreiber  </a:t>
            </a:r>
            <a:r>
              <a:rPr lang="de-DE" sz="900" b="0" dirty="0" smtClean="0">
                <a:solidFill>
                  <a:schemeClr val="bg2"/>
                </a:solidFill>
              </a:rPr>
              <a:t>|  Betriebsseminar 2011  |  26. Sep.  2011 </a:t>
            </a:r>
          </a:p>
        </p:txBody>
      </p:sp>
      <p:pic>
        <p:nvPicPr>
          <p:cNvPr id="585734" name="Picture 6" descr="DESY-Logo-cyan-RGB_g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141288" y="6127750"/>
            <a:ext cx="776287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5735" name="Group 7"/>
          <p:cNvGrpSpPr>
            <a:grpSpLocks/>
          </p:cNvGrpSpPr>
          <p:nvPr/>
        </p:nvGrpSpPr>
        <p:grpSpPr bwMode="auto">
          <a:xfrm>
            <a:off x="7785100" y="30163"/>
            <a:ext cx="1398588" cy="677862"/>
            <a:chOff x="3787" y="709"/>
            <a:chExt cx="881" cy="427"/>
          </a:xfrm>
        </p:grpSpPr>
        <p:sp>
          <p:nvSpPr>
            <p:cNvPr id="585736" name="Rectangle 8"/>
            <p:cNvSpPr>
              <a:spLocks noChangeArrowheads="1"/>
            </p:cNvSpPr>
            <p:nvPr userDrawn="1"/>
          </p:nvSpPr>
          <p:spPr bwMode="auto">
            <a:xfrm>
              <a:off x="3832" y="709"/>
              <a:ext cx="791" cy="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737" name="Text Box 9"/>
            <p:cNvSpPr txBox="1">
              <a:spLocks noChangeArrowheads="1"/>
            </p:cNvSpPr>
            <p:nvPr userDrawn="1"/>
          </p:nvSpPr>
          <p:spPr bwMode="auto">
            <a:xfrm>
              <a:off x="3833" y="716"/>
              <a:ext cx="816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25" tIns="45713" rIns="91425" bIns="45713">
              <a:spAutoFit/>
            </a:bodyPr>
            <a:lstStyle>
              <a:lvl1pPr marL="179388" indent="-17938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556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3700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GB" sz="2400" b="1">
                  <a:solidFill>
                    <a:srgbClr val="00A6EB"/>
                  </a:solidFill>
                </a:rPr>
                <a:t>FLASH</a:t>
              </a:r>
              <a:r>
                <a:rPr lang="en-GB" sz="2400" b="1">
                  <a:solidFill>
                    <a:schemeClr val="accent2"/>
                  </a:solidFill>
                </a:rPr>
                <a:t>.</a:t>
              </a:r>
            </a:p>
          </p:txBody>
        </p:sp>
        <p:sp>
          <p:nvSpPr>
            <p:cNvPr id="585738" name="Text Box 10"/>
            <p:cNvSpPr txBox="1">
              <a:spLocks noChangeArrowheads="1"/>
            </p:cNvSpPr>
            <p:nvPr userDrawn="1"/>
          </p:nvSpPr>
          <p:spPr bwMode="auto">
            <a:xfrm>
              <a:off x="3787" y="909"/>
              <a:ext cx="88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25" tIns="45713" rIns="91425" bIns="45713">
              <a:spAutoFit/>
            </a:bodyPr>
            <a:lstStyle>
              <a:lvl1pPr marL="179388" indent="-17938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556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3700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GB" sz="1000" b="1">
                  <a:solidFill>
                    <a:srgbClr val="F28E00"/>
                  </a:solidFill>
                </a:rPr>
                <a:t>Free-Electron Laser</a:t>
              </a:r>
            </a:p>
          </p:txBody>
        </p:sp>
        <p:sp>
          <p:nvSpPr>
            <p:cNvPr id="585739" name="Text Box 11"/>
            <p:cNvSpPr txBox="1">
              <a:spLocks noChangeArrowheads="1"/>
            </p:cNvSpPr>
            <p:nvPr userDrawn="1"/>
          </p:nvSpPr>
          <p:spPr bwMode="auto">
            <a:xfrm>
              <a:off x="3834" y="993"/>
              <a:ext cx="78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25" tIns="45713" rIns="91425" bIns="45713">
              <a:spAutoFit/>
            </a:bodyPr>
            <a:lstStyle>
              <a:lvl1pPr marL="179388" indent="-17938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556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3700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GB" sz="1000" b="1">
                  <a:solidFill>
                    <a:srgbClr val="F28E00"/>
                  </a:solidFill>
                </a:rPr>
                <a:t>in Hamburg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265113" indent="-265113" algn="l" rtl="0" fontAlgn="base">
        <a:spcBef>
          <a:spcPct val="0"/>
        </a:spcBef>
        <a:spcAft>
          <a:spcPct val="50000"/>
        </a:spcAft>
        <a:buClr>
          <a:srgbClr val="F28E00"/>
        </a:buClr>
        <a:buFont typeface="Arial Black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fontAlgn="base">
        <a:spcBef>
          <a:spcPct val="0"/>
        </a:spcBef>
        <a:spcAft>
          <a:spcPct val="50000"/>
        </a:spcAft>
        <a:buClr>
          <a:schemeClr val="bg2"/>
        </a:buClr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2pPr>
      <a:lvl3pPr marL="1236663" indent="-228600" algn="l" rtl="0" fontAlgn="base">
        <a:spcBef>
          <a:spcPct val="0"/>
        </a:spcBef>
        <a:spcAft>
          <a:spcPct val="0"/>
        </a:spcAft>
        <a:buClr>
          <a:srgbClr val="FF9900"/>
        </a:buClr>
        <a:buFont typeface="Arial Black" charset="0"/>
        <a:defRPr sz="1200">
          <a:solidFill>
            <a:schemeClr val="tx1"/>
          </a:solidFill>
          <a:latin typeface="+mn-lt"/>
          <a:ea typeface="+mn-ea"/>
        </a:defRPr>
      </a:lvl3pPr>
      <a:lvl4pPr marL="1644650" indent="-228600" algn="l" rtl="0" fontAlgn="base">
        <a:spcBef>
          <a:spcPct val="0"/>
        </a:spcBef>
        <a:spcAft>
          <a:spcPct val="0"/>
        </a:spcAft>
        <a:buFont typeface="Wingdings" charset="0"/>
        <a:buChar char="§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-Arbeitsblat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-Arbeitsblat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Excel_97-2003-Arbeitsblatt4.xls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-Arbeitsblat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 FLASH – The Free-</a:t>
            </a:r>
            <a:r>
              <a:rPr lang="de-DE" dirty="0" err="1" smtClean="0"/>
              <a:t>Electron</a:t>
            </a:r>
            <a:r>
              <a:rPr lang="de-DE" dirty="0" smtClean="0"/>
              <a:t> Laser </a:t>
            </a:r>
            <a:r>
              <a:rPr lang="de-DE" dirty="0" err="1" smtClean="0"/>
              <a:t>at</a:t>
            </a:r>
            <a:r>
              <a:rPr lang="de-DE" dirty="0" smtClean="0"/>
              <a:t> DESY</a:t>
            </a:r>
            <a:endParaRPr lang="de-DE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1"/>
            <a:ext cx="8520113" cy="1130300"/>
          </a:xfrm>
        </p:spPr>
        <p:txBody>
          <a:bodyPr/>
          <a:lstStyle/>
          <a:p>
            <a:r>
              <a:rPr lang="de-DE" sz="3200" dirty="0" smtClean="0"/>
              <a:t>FLASH Betrieb</a:t>
            </a:r>
            <a:endParaRPr lang="de-DE" sz="3200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66701" y="2182813"/>
            <a:ext cx="239446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de-DE" sz="1600" dirty="0" smtClean="0"/>
              <a:t>Siegfried Schreiber</a:t>
            </a:r>
          </a:p>
          <a:p>
            <a:pPr eaLnBrk="0" hangingPunct="0">
              <a:spcBef>
                <a:spcPct val="0"/>
              </a:spcBef>
            </a:pPr>
            <a:r>
              <a:rPr lang="de-DE" sz="1600" dirty="0" smtClean="0"/>
              <a:t>MFL</a:t>
            </a:r>
          </a:p>
          <a:p>
            <a:pPr eaLnBrk="0" hangingPunct="0">
              <a:spcBef>
                <a:spcPct val="0"/>
              </a:spcBef>
            </a:pPr>
            <a:endParaRPr lang="de-DE" sz="1600" dirty="0" smtClean="0"/>
          </a:p>
          <a:p>
            <a:pPr marL="285750" indent="-285750" eaLnBrk="0" hangingPunct="0">
              <a:spcBef>
                <a:spcPct val="0"/>
              </a:spcBef>
              <a:buFontTx/>
              <a:buChar char="-"/>
            </a:pPr>
            <a:r>
              <a:rPr lang="de-DE" sz="1600" dirty="0" smtClean="0"/>
              <a:t>Statistik: </a:t>
            </a:r>
            <a:br>
              <a:rPr lang="de-DE" sz="1600" dirty="0" smtClean="0"/>
            </a:br>
            <a:r>
              <a:rPr lang="de-DE" sz="1600" dirty="0" smtClean="0"/>
              <a:t>Katja Honkavaara</a:t>
            </a:r>
            <a:endParaRPr lang="de-DE" sz="1600" dirty="0"/>
          </a:p>
          <a:p>
            <a:pPr eaLnBrk="0" hangingPunct="0">
              <a:spcBef>
                <a:spcPct val="0"/>
              </a:spcBef>
            </a:pPr>
            <a:endParaRPr lang="de-DE" sz="1600" b="1" dirty="0" smtClean="0"/>
          </a:p>
          <a:p>
            <a:pPr eaLnBrk="0" hangingPunct="0">
              <a:spcBef>
                <a:spcPct val="0"/>
              </a:spcBef>
            </a:pPr>
            <a:endParaRPr lang="de-DE" sz="1600" dirty="0" smtClean="0"/>
          </a:p>
          <a:p>
            <a:pPr eaLnBrk="0" hangingPunct="0">
              <a:spcBef>
                <a:spcPct val="0"/>
              </a:spcBef>
            </a:pPr>
            <a:r>
              <a:rPr lang="de-DE" sz="1600" dirty="0" smtClean="0"/>
              <a:t>Betriebsseminar 2011</a:t>
            </a:r>
          </a:p>
          <a:p>
            <a:pPr eaLnBrk="0" hangingPunct="0">
              <a:spcBef>
                <a:spcPct val="0"/>
              </a:spcBef>
            </a:pPr>
            <a:r>
              <a:rPr lang="de-DE" sz="1600" dirty="0" smtClean="0"/>
              <a:t>Grömitz</a:t>
            </a:r>
          </a:p>
          <a:p>
            <a:pPr eaLnBrk="0" hangingPunct="0">
              <a:spcBef>
                <a:spcPct val="0"/>
              </a:spcBef>
            </a:pPr>
            <a:r>
              <a:rPr lang="de-DE" sz="1600" dirty="0" smtClean="0"/>
              <a:t>Sep 26-29, 2011</a:t>
            </a:r>
            <a:endParaRPr lang="de-DE" sz="1600" dirty="0"/>
          </a:p>
        </p:txBody>
      </p:sp>
      <p:pic>
        <p:nvPicPr>
          <p:cNvPr id="2068" name="Picture 10" descr="FLASH-2007 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530600"/>
            <a:ext cx="2641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7" descr="1xTESLA Type Superconducting Niobium Cavities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166" y="4275249"/>
            <a:ext cx="3573463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24" descr="56-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1581150"/>
            <a:ext cx="2614612" cy="175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72100" y="1882343"/>
            <a:ext cx="3571615" cy="224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Tuning + Set-up (User blocks 1-7)</a:t>
            </a:r>
            <a:endParaRPr lang="de-DE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769549"/>
              </p:ext>
            </p:extLst>
          </p:nvPr>
        </p:nvGraphicFramePr>
        <p:xfrm>
          <a:off x="972087" y="1689589"/>
          <a:ext cx="7254875" cy="344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Arbeitsblatt" r:id="rId3" imgW="7353380" imgH="3495690" progId="Excel.Sheet.8">
                  <p:embed/>
                </p:oleObj>
              </mc:Choice>
              <mc:Fallback>
                <p:oleObj name="Arbeitsblatt" r:id="rId3" imgW="7353380" imgH="349569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087" y="1689589"/>
                        <a:ext cx="7254875" cy="344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161535" y="4637181"/>
            <a:ext cx="14687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 smtClean="0"/>
              <a:t>After scheduled off </a:t>
            </a:r>
            <a:r>
              <a:rPr lang="en-US" sz="1200" b="1" dirty="0"/>
              <a:t>3</a:t>
            </a:r>
            <a:r>
              <a:rPr lang="en-US" sz="1200" b="1" dirty="0" smtClean="0"/>
              <a:t>%</a:t>
            </a:r>
            <a:endParaRPr lang="en-GB" sz="1200" b="1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025652" y="4603633"/>
            <a:ext cx="13512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After technical problems 5</a:t>
            </a:r>
            <a:r>
              <a:rPr lang="en-US" sz="1200" b="1" dirty="0" smtClean="0"/>
              <a:t>%</a:t>
            </a:r>
            <a:endParaRPr lang="en-GB" sz="1200" b="1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16797" y="3543913"/>
            <a:ext cx="15105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Quality </a:t>
            </a:r>
            <a:br>
              <a:rPr lang="en-US" sz="1200" b="1" dirty="0"/>
            </a:br>
            <a:r>
              <a:rPr lang="en-US" sz="1200" b="1" dirty="0"/>
              <a:t>(e.g. </a:t>
            </a:r>
            <a:r>
              <a:rPr lang="en-US" sz="1200" b="1" dirty="0" smtClean="0"/>
              <a:t>exact </a:t>
            </a:r>
            <a:r>
              <a:rPr lang="en-US" sz="1200" b="1" dirty="0" err="1" smtClean="0"/>
              <a:t>wl</a:t>
            </a:r>
            <a:r>
              <a:rPr lang="en-US" sz="1200" b="1" dirty="0" smtClean="0"/>
              <a:t>) </a:t>
            </a:r>
            <a:r>
              <a:rPr lang="en-US" sz="1200" b="1" dirty="0"/>
              <a:t>5</a:t>
            </a:r>
            <a:r>
              <a:rPr lang="en-US" sz="1200" b="1" dirty="0" smtClean="0"/>
              <a:t>%</a:t>
            </a:r>
            <a:endParaRPr lang="en-GB" sz="1200" b="1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362200" y="1885950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Long bunch trains </a:t>
            </a:r>
            <a:br>
              <a:rPr lang="en-US" sz="1200" b="1" dirty="0"/>
            </a:br>
            <a:r>
              <a:rPr lang="en-US" sz="1200" b="1" dirty="0"/>
              <a:t>(&gt;30 bunches) </a:t>
            </a:r>
            <a:r>
              <a:rPr lang="en-US" sz="1200" b="1" dirty="0" smtClean="0"/>
              <a:t>6%</a:t>
            </a:r>
            <a:endParaRPr lang="en-GB" sz="1200" b="1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84225" y="2140639"/>
            <a:ext cx="1577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Short electron / FEL pulses </a:t>
            </a:r>
            <a:r>
              <a:rPr lang="en-US" sz="1200" b="1" dirty="0" smtClean="0"/>
              <a:t>18%</a:t>
            </a:r>
            <a:endParaRPr lang="en-GB" sz="1200" b="1" dirty="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106949" y="1947623"/>
            <a:ext cx="157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Wavelength changes: </a:t>
            </a:r>
            <a:r>
              <a:rPr lang="en-US" sz="1200" b="1" dirty="0" smtClean="0"/>
              <a:t>34%</a:t>
            </a:r>
            <a:endParaRPr lang="en-GB" sz="1200" b="1" dirty="0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839240" y="4651894"/>
            <a:ext cx="18192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SASE Intensity, position, stability </a:t>
            </a:r>
            <a:r>
              <a:rPr lang="en-US" sz="1200" b="1" dirty="0" smtClean="0"/>
              <a:t>19%</a:t>
            </a:r>
            <a:endParaRPr lang="en-GB" sz="1200" b="1" dirty="0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832808" y="4366089"/>
            <a:ext cx="14808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Machine </a:t>
            </a:r>
            <a:r>
              <a:rPr lang="en-US" sz="1200" b="1" dirty="0" smtClean="0"/>
              <a:t>set-up </a:t>
            </a:r>
            <a:r>
              <a:rPr lang="en-US" sz="1200" b="1" dirty="0"/>
              <a:t>9</a:t>
            </a:r>
            <a:r>
              <a:rPr lang="en-US" sz="1200" b="1" dirty="0" smtClean="0"/>
              <a:t>% </a:t>
            </a:r>
            <a:endParaRPr lang="en-GB" sz="1000" b="1" dirty="0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00220" y="5557808"/>
            <a:ext cx="46923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/>
            <a:r>
              <a:rPr lang="en-US" dirty="0"/>
              <a:t>~ </a:t>
            </a:r>
            <a:r>
              <a:rPr lang="en-US" dirty="0" smtClean="0"/>
              <a:t>54 </a:t>
            </a:r>
            <a:r>
              <a:rPr lang="en-US" dirty="0"/>
              <a:t>% in advance scheduled time slots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49594" y="973108"/>
            <a:ext cx="37521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/>
            <a:r>
              <a:rPr lang="en-US" dirty="0"/>
              <a:t>Total Tuning + Set-up time </a:t>
            </a:r>
            <a:r>
              <a:rPr lang="en-US" dirty="0" smtClean="0"/>
              <a:t>19%</a:t>
            </a:r>
            <a:endParaRPr lang="en-US" dirty="0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719031" y="1751701"/>
            <a:ext cx="18224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Single ↔ multi bunch, 1%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337749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 Beispiel: Block 6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863600"/>
            <a:ext cx="8520113" cy="1587500"/>
          </a:xfrm>
        </p:spPr>
        <p:txBody>
          <a:bodyPr/>
          <a:lstStyle/>
          <a:p>
            <a:r>
              <a:rPr lang="de-DE" dirty="0" smtClean="0"/>
              <a:t>Jede Farbe ein anderes Experiment</a:t>
            </a:r>
          </a:p>
          <a:p>
            <a:r>
              <a:rPr lang="de-DE" dirty="0" smtClean="0"/>
              <a:t>Der Zeitplan ist eine delikate Balance zwischen Verfügbarkeit der Stationen, des Pump-Probe-Lasers, der Aufbauzeit, dem Wechseln von Proben und viele andere Randbedingungen</a:t>
            </a: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4000" y="2401737"/>
            <a:ext cx="8711953" cy="365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3700" y="6197600"/>
            <a:ext cx="429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smtClean="0"/>
              <a:t>…. you are not supposed to read the details </a:t>
            </a:r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400260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Block 1 - 7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0"/>
            <a:ext cx="8520113" cy="4679950"/>
          </a:xfrm>
        </p:spPr>
        <p:txBody>
          <a:bodyPr/>
          <a:lstStyle/>
          <a:p>
            <a:r>
              <a:rPr lang="de-DE" dirty="0" smtClean="0"/>
              <a:t>Block 1 bis 7 sind ein großer Erfolg und zeigen, dass wir FLASH für Nutzer - einmalig auf der Welt in diesem Wellenlängenbereich – mit hoher Effizienz und Verfügbarkeit betreiben können</a:t>
            </a:r>
          </a:p>
          <a:p>
            <a:r>
              <a:rPr lang="de-DE" dirty="0" smtClean="0"/>
              <a:t>Das ist allen zu verdanken, die sich für FLASH rund um die Uhr einsetzen – im täglichen Betrieb, insbesondere bei der regelmäßigen Wartung und Instandhaltung der für den Betrieb nötigen Komponenten, aber auch Dank der ständigen Weiterentwicklung von Schlüssel-technologien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7795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43865" y="1804958"/>
            <a:ext cx="90749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/>
            <a:r>
              <a:rPr lang="en-US" sz="4800" dirty="0" smtClean="0">
                <a:solidFill>
                  <a:schemeClr val="accent2"/>
                </a:solidFill>
              </a:rPr>
              <a:t>Block 8</a:t>
            </a:r>
            <a:endParaRPr lang="de-DE" sz="4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7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</a:t>
            </a:r>
            <a:r>
              <a:rPr lang="de-DE" dirty="0" smtClean="0"/>
              <a:t>lock 8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898"/>
            <a:ext cx="8520113" cy="5181361"/>
          </a:xfrm>
        </p:spPr>
        <p:txBody>
          <a:bodyPr/>
          <a:lstStyle/>
          <a:p>
            <a:r>
              <a:rPr lang="de-DE" dirty="0" smtClean="0"/>
              <a:t>Die ersten 11 der 36 Tage ohne Probleme</a:t>
            </a:r>
          </a:p>
          <a:p>
            <a:pPr lvl="1"/>
            <a:r>
              <a:rPr lang="de-DE" dirty="0" smtClean="0"/>
              <a:t>SASE 83%, Ausfallzeit 2 %</a:t>
            </a:r>
          </a:p>
          <a:p>
            <a:r>
              <a:rPr lang="de-DE" dirty="0" smtClean="0"/>
              <a:t>Ende Woche 33</a:t>
            </a:r>
          </a:p>
          <a:p>
            <a:pPr lvl="1"/>
            <a:r>
              <a:rPr lang="de-DE" dirty="0" smtClean="0"/>
              <a:t>Schwieriges Tunen, 30 Stunden Nutzerzeit verloren</a:t>
            </a:r>
          </a:p>
          <a:p>
            <a:r>
              <a:rPr lang="de-DE" dirty="0" smtClean="0"/>
              <a:t>Woche 34</a:t>
            </a:r>
          </a:p>
          <a:p>
            <a:pPr lvl="1"/>
            <a:r>
              <a:rPr lang="de-DE" dirty="0" smtClean="0"/>
              <a:t>Pressluftleck GUN-Bereich: 1 h Ausfall + 2 h extra Tuning = 3 h verloren </a:t>
            </a:r>
          </a:p>
          <a:p>
            <a:pPr lvl="1"/>
            <a:r>
              <a:rPr lang="de-DE" dirty="0" smtClean="0"/>
              <a:t>RF-3 </a:t>
            </a:r>
            <a:r>
              <a:rPr lang="de-DE" dirty="0"/>
              <a:t>M</a:t>
            </a:r>
            <a:r>
              <a:rPr lang="de-DE" dirty="0" smtClean="0"/>
              <a:t>odulator Öl-Leck: 3 h Ausfall</a:t>
            </a:r>
          </a:p>
          <a:p>
            <a:pPr lvl="1"/>
            <a:r>
              <a:rPr lang="de-DE" dirty="0" err="1" smtClean="0"/>
              <a:t>Kryogenik</a:t>
            </a:r>
            <a:r>
              <a:rPr lang="de-DE" dirty="0" smtClean="0"/>
              <a:t> (Computer bzw. Netzwerkprobleme): 4 h aus + 6 h </a:t>
            </a:r>
            <a:r>
              <a:rPr lang="de-DE" dirty="0"/>
              <a:t>T</a:t>
            </a:r>
            <a:r>
              <a:rPr lang="de-DE" dirty="0" smtClean="0"/>
              <a:t>uning = 10 h verloren </a:t>
            </a:r>
          </a:p>
          <a:p>
            <a:pPr lvl="1"/>
            <a:r>
              <a:rPr lang="de-DE" dirty="0" smtClean="0"/>
              <a:t>Abschalten einer Wasserpumpe durch Arbeiten an Modulator 1: 2 h Ausfall</a:t>
            </a:r>
          </a:p>
          <a:p>
            <a:pPr lvl="1"/>
            <a:r>
              <a:rPr lang="de-DE" dirty="0" smtClean="0"/>
              <a:t>Modulator RF-4: 2 h Ausfall</a:t>
            </a:r>
          </a:p>
          <a:p>
            <a:pPr lvl="1"/>
            <a:r>
              <a:rPr lang="de-DE" dirty="0" smtClean="0"/>
              <a:t>Hohe Luftfeuchtigkeit Halle 3 (</a:t>
            </a:r>
            <a:r>
              <a:rPr lang="de-DE" dirty="0" err="1" smtClean="0"/>
              <a:t>Kryoannex</a:t>
            </a:r>
            <a:r>
              <a:rPr lang="de-DE" dirty="0" smtClean="0"/>
              <a:t>) → zuverlässiger Betrieb der RF-Stationen unmöglich:  3 h aus + 1.5 h </a:t>
            </a:r>
            <a:r>
              <a:rPr lang="de-DE" dirty="0"/>
              <a:t>T</a:t>
            </a:r>
            <a:r>
              <a:rPr lang="de-DE" dirty="0" smtClean="0"/>
              <a:t>uning = 4.5 h verloren</a:t>
            </a:r>
          </a:p>
          <a:p>
            <a:r>
              <a:rPr lang="de-DE" dirty="0" smtClean="0"/>
              <a:t>Insgesamt 24.5 h in einer Woche! Das sind 15 % Ausfallzeit.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778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Block 8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898"/>
            <a:ext cx="8520113" cy="5156201"/>
          </a:xfrm>
        </p:spPr>
        <p:txBody>
          <a:bodyPr/>
          <a:lstStyle/>
          <a:p>
            <a:r>
              <a:rPr lang="de-DE" dirty="0" smtClean="0"/>
              <a:t>Woche 35 (68 Stunden Ausfall – 40%)</a:t>
            </a:r>
          </a:p>
          <a:p>
            <a:pPr lvl="1"/>
            <a:r>
              <a:rPr lang="de-DE" dirty="0" smtClean="0"/>
              <a:t>Interlockkabel beschädigt (Aufräumarbeiten am Tunnel): 10.5 h aus + 3.5 </a:t>
            </a:r>
            <a:r>
              <a:rPr lang="de-DE" dirty="0"/>
              <a:t>T</a:t>
            </a:r>
            <a:r>
              <a:rPr lang="de-DE" dirty="0" smtClean="0"/>
              <a:t>uning = 14 h verloren</a:t>
            </a:r>
          </a:p>
          <a:p>
            <a:pPr lvl="1"/>
            <a:r>
              <a:rPr lang="de-DE" dirty="0" smtClean="0"/>
              <a:t>Flusssensor Kühlwasser </a:t>
            </a:r>
            <a:r>
              <a:rPr lang="de-DE" dirty="0" err="1" smtClean="0"/>
              <a:t>Gun</a:t>
            </a:r>
            <a:r>
              <a:rPr lang="de-DE" dirty="0" smtClean="0"/>
              <a:t>-Kühlung: 4 h Ausfall</a:t>
            </a:r>
          </a:p>
          <a:p>
            <a:pPr lvl="1"/>
            <a:r>
              <a:rPr lang="de-DE" dirty="0" smtClean="0"/>
              <a:t>Versagen des HF Fensters der RF-</a:t>
            </a:r>
            <a:r>
              <a:rPr lang="de-DE" dirty="0" err="1" smtClean="0"/>
              <a:t>Gun</a:t>
            </a:r>
            <a:r>
              <a:rPr lang="de-DE" dirty="0" smtClean="0"/>
              <a:t> (Freitag 22:00 h): Kein Betrieb mehr möglich</a:t>
            </a:r>
          </a:p>
          <a:p>
            <a:r>
              <a:rPr lang="de-DE" dirty="0" smtClean="0"/>
              <a:t>Woche 36 (168 Stunden Ausfall – 100 %)</a:t>
            </a:r>
          </a:p>
          <a:p>
            <a:pPr lvl="1"/>
            <a:r>
              <a:rPr lang="de-DE" dirty="0" smtClean="0"/>
              <a:t>Montag 9:00 h: alle verbleibenden Nutzer-Experimente mussten abgesagt werden</a:t>
            </a:r>
          </a:p>
          <a:p>
            <a:r>
              <a:rPr lang="de-DE" dirty="0" smtClean="0"/>
              <a:t>AG Dürr </a:t>
            </a:r>
            <a:r>
              <a:rPr lang="de-DE" dirty="0"/>
              <a:t>u</a:t>
            </a:r>
            <a:r>
              <a:rPr lang="de-DE" dirty="0" smtClean="0"/>
              <a:t>nd AG Nagel haben ihre gesamte Strahlzeit verloren</a:t>
            </a:r>
            <a:br>
              <a:rPr lang="de-DE" dirty="0" smtClean="0"/>
            </a:br>
            <a:r>
              <a:rPr lang="de-DE" dirty="0" smtClean="0"/>
              <a:t>AG </a:t>
            </a:r>
            <a:r>
              <a:rPr lang="de-DE" dirty="0" err="1" smtClean="0"/>
              <a:t>Hadju</a:t>
            </a:r>
            <a:r>
              <a:rPr lang="de-DE" dirty="0" smtClean="0"/>
              <a:t>/</a:t>
            </a:r>
            <a:r>
              <a:rPr lang="de-DE" dirty="0" err="1" smtClean="0"/>
              <a:t>Chapmann</a:t>
            </a:r>
            <a:r>
              <a:rPr lang="de-DE" dirty="0" smtClean="0"/>
              <a:t> in den 2 Wochen davor etwa die Hälfte ihrer Strahlzeit</a:t>
            </a:r>
          </a:p>
          <a:p>
            <a:pPr lvl="1"/>
            <a:r>
              <a:rPr lang="de-DE" dirty="0" smtClean="0"/>
              <a:t>Zusätzlich sind Zusatz-Experimente für </a:t>
            </a:r>
            <a:r>
              <a:rPr lang="de-DE" dirty="0" err="1" smtClean="0"/>
              <a:t>Vartaniants</a:t>
            </a:r>
            <a:r>
              <a:rPr lang="de-DE" dirty="0" smtClean="0"/>
              <a:t> / </a:t>
            </a:r>
            <a:r>
              <a:rPr lang="de-DE" dirty="0" err="1" smtClean="0"/>
              <a:t>Wurth</a:t>
            </a:r>
            <a:r>
              <a:rPr lang="de-DE" dirty="0" smtClean="0"/>
              <a:t> komplett gestrichen worden</a:t>
            </a:r>
          </a:p>
          <a:p>
            <a:r>
              <a:rPr lang="de-DE" dirty="0"/>
              <a:t>W</a:t>
            </a:r>
            <a:r>
              <a:rPr lang="de-DE" dirty="0" smtClean="0"/>
              <a:t>ir uns entschlossen, die verlorene Messzeit Anfang 2012 zu nachzuholen</a:t>
            </a:r>
          </a:p>
        </p:txBody>
      </p:sp>
    </p:spTree>
    <p:extLst>
      <p:ext uri="{BB962C8B-B14F-4D97-AF65-F5344CB8AC3E}">
        <p14:creationId xmlns:p14="http://schemas.microsoft.com/office/powerpoint/2010/main" val="15880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7951" y="103188"/>
            <a:ext cx="8222162" cy="544512"/>
          </a:xfrm>
        </p:spPr>
        <p:txBody>
          <a:bodyPr/>
          <a:lstStyle/>
          <a:p>
            <a:r>
              <a:rPr lang="de-DE" smtClean="0"/>
              <a:t>Block 1 bis 7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3225" y="988060"/>
            <a:ext cx="8740775" cy="3816350"/>
          </a:xfrm>
        </p:spPr>
        <p:txBody>
          <a:bodyPr/>
          <a:lstStyle/>
          <a:p>
            <a:pPr eaLnBrk="1" hangingPunct="1"/>
            <a:r>
              <a:rPr lang="de-DE" dirty="0" smtClean="0"/>
              <a:t>7 Blöcke: 19 + 29 + 28 + 29 + 18 +29 +29 Tage = 4344 Stunden</a:t>
            </a: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398782"/>
              </p:ext>
            </p:extLst>
          </p:nvPr>
        </p:nvGraphicFramePr>
        <p:xfrm>
          <a:off x="934529" y="1832140"/>
          <a:ext cx="6361112" cy="335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2882489" y="2708323"/>
            <a:ext cx="22920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600" b="1" dirty="0" smtClean="0"/>
              <a:t>SASE </a:t>
            </a:r>
            <a:r>
              <a:rPr lang="de-DE" sz="1600" b="1" dirty="0" err="1" smtClean="0"/>
              <a:t>delivery</a:t>
            </a:r>
            <a:r>
              <a:rPr lang="de-DE" sz="1600" b="1" dirty="0" smtClean="0"/>
              <a:t> 76 %</a:t>
            </a:r>
            <a:endParaRPr lang="de-DE" sz="1600" b="1" dirty="0"/>
          </a:p>
        </p:txBody>
      </p:sp>
      <p:sp>
        <p:nvSpPr>
          <p:cNvPr id="38918" name="Text Box 7"/>
          <p:cNvSpPr txBox="1">
            <a:spLocks noChangeArrowheads="1"/>
          </p:cNvSpPr>
          <p:nvPr/>
        </p:nvSpPr>
        <p:spPr bwMode="auto">
          <a:xfrm>
            <a:off x="4791585" y="4502448"/>
            <a:ext cx="16370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600" smtClean="0"/>
              <a:t>Tuning 15 % </a:t>
            </a:r>
            <a:endParaRPr lang="de-DE" sz="1600" b="1"/>
          </a:p>
        </p:txBody>
      </p:sp>
      <p:sp>
        <p:nvSpPr>
          <p:cNvPr id="38919" name="Text Box 8"/>
          <p:cNvSpPr txBox="1">
            <a:spLocks noChangeArrowheads="1"/>
          </p:cNvSpPr>
          <p:nvPr/>
        </p:nvSpPr>
        <p:spPr bwMode="auto">
          <a:xfrm>
            <a:off x="3654942" y="4671725"/>
            <a:ext cx="14265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600" smtClean="0"/>
              <a:t>Set-up 4 % </a:t>
            </a:r>
            <a:endParaRPr lang="de-DE" sz="1600" b="1"/>
          </a:p>
        </p:txBody>
      </p:sp>
      <p:sp>
        <p:nvSpPr>
          <p:cNvPr id="38920" name="Text Box 9"/>
          <p:cNvSpPr txBox="1">
            <a:spLocks noChangeArrowheads="1"/>
          </p:cNvSpPr>
          <p:nvPr/>
        </p:nvSpPr>
        <p:spPr bwMode="auto">
          <a:xfrm>
            <a:off x="2883128" y="4842585"/>
            <a:ext cx="154362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600" smtClean="0"/>
              <a:t>Scheduled off 1 %</a:t>
            </a:r>
            <a:r>
              <a:rPr lang="de-DE" sz="1800" smtClean="0"/>
              <a:t> </a:t>
            </a:r>
            <a:endParaRPr lang="de-DE" sz="1800" b="1"/>
          </a:p>
        </p:txBody>
      </p:sp>
      <p:sp>
        <p:nvSpPr>
          <p:cNvPr id="38921" name="Text Box 10"/>
          <p:cNvSpPr txBox="1">
            <a:spLocks noChangeArrowheads="1"/>
          </p:cNvSpPr>
          <p:nvPr/>
        </p:nvSpPr>
        <p:spPr bwMode="auto">
          <a:xfrm>
            <a:off x="1655069" y="4502448"/>
            <a:ext cx="13938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600" dirty="0" smtClean="0"/>
              <a:t>Down 4 %</a:t>
            </a:r>
            <a:r>
              <a:rPr lang="de-DE" sz="1800" dirty="0" smtClean="0"/>
              <a:t> </a:t>
            </a:r>
            <a:endParaRPr lang="de-DE" sz="1800" b="1" dirty="0"/>
          </a:p>
        </p:txBody>
      </p:sp>
    </p:spTree>
    <p:extLst>
      <p:ext uri="{BB962C8B-B14F-4D97-AF65-F5344CB8AC3E}">
        <p14:creationId xmlns:p14="http://schemas.microsoft.com/office/powerpoint/2010/main" val="315325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7951" y="103188"/>
            <a:ext cx="8222162" cy="544512"/>
          </a:xfrm>
        </p:spPr>
        <p:txBody>
          <a:bodyPr/>
          <a:lstStyle/>
          <a:p>
            <a:r>
              <a:rPr lang="de-DE" smtClean="0"/>
              <a:t>Block 1 bis 8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3225" y="988060"/>
            <a:ext cx="8740775" cy="3816350"/>
          </a:xfrm>
        </p:spPr>
        <p:txBody>
          <a:bodyPr/>
          <a:lstStyle/>
          <a:p>
            <a:pPr eaLnBrk="1" hangingPunct="1"/>
            <a:r>
              <a:rPr lang="de-DE" dirty="0" smtClean="0"/>
              <a:t>8 Blöcke: 19 + 29 + 28 + 29 + 18 +29 +29 + 36 Tage = 5208 Stunden </a:t>
            </a: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631577"/>
              </p:ext>
            </p:extLst>
          </p:nvPr>
        </p:nvGraphicFramePr>
        <p:xfrm>
          <a:off x="934529" y="1832140"/>
          <a:ext cx="6361112" cy="335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2882489" y="2708323"/>
            <a:ext cx="22920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600" b="1" dirty="0" smtClean="0"/>
              <a:t>SASE </a:t>
            </a:r>
            <a:r>
              <a:rPr lang="de-DE" sz="1600" b="1" dirty="0" err="1" smtClean="0"/>
              <a:t>delivery</a:t>
            </a:r>
            <a:r>
              <a:rPr lang="de-DE" sz="1600" b="1" dirty="0" smtClean="0"/>
              <a:t> 72 %</a:t>
            </a:r>
            <a:endParaRPr lang="de-DE" sz="1600" b="1" dirty="0"/>
          </a:p>
        </p:txBody>
      </p:sp>
      <p:sp>
        <p:nvSpPr>
          <p:cNvPr id="38918" name="Text Box 7"/>
          <p:cNvSpPr txBox="1">
            <a:spLocks noChangeArrowheads="1"/>
          </p:cNvSpPr>
          <p:nvPr/>
        </p:nvSpPr>
        <p:spPr bwMode="auto">
          <a:xfrm>
            <a:off x="4791585" y="4502448"/>
            <a:ext cx="16370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600" dirty="0" smtClean="0"/>
              <a:t>Tuning 15 % </a:t>
            </a:r>
            <a:endParaRPr lang="de-DE" sz="1600" b="1" dirty="0"/>
          </a:p>
        </p:txBody>
      </p:sp>
      <p:sp>
        <p:nvSpPr>
          <p:cNvPr id="38919" name="Text Box 8"/>
          <p:cNvSpPr txBox="1">
            <a:spLocks noChangeArrowheads="1"/>
          </p:cNvSpPr>
          <p:nvPr/>
        </p:nvSpPr>
        <p:spPr bwMode="auto">
          <a:xfrm>
            <a:off x="3654942" y="4671725"/>
            <a:ext cx="14265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600" dirty="0" smtClean="0"/>
              <a:t>Set-</a:t>
            </a:r>
            <a:r>
              <a:rPr lang="de-DE" sz="1600" dirty="0" err="1" smtClean="0"/>
              <a:t>up</a:t>
            </a:r>
            <a:r>
              <a:rPr lang="de-DE" sz="1600" dirty="0" smtClean="0"/>
              <a:t> 3 % </a:t>
            </a:r>
            <a:endParaRPr lang="de-DE" sz="1600" b="1" dirty="0"/>
          </a:p>
        </p:txBody>
      </p:sp>
      <p:sp>
        <p:nvSpPr>
          <p:cNvPr id="38920" name="Text Box 9"/>
          <p:cNvSpPr txBox="1">
            <a:spLocks noChangeArrowheads="1"/>
          </p:cNvSpPr>
          <p:nvPr/>
        </p:nvSpPr>
        <p:spPr bwMode="auto">
          <a:xfrm>
            <a:off x="2883128" y="4842585"/>
            <a:ext cx="154362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600" dirty="0" err="1" smtClean="0"/>
              <a:t>Scheduled</a:t>
            </a:r>
            <a:r>
              <a:rPr lang="de-DE" sz="1600" dirty="0" smtClean="0"/>
              <a:t> off 1 %</a:t>
            </a:r>
            <a:r>
              <a:rPr lang="de-DE" sz="1800" dirty="0" smtClean="0"/>
              <a:t> </a:t>
            </a:r>
            <a:endParaRPr lang="de-DE" sz="1800" b="1" dirty="0"/>
          </a:p>
        </p:txBody>
      </p:sp>
      <p:sp>
        <p:nvSpPr>
          <p:cNvPr id="38921" name="Text Box 10"/>
          <p:cNvSpPr txBox="1">
            <a:spLocks noChangeArrowheads="1"/>
          </p:cNvSpPr>
          <p:nvPr/>
        </p:nvSpPr>
        <p:spPr bwMode="auto">
          <a:xfrm>
            <a:off x="1655069" y="4502448"/>
            <a:ext cx="13938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600" dirty="0" smtClean="0"/>
              <a:t>Down 9 %</a:t>
            </a:r>
            <a:r>
              <a:rPr lang="de-DE" sz="1800" dirty="0" smtClean="0"/>
              <a:t> </a:t>
            </a:r>
            <a:endParaRPr lang="de-DE" sz="1800" b="1" dirty="0"/>
          </a:p>
        </p:txBody>
      </p:sp>
    </p:spTree>
    <p:extLst>
      <p:ext uri="{BB962C8B-B14F-4D97-AF65-F5344CB8AC3E}">
        <p14:creationId xmlns:p14="http://schemas.microsoft.com/office/powerpoint/2010/main" val="71278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Ausfallzeit Blöcke 1 – 7</a:t>
            </a:r>
            <a:endParaRPr lang="de-D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87651"/>
              </p:ext>
            </p:extLst>
          </p:nvPr>
        </p:nvGraphicFramePr>
        <p:xfrm>
          <a:off x="896938" y="1909763"/>
          <a:ext cx="7254875" cy="344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Worksheet" r:id="rId3" imgW="7353300" imgH="3492500" progId="Excel.Sheet.8">
                  <p:embed/>
                </p:oleObj>
              </mc:Choice>
              <mc:Fallback>
                <p:oleObj name="Worksheet" r:id="rId3" imgW="7353300" imgH="34925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38" y="1909763"/>
                        <a:ext cx="7254875" cy="344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879914" y="4856077"/>
            <a:ext cx="106485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RF Gun 3</a:t>
            </a:r>
            <a:r>
              <a:rPr lang="en-US" sz="1200" b="1" dirty="0" smtClean="0"/>
              <a:t>%</a:t>
            </a:r>
            <a:endParaRPr lang="en-GB" sz="1200" b="1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529443" y="4686575"/>
            <a:ext cx="12017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RF station (3.9 GHz) </a:t>
            </a:r>
            <a:r>
              <a:rPr lang="en-US" sz="1200" b="1" dirty="0" smtClean="0"/>
              <a:t>5%</a:t>
            </a:r>
            <a:endParaRPr lang="en-GB" sz="1200" b="1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693104" y="4656473"/>
            <a:ext cx="1438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Magnet PS 4</a:t>
            </a:r>
            <a:r>
              <a:rPr lang="en-US" sz="1200" b="1" dirty="0" smtClean="0"/>
              <a:t>%</a:t>
            </a:r>
            <a:endParaRPr lang="en-GB" sz="1200" b="1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559296" y="4518361"/>
            <a:ext cx="163036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Diagnostics 6</a:t>
            </a:r>
            <a:r>
              <a:rPr lang="en-US" sz="1200" b="1" dirty="0" smtClean="0"/>
              <a:t>%</a:t>
            </a:r>
            <a:endParaRPr lang="en-GB" sz="1200" b="1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381441" y="2926825"/>
            <a:ext cx="15398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Laser </a:t>
            </a:r>
            <a:r>
              <a:rPr lang="en-US" sz="1200" b="1" dirty="0" smtClean="0"/>
              <a:t>5%</a:t>
            </a:r>
            <a:endParaRPr lang="en-GB" sz="1200" b="1" dirty="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982909" y="2443986"/>
            <a:ext cx="15398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Controls </a:t>
            </a:r>
            <a:r>
              <a:rPr lang="en-US" sz="1200" b="1" dirty="0" smtClean="0"/>
              <a:t>10%</a:t>
            </a:r>
            <a:endParaRPr lang="en-GB" sz="1200" b="1" dirty="0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711279" y="2166174"/>
            <a:ext cx="12334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LLRF 8</a:t>
            </a:r>
            <a:r>
              <a:rPr lang="en-US" sz="1200" b="1" dirty="0" smtClean="0"/>
              <a:t>%</a:t>
            </a:r>
            <a:endParaRPr lang="en-GB" sz="1200" b="1" dirty="0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024303" y="2090543"/>
            <a:ext cx="1539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Others </a:t>
            </a:r>
            <a:r>
              <a:rPr lang="en-US" sz="1200" b="1" dirty="0" smtClean="0"/>
              <a:t>22%</a:t>
            </a:r>
            <a:endParaRPr lang="en-GB" sz="1200" b="1" dirty="0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317386" y="965170"/>
            <a:ext cx="24068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/>
            <a:r>
              <a:rPr lang="en-US" dirty="0"/>
              <a:t>Total downtime </a:t>
            </a:r>
            <a:r>
              <a:rPr lang="en-US" dirty="0" smtClean="0"/>
              <a:t>4 %</a:t>
            </a:r>
            <a:endParaRPr lang="en-US" dirty="0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047227" y="4211700"/>
            <a:ext cx="16303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Operating </a:t>
            </a:r>
            <a:r>
              <a:rPr lang="en-US" sz="1200" b="1" dirty="0" smtClean="0"/>
              <a:t>2%</a:t>
            </a:r>
            <a:endParaRPr lang="en-GB" sz="1200" b="1" dirty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014398" y="4730404"/>
            <a:ext cx="12430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RF stations (1.3 GHz) 9</a:t>
            </a:r>
            <a:r>
              <a:rPr lang="en-US" sz="1200" b="1" dirty="0" smtClean="0"/>
              <a:t>%</a:t>
            </a:r>
            <a:endParaRPr lang="en-GB" sz="1200" b="1" dirty="0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317386" y="2737820"/>
            <a:ext cx="1539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Vacuum </a:t>
            </a:r>
            <a:r>
              <a:rPr lang="en-US" sz="1200" b="1" dirty="0" smtClean="0"/>
              <a:t>0%</a:t>
            </a:r>
            <a:endParaRPr lang="en-GB" sz="1200" b="1" dirty="0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22483" y="4235212"/>
            <a:ext cx="16303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Infrastructure </a:t>
            </a:r>
            <a:r>
              <a:rPr lang="en-US" sz="1200" b="1" dirty="0" smtClean="0"/>
              <a:t>16%</a:t>
            </a:r>
            <a:endParaRPr lang="en-GB" sz="1200" b="1" dirty="0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7381441" y="3933888"/>
            <a:ext cx="18859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Photon </a:t>
            </a:r>
            <a:r>
              <a:rPr lang="en-US" sz="1200" b="1" dirty="0" err="1"/>
              <a:t>beamlines</a:t>
            </a:r>
            <a:r>
              <a:rPr lang="en-US" sz="1200" b="1" dirty="0"/>
              <a:t> </a:t>
            </a:r>
            <a:r>
              <a:rPr lang="en-US" sz="1200" b="1" dirty="0" smtClean="0"/>
              <a:t>7%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132531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Ausfallzeit Blöcke 1 – </a:t>
            </a:r>
            <a:r>
              <a:rPr lang="de-DE" dirty="0" smtClean="0"/>
              <a:t>8</a:t>
            </a:r>
            <a:endParaRPr lang="en-US" dirty="0" smtClean="0"/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397875"/>
              </p:ext>
            </p:extLst>
          </p:nvPr>
        </p:nvGraphicFramePr>
        <p:xfrm>
          <a:off x="871538" y="1895475"/>
          <a:ext cx="7254875" cy="345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Worksheet" r:id="rId4" imgW="7353380" imgH="3495690" progId="Excel.Sheet.8">
                  <p:embed/>
                </p:oleObj>
              </mc:Choice>
              <mc:Fallback>
                <p:oleObj name="Worksheet" r:id="rId4" imgW="7353380" imgH="349569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1895475"/>
                        <a:ext cx="7254875" cy="345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68035" y="4182992"/>
            <a:ext cx="10648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RF Gun </a:t>
            </a:r>
            <a:r>
              <a:rPr lang="en-US" sz="1200" b="1" dirty="0" smtClean="0"/>
              <a:t>54%</a:t>
            </a:r>
            <a:endParaRPr lang="en-GB" sz="1200" b="1" dirty="0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402493" y="5009780"/>
            <a:ext cx="12017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RF station (3.9 GHz) </a:t>
            </a:r>
            <a:r>
              <a:rPr lang="en-US" sz="1200" b="1" dirty="0" smtClean="0"/>
              <a:t>2%</a:t>
            </a:r>
            <a:endParaRPr lang="en-GB" sz="1200" b="1" dirty="0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565087" y="2070176"/>
            <a:ext cx="1438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Magnet PS </a:t>
            </a:r>
            <a:r>
              <a:rPr lang="en-US" sz="1200" b="1" dirty="0" smtClean="0"/>
              <a:t>2%</a:t>
            </a:r>
            <a:endParaRPr lang="en-GB" sz="1200" b="1" dirty="0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5804043" y="4871668"/>
            <a:ext cx="163036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Diagnostics 2</a:t>
            </a:r>
            <a:r>
              <a:rPr lang="en-US" sz="1200" b="1" dirty="0" smtClean="0"/>
              <a:t>%</a:t>
            </a:r>
            <a:endParaRPr lang="en-GB" sz="1200" b="1" dirty="0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6761242" y="2322848"/>
            <a:ext cx="1539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Cryogenics </a:t>
            </a:r>
            <a:r>
              <a:rPr lang="en-US" sz="1200" b="1" dirty="0" smtClean="0"/>
              <a:t>2%</a:t>
            </a:r>
            <a:endParaRPr lang="en-GB" sz="1200" b="1" dirty="0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6664468" y="4276505"/>
            <a:ext cx="15398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Laser </a:t>
            </a:r>
            <a:r>
              <a:rPr lang="en-US" sz="1200" b="1" dirty="0" smtClean="0"/>
              <a:t>2%</a:t>
            </a:r>
            <a:endParaRPr lang="en-GB" sz="1200" b="1" dirty="0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7335324" y="2625102"/>
            <a:ext cx="15398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Controls </a:t>
            </a:r>
            <a:r>
              <a:rPr lang="en-US" sz="1200" b="1" dirty="0" smtClean="0"/>
              <a:t>4%</a:t>
            </a:r>
            <a:endParaRPr lang="en-GB" sz="1200" b="1" dirty="0"/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7728669" y="2783914"/>
            <a:ext cx="12334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LLRF 3</a:t>
            </a:r>
            <a:r>
              <a:rPr lang="en-US" sz="1200" b="1" dirty="0" smtClean="0"/>
              <a:t>%</a:t>
            </a:r>
            <a:endParaRPr lang="en-GB" sz="1200" b="1" dirty="0"/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7335325" y="3578236"/>
            <a:ext cx="1539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Others </a:t>
            </a:r>
            <a:r>
              <a:rPr lang="en-US" sz="1200" b="1" dirty="0" smtClean="0"/>
              <a:t>12%</a:t>
            </a:r>
            <a:endParaRPr lang="en-GB" sz="1200" b="1" dirty="0"/>
          </a:p>
        </p:txBody>
      </p:sp>
      <p:sp>
        <p:nvSpPr>
          <p:cNvPr id="28686" name="Text Box 7"/>
          <p:cNvSpPr txBox="1">
            <a:spLocks noChangeArrowheads="1"/>
          </p:cNvSpPr>
          <p:nvPr/>
        </p:nvSpPr>
        <p:spPr bwMode="auto">
          <a:xfrm>
            <a:off x="6098306" y="4651245"/>
            <a:ext cx="16303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Operating 1</a:t>
            </a:r>
            <a:r>
              <a:rPr lang="en-US" sz="1200" b="1" dirty="0" smtClean="0"/>
              <a:t>%</a:t>
            </a:r>
            <a:endParaRPr lang="en-GB" sz="1200" b="1" dirty="0"/>
          </a:p>
        </p:txBody>
      </p:sp>
      <p:sp>
        <p:nvSpPr>
          <p:cNvPr id="28687" name="Text Box 5"/>
          <p:cNvSpPr txBox="1">
            <a:spLocks noChangeArrowheads="1"/>
          </p:cNvSpPr>
          <p:nvPr/>
        </p:nvSpPr>
        <p:spPr bwMode="auto">
          <a:xfrm>
            <a:off x="4266275" y="4681251"/>
            <a:ext cx="12430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RF stations (1.3 GHz) 5</a:t>
            </a:r>
            <a:r>
              <a:rPr lang="en-US" sz="1200" b="1" dirty="0" smtClean="0"/>
              <a:t>%</a:t>
            </a:r>
            <a:endParaRPr lang="en-GB" sz="1200" b="1" dirty="0"/>
          </a:p>
        </p:txBody>
      </p:sp>
      <p:sp>
        <p:nvSpPr>
          <p:cNvPr id="28688" name="Text Box 9"/>
          <p:cNvSpPr txBox="1">
            <a:spLocks noChangeArrowheads="1"/>
          </p:cNvSpPr>
          <p:nvPr/>
        </p:nvSpPr>
        <p:spPr bwMode="auto">
          <a:xfrm>
            <a:off x="7073144" y="2482134"/>
            <a:ext cx="1539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Vacuum </a:t>
            </a:r>
            <a:r>
              <a:rPr lang="en-US" sz="1200" b="1" dirty="0" smtClean="0"/>
              <a:t>0%</a:t>
            </a:r>
            <a:endParaRPr lang="en-GB" sz="1200" b="1" dirty="0"/>
          </a:p>
        </p:txBody>
      </p:sp>
      <p:sp>
        <p:nvSpPr>
          <p:cNvPr id="28689" name="Text Box 7"/>
          <p:cNvSpPr txBox="1">
            <a:spLocks noChangeArrowheads="1"/>
          </p:cNvSpPr>
          <p:nvPr/>
        </p:nvSpPr>
        <p:spPr bwMode="auto">
          <a:xfrm>
            <a:off x="5789049" y="2185529"/>
            <a:ext cx="16303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Infrastructure </a:t>
            </a:r>
            <a:r>
              <a:rPr lang="en-US" sz="1200" b="1" dirty="0" smtClean="0"/>
              <a:t>8%</a:t>
            </a:r>
            <a:endParaRPr lang="en-GB" sz="1200" b="1" dirty="0"/>
          </a:p>
        </p:txBody>
      </p:sp>
      <p:sp>
        <p:nvSpPr>
          <p:cNvPr id="28690" name="Text Box 10"/>
          <p:cNvSpPr txBox="1">
            <a:spLocks noChangeArrowheads="1"/>
          </p:cNvSpPr>
          <p:nvPr/>
        </p:nvSpPr>
        <p:spPr bwMode="auto">
          <a:xfrm>
            <a:off x="6491431" y="4438167"/>
            <a:ext cx="18859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Photon </a:t>
            </a:r>
            <a:r>
              <a:rPr lang="en-US" sz="1200" b="1" dirty="0" err="1"/>
              <a:t>beamlines</a:t>
            </a:r>
            <a:r>
              <a:rPr lang="en-US" sz="1200" b="1" dirty="0"/>
              <a:t> </a:t>
            </a:r>
            <a:r>
              <a:rPr lang="en-US" sz="1200" b="1" dirty="0" smtClean="0"/>
              <a:t>3%</a:t>
            </a:r>
            <a:endParaRPr lang="en-GB" sz="1200" b="1" dirty="0"/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317386" y="965170"/>
            <a:ext cx="24068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/>
            <a:r>
              <a:rPr lang="en-US" dirty="0"/>
              <a:t>Total downtime 9</a:t>
            </a:r>
            <a:r>
              <a:rPr lang="en-US" dirty="0" smtClean="0"/>
              <a:t> 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5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 smtClean="0"/>
              <a:t>FLASH Organisation Betrieb (Sicht Beschleuniger)</a:t>
            </a:r>
            <a:endParaRPr lang="de-DE" dirty="0"/>
          </a:p>
        </p:txBody>
      </p:sp>
      <p:sp>
        <p:nvSpPr>
          <p:cNvPr id="2" name="Rectangle 1"/>
          <p:cNvSpPr/>
          <p:nvPr/>
        </p:nvSpPr>
        <p:spPr bwMode="auto">
          <a:xfrm>
            <a:off x="159696" y="868735"/>
            <a:ext cx="1819275" cy="400110"/>
          </a:xfrm>
          <a:prstGeom prst="rect">
            <a:avLst/>
          </a:prstGeom>
          <a:solidFill>
            <a:schemeClr val="bg1">
              <a:alpha val="65881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/>
              <a:t>Beschleuniger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020282" y="868735"/>
            <a:ext cx="1819275" cy="400110"/>
          </a:xfrm>
          <a:prstGeom prst="rect">
            <a:avLst/>
          </a:prstGeom>
          <a:solidFill>
            <a:schemeClr val="bg1">
              <a:alpha val="65881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/>
              <a:t>Experimente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113334" y="868735"/>
            <a:ext cx="1819275" cy="400110"/>
          </a:xfrm>
          <a:prstGeom prst="rect">
            <a:avLst/>
          </a:prstGeom>
          <a:solidFill>
            <a:schemeClr val="bg1">
              <a:alpha val="65881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/>
              <a:t>S. Schreiber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975542" y="868735"/>
            <a:ext cx="1819275" cy="400110"/>
          </a:xfrm>
          <a:prstGeom prst="rect">
            <a:avLst/>
          </a:prstGeom>
          <a:solidFill>
            <a:schemeClr val="bg1">
              <a:alpha val="65881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/>
              <a:t>J</a:t>
            </a:r>
            <a:r>
              <a:rPr lang="de-DE" dirty="0" smtClean="0"/>
              <a:t>. Feldhaus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54902" y="1546555"/>
            <a:ext cx="1819275" cy="507831"/>
          </a:xfrm>
          <a:prstGeom prst="rect">
            <a:avLst/>
          </a:prstGeom>
          <a:solidFill>
            <a:schemeClr val="bg1">
              <a:alpha val="65881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/>
              <a:t>M. Vogt </a:t>
            </a:r>
            <a:br>
              <a:rPr lang="de-DE" sz="1600" dirty="0" smtClean="0"/>
            </a:br>
            <a:r>
              <a:rPr lang="de-DE" sz="1050" dirty="0" smtClean="0"/>
              <a:t>(Vertretung, Strahldynamik)</a:t>
            </a:r>
            <a:endParaRPr kumimoji="0" lang="de-D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202709" y="1388819"/>
            <a:ext cx="1905811" cy="823302"/>
          </a:xfrm>
          <a:prstGeom prst="rect">
            <a:avLst/>
          </a:prstGeom>
          <a:solidFill>
            <a:schemeClr val="bg1">
              <a:alpha val="65881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/>
              <a:t>K. Honkavaara </a:t>
            </a:r>
            <a:r>
              <a:rPr lang="de-DE" sz="1050" dirty="0" smtClean="0"/>
              <a:t>(Beschleunigerstudien, Statistik, Zeitpläne, Koordination Upgrades)</a:t>
            </a:r>
            <a:endParaRPr kumimoji="0" lang="de-D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337052" y="1372660"/>
            <a:ext cx="2405164" cy="855619"/>
          </a:xfrm>
          <a:prstGeom prst="rect">
            <a:avLst/>
          </a:prstGeom>
          <a:solidFill>
            <a:schemeClr val="bg1">
              <a:alpha val="65881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/>
              <a:t>B. Faatz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050" dirty="0" smtClean="0"/>
              <a:t>(FLASH II, FEL Studien, Schichtorganisation Experten, Liaison Experimente)</a:t>
            </a:r>
            <a:endParaRPr kumimoji="0" lang="de-D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970748" y="1425481"/>
            <a:ext cx="1711158" cy="710964"/>
          </a:xfrm>
          <a:prstGeom prst="rect">
            <a:avLst/>
          </a:prstGeom>
          <a:solidFill>
            <a:schemeClr val="bg1">
              <a:alpha val="65881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/>
              <a:t>R</a:t>
            </a:r>
            <a:r>
              <a:rPr lang="de-DE" sz="1600" dirty="0" smtClean="0"/>
              <a:t>. </a:t>
            </a:r>
            <a:r>
              <a:rPr lang="de-DE" sz="1600" dirty="0" err="1" smtClean="0"/>
              <a:t>Treusch</a:t>
            </a:r>
            <a:endParaRPr lang="de-DE" sz="1600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050" dirty="0" smtClean="0"/>
              <a:t>(Organisation Experimente)</a:t>
            </a:r>
            <a:endParaRPr kumimoji="0" lang="de-D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78553" y="3708925"/>
            <a:ext cx="1581556" cy="338554"/>
          </a:xfrm>
          <a:prstGeom prst="rect">
            <a:avLst/>
          </a:prstGeom>
          <a:solidFill>
            <a:schemeClr val="bg1">
              <a:alpha val="65881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/>
              <a:t>M. Görler</a:t>
            </a:r>
            <a:endParaRPr kumimoji="0" lang="de-D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08753" y="2910632"/>
            <a:ext cx="1721157" cy="584775"/>
          </a:xfrm>
          <a:prstGeom prst="rect">
            <a:avLst/>
          </a:prstGeom>
          <a:solidFill>
            <a:schemeClr val="bg1">
              <a:alpha val="65881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/>
              <a:t>Technische Koordination</a:t>
            </a:r>
            <a:endParaRPr kumimoji="0" lang="de-D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78553" y="4561318"/>
            <a:ext cx="1581556" cy="338554"/>
          </a:xfrm>
          <a:prstGeom prst="rect">
            <a:avLst/>
          </a:prstGeom>
          <a:solidFill>
            <a:schemeClr val="bg1">
              <a:alpha val="65881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/>
              <a:t>K</a:t>
            </a:r>
            <a:r>
              <a:rPr lang="de-DE" sz="1600" dirty="0" smtClean="0"/>
              <a:t>. Klose</a:t>
            </a:r>
            <a:endParaRPr kumimoji="0" lang="de-D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78553" y="4135122"/>
            <a:ext cx="1581556" cy="338554"/>
          </a:xfrm>
          <a:prstGeom prst="rect">
            <a:avLst/>
          </a:prstGeom>
          <a:solidFill>
            <a:schemeClr val="bg1">
              <a:alpha val="65881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/>
              <a:t>P. Hopf</a:t>
            </a:r>
            <a:endParaRPr kumimoji="0" lang="de-D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911142" y="3724251"/>
            <a:ext cx="1523189" cy="338554"/>
          </a:xfrm>
          <a:prstGeom prst="rect">
            <a:avLst/>
          </a:prstGeom>
          <a:solidFill>
            <a:schemeClr val="bg1">
              <a:alpha val="65881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/>
              <a:t>R. </a:t>
            </a:r>
            <a:r>
              <a:rPr lang="de-DE" sz="1600" dirty="0" err="1" smtClean="0"/>
              <a:t>Treusch</a:t>
            </a:r>
            <a:endParaRPr kumimoji="0" lang="de-D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763099" y="2916139"/>
            <a:ext cx="1819275" cy="584775"/>
          </a:xfrm>
          <a:prstGeom prst="rect">
            <a:avLst/>
          </a:prstGeom>
          <a:solidFill>
            <a:schemeClr val="bg1">
              <a:alpha val="65881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/>
              <a:t>Koordination Experimente</a:t>
            </a:r>
            <a:endParaRPr kumimoji="0" lang="de-D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911142" y="4127200"/>
            <a:ext cx="1523189" cy="338554"/>
          </a:xfrm>
          <a:prstGeom prst="rect">
            <a:avLst/>
          </a:prstGeom>
          <a:solidFill>
            <a:schemeClr val="bg1">
              <a:alpha val="65881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/>
              <a:t>G. Brenner</a:t>
            </a:r>
            <a:endParaRPr kumimoji="0" lang="de-D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905517" y="5353509"/>
            <a:ext cx="1534438" cy="338554"/>
          </a:xfrm>
          <a:prstGeom prst="rect">
            <a:avLst/>
          </a:prstGeom>
          <a:solidFill>
            <a:schemeClr val="bg1">
              <a:alpha val="65881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/>
              <a:t>S. </a:t>
            </a:r>
            <a:r>
              <a:rPr lang="de-DE" sz="1600" dirty="0" err="1" smtClean="0"/>
              <a:t>Toleikis</a:t>
            </a:r>
            <a:endParaRPr kumimoji="0" lang="de-D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911142" y="4524471"/>
            <a:ext cx="1523189" cy="338554"/>
          </a:xfrm>
          <a:prstGeom prst="rect">
            <a:avLst/>
          </a:prstGeom>
          <a:solidFill>
            <a:schemeClr val="bg1">
              <a:alpha val="65881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/>
              <a:t>S. Düsterer</a:t>
            </a:r>
            <a:endParaRPr kumimoji="0" lang="de-D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905517" y="4930259"/>
            <a:ext cx="1534438" cy="338554"/>
          </a:xfrm>
          <a:prstGeom prst="rect">
            <a:avLst/>
          </a:prstGeom>
          <a:solidFill>
            <a:schemeClr val="bg1">
              <a:alpha val="65881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/>
              <a:t>K. Tiedtke</a:t>
            </a:r>
            <a:endParaRPr kumimoji="0" lang="de-D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051521" y="5318950"/>
            <a:ext cx="1566469" cy="338554"/>
          </a:xfrm>
          <a:prstGeom prst="rect">
            <a:avLst/>
          </a:prstGeom>
          <a:solidFill>
            <a:schemeClr val="bg1">
              <a:alpha val="65881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/>
              <a:t>R</a:t>
            </a:r>
            <a:r>
              <a:rPr lang="de-DE" sz="1600" dirty="0" smtClean="0"/>
              <a:t>. </a:t>
            </a:r>
            <a:r>
              <a:rPr lang="de-DE" sz="1600" dirty="0" err="1" smtClean="0"/>
              <a:t>Kammering</a:t>
            </a:r>
            <a:endParaRPr kumimoji="0" lang="de-D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974177" y="2916139"/>
            <a:ext cx="1721157" cy="584775"/>
          </a:xfrm>
          <a:prstGeom prst="rect">
            <a:avLst/>
          </a:prstGeom>
          <a:solidFill>
            <a:schemeClr val="bg1">
              <a:alpha val="65881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/>
              <a:t>Run Koordination</a:t>
            </a:r>
            <a:endParaRPr kumimoji="0" lang="de-D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051521" y="3712771"/>
            <a:ext cx="1566469" cy="338554"/>
          </a:xfrm>
          <a:prstGeom prst="rect">
            <a:avLst/>
          </a:prstGeom>
          <a:solidFill>
            <a:schemeClr val="bg1">
              <a:alpha val="65881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/>
              <a:t>S. Schreiber</a:t>
            </a:r>
            <a:endParaRPr kumimoji="0" lang="de-D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051521" y="4114316"/>
            <a:ext cx="1566469" cy="338554"/>
          </a:xfrm>
          <a:prstGeom prst="rect">
            <a:avLst/>
          </a:prstGeom>
          <a:solidFill>
            <a:schemeClr val="bg1">
              <a:alpha val="65881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/>
              <a:t>M. Vogt</a:t>
            </a:r>
            <a:endParaRPr kumimoji="0" lang="de-D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051521" y="4917406"/>
            <a:ext cx="1566469" cy="338554"/>
          </a:xfrm>
          <a:prstGeom prst="rect">
            <a:avLst/>
          </a:prstGeom>
          <a:solidFill>
            <a:schemeClr val="bg1">
              <a:alpha val="65881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/>
              <a:t>B. Faatz</a:t>
            </a:r>
            <a:endParaRPr kumimoji="0" lang="de-D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2051521" y="4515861"/>
            <a:ext cx="1566469" cy="338554"/>
          </a:xfrm>
          <a:prstGeom prst="rect">
            <a:avLst/>
          </a:prstGeom>
          <a:solidFill>
            <a:schemeClr val="bg1">
              <a:alpha val="65881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/>
              <a:t>K</a:t>
            </a:r>
            <a:r>
              <a:rPr lang="de-DE" sz="1600" dirty="0" smtClean="0"/>
              <a:t>. Honkavaara</a:t>
            </a:r>
            <a:endParaRPr kumimoji="0" lang="de-D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838957" y="3437229"/>
            <a:ext cx="743417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/>
              <a:t>4455</a:t>
            </a:r>
            <a:endParaRPr kumimoji="0" lang="de-D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3002248" y="3437229"/>
            <a:ext cx="790779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/>
              <a:t>91750</a:t>
            </a:r>
            <a:endParaRPr kumimoji="0" lang="de-D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680317" y="2921646"/>
            <a:ext cx="1657010" cy="584775"/>
          </a:xfrm>
          <a:prstGeom prst="rect">
            <a:avLst/>
          </a:prstGeom>
          <a:solidFill>
            <a:schemeClr val="bg1">
              <a:alpha val="65881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/>
              <a:t>Rufbereit-</a:t>
            </a:r>
            <a:r>
              <a:rPr lang="de-DE" sz="1600" dirty="0" err="1" smtClean="0"/>
              <a:t>schaften</a:t>
            </a:r>
            <a:endParaRPr kumimoji="0" lang="de-D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747228" y="3719939"/>
            <a:ext cx="1523189" cy="338554"/>
          </a:xfrm>
          <a:prstGeom prst="rect">
            <a:avLst/>
          </a:prstGeom>
          <a:solidFill>
            <a:schemeClr val="bg1">
              <a:alpha val="65881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/>
              <a:t>Vakuum</a:t>
            </a:r>
            <a:endParaRPr kumimoji="0" lang="de-D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747228" y="4129782"/>
            <a:ext cx="1523189" cy="338554"/>
          </a:xfrm>
          <a:prstGeom prst="rect">
            <a:avLst/>
          </a:prstGeom>
          <a:solidFill>
            <a:schemeClr val="bg1">
              <a:alpha val="65881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/>
              <a:t>RF-Stationen</a:t>
            </a:r>
            <a:endParaRPr kumimoji="0" lang="de-D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747228" y="4539625"/>
            <a:ext cx="1523189" cy="338554"/>
          </a:xfrm>
          <a:prstGeom prst="rect">
            <a:avLst/>
          </a:prstGeom>
          <a:solidFill>
            <a:schemeClr val="bg1">
              <a:alpha val="65881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/>
              <a:t>Koppler</a:t>
            </a:r>
            <a:endParaRPr kumimoji="0" lang="de-D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747228" y="4949468"/>
            <a:ext cx="1523189" cy="338554"/>
          </a:xfrm>
          <a:prstGeom prst="rect">
            <a:avLst/>
          </a:prstGeom>
          <a:solidFill>
            <a:schemeClr val="bg1">
              <a:alpha val="65881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err="1" smtClean="0"/>
              <a:t>Kryogenik</a:t>
            </a:r>
            <a:endParaRPr kumimoji="0" lang="de-D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5747228" y="5377647"/>
            <a:ext cx="1523189" cy="338554"/>
          </a:xfrm>
          <a:prstGeom prst="rect">
            <a:avLst/>
          </a:prstGeom>
          <a:solidFill>
            <a:schemeClr val="bg1">
              <a:alpha val="65881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/>
              <a:t>Infrastruktur</a:t>
            </a:r>
            <a:endParaRPr kumimoji="0" lang="de-D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5747228" y="5786775"/>
            <a:ext cx="1523189" cy="338554"/>
          </a:xfrm>
          <a:prstGeom prst="rect">
            <a:avLst/>
          </a:prstGeom>
          <a:solidFill>
            <a:schemeClr val="bg1">
              <a:alpha val="65881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/>
              <a:t>Sicherheit</a:t>
            </a:r>
            <a:endParaRPr kumimoji="0" lang="de-D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3114344" y="2374389"/>
            <a:ext cx="2001203" cy="338554"/>
          </a:xfrm>
          <a:prstGeom prst="rect">
            <a:avLst/>
          </a:prstGeom>
          <a:solidFill>
            <a:schemeClr val="bg1">
              <a:alpha val="65881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/>
              <a:t>Schichtbesatzung</a:t>
            </a:r>
            <a:endParaRPr kumimoji="0" lang="de-D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7425983" y="3725561"/>
            <a:ext cx="1574197" cy="338554"/>
          </a:xfrm>
          <a:prstGeom prst="rect">
            <a:avLst/>
          </a:prstGeom>
          <a:solidFill>
            <a:schemeClr val="bg1">
              <a:alpha val="65881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/>
              <a:t>LLRF/</a:t>
            </a:r>
            <a:r>
              <a:rPr lang="de-DE" sz="1600" dirty="0" err="1" smtClean="0"/>
              <a:t>Synchr</a:t>
            </a:r>
            <a:r>
              <a:rPr lang="de-DE" sz="1600" dirty="0" smtClean="0"/>
              <a:t>.</a:t>
            </a:r>
            <a:endParaRPr kumimoji="0" lang="de-D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422303" y="4177588"/>
            <a:ext cx="1581557" cy="338554"/>
          </a:xfrm>
          <a:prstGeom prst="rect">
            <a:avLst/>
          </a:prstGeom>
          <a:solidFill>
            <a:schemeClr val="bg1">
              <a:alpha val="65881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/>
              <a:t>SASE</a:t>
            </a:r>
            <a:endParaRPr kumimoji="0" lang="de-D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7422303" y="4629615"/>
            <a:ext cx="1581557" cy="338554"/>
          </a:xfrm>
          <a:prstGeom prst="rect">
            <a:avLst/>
          </a:prstGeom>
          <a:solidFill>
            <a:schemeClr val="bg1">
              <a:alpha val="65881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/>
              <a:t>Diagnose/MPS</a:t>
            </a:r>
            <a:endParaRPr kumimoji="0" lang="de-D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7422303" y="5081642"/>
            <a:ext cx="1581557" cy="338554"/>
          </a:xfrm>
          <a:prstGeom prst="rect">
            <a:avLst/>
          </a:prstGeom>
          <a:solidFill>
            <a:schemeClr val="bg1">
              <a:alpha val="65881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/>
              <a:t>Kontrollen</a:t>
            </a:r>
            <a:endParaRPr kumimoji="0" lang="de-D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7425983" y="5533669"/>
            <a:ext cx="1581557" cy="338554"/>
          </a:xfrm>
          <a:prstGeom prst="rect">
            <a:avLst/>
          </a:prstGeom>
          <a:solidFill>
            <a:schemeClr val="bg1">
              <a:alpha val="65881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/>
              <a:t>Strahldynamik</a:t>
            </a:r>
            <a:endParaRPr kumimoji="0" lang="de-D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7391125" y="2904019"/>
            <a:ext cx="1657010" cy="634020"/>
          </a:xfrm>
          <a:prstGeom prst="rect">
            <a:avLst/>
          </a:prstGeom>
          <a:solidFill>
            <a:schemeClr val="bg1">
              <a:alpha val="65881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err="1" smtClean="0"/>
              <a:t>Unter</a:t>
            </a:r>
            <a:r>
              <a:rPr lang="en-US" sz="1600" dirty="0" smtClean="0"/>
              <a:t>-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err="1" smtClean="0"/>
              <a:t>st</a:t>
            </a:r>
            <a:r>
              <a:rPr lang="de-DE" sz="1600" dirty="0" err="1" smtClean="0"/>
              <a:t>ützung</a:t>
            </a:r>
            <a:endParaRPr kumimoji="0" lang="de-D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84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69011" y="2328833"/>
            <a:ext cx="9074989" cy="116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/>
            <a:r>
              <a:rPr lang="en-US" sz="4800" dirty="0" err="1" smtClean="0">
                <a:solidFill>
                  <a:schemeClr val="accent2"/>
                </a:solidFill>
              </a:rPr>
              <a:t>Zeitplan</a:t>
            </a:r>
            <a:r>
              <a:rPr lang="en-US" sz="4800" dirty="0" smtClean="0">
                <a:solidFill>
                  <a:schemeClr val="accent2"/>
                </a:solidFill>
              </a:rPr>
              <a:t> 2012</a:t>
            </a:r>
          </a:p>
          <a:p>
            <a:pPr algn="ctr" eaLnBrk="1" hangingPunct="1"/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Sep 2010 – Mar 2011</a:t>
            </a:r>
            <a:endParaRPr lang="de-DE" sz="4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0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Zeitplan 2012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899"/>
            <a:ext cx="8520113" cy="5189988"/>
          </a:xfrm>
        </p:spPr>
        <p:txBody>
          <a:bodyPr/>
          <a:lstStyle/>
          <a:p>
            <a:r>
              <a:rPr lang="de-DE" dirty="0" smtClean="0"/>
              <a:t>2011: </a:t>
            </a:r>
            <a:r>
              <a:rPr lang="de-DE" dirty="0" err="1" smtClean="0"/>
              <a:t>Shutdown</a:t>
            </a:r>
            <a:r>
              <a:rPr lang="de-DE" dirty="0" smtClean="0"/>
              <a:t> bis Ende des Jahres wegen der Arbeiten für die FLASH 2 Beamline</a:t>
            </a:r>
          </a:p>
          <a:p>
            <a:r>
              <a:rPr lang="de-DE" dirty="0" smtClean="0"/>
              <a:t>Wiederaufnahme des Betriebes 2. Jan 2012</a:t>
            </a:r>
          </a:p>
          <a:p>
            <a:r>
              <a:rPr lang="de-DE" dirty="0" smtClean="0"/>
              <a:t>Etwa 3000 Stunden sind in 2012 für Nutzer eingeplant</a:t>
            </a:r>
          </a:p>
          <a:p>
            <a:r>
              <a:rPr lang="de-DE" dirty="0" smtClean="0"/>
              <a:t>Der genaue Zeitplan wird in den nächsten Wochen entschieden (Photon </a:t>
            </a:r>
            <a:r>
              <a:rPr lang="de-DE" dirty="0"/>
              <a:t>S</a:t>
            </a:r>
            <a:r>
              <a:rPr lang="de-DE" dirty="0" smtClean="0"/>
              <a:t>cience Review </a:t>
            </a:r>
            <a:r>
              <a:rPr lang="de-DE" dirty="0"/>
              <a:t>P</a:t>
            </a:r>
            <a:r>
              <a:rPr lang="de-DE" dirty="0" smtClean="0"/>
              <a:t>anel Okt.10-11, 2011)</a:t>
            </a:r>
          </a:p>
          <a:p>
            <a:r>
              <a:rPr lang="de-DE" dirty="0" smtClean="0"/>
              <a:t>Wie bisher: Jan-Feb Maschinenstudien, 4. Nutzerperiode ab Frühjahr</a:t>
            </a:r>
          </a:p>
          <a:p>
            <a:r>
              <a:rPr lang="de-DE" dirty="0" smtClean="0"/>
              <a:t>Blöcke von je 4 Wochen, dazwischen 2-4 Wochen FEL-Studien</a:t>
            </a:r>
          </a:p>
          <a:p>
            <a:r>
              <a:rPr lang="de-DE" dirty="0" smtClean="0"/>
              <a:t>Zusätzlich 2 Wochen in der Mitte des Jahres Maschinenstudien für lange Pulse mit hohem </a:t>
            </a:r>
            <a:r>
              <a:rPr lang="de-DE" dirty="0" err="1" smtClean="0"/>
              <a:t>Beamloading</a:t>
            </a:r>
            <a:r>
              <a:rPr lang="de-DE" dirty="0" smtClean="0"/>
              <a:t> in Kombination mit Nutzerexperimenten</a:t>
            </a:r>
          </a:p>
          <a:p>
            <a:r>
              <a:rPr lang="de-DE" dirty="0" err="1" smtClean="0"/>
              <a:t>Shutdown</a:t>
            </a:r>
            <a:r>
              <a:rPr lang="de-DE" dirty="0" smtClean="0"/>
              <a:t>: Januar bis März 2013 Verbindung FLASH2 mit FLASH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3189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5257800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Zeitpläne im eLogbuch</a:t>
            </a:r>
            <a:endParaRPr lang="de-DE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765175"/>
            <a:ext cx="2736850" cy="23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565400"/>
            <a:ext cx="2736850" cy="23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338638"/>
            <a:ext cx="2881312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80" name="Oval 8"/>
          <p:cNvSpPr>
            <a:spLocks noChangeArrowheads="1"/>
          </p:cNvSpPr>
          <p:nvPr/>
        </p:nvSpPr>
        <p:spPr bwMode="auto">
          <a:xfrm>
            <a:off x="323850" y="3789363"/>
            <a:ext cx="360363" cy="144462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682" name="Oval 10"/>
          <p:cNvSpPr>
            <a:spLocks noChangeArrowheads="1"/>
          </p:cNvSpPr>
          <p:nvPr/>
        </p:nvSpPr>
        <p:spPr bwMode="auto">
          <a:xfrm>
            <a:off x="1547813" y="3860800"/>
            <a:ext cx="1008062" cy="71438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684" name="Oval 12"/>
          <p:cNvSpPr>
            <a:spLocks noChangeArrowheads="1"/>
          </p:cNvSpPr>
          <p:nvPr/>
        </p:nvSpPr>
        <p:spPr bwMode="auto">
          <a:xfrm>
            <a:off x="1619250" y="2781300"/>
            <a:ext cx="1008063" cy="144463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685" name="Oval 13"/>
          <p:cNvSpPr>
            <a:spLocks noChangeArrowheads="1"/>
          </p:cNvSpPr>
          <p:nvPr/>
        </p:nvSpPr>
        <p:spPr bwMode="auto">
          <a:xfrm>
            <a:off x="1619250" y="4221163"/>
            <a:ext cx="792163" cy="144462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 flipV="1">
            <a:off x="2627313" y="2205038"/>
            <a:ext cx="2232025" cy="6477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 flipV="1">
            <a:off x="2555875" y="3500438"/>
            <a:ext cx="3455988" cy="360362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2411413" y="4292600"/>
            <a:ext cx="1800225" cy="4318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6084888" y="836613"/>
            <a:ext cx="2112964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 smtClean="0"/>
              <a:t>Übersichtsprogramm</a:t>
            </a:r>
            <a:endParaRPr lang="de-DE" sz="1600" dirty="0"/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5087548" y="4433050"/>
            <a:ext cx="2079286" cy="5847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 smtClean="0"/>
              <a:t>Detailliertes Nutzerprogramm</a:t>
            </a:r>
            <a:endParaRPr lang="de-DE" sz="1600" dirty="0"/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6110669" y="2708275"/>
            <a:ext cx="2888869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 smtClean="0"/>
              <a:t>Maschinenstudien (FEL/ACC)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77796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69011" y="2328833"/>
            <a:ext cx="9074989" cy="190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/>
            <a:r>
              <a:rPr lang="de-DE" sz="4800" dirty="0" smtClean="0">
                <a:solidFill>
                  <a:schemeClr val="accent2"/>
                </a:solidFill>
              </a:rPr>
              <a:t>Anmerkungen </a:t>
            </a:r>
            <a:br>
              <a:rPr lang="de-DE" sz="4800" dirty="0" smtClean="0">
                <a:solidFill>
                  <a:schemeClr val="accent2"/>
                </a:solidFill>
              </a:rPr>
            </a:br>
            <a:r>
              <a:rPr lang="de-DE" sz="4800" dirty="0" smtClean="0">
                <a:solidFill>
                  <a:schemeClr val="accent2"/>
                </a:solidFill>
              </a:rPr>
              <a:t>zum </a:t>
            </a:r>
            <a:r>
              <a:rPr lang="de-DE" sz="4800" dirty="0" err="1" smtClean="0">
                <a:solidFill>
                  <a:schemeClr val="accent2"/>
                </a:solidFill>
              </a:rPr>
              <a:t>eLogbuch</a:t>
            </a:r>
            <a:endParaRPr lang="de-DE" sz="4800" dirty="0" smtClean="0">
              <a:solidFill>
                <a:schemeClr val="accent2"/>
              </a:solidFill>
            </a:endParaRPr>
          </a:p>
          <a:p>
            <a:pPr algn="ctr" eaLnBrk="1" hangingPunct="1"/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Sep 2010 – Mar 2011</a:t>
            </a:r>
            <a:endParaRPr lang="de-DE" sz="4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95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Warum ist es wichtig, die Schicht-Zusammen-</a:t>
            </a:r>
            <a:br>
              <a:rPr lang="de-DE" dirty="0" smtClean="0"/>
            </a:br>
            <a:r>
              <a:rPr lang="de-DE" dirty="0" err="1" smtClean="0"/>
              <a:t>fassung</a:t>
            </a:r>
            <a:r>
              <a:rPr lang="de-DE" dirty="0" smtClean="0"/>
              <a:t> korrekt auszufüllen?</a:t>
            </a:r>
            <a:endParaRPr lang="de-DE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2575" y="977900"/>
            <a:ext cx="8682038" cy="5691188"/>
          </a:xfrm>
        </p:spPr>
        <p:txBody>
          <a:bodyPr/>
          <a:lstStyle/>
          <a:p>
            <a:r>
              <a:rPr lang="de-DE" dirty="0" smtClean="0"/>
              <a:t>Wir müssen den Betrieb der Anlage in Jahresberichten dokumentieren und die Nutzung belegen</a:t>
            </a:r>
          </a:p>
          <a:p>
            <a:r>
              <a:rPr lang="de-DE" dirty="0" smtClean="0"/>
              <a:t>Genaue Berichte über Ausfallzeiten und Betriebsarten ermöglicht uns, den Betrieb zu verfolgen und daraus zu lernen</a:t>
            </a:r>
          </a:p>
          <a:p>
            <a:pPr lvl="1"/>
            <a:r>
              <a:rPr lang="de-DE" dirty="0" smtClean="0"/>
              <a:t>Ziele der Schicht (laut Programm)</a:t>
            </a:r>
          </a:p>
          <a:p>
            <a:pPr lvl="1"/>
            <a:r>
              <a:rPr lang="de-DE" dirty="0" smtClean="0"/>
              <a:t>Welche Ziele wurden erreicht?</a:t>
            </a:r>
            <a:r>
              <a:rPr lang="de-DE" dirty="0"/>
              <a:t> </a:t>
            </a:r>
            <a:endParaRPr lang="de-DE" dirty="0" smtClean="0"/>
          </a:p>
          <a:p>
            <a:pPr lvl="1"/>
            <a:r>
              <a:rPr lang="de-DE" dirty="0" smtClean="0"/>
              <a:t>Mit welchen Ergebnis?</a:t>
            </a:r>
          </a:p>
          <a:p>
            <a:pPr lvl="1"/>
            <a:r>
              <a:rPr lang="de-DE" dirty="0" smtClean="0"/>
              <a:t>Ausfälle, Probleme?</a:t>
            </a:r>
          </a:p>
          <a:p>
            <a:r>
              <a:rPr lang="de-DE" dirty="0" smtClean="0"/>
              <a:t>Statistik: </a:t>
            </a:r>
          </a:p>
          <a:p>
            <a:pPr lvl="1"/>
            <a:r>
              <a:rPr lang="de-DE" dirty="0" smtClean="0"/>
              <a:t>SASE für Nutzer, Kenndaten des Strahls</a:t>
            </a:r>
          </a:p>
          <a:p>
            <a:pPr lvl="1"/>
            <a:r>
              <a:rPr lang="de-DE" dirty="0" smtClean="0"/>
              <a:t>Ausfallzeit, vermutete Ursache </a:t>
            </a:r>
          </a:p>
          <a:p>
            <a:pPr lvl="1"/>
            <a:r>
              <a:rPr lang="de-DE" dirty="0"/>
              <a:t>S</a:t>
            </a:r>
            <a:r>
              <a:rPr lang="de-DE" dirty="0" smtClean="0"/>
              <a:t>et-</a:t>
            </a:r>
            <a:r>
              <a:rPr lang="de-DE" dirty="0" err="1" smtClean="0"/>
              <a:t>up</a:t>
            </a:r>
            <a:r>
              <a:rPr lang="de-DE" dirty="0" smtClean="0"/>
              <a:t> Zeit nach Ausfall, plus Tuning</a:t>
            </a:r>
          </a:p>
          <a:p>
            <a:pPr lvl="1"/>
            <a:r>
              <a:rPr lang="de-DE" dirty="0" smtClean="0"/>
              <a:t>...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3" y="2465388"/>
            <a:ext cx="3816350" cy="319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6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Shift goal, operators, coordinators</a:t>
            </a:r>
            <a:endParaRPr lang="en-GB"/>
          </a:p>
        </p:txBody>
      </p:sp>
      <p:grpSp>
        <p:nvGrpSpPr>
          <p:cNvPr id="14343" name="Group 7"/>
          <p:cNvGrpSpPr>
            <a:grpSpLocks/>
          </p:cNvGrpSpPr>
          <p:nvPr/>
        </p:nvGrpSpPr>
        <p:grpSpPr bwMode="auto">
          <a:xfrm>
            <a:off x="4932363" y="908050"/>
            <a:ext cx="3960812" cy="5327650"/>
            <a:chOff x="2517" y="527"/>
            <a:chExt cx="2223" cy="3168"/>
          </a:xfrm>
        </p:grpSpPr>
        <p:pic>
          <p:nvPicPr>
            <p:cNvPr id="1434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527"/>
              <a:ext cx="2223" cy="1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2115"/>
              <a:ext cx="2223" cy="1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81300"/>
            <a:ext cx="4392612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65175"/>
            <a:ext cx="403225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684213" y="1700213"/>
            <a:ext cx="120650" cy="17621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348" name="Oval 12"/>
          <p:cNvSpPr>
            <a:spLocks noChangeArrowheads="1"/>
          </p:cNvSpPr>
          <p:nvPr/>
        </p:nvSpPr>
        <p:spPr bwMode="auto">
          <a:xfrm>
            <a:off x="250825" y="3860800"/>
            <a:ext cx="144463" cy="1444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1258888" y="4005263"/>
            <a:ext cx="1223962" cy="1428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4354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836613"/>
            <a:ext cx="2873375" cy="176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55" name="Oval 19"/>
          <p:cNvSpPr>
            <a:spLocks noChangeArrowheads="1"/>
          </p:cNvSpPr>
          <p:nvPr/>
        </p:nvSpPr>
        <p:spPr bwMode="auto">
          <a:xfrm>
            <a:off x="2411413" y="1916113"/>
            <a:ext cx="720725" cy="1444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V="1">
            <a:off x="827088" y="1484313"/>
            <a:ext cx="3960812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 flipV="1">
            <a:off x="2484438" y="2349500"/>
            <a:ext cx="2519362" cy="172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 flipV="1">
            <a:off x="3203575" y="1557338"/>
            <a:ext cx="1584325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57" name="Oval 21"/>
          <p:cNvSpPr>
            <a:spLocks noChangeArrowheads="1"/>
          </p:cNvSpPr>
          <p:nvPr/>
        </p:nvSpPr>
        <p:spPr bwMode="auto">
          <a:xfrm>
            <a:off x="7308850" y="1412875"/>
            <a:ext cx="720725" cy="5032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7885113" y="1484313"/>
            <a:ext cx="10080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0000"/>
                </a:solidFill>
              </a:rPr>
              <a:t>Pull-down menus</a:t>
            </a:r>
            <a:endParaRPr lang="en-GB" sz="9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31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Statistik</a:t>
            </a:r>
            <a:endParaRPr lang="de-DE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Betriebsstatistik</a:t>
            </a:r>
          </a:p>
          <a:p>
            <a:r>
              <a:rPr lang="de-DE" smtClean="0"/>
              <a:t>Ausfallzeit</a:t>
            </a:r>
            <a:endParaRPr lang="de-DE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33600"/>
            <a:ext cx="8245475" cy="311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948488" y="2708275"/>
            <a:ext cx="10080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900" b="1" smtClean="0">
                <a:solidFill>
                  <a:srgbClr val="FF0000"/>
                </a:solidFill>
              </a:rPr>
              <a:t>Sum = 8 hours</a:t>
            </a:r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724525" y="3068638"/>
            <a:ext cx="165735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900" b="1" smtClean="0">
                <a:solidFill>
                  <a:srgbClr val="FF0000"/>
                </a:solidFill>
              </a:rPr>
              <a:t>Total downtime = downtimes in different downtime categories</a:t>
            </a:r>
            <a:endParaRPr lang="de-DE" sz="9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72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644900"/>
            <a:ext cx="6840538" cy="256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Dokumentation Ausfallzeit</a:t>
            </a:r>
            <a:endParaRPr lang="de-DE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2575" y="977900"/>
            <a:ext cx="5400599" cy="2738438"/>
          </a:xfrm>
        </p:spPr>
        <p:txBody>
          <a:bodyPr/>
          <a:lstStyle/>
          <a:p>
            <a:r>
              <a:rPr lang="de-DE" dirty="0" smtClean="0"/>
              <a:t>Ausfallzeiten und Ursache in “</a:t>
            </a:r>
            <a:r>
              <a:rPr lang="de-DE" dirty="0" err="1" smtClean="0"/>
              <a:t>Difficulties</a:t>
            </a:r>
            <a:r>
              <a:rPr lang="de-DE" dirty="0" smtClean="0"/>
              <a:t>“ notieren </a:t>
            </a:r>
            <a:r>
              <a:rPr lang="de-DE" dirty="0"/>
              <a:t>-</a:t>
            </a:r>
            <a:r>
              <a:rPr lang="de-DE" dirty="0" smtClean="0"/>
              <a:t> direkt , wenn es passiert ist</a:t>
            </a:r>
          </a:p>
          <a:p>
            <a:pPr lvl="1"/>
            <a:r>
              <a:rPr lang="de-DE" dirty="0" smtClean="0"/>
              <a:t>Was ist passiert? Was ist gestört?</a:t>
            </a:r>
          </a:p>
          <a:p>
            <a:pPr lvl="1"/>
            <a:r>
              <a:rPr lang="de-DE" dirty="0" smtClean="0"/>
              <a:t>Zeitpunkt und Dauer der Ausfallzeit</a:t>
            </a:r>
          </a:p>
          <a:p>
            <a:pPr lvl="1"/>
            <a:r>
              <a:rPr lang="de-DE" dirty="0" smtClean="0"/>
              <a:t>Wer hat das Problem gelöst?</a:t>
            </a:r>
          </a:p>
          <a:p>
            <a:r>
              <a:rPr lang="de-DE" dirty="0" smtClean="0"/>
              <a:t>Ausfallzeit nach Kategorien aufteilen und Summe bilden</a:t>
            </a: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5759450" y="765175"/>
            <a:ext cx="3384550" cy="4897438"/>
            <a:chOff x="2517" y="527"/>
            <a:chExt cx="2223" cy="3168"/>
          </a:xfrm>
        </p:grpSpPr>
        <p:pic>
          <p:nvPicPr>
            <p:cNvPr id="2355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527"/>
              <a:ext cx="2223" cy="1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2115"/>
              <a:ext cx="2223" cy="1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561" name="Oval 9"/>
          <p:cNvSpPr>
            <a:spLocks noChangeArrowheads="1"/>
          </p:cNvSpPr>
          <p:nvPr/>
        </p:nvSpPr>
        <p:spPr bwMode="auto">
          <a:xfrm>
            <a:off x="5651500" y="2492375"/>
            <a:ext cx="1512888" cy="4333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5003800" y="5157788"/>
            <a:ext cx="1544638" cy="5111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900" b="1" smtClean="0">
                <a:solidFill>
                  <a:srgbClr val="FF0000"/>
                </a:solidFill>
              </a:rPr>
              <a:t>Total downtime = downtimes in different downtime categories</a:t>
            </a:r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23562" name="Oval 10"/>
          <p:cNvSpPr>
            <a:spLocks noChangeArrowheads="1"/>
          </p:cNvSpPr>
          <p:nvPr/>
        </p:nvSpPr>
        <p:spPr bwMode="auto">
          <a:xfrm>
            <a:off x="4500563" y="4149725"/>
            <a:ext cx="1223962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8" name="Oval 16"/>
          <p:cNvSpPr>
            <a:spLocks noChangeArrowheads="1"/>
          </p:cNvSpPr>
          <p:nvPr/>
        </p:nvSpPr>
        <p:spPr bwMode="auto">
          <a:xfrm>
            <a:off x="4427538" y="4724400"/>
            <a:ext cx="334962" cy="1984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3" name="Oval 11"/>
          <p:cNvSpPr>
            <a:spLocks noChangeArrowheads="1"/>
          </p:cNvSpPr>
          <p:nvPr/>
        </p:nvSpPr>
        <p:spPr bwMode="auto">
          <a:xfrm>
            <a:off x="4427538" y="5157788"/>
            <a:ext cx="334962" cy="1984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3571" name="Group 19"/>
          <p:cNvGrpSpPr>
            <a:grpSpLocks/>
          </p:cNvGrpSpPr>
          <p:nvPr/>
        </p:nvGrpSpPr>
        <p:grpSpPr bwMode="auto">
          <a:xfrm>
            <a:off x="107950" y="6021388"/>
            <a:ext cx="7561263" cy="792162"/>
            <a:chOff x="113" y="3748"/>
            <a:chExt cx="4763" cy="499"/>
          </a:xfrm>
        </p:grpSpPr>
        <p:pic>
          <p:nvPicPr>
            <p:cNvPr id="23564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48"/>
              <a:ext cx="4761" cy="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570" name="Rectangle 18"/>
            <p:cNvSpPr>
              <a:spLocks noChangeArrowheads="1"/>
            </p:cNvSpPr>
            <p:nvPr/>
          </p:nvSpPr>
          <p:spPr bwMode="auto">
            <a:xfrm>
              <a:off x="113" y="3748"/>
              <a:ext cx="4763" cy="49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6722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33" name="Group 9"/>
          <p:cNvGrpSpPr>
            <a:grpSpLocks/>
          </p:cNvGrpSpPr>
          <p:nvPr/>
        </p:nvGrpSpPr>
        <p:grpSpPr bwMode="auto">
          <a:xfrm>
            <a:off x="179388" y="2506838"/>
            <a:ext cx="6008687" cy="2471737"/>
            <a:chOff x="113" y="1389"/>
            <a:chExt cx="3785" cy="1557"/>
          </a:xfrm>
        </p:grpSpPr>
        <p:pic>
          <p:nvPicPr>
            <p:cNvPr id="2663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389"/>
              <a:ext cx="3785" cy="1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>
              <a:off x="113" y="1389"/>
              <a:ext cx="3765" cy="1542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Difficulties</a:t>
            </a:r>
            <a:endParaRPr lang="de-DE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2575" y="977900"/>
            <a:ext cx="5873750" cy="2522538"/>
          </a:xfrm>
        </p:spPr>
        <p:txBody>
          <a:bodyPr/>
          <a:lstStyle/>
          <a:p>
            <a:r>
              <a:rPr lang="de-DE" dirty="0" smtClean="0"/>
              <a:t>Beschreibung der Ausfallzeiten</a:t>
            </a:r>
          </a:p>
          <a:p>
            <a:r>
              <a:rPr lang="de-DE" dirty="0" smtClean="0"/>
              <a:t>Andere Probleme, die zwar keine Ausfallzeit verursachen, aber trotzdem Schwierigkeiten bereiten</a:t>
            </a:r>
            <a:endParaRPr lang="de-DE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765175"/>
            <a:ext cx="2916237" cy="255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6084888" y="2205038"/>
            <a:ext cx="1633537" cy="482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6635" name="Group 11"/>
          <p:cNvGrpSpPr>
            <a:grpSpLocks/>
          </p:cNvGrpSpPr>
          <p:nvPr/>
        </p:nvGrpSpPr>
        <p:grpSpPr bwMode="auto">
          <a:xfrm>
            <a:off x="1403350" y="4378500"/>
            <a:ext cx="7672388" cy="2241550"/>
            <a:chOff x="927" y="2568"/>
            <a:chExt cx="4833" cy="1412"/>
          </a:xfrm>
        </p:grpSpPr>
        <p:pic>
          <p:nvPicPr>
            <p:cNvPr id="266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" y="2568"/>
              <a:ext cx="4833" cy="1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634" name="Rectangle 10"/>
            <p:cNvSpPr>
              <a:spLocks noChangeArrowheads="1"/>
            </p:cNvSpPr>
            <p:nvPr/>
          </p:nvSpPr>
          <p:spPr bwMode="auto">
            <a:xfrm>
              <a:off x="930" y="2568"/>
              <a:ext cx="4830" cy="1406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06893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Achievements</a:t>
            </a:r>
            <a:endParaRPr lang="de-DE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6" y="836614"/>
            <a:ext cx="5822124" cy="3853800"/>
          </a:xfrm>
        </p:spPr>
        <p:txBody>
          <a:bodyPr/>
          <a:lstStyle/>
          <a:p>
            <a:r>
              <a:rPr lang="de-DE" dirty="0" smtClean="0"/>
              <a:t>User </a:t>
            </a:r>
            <a:r>
              <a:rPr lang="de-DE" dirty="0" err="1" smtClean="0"/>
              <a:t>run</a:t>
            </a:r>
            <a:r>
              <a:rPr lang="de-DE" dirty="0" smtClean="0"/>
              <a:t>: SASE </a:t>
            </a:r>
            <a:r>
              <a:rPr lang="de-DE" dirty="0" err="1" smtClean="0"/>
              <a:t>performance</a:t>
            </a:r>
            <a:endParaRPr lang="de-DE" dirty="0" smtClean="0"/>
          </a:p>
          <a:p>
            <a:pPr lvl="1"/>
            <a:r>
              <a:rPr lang="de-DE" dirty="0" smtClean="0"/>
              <a:t>Wellenlänge, </a:t>
            </a:r>
            <a:r>
              <a:rPr lang="de-DE" dirty="0" err="1" smtClean="0"/>
              <a:t>Bunchzahl</a:t>
            </a:r>
            <a:r>
              <a:rPr lang="de-DE" dirty="0" smtClean="0"/>
              <a:t>/-frequenz, SASE-Energie, Aperturen, Detektortyp, Ladung</a:t>
            </a:r>
            <a:br>
              <a:rPr lang="de-DE" dirty="0" smtClean="0"/>
            </a:br>
            <a:r>
              <a:rPr lang="de-DE" dirty="0" smtClean="0"/>
              <a:t> </a:t>
            </a:r>
            <a:r>
              <a:rPr lang="de-DE" sz="1200" b="1" dirty="0" smtClean="0">
                <a:solidFill>
                  <a:srgbClr val="FF0000"/>
                </a:solidFill>
              </a:rPr>
              <a:t>13.2 </a:t>
            </a:r>
            <a:r>
              <a:rPr lang="de-DE" sz="1200" b="1" dirty="0" err="1" smtClean="0">
                <a:solidFill>
                  <a:srgbClr val="FF0000"/>
                </a:solidFill>
              </a:rPr>
              <a:t>nm</a:t>
            </a:r>
            <a:r>
              <a:rPr lang="de-DE" sz="1200" b="1" dirty="0" smtClean="0">
                <a:solidFill>
                  <a:srgbClr val="FF0000"/>
                </a:solidFill>
              </a:rPr>
              <a:t>, 10 </a:t>
            </a:r>
            <a:r>
              <a:rPr lang="de-DE" sz="1200" b="1" dirty="0" err="1" smtClean="0">
                <a:solidFill>
                  <a:srgbClr val="FF0000"/>
                </a:solidFill>
              </a:rPr>
              <a:t>bunches</a:t>
            </a:r>
            <a:r>
              <a:rPr lang="de-DE" sz="1200" b="1" dirty="0" smtClean="0">
                <a:solidFill>
                  <a:srgbClr val="FF0000"/>
                </a:solidFill>
              </a:rPr>
              <a:t>, 200 kHz, 90 </a:t>
            </a:r>
            <a:r>
              <a:rPr lang="de-DE" sz="1200" b="1" dirty="0" err="1" smtClean="0">
                <a:solidFill>
                  <a:srgbClr val="FF0000"/>
                </a:solidFill>
              </a:rPr>
              <a:t>uJ</a:t>
            </a:r>
            <a:r>
              <a:rPr lang="de-DE" sz="1200" b="1" dirty="0" smtClean="0">
                <a:solidFill>
                  <a:srgbClr val="FF0000"/>
                </a:solidFill>
              </a:rPr>
              <a:t> (10/10), GMD-B, 0.5 nC</a:t>
            </a:r>
            <a:br>
              <a:rPr lang="de-DE" sz="1200" b="1" dirty="0" smtClean="0">
                <a:solidFill>
                  <a:srgbClr val="FF0000"/>
                </a:solidFill>
              </a:rPr>
            </a:br>
            <a:r>
              <a:rPr lang="de-DE" sz="1200" b="1" dirty="0" smtClean="0">
                <a:solidFill>
                  <a:srgbClr val="FF0000"/>
                </a:solidFill>
              </a:rPr>
              <a:t>  7 </a:t>
            </a:r>
            <a:r>
              <a:rPr lang="de-DE" sz="1200" b="1" dirty="0" err="1" smtClean="0">
                <a:solidFill>
                  <a:srgbClr val="FF0000"/>
                </a:solidFill>
              </a:rPr>
              <a:t>nm</a:t>
            </a:r>
            <a:r>
              <a:rPr lang="de-DE" sz="1200" b="1" dirty="0" smtClean="0">
                <a:solidFill>
                  <a:srgbClr val="FF0000"/>
                </a:solidFill>
              </a:rPr>
              <a:t>, </a:t>
            </a:r>
            <a:r>
              <a:rPr lang="de-DE" sz="1200" b="1" dirty="0" err="1" smtClean="0">
                <a:solidFill>
                  <a:srgbClr val="FF0000"/>
                </a:solidFill>
              </a:rPr>
              <a:t>single</a:t>
            </a:r>
            <a:r>
              <a:rPr lang="de-DE" sz="1200" b="1" dirty="0" smtClean="0">
                <a:solidFill>
                  <a:srgbClr val="FF0000"/>
                </a:solidFill>
              </a:rPr>
              <a:t> </a:t>
            </a:r>
            <a:r>
              <a:rPr lang="de-DE" sz="1200" b="1" dirty="0" err="1" smtClean="0">
                <a:solidFill>
                  <a:srgbClr val="FF0000"/>
                </a:solidFill>
              </a:rPr>
              <a:t>bunch</a:t>
            </a:r>
            <a:r>
              <a:rPr lang="de-DE" sz="1200" b="1" dirty="0" smtClean="0">
                <a:solidFill>
                  <a:srgbClr val="FF0000"/>
                </a:solidFill>
              </a:rPr>
              <a:t>, 30-40 </a:t>
            </a:r>
            <a:r>
              <a:rPr lang="de-DE" sz="1200" b="1" dirty="0" err="1" smtClean="0">
                <a:solidFill>
                  <a:srgbClr val="FF0000"/>
                </a:solidFill>
              </a:rPr>
              <a:t>uJ</a:t>
            </a:r>
            <a:r>
              <a:rPr lang="de-DE" sz="1200" b="1" dirty="0" smtClean="0">
                <a:solidFill>
                  <a:srgbClr val="FF0000"/>
                </a:solidFill>
              </a:rPr>
              <a:t> (5/5), MCP, 0.7 nC</a:t>
            </a:r>
          </a:p>
          <a:p>
            <a:pPr lvl="1"/>
            <a:r>
              <a:rPr lang="de-DE" dirty="0" smtClean="0"/>
              <a:t>Bei SASE </a:t>
            </a:r>
            <a:r>
              <a:rPr lang="de-DE" dirty="0" err="1" smtClean="0"/>
              <a:t>tuning</a:t>
            </a:r>
            <a:r>
              <a:rPr lang="de-DE" dirty="0" smtClean="0"/>
              <a:t>: Grund für das Tunen </a:t>
            </a:r>
            <a:br>
              <a:rPr lang="de-DE" dirty="0" smtClean="0"/>
            </a:br>
            <a:r>
              <a:rPr lang="de-DE" dirty="0"/>
              <a:t>z</a:t>
            </a:r>
            <a:r>
              <a:rPr lang="de-DE" dirty="0" smtClean="0"/>
              <a:t>.B. wegen Wellenlängenänderung, Energie, Spektrum, ...</a:t>
            </a:r>
          </a:p>
          <a:p>
            <a:r>
              <a:rPr lang="de-DE" dirty="0" smtClean="0"/>
              <a:t>Maschinenstudien (FEL/ </a:t>
            </a:r>
            <a:r>
              <a:rPr lang="de-DE" dirty="0" err="1" smtClean="0"/>
              <a:t>accelerator</a:t>
            </a:r>
            <a:r>
              <a:rPr lang="de-DE" dirty="0" smtClean="0"/>
              <a:t> </a:t>
            </a:r>
            <a:r>
              <a:rPr lang="de-DE" dirty="0" err="1" smtClean="0"/>
              <a:t>studies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Zusammenfassung der Studienergebnisse, unter Umständen die Kollegen bitten das auszufüllen</a:t>
            </a:r>
          </a:p>
          <a:p>
            <a:pPr lvl="1"/>
            <a:endParaRPr lang="de-DE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052513"/>
            <a:ext cx="2916237" cy="255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6046788" y="2276475"/>
            <a:ext cx="1511300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179388" y="5604650"/>
            <a:ext cx="8501062" cy="601663"/>
            <a:chOff x="113" y="3054"/>
            <a:chExt cx="5355" cy="379"/>
          </a:xfrm>
        </p:grpSpPr>
        <p:pic>
          <p:nvPicPr>
            <p:cNvPr id="1536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054"/>
              <a:ext cx="5355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370" name="Rectangle 10"/>
            <p:cNvSpPr>
              <a:spLocks noChangeArrowheads="1"/>
            </p:cNvSpPr>
            <p:nvPr/>
          </p:nvSpPr>
          <p:spPr bwMode="auto">
            <a:xfrm>
              <a:off x="113" y="3067"/>
              <a:ext cx="5352" cy="363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5373" name="Group 13"/>
          <p:cNvGrpSpPr>
            <a:grpSpLocks/>
          </p:cNvGrpSpPr>
          <p:nvPr/>
        </p:nvGrpSpPr>
        <p:grpSpPr bwMode="auto">
          <a:xfrm>
            <a:off x="468313" y="4435113"/>
            <a:ext cx="7416800" cy="1081087"/>
            <a:chOff x="340" y="3566"/>
            <a:chExt cx="4672" cy="681"/>
          </a:xfrm>
        </p:grpSpPr>
        <p:pic>
          <p:nvPicPr>
            <p:cNvPr id="15368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3570"/>
              <a:ext cx="4672" cy="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372" name="Rectangle 12"/>
            <p:cNvSpPr>
              <a:spLocks noChangeArrowheads="1"/>
            </p:cNvSpPr>
            <p:nvPr/>
          </p:nvSpPr>
          <p:spPr bwMode="auto">
            <a:xfrm>
              <a:off x="340" y="3566"/>
              <a:ext cx="4672" cy="681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26843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FLASH Meetings, Programm, Zeitplan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4" y="977899"/>
            <a:ext cx="8861425" cy="5070596"/>
          </a:xfrm>
        </p:spPr>
        <p:txBody>
          <a:bodyPr/>
          <a:lstStyle/>
          <a:p>
            <a:r>
              <a:rPr lang="de-DE" dirty="0" smtClean="0"/>
              <a:t>Run-Koordination – offen für alle</a:t>
            </a:r>
          </a:p>
          <a:p>
            <a:pPr marL="0" indent="0">
              <a:buNone/>
            </a:pPr>
            <a:r>
              <a:rPr lang="de-DE" dirty="0" smtClean="0"/>
              <a:t>Mo 9:00 h 30b/459 Zusammenfassung der letzten Woche, Vorbereitung der laufenden Woche, Koordination Wartungstag</a:t>
            </a:r>
          </a:p>
          <a:p>
            <a:pPr marL="0" indent="0">
              <a:buNone/>
            </a:pPr>
            <a:r>
              <a:rPr lang="de-DE" dirty="0" smtClean="0"/>
              <a:t>Do 14:00 h 24/200 Überprüfung des Runs, wie läuft es? Müssen Anpassungen vorgenommen werden? Vorbereitung Wochenende.</a:t>
            </a:r>
          </a:p>
          <a:p>
            <a:r>
              <a:rPr lang="de-DE" dirty="0" smtClean="0"/>
              <a:t>Es gibt entweder einen </a:t>
            </a:r>
            <a:br>
              <a:rPr lang="de-DE" dirty="0" smtClean="0"/>
            </a:br>
            <a:r>
              <a:rPr lang="de-DE" dirty="0" smtClean="0"/>
              <a:t>Run-Koordinator (91750) – während Maschinenstudien, oder einen </a:t>
            </a:r>
            <a:br>
              <a:rPr lang="de-DE" dirty="0" smtClean="0"/>
            </a:br>
            <a:r>
              <a:rPr lang="de-DE" dirty="0" smtClean="0"/>
              <a:t>Photon-Koordinator (4455</a:t>
            </a:r>
            <a:r>
              <a:rPr lang="de-DE" dirty="0"/>
              <a:t>) – während </a:t>
            </a:r>
            <a:r>
              <a:rPr lang="de-DE" dirty="0" smtClean="0"/>
              <a:t>Nutzerexperimenten</a:t>
            </a:r>
            <a:endParaRPr lang="de-DE" dirty="0"/>
          </a:p>
          <a:p>
            <a:r>
              <a:rPr lang="de-DE" dirty="0" smtClean="0"/>
              <a:t>Technischer </a:t>
            </a:r>
            <a:r>
              <a:rPr lang="de-DE" dirty="0"/>
              <a:t>Koordinator  – </a:t>
            </a:r>
            <a:r>
              <a:rPr lang="de-DE" dirty="0" smtClean="0"/>
              <a:t>Organisation Wartungstage und Ansprechpartner in technischen Fragen</a:t>
            </a:r>
          </a:p>
          <a:p>
            <a:r>
              <a:rPr lang="de-DE" dirty="0" smtClean="0"/>
              <a:t>Das gültige und aktuelle Programm → </a:t>
            </a:r>
            <a:r>
              <a:rPr lang="de-DE" dirty="0" err="1" smtClean="0"/>
              <a:t>eLogbuch</a:t>
            </a:r>
            <a:endParaRPr lang="de-DE" dirty="0" smtClean="0"/>
          </a:p>
          <a:p>
            <a:r>
              <a:rPr lang="de-DE" dirty="0" smtClean="0"/>
              <a:t>FLASH Seminar Di 13:00 h – Berichte über Beschleunigerexperimente </a:t>
            </a:r>
          </a:p>
        </p:txBody>
      </p:sp>
    </p:spTree>
    <p:extLst>
      <p:ext uri="{BB962C8B-B14F-4D97-AF65-F5344CB8AC3E}">
        <p14:creationId xmlns:p14="http://schemas.microsoft.com/office/powerpoint/2010/main" val="3597066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entries</a:t>
            </a:r>
            <a:endParaRPr lang="en-GB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36613"/>
            <a:ext cx="6553200" cy="572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611188" y="2708275"/>
            <a:ext cx="3960812" cy="5762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516688" y="3500438"/>
            <a:ext cx="1733155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Filled out by Hasylab colleagues / users</a:t>
            </a:r>
            <a:endParaRPr lang="en-GB" sz="1200" b="1">
              <a:solidFill>
                <a:srgbClr val="FF0000"/>
              </a:solidFill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5653088" y="2565400"/>
            <a:ext cx="2262187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FF0000"/>
                </a:solidFill>
              </a:rPr>
              <a:t>Experts helping shift crew, colleagues having </a:t>
            </a:r>
            <a:r>
              <a:rPr lang="en-US" sz="1200" b="1" dirty="0" smtClean="0">
                <a:solidFill>
                  <a:srgbClr val="FF0000"/>
                </a:solidFill>
              </a:rPr>
              <a:t>beam </a:t>
            </a:r>
            <a:r>
              <a:rPr lang="en-US" sz="1200" b="1" dirty="0">
                <a:solidFill>
                  <a:srgbClr val="FF0000"/>
                </a:solidFill>
              </a:rPr>
              <a:t>time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H="1" flipV="1">
            <a:off x="4645025" y="2997200"/>
            <a:ext cx="1800225" cy="7191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H="1">
            <a:off x="4716463" y="3716338"/>
            <a:ext cx="1800225" cy="23764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H="1" flipV="1">
            <a:off x="4140200" y="2636838"/>
            <a:ext cx="1512888" cy="714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5940424" y="5229225"/>
            <a:ext cx="2908781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Important information for the next shit(s) concerning machine status / program</a:t>
            </a:r>
            <a:endParaRPr lang="en-GB" sz="1200" b="1">
              <a:solidFill>
                <a:srgbClr val="FF0000"/>
              </a:solidFill>
            </a:endParaRPr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 flipH="1" flipV="1">
            <a:off x="4860925" y="5445125"/>
            <a:ext cx="10795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111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</a:t>
            </a:r>
            <a:r>
              <a:rPr lang="en-US" dirty="0" err="1" smtClean="0"/>
              <a:t>Acclerator</a:t>
            </a:r>
            <a:r>
              <a:rPr lang="en-US" dirty="0" smtClean="0"/>
              <a:t> Workshop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740316"/>
            <a:ext cx="9144000" cy="611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1064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Zusammenfassung</a:t>
            </a:r>
            <a:endParaRPr lang="de-DE"/>
          </a:p>
        </p:txBody>
      </p:sp>
      <p:sp>
        <p:nvSpPr>
          <p:cNvPr id="32973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990601"/>
            <a:ext cx="8478838" cy="412933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dirty="0" smtClean="0"/>
              <a:t>Sehr erfolgreiche 3. Nutzerperiode Blöcke 1 bis 7 </a:t>
            </a:r>
          </a:p>
          <a:p>
            <a:pPr>
              <a:lnSpc>
                <a:spcPct val="90000"/>
              </a:lnSpc>
            </a:pPr>
            <a:r>
              <a:rPr lang="de-DE" dirty="0" smtClean="0"/>
              <a:t>Sep. – Aug. 2011 mit 3300 Stunden für Nutzer</a:t>
            </a:r>
          </a:p>
          <a:p>
            <a:pPr>
              <a:lnSpc>
                <a:spcPct val="90000"/>
              </a:lnSpc>
            </a:pPr>
            <a:r>
              <a:rPr lang="de-DE" dirty="0" smtClean="0"/>
              <a:t>Ausfallzeit Blöcke 1 bis 7 nur 4 %. Hervorragend!</a:t>
            </a:r>
          </a:p>
          <a:p>
            <a:pPr>
              <a:lnSpc>
                <a:spcPct val="90000"/>
              </a:lnSpc>
            </a:pPr>
            <a:r>
              <a:rPr lang="de-DE" dirty="0" smtClean="0"/>
              <a:t>Schlechter Block 8 mit vielen Ausfällen und Versagen des HF-Fensters der RF-</a:t>
            </a:r>
            <a:r>
              <a:rPr lang="de-DE" dirty="0" err="1" smtClean="0"/>
              <a:t>Gun</a:t>
            </a:r>
            <a:endParaRPr lang="de-DE" dirty="0" smtClean="0"/>
          </a:p>
          <a:p>
            <a:pPr>
              <a:lnSpc>
                <a:spcPct val="90000"/>
              </a:lnSpc>
            </a:pPr>
            <a:r>
              <a:rPr lang="de-DE" dirty="0" smtClean="0"/>
              <a:t>Kompensation der ausgefallenen Strahlzeit in 2012</a:t>
            </a:r>
          </a:p>
          <a:p>
            <a:pPr>
              <a:lnSpc>
                <a:spcPct val="90000"/>
              </a:lnSpc>
            </a:pPr>
            <a:r>
              <a:rPr lang="de-DE" dirty="0" err="1" smtClean="0"/>
              <a:t>Shutdown</a:t>
            </a:r>
            <a:r>
              <a:rPr lang="de-DE" dirty="0" smtClean="0"/>
              <a:t> bis 2.1.2012 wegen FLASH II Baumaßnahmen</a:t>
            </a:r>
          </a:p>
          <a:p>
            <a:pPr>
              <a:lnSpc>
                <a:spcPct val="90000"/>
              </a:lnSpc>
            </a:pPr>
            <a:r>
              <a:rPr lang="de-DE" dirty="0" smtClean="0"/>
              <a:t>4. Nutzerperiode mit etwa 3000 h in 2012</a:t>
            </a:r>
          </a:p>
          <a:p>
            <a:pPr>
              <a:lnSpc>
                <a:spcPct val="90000"/>
              </a:lnSpc>
            </a:pPr>
            <a:r>
              <a:rPr lang="de-DE" dirty="0" smtClean="0"/>
              <a:t>Anschluss FLASH2 Januar bis März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Betrieb und Operateure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4" y="977899"/>
            <a:ext cx="8861425" cy="5334668"/>
          </a:xfrm>
        </p:spPr>
        <p:txBody>
          <a:bodyPr/>
          <a:lstStyle/>
          <a:p>
            <a:r>
              <a:rPr lang="de-DE" dirty="0" smtClean="0"/>
              <a:t>In der Regel obliegt der Betrieb der regulären Schichtbesatzung</a:t>
            </a:r>
          </a:p>
          <a:p>
            <a:r>
              <a:rPr lang="de-DE" dirty="0" smtClean="0"/>
              <a:t>Zur Unterstützung teilen wir für die meisten Schichten einen „Experten“ ein, der in der Regel genaue Kenntnisse von Details der Maschine hat oder schon langjährige Erfahrung mitbringt</a:t>
            </a:r>
          </a:p>
          <a:p>
            <a:r>
              <a:rPr lang="de-DE" dirty="0" smtClean="0"/>
              <a:t>Wir laden auch Studenten ein, sich am Schichtbetrieb zu beteiligen</a:t>
            </a:r>
          </a:p>
          <a:p>
            <a:r>
              <a:rPr lang="de-DE" dirty="0" smtClean="0"/>
              <a:t>In besonders schwierigen Fällen bitten wir einen der drei besonders erfolgreichen SASE Tuner um Hilfe</a:t>
            </a:r>
          </a:p>
          <a:p>
            <a:r>
              <a:rPr lang="de-DE" dirty="0" smtClean="0"/>
              <a:t>Einfache Aufgaben (Start-</a:t>
            </a:r>
            <a:r>
              <a:rPr lang="de-DE" dirty="0" err="1" smtClean="0"/>
              <a:t>up</a:t>
            </a:r>
            <a:r>
              <a:rPr lang="de-DE" dirty="0" smtClean="0"/>
              <a:t>, </a:t>
            </a:r>
            <a:r>
              <a:rPr lang="de-DE" dirty="0" err="1" smtClean="0"/>
              <a:t>Shutdown</a:t>
            </a:r>
            <a:r>
              <a:rPr lang="de-DE" dirty="0" smtClean="0"/>
              <a:t>, ZZ, File anfahren) werden von </a:t>
            </a:r>
            <a:r>
              <a:rPr lang="de-DE" dirty="0" err="1" smtClean="0"/>
              <a:t>doocs</a:t>
            </a:r>
            <a:r>
              <a:rPr lang="de-DE" dirty="0" smtClean="0"/>
              <a:t>-Prozeduren, Sequenzen und FSMs abgedeckt</a:t>
            </a:r>
          </a:p>
          <a:p>
            <a:r>
              <a:rPr lang="de-DE" dirty="0" smtClean="0"/>
              <a:t>Es gibt mehr und mehr Feedbacks, die das ständige Nachtunen überflüssig machen (insbesondere LLRF, Kompression, Orbit) </a:t>
            </a:r>
          </a:p>
          <a:p>
            <a:r>
              <a:rPr lang="de-DE" dirty="0" smtClean="0"/>
              <a:t>Für uns alle schwierig einstellbare Strahleigenschaften (Pulslänge, schmales Spektrum)</a:t>
            </a:r>
            <a:r>
              <a:rPr lang="de-DE" dirty="0"/>
              <a:t> </a:t>
            </a:r>
            <a:r>
              <a:rPr lang="de-DE" dirty="0" smtClean="0"/>
              <a:t>helfen die normalen Werkzeuge und Prozeduren oft nicht, hier haben wir noch viel </a:t>
            </a:r>
            <a:r>
              <a:rPr lang="de-DE" dirty="0"/>
              <a:t>A</a:t>
            </a:r>
            <a:r>
              <a:rPr lang="de-DE" dirty="0" smtClean="0"/>
              <a:t>rbeit vor uns</a:t>
            </a:r>
          </a:p>
        </p:txBody>
      </p:sp>
    </p:spTree>
    <p:extLst>
      <p:ext uri="{BB962C8B-B14F-4D97-AF65-F5344CB8AC3E}">
        <p14:creationId xmlns:p14="http://schemas.microsoft.com/office/powerpoint/2010/main" val="1785103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50915" name="Rectangle 3"/>
          <p:cNvSpPr>
            <a:spLocks noGrp="1" noChangeArrowheads="1"/>
          </p:cNvSpPr>
          <p:nvPr>
            <p:ph idx="1"/>
          </p:nvPr>
        </p:nvSpPr>
        <p:spPr>
          <a:xfrm>
            <a:off x="238125" y="1430338"/>
            <a:ext cx="8675688" cy="2820987"/>
          </a:xfrm>
        </p:spPr>
        <p:txBody>
          <a:bodyPr/>
          <a:lstStyle/>
          <a:p>
            <a:pPr marL="0" indent="0" algn="ctr">
              <a:buFont typeface="Arial Black" charset="0"/>
              <a:buNone/>
            </a:pPr>
            <a:r>
              <a:rPr lang="de-DE" sz="6600" smtClean="0">
                <a:solidFill>
                  <a:srgbClr val="F28E00"/>
                </a:solidFill>
              </a:rPr>
              <a:t>3. Nutzerperiode</a:t>
            </a:r>
          </a:p>
          <a:p>
            <a:pPr marL="0" indent="0" algn="ctr">
              <a:buFont typeface="Arial Black" charset="0"/>
              <a:buNone/>
            </a:pPr>
            <a:r>
              <a:rPr lang="de-DE" sz="6600" smtClean="0">
                <a:solidFill>
                  <a:srgbClr val="F28E00"/>
                </a:solidFill>
              </a:rPr>
              <a:t>Sep 2010 – Sep 2011</a:t>
            </a:r>
            <a:endParaRPr lang="de-DE" sz="6600">
              <a:solidFill>
                <a:srgbClr val="F28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63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Nutzerperiode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6" y="977898"/>
            <a:ext cx="5007098" cy="2675337"/>
          </a:xfrm>
        </p:spPr>
        <p:txBody>
          <a:bodyPr/>
          <a:lstStyle/>
          <a:p>
            <a:r>
              <a:rPr lang="de-DE" dirty="0" smtClean="0"/>
              <a:t>2. Sep. 2010 – 12. Sep. 2011</a:t>
            </a:r>
          </a:p>
          <a:p>
            <a:r>
              <a:rPr lang="de-DE" dirty="0" smtClean="0"/>
              <a:t>75 Vorschläge für Experimente eingereicht und begutachtet, </a:t>
            </a:r>
            <a:br>
              <a:rPr lang="de-DE" dirty="0" smtClean="0"/>
            </a:br>
            <a:r>
              <a:rPr lang="de-DE" dirty="0" smtClean="0"/>
              <a:t>davon 29 akzeptiert</a:t>
            </a:r>
          </a:p>
          <a:p>
            <a:r>
              <a:rPr lang="de-DE" dirty="0" smtClean="0"/>
              <a:t>333 x 12 h-Schichten geplant</a:t>
            </a:r>
            <a:br>
              <a:rPr lang="de-DE" dirty="0" smtClean="0"/>
            </a:br>
            <a:r>
              <a:rPr lang="de-DE" dirty="0" smtClean="0"/>
              <a:t>plus ~10 % für eigene “in-house“ Experimente und Reserve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12527" y="898475"/>
            <a:ext cx="4131473" cy="2345197"/>
            <a:chOff x="3818574" y="4055319"/>
            <a:chExt cx="4131473" cy="2345197"/>
          </a:xfrm>
        </p:grpSpPr>
        <p:graphicFrame>
          <p:nvGraphicFramePr>
            <p:cNvPr id="4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3942756"/>
                </p:ext>
              </p:extLst>
            </p:nvPr>
          </p:nvGraphicFramePr>
          <p:xfrm>
            <a:off x="3818574" y="4055319"/>
            <a:ext cx="4131473" cy="21796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3833014" y="5744574"/>
              <a:ext cx="1394594" cy="584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33FF">
                      <a:alpha val="65881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sz="1600" smtClean="0"/>
                <a:t>Scheduled off 5% </a:t>
              </a:r>
              <a:endParaRPr lang="de-DE" sz="1600" b="1"/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5279825" y="5815740"/>
              <a:ext cx="2500744" cy="584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33FF">
                      <a:alpha val="65881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sz="1600" smtClean="0"/>
                <a:t>FEL and Accelerator studies 38% </a:t>
              </a:r>
              <a:endParaRPr lang="de-DE" sz="1600" b="1"/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4432004" y="4176089"/>
              <a:ext cx="254230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33FF">
                      <a:alpha val="65881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sz="1600" smtClean="0"/>
                <a:t>FEL User run 57% </a:t>
              </a:r>
              <a:endParaRPr lang="de-DE" sz="1600" b="1"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65777" y="3400278"/>
            <a:ext cx="2730274" cy="2662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453357"/>
              </p:ext>
            </p:extLst>
          </p:nvPr>
        </p:nvGraphicFramePr>
        <p:xfrm>
          <a:off x="227423" y="3649824"/>
          <a:ext cx="5398534" cy="2579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308"/>
                <a:gridCol w="3049538"/>
                <a:gridCol w="1533688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Requested Pulse</a:t>
                      </a:r>
                      <a:r>
                        <a:rPr lang="en-US" sz="1600" baseline="0" dirty="0" smtClean="0"/>
                        <a:t> Pattern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Single bunch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47 %</a:t>
                      </a:r>
                      <a:endParaRPr lang="en-US" sz="1600" dirty="0"/>
                    </a:p>
                  </a:txBody>
                  <a:tcPr/>
                </a:tc>
              </a:tr>
              <a:tr h="425895">
                <a:tc gridSpan="2"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multi-bunch with different bunch spacing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53 %</a:t>
                      </a:r>
                      <a:endParaRPr lang="en-US" sz="1600" dirty="0"/>
                    </a:p>
                  </a:txBody>
                  <a:tcPr/>
                </a:tc>
              </a:tr>
              <a:tr h="320040">
                <a:tc gridSpan="2"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Requested FEL pulse duration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A5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A5EB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&lt; 50 </a:t>
                      </a:r>
                      <a:r>
                        <a:rPr lang="en-US" sz="1600" dirty="0" err="1" smtClean="0"/>
                        <a:t>fs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fwhh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28 %(*)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50 -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fs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54 %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not critical,</a:t>
                      </a:r>
                      <a:r>
                        <a:rPr lang="en-US" sz="1600" baseline="0" dirty="0" smtClean="0"/>
                        <a:t> but high intensity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18 % (**)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79704" y="6363700"/>
            <a:ext cx="4373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smtClean="0"/>
              <a:t>(*) 72 % multi-bunch (**) mostly multi-bunch</a:t>
            </a:r>
            <a:endParaRPr lang="de-DE" sz="1600"/>
          </a:p>
        </p:txBody>
      </p:sp>
    </p:spTree>
    <p:extLst>
      <p:ext uri="{BB962C8B-B14F-4D97-AF65-F5344CB8AC3E}">
        <p14:creationId xmlns:p14="http://schemas.microsoft.com/office/powerpoint/2010/main" val="257047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7793" y="103188"/>
            <a:ext cx="8221663" cy="544512"/>
          </a:xfrm>
        </p:spPr>
        <p:txBody>
          <a:bodyPr/>
          <a:lstStyle/>
          <a:p>
            <a:r>
              <a:rPr lang="de-DE" dirty="0" smtClean="0"/>
              <a:t>Weitere geforderte Parameter der FEL Pulse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3225" y="987425"/>
            <a:ext cx="8740775" cy="5184775"/>
          </a:xfrm>
        </p:spPr>
        <p:txBody>
          <a:bodyPr/>
          <a:lstStyle/>
          <a:p>
            <a:pPr eaLnBrk="1" hangingPunct="1"/>
            <a:r>
              <a:rPr lang="de-DE" dirty="0" smtClean="0"/>
              <a:t>Mehr als 30 verschiedene Wellenlängen zwischen 4.7 nm </a:t>
            </a:r>
            <a:r>
              <a:rPr lang="de-DE" dirty="0"/>
              <a:t>u</a:t>
            </a:r>
            <a:r>
              <a:rPr lang="de-DE" dirty="0" smtClean="0"/>
              <a:t>nd 45 nm</a:t>
            </a:r>
          </a:p>
          <a:p>
            <a:pPr lvl="1"/>
            <a:r>
              <a:rPr lang="de-DE" dirty="0" smtClean="0"/>
              <a:t>~ 1/3 der akzeptierten Experimente &lt; 10 nm</a:t>
            </a:r>
          </a:p>
          <a:p>
            <a:pPr lvl="1"/>
            <a:r>
              <a:rPr lang="de-DE" dirty="0" smtClean="0"/>
              <a:t>~ 1/3 brauchen 13.5 nm </a:t>
            </a:r>
          </a:p>
          <a:p>
            <a:pPr lvl="1"/>
            <a:r>
              <a:rPr lang="de-DE" dirty="0" smtClean="0"/>
              <a:t>~ 1/3 größer als 20 nm</a:t>
            </a:r>
          </a:p>
          <a:p>
            <a:pPr eaLnBrk="1" hangingPunct="1"/>
            <a:r>
              <a:rPr lang="de-DE" dirty="0" smtClean="0"/>
              <a:t>Verschiedenen Pulszugstrukturen – alle bei 10 Hz</a:t>
            </a:r>
          </a:p>
          <a:p>
            <a:pPr lvl="1"/>
            <a:r>
              <a:rPr lang="de-DE" dirty="0" smtClean="0"/>
              <a:t>Einzelne Pulse</a:t>
            </a:r>
          </a:p>
          <a:p>
            <a:pPr lvl="1" eaLnBrk="1" hangingPunct="1"/>
            <a:r>
              <a:rPr lang="de-DE" dirty="0" smtClean="0"/>
              <a:t>Bis zu 100 Pulse (50 kHz / 100 kHz / 200kHz / 250 kHz / 500 kHz/ 1 MHz)</a:t>
            </a:r>
          </a:p>
          <a:p>
            <a:pPr lvl="1" eaLnBrk="1" hangingPunct="1"/>
            <a:r>
              <a:rPr lang="de-DE" dirty="0" smtClean="0"/>
              <a:t>150 bis 300 Pulse bei 1 MHz</a:t>
            </a:r>
          </a:p>
          <a:p>
            <a:pPr eaLnBrk="1" hangingPunct="1"/>
            <a:r>
              <a:rPr lang="de-DE" dirty="0" smtClean="0"/>
              <a:t>Kleine Bandbreite &lt; 1% </a:t>
            </a:r>
          </a:p>
          <a:p>
            <a:pPr eaLnBrk="1" hangingPunct="1"/>
            <a:r>
              <a:rPr lang="de-DE" dirty="0" smtClean="0"/>
              <a:t>Genaue Wellenlänge innerhalb der Bandbreite</a:t>
            </a:r>
          </a:p>
          <a:p>
            <a:pPr eaLnBrk="1" hangingPunct="1"/>
            <a:r>
              <a:rPr lang="de-DE" dirty="0" smtClean="0"/>
              <a:t>Mit Pump-probe-Laser (Einzelpulslaser und Multipulslaser)</a:t>
            </a:r>
          </a:p>
          <a:p>
            <a:pPr eaLnBrk="1" hangingPunct="1"/>
            <a:r>
              <a:rPr lang="de-DE" dirty="0" smtClean="0"/>
              <a:t>“Split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delay</a:t>
            </a:r>
            <a:r>
              <a:rPr lang="de-DE" dirty="0" smtClean="0"/>
              <a:t> </a:t>
            </a:r>
            <a:r>
              <a:rPr lang="de-DE" dirty="0" err="1" smtClean="0"/>
              <a:t>unit</a:t>
            </a:r>
            <a:r>
              <a:rPr lang="de-DE" dirty="0" smtClean="0"/>
              <a:t>“, </a:t>
            </a:r>
            <a:r>
              <a:rPr lang="de-DE" dirty="0" err="1" smtClean="0"/>
              <a:t>THz</a:t>
            </a:r>
            <a:r>
              <a:rPr lang="de-DE" dirty="0" smtClean="0"/>
              <a:t>-Strahlung</a:t>
            </a:r>
          </a:p>
          <a:p>
            <a:pPr eaLnBrk="1" hangingPunct="1"/>
            <a:r>
              <a:rPr lang="de-DE" dirty="0" smtClean="0"/>
              <a:t>… und vieles mehr</a:t>
            </a:r>
          </a:p>
          <a:p>
            <a:pPr marL="0" indent="0" eaLnBrk="1" hangingPunct="1">
              <a:buNone/>
            </a:pPr>
            <a:endParaRPr lang="de-DE" dirty="0" smtClean="0"/>
          </a:p>
          <a:p>
            <a:pPr>
              <a:lnSpc>
                <a:spcPct val="90000"/>
              </a:lnSpc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09741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70155" y="3106293"/>
            <a:ext cx="6361112" cy="3420720"/>
            <a:chOff x="943155" y="2407793"/>
            <a:chExt cx="6361112" cy="3420720"/>
          </a:xfrm>
        </p:grpSpPr>
        <p:graphicFrame>
          <p:nvGraphicFramePr>
            <p:cNvPr id="2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17025276"/>
                </p:ext>
              </p:extLst>
            </p:nvPr>
          </p:nvGraphicFramePr>
          <p:xfrm>
            <a:off x="943155" y="2407793"/>
            <a:ext cx="6361112" cy="33559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Text Box 6"/>
            <p:cNvSpPr txBox="1">
              <a:spLocks noChangeArrowheads="1"/>
            </p:cNvSpPr>
            <p:nvPr/>
          </p:nvSpPr>
          <p:spPr bwMode="auto">
            <a:xfrm>
              <a:off x="3065859" y="3151465"/>
              <a:ext cx="2292060" cy="584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33FF">
                      <a:alpha val="65881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sz="1600" b="1" smtClean="0"/>
                <a:t>SASE delivery 76 % (3300 h)</a:t>
              </a:r>
              <a:endParaRPr lang="de-DE" sz="1600" b="1"/>
            </a:p>
          </p:txBody>
        </p:sp>
        <p:sp>
          <p:nvSpPr>
            <p:cNvPr id="4" name="Text Box 7"/>
            <p:cNvSpPr txBox="1">
              <a:spLocks noChangeArrowheads="1"/>
            </p:cNvSpPr>
            <p:nvPr/>
          </p:nvSpPr>
          <p:spPr bwMode="auto">
            <a:xfrm>
              <a:off x="4230867" y="5185776"/>
              <a:ext cx="163707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33FF">
                      <a:alpha val="65881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sz="1600" smtClean="0"/>
                <a:t>Tuning 15 % </a:t>
              </a:r>
              <a:endParaRPr lang="de-DE" sz="1600" b="1"/>
            </a:p>
          </p:txBody>
        </p:sp>
        <p:sp>
          <p:nvSpPr>
            <p:cNvPr id="5" name="Text Box 8"/>
            <p:cNvSpPr txBox="1">
              <a:spLocks noChangeArrowheads="1"/>
            </p:cNvSpPr>
            <p:nvPr/>
          </p:nvSpPr>
          <p:spPr bwMode="auto">
            <a:xfrm>
              <a:off x="2804281" y="5215937"/>
              <a:ext cx="142658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33FF">
                      <a:alpha val="65881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sz="1600" smtClean="0"/>
                <a:t>Set-up 4 % </a:t>
              </a:r>
              <a:endParaRPr lang="de-DE" sz="1600" b="1"/>
            </a:p>
          </p:txBody>
        </p:sp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1343564" y="5212960"/>
              <a:ext cx="1543627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33FF">
                      <a:alpha val="65881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sz="1600" smtClean="0"/>
                <a:t>Scheduled off 1 %</a:t>
              </a:r>
              <a:r>
                <a:rPr lang="de-DE" sz="1800" smtClean="0"/>
                <a:t> </a:t>
              </a:r>
              <a:endParaRPr lang="de-DE" sz="1800" b="1"/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1132285" y="4878046"/>
              <a:ext cx="139382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33FF">
                      <a:alpha val="65881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sz="1600" smtClean="0"/>
                <a:t>Down 4 %</a:t>
              </a:r>
              <a:r>
                <a:rPr lang="de-DE" sz="1800" smtClean="0"/>
                <a:t> </a:t>
              </a:r>
              <a:endParaRPr lang="de-DE" sz="1800" b="1"/>
            </a:p>
          </p:txBody>
        </p:sp>
      </p:grp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Blöcke 1 bis 7, Sep 2010 – Juli 2011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82575" y="977899"/>
            <a:ext cx="8520113" cy="2565401"/>
          </a:xfrm>
        </p:spPr>
        <p:txBody>
          <a:bodyPr/>
          <a:lstStyle/>
          <a:p>
            <a:r>
              <a:rPr lang="de-DE" dirty="0" smtClean="0"/>
              <a:t>3300 Stunden SASE für Nutzer</a:t>
            </a:r>
          </a:p>
          <a:p>
            <a:pPr lvl="1"/>
            <a:r>
              <a:rPr lang="de-DE" dirty="0" smtClean="0"/>
              <a:t>101 % verglichen mit der Zeit, die geplant war</a:t>
            </a:r>
          </a:p>
          <a:p>
            <a:pPr lvl="1"/>
            <a:r>
              <a:rPr lang="de-DE" dirty="0" smtClean="0"/>
              <a:t>Wir konnten Tuning und Ausfallzeiten kompensieren, zum einen durch die geplante Reserve, als auch durch Verzicht auf einige eigene Experimente</a:t>
            </a:r>
          </a:p>
          <a:p>
            <a:r>
              <a:rPr lang="de-DE" dirty="0" smtClean="0"/>
              <a:t>Es laufen immer mindestens zwei Experimente parallel an zwei Experimentierstationen</a:t>
            </a:r>
          </a:p>
          <a:p>
            <a:r>
              <a:rPr lang="de-DE" dirty="0" smtClean="0"/>
              <a:t>Experimente und Strahlparameter werden oft ein- oder zwei Mal am Tag geändert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32500" y="3721100"/>
            <a:ext cx="29083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mtClean="0"/>
              <a:t>Uptime accelerator 96%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393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Downtime (User blocks 1-7)</a:t>
            </a:r>
            <a:endParaRPr lang="de-D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907913"/>
              </p:ext>
            </p:extLst>
          </p:nvPr>
        </p:nvGraphicFramePr>
        <p:xfrm>
          <a:off x="896503" y="1908219"/>
          <a:ext cx="7254875" cy="345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Arbeitsblatt" r:id="rId3" imgW="7353380" imgH="3495690" progId="Excel.Sheet.8">
                  <p:embed/>
                </p:oleObj>
              </mc:Choice>
              <mc:Fallback>
                <p:oleObj name="Arbeitsblatt" r:id="rId3" imgW="7353380" imgH="349569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503" y="1908219"/>
                        <a:ext cx="7254875" cy="345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879914" y="4856077"/>
            <a:ext cx="106485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RF Gun 3</a:t>
            </a:r>
            <a:r>
              <a:rPr lang="en-US" sz="1200" b="1" dirty="0" smtClean="0"/>
              <a:t>%</a:t>
            </a:r>
            <a:endParaRPr lang="en-GB" sz="1200" b="1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529443" y="4686575"/>
            <a:ext cx="12017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RF station (3.9 GHz) </a:t>
            </a:r>
            <a:r>
              <a:rPr lang="en-US" sz="1200" b="1" dirty="0" smtClean="0"/>
              <a:t>5%</a:t>
            </a:r>
            <a:endParaRPr lang="en-GB" sz="1200" b="1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693104" y="4656473"/>
            <a:ext cx="1438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Magnet PS 4</a:t>
            </a:r>
            <a:r>
              <a:rPr lang="en-US" sz="1200" b="1" dirty="0" smtClean="0"/>
              <a:t>%</a:t>
            </a:r>
            <a:endParaRPr lang="en-GB" sz="1200" b="1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559296" y="4518361"/>
            <a:ext cx="163036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Diagnostics 6</a:t>
            </a:r>
            <a:r>
              <a:rPr lang="en-US" sz="1200" b="1" dirty="0" smtClean="0"/>
              <a:t>%</a:t>
            </a:r>
            <a:endParaRPr lang="en-GB" sz="1200" b="1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381441" y="2926825"/>
            <a:ext cx="15398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Laser </a:t>
            </a:r>
            <a:r>
              <a:rPr lang="en-US" sz="1200" b="1" dirty="0" smtClean="0"/>
              <a:t>5%</a:t>
            </a:r>
            <a:endParaRPr lang="en-GB" sz="1200" b="1" dirty="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982909" y="2443986"/>
            <a:ext cx="15398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Controls </a:t>
            </a:r>
            <a:r>
              <a:rPr lang="en-US" sz="1200" b="1" dirty="0" smtClean="0"/>
              <a:t>10%</a:t>
            </a:r>
            <a:endParaRPr lang="en-GB" sz="1200" b="1" dirty="0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711279" y="2166174"/>
            <a:ext cx="12334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LLRF 8</a:t>
            </a:r>
            <a:r>
              <a:rPr lang="en-US" sz="1200" b="1" dirty="0" smtClean="0"/>
              <a:t>%</a:t>
            </a:r>
            <a:endParaRPr lang="en-GB" sz="1200" b="1" dirty="0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024303" y="2090543"/>
            <a:ext cx="1539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Others </a:t>
            </a:r>
            <a:r>
              <a:rPr lang="en-US" sz="1200" b="1" dirty="0" smtClean="0"/>
              <a:t>22%</a:t>
            </a:r>
            <a:endParaRPr lang="en-GB" sz="1200" b="1" dirty="0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317386" y="965170"/>
            <a:ext cx="24068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/>
            <a:r>
              <a:rPr lang="en-US" dirty="0"/>
              <a:t>Total downtime </a:t>
            </a:r>
            <a:r>
              <a:rPr lang="en-US" dirty="0" smtClean="0"/>
              <a:t>4 %</a:t>
            </a:r>
            <a:endParaRPr lang="en-US" dirty="0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047227" y="4211700"/>
            <a:ext cx="16303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Operating </a:t>
            </a:r>
            <a:r>
              <a:rPr lang="en-US" sz="1200" b="1" dirty="0" smtClean="0"/>
              <a:t>2%</a:t>
            </a:r>
            <a:endParaRPr lang="en-GB" sz="1200" b="1" dirty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014398" y="4730404"/>
            <a:ext cx="12430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RF stations (1.3 GHz) 9</a:t>
            </a:r>
            <a:r>
              <a:rPr lang="en-US" sz="1200" b="1" dirty="0" smtClean="0"/>
              <a:t>%</a:t>
            </a:r>
            <a:endParaRPr lang="en-GB" sz="1200" b="1" dirty="0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317386" y="2737820"/>
            <a:ext cx="1539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Vacuum </a:t>
            </a:r>
            <a:r>
              <a:rPr lang="en-US" sz="1200" b="1" dirty="0" smtClean="0"/>
              <a:t>0%</a:t>
            </a:r>
            <a:endParaRPr lang="en-GB" sz="1200" b="1" dirty="0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22483" y="4235212"/>
            <a:ext cx="16303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Infrastructure </a:t>
            </a:r>
            <a:r>
              <a:rPr lang="en-US" sz="1200" b="1" dirty="0" smtClean="0"/>
              <a:t>16%</a:t>
            </a:r>
            <a:endParaRPr lang="en-GB" sz="1200" b="1" dirty="0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7381441" y="3933888"/>
            <a:ext cx="18859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Photon </a:t>
            </a:r>
            <a:r>
              <a:rPr lang="en-US" sz="1200" b="1" dirty="0" err="1"/>
              <a:t>beamlines</a:t>
            </a:r>
            <a:r>
              <a:rPr lang="en-US" sz="1200" b="1" dirty="0"/>
              <a:t> </a:t>
            </a:r>
            <a:r>
              <a:rPr lang="en-US" sz="1200" b="1" dirty="0" smtClean="0"/>
              <a:t>7%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371265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SY_Vortrag_3-1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33FF">
            <a:alpha val="65881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sym typeface="Wingding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33FF">
            <a:alpha val="65881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sym typeface="Wingdings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SY_Vortrag_3-1">
  <a:themeElements>
    <a:clrScheme name="3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3_DESY_Vortrag_3-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33FF">
            <a:alpha val="65881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sym typeface="Wingding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33FF">
            <a:alpha val="65881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sym typeface="Wingdings" charset="0"/>
          </a:defRPr>
        </a:defPPr>
      </a:lstStyle>
    </a:lnDef>
  </a:objectDefaults>
  <a:extraClrSchemeLst>
    <a:extraClrScheme>
      <a:clrScheme name="3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2_DESY_Vortrag_3-1 14">
    <a:dk1>
      <a:srgbClr val="000000"/>
    </a:dk1>
    <a:lt1>
      <a:srgbClr val="FFFFFF"/>
    </a:lt1>
    <a:dk2>
      <a:srgbClr val="FFFFFF"/>
    </a:dk2>
    <a:lt2>
      <a:srgbClr val="808080"/>
    </a:lt2>
    <a:accent1>
      <a:srgbClr val="00A5EB"/>
    </a:accent1>
    <a:accent2>
      <a:srgbClr val="F28E00"/>
    </a:accent2>
    <a:accent3>
      <a:srgbClr val="FFFFFF"/>
    </a:accent3>
    <a:accent4>
      <a:srgbClr val="000000"/>
    </a:accent4>
    <a:accent5>
      <a:srgbClr val="AACFF3"/>
    </a:accent5>
    <a:accent6>
      <a:srgbClr val="DB8000"/>
    </a:accent6>
    <a:hlink>
      <a:srgbClr val="00A5EB"/>
    </a:hlink>
    <a:folHlink>
      <a:srgbClr val="808080"/>
    </a:folHlink>
  </a:clrScheme>
  <a:fontScheme name="2_DESY_Vortrag_3-1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1691</Words>
  <Application>Microsoft Office PowerPoint</Application>
  <PresentationFormat>On-screen Show (4:3)</PresentationFormat>
  <Paragraphs>293</Paragraphs>
  <Slides>32</Slides>
  <Notes>4</Notes>
  <HiddenSlides>1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2_DESY_Vortrag_3-1</vt:lpstr>
      <vt:lpstr>3_DESY_Vortrag_3-1</vt:lpstr>
      <vt:lpstr>Arbeitsblatt</vt:lpstr>
      <vt:lpstr>Worksheet</vt:lpstr>
      <vt:lpstr>FLASH Betrieb</vt:lpstr>
      <vt:lpstr>FLASH Organisation Betrieb (Sicht Beschleuniger)</vt:lpstr>
      <vt:lpstr>FLASH Meetings, Programm, Zeitplan</vt:lpstr>
      <vt:lpstr>Betrieb und Operateure</vt:lpstr>
      <vt:lpstr>PowerPoint Presentation</vt:lpstr>
      <vt:lpstr>3. Nutzerperiode</vt:lpstr>
      <vt:lpstr>Weitere geforderte Parameter der FEL Pulse</vt:lpstr>
      <vt:lpstr>Blöcke 1 bis 7, Sep 2010 – Juli 2011</vt:lpstr>
      <vt:lpstr>Downtime (User blocks 1-7)</vt:lpstr>
      <vt:lpstr>Tuning + Set-up (User blocks 1-7)</vt:lpstr>
      <vt:lpstr>Ein Beispiel: Block 6</vt:lpstr>
      <vt:lpstr>Block 1 - 7</vt:lpstr>
      <vt:lpstr>PowerPoint Presentation</vt:lpstr>
      <vt:lpstr>Block 8</vt:lpstr>
      <vt:lpstr>Block 8</vt:lpstr>
      <vt:lpstr>Block 1 bis 7</vt:lpstr>
      <vt:lpstr>Block 1 bis 8</vt:lpstr>
      <vt:lpstr>Ausfallzeit Blöcke 1 – 7</vt:lpstr>
      <vt:lpstr>Ausfallzeit Blöcke 1 – 8</vt:lpstr>
      <vt:lpstr>PowerPoint Presentation</vt:lpstr>
      <vt:lpstr>Zeitplan 2012</vt:lpstr>
      <vt:lpstr>Zeitpläne im eLogbuch</vt:lpstr>
      <vt:lpstr>PowerPoint Presentation</vt:lpstr>
      <vt:lpstr>Warum ist es wichtig, die Schicht-Zusammen- fassung korrekt auszufüllen?</vt:lpstr>
      <vt:lpstr>Shift goal, operators, coordinators</vt:lpstr>
      <vt:lpstr>Statistik</vt:lpstr>
      <vt:lpstr>Dokumentation Ausfallzeit</vt:lpstr>
      <vt:lpstr>Difficulties</vt:lpstr>
      <vt:lpstr>Achievements</vt:lpstr>
      <vt:lpstr>Other entries</vt:lpstr>
      <vt:lpstr>FLASH Acclerator Workshop</vt:lpstr>
      <vt:lpstr>Zusammenfassung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FLASH  Upgrade and first results</dc:title>
  <dc:creator>Siegfried Schreiber</dc:creator>
  <dc:description>FEL 2010</dc:description>
  <cp:lastModifiedBy>Schreiber, Siegfried</cp:lastModifiedBy>
  <cp:revision>840</cp:revision>
  <dcterms:created xsi:type="dcterms:W3CDTF">2009-03-09T10:57:44Z</dcterms:created>
  <dcterms:modified xsi:type="dcterms:W3CDTF">2011-09-26T13:14:38Z</dcterms:modified>
</cp:coreProperties>
</file>