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59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0" r:id="rId4"/>
    <p:sldId id="291" r:id="rId5"/>
    <p:sldId id="261" r:id="rId6"/>
    <p:sldId id="304" r:id="rId7"/>
    <p:sldId id="264" r:id="rId8"/>
    <p:sldId id="266" r:id="rId9"/>
    <p:sldId id="286" r:id="rId10"/>
    <p:sldId id="269" r:id="rId11"/>
    <p:sldId id="297" r:id="rId12"/>
    <p:sldId id="299" r:id="rId13"/>
    <p:sldId id="300" r:id="rId14"/>
    <p:sldId id="301" r:id="rId15"/>
    <p:sldId id="279" r:id="rId16"/>
    <p:sldId id="302" r:id="rId17"/>
    <p:sldId id="303" r:id="rId18"/>
    <p:sldId id="270" r:id="rId19"/>
    <p:sldId id="306" r:id="rId20"/>
    <p:sldId id="305" r:id="rId2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J. Walk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FF"/>
    <a:srgbClr val="E2F1FF"/>
    <a:srgbClr val="4E4A80"/>
    <a:srgbClr val="FF00FF"/>
    <a:srgbClr val="00A5EB"/>
    <a:srgbClr val="336699"/>
    <a:srgbClr val="0000CC"/>
    <a:srgbClr val="33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99824" autoAdjust="0"/>
  </p:normalViewPr>
  <p:slideViewPr>
    <p:cSldViewPr snapToGrid="0">
      <p:cViewPr>
        <p:scale>
          <a:sx n="94" d="100"/>
          <a:sy n="94" d="100"/>
        </p:scale>
        <p:origin x="-133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544"/>
    </p:cViewPr>
  </p:sorterViewPr>
  <p:notesViewPr>
    <p:cSldViewPr snapToGrid="0">
      <p:cViewPr>
        <p:scale>
          <a:sx n="100" d="100"/>
          <a:sy n="100" d="100"/>
        </p:scale>
        <p:origin x="-1830" y="115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437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437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2D1FABA1-B0C8-8B47-AED0-85E0796E8F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41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/>
            </a:lvl1pPr>
          </a:lstStyle>
          <a:p>
            <a:fld id="{2D183F3C-2783-3C4D-92E2-646CC326BF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71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9A417-CE4F-7549-A564-242009F6648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3F3C-2783-3C4D-92E2-646CC326BF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8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3F3C-2783-3C4D-92E2-646CC326BF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1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  <p:pic>
        <p:nvPicPr>
          <p:cNvPr id="215045" name="Picture 5" descr="DESY-Logo-cyan-RGB_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6" name="Picture 6" descr="Helmholtz-Logo_schwarz_70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1600"/>
          </a:p>
        </p:txBody>
      </p:sp>
      <p:grpSp>
        <p:nvGrpSpPr>
          <p:cNvPr id="215048" name="Group 8"/>
          <p:cNvGrpSpPr>
            <a:grpSpLocks/>
          </p:cNvGrpSpPr>
          <p:nvPr/>
        </p:nvGrpSpPr>
        <p:grpSpPr bwMode="auto">
          <a:xfrm>
            <a:off x="7156450" y="139700"/>
            <a:ext cx="1849438" cy="935038"/>
            <a:chOff x="2292" y="2129"/>
            <a:chExt cx="1165" cy="589"/>
          </a:xfrm>
        </p:grpSpPr>
        <p:sp>
          <p:nvSpPr>
            <p:cNvPr id="215049" name="Rectangle 9"/>
            <p:cNvSpPr>
              <a:spLocks noChangeArrowheads="1"/>
            </p:cNvSpPr>
            <p:nvPr userDrawn="1"/>
          </p:nvSpPr>
          <p:spPr bwMode="auto">
            <a:xfrm>
              <a:off x="2330" y="2129"/>
              <a:ext cx="1089" cy="5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0" name="Text Box 10"/>
            <p:cNvSpPr txBox="1">
              <a:spLocks noChangeArrowheads="1"/>
            </p:cNvSpPr>
            <p:nvPr userDrawn="1"/>
          </p:nvSpPr>
          <p:spPr bwMode="auto">
            <a:xfrm>
              <a:off x="2320" y="2164"/>
              <a:ext cx="110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3200" b="1">
                  <a:solidFill>
                    <a:srgbClr val="00A6EB"/>
                  </a:solidFill>
                </a:rPr>
                <a:t>FLASH</a:t>
              </a:r>
              <a:r>
                <a:rPr lang="en-GB" sz="3200" b="1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215051" name="Text Box 11"/>
            <p:cNvSpPr txBox="1">
              <a:spLocks noChangeArrowheads="1"/>
            </p:cNvSpPr>
            <p:nvPr userDrawn="1"/>
          </p:nvSpPr>
          <p:spPr bwMode="auto">
            <a:xfrm>
              <a:off x="2292" y="2413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400" b="1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215052" name="Text Box 12"/>
            <p:cNvSpPr txBox="1">
              <a:spLocks noChangeArrowheads="1"/>
            </p:cNvSpPr>
            <p:nvPr userDrawn="1"/>
          </p:nvSpPr>
          <p:spPr bwMode="auto">
            <a:xfrm>
              <a:off x="2292" y="2549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400" b="1">
                  <a:solidFill>
                    <a:srgbClr val="F28E00"/>
                  </a:solidFill>
                </a:rPr>
                <a:t>in Hamburg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3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175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175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9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2575" y="977900"/>
            <a:ext cx="8520113" cy="36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575" y="1495425"/>
            <a:ext cx="8520113" cy="36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  <p:pic>
        <p:nvPicPr>
          <p:cNvPr id="586757" name="Picture 5" descr="DESY-Logo-cyan-RGB_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6758" name="Picture 6" descr="Helmholtz-Logo_schwarz_70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1600"/>
          </a:p>
        </p:txBody>
      </p:sp>
      <p:grpSp>
        <p:nvGrpSpPr>
          <p:cNvPr id="586760" name="Group 8"/>
          <p:cNvGrpSpPr>
            <a:grpSpLocks/>
          </p:cNvGrpSpPr>
          <p:nvPr/>
        </p:nvGrpSpPr>
        <p:grpSpPr bwMode="auto">
          <a:xfrm>
            <a:off x="7156450" y="139700"/>
            <a:ext cx="1849438" cy="935038"/>
            <a:chOff x="2292" y="2129"/>
            <a:chExt cx="1165" cy="589"/>
          </a:xfrm>
        </p:grpSpPr>
        <p:sp>
          <p:nvSpPr>
            <p:cNvPr id="586761" name="Rectangle 9"/>
            <p:cNvSpPr>
              <a:spLocks noChangeArrowheads="1"/>
            </p:cNvSpPr>
            <p:nvPr userDrawn="1"/>
          </p:nvSpPr>
          <p:spPr bwMode="auto">
            <a:xfrm>
              <a:off x="2330" y="2129"/>
              <a:ext cx="1089" cy="5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2" name="Text Box 10"/>
            <p:cNvSpPr txBox="1">
              <a:spLocks noChangeArrowheads="1"/>
            </p:cNvSpPr>
            <p:nvPr userDrawn="1"/>
          </p:nvSpPr>
          <p:spPr bwMode="auto">
            <a:xfrm>
              <a:off x="2320" y="2164"/>
              <a:ext cx="110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3200" b="1">
                  <a:solidFill>
                    <a:srgbClr val="00A6EB"/>
                  </a:solidFill>
                </a:rPr>
                <a:t>FLASH</a:t>
              </a:r>
              <a:r>
                <a:rPr lang="en-GB" sz="3200" b="1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586763" name="Text Box 11"/>
            <p:cNvSpPr txBox="1">
              <a:spLocks noChangeArrowheads="1"/>
            </p:cNvSpPr>
            <p:nvPr userDrawn="1"/>
          </p:nvSpPr>
          <p:spPr bwMode="auto">
            <a:xfrm>
              <a:off x="2292" y="2413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400" b="1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586764" name="Text Box 12"/>
            <p:cNvSpPr txBox="1">
              <a:spLocks noChangeArrowheads="1"/>
            </p:cNvSpPr>
            <p:nvPr userDrawn="1"/>
          </p:nvSpPr>
          <p:spPr bwMode="auto">
            <a:xfrm>
              <a:off x="2292" y="2549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400" b="1">
                  <a:solidFill>
                    <a:srgbClr val="F28E00"/>
                  </a:solidFill>
                </a:rPr>
                <a:t>in Hamburg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9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11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14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5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64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473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39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84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175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175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28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6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6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78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31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69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>
              <a:spcBef>
                <a:spcPct val="0"/>
              </a:spcBef>
            </a:pPr>
            <a:r>
              <a:rPr lang="en-GB" sz="900" b="1" dirty="0" smtClean="0">
                <a:solidFill>
                  <a:schemeClr val="bg2"/>
                </a:solidFill>
              </a:rPr>
              <a:t>Katja</a:t>
            </a:r>
            <a:r>
              <a:rPr lang="en-GB" sz="900" b="1" baseline="0" dirty="0" smtClean="0">
                <a:solidFill>
                  <a:schemeClr val="bg2"/>
                </a:solidFill>
              </a:rPr>
              <a:t> Honkavaara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de-DE" sz="900" noProof="0" dirty="0" smtClean="0">
                <a:solidFill>
                  <a:schemeClr val="bg2"/>
                </a:solidFill>
              </a:rPr>
              <a:t>| Betriebsseminar</a:t>
            </a:r>
            <a:r>
              <a:rPr lang="de-DE" sz="900" baseline="0" noProof="0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| </a:t>
            </a:r>
            <a:r>
              <a:rPr lang="en-GB" sz="900" dirty="0" err="1" smtClean="0">
                <a:solidFill>
                  <a:schemeClr val="bg2"/>
                </a:solidFill>
              </a:rPr>
              <a:t>Grömitz</a:t>
            </a:r>
            <a:r>
              <a:rPr lang="en-GB" sz="900" dirty="0" smtClean="0">
                <a:solidFill>
                  <a:schemeClr val="bg2"/>
                </a:solidFill>
              </a:rPr>
              <a:t>, Sep-27, 2011 </a:t>
            </a:r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214022" name="Picture 6" descr="DESY-Logo-cyan-RGB_g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4043" name="Group 27"/>
          <p:cNvGrpSpPr>
            <a:grpSpLocks/>
          </p:cNvGrpSpPr>
          <p:nvPr/>
        </p:nvGrpSpPr>
        <p:grpSpPr bwMode="auto">
          <a:xfrm>
            <a:off x="7785100" y="30163"/>
            <a:ext cx="1398588" cy="677862"/>
            <a:chOff x="3787" y="709"/>
            <a:chExt cx="881" cy="427"/>
          </a:xfrm>
        </p:grpSpPr>
        <p:sp>
          <p:nvSpPr>
            <p:cNvPr id="214038" name="Rectangle 22"/>
            <p:cNvSpPr>
              <a:spLocks noChangeArrowheads="1"/>
            </p:cNvSpPr>
            <p:nvPr userDrawn="1"/>
          </p:nvSpPr>
          <p:spPr bwMode="auto">
            <a:xfrm>
              <a:off x="3832" y="709"/>
              <a:ext cx="791" cy="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9" name="Text Box 23"/>
            <p:cNvSpPr txBox="1">
              <a:spLocks noChangeArrowheads="1"/>
            </p:cNvSpPr>
            <p:nvPr userDrawn="1"/>
          </p:nvSpPr>
          <p:spPr bwMode="auto">
            <a:xfrm>
              <a:off x="3833" y="716"/>
              <a:ext cx="81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2400" b="1">
                  <a:solidFill>
                    <a:srgbClr val="00A6EB"/>
                  </a:solidFill>
                </a:rPr>
                <a:t>FLASH</a:t>
              </a:r>
              <a:r>
                <a:rPr lang="en-GB" sz="2400" b="1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214040" name="Text Box 24"/>
            <p:cNvSpPr txBox="1">
              <a:spLocks noChangeArrowheads="1"/>
            </p:cNvSpPr>
            <p:nvPr userDrawn="1"/>
          </p:nvSpPr>
          <p:spPr bwMode="auto">
            <a:xfrm>
              <a:off x="3787" y="909"/>
              <a:ext cx="8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000" b="1" dirty="0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214041" name="Text Box 25"/>
            <p:cNvSpPr txBox="1">
              <a:spLocks noChangeArrowheads="1"/>
            </p:cNvSpPr>
            <p:nvPr userDrawn="1"/>
          </p:nvSpPr>
          <p:spPr bwMode="auto">
            <a:xfrm>
              <a:off x="3834" y="993"/>
              <a:ext cx="7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000" b="1">
                  <a:solidFill>
                    <a:srgbClr val="F28E00"/>
                  </a:solidFill>
                </a:rPr>
                <a:t>in Hamburg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8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charset="0"/>
        <a:defRPr sz="1200">
          <a:solidFill>
            <a:schemeClr val="tx1"/>
          </a:solidFill>
          <a:latin typeface="+mn-lt"/>
          <a:ea typeface="+mn-ea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585733" name="Rectangle 5"/>
          <p:cNvSpPr>
            <a:spLocks noChangeArrowheads="1"/>
          </p:cNvSpPr>
          <p:nvPr/>
        </p:nvSpPr>
        <p:spPr bwMode="auto">
          <a:xfrm>
            <a:off x="98742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>
              <a:spcBef>
                <a:spcPct val="0"/>
              </a:spcBef>
            </a:pPr>
            <a:r>
              <a:rPr lang="en-GB" sz="900" b="1" dirty="0" smtClean="0">
                <a:solidFill>
                  <a:schemeClr val="bg2"/>
                </a:solidFill>
              </a:rPr>
              <a:t>Katja</a:t>
            </a:r>
            <a:r>
              <a:rPr lang="en-GB" sz="900" b="1" baseline="0" dirty="0" smtClean="0">
                <a:solidFill>
                  <a:schemeClr val="bg2"/>
                </a:solidFill>
              </a:rPr>
              <a:t> Honkavaara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de-DE" sz="900" noProof="0" dirty="0" smtClean="0">
                <a:solidFill>
                  <a:schemeClr val="bg2"/>
                </a:solidFill>
              </a:rPr>
              <a:t>| Betriebsseminar</a:t>
            </a:r>
            <a:r>
              <a:rPr lang="de-DE" sz="900" baseline="0" noProof="0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|  </a:t>
            </a:r>
            <a:r>
              <a:rPr lang="en-GB" sz="900" dirty="0" err="1" smtClean="0">
                <a:solidFill>
                  <a:schemeClr val="bg2"/>
                </a:solidFill>
              </a:rPr>
              <a:t>Grömitz</a:t>
            </a:r>
            <a:r>
              <a:rPr lang="en-GB" sz="900" dirty="0" smtClean="0">
                <a:solidFill>
                  <a:schemeClr val="bg2"/>
                </a:solidFill>
              </a:rPr>
              <a:t>, Sep-27, 2011  </a:t>
            </a:r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585734" name="Picture 6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141288" y="6127750"/>
            <a:ext cx="776287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5735" name="Group 7"/>
          <p:cNvGrpSpPr>
            <a:grpSpLocks/>
          </p:cNvGrpSpPr>
          <p:nvPr/>
        </p:nvGrpSpPr>
        <p:grpSpPr bwMode="auto">
          <a:xfrm>
            <a:off x="7785100" y="30163"/>
            <a:ext cx="1398588" cy="677862"/>
            <a:chOff x="3787" y="709"/>
            <a:chExt cx="881" cy="427"/>
          </a:xfrm>
        </p:grpSpPr>
        <p:sp>
          <p:nvSpPr>
            <p:cNvPr id="585736" name="Rectangle 8"/>
            <p:cNvSpPr>
              <a:spLocks noChangeArrowheads="1"/>
            </p:cNvSpPr>
            <p:nvPr userDrawn="1"/>
          </p:nvSpPr>
          <p:spPr bwMode="auto">
            <a:xfrm>
              <a:off x="3832" y="709"/>
              <a:ext cx="791" cy="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37" name="Text Box 9"/>
            <p:cNvSpPr txBox="1">
              <a:spLocks noChangeArrowheads="1"/>
            </p:cNvSpPr>
            <p:nvPr userDrawn="1"/>
          </p:nvSpPr>
          <p:spPr bwMode="auto">
            <a:xfrm>
              <a:off x="3833" y="716"/>
              <a:ext cx="81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2400" b="1">
                  <a:solidFill>
                    <a:srgbClr val="00A6EB"/>
                  </a:solidFill>
                </a:rPr>
                <a:t>FLASH</a:t>
              </a:r>
              <a:r>
                <a:rPr lang="en-GB" sz="2400" b="1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585738" name="Text Box 10"/>
            <p:cNvSpPr txBox="1">
              <a:spLocks noChangeArrowheads="1"/>
            </p:cNvSpPr>
            <p:nvPr userDrawn="1"/>
          </p:nvSpPr>
          <p:spPr bwMode="auto">
            <a:xfrm>
              <a:off x="3787" y="909"/>
              <a:ext cx="8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000" b="1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585739" name="Text Box 11"/>
            <p:cNvSpPr txBox="1">
              <a:spLocks noChangeArrowheads="1"/>
            </p:cNvSpPr>
            <p:nvPr userDrawn="1"/>
          </p:nvSpPr>
          <p:spPr bwMode="auto">
            <a:xfrm>
              <a:off x="3834" y="993"/>
              <a:ext cx="7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000" b="1">
                  <a:solidFill>
                    <a:srgbClr val="F28E00"/>
                  </a:solidFill>
                </a:rPr>
                <a:t>in Hamburg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charset="0"/>
        <a:defRPr sz="1200">
          <a:solidFill>
            <a:schemeClr val="tx1"/>
          </a:solidFill>
          <a:latin typeface="+mn-lt"/>
          <a:ea typeface="+mn-ea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163919"/>
            <a:ext cx="8520113" cy="604090"/>
          </a:xfrm>
        </p:spPr>
        <p:txBody>
          <a:bodyPr/>
          <a:lstStyle/>
          <a:p>
            <a:r>
              <a:rPr lang="en-US" sz="3200" dirty="0" smtClean="0"/>
              <a:t>FLASH2</a:t>
            </a:r>
            <a:endParaRPr lang="en-US" sz="3200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2702" y="1697670"/>
            <a:ext cx="314101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 dirty="0" smtClean="0"/>
              <a:t>Katja Honkavaara</a:t>
            </a:r>
            <a:endParaRPr lang="en-US" sz="1600" dirty="0"/>
          </a:p>
          <a:p>
            <a:pPr eaLnBrk="0" hangingPunct="0">
              <a:spcBef>
                <a:spcPct val="0"/>
              </a:spcBef>
            </a:pPr>
            <a:r>
              <a:rPr lang="en-US" sz="1600" dirty="0" smtClean="0"/>
              <a:t>MPY</a:t>
            </a:r>
            <a:endParaRPr lang="en-US" sz="1600" dirty="0"/>
          </a:p>
          <a:p>
            <a:pPr eaLnBrk="0" hangingPunct="0">
              <a:spcBef>
                <a:spcPct val="0"/>
              </a:spcBef>
            </a:pPr>
            <a:endParaRPr lang="en-US" sz="1600" dirty="0" smtClean="0"/>
          </a:p>
          <a:p>
            <a:pPr eaLnBrk="0" hangingPunct="0">
              <a:spcBef>
                <a:spcPct val="0"/>
              </a:spcBef>
            </a:pPr>
            <a:r>
              <a:rPr lang="de-DE" sz="1600" dirty="0" smtClean="0"/>
              <a:t>Beschleunigerbetriebsseminar</a:t>
            </a:r>
          </a:p>
          <a:p>
            <a:pPr eaLnBrk="0" hangingPunct="0">
              <a:spcBef>
                <a:spcPct val="0"/>
              </a:spcBef>
            </a:pPr>
            <a:r>
              <a:rPr lang="de-DE" sz="1600" dirty="0" err="1" smtClean="0"/>
              <a:t>Grömitz</a:t>
            </a:r>
            <a:r>
              <a:rPr lang="de-DE" sz="1600" dirty="0" smtClean="0"/>
              <a:t> </a:t>
            </a:r>
          </a:p>
          <a:p>
            <a:pPr eaLnBrk="0" hangingPunct="0">
              <a:spcBef>
                <a:spcPct val="0"/>
              </a:spcBef>
            </a:pPr>
            <a:r>
              <a:rPr lang="en-US" sz="1600" dirty="0" smtClean="0"/>
              <a:t>Sep-26-29, 2011</a:t>
            </a:r>
          </a:p>
          <a:p>
            <a:pPr eaLnBrk="0" hangingPunct="0">
              <a:spcBef>
                <a:spcPct val="0"/>
              </a:spcBef>
            </a:pPr>
            <a:endParaRPr lang="en-US" sz="1600" dirty="0"/>
          </a:p>
        </p:txBody>
      </p:sp>
      <p:pic>
        <p:nvPicPr>
          <p:cNvPr id="13" name="Picture 12" descr="C:\Documents and Settings\Faatz\Desktop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302" y="3993859"/>
            <a:ext cx="6838683" cy="182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63975" y="1741644"/>
            <a:ext cx="2683336" cy="189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15377" y="1741644"/>
            <a:ext cx="2844484" cy="189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Trennung </a:t>
            </a:r>
            <a:r>
              <a:rPr lang="de-DE" dirty="0" smtClean="0"/>
              <a:t>von  FLASH1 und FLASH2 </a:t>
            </a:r>
            <a:r>
              <a:rPr lang="de-DE" dirty="0" err="1" smtClean="0"/>
              <a:t>Beamlines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328" y="794673"/>
            <a:ext cx="8418189" cy="208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5681583" y="5730663"/>
            <a:ext cx="1371600" cy="106680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914400" y="1849120"/>
            <a:ext cx="540538" cy="84328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23826" y="863600"/>
            <a:ext cx="914400" cy="91440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338320" y="5984240"/>
            <a:ext cx="568960" cy="73152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2783113" y="3708315"/>
            <a:ext cx="3503243" cy="2627432"/>
            <a:chOff x="2586698" y="3421868"/>
            <a:chExt cx="3503243" cy="2627432"/>
          </a:xfrm>
        </p:grpSpPr>
        <p:pic>
          <p:nvPicPr>
            <p:cNvPr id="9" name="Content Placeholder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6698" y="3421868"/>
              <a:ext cx="3503243" cy="2627432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 bwMode="auto">
            <a:xfrm flipV="1">
              <a:off x="3494062" y="4189278"/>
              <a:ext cx="1143000" cy="1366746"/>
            </a:xfrm>
            <a:prstGeom prst="straightConnector1">
              <a:avLst/>
            </a:prstGeom>
            <a:solidFill>
              <a:srgbClr val="3333FF">
                <a:alpha val="65881"/>
              </a:srgbClr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3584522" y="5307173"/>
              <a:ext cx="14211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rgbClr val="FF6600"/>
                  </a:solidFill>
                </a:rPr>
                <a:t>FLASH2</a:t>
              </a:r>
              <a:endParaRPr lang="de-DE" b="1">
                <a:solidFill>
                  <a:srgbClr val="FF6600"/>
                </a:solidFill>
              </a:endParaRPr>
            </a:p>
          </p:txBody>
        </p:sp>
      </p:grpSp>
      <p:pic>
        <p:nvPicPr>
          <p:cNvPr id="8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6" y="3191498"/>
            <a:ext cx="2662224" cy="1996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863" y="5257925"/>
            <a:ext cx="2013890" cy="634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smtClean="0"/>
              <a:t>Septum at 146 m </a:t>
            </a:r>
          </a:p>
          <a:p>
            <a:r>
              <a:rPr lang="de-DE" sz="1600" smtClean="0"/>
              <a:t>(presently D1BYP)</a:t>
            </a:r>
            <a:endParaRPr lang="de-DE" sz="1600"/>
          </a:p>
        </p:txBody>
      </p:sp>
      <p:sp>
        <p:nvSpPr>
          <p:cNvPr id="30" name="TextBox 29"/>
          <p:cNvSpPr txBox="1"/>
          <p:nvPr/>
        </p:nvSpPr>
        <p:spPr>
          <a:xfrm>
            <a:off x="1895424" y="796345"/>
            <a:ext cx="563055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smtClean="0"/>
              <a:t>Öffnung in der Tunnelwand von155.5 m bis 164.5 m (3 Tübbingen)</a:t>
            </a:r>
            <a:endParaRPr lang="de-DE" sz="1400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1493139" y="2485547"/>
            <a:ext cx="398490" cy="2013274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2324001" y="2404775"/>
            <a:ext cx="1999723" cy="1931926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5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014" y="3012466"/>
            <a:ext cx="2317385" cy="1738039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700" y="3797493"/>
            <a:ext cx="2158377" cy="1618782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>
            <a:off x="4316024" y="2346877"/>
            <a:ext cx="1885817" cy="895516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6627674" y="1838455"/>
            <a:ext cx="857773" cy="2025397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1193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Umbau FLASH1 Beamline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303" y="1049020"/>
            <a:ext cx="8520113" cy="882650"/>
          </a:xfrm>
        </p:spPr>
        <p:txBody>
          <a:bodyPr/>
          <a:lstStyle/>
          <a:p>
            <a:r>
              <a:rPr lang="de-DE" smtClean="0"/>
              <a:t>FLASH Beamline zwischen Beschleunigermodule ACC7 und ECOL-Sektion wird umgebaut (Anfang 2013)</a:t>
            </a:r>
            <a:endParaRPr lang="de-DE"/>
          </a:p>
        </p:txBody>
      </p:sp>
      <p:pic>
        <p:nvPicPr>
          <p:cNvPr id="4" name="Picture 2" descr="C:\Dokumente und Einstellungen\Faatz\Desktop\FLASH1_20110809_v2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27"/>
          <a:stretch/>
        </p:blipFill>
        <p:spPr bwMode="auto">
          <a:xfrm>
            <a:off x="1016001" y="2712720"/>
            <a:ext cx="7985759" cy="278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044855"/>
            <a:ext cx="90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ACC7</a:t>
            </a:r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5140960" y="4768779"/>
            <a:ext cx="90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smtClean="0">
                <a:solidFill>
                  <a:srgbClr val="FF0000"/>
                </a:solidFill>
              </a:rPr>
              <a:t>FLASH2</a:t>
            </a:r>
            <a:endParaRPr lang="de-DE" sz="1200" b="1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185920" y="4263924"/>
            <a:ext cx="1076960" cy="504855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596640" y="3966475"/>
            <a:ext cx="934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smtClean="0"/>
              <a:t>Septum</a:t>
            </a:r>
            <a:endParaRPr lang="de-DE" sz="140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185920" y="4232850"/>
            <a:ext cx="955040" cy="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389120" y="3955851"/>
            <a:ext cx="90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smtClean="0">
                <a:solidFill>
                  <a:srgbClr val="FF0000"/>
                </a:solidFill>
              </a:rPr>
              <a:t>FLASH1</a:t>
            </a:r>
            <a:endParaRPr lang="de-DE" sz="1200" b="1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016001" y="2479040"/>
            <a:ext cx="3825239" cy="23368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904240" y="5994400"/>
            <a:ext cx="4013200" cy="12192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016001" y="2712720"/>
            <a:ext cx="3901439" cy="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2514600" y="2417484"/>
            <a:ext cx="90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smtClean="0"/>
              <a:t>3.3 m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28468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FLASH2 </a:t>
            </a:r>
            <a:r>
              <a:rPr lang="en-US" dirty="0" err="1" smtClean="0"/>
              <a:t>Beamline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2012-13)</a:t>
            </a:r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6961" y="892794"/>
            <a:ext cx="3667760" cy="86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6560" y="1928617"/>
            <a:ext cx="3443457" cy="489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4226560" y="1755102"/>
            <a:ext cx="3443457" cy="506871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sym typeface="Wingdings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4116069" y="1196303"/>
            <a:ext cx="1405891" cy="55880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948288" y="1193800"/>
            <a:ext cx="1011312" cy="561303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147310" y="1721587"/>
            <a:ext cx="1381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FLASH2 Tunnel</a:t>
            </a:r>
            <a:endParaRPr lang="de-DE" sz="1100" dirty="0"/>
          </a:p>
        </p:txBody>
      </p:sp>
      <p:pic>
        <p:nvPicPr>
          <p:cNvPr id="3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231" y="3767757"/>
            <a:ext cx="3138806" cy="2374796"/>
          </a:xfrm>
        </p:spPr>
      </p:pic>
      <p:sp>
        <p:nvSpPr>
          <p:cNvPr id="35" name="TextBox 34"/>
          <p:cNvSpPr txBox="1"/>
          <p:nvPr/>
        </p:nvSpPr>
        <p:spPr>
          <a:xfrm>
            <a:off x="948872" y="4549983"/>
            <a:ext cx="853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FLASH1 </a:t>
            </a:r>
            <a:endParaRPr lang="de-DE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2215759" y="4114605"/>
            <a:ext cx="853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FLASH2 </a:t>
            </a:r>
            <a:endParaRPr lang="de-DE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2642479" y="4536229"/>
            <a:ext cx="853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FLASH3 </a:t>
            </a:r>
            <a:endParaRPr lang="de-DE" sz="11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3200" y="763228"/>
            <a:ext cx="3912869" cy="2782612"/>
            <a:chOff x="203200" y="763228"/>
            <a:chExt cx="3912869" cy="2782612"/>
          </a:xfrm>
        </p:grpSpPr>
        <p:pic>
          <p:nvPicPr>
            <p:cNvPr id="6" name="Picture 5" descr="C:\Dokumente und Einstellungen\Faatz\Desktop\FLASH3_20110809_v201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9997" y="2398956"/>
              <a:ext cx="2864631" cy="99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Content Placeholder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8889" y="908677"/>
              <a:ext cx="2947180" cy="1361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350192" y="2637322"/>
              <a:ext cx="9042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FLASH3</a:t>
              </a:r>
              <a:endParaRPr lang="de-DE" sz="105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680720" y="1473200"/>
              <a:ext cx="935600" cy="1064255"/>
            </a:xfrm>
            <a:prstGeom prst="straightConnector1">
              <a:avLst/>
            </a:prstGeom>
            <a:solidFill>
              <a:srgbClr val="3333FF">
                <a:alpha val="65881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0" name="Rectangle 19"/>
            <p:cNvSpPr/>
            <p:nvPr/>
          </p:nvSpPr>
          <p:spPr bwMode="auto">
            <a:xfrm>
              <a:off x="203200" y="812800"/>
              <a:ext cx="3912869" cy="2733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3849" y="892794"/>
              <a:ext cx="9550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Extraction Area</a:t>
              </a:r>
              <a:endParaRPr lang="de-DE" sz="11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61988" y="763228"/>
              <a:ext cx="9042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FLASH2</a:t>
              </a:r>
              <a:endParaRPr lang="de-DE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304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Experimentierhalle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912" y="875217"/>
            <a:ext cx="7023453" cy="215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61" descr="D:\FLASH_II\FLASH_II_4All\www\drawings\buildings\270_110126_3dBildersammlung\270_101210_aussen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79" y="3405206"/>
            <a:ext cx="4175760" cy="269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2512" y="3405206"/>
            <a:ext cx="4071282" cy="238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19090" y="3848186"/>
            <a:ext cx="1625283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Photon </a:t>
            </a:r>
            <a:r>
              <a:rPr lang="en-US" sz="1400" dirty="0" err="1" smtClean="0"/>
              <a:t>Beamlines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2521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Bauphasen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7"/>
          <a:stretch>
            <a:fillRect/>
          </a:stretch>
        </p:blipFill>
        <p:spPr bwMode="auto">
          <a:xfrm>
            <a:off x="0" y="744914"/>
            <a:ext cx="9143999" cy="610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1966365" y="1254265"/>
            <a:ext cx="1391831" cy="13918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653" y="1683143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Phase 1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2011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 rot="1793631">
            <a:off x="4512717" y="3051963"/>
            <a:ext cx="1498374" cy="117748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674" y="3124503"/>
            <a:ext cx="115423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Phase 2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Anfang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2012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 rot="1539937">
            <a:off x="3002145" y="2248238"/>
            <a:ext cx="1706073" cy="1004761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9742" y="2434355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Phase 3</a:t>
            </a:r>
          </a:p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2012</a:t>
            </a:r>
            <a:endParaRPr lang="en-US" sz="2000" b="1" dirty="0">
              <a:solidFill>
                <a:srgbClr val="FF99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 rot="1539937">
            <a:off x="5703536" y="3752008"/>
            <a:ext cx="1706073" cy="100476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3501" y="3962400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Phase 3</a:t>
            </a:r>
          </a:p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2012</a:t>
            </a:r>
            <a:endParaRPr lang="en-US" sz="2000" b="1" dirty="0">
              <a:solidFill>
                <a:srgbClr val="FF99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 rot="1082230">
            <a:off x="4060092" y="2321981"/>
            <a:ext cx="2822139" cy="773471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5354" y="2303324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Phase 4 ?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2013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14773">
            <a:off x="322670" y="3743960"/>
            <a:ext cx="4665801" cy="107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H="1">
            <a:off x="1472768" y="2539875"/>
            <a:ext cx="837723" cy="716028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4445329" y="4120542"/>
            <a:ext cx="459395" cy="716028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endCxn id="15" idx="0"/>
          </p:cNvCxnSpPr>
          <p:nvPr/>
        </p:nvCxnSpPr>
        <p:spPr bwMode="auto">
          <a:xfrm flipH="1">
            <a:off x="2913814" y="3064625"/>
            <a:ext cx="448390" cy="745112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Oval 25"/>
          <p:cNvSpPr/>
          <p:nvPr/>
        </p:nvSpPr>
        <p:spPr bwMode="auto">
          <a:xfrm flipV="1">
            <a:off x="1281044" y="3309942"/>
            <a:ext cx="583561" cy="3512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 rot="1539937">
            <a:off x="641798" y="3356554"/>
            <a:ext cx="630521" cy="339541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 rot="870780" flipV="1">
            <a:off x="843610" y="3161928"/>
            <a:ext cx="502492" cy="1826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 rot="1539937">
            <a:off x="1489604" y="3931588"/>
            <a:ext cx="2614769" cy="823514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 rot="19797832" flipV="1">
            <a:off x="4109183" y="4870553"/>
            <a:ext cx="380318" cy="3512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2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Zeitplan 2011 - 2012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9"/>
            <a:ext cx="8520113" cy="5574437"/>
          </a:xfrm>
        </p:spPr>
        <p:txBody>
          <a:bodyPr/>
          <a:lstStyle/>
          <a:p>
            <a:r>
              <a:rPr lang="de-DE" dirty="0" smtClean="0"/>
              <a:t>Bauphase 1: </a:t>
            </a:r>
            <a:r>
              <a:rPr lang="de-DE" dirty="0" smtClean="0">
                <a:ea typeface="ＭＳ Ｐゴシック" charset="-128"/>
              </a:rPr>
              <a:t>Mitte September – Ende Dezember 2011</a:t>
            </a:r>
          </a:p>
          <a:p>
            <a:r>
              <a:rPr lang="de-DE" dirty="0" smtClean="0">
                <a:ea typeface="ＭＳ Ｐゴシック" charset="-128"/>
              </a:rPr>
              <a:t>Bauphase 2 : Dez-22, 2011 – Mitte Februar 2012 </a:t>
            </a:r>
            <a:br>
              <a:rPr lang="de-DE" dirty="0" smtClean="0">
                <a:ea typeface="ＭＳ Ｐゴシック" charset="-128"/>
              </a:rPr>
            </a:br>
            <a:r>
              <a:rPr lang="de-DE" dirty="0" smtClean="0">
                <a:ea typeface="ＭＳ Ｐゴシック" charset="-128"/>
              </a:rPr>
              <a:t>(während  des PETRAIII Winter-</a:t>
            </a:r>
            <a:r>
              <a:rPr lang="de-DE" dirty="0" err="1" smtClean="0">
                <a:ea typeface="ＭＳ Ｐゴシック" charset="-128"/>
              </a:rPr>
              <a:t>Shutdowns</a:t>
            </a:r>
            <a:r>
              <a:rPr lang="de-DE" dirty="0" smtClean="0">
                <a:ea typeface="ＭＳ Ｐゴシック" charset="-128"/>
              </a:rPr>
              <a:t>)</a:t>
            </a:r>
          </a:p>
          <a:p>
            <a:r>
              <a:rPr lang="de-DE" dirty="0" smtClean="0"/>
              <a:t> Bauphase 3: ab März 2012 </a:t>
            </a:r>
          </a:p>
          <a:p>
            <a:pPr lvl="1"/>
            <a:r>
              <a:rPr lang="de-DE" dirty="0" smtClean="0"/>
              <a:t>Tunnel fertig: Frühsommer 2012</a:t>
            </a:r>
          </a:p>
          <a:p>
            <a:pPr lvl="1"/>
            <a:r>
              <a:rPr lang="de-DE" dirty="0" smtClean="0"/>
              <a:t>Experimentierhalle fertig: spät 2012</a:t>
            </a:r>
          </a:p>
          <a:p>
            <a:pPr>
              <a:defRPr/>
            </a:pPr>
            <a:r>
              <a:rPr lang="de-DE" dirty="0" smtClean="0"/>
              <a:t>TGA Ausrüstung</a:t>
            </a:r>
          </a:p>
          <a:p>
            <a:pPr lvl="1">
              <a:defRPr/>
            </a:pPr>
            <a:r>
              <a:rPr lang="de-DE" dirty="0" smtClean="0"/>
              <a:t>Tunnel + Gebäude: Sommer 2012</a:t>
            </a:r>
          </a:p>
          <a:p>
            <a:pPr lvl="1">
              <a:defRPr/>
            </a:pPr>
            <a:r>
              <a:rPr lang="de-DE" dirty="0" smtClean="0"/>
              <a:t>Experimentierhalle: Ende 2012 </a:t>
            </a:r>
          </a:p>
          <a:p>
            <a:pPr>
              <a:defRPr/>
            </a:pPr>
            <a:r>
              <a:rPr lang="de-DE" dirty="0" smtClean="0"/>
              <a:t>Montage Sockel / Betonsteine, </a:t>
            </a:r>
            <a:r>
              <a:rPr lang="de-DE" dirty="0" err="1" smtClean="0"/>
              <a:t>Undulator</a:t>
            </a:r>
            <a:r>
              <a:rPr lang="de-DE" dirty="0" smtClean="0"/>
              <a:t>-Gestelle im FLASH2 Tunnel: </a:t>
            </a:r>
            <a:br>
              <a:rPr lang="de-DE" dirty="0" smtClean="0"/>
            </a:br>
            <a:r>
              <a:rPr lang="de-DE" dirty="0" smtClean="0"/>
              <a:t>Sommer 2012</a:t>
            </a:r>
          </a:p>
          <a:p>
            <a:pPr>
              <a:defRPr/>
            </a:pPr>
            <a:r>
              <a:rPr lang="de-DE" dirty="0" smtClean="0"/>
              <a:t>Einbau Elektronen-</a:t>
            </a:r>
            <a:r>
              <a:rPr lang="de-DE" dirty="0" err="1" smtClean="0"/>
              <a:t>Beamline</a:t>
            </a:r>
            <a:r>
              <a:rPr lang="de-DE" dirty="0" smtClean="0"/>
              <a:t> im FLASH2 Tunnel: ab Mitte August 2012</a:t>
            </a:r>
          </a:p>
          <a:p>
            <a:pPr lvl="1">
              <a:defRPr/>
            </a:pPr>
            <a:r>
              <a:rPr lang="de-DE" dirty="0" smtClean="0"/>
              <a:t>Ziel: Elektronen-</a:t>
            </a:r>
            <a:r>
              <a:rPr lang="de-DE" dirty="0" err="1" smtClean="0"/>
              <a:t>Beamline</a:t>
            </a:r>
            <a:r>
              <a:rPr lang="de-DE" dirty="0" smtClean="0"/>
              <a:t> von Abschirmung bis zum </a:t>
            </a:r>
            <a:r>
              <a:rPr lang="de-DE" dirty="0" err="1" smtClean="0"/>
              <a:t>Dump</a:t>
            </a:r>
            <a:r>
              <a:rPr lang="de-DE" dirty="0" smtClean="0"/>
              <a:t> ist bis Weihnachten installier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6195" y="2743661"/>
            <a:ext cx="4592249" cy="107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82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Zeitplan 2013 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229860"/>
          </a:xfrm>
        </p:spPr>
        <p:txBody>
          <a:bodyPr/>
          <a:lstStyle/>
          <a:p>
            <a:r>
              <a:rPr lang="de-DE" dirty="0" smtClean="0"/>
              <a:t>FLASH2 </a:t>
            </a:r>
            <a:r>
              <a:rPr lang="de-DE" dirty="0"/>
              <a:t>Tunnel</a:t>
            </a:r>
          </a:p>
          <a:p>
            <a:pPr lvl="1"/>
            <a:r>
              <a:rPr lang="de-DE" dirty="0"/>
              <a:t>Montage </a:t>
            </a:r>
            <a:r>
              <a:rPr lang="de-DE" dirty="0" err="1" smtClean="0"/>
              <a:t>Undulatoren</a:t>
            </a:r>
            <a:endParaRPr lang="de-DE" dirty="0"/>
          </a:p>
          <a:p>
            <a:pPr lvl="1"/>
            <a:r>
              <a:rPr lang="de-DE" dirty="0"/>
              <a:t>Montage </a:t>
            </a:r>
            <a:r>
              <a:rPr lang="de-DE" dirty="0" smtClean="0"/>
              <a:t>Photonen-</a:t>
            </a:r>
            <a:r>
              <a:rPr lang="de-DE" dirty="0" err="1" smtClean="0"/>
              <a:t>Beamline</a:t>
            </a:r>
            <a:r>
              <a:rPr lang="de-DE" dirty="0" smtClean="0"/>
              <a:t> </a:t>
            </a:r>
            <a:r>
              <a:rPr lang="de-DE" dirty="0"/>
              <a:t>und Photonendiagnose</a:t>
            </a:r>
            <a:endParaRPr lang="de-DE" dirty="0" smtClean="0"/>
          </a:p>
          <a:p>
            <a:r>
              <a:rPr lang="de-DE" dirty="0" smtClean="0"/>
              <a:t>Verbindung </a:t>
            </a:r>
            <a:r>
              <a:rPr lang="de-DE" dirty="0"/>
              <a:t>FLASH </a:t>
            </a:r>
            <a:r>
              <a:rPr lang="de-DE" dirty="0" smtClean="0"/>
              <a:t>Beschleuniger mit FLASH2: Januar </a:t>
            </a:r>
            <a:r>
              <a:rPr lang="de-DE" dirty="0"/>
              <a:t>– </a:t>
            </a:r>
            <a:r>
              <a:rPr lang="de-DE" dirty="0" smtClean="0"/>
              <a:t>März 2013 </a:t>
            </a:r>
            <a:endParaRPr lang="de-DE" dirty="0"/>
          </a:p>
          <a:p>
            <a:pPr lvl="1"/>
            <a:r>
              <a:rPr lang="de-DE" dirty="0" smtClean="0"/>
              <a:t>Öffnung </a:t>
            </a:r>
            <a:r>
              <a:rPr lang="de-DE" dirty="0"/>
              <a:t>durch Tunnel-Wand</a:t>
            </a:r>
          </a:p>
          <a:p>
            <a:pPr lvl="1"/>
            <a:r>
              <a:rPr lang="de-DE" dirty="0" smtClean="0"/>
              <a:t>Umbau FLASH zwischen </a:t>
            </a:r>
            <a:r>
              <a:rPr lang="de-DE" dirty="0"/>
              <a:t>ACC7 und Kollimator-Sektion </a:t>
            </a:r>
          </a:p>
          <a:p>
            <a:pPr lvl="1"/>
            <a:r>
              <a:rPr lang="de-DE" dirty="0" smtClean="0"/>
              <a:t>Einbau Elektronen-</a:t>
            </a:r>
            <a:r>
              <a:rPr lang="de-DE" dirty="0" err="1"/>
              <a:t>Beamline</a:t>
            </a:r>
            <a:r>
              <a:rPr lang="de-DE" dirty="0"/>
              <a:t> </a:t>
            </a:r>
            <a:r>
              <a:rPr lang="de-DE" dirty="0" smtClean="0"/>
              <a:t>im Extraktionsbereich</a:t>
            </a:r>
            <a:endParaRPr lang="de-DE" dirty="0"/>
          </a:p>
          <a:p>
            <a:r>
              <a:rPr lang="de-DE" dirty="0" smtClean="0"/>
              <a:t>Photonen-</a:t>
            </a:r>
            <a:r>
              <a:rPr lang="de-DE" dirty="0" err="1"/>
              <a:t>Beamline</a:t>
            </a:r>
            <a:r>
              <a:rPr lang="de-DE" dirty="0"/>
              <a:t> durch </a:t>
            </a:r>
            <a:r>
              <a:rPr lang="de-DE" dirty="0" smtClean="0"/>
              <a:t>PETRA-Tunnel</a:t>
            </a:r>
          </a:p>
          <a:p>
            <a:pPr lvl="1"/>
            <a:r>
              <a:rPr lang="de-DE" dirty="0" smtClean="0"/>
              <a:t>Abhängig </a:t>
            </a:r>
            <a:r>
              <a:rPr lang="de-DE" dirty="0"/>
              <a:t>vom </a:t>
            </a:r>
            <a:r>
              <a:rPr lang="de-DE" dirty="0" smtClean="0"/>
              <a:t>PETRAIII-</a:t>
            </a:r>
            <a:r>
              <a:rPr lang="de-DE" dirty="0" err="1" smtClean="0"/>
              <a:t>Shutdown</a:t>
            </a:r>
            <a:endParaRPr lang="de-DE" dirty="0" smtClean="0"/>
          </a:p>
          <a:p>
            <a:pPr>
              <a:defRPr/>
            </a:pPr>
            <a:r>
              <a:rPr lang="de-DE" dirty="0" smtClean="0"/>
              <a:t>Inbetriebnahme </a:t>
            </a:r>
            <a:r>
              <a:rPr lang="de-DE" dirty="0"/>
              <a:t>Magnet-Netzgeräte: </a:t>
            </a:r>
            <a:r>
              <a:rPr lang="de-DE" dirty="0" smtClean="0"/>
              <a:t>ab ~ April / Mai 2013</a:t>
            </a:r>
            <a:endParaRPr lang="de-DE" dirty="0"/>
          </a:p>
          <a:p>
            <a:pPr lvl="1">
              <a:defRPr/>
            </a:pPr>
            <a:r>
              <a:rPr lang="de-DE" dirty="0"/>
              <a:t>Geschlossener </a:t>
            </a:r>
            <a:r>
              <a:rPr lang="de-DE" dirty="0" smtClean="0"/>
              <a:t>FLASH2 Tunnel </a:t>
            </a:r>
            <a:r>
              <a:rPr lang="de-DE" dirty="0"/>
              <a:t>mit Magnetstromfreigabe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Interlocksystem in Betrieb</a:t>
            </a:r>
            <a:r>
              <a:rPr lang="de-DE" dirty="0" smtClean="0"/>
              <a:t>)</a:t>
            </a:r>
            <a:endParaRPr lang="de-DE" dirty="0"/>
          </a:p>
          <a:p>
            <a:pPr>
              <a:defRPr/>
            </a:pPr>
            <a:r>
              <a:rPr lang="de-DE" dirty="0"/>
              <a:t>Inbetriebnahme mit Strahl: </a:t>
            </a:r>
            <a:r>
              <a:rPr lang="de-DE" dirty="0" smtClean="0"/>
              <a:t>ab ~ Juni </a:t>
            </a:r>
            <a:r>
              <a:rPr lang="de-DE" dirty="0"/>
              <a:t>2013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4515" y="2729013"/>
            <a:ext cx="2172793" cy="182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05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Bauanfang Phase 1</a:t>
            </a:r>
            <a:endParaRPr lang="de-DE" dirty="0"/>
          </a:p>
        </p:txBody>
      </p:sp>
      <p:pic>
        <p:nvPicPr>
          <p:cNvPr id="7" name="Content Placeholder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76" y="917018"/>
            <a:ext cx="2766063" cy="20745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9539" y="917018"/>
            <a:ext cx="1828800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smtClean="0"/>
              <a:t>Montag 19.9.2011</a:t>
            </a:r>
            <a:endParaRPr lang="de-DE" sz="1600"/>
          </a:p>
        </p:txBody>
      </p:sp>
      <p:pic>
        <p:nvPicPr>
          <p:cNvPr id="8" name="Content Placeholder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541" y="942973"/>
            <a:ext cx="2562863" cy="19221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42080" y="952603"/>
            <a:ext cx="1934702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smtClean="0"/>
              <a:t>Dienstag 20.9.2011</a:t>
            </a:r>
            <a:endParaRPr lang="de-DE" sz="160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845" y="917018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59589" y="925271"/>
            <a:ext cx="2236756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smtClean="0"/>
              <a:t>Mittwoch 21.9.2011</a:t>
            </a:r>
            <a:endParaRPr lang="de-DE" sz="1600"/>
          </a:p>
        </p:txBody>
      </p:sp>
      <p:pic>
        <p:nvPicPr>
          <p:cNvPr id="14" name="Content Placeholder 5" descr="IMG_4702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276" y="3097574"/>
            <a:ext cx="3056411" cy="1772706"/>
          </a:xfrm>
        </p:spPr>
      </p:pic>
      <p:pic>
        <p:nvPicPr>
          <p:cNvPr id="15" name="Content Placeholder 3" descr="IMG_469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633" y="4643132"/>
            <a:ext cx="2948798" cy="180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79539" y="4643132"/>
            <a:ext cx="2328861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smtClean="0"/>
              <a:t>Donnerstag 22.9.2011</a:t>
            </a:r>
            <a:endParaRPr lang="de-DE" sz="1600"/>
          </a:p>
        </p:txBody>
      </p:sp>
      <p:pic>
        <p:nvPicPr>
          <p:cNvPr id="17" name="Content Placeholder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3564" y="3028768"/>
            <a:ext cx="2846435" cy="1435846"/>
          </a:xfrm>
          <a:prstGeom prst="rect">
            <a:avLst/>
          </a:prstGeom>
        </p:spPr>
      </p:pic>
      <p:pic>
        <p:nvPicPr>
          <p:cNvPr id="18" name="Content Placeholder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759" y="4189508"/>
            <a:ext cx="2433672" cy="19512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35113" y="3931932"/>
            <a:ext cx="2058647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smtClean="0"/>
              <a:t>Freitag 23.9.2011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83326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Bauanfang Phase 1</a:t>
            </a:r>
            <a:endParaRPr lang="en-US" dirty="0"/>
          </a:p>
        </p:txBody>
      </p:sp>
      <p:pic>
        <p:nvPicPr>
          <p:cNvPr id="5" name="Content Placeholder 4" descr="Vermes20110923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93" y="924607"/>
            <a:ext cx="8849823" cy="4128124"/>
          </a:xfrm>
        </p:spPr>
      </p:pic>
      <p:pic>
        <p:nvPicPr>
          <p:cNvPr id="6" name="Content Placeholder 3" descr="MessungTunnel-201109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" b="3050"/>
          <a:stretch>
            <a:fillRect/>
          </a:stretch>
        </p:blipFill>
        <p:spPr bwMode="auto">
          <a:xfrm>
            <a:off x="0" y="3147824"/>
            <a:ext cx="5699042" cy="346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26261" y="6401613"/>
            <a:ext cx="24050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M. </a:t>
            </a:r>
            <a:r>
              <a:rPr lang="en-US" sz="1400" dirty="0" err="1" smtClean="0"/>
              <a:t>Schlösser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9930" y="3647693"/>
            <a:ext cx="82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 mm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0724" y="5461820"/>
            <a:ext cx="82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  <a:r>
              <a:rPr lang="en-US" sz="1600" dirty="0" smtClean="0"/>
              <a:t> mm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7560" y="6424876"/>
            <a:ext cx="955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</a:t>
            </a:r>
            <a:r>
              <a:rPr lang="en-US" sz="1600" dirty="0" smtClean="0"/>
              <a:t>0 m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60896" y="6424876"/>
            <a:ext cx="955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</a:t>
            </a:r>
            <a:r>
              <a:rPr lang="en-US" sz="1600" dirty="0" smtClean="0"/>
              <a:t>00 m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5625" y="6036877"/>
            <a:ext cx="955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146 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287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115098"/>
          </a:xfrm>
        </p:spPr>
        <p:txBody>
          <a:bodyPr/>
          <a:lstStyle/>
          <a:p>
            <a:r>
              <a:rPr lang="de-DE" dirty="0" smtClean="0"/>
              <a:t>FLASH2 ist die zweite FLASH </a:t>
            </a:r>
            <a:r>
              <a:rPr lang="de-DE" dirty="0" err="1" smtClean="0"/>
              <a:t>Undulator-Beamline</a:t>
            </a:r>
            <a:r>
              <a:rPr lang="de-DE" dirty="0" smtClean="0"/>
              <a:t> mit eigenem Tunnel und Experimentierhalle</a:t>
            </a:r>
          </a:p>
          <a:p>
            <a:r>
              <a:rPr lang="de-DE" dirty="0" err="1" smtClean="0"/>
              <a:t>Undulatoren</a:t>
            </a:r>
            <a:r>
              <a:rPr lang="de-DE" dirty="0" smtClean="0"/>
              <a:t> </a:t>
            </a:r>
            <a:r>
              <a:rPr lang="de-DE" dirty="0"/>
              <a:t>mit </a:t>
            </a:r>
            <a:r>
              <a:rPr lang="de-DE" dirty="0" smtClean="0"/>
              <a:t>variablem Gap</a:t>
            </a:r>
          </a:p>
          <a:p>
            <a:r>
              <a:rPr lang="de-DE" dirty="0" smtClean="0"/>
              <a:t>SASE und - ab 2014 - HHG </a:t>
            </a:r>
            <a:r>
              <a:rPr lang="de-DE" dirty="0" err="1" smtClean="0"/>
              <a:t>Seeding</a:t>
            </a:r>
            <a:endParaRPr lang="de-DE" dirty="0" smtClean="0"/>
          </a:p>
          <a:p>
            <a:r>
              <a:rPr lang="de-DE" dirty="0" smtClean="0"/>
              <a:t>Der Tunnelbau hat letzte Woche begonnen</a:t>
            </a:r>
          </a:p>
          <a:p>
            <a:r>
              <a:rPr lang="de-DE" dirty="0"/>
              <a:t>Einbau </a:t>
            </a:r>
            <a:r>
              <a:rPr lang="de-DE" dirty="0" smtClean="0"/>
              <a:t>Elektronen-</a:t>
            </a:r>
            <a:r>
              <a:rPr lang="de-DE" dirty="0" err="1"/>
              <a:t>Beamline</a:t>
            </a:r>
            <a:r>
              <a:rPr lang="de-DE" dirty="0"/>
              <a:t> </a:t>
            </a:r>
            <a:r>
              <a:rPr lang="de-DE" dirty="0" smtClean="0"/>
              <a:t>ab Spätsommer 2012</a:t>
            </a:r>
          </a:p>
          <a:p>
            <a:r>
              <a:rPr lang="de-DE" dirty="0" smtClean="0"/>
              <a:t>Verbindung mit FLASH-Tunnel Anfang 2013</a:t>
            </a:r>
          </a:p>
          <a:p>
            <a:r>
              <a:rPr lang="de-DE" dirty="0" smtClean="0"/>
              <a:t>Inbetriebnahme mit Strahl ab Frühsommer 2013</a:t>
            </a:r>
            <a:endParaRPr lang="de-DE" dirty="0"/>
          </a:p>
        </p:txBody>
      </p:sp>
      <p:pic>
        <p:nvPicPr>
          <p:cNvPr id="4" name="Picture 3" descr="C:\Documents and Settings\Faatz\Desktop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255" y="4466708"/>
            <a:ext cx="6838683" cy="182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20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FLASH II / FLASH2  / FLASH3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9"/>
            <a:ext cx="8520113" cy="2791383"/>
          </a:xfrm>
        </p:spPr>
        <p:txBody>
          <a:bodyPr/>
          <a:lstStyle/>
          <a:p>
            <a:r>
              <a:rPr lang="de-DE" dirty="0" smtClean="0"/>
              <a:t>FLASH II ist das Projekt, eine zweite </a:t>
            </a:r>
            <a:r>
              <a:rPr lang="de-DE" dirty="0" err="1" smtClean="0"/>
              <a:t>Undulator</a:t>
            </a:r>
            <a:r>
              <a:rPr lang="de-DE" dirty="0" err="1"/>
              <a:t>-</a:t>
            </a:r>
            <a:r>
              <a:rPr lang="de-DE" dirty="0" err="1" smtClean="0"/>
              <a:t>Beamline</a:t>
            </a:r>
            <a:r>
              <a:rPr lang="de-DE" dirty="0" smtClean="0"/>
              <a:t> in einem eigenen Tunnel und mit einer eigenen Experimentierhalle zu bauen</a:t>
            </a:r>
          </a:p>
          <a:p>
            <a:r>
              <a:rPr lang="de-DE" dirty="0" smtClean="0"/>
              <a:t>FLASH2 ist die zweite FLASH </a:t>
            </a:r>
            <a:r>
              <a:rPr lang="de-DE" dirty="0" err="1" smtClean="0"/>
              <a:t>Undulator</a:t>
            </a:r>
            <a:r>
              <a:rPr lang="de-DE" dirty="0" err="1"/>
              <a:t>-</a:t>
            </a:r>
            <a:r>
              <a:rPr lang="de-DE" dirty="0" err="1" smtClean="0"/>
              <a:t>Beamline</a:t>
            </a:r>
            <a:endParaRPr lang="de-DE" dirty="0" smtClean="0"/>
          </a:p>
          <a:p>
            <a:r>
              <a:rPr lang="de-DE" dirty="0"/>
              <a:t>FLASH ab 2013: Ein Beschleuniger, zwei </a:t>
            </a:r>
            <a:r>
              <a:rPr lang="de-DE" dirty="0" err="1"/>
              <a:t>Undulator-</a:t>
            </a:r>
            <a:r>
              <a:rPr lang="de-DE" dirty="0" err="1" smtClean="0"/>
              <a:t>Beamlines</a:t>
            </a:r>
            <a:endParaRPr lang="de-DE" dirty="0" smtClean="0"/>
          </a:p>
          <a:p>
            <a:r>
              <a:rPr lang="de-DE" dirty="0" smtClean="0"/>
              <a:t>FLASH3 ist eine zukünftige dritte </a:t>
            </a:r>
            <a:r>
              <a:rPr lang="de-DE" dirty="0" err="1" smtClean="0"/>
              <a:t>Beamline</a:t>
            </a:r>
            <a:r>
              <a:rPr lang="de-DE" dirty="0" smtClean="0"/>
              <a:t>, die sich mit FLASH2 in demselben Tunnel befindet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2083" y="3740612"/>
            <a:ext cx="8731250" cy="2303462"/>
            <a:chOff x="293688" y="3619022"/>
            <a:chExt cx="8731250" cy="2303462"/>
          </a:xfrm>
        </p:grpSpPr>
        <p:sp>
          <p:nvSpPr>
            <p:cNvPr id="6" name="Line 49"/>
            <p:cNvSpPr>
              <a:spLocks noChangeShapeType="1"/>
            </p:cNvSpPr>
            <p:nvPr/>
          </p:nvSpPr>
          <p:spPr bwMode="auto">
            <a:xfrm rot="10800000" flipH="1">
              <a:off x="5167313" y="3877784"/>
              <a:ext cx="3322637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5400000" flipH="1">
              <a:off x="8398908" y="3599419"/>
              <a:ext cx="525463" cy="5646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59 w 21600"/>
                <a:gd name="T13" fmla="*/ 3486 h 21600"/>
                <a:gd name="T14" fmla="*/ 18141 w 21600"/>
                <a:gd name="T15" fmla="*/ 181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349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de-DE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16200000" flipH="1">
              <a:off x="8417993" y="3661275"/>
              <a:ext cx="360363" cy="4393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79 w 21600"/>
                <a:gd name="T13" fmla="*/ 2400 h 21600"/>
                <a:gd name="T14" fmla="*/ 19221 w 21600"/>
                <a:gd name="T15" fmla="*/ 19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42" y="21600"/>
                  </a:lnTo>
                  <a:lnTo>
                    <a:pt x="204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10800000" flipH="1" flipV="1">
              <a:off x="8818673" y="4042884"/>
              <a:ext cx="125301" cy="100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16200000" flipH="1" flipV="1">
              <a:off x="8829730" y="3607966"/>
              <a:ext cx="103188" cy="125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rot="5400000" flipH="1">
              <a:off x="8878942" y="3661941"/>
              <a:ext cx="4763" cy="125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rot="16200000" flipH="1" flipV="1">
              <a:off x="8878942" y="3977853"/>
              <a:ext cx="4763" cy="125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 rot="10800000" flipH="1" flipV="1">
              <a:off x="7664943" y="3861904"/>
              <a:ext cx="356910" cy="3587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Rectangle 35"/>
            <p:cNvSpPr>
              <a:spLocks noChangeAspect="1" noChangeArrowheads="1"/>
            </p:cNvSpPr>
            <p:nvPr/>
          </p:nvSpPr>
          <p:spPr bwMode="auto">
            <a:xfrm rot="13246042">
              <a:off x="7833329" y="4109559"/>
              <a:ext cx="274216" cy="1222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" name="Freeform 50"/>
            <p:cNvSpPr>
              <a:spLocks/>
            </p:cNvSpPr>
            <p:nvPr/>
          </p:nvSpPr>
          <p:spPr bwMode="auto">
            <a:xfrm rot="10800000" flipH="1" flipV="1">
              <a:off x="7551011" y="3774597"/>
              <a:ext cx="206666" cy="2063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2147483647 w 143"/>
                <a:gd name="T5" fmla="*/ 2147483647 h 130"/>
                <a:gd name="T6" fmla="*/ 2147483647 w 143"/>
                <a:gd name="T7" fmla="*/ 2147483647 h 130"/>
                <a:gd name="T8" fmla="*/ 2147483647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" name="Group 60"/>
            <p:cNvGrpSpPr>
              <a:grpSpLocks/>
            </p:cNvGrpSpPr>
            <p:nvPr/>
          </p:nvGrpSpPr>
          <p:grpSpPr bwMode="auto">
            <a:xfrm rot="10800000" flipH="1">
              <a:off x="6309373" y="3779343"/>
              <a:ext cx="1127712" cy="200026"/>
              <a:chOff x="4009" y="2043"/>
              <a:chExt cx="724" cy="126"/>
            </a:xfrm>
          </p:grpSpPr>
          <p:sp>
            <p:nvSpPr>
              <p:cNvPr id="29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4413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0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442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1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4471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2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4500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3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4558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4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4529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5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4587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6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4617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7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4645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8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4675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9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4413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0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4442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1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4471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2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4500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3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4558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4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4529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5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4587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6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4617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7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4645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8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4675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9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4703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0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4703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51" name="Group 83"/>
              <p:cNvGrpSpPr>
                <a:grpSpLocks/>
              </p:cNvGrpSpPr>
              <p:nvPr/>
            </p:nvGrpSpPr>
            <p:grpSpPr bwMode="auto">
              <a:xfrm flipH="1" flipV="1">
                <a:off x="4382" y="2043"/>
                <a:ext cx="29" cy="126"/>
                <a:chOff x="1359" y="3335"/>
                <a:chExt cx="31" cy="126"/>
              </a:xfrm>
            </p:grpSpPr>
            <p:sp>
              <p:nvSpPr>
                <p:cNvPr id="77" name="Rectangle 8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414"/>
                  <a:ext cx="31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78" name="Rectangle 8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335"/>
                  <a:ext cx="31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sp>
            <p:nvSpPr>
              <p:cNvPr id="52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040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3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069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4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098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5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127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6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185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7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156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8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214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9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244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0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4272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1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4302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2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4040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3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4069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4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098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5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4127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6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4185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7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4156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8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4214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9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4244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70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272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71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4302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72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4330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73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4330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74" name="Group 108"/>
              <p:cNvGrpSpPr>
                <a:grpSpLocks/>
              </p:cNvGrpSpPr>
              <p:nvPr/>
            </p:nvGrpSpPr>
            <p:grpSpPr bwMode="auto">
              <a:xfrm flipH="1" flipV="1">
                <a:off x="4009" y="2043"/>
                <a:ext cx="29" cy="126"/>
                <a:chOff x="1359" y="3335"/>
                <a:chExt cx="31" cy="126"/>
              </a:xfrm>
            </p:grpSpPr>
            <p:sp>
              <p:nvSpPr>
                <p:cNvPr id="75" name="Rectangle 10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414"/>
                  <a:ext cx="31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76" name="Rectangle 11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335"/>
                  <a:ext cx="31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</p:grpSp>
        <p:sp>
          <p:nvSpPr>
            <p:cNvPr id="19" name="Rectangle 112"/>
            <p:cNvSpPr>
              <a:spLocks noChangeAspect="1" noChangeArrowheads="1"/>
            </p:cNvSpPr>
            <p:nvPr/>
          </p:nvSpPr>
          <p:spPr bwMode="auto">
            <a:xfrm rot="10800000" flipH="1">
              <a:off x="7904134" y="3831747"/>
              <a:ext cx="372650" cy="93663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20" name="Group 113"/>
            <p:cNvGrpSpPr>
              <a:grpSpLocks/>
            </p:cNvGrpSpPr>
            <p:nvPr/>
          </p:nvGrpSpPr>
          <p:grpSpPr bwMode="auto">
            <a:xfrm rot="10800000" flipH="1">
              <a:off x="7829278" y="3790472"/>
              <a:ext cx="743673" cy="173038"/>
              <a:chOff x="5088" y="2045"/>
              <a:chExt cx="478" cy="109"/>
            </a:xfrm>
          </p:grpSpPr>
          <p:sp>
            <p:nvSpPr>
              <p:cNvPr id="27" name="Freeform 114"/>
              <p:cNvSpPr>
                <a:spLocks noChangeAspect="1"/>
              </p:cNvSpPr>
              <p:nvPr/>
            </p:nvSpPr>
            <p:spPr bwMode="auto">
              <a:xfrm flipH="1" flipV="1">
                <a:off x="5321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" name="Freeform 115"/>
              <p:cNvSpPr>
                <a:spLocks noChangeAspect="1"/>
              </p:cNvSpPr>
              <p:nvPr/>
            </p:nvSpPr>
            <p:spPr bwMode="auto">
              <a:xfrm>
                <a:off x="5088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</p:grpSp>
        <p:sp>
          <p:nvSpPr>
            <p:cNvPr id="21" name="Line 117"/>
            <p:cNvSpPr>
              <a:spLocks noChangeShapeType="1"/>
            </p:cNvSpPr>
            <p:nvPr/>
          </p:nvSpPr>
          <p:spPr bwMode="auto">
            <a:xfrm rot="10800000" flipH="1">
              <a:off x="8380930" y="3736497"/>
              <a:ext cx="401941" cy="141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2" name="Line 118"/>
            <p:cNvSpPr>
              <a:spLocks noChangeShapeType="1"/>
            </p:cNvSpPr>
            <p:nvPr/>
          </p:nvSpPr>
          <p:spPr bwMode="auto">
            <a:xfrm rot="10800000" flipH="1">
              <a:off x="8579460" y="3803172"/>
              <a:ext cx="216430" cy="4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3" name="Line 119"/>
            <p:cNvSpPr>
              <a:spLocks noChangeShapeType="1"/>
            </p:cNvSpPr>
            <p:nvPr/>
          </p:nvSpPr>
          <p:spPr bwMode="auto">
            <a:xfrm rot="10800000" flipH="1" flipV="1">
              <a:off x="8579460" y="3812697"/>
              <a:ext cx="222939" cy="65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4" name="Line 120"/>
            <p:cNvSpPr>
              <a:spLocks noChangeShapeType="1"/>
            </p:cNvSpPr>
            <p:nvPr/>
          </p:nvSpPr>
          <p:spPr bwMode="auto">
            <a:xfrm rot="10800000" flipH="1" flipV="1">
              <a:off x="8376049" y="3879372"/>
              <a:ext cx="388923" cy="103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5" name="Line 121"/>
            <p:cNvSpPr>
              <a:spLocks noChangeShapeType="1"/>
            </p:cNvSpPr>
            <p:nvPr/>
          </p:nvSpPr>
          <p:spPr bwMode="auto">
            <a:xfrm rot="10800000" flipH="1" flipV="1">
              <a:off x="8449277" y="3900009"/>
              <a:ext cx="305931" cy="160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79" name="Line 37"/>
            <p:cNvSpPr>
              <a:spLocks noChangeShapeType="1"/>
            </p:cNvSpPr>
            <p:nvPr/>
          </p:nvSpPr>
          <p:spPr bwMode="auto">
            <a:xfrm rot="10800000" flipH="1">
              <a:off x="5027613" y="3844447"/>
              <a:ext cx="185737" cy="169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0" name="Group 46"/>
            <p:cNvGrpSpPr>
              <a:grpSpLocks noChangeAspect="1"/>
            </p:cNvGrpSpPr>
            <p:nvPr/>
          </p:nvGrpSpPr>
          <p:grpSpPr bwMode="auto">
            <a:xfrm rot="9364650" flipV="1">
              <a:off x="5067300" y="3726972"/>
              <a:ext cx="74613" cy="438150"/>
              <a:chOff x="2790" y="3240"/>
              <a:chExt cx="56" cy="332"/>
            </a:xfrm>
          </p:grpSpPr>
          <p:sp>
            <p:nvSpPr>
              <p:cNvPr id="8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2" name="AutoShape 48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</p:grpSp>
        <p:sp>
          <p:nvSpPr>
            <p:cNvPr id="83" name="Freeform 51"/>
            <p:cNvSpPr>
              <a:spLocks/>
            </p:cNvSpPr>
            <p:nvPr/>
          </p:nvSpPr>
          <p:spPr bwMode="auto">
            <a:xfrm rot="10800000" flipV="1">
              <a:off x="5141913" y="3774597"/>
              <a:ext cx="95250" cy="2063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Line 12"/>
            <p:cNvSpPr>
              <a:spLocks noChangeShapeType="1"/>
            </p:cNvSpPr>
            <p:nvPr/>
          </p:nvSpPr>
          <p:spPr bwMode="auto">
            <a:xfrm rot="10800000" flipH="1" flipV="1">
              <a:off x="431800" y="3830159"/>
              <a:ext cx="0" cy="65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 rot="10800000" flipH="1" flipV="1">
              <a:off x="569913" y="4006372"/>
              <a:ext cx="4410075" cy="7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AutoShape 15"/>
            <p:cNvSpPr>
              <a:spLocks noChangeArrowheads="1"/>
            </p:cNvSpPr>
            <p:nvPr/>
          </p:nvSpPr>
          <p:spPr bwMode="auto">
            <a:xfrm rot="10800000" flipH="1">
              <a:off x="293688" y="3892072"/>
              <a:ext cx="276225" cy="23653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87" name="Group 16"/>
            <p:cNvGrpSpPr>
              <a:grpSpLocks/>
            </p:cNvGrpSpPr>
            <p:nvPr/>
          </p:nvGrpSpPr>
          <p:grpSpPr bwMode="auto">
            <a:xfrm rot="10800000" flipV="1">
              <a:off x="2908300" y="3871434"/>
              <a:ext cx="388938" cy="282575"/>
              <a:chOff x="3345" y="3309"/>
              <a:chExt cx="270" cy="178"/>
            </a:xfrm>
          </p:grpSpPr>
          <p:sp>
            <p:nvSpPr>
              <p:cNvPr id="88" name="Line 17"/>
              <p:cNvSpPr>
                <a:spLocks noChangeShapeType="1"/>
              </p:cNvSpPr>
              <p:nvPr/>
            </p:nvSpPr>
            <p:spPr bwMode="auto">
              <a:xfrm flipH="1">
                <a:off x="3520" y="3400"/>
                <a:ext cx="75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" name="Line 18"/>
              <p:cNvSpPr>
                <a:spLocks noChangeShapeType="1"/>
              </p:cNvSpPr>
              <p:nvPr/>
            </p:nvSpPr>
            <p:spPr bwMode="auto">
              <a:xfrm flipH="1" flipV="1">
                <a:off x="3452" y="3360"/>
                <a:ext cx="68" cy="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" name="Line 19"/>
              <p:cNvSpPr>
                <a:spLocks noChangeShapeType="1"/>
              </p:cNvSpPr>
              <p:nvPr/>
            </p:nvSpPr>
            <p:spPr bwMode="auto">
              <a:xfrm flipH="1">
                <a:off x="3368" y="3346"/>
                <a:ext cx="68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1" name="Rectangle 2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580" y="3371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92" name="Rectangle 21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502" y="3429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93" name="Rectangle 22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420" y="3309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94" name="Rectangle 23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345" y="3371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grpSp>
          <p:nvGrpSpPr>
            <p:cNvPr id="95" name="Group 24"/>
            <p:cNvGrpSpPr>
              <a:grpSpLocks/>
            </p:cNvGrpSpPr>
            <p:nvPr/>
          </p:nvGrpSpPr>
          <p:grpSpPr bwMode="auto">
            <a:xfrm rot="10800000" flipH="1">
              <a:off x="1419225" y="3960334"/>
              <a:ext cx="390525" cy="184150"/>
              <a:chOff x="1337" y="2168"/>
              <a:chExt cx="270" cy="116"/>
            </a:xfrm>
          </p:grpSpPr>
          <p:sp>
            <p:nvSpPr>
              <p:cNvPr id="96" name="Line 25"/>
              <p:cNvSpPr>
                <a:spLocks noChangeShapeType="1"/>
              </p:cNvSpPr>
              <p:nvPr/>
            </p:nvSpPr>
            <p:spPr bwMode="auto">
              <a:xfrm flipV="1">
                <a:off x="1357" y="2198"/>
                <a:ext cx="75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Line 26"/>
              <p:cNvSpPr>
                <a:spLocks noChangeShapeType="1"/>
              </p:cNvSpPr>
              <p:nvPr/>
            </p:nvSpPr>
            <p:spPr bwMode="auto">
              <a:xfrm flipH="1">
                <a:off x="1421" y="2208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Line 27"/>
              <p:cNvSpPr>
                <a:spLocks noChangeShapeType="1"/>
              </p:cNvSpPr>
              <p:nvPr/>
            </p:nvSpPr>
            <p:spPr bwMode="auto">
              <a:xfrm>
                <a:off x="1516" y="2203"/>
                <a:ext cx="74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337" y="2226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00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1415" y="2168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01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1493" y="2168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02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1572" y="2226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grpSp>
          <p:nvGrpSpPr>
            <p:cNvPr id="103" name="Group 40"/>
            <p:cNvGrpSpPr>
              <a:grpSpLocks noChangeAspect="1"/>
            </p:cNvGrpSpPr>
            <p:nvPr/>
          </p:nvGrpSpPr>
          <p:grpSpPr bwMode="auto">
            <a:xfrm rot="10800000" flipV="1">
              <a:off x="4664075" y="3798409"/>
              <a:ext cx="74613" cy="438150"/>
              <a:chOff x="2790" y="3240"/>
              <a:chExt cx="56" cy="332"/>
            </a:xfrm>
          </p:grpSpPr>
          <p:sp>
            <p:nvSpPr>
              <p:cNvPr id="104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5" name="AutoShape 42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</p:grpSp>
        <p:grpSp>
          <p:nvGrpSpPr>
            <p:cNvPr id="106" name="Group 43"/>
            <p:cNvGrpSpPr>
              <a:grpSpLocks noChangeAspect="1"/>
            </p:cNvGrpSpPr>
            <p:nvPr/>
          </p:nvGrpSpPr>
          <p:grpSpPr bwMode="auto">
            <a:xfrm rot="10800000" flipV="1">
              <a:off x="4854575" y="3798409"/>
              <a:ext cx="74613" cy="438150"/>
              <a:chOff x="2790" y="3240"/>
              <a:chExt cx="56" cy="332"/>
            </a:xfrm>
          </p:grpSpPr>
          <p:sp>
            <p:nvSpPr>
              <p:cNvPr id="107" name="AutoShape 44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" name="AutoShape 45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</p:grpSp>
        <p:grpSp>
          <p:nvGrpSpPr>
            <p:cNvPr id="109" name="Group 52"/>
            <p:cNvGrpSpPr>
              <a:grpSpLocks/>
            </p:cNvGrpSpPr>
            <p:nvPr/>
          </p:nvGrpSpPr>
          <p:grpSpPr bwMode="auto">
            <a:xfrm rot="10800000" flipH="1">
              <a:off x="2154238" y="3895247"/>
              <a:ext cx="676275" cy="230187"/>
              <a:chOff x="1656" y="2172"/>
              <a:chExt cx="639" cy="169"/>
            </a:xfrm>
          </p:grpSpPr>
          <p:sp>
            <p:nvSpPr>
              <p:cNvPr id="110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1656" y="2172"/>
                <a:ext cx="639" cy="169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11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708" y="2226"/>
                <a:ext cx="258" cy="55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12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1986" y="2226"/>
                <a:ext cx="258" cy="55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grpSp>
          <p:nvGrpSpPr>
            <p:cNvPr id="113" name="Group 56"/>
            <p:cNvGrpSpPr>
              <a:grpSpLocks/>
            </p:cNvGrpSpPr>
            <p:nvPr/>
          </p:nvGrpSpPr>
          <p:grpSpPr bwMode="auto">
            <a:xfrm rot="10800000" flipH="1">
              <a:off x="693738" y="3888897"/>
              <a:ext cx="342900" cy="220662"/>
              <a:chOff x="624" y="1929"/>
              <a:chExt cx="221" cy="139"/>
            </a:xfrm>
          </p:grpSpPr>
          <p:sp>
            <p:nvSpPr>
              <p:cNvPr id="114" name="AutoShape 57"/>
              <p:cNvSpPr>
                <a:spLocks noChangeAspect="1" noChangeArrowheads="1"/>
              </p:cNvSpPr>
              <p:nvPr/>
            </p:nvSpPr>
            <p:spPr bwMode="auto">
              <a:xfrm>
                <a:off x="624" y="1929"/>
                <a:ext cx="221" cy="139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15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642" y="1973"/>
                <a:ext cx="186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sp>
          <p:nvSpPr>
            <p:cNvPr id="116" name="AutoShape 59"/>
            <p:cNvSpPr>
              <a:spLocks noChangeArrowheads="1"/>
            </p:cNvSpPr>
            <p:nvPr/>
          </p:nvSpPr>
          <p:spPr bwMode="auto">
            <a:xfrm rot="10800000" flipH="1">
              <a:off x="293688" y="3690459"/>
              <a:ext cx="276225" cy="150813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117" name="Group 126"/>
            <p:cNvGrpSpPr>
              <a:grpSpLocks/>
            </p:cNvGrpSpPr>
            <p:nvPr/>
          </p:nvGrpSpPr>
          <p:grpSpPr bwMode="auto">
            <a:xfrm rot="10800000" flipH="1">
              <a:off x="3367088" y="3879372"/>
              <a:ext cx="1244600" cy="230187"/>
              <a:chOff x="2091" y="3104"/>
              <a:chExt cx="765" cy="145"/>
            </a:xfrm>
          </p:grpSpPr>
          <p:sp>
            <p:nvSpPr>
              <p:cNvPr id="118" name="AutoShape 127"/>
              <p:cNvSpPr>
                <a:spLocks noChangeAspect="1" noChangeArrowheads="1"/>
              </p:cNvSpPr>
              <p:nvPr/>
            </p:nvSpPr>
            <p:spPr bwMode="auto">
              <a:xfrm>
                <a:off x="2091" y="3104"/>
                <a:ext cx="765" cy="145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19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2123" y="3152"/>
                <a:ext cx="168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20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2304" y="3152"/>
                <a:ext cx="168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21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2486" y="3152"/>
                <a:ext cx="167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22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2667" y="3153"/>
                <a:ext cx="167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grpSp>
          <p:nvGrpSpPr>
            <p:cNvPr id="123" name="Group 132"/>
            <p:cNvGrpSpPr>
              <a:grpSpLocks/>
            </p:cNvGrpSpPr>
            <p:nvPr/>
          </p:nvGrpSpPr>
          <p:grpSpPr bwMode="auto">
            <a:xfrm rot="10800000" flipH="1">
              <a:off x="1047750" y="3888897"/>
              <a:ext cx="222250" cy="220662"/>
              <a:chOff x="868" y="2922"/>
              <a:chExt cx="137" cy="139"/>
            </a:xfrm>
          </p:grpSpPr>
          <p:sp>
            <p:nvSpPr>
              <p:cNvPr id="124" name="AutoShape 133"/>
              <p:cNvSpPr>
                <a:spLocks noChangeAspect="1" noChangeArrowheads="1"/>
              </p:cNvSpPr>
              <p:nvPr/>
            </p:nvSpPr>
            <p:spPr bwMode="auto">
              <a:xfrm>
                <a:off x="868" y="2922"/>
                <a:ext cx="137" cy="139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25" name="Rectangle 134"/>
              <p:cNvSpPr>
                <a:spLocks noChangeArrowheads="1"/>
              </p:cNvSpPr>
              <p:nvPr/>
            </p:nvSpPr>
            <p:spPr bwMode="auto">
              <a:xfrm flipH="1">
                <a:off x="899" y="2960"/>
                <a:ext cx="68" cy="5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sp>
          <p:nvSpPr>
            <p:cNvPr id="126" name="Freeform 39"/>
            <p:cNvSpPr>
              <a:spLocks/>
            </p:cNvSpPr>
            <p:nvPr/>
          </p:nvSpPr>
          <p:spPr bwMode="auto">
            <a:xfrm rot="10800000" flipH="1">
              <a:off x="4948238" y="3909534"/>
              <a:ext cx="95250" cy="2063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/>
            <a:lstStyle/>
            <a:p>
              <a:endParaRPr lang="de-DE"/>
            </a:p>
          </p:txBody>
        </p:sp>
        <p:grpSp>
          <p:nvGrpSpPr>
            <p:cNvPr id="127" name="Group 236"/>
            <p:cNvGrpSpPr>
              <a:grpSpLocks/>
            </p:cNvGrpSpPr>
            <p:nvPr/>
          </p:nvGrpSpPr>
          <p:grpSpPr bwMode="auto">
            <a:xfrm flipV="1">
              <a:off x="4759325" y="3930172"/>
              <a:ext cx="312738" cy="606425"/>
              <a:chOff x="2992" y="1626"/>
              <a:chExt cx="197" cy="375"/>
            </a:xfrm>
          </p:grpSpPr>
          <p:sp>
            <p:nvSpPr>
              <p:cNvPr id="128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3029" y="1626"/>
                <a:ext cx="160" cy="2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" name="Freeform 38"/>
              <p:cNvSpPr>
                <a:spLocks/>
              </p:cNvSpPr>
              <p:nvPr/>
            </p:nvSpPr>
            <p:spPr bwMode="auto">
              <a:xfrm rot="10800000" flipH="1">
                <a:off x="2992" y="1871"/>
                <a:ext cx="60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147464720 h 130"/>
                  <a:gd name="T4" fmla="*/ 0 w 143"/>
                  <a:gd name="T5" fmla="*/ 2147464720 h 130"/>
                  <a:gd name="T6" fmla="*/ 0 w 143"/>
                  <a:gd name="T7" fmla="*/ 2147464720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endParaRPr lang="de-DE"/>
              </a:p>
            </p:txBody>
          </p:sp>
        </p:grpSp>
        <p:sp>
          <p:nvSpPr>
            <p:cNvPr id="134" name="Line 32"/>
            <p:cNvSpPr>
              <a:spLocks noChangeShapeType="1"/>
            </p:cNvSpPr>
            <p:nvPr/>
          </p:nvSpPr>
          <p:spPr bwMode="auto">
            <a:xfrm rot="10800000" flipH="1" flipV="1">
              <a:off x="5068888" y="4536597"/>
              <a:ext cx="2989262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Rectangle 6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145213" y="4765197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36" name="Rectangle 6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188075" y="4779484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37" name="Rectangle 63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230938" y="4792184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38" name="Rectangle 64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273800" y="4804884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39" name="Rectangle 65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357938" y="4831872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0" name="Rectangle 66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315075" y="4817584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1" name="Rectangle 67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399213" y="4844572"/>
              <a:ext cx="46037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2" name="Rectangle 68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443663" y="4857272"/>
              <a:ext cx="42862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3" name="Rectangle 69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483350" y="4869972"/>
              <a:ext cx="46038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4" name="Rectangle 70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27800" y="4884259"/>
              <a:ext cx="42863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5" name="Rectangle 7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108700" y="4885847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6" name="Rectangle 7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151563" y="4898547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7" name="Rectangle 73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194425" y="4911247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8" name="Rectangle 74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235700" y="4925534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9" name="Rectangle 75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321425" y="4950934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0" name="Rectangle 76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278563" y="4938234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1" name="Rectangle 77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362700" y="4963634"/>
              <a:ext cx="46038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2" name="Rectangle 78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405563" y="4977922"/>
              <a:ext cx="42862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3" name="Rectangle 79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446838" y="4990622"/>
              <a:ext cx="46037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4" name="Rectangle 80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491288" y="5003322"/>
              <a:ext cx="42862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5" name="Rectangle 8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32563" y="5016022"/>
              <a:ext cx="46037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6" name="Rectangle 8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69075" y="4896959"/>
              <a:ext cx="46038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157" name="Group 83"/>
            <p:cNvGrpSpPr>
              <a:grpSpLocks/>
            </p:cNvGrpSpPr>
            <p:nvPr/>
          </p:nvGrpSpPr>
          <p:grpSpPr bwMode="auto">
            <a:xfrm rot="-9770717">
              <a:off x="6081713" y="4750909"/>
              <a:ext cx="44450" cy="200025"/>
              <a:chOff x="1359" y="3335"/>
              <a:chExt cx="31" cy="126"/>
            </a:xfrm>
          </p:grpSpPr>
          <p:sp>
            <p:nvSpPr>
              <p:cNvPr id="158" name="Rectangle 84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359" y="3414"/>
                <a:ext cx="31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9" name="Rectangle 8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359" y="3335"/>
                <a:ext cx="31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sp>
          <p:nvSpPr>
            <p:cNvPr id="160" name="Rectangle 6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86538" y="4901722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1" name="Rectangle 6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629400" y="4914422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2" name="Rectangle 63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672263" y="4928709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3" name="Rectangle 64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715125" y="4941409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4" name="Rectangle 65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799263" y="4966809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5" name="Rectangle 66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756400" y="4954109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6" name="Rectangle 67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840538" y="4981097"/>
              <a:ext cx="46037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7" name="Rectangle 68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884988" y="4993797"/>
              <a:ext cx="42862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8" name="Rectangle 69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924675" y="5006497"/>
              <a:ext cx="46038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9" name="Rectangle 70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969125" y="5019197"/>
              <a:ext cx="42863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0" name="Rectangle 7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50025" y="5022372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1" name="Rectangle 7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92888" y="5035072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2" name="Rectangle 73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635750" y="5047772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3" name="Rectangle 74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677025" y="5060472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4" name="Rectangle 75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762750" y="5087459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5" name="Rectangle 76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719888" y="5074759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6" name="Rectangle 77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804025" y="5100159"/>
              <a:ext cx="46038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7" name="Rectangle 78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846888" y="5112859"/>
              <a:ext cx="42862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8" name="Rectangle 79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888163" y="5127147"/>
              <a:ext cx="46037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9" name="Rectangle 80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932613" y="5139847"/>
              <a:ext cx="42862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80" name="Rectangle 8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973888" y="5152547"/>
              <a:ext cx="46037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81" name="Rectangle 8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010400" y="5033484"/>
              <a:ext cx="46038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182" name="Group 365"/>
            <p:cNvGrpSpPr>
              <a:grpSpLocks/>
            </p:cNvGrpSpPr>
            <p:nvPr/>
          </p:nvGrpSpPr>
          <p:grpSpPr bwMode="auto">
            <a:xfrm rot="-9808589" flipH="1" flipV="1">
              <a:off x="7572375" y="5325584"/>
              <a:ext cx="747713" cy="173038"/>
              <a:chOff x="7885113" y="5084776"/>
              <a:chExt cx="725487" cy="173038"/>
            </a:xfrm>
          </p:grpSpPr>
          <p:sp>
            <p:nvSpPr>
              <p:cNvPr id="183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7958138" y="5122876"/>
                <a:ext cx="363537" cy="93663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184" name="Group 113"/>
              <p:cNvGrpSpPr>
                <a:grpSpLocks/>
              </p:cNvGrpSpPr>
              <p:nvPr/>
            </p:nvGrpSpPr>
            <p:grpSpPr bwMode="auto">
              <a:xfrm>
                <a:off x="7885113" y="5084776"/>
                <a:ext cx="725487" cy="173038"/>
                <a:chOff x="5088" y="2045"/>
                <a:chExt cx="478" cy="109"/>
              </a:xfrm>
            </p:grpSpPr>
            <p:sp>
              <p:nvSpPr>
                <p:cNvPr id="185" name="Freeform 114"/>
                <p:cNvSpPr>
                  <a:spLocks noChangeAspect="1"/>
                </p:cNvSpPr>
                <p:nvPr/>
              </p:nvSpPr>
              <p:spPr bwMode="auto">
                <a:xfrm flipH="1" flipV="1">
                  <a:off x="5321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86" name="Freeform 115"/>
                <p:cNvSpPr>
                  <a:spLocks noChangeAspect="1"/>
                </p:cNvSpPr>
                <p:nvPr/>
              </p:nvSpPr>
              <p:spPr bwMode="auto">
                <a:xfrm>
                  <a:off x="5088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87" name="Group 366"/>
            <p:cNvGrpSpPr>
              <a:grpSpLocks/>
            </p:cNvGrpSpPr>
            <p:nvPr/>
          </p:nvGrpSpPr>
          <p:grpSpPr bwMode="auto">
            <a:xfrm rot="-9674676" flipH="1" flipV="1">
              <a:off x="8220075" y="5420834"/>
              <a:ext cx="804863" cy="501650"/>
              <a:chOff x="1285850" y="6143644"/>
              <a:chExt cx="785817" cy="500066"/>
            </a:xfrm>
          </p:grpSpPr>
          <p:sp>
            <p:nvSpPr>
              <p:cNvPr id="188" name="AutoShape 7"/>
              <p:cNvSpPr>
                <a:spLocks noChangeArrowheads="1"/>
              </p:cNvSpPr>
              <p:nvPr/>
            </p:nvSpPr>
            <p:spPr bwMode="auto">
              <a:xfrm rot="5400000">
                <a:off x="1428726" y="6000768"/>
                <a:ext cx="500066" cy="7858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79 w 21600"/>
                  <a:gd name="T13" fmla="*/ 2400 h 21600"/>
                  <a:gd name="T14" fmla="*/ 19221 w 21600"/>
                  <a:gd name="T15" fmla="*/ 19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42" y="21600"/>
                    </a:lnTo>
                    <a:lnTo>
                      <a:pt x="2045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de-DE"/>
              </a:p>
            </p:txBody>
          </p:sp>
          <p:sp>
            <p:nvSpPr>
              <p:cNvPr id="189" name="Line 117"/>
              <p:cNvSpPr>
                <a:spLocks noChangeShapeType="1"/>
              </p:cNvSpPr>
              <p:nvPr/>
            </p:nvSpPr>
            <p:spPr bwMode="auto">
              <a:xfrm>
                <a:off x="1290614" y="6397644"/>
                <a:ext cx="638179" cy="174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90" name="Line 118"/>
              <p:cNvSpPr>
                <a:spLocks noChangeShapeType="1"/>
              </p:cNvSpPr>
              <p:nvPr/>
            </p:nvSpPr>
            <p:spPr bwMode="auto">
              <a:xfrm>
                <a:off x="1484290" y="6467494"/>
                <a:ext cx="515942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91" name="Line 119"/>
              <p:cNvSpPr>
                <a:spLocks noChangeShapeType="1"/>
              </p:cNvSpPr>
              <p:nvPr/>
            </p:nvSpPr>
            <p:spPr bwMode="auto">
              <a:xfrm flipV="1">
                <a:off x="1484290" y="6417012"/>
                <a:ext cx="373066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92" name="Line 120"/>
              <p:cNvSpPr>
                <a:spLocks noChangeShapeType="1"/>
              </p:cNvSpPr>
              <p:nvPr/>
            </p:nvSpPr>
            <p:spPr bwMode="auto">
              <a:xfrm flipV="1">
                <a:off x="1285852" y="6286520"/>
                <a:ext cx="571503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93" name="Line 121"/>
              <p:cNvSpPr>
                <a:spLocks noChangeShapeType="1"/>
              </p:cNvSpPr>
              <p:nvPr/>
            </p:nvSpPr>
            <p:spPr bwMode="auto">
              <a:xfrm flipV="1">
                <a:off x="1428728" y="6215082"/>
                <a:ext cx="500066" cy="160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94" name="Group 238"/>
            <p:cNvGrpSpPr>
              <a:grpSpLocks/>
            </p:cNvGrpSpPr>
            <p:nvPr/>
          </p:nvGrpSpPr>
          <p:grpSpPr bwMode="auto">
            <a:xfrm flipV="1">
              <a:off x="7254875" y="5170009"/>
              <a:ext cx="501650" cy="428625"/>
              <a:chOff x="3840" y="2780"/>
              <a:chExt cx="316" cy="248"/>
            </a:xfrm>
          </p:grpSpPr>
          <p:sp>
            <p:nvSpPr>
              <p:cNvPr id="195" name="Rectangle 35"/>
              <p:cNvSpPr>
                <a:spLocks noChangeAspect="1" noChangeArrowheads="1"/>
              </p:cNvSpPr>
              <p:nvPr/>
            </p:nvSpPr>
            <p:spPr bwMode="auto">
              <a:xfrm rot="8353958" flipV="1">
                <a:off x="3983" y="2793"/>
                <a:ext cx="173" cy="7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96" name="Line 34"/>
              <p:cNvSpPr>
                <a:spLocks noChangeShapeType="1"/>
              </p:cNvSpPr>
              <p:nvPr/>
            </p:nvSpPr>
            <p:spPr bwMode="auto">
              <a:xfrm rot="10800000" flipH="1">
                <a:off x="3886" y="2780"/>
                <a:ext cx="230" cy="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7" name="Freeform 36"/>
              <p:cNvSpPr>
                <a:spLocks/>
              </p:cNvSpPr>
              <p:nvPr/>
            </p:nvSpPr>
            <p:spPr bwMode="auto">
              <a:xfrm rot="-5400000">
                <a:off x="3865" y="2936"/>
                <a:ext cx="67" cy="118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42488506 h 130"/>
                  <a:gd name="T4" fmla="*/ 0 w 143"/>
                  <a:gd name="T5" fmla="*/ 242488506 h 130"/>
                  <a:gd name="T6" fmla="*/ 0 w 143"/>
                  <a:gd name="T7" fmla="*/ 242488506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vert="eaVert"/>
              <a:lstStyle/>
              <a:p>
                <a:endParaRPr lang="de-DE"/>
              </a:p>
            </p:txBody>
          </p:sp>
        </p:grpSp>
        <p:sp>
          <p:nvSpPr>
            <p:cNvPr id="198" name="Freeform 116"/>
            <p:cNvSpPr>
              <a:spLocks/>
            </p:cNvSpPr>
            <p:nvPr/>
          </p:nvSpPr>
          <p:spPr bwMode="auto">
            <a:xfrm rot="10800000">
              <a:off x="5005388" y="4417534"/>
              <a:ext cx="95250" cy="2063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64720 h 130"/>
                <a:gd name="T4" fmla="*/ 0 w 143"/>
                <a:gd name="T5" fmla="*/ 2147464720 h 130"/>
                <a:gd name="T6" fmla="*/ 0 w 143"/>
                <a:gd name="T7" fmla="*/ 2147464720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6103101" y="3558161"/>
            <a:ext cx="1324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FLASH1</a:t>
            </a:r>
            <a:endParaRPr lang="en-US" sz="1600" dirty="0"/>
          </a:p>
        </p:txBody>
      </p:sp>
      <p:sp>
        <p:nvSpPr>
          <p:cNvPr id="219" name="TextBox 218"/>
          <p:cNvSpPr txBox="1"/>
          <p:nvPr/>
        </p:nvSpPr>
        <p:spPr>
          <a:xfrm>
            <a:off x="6205613" y="4678241"/>
            <a:ext cx="1324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FLASH2</a:t>
            </a:r>
            <a:endParaRPr lang="en-US" sz="1600" dirty="0"/>
          </a:p>
        </p:txBody>
      </p:sp>
      <p:sp>
        <p:nvSpPr>
          <p:cNvPr id="220" name="TextBox 219"/>
          <p:cNvSpPr txBox="1"/>
          <p:nvPr/>
        </p:nvSpPr>
        <p:spPr>
          <a:xfrm>
            <a:off x="781688" y="3630280"/>
            <a:ext cx="353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FLASH </a:t>
            </a:r>
            <a:r>
              <a:rPr lang="de-DE" sz="1600" dirty="0" smtClean="0"/>
              <a:t>Beschleuniger</a:t>
            </a:r>
            <a:endParaRPr lang="de-DE" sz="16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188468" y="4998690"/>
            <a:ext cx="364815" cy="12159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9" name="TextBox 198"/>
          <p:cNvSpPr txBox="1"/>
          <p:nvPr/>
        </p:nvSpPr>
        <p:spPr>
          <a:xfrm>
            <a:off x="4398828" y="5012200"/>
            <a:ext cx="1059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FLASH3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0" name="Straight Arrow Connector 199"/>
          <p:cNvCxnSpPr/>
          <p:nvPr/>
        </p:nvCxnSpPr>
        <p:spPr bwMode="auto">
          <a:xfrm>
            <a:off x="4989566" y="4759301"/>
            <a:ext cx="212414" cy="252899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759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ist FLASH2 ?</a:t>
            </a:r>
            <a:endParaRPr lang="de-DE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4868" y="1228031"/>
            <a:ext cx="4120275" cy="4328161"/>
            <a:chOff x="91440" y="802639"/>
            <a:chExt cx="4120275" cy="432816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440" y="802639"/>
              <a:ext cx="3947555" cy="4328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7896867">
              <a:off x="945185" y="3222835"/>
              <a:ext cx="1453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FLASH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106772">
              <a:off x="1356269" y="3285475"/>
              <a:ext cx="1381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FLASH 2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9955" y="3146975"/>
              <a:ext cx="1381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PETRA III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2355" y="1114276"/>
              <a:ext cx="138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PETRA III</a:t>
              </a:r>
              <a:br>
                <a:rPr lang="en-US" sz="1400" dirty="0" smtClean="0">
                  <a:solidFill>
                    <a:srgbClr val="FF0000"/>
                  </a:solidFill>
                </a:rPr>
              </a:br>
              <a:r>
                <a:rPr lang="en-US" sz="1400" dirty="0" smtClean="0">
                  <a:solidFill>
                    <a:srgbClr val="FF0000"/>
                  </a:solidFill>
                </a:rPr>
                <a:t>Extension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65006" y="1375886"/>
              <a:ext cx="1106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FLASH Exp. Halls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" name="Content Placeholder 5" descr="IMG_4685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58696" y="3762217"/>
            <a:ext cx="4017885" cy="2203211"/>
          </a:xfr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1518" y="1074074"/>
            <a:ext cx="3978239" cy="250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50952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FLASH2 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9"/>
            <a:ext cx="8520113" cy="4587045"/>
          </a:xfrm>
        </p:spPr>
        <p:txBody>
          <a:bodyPr/>
          <a:lstStyle/>
          <a:p>
            <a:r>
              <a:rPr lang="de-DE" dirty="0" smtClean="0"/>
              <a:t>FLASH ist dreifach überbucht: wir brauchen mehr Strahlzeit für Nutzer</a:t>
            </a:r>
          </a:p>
          <a:p>
            <a:r>
              <a:rPr lang="de-DE" dirty="0" err="1" smtClean="0"/>
              <a:t>Undulatoren</a:t>
            </a:r>
            <a:r>
              <a:rPr lang="de-DE" dirty="0" smtClean="0"/>
              <a:t> mit variablem Gap: mehr Flexibilität, schnellere und einfachere Wellenlängen-Änderungen</a:t>
            </a:r>
          </a:p>
          <a:p>
            <a:r>
              <a:rPr lang="de-DE" dirty="0" smtClean="0"/>
              <a:t>Möglichkeit für </a:t>
            </a:r>
            <a:r>
              <a:rPr lang="de-DE" dirty="0" err="1" smtClean="0"/>
              <a:t>Seeding</a:t>
            </a:r>
            <a:r>
              <a:rPr lang="de-DE" dirty="0" smtClean="0"/>
              <a:t> </a:t>
            </a:r>
            <a:endParaRPr lang="de-DE" dirty="0" smtClean="0"/>
          </a:p>
          <a:p>
            <a:r>
              <a:rPr lang="de-DE" dirty="0" smtClean="0"/>
              <a:t>Verbesserte Photonendiagnose und Photonen-</a:t>
            </a:r>
            <a:r>
              <a:rPr lang="de-DE" dirty="0" err="1"/>
              <a:t>B</a:t>
            </a:r>
            <a:r>
              <a:rPr lang="de-DE" dirty="0" err="1" smtClean="0"/>
              <a:t>eamlines</a:t>
            </a:r>
            <a:endParaRPr lang="de-DE" dirty="0" smtClean="0"/>
          </a:p>
          <a:p>
            <a:r>
              <a:rPr lang="de-DE" dirty="0" smtClean="0"/>
              <a:t>Bessere Elektronenstrahldiagnose: </a:t>
            </a:r>
            <a:r>
              <a:rPr lang="de-DE" dirty="0"/>
              <a:t>h</a:t>
            </a:r>
            <a:r>
              <a:rPr lang="de-DE" dirty="0" smtClean="0"/>
              <a:t>öhere Auflösung von Elektronenstrahlposition für niedrige Ladung (XFEL BPMs)</a:t>
            </a:r>
          </a:p>
          <a:p>
            <a:pPr marL="444500" lvl="1" indent="0">
              <a:buNone/>
            </a:pPr>
            <a:endParaRPr lang="de-DE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26184" y="4038338"/>
            <a:ext cx="3132447" cy="221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13722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funktioniert FLASH2 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1102636"/>
          </a:xfrm>
        </p:spPr>
        <p:txBody>
          <a:bodyPr/>
          <a:lstStyle/>
          <a:p>
            <a:r>
              <a:rPr lang="de-DE" dirty="0" smtClean="0"/>
              <a:t>Innerhalb eines HF-Pulses wird der erste Teil des </a:t>
            </a:r>
            <a:r>
              <a:rPr lang="de-DE" dirty="0" err="1" smtClean="0"/>
              <a:t>Bunch</a:t>
            </a:r>
            <a:r>
              <a:rPr lang="de-DE" dirty="0" smtClean="0"/>
              <a:t>-Zuges </a:t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smtClean="0"/>
              <a:t>die FLASH2 </a:t>
            </a:r>
            <a:r>
              <a:rPr lang="de-DE" dirty="0" err="1" smtClean="0"/>
              <a:t>Beamline</a:t>
            </a:r>
            <a:r>
              <a:rPr lang="de-DE" dirty="0" smtClean="0"/>
              <a:t> gekickt (Kicker – Septum);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zweite Teil geht nach FLASH1</a:t>
            </a:r>
            <a:endParaRPr lang="de-DE" dirty="0"/>
          </a:p>
        </p:txBody>
      </p:sp>
      <p:grpSp>
        <p:nvGrpSpPr>
          <p:cNvPr id="188" name="Group 187"/>
          <p:cNvGrpSpPr/>
          <p:nvPr/>
        </p:nvGrpSpPr>
        <p:grpSpPr>
          <a:xfrm>
            <a:off x="558801" y="1739222"/>
            <a:ext cx="8585199" cy="1814096"/>
            <a:chOff x="558801" y="1671672"/>
            <a:chExt cx="8585199" cy="181409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01" y="2155144"/>
              <a:ext cx="8371840" cy="1330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8726806">
              <a:off x="884894" y="2096755"/>
              <a:ext cx="1188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3333FF"/>
                  </a:solidFill>
                </a:rPr>
                <a:t>FLASH1</a:t>
              </a:r>
              <a:endParaRPr lang="de-DE" sz="1600" dirty="0">
                <a:solidFill>
                  <a:srgbClr val="3333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922357">
              <a:off x="1798320" y="2469378"/>
              <a:ext cx="1188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FLASH2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072640" y="2074032"/>
              <a:ext cx="822960" cy="243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124961" y="2033224"/>
              <a:ext cx="822960" cy="243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528559" y="2048128"/>
              <a:ext cx="1615441" cy="1437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sym typeface="Wingdings" charset="0"/>
              </a:endParaRPr>
            </a:p>
          </p:txBody>
        </p:sp>
      </p:grpSp>
      <p:sp>
        <p:nvSpPr>
          <p:cNvPr id="183" name="Content Placeholder 2"/>
          <p:cNvSpPr txBox="1">
            <a:spLocks/>
          </p:cNvSpPr>
          <p:nvPr/>
        </p:nvSpPr>
        <p:spPr bwMode="auto">
          <a:xfrm>
            <a:off x="202675" y="3656664"/>
            <a:ext cx="8520113" cy="290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charset="0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dirty="0" smtClean="0"/>
              <a:t>SASE </a:t>
            </a:r>
            <a:r>
              <a:rPr lang="de-DE" sz="1600" dirty="0"/>
              <a:t>(</a:t>
            </a:r>
            <a:r>
              <a:rPr lang="de-DE" sz="1600" dirty="0" err="1"/>
              <a:t>Self</a:t>
            </a:r>
            <a:r>
              <a:rPr lang="de-DE" sz="1600" dirty="0"/>
              <a:t> </a:t>
            </a:r>
            <a:r>
              <a:rPr lang="de-DE" sz="1600" dirty="0" err="1"/>
              <a:t>Amplified</a:t>
            </a:r>
            <a:r>
              <a:rPr lang="de-DE" sz="1600" dirty="0"/>
              <a:t> </a:t>
            </a:r>
            <a:r>
              <a:rPr lang="de-DE" sz="1600" dirty="0" err="1"/>
              <a:t>Spontaneous</a:t>
            </a:r>
            <a:r>
              <a:rPr lang="de-DE" sz="1600" dirty="0"/>
              <a:t> Emission) </a:t>
            </a:r>
            <a:endParaRPr lang="de-DE" dirty="0"/>
          </a:p>
          <a:p>
            <a:pPr lvl="1"/>
            <a:r>
              <a:rPr lang="de-DE" sz="1800" dirty="0" smtClean="0"/>
              <a:t>2013 fangen wir </a:t>
            </a:r>
            <a:r>
              <a:rPr lang="de-DE" sz="1800" dirty="0"/>
              <a:t>z</a:t>
            </a:r>
            <a:r>
              <a:rPr lang="de-DE" sz="1800" dirty="0" smtClean="0"/>
              <a:t>unächst mit SASE an</a:t>
            </a:r>
            <a:endParaRPr lang="de-DE" sz="1800" dirty="0"/>
          </a:p>
          <a:p>
            <a:r>
              <a:rPr lang="de-DE" dirty="0" err="1"/>
              <a:t>Seeding</a:t>
            </a:r>
            <a:r>
              <a:rPr lang="de-DE" dirty="0"/>
              <a:t> </a:t>
            </a:r>
            <a:r>
              <a:rPr lang="de-DE" dirty="0" smtClean="0"/>
              <a:t>ab </a:t>
            </a:r>
            <a:r>
              <a:rPr lang="de-DE" dirty="0"/>
              <a:t>~ </a:t>
            </a:r>
            <a:r>
              <a:rPr lang="de-DE" dirty="0" smtClean="0"/>
              <a:t>2014 </a:t>
            </a:r>
            <a:r>
              <a:rPr lang="de-DE" dirty="0"/>
              <a:t>mit </a:t>
            </a:r>
            <a:r>
              <a:rPr lang="de-DE" dirty="0" smtClean="0"/>
              <a:t>HHG </a:t>
            </a:r>
            <a:br>
              <a:rPr lang="de-DE" dirty="0" smtClean="0"/>
            </a:br>
            <a:r>
              <a:rPr lang="de-DE" sz="1600" dirty="0" smtClean="0"/>
              <a:t> (High </a:t>
            </a:r>
            <a:r>
              <a:rPr lang="de-DE" sz="1600" dirty="0" err="1" smtClean="0"/>
              <a:t>Harmonic</a:t>
            </a:r>
            <a:r>
              <a:rPr lang="de-DE" sz="1600" dirty="0" smtClean="0"/>
              <a:t> Generation) </a:t>
            </a:r>
          </a:p>
          <a:p>
            <a:pPr lvl="1"/>
            <a:r>
              <a:rPr lang="de-DE" sz="1800" dirty="0" smtClean="0"/>
              <a:t>Ähnlich </a:t>
            </a:r>
            <a:r>
              <a:rPr lang="de-DE" sz="1800" dirty="0" err="1" smtClean="0"/>
              <a:t>sFLASH</a:t>
            </a:r>
            <a:r>
              <a:rPr lang="de-DE" sz="1800" dirty="0" smtClean="0"/>
              <a:t> </a:t>
            </a:r>
            <a:endParaRPr lang="de-DE" sz="1800" dirty="0"/>
          </a:p>
          <a:p>
            <a:r>
              <a:rPr lang="de-DE" dirty="0"/>
              <a:t>Später möglicherweise auch andere Seeding-Moden</a:t>
            </a:r>
          </a:p>
          <a:p>
            <a:pPr lvl="1"/>
            <a:r>
              <a:rPr lang="de-DE" dirty="0"/>
              <a:t>z.B. </a:t>
            </a:r>
            <a:r>
              <a:rPr lang="de-DE" dirty="0" smtClean="0"/>
              <a:t>HGHG (High </a:t>
            </a:r>
            <a:r>
              <a:rPr lang="de-DE" dirty="0" err="1" smtClean="0"/>
              <a:t>Gain</a:t>
            </a:r>
            <a:r>
              <a:rPr lang="de-DE" dirty="0" smtClean="0"/>
              <a:t> HG)  </a:t>
            </a:r>
            <a:r>
              <a:rPr lang="de-DE" dirty="0"/>
              <a:t>oder </a:t>
            </a:r>
            <a:r>
              <a:rPr lang="de-DE" dirty="0" smtClean="0"/>
              <a:t>EEHG (Echo-</a:t>
            </a:r>
            <a:r>
              <a:rPr lang="de-DE" dirty="0"/>
              <a:t>E</a:t>
            </a:r>
            <a:r>
              <a:rPr lang="de-DE" dirty="0" smtClean="0"/>
              <a:t>nabled HG) </a:t>
            </a:r>
            <a:endParaRPr lang="de-DE" dirty="0"/>
          </a:p>
          <a:p>
            <a:pPr lvl="1"/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187" name="Group 186"/>
          <p:cNvGrpSpPr/>
          <p:nvPr/>
        </p:nvGrpSpPr>
        <p:grpSpPr>
          <a:xfrm>
            <a:off x="4890523" y="3701734"/>
            <a:ext cx="4375082" cy="2213742"/>
            <a:chOff x="4863500" y="3472064"/>
            <a:chExt cx="4375082" cy="2213742"/>
          </a:xfrm>
        </p:grpSpPr>
        <p:sp>
          <p:nvSpPr>
            <p:cNvPr id="16" name="TextBox 15"/>
            <p:cNvSpPr txBox="1"/>
            <p:nvPr/>
          </p:nvSpPr>
          <p:spPr>
            <a:xfrm>
              <a:off x="7303040" y="3472064"/>
              <a:ext cx="1935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Fixed gap </a:t>
              </a:r>
              <a:br>
                <a:rPr lang="en-US" sz="1400" dirty="0" smtClean="0"/>
              </a:br>
              <a:r>
                <a:rPr lang="en-US" sz="1400" dirty="0" smtClean="0"/>
                <a:t>SASE </a:t>
              </a:r>
              <a:r>
                <a:rPr lang="en-US" sz="1400" dirty="0" err="1" smtClean="0"/>
                <a:t>undulator</a:t>
              </a:r>
              <a:endParaRPr lang="en-US" sz="1400" dirty="0"/>
            </a:p>
          </p:txBody>
        </p:sp>
        <p:sp>
          <p:nvSpPr>
            <p:cNvPr id="13" name="Text Box 233"/>
            <p:cNvSpPr txBox="1">
              <a:spLocks noChangeArrowheads="1"/>
            </p:cNvSpPr>
            <p:nvPr/>
          </p:nvSpPr>
          <p:spPr bwMode="auto">
            <a:xfrm flipH="1">
              <a:off x="6193560" y="5162586"/>
              <a:ext cx="10528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400" dirty="0">
                  <a:sym typeface="Wingdings" charset="0"/>
                </a:rPr>
                <a:t>HHG Seed </a:t>
              </a:r>
              <a:r>
                <a:rPr lang="en-US" sz="1400" dirty="0" smtClean="0">
                  <a:sym typeface="Wingdings" charset="0"/>
                </a:rPr>
                <a:t/>
              </a:r>
              <a:br>
                <a:rPr lang="en-US" sz="1400" dirty="0" smtClean="0">
                  <a:sym typeface="Wingdings" charset="0"/>
                </a:rPr>
              </a:br>
              <a:r>
                <a:rPr lang="en-US" sz="1400" dirty="0" smtClean="0">
                  <a:sym typeface="Wingdings" charset="0"/>
                </a:rPr>
                <a:t>laser</a:t>
              </a:r>
              <a:endParaRPr lang="en-GB" sz="1400" dirty="0">
                <a:sym typeface="Wingdings" charset="0"/>
              </a:endParaRPr>
            </a:p>
          </p:txBody>
        </p:sp>
        <p:sp>
          <p:nvSpPr>
            <p:cNvPr id="14" name="Line 234"/>
            <p:cNvSpPr>
              <a:spLocks noChangeShapeType="1"/>
            </p:cNvSpPr>
            <p:nvPr/>
          </p:nvSpPr>
          <p:spPr bwMode="auto">
            <a:xfrm rot="10800000" flipH="1">
              <a:off x="6874044" y="5047151"/>
              <a:ext cx="254740" cy="154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Line 49"/>
            <p:cNvSpPr>
              <a:spLocks noChangeShapeType="1"/>
            </p:cNvSpPr>
            <p:nvPr/>
          </p:nvSpPr>
          <p:spPr bwMode="auto">
            <a:xfrm rot="10800000" flipH="1">
              <a:off x="6113520" y="4296171"/>
              <a:ext cx="409221" cy="8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9"/>
            <p:cNvSpPr>
              <a:spLocks noChangeShapeType="1"/>
            </p:cNvSpPr>
            <p:nvPr/>
          </p:nvSpPr>
          <p:spPr bwMode="auto">
            <a:xfrm rot="10800000" flipH="1" flipV="1">
              <a:off x="6663726" y="4158118"/>
              <a:ext cx="2480274" cy="2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60"/>
            <p:cNvGrpSpPr>
              <a:grpSpLocks/>
            </p:cNvGrpSpPr>
            <p:nvPr/>
          </p:nvGrpSpPr>
          <p:grpSpPr bwMode="auto">
            <a:xfrm rot="10800000" flipH="1">
              <a:off x="7805785" y="4058090"/>
              <a:ext cx="1127712" cy="200026"/>
              <a:chOff x="4009" y="2043"/>
              <a:chExt cx="724" cy="126"/>
            </a:xfrm>
          </p:grpSpPr>
          <p:sp>
            <p:nvSpPr>
              <p:cNvPr id="133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4413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34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442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35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4471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36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4500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37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4558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38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4529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39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4587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40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4617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41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4645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42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4675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43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4413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44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4442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45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4471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46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4500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47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4558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48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4529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49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4587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50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4617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51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4645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52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4675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53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4703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5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4703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grpSp>
            <p:nvGrpSpPr>
              <p:cNvPr id="155" name="Group 83"/>
              <p:cNvGrpSpPr>
                <a:grpSpLocks/>
              </p:cNvGrpSpPr>
              <p:nvPr/>
            </p:nvGrpSpPr>
            <p:grpSpPr bwMode="auto">
              <a:xfrm flipH="1" flipV="1">
                <a:off x="4382" y="2043"/>
                <a:ext cx="29" cy="126"/>
                <a:chOff x="1359" y="3335"/>
                <a:chExt cx="31" cy="126"/>
              </a:xfrm>
            </p:grpSpPr>
            <p:sp>
              <p:nvSpPr>
                <p:cNvPr id="181" name="Rectangle 8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414"/>
                  <a:ext cx="31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charset="0"/>
                  </a:endParaRPr>
                </a:p>
              </p:txBody>
            </p:sp>
            <p:sp>
              <p:nvSpPr>
                <p:cNvPr id="182" name="Rectangle 8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335"/>
                  <a:ext cx="31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charset="0"/>
                  </a:endParaRPr>
                </a:p>
              </p:txBody>
            </p:sp>
          </p:grpSp>
          <p:sp>
            <p:nvSpPr>
              <p:cNvPr id="156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040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57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069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58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098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59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127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60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185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61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156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62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214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63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244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64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4272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65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4302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66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4040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67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4069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68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098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69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4127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70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4185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71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4156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72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4214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73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4244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74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272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75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4302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76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4330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77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4330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grpSp>
            <p:nvGrpSpPr>
              <p:cNvPr id="178" name="Group 108"/>
              <p:cNvGrpSpPr>
                <a:grpSpLocks/>
              </p:cNvGrpSpPr>
              <p:nvPr/>
            </p:nvGrpSpPr>
            <p:grpSpPr bwMode="auto">
              <a:xfrm flipH="1" flipV="1">
                <a:off x="4009" y="2043"/>
                <a:ext cx="29" cy="126"/>
                <a:chOff x="1359" y="3335"/>
                <a:chExt cx="31" cy="126"/>
              </a:xfrm>
            </p:grpSpPr>
            <p:sp>
              <p:nvSpPr>
                <p:cNvPr id="179" name="Rectangle 10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414"/>
                  <a:ext cx="31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charset="0"/>
                  </a:endParaRPr>
                </a:p>
              </p:txBody>
            </p:sp>
            <p:sp>
              <p:nvSpPr>
                <p:cNvPr id="180" name="Rectangle 11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335"/>
                  <a:ext cx="31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charset="0"/>
                  </a:endParaRPr>
                </a:p>
              </p:txBody>
            </p:sp>
          </p:grpSp>
        </p:grp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rot="10800000" flipH="1">
              <a:off x="6524025" y="4123194"/>
              <a:ext cx="185737" cy="169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46"/>
            <p:cNvGrpSpPr>
              <a:grpSpLocks noChangeAspect="1"/>
            </p:cNvGrpSpPr>
            <p:nvPr/>
          </p:nvGrpSpPr>
          <p:grpSpPr bwMode="auto">
            <a:xfrm rot="9364650" flipV="1">
              <a:off x="6563712" y="4005719"/>
              <a:ext cx="74613" cy="438150"/>
              <a:chOff x="2790" y="3240"/>
              <a:chExt cx="56" cy="332"/>
            </a:xfrm>
          </p:grpSpPr>
          <p:sp>
            <p:nvSpPr>
              <p:cNvPr id="129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AutoShape 48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39" name="Freeform 51"/>
            <p:cNvSpPr>
              <a:spLocks/>
            </p:cNvSpPr>
            <p:nvPr/>
          </p:nvSpPr>
          <p:spPr bwMode="auto">
            <a:xfrm rot="10800000" flipV="1">
              <a:off x="6638325" y="4053344"/>
              <a:ext cx="95250" cy="2063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 bwMode="auto">
            <a:xfrm rot="10800000" flipV="1">
              <a:off x="6160487" y="4077156"/>
              <a:ext cx="74613" cy="438150"/>
              <a:chOff x="2790" y="3240"/>
              <a:chExt cx="56" cy="332"/>
            </a:xfrm>
          </p:grpSpPr>
          <p:sp>
            <p:nvSpPr>
              <p:cNvPr id="127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AutoShape 42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41" name="Group 43"/>
            <p:cNvGrpSpPr>
              <a:grpSpLocks noChangeAspect="1"/>
            </p:cNvGrpSpPr>
            <p:nvPr/>
          </p:nvGrpSpPr>
          <p:grpSpPr bwMode="auto">
            <a:xfrm rot="10800000" flipV="1">
              <a:off x="6350987" y="4077156"/>
              <a:ext cx="74613" cy="438150"/>
              <a:chOff x="2790" y="3240"/>
              <a:chExt cx="56" cy="332"/>
            </a:xfrm>
          </p:grpSpPr>
          <p:sp>
            <p:nvSpPr>
              <p:cNvPr id="125" name="AutoShape 44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AutoShape 45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126"/>
            <p:cNvGrpSpPr>
              <a:grpSpLocks/>
            </p:cNvGrpSpPr>
            <p:nvPr/>
          </p:nvGrpSpPr>
          <p:grpSpPr bwMode="auto">
            <a:xfrm rot="10800000" flipH="1">
              <a:off x="4863500" y="4158119"/>
              <a:ext cx="1244600" cy="230187"/>
              <a:chOff x="2091" y="3104"/>
              <a:chExt cx="765" cy="145"/>
            </a:xfrm>
          </p:grpSpPr>
          <p:sp>
            <p:nvSpPr>
              <p:cNvPr id="120" name="AutoShape 127"/>
              <p:cNvSpPr>
                <a:spLocks noChangeAspect="1" noChangeArrowheads="1"/>
              </p:cNvSpPr>
              <p:nvPr/>
            </p:nvSpPr>
            <p:spPr bwMode="auto">
              <a:xfrm>
                <a:off x="2091" y="3104"/>
                <a:ext cx="765" cy="145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21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2123" y="3152"/>
                <a:ext cx="168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22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2304" y="3152"/>
                <a:ext cx="168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23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2486" y="3152"/>
                <a:ext cx="167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24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2667" y="3153"/>
                <a:ext cx="167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</p:grpSp>
        <p:sp>
          <p:nvSpPr>
            <p:cNvPr id="43" name="Freeform 39"/>
            <p:cNvSpPr>
              <a:spLocks/>
            </p:cNvSpPr>
            <p:nvPr/>
          </p:nvSpPr>
          <p:spPr bwMode="auto">
            <a:xfrm rot="10800000" flipH="1">
              <a:off x="6444650" y="4188281"/>
              <a:ext cx="95250" cy="2063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/>
            <a:lstStyle/>
            <a:p>
              <a:endParaRPr lang="en-US"/>
            </a:p>
          </p:txBody>
        </p:sp>
        <p:grpSp>
          <p:nvGrpSpPr>
            <p:cNvPr id="44" name="Group 236"/>
            <p:cNvGrpSpPr>
              <a:grpSpLocks/>
            </p:cNvGrpSpPr>
            <p:nvPr/>
          </p:nvGrpSpPr>
          <p:grpSpPr bwMode="auto">
            <a:xfrm flipV="1">
              <a:off x="6255737" y="4208919"/>
              <a:ext cx="312738" cy="606425"/>
              <a:chOff x="2992" y="1626"/>
              <a:chExt cx="197" cy="375"/>
            </a:xfrm>
          </p:grpSpPr>
          <p:sp>
            <p:nvSpPr>
              <p:cNvPr id="118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3029" y="1626"/>
                <a:ext cx="160" cy="2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38"/>
              <p:cNvSpPr>
                <a:spLocks/>
              </p:cNvSpPr>
              <p:nvPr/>
            </p:nvSpPr>
            <p:spPr bwMode="auto">
              <a:xfrm rot="10800000" flipH="1">
                <a:off x="2992" y="1871"/>
                <a:ext cx="60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147462672 h 130"/>
                  <a:gd name="T4" fmla="*/ 0 w 143"/>
                  <a:gd name="T5" fmla="*/ 2147462672 h 130"/>
                  <a:gd name="T6" fmla="*/ 0 w 143"/>
                  <a:gd name="T7" fmla="*/ 2147462672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endParaRPr lang="en-US"/>
              </a:p>
            </p:txBody>
          </p:sp>
        </p:grpSp>
        <p:sp>
          <p:nvSpPr>
            <p:cNvPr id="45" name="Line 32"/>
            <p:cNvSpPr>
              <a:spLocks noChangeShapeType="1"/>
            </p:cNvSpPr>
            <p:nvPr/>
          </p:nvSpPr>
          <p:spPr bwMode="auto">
            <a:xfrm rot="10800000" flipH="1" flipV="1">
              <a:off x="6565300" y="4815344"/>
              <a:ext cx="2213885" cy="6832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6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641625" y="5043944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47" name="Rectangle 6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684487" y="5058231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48" name="Rectangle 63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727350" y="5070931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49" name="Rectangle 64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770212" y="5083631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50" name="Rectangle 65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854350" y="5110619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51" name="Rectangle 66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811487" y="5096331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52" name="Rectangle 67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895625" y="5123319"/>
              <a:ext cx="46037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53" name="Rectangle 68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940075" y="5136019"/>
              <a:ext cx="42862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54" name="Rectangle 69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979762" y="5148719"/>
              <a:ext cx="46038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55" name="Rectangle 70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024212" y="5163006"/>
              <a:ext cx="42863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56" name="Rectangle 7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605112" y="5164594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57" name="Rectangle 7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647975" y="5177294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58" name="Rectangle 73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690837" y="5189994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59" name="Rectangle 74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732112" y="5204281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60" name="Rectangle 75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817837" y="5229681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61" name="Rectangle 76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774975" y="5216981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62" name="Rectangle 77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859112" y="5242381"/>
              <a:ext cx="46038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63" name="Rectangle 78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901975" y="5256669"/>
              <a:ext cx="42862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64" name="Rectangle 79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943250" y="5269369"/>
              <a:ext cx="46037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65" name="Rectangle 80"/>
            <p:cNvSpPr>
              <a:spLocks noChangeAspect="1" noChangeArrowheads="1"/>
            </p:cNvSpPr>
            <p:nvPr/>
          </p:nvSpPr>
          <p:spPr bwMode="auto">
            <a:xfrm rot="11829283" flipH="1" flipV="1">
              <a:off x="7987700" y="5282069"/>
              <a:ext cx="42862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66" name="Rectangle 8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028975" y="5294769"/>
              <a:ext cx="46037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67" name="Rectangle 8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065487" y="5175706"/>
              <a:ext cx="46038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grpSp>
          <p:nvGrpSpPr>
            <p:cNvPr id="68" name="Group 83"/>
            <p:cNvGrpSpPr>
              <a:grpSpLocks/>
            </p:cNvGrpSpPr>
            <p:nvPr/>
          </p:nvGrpSpPr>
          <p:grpSpPr bwMode="auto">
            <a:xfrm rot="11829283">
              <a:off x="7578125" y="5029656"/>
              <a:ext cx="44450" cy="200025"/>
              <a:chOff x="1359" y="3335"/>
              <a:chExt cx="31" cy="126"/>
            </a:xfrm>
          </p:grpSpPr>
          <p:sp>
            <p:nvSpPr>
              <p:cNvPr id="116" name="Rectangle 84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359" y="3414"/>
                <a:ext cx="31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17" name="Rectangle 8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359" y="3335"/>
                <a:ext cx="31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</p:grpSp>
        <p:sp>
          <p:nvSpPr>
            <p:cNvPr id="69" name="Rectangle 6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082950" y="5180469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70" name="Rectangle 6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125812" y="5193169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71" name="Rectangle 63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168675" y="5207456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72" name="Rectangle 64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211537" y="5220156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73" name="Rectangle 65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295675" y="5245556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74" name="Rectangle 66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252812" y="5232856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75" name="Rectangle 67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336950" y="5259844"/>
              <a:ext cx="46037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76" name="Rectangle 68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381400" y="5272544"/>
              <a:ext cx="42862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77" name="Rectangle 69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421087" y="5285244"/>
              <a:ext cx="46038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78" name="Rectangle 70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465537" y="5297944"/>
              <a:ext cx="42863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79" name="Rectangle 7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046437" y="5301119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80" name="Rectangle 7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089300" y="5313819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81" name="Rectangle 73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132162" y="5326519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82" name="Rectangle 74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173437" y="5339219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83" name="Rectangle 75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259162" y="5366206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84" name="Rectangle 76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216300" y="5353506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85" name="Rectangle 77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300437" y="5378906"/>
              <a:ext cx="46038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86" name="Rectangle 78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343300" y="5391606"/>
              <a:ext cx="42862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87" name="Rectangle 79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384575" y="5405894"/>
              <a:ext cx="46037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88" name="Rectangle 80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429025" y="5418594"/>
              <a:ext cx="42862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89" name="Rectangle 8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470300" y="5431294"/>
              <a:ext cx="46037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90" name="Rectangle 8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8506812" y="5312231"/>
              <a:ext cx="46038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charset="0"/>
              </a:endParaRPr>
            </a:p>
          </p:txBody>
        </p:sp>
        <p:sp>
          <p:nvSpPr>
            <p:cNvPr id="94" name="Freeform 116"/>
            <p:cNvSpPr>
              <a:spLocks/>
            </p:cNvSpPr>
            <p:nvPr/>
          </p:nvSpPr>
          <p:spPr bwMode="auto">
            <a:xfrm rot="10800000">
              <a:off x="6501800" y="4696281"/>
              <a:ext cx="95250" cy="2063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24"/>
            <p:cNvGrpSpPr>
              <a:grpSpLocks/>
            </p:cNvGrpSpPr>
            <p:nvPr/>
          </p:nvGrpSpPr>
          <p:grpSpPr bwMode="auto">
            <a:xfrm rot="1034355" flipH="1">
              <a:off x="6985987" y="4855031"/>
              <a:ext cx="390525" cy="184150"/>
              <a:chOff x="1337" y="2168"/>
              <a:chExt cx="270" cy="116"/>
            </a:xfrm>
          </p:grpSpPr>
          <p:sp>
            <p:nvSpPr>
              <p:cNvPr id="96" name="Line 25"/>
              <p:cNvSpPr>
                <a:spLocks noChangeShapeType="1"/>
              </p:cNvSpPr>
              <p:nvPr/>
            </p:nvSpPr>
            <p:spPr bwMode="auto">
              <a:xfrm flipV="1">
                <a:off x="1357" y="2198"/>
                <a:ext cx="75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26"/>
              <p:cNvSpPr>
                <a:spLocks noChangeShapeType="1"/>
              </p:cNvSpPr>
              <p:nvPr/>
            </p:nvSpPr>
            <p:spPr bwMode="auto">
              <a:xfrm flipH="1">
                <a:off x="1421" y="2208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7"/>
              <p:cNvSpPr>
                <a:spLocks noChangeShapeType="1"/>
              </p:cNvSpPr>
              <p:nvPr/>
            </p:nvSpPr>
            <p:spPr bwMode="auto">
              <a:xfrm>
                <a:off x="1516" y="2203"/>
                <a:ext cx="74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337" y="2226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00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1415" y="2168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01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1493" y="2168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  <p:sp>
            <p:nvSpPr>
              <p:cNvPr id="102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1572" y="2226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441926" y="4556651"/>
              <a:ext cx="1702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Variable gap </a:t>
              </a:r>
              <a:br>
                <a:rPr lang="en-US" sz="1400" dirty="0" smtClean="0"/>
              </a:br>
              <a:r>
                <a:rPr lang="en-US" sz="1400" dirty="0" smtClean="0"/>
                <a:t>SASE </a:t>
              </a:r>
              <a:r>
                <a:rPr lang="en-US" sz="1400" dirty="0" err="1" smtClean="0"/>
                <a:t>undulator</a:t>
              </a:r>
              <a:endParaRPr lang="en-US" sz="1400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6738149" y="3882400"/>
              <a:ext cx="868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FLASH1</a:t>
              </a:r>
              <a:endParaRPr lang="en-US" sz="1200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688014" y="4561690"/>
              <a:ext cx="868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FLASH2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76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FLASH2 Parameter</a:t>
            </a:r>
            <a:endParaRPr lang="de-DE" dirty="0"/>
          </a:p>
        </p:txBody>
      </p:sp>
      <p:graphicFrame>
        <p:nvGraphicFramePr>
          <p:cNvPr id="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41369"/>
              </p:ext>
            </p:extLst>
          </p:nvPr>
        </p:nvGraphicFramePr>
        <p:xfrm>
          <a:off x="1805413" y="1348463"/>
          <a:ext cx="5182870" cy="4403183"/>
        </p:xfrm>
        <a:graphic>
          <a:graphicData uri="http://schemas.openxmlformats.org/drawingml/2006/table">
            <a:tbl>
              <a:tblPr/>
              <a:tblGrid>
                <a:gridCol w="3103562"/>
                <a:gridCol w="207930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parameters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8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Energy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– 1.25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GeV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Normalized emittance (proj.)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 – 3 mm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mrad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spread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MeV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Peak Current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kA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Bunches per second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8000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Bunch Charge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 – 1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nC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Undulator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parameters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31.4 mm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Segments length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m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segments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Focusing Structure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F0D0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59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Photonen-Parameter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783578"/>
            <a:ext cx="8687982" cy="4134052"/>
            <a:chOff x="0" y="1837356"/>
            <a:chExt cx="9144000" cy="4164919"/>
          </a:xfrm>
        </p:grpSpPr>
        <p:graphicFrame>
          <p:nvGraphicFramePr>
            <p:cNvPr id="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4500216"/>
                </p:ext>
              </p:extLst>
            </p:nvPr>
          </p:nvGraphicFramePr>
          <p:xfrm>
            <a:off x="0" y="2000187"/>
            <a:ext cx="9144000" cy="400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" name="Graph" r:id="rId3" imgW="3983126" imgH="1987296" progId="Origin50.Graph">
                    <p:embed/>
                  </p:oleObj>
                </mc:Choice>
                <mc:Fallback>
                  <p:oleObj name="Graph" r:id="rId3" imgW="3983126" imgH="1987296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080" t="12202" r="8601" b="12634"/>
                        <a:stretch>
                          <a:fillRect/>
                        </a:stretch>
                      </p:blipFill>
                      <p:spPr bwMode="auto">
                        <a:xfrm>
                          <a:off x="0" y="2000187"/>
                          <a:ext cx="9144000" cy="400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/>
            <p:cNvSpPr/>
            <p:nvPr/>
          </p:nvSpPr>
          <p:spPr bwMode="auto">
            <a:xfrm>
              <a:off x="4580446" y="1837356"/>
              <a:ext cx="4563554" cy="4066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sym typeface="Wingdings" charset="0"/>
              </a:endParaRPr>
            </a:p>
          </p:txBody>
        </p:sp>
      </p:grpSp>
      <p:graphicFrame>
        <p:nvGraphicFramePr>
          <p:cNvPr id="7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4573"/>
              </p:ext>
            </p:extLst>
          </p:nvPr>
        </p:nvGraphicFramePr>
        <p:xfrm>
          <a:off x="4357309" y="2445305"/>
          <a:ext cx="4570505" cy="3366265"/>
        </p:xfrm>
        <a:graphic>
          <a:graphicData uri="http://schemas.openxmlformats.org/drawingml/2006/table">
            <a:tbl>
              <a:tblPr/>
              <a:tblGrid>
                <a:gridCol w="3365500"/>
                <a:gridCol w="1205005"/>
              </a:tblGrid>
              <a:tr h="34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Radiation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SASE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7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Wavelength range SASE (nm)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4 - 60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FWHM Pulse Length (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10 - 500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Peak Power (GW)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1 - 5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Bandwidth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–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pulses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Peak Brilliance*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  <a:endParaRPr kumimoji="0" lang="de-DE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Pulse Energy (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1 - 500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79070" y="5539150"/>
            <a:ext cx="2572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*Photons/(s mrad</a:t>
            </a:r>
            <a:r>
              <a:rPr lang="en-US" sz="1400" baseline="30000" dirty="0"/>
              <a:t>2</a:t>
            </a:r>
            <a:r>
              <a:rPr lang="en-US" sz="1400" dirty="0"/>
              <a:t> mm</a:t>
            </a:r>
            <a:r>
              <a:rPr lang="en-US" sz="1400" baseline="30000" dirty="0"/>
              <a:t>2</a:t>
            </a:r>
            <a:r>
              <a:rPr lang="en-US" sz="1400" dirty="0"/>
              <a:t> 0.1%)</a:t>
            </a:r>
          </a:p>
        </p:txBody>
      </p:sp>
    </p:spTree>
    <p:extLst>
      <p:ext uri="{BB962C8B-B14F-4D97-AF65-F5344CB8AC3E}">
        <p14:creationId xmlns:p14="http://schemas.microsoft.com/office/powerpoint/2010/main" val="165819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1176830"/>
            <a:ext cx="83153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87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Layout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9" y="797241"/>
            <a:ext cx="8705982" cy="291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920" y="3713796"/>
            <a:ext cx="5313680" cy="265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595120" y="5181600"/>
            <a:ext cx="914400" cy="914400"/>
          </a:xfrm>
          <a:prstGeom prst="straightConnector1">
            <a:avLst/>
          </a:prstGeom>
          <a:solidFill>
            <a:srgbClr val="3333FF">
              <a:alpha val="65881"/>
            </a:srgbClr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611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sym typeface="Wingding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sym typeface="Wingdings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SY_Vortrag_3-1">
  <a:themeElements>
    <a:clrScheme name="3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3_DESY_Vortrag_3-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sym typeface="Wingding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sym typeface="Wingdings" charset="0"/>
          </a:defRPr>
        </a:defPPr>
      </a:lstStyle>
    </a:lnDef>
  </a:objectDefaults>
  <a:extraClrSchemeLst>
    <a:extraClrScheme>
      <a:clrScheme name="3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589</Words>
  <Application>Microsoft Macintosh PowerPoint</Application>
  <PresentationFormat>On-screen Show (4:3)</PresentationFormat>
  <Paragraphs>170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2_DESY_Vortrag_3-1</vt:lpstr>
      <vt:lpstr>3_DESY_Vortrag_3-1</vt:lpstr>
      <vt:lpstr>Graph</vt:lpstr>
      <vt:lpstr>FLASH2</vt:lpstr>
      <vt:lpstr>Was ist FLASH II / FLASH2  / FLASH3 ?</vt:lpstr>
      <vt:lpstr>Wo ist FLASH2 ?</vt:lpstr>
      <vt:lpstr>Warum FLASH2 ?</vt:lpstr>
      <vt:lpstr>Wie funktioniert FLASH2 ?</vt:lpstr>
      <vt:lpstr>FLASH2 Parameter</vt:lpstr>
      <vt:lpstr>Photonen-Parameter</vt:lpstr>
      <vt:lpstr>Layout</vt:lpstr>
      <vt:lpstr>Tunnel Layout</vt:lpstr>
      <vt:lpstr>Trennung von  FLASH1 und FLASH2 Beamlines</vt:lpstr>
      <vt:lpstr>Umbau FLASH1 Beamline</vt:lpstr>
      <vt:lpstr>FLASH2 Beamline (2012-13)</vt:lpstr>
      <vt:lpstr>Experimentierhalle</vt:lpstr>
      <vt:lpstr>Bauphasen</vt:lpstr>
      <vt:lpstr>Zeitplan 2011 - 2012</vt:lpstr>
      <vt:lpstr>Zeitplan 2013 </vt:lpstr>
      <vt:lpstr>Bauanfang Phase 1</vt:lpstr>
      <vt:lpstr>Bauanfang Phase 1</vt:lpstr>
      <vt:lpstr>Zusammenfassung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 Upgrade and first results</dc:title>
  <dc:creator>Siegfried Schreiber</dc:creator>
  <dc:description>FEL 2010</dc:description>
  <cp:lastModifiedBy>Katja Honkavaara</cp:lastModifiedBy>
  <cp:revision>923</cp:revision>
  <dcterms:created xsi:type="dcterms:W3CDTF">2009-03-09T10:57:44Z</dcterms:created>
  <dcterms:modified xsi:type="dcterms:W3CDTF">2011-09-27T11:39:23Z</dcterms:modified>
</cp:coreProperties>
</file>