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7" r:id="rId3"/>
    <p:sldId id="336" r:id="rId4"/>
    <p:sldId id="308" r:id="rId5"/>
    <p:sldId id="309" r:id="rId6"/>
    <p:sldId id="310" r:id="rId7"/>
    <p:sldId id="359" r:id="rId8"/>
    <p:sldId id="313" r:id="rId9"/>
    <p:sldId id="314" r:id="rId10"/>
    <p:sldId id="315" r:id="rId11"/>
    <p:sldId id="316" r:id="rId12"/>
    <p:sldId id="319" r:id="rId13"/>
    <p:sldId id="318" r:id="rId14"/>
    <p:sldId id="320" r:id="rId15"/>
    <p:sldId id="334" r:id="rId16"/>
    <p:sldId id="321" r:id="rId17"/>
    <p:sldId id="326" r:id="rId18"/>
    <p:sldId id="327" r:id="rId19"/>
    <p:sldId id="329" r:id="rId20"/>
    <p:sldId id="335" r:id="rId21"/>
    <p:sldId id="328" r:id="rId22"/>
    <p:sldId id="333" r:id="rId23"/>
    <p:sldId id="331" r:id="rId24"/>
    <p:sldId id="330" r:id="rId25"/>
    <p:sldId id="332" r:id="rId26"/>
    <p:sldId id="339" r:id="rId27"/>
    <p:sldId id="340" r:id="rId28"/>
    <p:sldId id="358" r:id="rId29"/>
    <p:sldId id="341" r:id="rId30"/>
    <p:sldId id="351" r:id="rId31"/>
    <p:sldId id="352" r:id="rId32"/>
    <p:sldId id="356" r:id="rId33"/>
    <p:sldId id="342" r:id="rId34"/>
    <p:sldId id="343" r:id="rId35"/>
    <p:sldId id="344" r:id="rId36"/>
    <p:sldId id="361" r:id="rId37"/>
    <p:sldId id="346" r:id="rId38"/>
    <p:sldId id="347" r:id="rId39"/>
    <p:sldId id="348" r:id="rId40"/>
  </p:sldIdLst>
  <p:sldSz cx="9144000" cy="6858000" type="screen4x3"/>
  <p:notesSz cx="6858000" cy="9144000"/>
  <p:embeddedFontLs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algn="l" rtl="0" fontAlgn="base">
      <a:spcBef>
        <a:spcPct val="5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Font typeface="Wingdings" pitchFamily="2" charset="2"/>
      <a:buChar char="Ø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00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5" autoAdjust="0"/>
    <p:restoredTop sz="94660"/>
  </p:normalViewPr>
  <p:slideViewPr>
    <p:cSldViewPr snapToGrid="0">
      <p:cViewPr>
        <p:scale>
          <a:sx n="80" d="100"/>
          <a:sy n="80" d="100"/>
        </p:scale>
        <p:origin x="-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.desy.de\home\mpyflo\My%20Documents\WINDOC\UED\Cavities&amp;RF\Buncher_Tuning\9.47.17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364129483814522"/>
          <c:y val="0.1344983960338291"/>
          <c:w val="0.81856714785651796"/>
          <c:h val="0.8326195683872849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Sheet1!$D$9:$D$158</c:f>
              <c:numCache>
                <c:formatCode>General</c:formatCode>
                <c:ptCount val="150"/>
                <c:pt idx="0">
                  <c:v>0</c:v>
                </c:pt>
                <c:pt idx="1">
                  <c:v>1.7</c:v>
                </c:pt>
                <c:pt idx="2">
                  <c:v>3.4</c:v>
                </c:pt>
                <c:pt idx="3">
                  <c:v>5</c:v>
                </c:pt>
                <c:pt idx="4">
                  <c:v>6.7</c:v>
                </c:pt>
                <c:pt idx="5">
                  <c:v>8.4</c:v>
                </c:pt>
                <c:pt idx="6">
                  <c:v>10.1</c:v>
                </c:pt>
                <c:pt idx="7">
                  <c:v>11.7</c:v>
                </c:pt>
                <c:pt idx="8">
                  <c:v>13.4</c:v>
                </c:pt>
                <c:pt idx="9">
                  <c:v>15.1</c:v>
                </c:pt>
                <c:pt idx="10">
                  <c:v>16.8</c:v>
                </c:pt>
                <c:pt idx="11">
                  <c:v>18.5</c:v>
                </c:pt>
                <c:pt idx="12">
                  <c:v>20.100000000000001</c:v>
                </c:pt>
                <c:pt idx="13">
                  <c:v>21.8</c:v>
                </c:pt>
                <c:pt idx="14">
                  <c:v>23.5</c:v>
                </c:pt>
                <c:pt idx="15">
                  <c:v>25.2</c:v>
                </c:pt>
                <c:pt idx="16">
                  <c:v>26.8</c:v>
                </c:pt>
                <c:pt idx="17">
                  <c:v>28.5</c:v>
                </c:pt>
                <c:pt idx="18">
                  <c:v>30.2</c:v>
                </c:pt>
                <c:pt idx="19">
                  <c:v>31.9</c:v>
                </c:pt>
                <c:pt idx="20">
                  <c:v>33.6</c:v>
                </c:pt>
                <c:pt idx="21">
                  <c:v>35.200000000000003</c:v>
                </c:pt>
                <c:pt idx="22">
                  <c:v>36.9</c:v>
                </c:pt>
                <c:pt idx="23">
                  <c:v>38.6</c:v>
                </c:pt>
                <c:pt idx="24">
                  <c:v>40.299999999999997</c:v>
                </c:pt>
                <c:pt idx="25">
                  <c:v>41.9</c:v>
                </c:pt>
                <c:pt idx="26">
                  <c:v>43.6</c:v>
                </c:pt>
                <c:pt idx="27">
                  <c:v>45.3</c:v>
                </c:pt>
                <c:pt idx="28">
                  <c:v>47</c:v>
                </c:pt>
                <c:pt idx="29">
                  <c:v>48.7</c:v>
                </c:pt>
                <c:pt idx="30">
                  <c:v>50.3</c:v>
                </c:pt>
                <c:pt idx="31">
                  <c:v>52</c:v>
                </c:pt>
                <c:pt idx="32">
                  <c:v>53.7</c:v>
                </c:pt>
                <c:pt idx="33">
                  <c:v>55.4</c:v>
                </c:pt>
                <c:pt idx="34">
                  <c:v>57</c:v>
                </c:pt>
                <c:pt idx="35">
                  <c:v>58.7</c:v>
                </c:pt>
                <c:pt idx="36">
                  <c:v>60.4</c:v>
                </c:pt>
                <c:pt idx="37">
                  <c:v>62.1</c:v>
                </c:pt>
                <c:pt idx="38">
                  <c:v>63.8</c:v>
                </c:pt>
                <c:pt idx="39">
                  <c:v>65.400000000000006</c:v>
                </c:pt>
                <c:pt idx="40">
                  <c:v>67.099999999999994</c:v>
                </c:pt>
                <c:pt idx="41">
                  <c:v>68.8</c:v>
                </c:pt>
                <c:pt idx="42">
                  <c:v>70.5</c:v>
                </c:pt>
                <c:pt idx="43">
                  <c:v>72.099999999999994</c:v>
                </c:pt>
                <c:pt idx="44">
                  <c:v>73.8</c:v>
                </c:pt>
                <c:pt idx="45">
                  <c:v>75.5</c:v>
                </c:pt>
                <c:pt idx="46">
                  <c:v>77.2</c:v>
                </c:pt>
                <c:pt idx="47">
                  <c:v>78.900000000000006</c:v>
                </c:pt>
                <c:pt idx="48">
                  <c:v>80.5</c:v>
                </c:pt>
                <c:pt idx="49">
                  <c:v>82.2</c:v>
                </c:pt>
                <c:pt idx="50">
                  <c:v>83.9</c:v>
                </c:pt>
                <c:pt idx="51">
                  <c:v>85.6</c:v>
                </c:pt>
                <c:pt idx="52">
                  <c:v>87.2</c:v>
                </c:pt>
                <c:pt idx="53">
                  <c:v>88.9</c:v>
                </c:pt>
                <c:pt idx="54">
                  <c:v>90.6</c:v>
                </c:pt>
                <c:pt idx="55">
                  <c:v>92.3</c:v>
                </c:pt>
                <c:pt idx="56">
                  <c:v>94</c:v>
                </c:pt>
                <c:pt idx="57">
                  <c:v>95.6</c:v>
                </c:pt>
                <c:pt idx="58">
                  <c:v>97.3</c:v>
                </c:pt>
                <c:pt idx="59">
                  <c:v>99</c:v>
                </c:pt>
                <c:pt idx="60">
                  <c:v>100.7</c:v>
                </c:pt>
                <c:pt idx="61">
                  <c:v>102.3</c:v>
                </c:pt>
                <c:pt idx="62">
                  <c:v>104</c:v>
                </c:pt>
                <c:pt idx="63">
                  <c:v>105.7</c:v>
                </c:pt>
                <c:pt idx="64">
                  <c:v>107.4</c:v>
                </c:pt>
                <c:pt idx="65">
                  <c:v>109.1</c:v>
                </c:pt>
                <c:pt idx="66">
                  <c:v>110.7</c:v>
                </c:pt>
                <c:pt idx="67">
                  <c:v>112.4</c:v>
                </c:pt>
                <c:pt idx="68">
                  <c:v>114.1</c:v>
                </c:pt>
                <c:pt idx="69">
                  <c:v>115.8</c:v>
                </c:pt>
                <c:pt idx="70">
                  <c:v>117.4</c:v>
                </c:pt>
                <c:pt idx="71">
                  <c:v>119.1</c:v>
                </c:pt>
                <c:pt idx="72">
                  <c:v>120.8</c:v>
                </c:pt>
                <c:pt idx="73">
                  <c:v>122.5</c:v>
                </c:pt>
                <c:pt idx="74">
                  <c:v>124.2</c:v>
                </c:pt>
                <c:pt idx="75">
                  <c:v>125.8</c:v>
                </c:pt>
                <c:pt idx="76">
                  <c:v>127.5</c:v>
                </c:pt>
                <c:pt idx="77">
                  <c:v>129.19999999999999</c:v>
                </c:pt>
                <c:pt idx="78">
                  <c:v>130.9</c:v>
                </c:pt>
                <c:pt idx="79">
                  <c:v>132.6</c:v>
                </c:pt>
                <c:pt idx="80">
                  <c:v>134.19999999999999</c:v>
                </c:pt>
                <c:pt idx="81">
                  <c:v>135.9</c:v>
                </c:pt>
                <c:pt idx="82">
                  <c:v>137.6</c:v>
                </c:pt>
                <c:pt idx="83">
                  <c:v>139.30000000000001</c:v>
                </c:pt>
                <c:pt idx="84">
                  <c:v>140.9</c:v>
                </c:pt>
                <c:pt idx="85">
                  <c:v>142.6</c:v>
                </c:pt>
                <c:pt idx="86">
                  <c:v>144.30000000000001</c:v>
                </c:pt>
                <c:pt idx="87">
                  <c:v>146</c:v>
                </c:pt>
                <c:pt idx="88">
                  <c:v>147.69999999999999</c:v>
                </c:pt>
                <c:pt idx="89">
                  <c:v>149.30000000000001</c:v>
                </c:pt>
                <c:pt idx="90">
                  <c:v>151</c:v>
                </c:pt>
                <c:pt idx="91">
                  <c:v>152.69999999999999</c:v>
                </c:pt>
                <c:pt idx="92">
                  <c:v>154.4</c:v>
                </c:pt>
                <c:pt idx="93">
                  <c:v>156</c:v>
                </c:pt>
                <c:pt idx="94">
                  <c:v>157.69999999999999</c:v>
                </c:pt>
                <c:pt idx="95">
                  <c:v>159.4</c:v>
                </c:pt>
                <c:pt idx="96">
                  <c:v>161.1</c:v>
                </c:pt>
                <c:pt idx="97">
                  <c:v>162.80000000000001</c:v>
                </c:pt>
                <c:pt idx="98">
                  <c:v>164.4</c:v>
                </c:pt>
                <c:pt idx="99">
                  <c:v>166.1</c:v>
                </c:pt>
                <c:pt idx="100">
                  <c:v>167.8</c:v>
                </c:pt>
                <c:pt idx="101">
                  <c:v>169.5</c:v>
                </c:pt>
                <c:pt idx="102">
                  <c:v>171.1</c:v>
                </c:pt>
                <c:pt idx="103">
                  <c:v>172.8</c:v>
                </c:pt>
                <c:pt idx="104">
                  <c:v>174.5</c:v>
                </c:pt>
                <c:pt idx="105">
                  <c:v>176.2</c:v>
                </c:pt>
                <c:pt idx="106">
                  <c:v>177.9</c:v>
                </c:pt>
                <c:pt idx="107">
                  <c:v>179.5</c:v>
                </c:pt>
                <c:pt idx="108">
                  <c:v>181.2</c:v>
                </c:pt>
                <c:pt idx="109">
                  <c:v>182.9</c:v>
                </c:pt>
                <c:pt idx="110">
                  <c:v>184.6</c:v>
                </c:pt>
                <c:pt idx="111">
                  <c:v>186.2</c:v>
                </c:pt>
                <c:pt idx="112">
                  <c:v>187.9</c:v>
                </c:pt>
                <c:pt idx="113">
                  <c:v>189.6</c:v>
                </c:pt>
                <c:pt idx="114">
                  <c:v>191.3</c:v>
                </c:pt>
                <c:pt idx="115">
                  <c:v>193</c:v>
                </c:pt>
                <c:pt idx="116">
                  <c:v>194.6</c:v>
                </c:pt>
                <c:pt idx="117">
                  <c:v>196.3</c:v>
                </c:pt>
                <c:pt idx="118">
                  <c:v>198</c:v>
                </c:pt>
                <c:pt idx="119">
                  <c:v>199.7</c:v>
                </c:pt>
                <c:pt idx="120">
                  <c:v>201.3</c:v>
                </c:pt>
                <c:pt idx="121">
                  <c:v>203</c:v>
                </c:pt>
                <c:pt idx="122">
                  <c:v>204.7</c:v>
                </c:pt>
                <c:pt idx="123">
                  <c:v>206.4</c:v>
                </c:pt>
                <c:pt idx="124">
                  <c:v>208.1</c:v>
                </c:pt>
                <c:pt idx="125">
                  <c:v>209.7</c:v>
                </c:pt>
                <c:pt idx="126">
                  <c:v>211.4</c:v>
                </c:pt>
                <c:pt idx="127">
                  <c:v>213.1</c:v>
                </c:pt>
                <c:pt idx="128">
                  <c:v>214.8</c:v>
                </c:pt>
                <c:pt idx="129">
                  <c:v>216.4</c:v>
                </c:pt>
                <c:pt idx="130">
                  <c:v>218.1</c:v>
                </c:pt>
                <c:pt idx="131">
                  <c:v>219.8</c:v>
                </c:pt>
                <c:pt idx="132">
                  <c:v>221.5</c:v>
                </c:pt>
                <c:pt idx="133">
                  <c:v>223.2</c:v>
                </c:pt>
                <c:pt idx="134">
                  <c:v>224.8</c:v>
                </c:pt>
                <c:pt idx="135">
                  <c:v>226.5</c:v>
                </c:pt>
                <c:pt idx="136">
                  <c:v>228.2</c:v>
                </c:pt>
                <c:pt idx="137">
                  <c:v>229.9</c:v>
                </c:pt>
                <c:pt idx="138">
                  <c:v>231.5</c:v>
                </c:pt>
                <c:pt idx="139">
                  <c:v>233.2</c:v>
                </c:pt>
                <c:pt idx="140">
                  <c:v>234.9</c:v>
                </c:pt>
                <c:pt idx="141">
                  <c:v>236.6</c:v>
                </c:pt>
                <c:pt idx="142">
                  <c:v>238.3</c:v>
                </c:pt>
                <c:pt idx="143">
                  <c:v>239.9</c:v>
                </c:pt>
                <c:pt idx="144">
                  <c:v>241.6</c:v>
                </c:pt>
                <c:pt idx="145">
                  <c:v>243.3</c:v>
                </c:pt>
                <c:pt idx="146">
                  <c:v>245</c:v>
                </c:pt>
                <c:pt idx="147">
                  <c:v>246.6</c:v>
                </c:pt>
                <c:pt idx="148">
                  <c:v>248.3</c:v>
                </c:pt>
                <c:pt idx="149">
                  <c:v>250</c:v>
                </c:pt>
              </c:numCache>
            </c:numRef>
          </c:xVal>
          <c:yVal>
            <c:numRef>
              <c:f>Sheet1!$G$9:$G$158</c:f>
              <c:numCache>
                <c:formatCode>General</c:formatCode>
                <c:ptCount val="150"/>
                <c:pt idx="0">
                  <c:v>9.4633779070818491E-6</c:v>
                </c:pt>
                <c:pt idx="1">
                  <c:v>9.9733779070818493E-6</c:v>
                </c:pt>
                <c:pt idx="2">
                  <c:v>1.048337790708185E-5</c:v>
                </c:pt>
                <c:pt idx="3">
                  <c:v>-1.1866130318104298E-5</c:v>
                </c:pt>
                <c:pt idx="4">
                  <c:v>-1.1356130318104297E-5</c:v>
                </c:pt>
                <c:pt idx="5">
                  <c:v>-1.0846130318104297E-5</c:v>
                </c:pt>
                <c:pt idx="6">
                  <c:v>-3.3165648064563099E-5</c:v>
                </c:pt>
                <c:pt idx="7">
                  <c:v>-5.5515175318083713E-5</c:v>
                </c:pt>
                <c:pt idx="8">
                  <c:v>-1.0066425840315376E-4</c:v>
                </c:pt>
                <c:pt idx="9">
                  <c:v>-1.6864295442609292E-4</c:v>
                </c:pt>
                <c:pt idx="10">
                  <c:v>-2.1379213269546787E-4</c:v>
                </c:pt>
                <c:pt idx="11">
                  <c:v>-3.0460060346106793E-4</c:v>
                </c:pt>
                <c:pt idx="12">
                  <c:v>-3.726095564873146E-4</c:v>
                </c:pt>
                <c:pt idx="13">
                  <c:v>-4.4058859518369899E-4</c:v>
                </c:pt>
                <c:pt idx="14">
                  <c:v>-5.3139744670783486E-4</c:v>
                </c:pt>
                <c:pt idx="15">
                  <c:v>-5.7654692958688061E-4</c:v>
                </c:pt>
                <c:pt idx="16">
                  <c:v>-6.4455622529367793E-4</c:v>
                </c:pt>
                <c:pt idx="17">
                  <c:v>-6.8970580336413399E-4</c:v>
                </c:pt>
                <c:pt idx="18">
                  <c:v>-7.1202560667771829E-4</c:v>
                </c:pt>
                <c:pt idx="19">
                  <c:v>-7.3434541951257525E-4</c:v>
                </c:pt>
                <c:pt idx="20">
                  <c:v>-7.5666524186159944E-4</c:v>
                </c:pt>
                <c:pt idx="21">
                  <c:v>-7.7901507373189633E-4</c:v>
                </c:pt>
                <c:pt idx="22">
                  <c:v>-7.7850507373189632E-4</c:v>
                </c:pt>
                <c:pt idx="23">
                  <c:v>-7.7799507373189631E-4</c:v>
                </c:pt>
                <c:pt idx="24">
                  <c:v>-7.5465524186159945E-4</c:v>
                </c:pt>
                <c:pt idx="25">
                  <c:v>-7.5417524186159937E-4</c:v>
                </c:pt>
                <c:pt idx="26">
                  <c:v>-7.3083541951257528E-4</c:v>
                </c:pt>
                <c:pt idx="27">
                  <c:v>-6.84665803364134E-4</c:v>
                </c:pt>
                <c:pt idx="28">
                  <c:v>-6.3849622529367793E-4</c:v>
                </c:pt>
                <c:pt idx="29">
                  <c:v>-5.9232668530831249E-4</c:v>
                </c:pt>
                <c:pt idx="30">
                  <c:v>-5.0052771955022091E-4</c:v>
                </c:pt>
                <c:pt idx="31">
                  <c:v>-4.0869890609696486E-4</c:v>
                </c:pt>
                <c:pt idx="32">
                  <c:v>-3.1687024495564959E-4</c:v>
                </c:pt>
                <c:pt idx="33">
                  <c:v>-2.0221213269546785E-4</c:v>
                </c:pt>
                <c:pt idx="34">
                  <c:v>-1.1041381422759778E-4</c:v>
                </c:pt>
                <c:pt idx="35">
                  <c:v>-4.1415175318083709E-5</c:v>
                </c:pt>
                <c:pt idx="36">
                  <c:v>4.7538696818957026E-6</c:v>
                </c:pt>
                <c:pt idx="37">
                  <c:v>-1.7565648064563102E-5</c:v>
                </c:pt>
                <c:pt idx="38">
                  <c:v>-8.5544258403153766E-5</c:v>
                </c:pt>
                <c:pt idx="39">
                  <c:v>-1.5355295442609292E-4</c:v>
                </c:pt>
                <c:pt idx="40">
                  <c:v>-2.6719097148775894E-4</c:v>
                </c:pt>
                <c:pt idx="41">
                  <c:v>-3.8082922653860884E-4</c:v>
                </c:pt>
                <c:pt idx="42">
                  <c:v>-4.716380019067743E-4</c:v>
                </c:pt>
                <c:pt idx="43">
                  <c:v>-5.396471833938268E-4</c:v>
                </c:pt>
                <c:pt idx="44">
                  <c:v>-6.076264505368061E-4</c:v>
                </c:pt>
                <c:pt idx="45">
                  <c:v>-6.7560580336413392E-4</c:v>
                </c:pt>
                <c:pt idx="46">
                  <c:v>-7.2075541951257518E-4</c:v>
                </c:pt>
                <c:pt idx="47">
                  <c:v>-7.4307524186159938E-4</c:v>
                </c:pt>
                <c:pt idx="48">
                  <c:v>-7.6542507373189626E-4</c:v>
                </c:pt>
                <c:pt idx="49">
                  <c:v>-7.6491507373189626E-4</c:v>
                </c:pt>
                <c:pt idx="50">
                  <c:v>-7.8723491511636034E-4</c:v>
                </c:pt>
                <c:pt idx="51">
                  <c:v>-7.8672491511636033E-4</c:v>
                </c:pt>
                <c:pt idx="52">
                  <c:v>-7.6341507373189627E-4</c:v>
                </c:pt>
                <c:pt idx="53">
                  <c:v>-7.6290507373189627E-4</c:v>
                </c:pt>
                <c:pt idx="54">
                  <c:v>-7.1673541951257521E-4</c:v>
                </c:pt>
                <c:pt idx="55">
                  <c:v>-6.9339560667771823E-4</c:v>
                </c:pt>
                <c:pt idx="56">
                  <c:v>-6.4722600957182227E-4</c:v>
                </c:pt>
                <c:pt idx="57">
                  <c:v>-6.0108645053680613E-4</c:v>
                </c:pt>
                <c:pt idx="58">
                  <c:v>-5.0925744670783483E-4</c:v>
                </c:pt>
                <c:pt idx="59">
                  <c:v>-4.1742859518369895E-4</c:v>
                </c:pt>
                <c:pt idx="60">
                  <c:v>-3.2559989596439847E-4</c:v>
                </c:pt>
                <c:pt idx="61">
                  <c:v>-2.109717361049589E-4</c:v>
                </c:pt>
                <c:pt idx="62">
                  <c:v>-1.1914337956620902E-4</c:v>
                </c:pt>
                <c:pt idx="63">
                  <c:v>-5.0144712107087835E-5</c:v>
                </c:pt>
                <c:pt idx="64">
                  <c:v>-3.975648064563102E-6</c:v>
                </c:pt>
                <c:pt idx="65">
                  <c:v>-3.4656480645631018E-6</c:v>
                </c:pt>
                <c:pt idx="66">
                  <c:v>-7.147425840315376E-5</c:v>
                </c:pt>
                <c:pt idx="67">
                  <c:v>-1.6228253880014407E-4</c:v>
                </c:pt>
                <c:pt idx="68">
                  <c:v>-2.5309097148775892E-4</c:v>
                </c:pt>
                <c:pt idx="69">
                  <c:v>-3.6672922653860883E-4</c:v>
                </c:pt>
                <c:pt idx="70">
                  <c:v>-4.5756800190677432E-4</c:v>
                </c:pt>
                <c:pt idx="71">
                  <c:v>-5.4837692958688061E-4</c:v>
                </c:pt>
                <c:pt idx="72">
                  <c:v>-6.163562252936779E-4</c:v>
                </c:pt>
                <c:pt idx="73">
                  <c:v>-6.6150580336413395E-4</c:v>
                </c:pt>
                <c:pt idx="74">
                  <c:v>-7.0665541951257522E-4</c:v>
                </c:pt>
                <c:pt idx="75">
                  <c:v>-7.2900524186159945E-4</c:v>
                </c:pt>
                <c:pt idx="76">
                  <c:v>-7.513250737318963E-4</c:v>
                </c:pt>
                <c:pt idx="77">
                  <c:v>-7.7364491511636038E-4</c:v>
                </c:pt>
                <c:pt idx="78">
                  <c:v>-7.7313491511636038E-4</c:v>
                </c:pt>
                <c:pt idx="79">
                  <c:v>-7.7262491511636037E-4</c:v>
                </c:pt>
                <c:pt idx="80">
                  <c:v>-7.721449151163604E-4</c:v>
                </c:pt>
                <c:pt idx="81">
                  <c:v>-7.488050737318963E-4</c:v>
                </c:pt>
                <c:pt idx="82">
                  <c:v>-7.2546524186159944E-4</c:v>
                </c:pt>
                <c:pt idx="83">
                  <c:v>-7.0212541951257524E-4</c:v>
                </c:pt>
                <c:pt idx="84">
                  <c:v>-6.5598580336413399E-4</c:v>
                </c:pt>
                <c:pt idx="85">
                  <c:v>-6.0981622529367792E-4</c:v>
                </c:pt>
                <c:pt idx="86">
                  <c:v>-5.4081692958688062E-4</c:v>
                </c:pt>
                <c:pt idx="87">
                  <c:v>-4.4898800190677432E-4</c:v>
                </c:pt>
                <c:pt idx="88">
                  <c:v>-3.5715922653860885E-4</c:v>
                </c:pt>
                <c:pt idx="89">
                  <c:v>-2.4253097148775891E-4</c:v>
                </c:pt>
                <c:pt idx="90">
                  <c:v>-1.5070253880014408E-4</c:v>
                </c:pt>
                <c:pt idx="91">
                  <c:v>-5.8874258403153766E-5</c:v>
                </c:pt>
                <c:pt idx="92">
                  <c:v>-1.2705175318083714E-5</c:v>
                </c:pt>
                <c:pt idx="93">
                  <c:v>-1.2225175318083712E-5</c:v>
                </c:pt>
                <c:pt idx="94">
                  <c:v>-5.737425840315377E-5</c:v>
                </c:pt>
                <c:pt idx="95">
                  <c:v>-1.4818253880014405E-4</c:v>
                </c:pt>
                <c:pt idx="96">
                  <c:v>-2.6182060346106796E-4</c:v>
                </c:pt>
                <c:pt idx="97">
                  <c:v>-3.5262922653860886E-4</c:v>
                </c:pt>
                <c:pt idx="98">
                  <c:v>-4.6629771955022096E-4</c:v>
                </c:pt>
                <c:pt idx="99">
                  <c:v>-5.5710668530831251E-4</c:v>
                </c:pt>
                <c:pt idx="100">
                  <c:v>-6.0225622529367793E-4</c:v>
                </c:pt>
                <c:pt idx="101">
                  <c:v>-6.702356066777183E-4</c:v>
                </c:pt>
                <c:pt idx="102">
                  <c:v>-7.1541524186159939E-4</c:v>
                </c:pt>
                <c:pt idx="103">
                  <c:v>-7.6056491511636033E-4</c:v>
                </c:pt>
                <c:pt idx="104">
                  <c:v>-7.8288476602920249E-4</c:v>
                </c:pt>
                <c:pt idx="105">
                  <c:v>-7.823747660292026E-4</c:v>
                </c:pt>
                <c:pt idx="106">
                  <c:v>-8.04694626456212E-4</c:v>
                </c:pt>
                <c:pt idx="107">
                  <c:v>-8.0421462645621192E-4</c:v>
                </c:pt>
                <c:pt idx="108">
                  <c:v>-8.0370462645621191E-4</c:v>
                </c:pt>
                <c:pt idx="109">
                  <c:v>-7.803647660292025E-4</c:v>
                </c:pt>
                <c:pt idx="110">
                  <c:v>-7.5702491511636042E-4</c:v>
                </c:pt>
                <c:pt idx="111">
                  <c:v>-7.5654491511636035E-4</c:v>
                </c:pt>
                <c:pt idx="112">
                  <c:v>-7.3320507373189625E-4</c:v>
                </c:pt>
                <c:pt idx="113">
                  <c:v>-6.8703541951257519E-4</c:v>
                </c:pt>
                <c:pt idx="114">
                  <c:v>-6.1803600957182226E-4</c:v>
                </c:pt>
                <c:pt idx="115">
                  <c:v>-5.4903668530831241E-4</c:v>
                </c:pt>
                <c:pt idx="116">
                  <c:v>-4.8006744670783482E-4</c:v>
                </c:pt>
                <c:pt idx="117">
                  <c:v>-3.8823859518369894E-4</c:v>
                </c:pt>
                <c:pt idx="118">
                  <c:v>-2.9640989596439851E-4</c:v>
                </c:pt>
                <c:pt idx="119">
                  <c:v>-2.2741097148775894E-4</c:v>
                </c:pt>
                <c:pt idx="120">
                  <c:v>-1.5844213269546785E-4</c:v>
                </c:pt>
                <c:pt idx="121">
                  <c:v>-8.9443379566209034E-5</c:v>
                </c:pt>
                <c:pt idx="122">
                  <c:v>-6.6103814227597781E-5</c:v>
                </c:pt>
                <c:pt idx="123">
                  <c:v>-4.2764258403153759E-5</c:v>
                </c:pt>
                <c:pt idx="124">
                  <c:v>-1.9424712107087838E-5</c:v>
                </c:pt>
                <c:pt idx="125">
                  <c:v>-1.8944712107087842E-5</c:v>
                </c:pt>
                <c:pt idx="126">
                  <c:v>-1.8434712107087835E-5</c:v>
                </c:pt>
                <c:pt idx="127">
                  <c:v>-1.7924712107087842E-5</c:v>
                </c:pt>
                <c:pt idx="128">
                  <c:v>-1.7414712107087835E-5</c:v>
                </c:pt>
                <c:pt idx="129">
                  <c:v>-1.693471210708784E-5</c:v>
                </c:pt>
                <c:pt idx="130">
                  <c:v>-1.6424712107087833E-5</c:v>
                </c:pt>
                <c:pt idx="131">
                  <c:v>-1.5914712107087839E-5</c:v>
                </c:pt>
                <c:pt idx="132">
                  <c:v>-1.5404712107087832E-5</c:v>
                </c:pt>
                <c:pt idx="133">
                  <c:v>-1.4894712107087839E-5</c:v>
                </c:pt>
                <c:pt idx="134">
                  <c:v>-1.441471210708783E-5</c:v>
                </c:pt>
                <c:pt idx="135">
                  <c:v>-1.3904712107087836E-5</c:v>
                </c:pt>
                <c:pt idx="136">
                  <c:v>-1.3394712107087843E-5</c:v>
                </c:pt>
                <c:pt idx="137">
                  <c:v>9.9448246819162873E-6</c:v>
                </c:pt>
                <c:pt idx="138">
                  <c:v>-1.2404712107087841E-5</c:v>
                </c:pt>
                <c:pt idx="139">
                  <c:v>-1.1894712107087847E-5</c:v>
                </c:pt>
                <c:pt idx="140">
                  <c:v>-1.138471210708784E-5</c:v>
                </c:pt>
                <c:pt idx="141">
                  <c:v>-1.0874712107087833E-5</c:v>
                </c:pt>
                <c:pt idx="142">
                  <c:v>-1.036471210708784E-5</c:v>
                </c:pt>
                <c:pt idx="143">
                  <c:v>-9.8847121070878309E-6</c:v>
                </c:pt>
                <c:pt idx="144">
                  <c:v>-9.3747121070878375E-6</c:v>
                </c:pt>
                <c:pt idx="145">
                  <c:v>-8.8647121070878305E-6</c:v>
                </c:pt>
                <c:pt idx="146">
                  <c:v>-8.3547121070878371E-6</c:v>
                </c:pt>
                <c:pt idx="147">
                  <c:v>-7.8747121070878417E-6</c:v>
                </c:pt>
                <c:pt idx="148">
                  <c:v>-7.3647121070878347E-6</c:v>
                </c:pt>
                <c:pt idx="149">
                  <c:v>-6.8547121070878413E-6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007616"/>
        <c:axId val="130394752"/>
      </c:scatterChart>
      <c:valAx>
        <c:axId val="129007616"/>
        <c:scaling>
          <c:orientation val="minMax"/>
          <c:max val="250"/>
        </c:scaling>
        <c:delete val="0"/>
        <c:axPos val="b"/>
        <c:numFmt formatCode="General" sourceLinked="1"/>
        <c:majorTickMark val="in"/>
        <c:minorTickMark val="none"/>
        <c:tickLblPos val="high"/>
        <c:crossAx val="130394752"/>
        <c:crosses val="autoZero"/>
        <c:crossBetween val="midCat"/>
      </c:valAx>
      <c:valAx>
        <c:axId val="130394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00761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fld id="{2BA517C0-9CEA-4D36-A60A-810B942DEFEF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8656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fld id="{1ED40BBC-C840-4CDA-A80A-B9C7A8E1D5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04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1039E-4DAE-43B4-8FB6-73DDF3CEFAE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K. Fl</a:t>
            </a:r>
            <a:r>
              <a:rPr lang="de-DE" dirty="0">
                <a:cs typeface="Arial" charset="0"/>
              </a:rPr>
              <a:t>ö</a:t>
            </a:r>
            <a:r>
              <a:rPr lang="de-DE" dirty="0"/>
              <a:t>ttmann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25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800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96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K. Fl</a:t>
            </a:r>
            <a:r>
              <a:rPr lang="de-DE" dirty="0">
                <a:cs typeface="Arial" charset="0"/>
              </a:rPr>
              <a:t>ö</a:t>
            </a:r>
            <a:r>
              <a:rPr lang="de-DE" dirty="0"/>
              <a:t>ttmann</a:t>
            </a:r>
          </a:p>
        </p:txBody>
      </p:sp>
      <p:sp>
        <p:nvSpPr>
          <p:cNvPr id="2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063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D64-14E0-40D3-93E8-F36761F5B284}" type="datetimeFigureOut">
              <a:rPr lang="de-DE" smtClean="0"/>
              <a:t>27.09.2011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5B5BD-8C0A-4EFD-BA16-6FC86350B4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52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1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de-DE" dirty="0"/>
              <a:t>K. Fl</a:t>
            </a:r>
            <a:r>
              <a:rPr lang="de-DE" dirty="0">
                <a:cs typeface="Arial" charset="0"/>
              </a:rPr>
              <a:t>ö</a:t>
            </a:r>
            <a:r>
              <a:rPr lang="de-DE" dirty="0"/>
              <a:t>ttmann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1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1032" name="AutoShape 8"/>
          <p:cNvSpPr>
            <a:spLocks noChangeArrowheads="1"/>
          </p:cNvSpPr>
          <p:nvPr userDrawn="1"/>
        </p:nvSpPr>
        <p:spPr bwMode="auto">
          <a:xfrm flipV="1">
            <a:off x="0" y="731838"/>
            <a:ext cx="9144000" cy="468312"/>
          </a:xfrm>
          <a:prstGeom prst="rtTriangle">
            <a:avLst/>
          </a:prstGeom>
          <a:gradFill rotWithShape="0">
            <a:gsLst>
              <a:gs pos="0">
                <a:schemeClr val="accent2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7508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00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alter-fendt.de/ph14d/doppelspalt.ht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K. Fl</a:t>
            </a:r>
            <a:r>
              <a:rPr lang="de-DE" dirty="0">
                <a:cs typeface="Arial" charset="0"/>
              </a:rPr>
              <a:t>ö</a:t>
            </a:r>
            <a:r>
              <a:rPr lang="de-DE" dirty="0"/>
              <a:t>ttmann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Kolloquium, FZR, Mai 2008</a:t>
            </a:r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457200" y="3975100"/>
            <a:ext cx="8275638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de-DE" sz="3200" dirty="0" smtClean="0"/>
              <a:t>Grömitz Betriebsseminar</a:t>
            </a:r>
            <a:endParaRPr lang="de-DE" sz="3200" dirty="0"/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de-DE" sz="3200" dirty="0" smtClean="0"/>
              <a:t>September 2011</a:t>
            </a:r>
            <a:endParaRPr lang="de-DE" sz="3200" dirty="0"/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de-DE" sz="3200" dirty="0"/>
              <a:t>Klaus Fl</a:t>
            </a:r>
            <a:r>
              <a:rPr lang="de-DE" sz="3200" dirty="0">
                <a:cs typeface="Times New Roman" pitchFamily="18" charset="0"/>
              </a:rPr>
              <a:t>ö</a:t>
            </a:r>
            <a:r>
              <a:rPr lang="de-DE" sz="3200" dirty="0"/>
              <a:t>ttmann</a:t>
            </a:r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457200" y="1371600"/>
            <a:ext cx="82296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de-DE" sz="4000" b="1" dirty="0" smtClean="0"/>
              <a:t>REGAE: Relativistische Elektronen für Diffraktionsexperimente bei DESY</a:t>
            </a:r>
            <a:endParaRPr lang="de-DE" sz="4000" b="1" dirty="0"/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95250" y="6324600"/>
            <a:ext cx="8991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8255000" y="38100"/>
            <a:ext cx="762000" cy="685800"/>
            <a:chOff x="2288" y="1440"/>
            <a:chExt cx="480" cy="432"/>
          </a:xfrm>
        </p:grpSpPr>
        <p:sp>
          <p:nvSpPr>
            <p:cNvPr id="8" name="Oval 11"/>
            <p:cNvSpPr>
              <a:spLocks noChangeAspect="1" noChangeArrowheads="1"/>
            </p:cNvSpPr>
            <p:nvPr/>
          </p:nvSpPr>
          <p:spPr bwMode="auto">
            <a:xfrm>
              <a:off x="2304" y="1440"/>
              <a:ext cx="43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476" y="1700"/>
              <a:ext cx="86" cy="155"/>
              <a:chOff x="2476" y="1700"/>
              <a:chExt cx="86" cy="155"/>
            </a:xfrm>
          </p:grpSpPr>
          <p:sp>
            <p:nvSpPr>
              <p:cNvPr id="26" name="Oval 13"/>
              <p:cNvSpPr>
                <a:spLocks noChangeAspect="1" noChangeArrowheads="1"/>
              </p:cNvSpPr>
              <p:nvPr/>
            </p:nvSpPr>
            <p:spPr bwMode="auto">
              <a:xfrm>
                <a:off x="2476" y="1734"/>
                <a:ext cx="86" cy="8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2519" y="1700"/>
                <a:ext cx="0" cy="1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477" y="1459"/>
              <a:ext cx="86" cy="155"/>
              <a:chOff x="2476" y="1700"/>
              <a:chExt cx="86" cy="155"/>
            </a:xfrm>
          </p:grpSpPr>
          <p:sp>
            <p:nvSpPr>
              <p:cNvPr id="24" name="Oval 16"/>
              <p:cNvSpPr>
                <a:spLocks noChangeAspect="1" noChangeArrowheads="1"/>
              </p:cNvSpPr>
              <p:nvPr/>
            </p:nvSpPr>
            <p:spPr bwMode="auto">
              <a:xfrm>
                <a:off x="2476" y="1734"/>
                <a:ext cx="86" cy="8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>
                <a:off x="2519" y="1700"/>
                <a:ext cx="0" cy="1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1" name="Group 18"/>
            <p:cNvGrpSpPr>
              <a:grpSpLocks/>
            </p:cNvGrpSpPr>
            <p:nvPr/>
          </p:nvGrpSpPr>
          <p:grpSpPr bwMode="auto">
            <a:xfrm>
              <a:off x="2377" y="1703"/>
              <a:ext cx="93" cy="91"/>
              <a:chOff x="2382" y="1704"/>
              <a:chExt cx="93" cy="91"/>
            </a:xfrm>
          </p:grpSpPr>
          <p:sp>
            <p:nvSpPr>
              <p:cNvPr id="22" name="Oval 19"/>
              <p:cNvSpPr>
                <a:spLocks noChangeAspect="1" noChangeArrowheads="1"/>
              </p:cNvSpPr>
              <p:nvPr/>
            </p:nvSpPr>
            <p:spPr bwMode="auto">
              <a:xfrm rot="2721837">
                <a:off x="2416" y="1724"/>
                <a:ext cx="37" cy="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 rot="21547115" flipV="1">
                <a:off x="2382" y="1704"/>
                <a:ext cx="93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2568" y="1520"/>
              <a:ext cx="93" cy="91"/>
              <a:chOff x="2781" y="1487"/>
              <a:chExt cx="93" cy="91"/>
            </a:xfrm>
          </p:grpSpPr>
          <p:sp>
            <p:nvSpPr>
              <p:cNvPr id="20" name="Oval 22"/>
              <p:cNvSpPr>
                <a:spLocks noChangeAspect="1" noChangeArrowheads="1"/>
              </p:cNvSpPr>
              <p:nvPr/>
            </p:nvSpPr>
            <p:spPr bwMode="auto">
              <a:xfrm rot="-8078163">
                <a:off x="2803" y="1519"/>
                <a:ext cx="37" cy="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rot="10747115" flipV="1">
                <a:off x="2781" y="1487"/>
                <a:ext cx="93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3" name="Group 24"/>
            <p:cNvGrpSpPr>
              <a:grpSpLocks/>
            </p:cNvGrpSpPr>
            <p:nvPr/>
          </p:nvGrpSpPr>
          <p:grpSpPr bwMode="auto">
            <a:xfrm>
              <a:off x="2567" y="1703"/>
              <a:ext cx="99" cy="94"/>
              <a:chOff x="2567" y="1703"/>
              <a:chExt cx="99" cy="94"/>
            </a:xfrm>
          </p:grpSpPr>
          <p:sp>
            <p:nvSpPr>
              <p:cNvPr id="18" name="Oval 25"/>
              <p:cNvSpPr>
                <a:spLocks noChangeAspect="1" noChangeArrowheads="1"/>
              </p:cNvSpPr>
              <p:nvPr/>
            </p:nvSpPr>
            <p:spPr bwMode="auto">
              <a:xfrm>
                <a:off x="2574" y="1708"/>
                <a:ext cx="69" cy="6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9" name="Line 26"/>
              <p:cNvSpPr>
                <a:spLocks noChangeShapeType="1"/>
              </p:cNvSpPr>
              <p:nvPr/>
            </p:nvSpPr>
            <p:spPr bwMode="auto">
              <a:xfrm>
                <a:off x="2567" y="1703"/>
                <a:ext cx="99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4" name="Group 27"/>
            <p:cNvGrpSpPr>
              <a:grpSpLocks/>
            </p:cNvGrpSpPr>
            <p:nvPr/>
          </p:nvGrpSpPr>
          <p:grpSpPr bwMode="auto">
            <a:xfrm rot="-10800000">
              <a:off x="2373" y="1518"/>
              <a:ext cx="99" cy="94"/>
              <a:chOff x="2567" y="1703"/>
              <a:chExt cx="99" cy="94"/>
            </a:xfrm>
          </p:grpSpPr>
          <p:sp>
            <p:nvSpPr>
              <p:cNvPr id="16" name="Oval 28"/>
              <p:cNvSpPr>
                <a:spLocks noChangeAspect="1" noChangeArrowheads="1"/>
              </p:cNvSpPr>
              <p:nvPr/>
            </p:nvSpPr>
            <p:spPr bwMode="auto">
              <a:xfrm>
                <a:off x="2574" y="1708"/>
                <a:ext cx="69" cy="6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7" name="Line 29"/>
              <p:cNvSpPr>
                <a:spLocks noChangeShapeType="1"/>
              </p:cNvSpPr>
              <p:nvPr/>
            </p:nvSpPr>
            <p:spPr bwMode="auto">
              <a:xfrm>
                <a:off x="2567" y="1703"/>
                <a:ext cx="99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288" y="1572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de-DE" sz="1200" b="1" dirty="0" smtClean="0">
                  <a:latin typeface="Arial" charset="0"/>
                </a:rPr>
                <a:t>DESY</a:t>
              </a:r>
              <a:endParaRPr lang="en-US" sz="1200" b="1" dirty="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1"/>
            <a:ext cx="7772400" cy="876693"/>
          </a:xfrm>
        </p:spPr>
        <p:txBody>
          <a:bodyPr/>
          <a:lstStyle/>
          <a:p>
            <a:r>
              <a:rPr lang="de-DE" dirty="0" smtClean="0"/>
              <a:t>Zeitaufgelöste Messungen erlauben dynamische Strukturuntersuchungen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15" y="1241813"/>
            <a:ext cx="7284170" cy="514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8924" y="5902114"/>
            <a:ext cx="62216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Dwayne Miller et al. Nature 468, Nov. 2010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8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und Nachteile von Elektronen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593889" y="1941922"/>
            <a:ext cx="7861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de-DE" dirty="0" smtClean="0"/>
              <a:t>der Streuquerschnitt von Elektronen ist 4 – 6 Größenordnungen höher als der von Photonen</a:t>
            </a:r>
          </a:p>
          <a:p>
            <a:r>
              <a:rPr lang="de-DE" dirty="0" smtClean="0"/>
              <a:t> kleinere Intensitäten, daher zerstörungsfreie Messungen</a:t>
            </a:r>
          </a:p>
          <a:p>
            <a:r>
              <a:rPr lang="de-DE" dirty="0" smtClean="0"/>
              <a:t> Raumladung begrenzt die erreichbaren Intensitäten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Schematischer Aufbau von REAGE</a:t>
            </a:r>
            <a:endParaRPr lang="de-DE" dirty="0"/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92792" y="1754125"/>
            <a:ext cx="8783637" cy="2825750"/>
            <a:chOff x="295" y="1116"/>
            <a:chExt cx="5533" cy="1780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431" y="1979"/>
              <a:ext cx="317" cy="363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95" y="2432"/>
              <a:ext cx="5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RF Gun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1111" y="1706"/>
              <a:ext cx="136" cy="90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1519" y="1979"/>
              <a:ext cx="771" cy="363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1701" y="2432"/>
              <a:ext cx="5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Buncher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884" y="2704"/>
              <a:ext cx="6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Solenoid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3787" y="1933"/>
              <a:ext cx="272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10"/>
            <p:cNvSpPr>
              <a:spLocks noChangeArrowheads="1"/>
            </p:cNvSpPr>
            <p:nvPr/>
          </p:nvSpPr>
          <p:spPr bwMode="auto">
            <a:xfrm>
              <a:off x="4876" y="1933"/>
              <a:ext cx="272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3560" y="2432"/>
              <a:ext cx="68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Proben-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kammer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4671" y="2478"/>
              <a:ext cx="59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Detektor-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kammer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13"/>
            <p:cNvSpPr>
              <a:spLocks noChangeShapeType="1"/>
            </p:cNvSpPr>
            <p:nvPr/>
          </p:nvSpPr>
          <p:spPr bwMode="auto">
            <a:xfrm>
              <a:off x="748" y="2115"/>
              <a:ext cx="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>
              <a:off x="748" y="2205"/>
              <a:ext cx="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>
              <a:off x="1247" y="211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>
              <a:off x="1247" y="220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>
              <a:off x="2699" y="2115"/>
              <a:ext cx="10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8"/>
            <p:cNvSpPr>
              <a:spLocks noChangeShapeType="1"/>
            </p:cNvSpPr>
            <p:nvPr/>
          </p:nvSpPr>
          <p:spPr bwMode="auto">
            <a:xfrm>
              <a:off x="2290" y="2205"/>
              <a:ext cx="14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9"/>
            <p:cNvSpPr>
              <a:spLocks noChangeShapeType="1"/>
            </p:cNvSpPr>
            <p:nvPr/>
          </p:nvSpPr>
          <p:spPr bwMode="auto">
            <a:xfrm>
              <a:off x="4059" y="2115"/>
              <a:ext cx="8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4059" y="2205"/>
              <a:ext cx="8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AutoShape 21"/>
            <p:cNvSpPr>
              <a:spLocks noChangeArrowheads="1"/>
            </p:cNvSpPr>
            <p:nvPr/>
          </p:nvSpPr>
          <p:spPr bwMode="auto">
            <a:xfrm rot="16200000">
              <a:off x="5442" y="2092"/>
              <a:ext cx="182" cy="13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>
              <a:off x="5148" y="2115"/>
              <a:ext cx="3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>
              <a:off x="5148" y="2205"/>
              <a:ext cx="3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Text Box 24"/>
            <p:cNvSpPr txBox="1">
              <a:spLocks noChangeArrowheads="1"/>
            </p:cNvSpPr>
            <p:nvPr/>
          </p:nvSpPr>
          <p:spPr bwMode="auto">
            <a:xfrm>
              <a:off x="5284" y="2296"/>
              <a:ext cx="54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Faraday Cup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AutoShape 25"/>
            <p:cNvSpPr>
              <a:spLocks noChangeArrowheads="1"/>
            </p:cNvSpPr>
            <p:nvPr/>
          </p:nvSpPr>
          <p:spPr bwMode="auto">
            <a:xfrm rot="13785818">
              <a:off x="3273" y="1482"/>
              <a:ext cx="182" cy="13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 flipH="1">
              <a:off x="2608" y="1570"/>
              <a:ext cx="680" cy="5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27"/>
            <p:cNvSpPr>
              <a:spLocks noChangeShapeType="1"/>
            </p:cNvSpPr>
            <p:nvPr/>
          </p:nvSpPr>
          <p:spPr bwMode="auto">
            <a:xfrm flipH="1">
              <a:off x="2699" y="1616"/>
              <a:ext cx="635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28"/>
            <p:cNvSpPr>
              <a:spLocks noChangeShapeType="1"/>
            </p:cNvSpPr>
            <p:nvPr/>
          </p:nvSpPr>
          <p:spPr bwMode="auto">
            <a:xfrm>
              <a:off x="2290" y="2115"/>
              <a:ext cx="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2814" y="1116"/>
              <a:ext cx="114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Spektrometer-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arm</a:t>
              </a:r>
              <a:endPara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Flöttmann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Aufbau von REGAE</a:t>
            </a:r>
            <a:endParaRPr lang="de-DE" dirty="0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98438" y="1187450"/>
            <a:ext cx="7683500" cy="5584825"/>
            <a:chOff x="125" y="748"/>
            <a:chExt cx="4840" cy="3518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1" t="6434" b="-6434"/>
            <a:stretch/>
          </p:blipFill>
          <p:spPr bwMode="auto">
            <a:xfrm>
              <a:off x="427" y="748"/>
              <a:ext cx="4538" cy="3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25" y="3001"/>
              <a:ext cx="1212" cy="1073"/>
            </a:xfrm>
            <a:custGeom>
              <a:avLst/>
              <a:gdLst>
                <a:gd name="T0" fmla="*/ 1068 w 1212"/>
                <a:gd name="T1" fmla="*/ 25 h 1073"/>
                <a:gd name="T2" fmla="*/ 1199 w 1212"/>
                <a:gd name="T3" fmla="*/ 95 h 1073"/>
                <a:gd name="T4" fmla="*/ 1212 w 1212"/>
                <a:gd name="T5" fmla="*/ 228 h 1073"/>
                <a:gd name="T6" fmla="*/ 1133 w 1212"/>
                <a:gd name="T7" fmla="*/ 869 h 1073"/>
                <a:gd name="T8" fmla="*/ 747 w 1212"/>
                <a:gd name="T9" fmla="*/ 1037 h 1073"/>
                <a:gd name="T10" fmla="*/ 0 w 1212"/>
                <a:gd name="T11" fmla="*/ 1073 h 1073"/>
                <a:gd name="T12" fmla="*/ 9 w 1212"/>
                <a:gd name="T13" fmla="*/ 714 h 1073"/>
                <a:gd name="T14" fmla="*/ 1029 w 1212"/>
                <a:gd name="T15" fmla="*/ 0 h 1073"/>
                <a:gd name="T16" fmla="*/ 1068 w 1212"/>
                <a:gd name="T17" fmla="*/ 25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2" h="1073">
                  <a:moveTo>
                    <a:pt x="1068" y="25"/>
                  </a:moveTo>
                  <a:lnTo>
                    <a:pt x="1199" y="95"/>
                  </a:lnTo>
                  <a:lnTo>
                    <a:pt x="1212" y="228"/>
                  </a:lnTo>
                  <a:lnTo>
                    <a:pt x="1133" y="869"/>
                  </a:lnTo>
                  <a:lnTo>
                    <a:pt x="747" y="1037"/>
                  </a:lnTo>
                  <a:lnTo>
                    <a:pt x="0" y="1073"/>
                  </a:lnTo>
                  <a:lnTo>
                    <a:pt x="9" y="714"/>
                  </a:lnTo>
                  <a:lnTo>
                    <a:pt x="1029" y="0"/>
                  </a:lnTo>
                  <a:lnTo>
                    <a:pt x="1068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898" y="3458"/>
              <a:ext cx="1179" cy="774"/>
            </a:xfrm>
            <a:custGeom>
              <a:avLst/>
              <a:gdLst>
                <a:gd name="T0" fmla="*/ 1041 w 1179"/>
                <a:gd name="T1" fmla="*/ 0 h 774"/>
                <a:gd name="T2" fmla="*/ 1179 w 1179"/>
                <a:gd name="T3" fmla="*/ 76 h 774"/>
                <a:gd name="T4" fmla="*/ 1179 w 1179"/>
                <a:gd name="T5" fmla="*/ 627 h 774"/>
                <a:gd name="T6" fmla="*/ 37 w 1179"/>
                <a:gd name="T7" fmla="*/ 774 h 774"/>
                <a:gd name="T8" fmla="*/ 0 w 1179"/>
                <a:gd name="T9" fmla="*/ 558 h 774"/>
                <a:gd name="T10" fmla="*/ 1041 w 1179"/>
                <a:gd name="T11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9" h="774">
                  <a:moveTo>
                    <a:pt x="1041" y="0"/>
                  </a:moveTo>
                  <a:lnTo>
                    <a:pt x="1179" y="76"/>
                  </a:lnTo>
                  <a:lnTo>
                    <a:pt x="1179" y="627"/>
                  </a:lnTo>
                  <a:lnTo>
                    <a:pt x="37" y="774"/>
                  </a:lnTo>
                  <a:lnTo>
                    <a:pt x="0" y="558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902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</a:t>
            </a:r>
            <a:endParaRPr lang="de-DE" dirty="0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072679" y="2133025"/>
            <a:ext cx="2675396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Strahlparameter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ysClr val="windowText" lastClr="000000"/>
                </a:solidFill>
                <a:cs typeface="Arial" pitchFamily="34" charset="0"/>
              </a:rPr>
              <a:t>E  = 5 </a:t>
            </a:r>
            <a:r>
              <a:rPr lang="de-DE" kern="0" dirty="0" err="1" smtClean="0">
                <a:solidFill>
                  <a:sysClr val="windowText" lastClr="000000"/>
                </a:solidFill>
                <a:cs typeface="Arial" pitchFamily="34" charset="0"/>
              </a:rPr>
              <a:t>MeV</a:t>
            </a:r>
            <a:endParaRPr lang="de-DE" kern="0" dirty="0" smtClean="0">
              <a:solidFill>
                <a:sysClr val="windowText" lastClr="000000"/>
              </a:solidFill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ysClr val="windowText" lastClr="000000"/>
                </a:solidFill>
                <a:cs typeface="Arial" pitchFamily="34" charset="0"/>
              </a:rPr>
              <a:t>Q  &lt; 1pC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σ</a:t>
            </a:r>
            <a:r>
              <a:rPr kumimoji="0" lang="de-DE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x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= 0.4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ε</a:t>
            </a:r>
            <a:r>
              <a:rPr kumimoji="0" lang="de-DE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n</a:t>
            </a:r>
            <a:r>
              <a:rPr kumimoji="0" lang="de-DE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= 5·10</a:t>
            </a:r>
            <a:r>
              <a:rPr kumimoji="0" lang="de-DE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-3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µm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σ</a:t>
            </a:r>
            <a:r>
              <a:rPr kumimoji="0" lang="de-DE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z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= 10 µm</a:t>
            </a:r>
          </a:p>
        </p:txBody>
      </p:sp>
      <p:pic>
        <p:nvPicPr>
          <p:cNvPr id="54" name="Picture 53" descr="bunch_length_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b="671"/>
          <a:stretch/>
        </p:blipFill>
        <p:spPr bwMode="auto">
          <a:xfrm>
            <a:off x="250728" y="1815948"/>
            <a:ext cx="5547360" cy="3649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3582384" y="4216654"/>
            <a:ext cx="748665" cy="700929"/>
            <a:chOff x="141543" y="195194"/>
            <a:chExt cx="749300" cy="701426"/>
          </a:xfrm>
        </p:grpSpPr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141543" y="195194"/>
              <a:ext cx="749300" cy="40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66FF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10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7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fs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 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  <p:cxnSp>
          <p:nvCxnSpPr>
            <p:cNvPr id="53" name="Line 18"/>
            <p:cNvCxnSpPr/>
            <p:nvPr/>
          </p:nvCxnSpPr>
          <p:spPr bwMode="auto">
            <a:xfrm>
              <a:off x="352425" y="457200"/>
              <a:ext cx="31750" cy="439420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3" name="TextBox 42"/>
          <p:cNvSpPr txBox="1"/>
          <p:nvPr/>
        </p:nvSpPr>
        <p:spPr>
          <a:xfrm>
            <a:off x="250728" y="5475534"/>
            <a:ext cx="6361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/>
              <a:t>Simulationsbeispiel für die Entwicklung der </a:t>
            </a:r>
            <a:r>
              <a:rPr lang="de-DE" sz="2000" dirty="0" err="1" smtClean="0"/>
              <a:t>Bunchlänge</a:t>
            </a:r>
            <a:r>
              <a:rPr lang="en-US" sz="2000" dirty="0" smtClean="0"/>
              <a:t>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558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Lage </a:t>
            </a:r>
            <a:r>
              <a:rPr lang="de-DE" dirty="0" err="1" smtClean="0"/>
              <a:t>Linac</a:t>
            </a:r>
            <a:r>
              <a:rPr lang="de-DE" dirty="0" smtClean="0"/>
              <a:t> I Gebäude (Geb. 23)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8" t="25013" r="46653" b="24921"/>
          <a:stretch/>
        </p:blipFill>
        <p:spPr>
          <a:xfrm>
            <a:off x="1609291" y="1293991"/>
            <a:ext cx="54000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Lage </a:t>
            </a:r>
            <a:r>
              <a:rPr lang="de-DE" dirty="0" err="1" smtClean="0"/>
              <a:t>Linac</a:t>
            </a:r>
            <a:r>
              <a:rPr lang="de-DE" dirty="0" smtClean="0"/>
              <a:t> I Gebäude (Geb. 23)</a:t>
            </a:r>
            <a:endParaRPr lang="de-DE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19524"/>
            <a:ext cx="590391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484438" y="5734050"/>
            <a:ext cx="16557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 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3851275" y="5184741"/>
            <a:ext cx="1446589" cy="76520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50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Kontrollraum Okt. 09 und Feb. </a:t>
            </a:r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5" name="Picture 2" descr="Kontrollraum_Okt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6" y="1599611"/>
            <a:ext cx="4681537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924677"/>
            <a:ext cx="4680000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Laserraum Dez. 09 und Feb. </a:t>
            </a:r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5" name="Picture 2" descr="Laserraum_Dez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6" y="1362369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80" y="2780908"/>
            <a:ext cx="4680000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296000"/>
            <a:ext cx="6864235" cy="51466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Einbringen des ersten Lasertisches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296000"/>
            <a:ext cx="6864235" cy="5146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64" y="1296000"/>
            <a:ext cx="3852949" cy="513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296000"/>
            <a:ext cx="6864235" cy="51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REAGE: Eine CFEL Initiative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24502"/>
            <a:ext cx="862965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7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Elektronik und </a:t>
            </a:r>
            <a:r>
              <a:rPr lang="de-DE" dirty="0" err="1" smtClean="0"/>
              <a:t>Modulatorraum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" y="127261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433062" cy="685800"/>
          </a:xfrm>
        </p:spPr>
        <p:txBody>
          <a:bodyPr/>
          <a:lstStyle/>
          <a:p>
            <a:r>
              <a:rPr lang="de-DE" sz="2400" dirty="0"/>
              <a:t>Linac I: Abgeschirmter Bereich mit Abschirmmauer zu </a:t>
            </a:r>
            <a:r>
              <a:rPr lang="de-DE" sz="2400" dirty="0" smtClean="0"/>
              <a:t>DESY</a:t>
            </a:r>
            <a:endParaRPr lang="de-DE" dirty="0"/>
          </a:p>
        </p:txBody>
      </p:sp>
      <p:pic>
        <p:nvPicPr>
          <p:cNvPr id="5" name="Picture 2" descr="Linac_1_Jan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1183552"/>
            <a:ext cx="7024687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00" y="1120153"/>
            <a:ext cx="4672000" cy="2628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00" y="3889829"/>
            <a:ext cx="47988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Kavitäten und Koppler</a:t>
            </a:r>
            <a:endParaRPr lang="de-DE" dirty="0"/>
          </a:p>
        </p:txBody>
      </p:sp>
      <p:pic>
        <p:nvPicPr>
          <p:cNvPr id="7" name="Picture 4" descr="P101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38250"/>
            <a:ext cx="5570538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10338" y="1244600"/>
            <a:ext cx="2325687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Rf-gun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Kavität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 GHz S-Band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Gradient auf Kathode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≥ 110MV/m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50 Hz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rep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~5 µs Puls</a:t>
            </a:r>
            <a:r>
              <a:rPr lang="de-DE" sz="1800" kern="0" dirty="0" smtClean="0">
                <a:solidFill>
                  <a:sysClr val="windowText" lastClr="000000"/>
                </a:solidFill>
                <a:cs typeface="Arial" pitchFamily="34" charset="0"/>
              </a:rPr>
              <a:t>länge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  <a:p>
            <a:pPr fontAlgn="auto">
              <a:spcAft>
                <a:spcPts val="0"/>
              </a:spcAft>
              <a:buNone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Buncher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Kavität</a:t>
            </a: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 GHz S-Band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3-Zellen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mittlerer Gradient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~15-20 MV/m</a:t>
            </a:r>
          </a:p>
        </p:txBody>
      </p:sp>
    </p:spTree>
    <p:extLst>
      <p:ext uri="{BB962C8B-B14F-4D97-AF65-F5344CB8AC3E}">
        <p14:creationId xmlns:p14="http://schemas.microsoft.com/office/powerpoint/2010/main" val="35385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Tuning der Kavitäten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881" y="2117086"/>
            <a:ext cx="4565766" cy="342484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29" y="1045028"/>
            <a:ext cx="4103901" cy="307839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842886"/>
              </p:ext>
            </p:extLst>
          </p:nvPr>
        </p:nvGraphicFramePr>
        <p:xfrm>
          <a:off x="4067944" y="3929742"/>
          <a:ext cx="4150770" cy="244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035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Trockeneis Reinigung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8452" y="3124885"/>
            <a:ext cx="3654275" cy="27398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213" y="1798357"/>
            <a:ext cx="3600450" cy="2400300"/>
          </a:xfrm>
          <a:prstGeom prst="rect">
            <a:avLst/>
          </a:prstGeom>
        </p:spPr>
      </p:pic>
      <p:pic>
        <p:nvPicPr>
          <p:cNvPr id="20" name="Picture 3" descr="lanze v1 bild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9" r="26590"/>
          <a:stretch/>
        </p:blipFill>
        <p:spPr bwMode="auto">
          <a:xfrm>
            <a:off x="512611" y="2103626"/>
            <a:ext cx="2527200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3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REGAE RF System</a:t>
            </a:r>
            <a:endParaRPr lang="en-US" dirty="0"/>
          </a:p>
        </p:txBody>
      </p:sp>
      <p:grpSp>
        <p:nvGrpSpPr>
          <p:cNvPr id="5" name="Group 134"/>
          <p:cNvGrpSpPr>
            <a:grpSpLocks/>
          </p:cNvGrpSpPr>
          <p:nvPr/>
        </p:nvGrpSpPr>
        <p:grpSpPr bwMode="auto">
          <a:xfrm>
            <a:off x="716904" y="2411960"/>
            <a:ext cx="5089525" cy="3960813"/>
            <a:chOff x="963778" y="1550983"/>
            <a:chExt cx="5089160" cy="3961518"/>
          </a:xfrm>
        </p:grpSpPr>
        <p:sp>
          <p:nvSpPr>
            <p:cNvPr id="6" name="Rectangle 5"/>
            <p:cNvSpPr/>
            <p:nvPr/>
          </p:nvSpPr>
          <p:spPr>
            <a:xfrm>
              <a:off x="3546456" y="3980290"/>
              <a:ext cx="260331" cy="141313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7605" y="4656686"/>
              <a:ext cx="234933" cy="12384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816418" y="4656686"/>
              <a:ext cx="236520" cy="12384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5318373" y="4307409"/>
              <a:ext cx="564253" cy="288990"/>
              <a:chOff x="5973493" y="3326709"/>
              <a:chExt cx="564253" cy="288990"/>
            </a:xfrm>
          </p:grpSpPr>
          <p:sp>
            <p:nvSpPr>
              <p:cNvPr id="57" name="Pentagon 56"/>
              <p:cNvSpPr/>
              <p:nvPr/>
            </p:nvSpPr>
            <p:spPr>
              <a:xfrm>
                <a:off x="5973099" y="3326674"/>
                <a:ext cx="307953" cy="107969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8" name="Pentagon 57"/>
              <p:cNvSpPr/>
              <p:nvPr/>
            </p:nvSpPr>
            <p:spPr>
              <a:xfrm>
                <a:off x="5973099" y="3507681"/>
                <a:ext cx="307953" cy="107969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6281052" y="3380659"/>
                <a:ext cx="25715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538209" y="3380659"/>
                <a:ext cx="0" cy="18100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1" name="Straight Connector 60"/>
              <p:cNvCxnSpPr>
                <a:endCxn id="58" idx="3"/>
              </p:cNvCxnSpPr>
              <p:nvPr/>
            </p:nvCxnSpPr>
            <p:spPr>
              <a:xfrm flipH="1">
                <a:off x="6281052" y="3561665"/>
                <a:ext cx="25715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 rot="10800000">
              <a:off x="4418260" y="4307409"/>
              <a:ext cx="564253" cy="288990"/>
              <a:chOff x="5973493" y="3326709"/>
              <a:chExt cx="564253" cy="288990"/>
            </a:xfrm>
          </p:grpSpPr>
          <p:sp>
            <p:nvSpPr>
              <p:cNvPr id="52" name="Pentagon 51"/>
              <p:cNvSpPr/>
              <p:nvPr/>
            </p:nvSpPr>
            <p:spPr>
              <a:xfrm>
                <a:off x="5977728" y="3326758"/>
                <a:ext cx="307953" cy="107969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3" name="Pentagon 52"/>
              <p:cNvSpPr/>
              <p:nvPr/>
            </p:nvSpPr>
            <p:spPr>
              <a:xfrm>
                <a:off x="5977728" y="3507765"/>
                <a:ext cx="307953" cy="107969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6285681" y="3380743"/>
                <a:ext cx="25715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6542838" y="3380743"/>
                <a:ext cx="0" cy="181007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56" name="Straight Connector 55"/>
              <p:cNvCxnSpPr>
                <a:endCxn id="53" idx="3"/>
              </p:cNvCxnSpPr>
              <p:nvPr/>
            </p:nvCxnSpPr>
            <p:spPr>
              <a:xfrm flipH="1">
                <a:off x="6285681" y="3561749"/>
                <a:ext cx="25715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1" name="Rectangle 10"/>
            <p:cNvSpPr/>
            <p:nvPr/>
          </p:nvSpPr>
          <p:spPr>
            <a:xfrm>
              <a:off x="3546456" y="4220046"/>
              <a:ext cx="260331" cy="14131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811549" y="4056504"/>
              <a:ext cx="1061962" cy="0"/>
            </a:xfrm>
            <a:prstGeom prst="line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" name="Elbow Connector 12"/>
            <p:cNvCxnSpPr>
              <a:stCxn id="11" idx="3"/>
              <a:endCxn id="7" idx="0"/>
            </p:cNvCxnSpPr>
            <p:nvPr/>
          </p:nvCxnSpPr>
          <p:spPr>
            <a:xfrm>
              <a:off x="3806787" y="4289908"/>
              <a:ext cx="568284" cy="366777"/>
            </a:xfrm>
            <a:prstGeom prst="bentConnector2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4" name="Elbow Connector 13"/>
            <p:cNvCxnSpPr>
              <a:stCxn id="33" idx="3"/>
              <a:endCxn id="8" idx="2"/>
            </p:cNvCxnSpPr>
            <p:nvPr/>
          </p:nvCxnSpPr>
          <p:spPr>
            <a:xfrm flipV="1">
              <a:off x="5816418" y="4780533"/>
              <a:ext cx="119053" cy="366778"/>
            </a:xfrm>
            <a:prstGeom prst="bentConnector2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5" name="Elbow Connector 14"/>
            <p:cNvCxnSpPr>
              <a:stCxn id="8" idx="0"/>
              <a:endCxn id="25" idx="3"/>
            </p:cNvCxnSpPr>
            <p:nvPr/>
          </p:nvCxnSpPr>
          <p:spPr>
            <a:xfrm rot="16200000" flipV="1">
              <a:off x="5336158" y="4057373"/>
              <a:ext cx="600182" cy="598444"/>
            </a:xfrm>
            <a:prstGeom prst="bentConnector2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" name="Elbow Connector 15"/>
            <p:cNvCxnSpPr>
              <a:stCxn id="21" idx="0"/>
            </p:cNvCxnSpPr>
            <p:nvPr/>
          </p:nvCxnSpPr>
          <p:spPr>
            <a:xfrm>
              <a:off x="4319512" y="1779624"/>
              <a:ext cx="785757" cy="2162560"/>
            </a:xfrm>
            <a:prstGeom prst="bentConnector2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H="1">
              <a:off x="3933778" y="4083497"/>
              <a:ext cx="192073" cy="185770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3933778" y="4083497"/>
              <a:ext cx="176199" cy="185770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" name="Elbow Connector 18"/>
            <p:cNvCxnSpPr/>
            <p:nvPr/>
          </p:nvCxnSpPr>
          <p:spPr>
            <a:xfrm rot="5400000">
              <a:off x="1949399" y="2338593"/>
              <a:ext cx="1171784" cy="561935"/>
            </a:xfrm>
            <a:prstGeom prst="bentConnector3">
              <a:avLst>
                <a:gd name="adj1" fmla="val -203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Elbow Connector 19"/>
            <p:cNvCxnSpPr/>
            <p:nvPr/>
          </p:nvCxnSpPr>
          <p:spPr>
            <a:xfrm rot="16200000" flipH="1">
              <a:off x="1095242" y="4316900"/>
              <a:ext cx="2318163" cy="0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 rot="5400000">
              <a:off x="4139315" y="1716922"/>
              <a:ext cx="236579" cy="123816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grpSp>
          <p:nvGrpSpPr>
            <p:cNvPr id="22" name="Group 31"/>
            <p:cNvGrpSpPr>
              <a:grpSpLocks/>
            </p:cNvGrpSpPr>
            <p:nvPr/>
          </p:nvGrpSpPr>
          <p:grpSpPr bwMode="auto">
            <a:xfrm rot="-5400000">
              <a:off x="3615136" y="1960155"/>
              <a:ext cx="564253" cy="288990"/>
              <a:chOff x="5973493" y="3326709"/>
              <a:chExt cx="564253" cy="288990"/>
            </a:xfrm>
          </p:grpSpPr>
          <p:sp>
            <p:nvSpPr>
              <p:cNvPr id="47" name="Pentagon 46"/>
              <p:cNvSpPr/>
              <p:nvPr/>
            </p:nvSpPr>
            <p:spPr>
              <a:xfrm>
                <a:off x="5969349" y="3326756"/>
                <a:ext cx="308030" cy="107942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Pentagon 47"/>
              <p:cNvSpPr/>
              <p:nvPr/>
            </p:nvSpPr>
            <p:spPr>
              <a:xfrm>
                <a:off x="5969349" y="3507718"/>
                <a:ext cx="308030" cy="107942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6282142" y="3380728"/>
                <a:ext cx="25563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533013" y="3380729"/>
                <a:ext cx="0" cy="180962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>
                <a:endCxn id="48" idx="3"/>
              </p:cNvCxnSpPr>
              <p:nvPr/>
            </p:nvCxnSpPr>
            <p:spPr>
              <a:xfrm flipH="1">
                <a:off x="6282142" y="3561689"/>
                <a:ext cx="25563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cxnSp>
          <p:nvCxnSpPr>
            <p:cNvPr id="23" name="Straight Connector 22"/>
            <p:cNvCxnSpPr>
              <a:endCxn id="21" idx="2"/>
            </p:cNvCxnSpPr>
            <p:nvPr/>
          </p:nvCxnSpPr>
          <p:spPr>
            <a:xfrm>
              <a:off x="3536931" y="1779624"/>
              <a:ext cx="658765" cy="0"/>
            </a:xfrm>
            <a:prstGeom prst="line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4" name="Isosceles Triangle 23"/>
            <p:cNvSpPr/>
            <p:nvPr/>
          </p:nvSpPr>
          <p:spPr>
            <a:xfrm rot="5400000">
              <a:off x="3216222" y="1546277"/>
              <a:ext cx="457281" cy="466692"/>
            </a:xfrm>
            <a:prstGeom prst="triangl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73511" y="3942184"/>
              <a:ext cx="463517" cy="228641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26" name="Group 123"/>
            <p:cNvGrpSpPr>
              <a:grpSpLocks/>
            </p:cNvGrpSpPr>
            <p:nvPr/>
          </p:nvGrpSpPr>
          <p:grpSpPr bwMode="auto">
            <a:xfrm>
              <a:off x="1514202" y="1594893"/>
              <a:ext cx="1696766" cy="438320"/>
              <a:chOff x="2116932" y="614193"/>
              <a:chExt cx="1696766" cy="43832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163366" y="638558"/>
                <a:ext cx="485740" cy="320732"/>
              </a:xfrm>
              <a:prstGeom prst="rect">
                <a:avLst/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cxnSp>
            <p:nvCxnSpPr>
              <p:cNvPr id="43" name="Straight Connector 42"/>
              <p:cNvCxnSpPr>
                <a:stCxn id="42" idx="3"/>
              </p:cNvCxnSpPr>
              <p:nvPr/>
            </p:nvCxnSpPr>
            <p:spPr>
              <a:xfrm flipV="1">
                <a:off x="2649106" y="798924"/>
                <a:ext cx="11651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011030" y="798924"/>
                <a:ext cx="315890" cy="25404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3011030" y="798924"/>
                <a:ext cx="315890" cy="25404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6" name="TextBox 107"/>
              <p:cNvSpPr txBox="1">
                <a:spLocks noChangeArrowheads="1"/>
              </p:cNvSpPr>
              <p:nvPr/>
            </p:nvSpPr>
            <p:spPr bwMode="auto">
              <a:xfrm>
                <a:off x="2116932" y="614193"/>
                <a:ext cx="6110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tabLst>
                    <a:tab pos="179388" algn="l"/>
                  </a:tabLst>
                  <a:defRPr/>
                </a:pPr>
                <a:r>
                  <a:rPr lang="en-US" sz="1800" kern="0" dirty="0">
                    <a:solidFill>
                      <a:sysClr val="windowText" lastClr="000000"/>
                    </a:solidFill>
                  </a:rPr>
                  <a:t>LLRF</a:t>
                </a:r>
                <a:endParaRPr lang="de-DE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7" name="TextBox 108"/>
            <p:cNvSpPr txBox="1">
              <a:spLocks noChangeArrowheads="1"/>
            </p:cNvSpPr>
            <p:nvPr/>
          </p:nvSpPr>
          <p:spPr bwMode="auto">
            <a:xfrm>
              <a:off x="2858471" y="1909252"/>
              <a:ext cx="8471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kern="0">
                  <a:solidFill>
                    <a:sysClr val="windowText" lastClr="000000"/>
                  </a:solidFill>
                </a:rPr>
                <a:t>klystron</a:t>
              </a:r>
              <a:endParaRPr lang="de-DE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112"/>
            <p:cNvSpPr txBox="1">
              <a:spLocks noChangeArrowheads="1"/>
            </p:cNvSpPr>
            <p:nvPr/>
          </p:nvSpPr>
          <p:spPr bwMode="auto">
            <a:xfrm>
              <a:off x="963778" y="3414339"/>
              <a:ext cx="12285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 kern="0">
                  <a:solidFill>
                    <a:sysClr val="windowText" lastClr="000000"/>
                  </a:solidFill>
                </a:rPr>
                <a:t>Analog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 kern="0">
                  <a:solidFill>
                    <a:sysClr val="windowText" lastClr="000000"/>
                  </a:solidFill>
                </a:rPr>
                <a:t>Feedback</a:t>
              </a: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9" name="Elbow Connector 28"/>
            <p:cNvCxnSpPr>
              <a:stCxn id="7" idx="2"/>
              <a:endCxn id="30" idx="3"/>
            </p:cNvCxnSpPr>
            <p:nvPr/>
          </p:nvCxnSpPr>
          <p:spPr>
            <a:xfrm rot="5400000">
              <a:off x="4129773" y="4908364"/>
              <a:ext cx="373129" cy="117467"/>
            </a:xfrm>
            <a:prstGeom prst="bentConnector2">
              <a:avLst/>
            </a:prstGeom>
            <a:noFill/>
            <a:ln w="53975" cap="flat" cmpd="dbl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30" name="Rectangle 29"/>
            <p:cNvSpPr/>
            <p:nvPr/>
          </p:nvSpPr>
          <p:spPr>
            <a:xfrm>
              <a:off x="3536931" y="4913906"/>
              <a:ext cx="720673" cy="48109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1" name="Arc 30"/>
            <p:cNvSpPr/>
            <p:nvPr/>
          </p:nvSpPr>
          <p:spPr>
            <a:xfrm>
              <a:off x="3646461" y="5240990"/>
              <a:ext cx="107942" cy="149252"/>
            </a:xfrm>
            <a:prstGeom prst="arc">
              <a:avLst>
                <a:gd name="adj1" fmla="val 10543001"/>
                <a:gd name="adj2" fmla="val 0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2" name="TextBox 113"/>
            <p:cNvSpPr txBox="1">
              <a:spLocks noChangeArrowheads="1"/>
            </p:cNvSpPr>
            <p:nvPr/>
          </p:nvSpPr>
          <p:spPr bwMode="auto">
            <a:xfrm>
              <a:off x="3597239" y="4913755"/>
              <a:ext cx="574195" cy="38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 kern="0">
                  <a:solidFill>
                    <a:sysClr val="windowText" lastClr="000000"/>
                  </a:solidFill>
                </a:rPr>
                <a:t>Gun</a:t>
              </a: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73511" y="4913906"/>
              <a:ext cx="942907" cy="46680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34" name="Group 116"/>
            <p:cNvGrpSpPr>
              <a:grpSpLocks/>
            </p:cNvGrpSpPr>
            <p:nvPr/>
          </p:nvGrpSpPr>
          <p:grpSpPr bwMode="auto">
            <a:xfrm>
              <a:off x="4997781" y="5277627"/>
              <a:ext cx="108000" cy="234874"/>
              <a:chOff x="5809598" y="4260928"/>
              <a:chExt cx="108000" cy="234874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5809144" y="4260810"/>
                <a:ext cx="107942" cy="144488"/>
              </a:xfrm>
              <a:prstGeom prst="arc">
                <a:avLst>
                  <a:gd name="adj1" fmla="val 11407990"/>
                  <a:gd name="adj2" fmla="val 0"/>
                </a:avLst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cxnSp>
            <p:nvCxnSpPr>
              <p:cNvPr id="41" name="Straight Connector 40"/>
              <p:cNvCxnSpPr>
                <a:stCxn id="40" idx="2"/>
              </p:cNvCxnSpPr>
              <p:nvPr/>
            </p:nvCxnSpPr>
            <p:spPr>
              <a:xfrm>
                <a:off x="5917086" y="4332260"/>
                <a:ext cx="0" cy="16354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5" name="TextBox 114"/>
            <p:cNvSpPr txBox="1">
              <a:spLocks noChangeArrowheads="1"/>
            </p:cNvSpPr>
            <p:nvPr/>
          </p:nvSpPr>
          <p:spPr bwMode="auto">
            <a:xfrm>
              <a:off x="4861351" y="4922334"/>
              <a:ext cx="9685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800" kern="0">
                  <a:solidFill>
                    <a:sysClr val="windowText" lastClr="000000"/>
                  </a:solidFill>
                </a:rPr>
                <a:t>Buncher</a:t>
              </a: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Box 118"/>
            <p:cNvSpPr txBox="1">
              <a:spLocks noChangeArrowheads="1"/>
            </p:cNvSpPr>
            <p:nvPr/>
          </p:nvSpPr>
          <p:spPr bwMode="auto">
            <a:xfrm>
              <a:off x="2893427" y="3914727"/>
              <a:ext cx="6572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400" kern="0">
                  <a:solidFill>
                    <a:sysClr val="windowText" lastClr="000000"/>
                  </a:solidFill>
                </a:rPr>
                <a:t>Phase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400" kern="0">
                  <a:solidFill>
                    <a:sysClr val="windowText" lastClr="000000"/>
                  </a:solidFill>
                </a:rPr>
                <a:t>shifter</a:t>
              </a:r>
              <a:endParaRPr lang="de-DE"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Box 119"/>
            <p:cNvSpPr txBox="1">
              <a:spLocks noChangeArrowheads="1"/>
            </p:cNvSpPr>
            <p:nvPr/>
          </p:nvSpPr>
          <p:spPr bwMode="auto">
            <a:xfrm>
              <a:off x="4193616" y="3641866"/>
              <a:ext cx="7729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kern="0">
                  <a:solidFill>
                    <a:sysClr val="windowText" lastClr="000000"/>
                  </a:solidFill>
                </a:rPr>
                <a:t>-1.3 dB</a:t>
              </a:r>
              <a:endParaRPr lang="de-DE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TextBox 152"/>
            <p:cNvSpPr txBox="1">
              <a:spLocks noChangeArrowheads="1"/>
            </p:cNvSpPr>
            <p:nvPr/>
          </p:nvSpPr>
          <p:spPr bwMode="auto">
            <a:xfrm>
              <a:off x="5193741" y="3643200"/>
              <a:ext cx="7729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kern="0">
                  <a:solidFill>
                    <a:sysClr val="windowText" lastClr="000000"/>
                  </a:solidFill>
                </a:rPr>
                <a:t>-6.0 dB</a:t>
              </a:r>
              <a:endParaRPr lang="de-DE" sz="1600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9" name="Elbow Connector 38"/>
            <p:cNvCxnSpPr/>
            <p:nvPr/>
          </p:nvCxnSpPr>
          <p:spPr>
            <a:xfrm rot="10800000" flipV="1">
              <a:off x="2254323" y="5315616"/>
              <a:ext cx="1500079" cy="160366"/>
            </a:xfrm>
            <a:prstGeom prst="bentConnector3">
              <a:avLst>
                <a:gd name="adj1" fmla="val -159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2" name="TextBox 133"/>
          <p:cNvSpPr txBox="1">
            <a:spLocks noChangeArrowheads="1"/>
          </p:cNvSpPr>
          <p:nvPr/>
        </p:nvSpPr>
        <p:spPr bwMode="auto">
          <a:xfrm>
            <a:off x="5852032" y="1615884"/>
            <a:ext cx="27206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Fundamental Frequency: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3 GHz, S-Band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max. power: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ysClr val="windowText" lastClr="000000"/>
                </a:solidFill>
              </a:rPr>
              <a:t> Klystron</a:t>
            </a:r>
            <a:r>
              <a:rPr lang="en-US" sz="1800" kern="0" dirty="0">
                <a:solidFill>
                  <a:sysClr val="windowText" lastClr="000000"/>
                </a:solidFill>
              </a:rPr>
              <a:t>: 	24 MW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ysClr val="windowText" lastClr="000000"/>
                </a:solidFill>
              </a:rPr>
              <a:t> Gun</a:t>
            </a:r>
            <a:r>
              <a:rPr lang="en-US" sz="1800" kern="0" dirty="0">
                <a:solidFill>
                  <a:sysClr val="windowText" lastClr="000000"/>
                </a:solidFill>
              </a:rPr>
              <a:t>:	</a:t>
            </a:r>
            <a:r>
              <a:rPr lang="en-US" sz="1800" kern="0" dirty="0" smtClean="0">
                <a:solidFill>
                  <a:sysClr val="windowText" lastClr="000000"/>
                </a:solidFill>
              </a:rPr>
              <a:t>	17 </a:t>
            </a:r>
            <a:r>
              <a:rPr lang="en-US" sz="1800" kern="0" dirty="0">
                <a:solidFill>
                  <a:sysClr val="windowText" lastClr="000000"/>
                </a:solidFill>
              </a:rPr>
              <a:t>MW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ysClr val="windowText" lastClr="000000"/>
                </a:solidFill>
              </a:rPr>
              <a:t> Buncher</a:t>
            </a:r>
            <a:r>
              <a:rPr lang="en-US" sz="1800" kern="0" dirty="0">
                <a:solidFill>
                  <a:sysClr val="windowText" lastClr="000000"/>
                </a:solidFill>
              </a:rPr>
              <a:t>:	 6 MW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50 Hz, max. 6 </a:t>
            </a:r>
            <a:r>
              <a:rPr lang="el-GR" sz="1800" kern="0" dirty="0">
                <a:solidFill>
                  <a:sysClr val="windowText" lastClr="000000"/>
                </a:solidFill>
              </a:rPr>
              <a:t>μ</a:t>
            </a:r>
            <a:r>
              <a:rPr lang="en-US" sz="1800" kern="0" dirty="0">
                <a:solidFill>
                  <a:sysClr val="windowText" lastClr="000000"/>
                </a:solidFill>
              </a:rPr>
              <a:t>s </a:t>
            </a:r>
            <a:endParaRPr lang="de-DE" sz="18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63" name="Group 10"/>
          <p:cNvGrpSpPr>
            <a:grpSpLocks/>
          </p:cNvGrpSpPr>
          <p:nvPr/>
        </p:nvGrpSpPr>
        <p:grpSpPr bwMode="auto">
          <a:xfrm>
            <a:off x="6701147" y="4447490"/>
            <a:ext cx="1430337" cy="750887"/>
            <a:chOff x="4663462" y="1410558"/>
            <a:chExt cx="1429786" cy="750393"/>
          </a:xfrm>
        </p:grpSpPr>
        <p:grpSp>
          <p:nvGrpSpPr>
            <p:cNvPr id="64" name="Group 1"/>
            <p:cNvGrpSpPr>
              <a:grpSpLocks/>
            </p:cNvGrpSpPr>
            <p:nvPr/>
          </p:nvGrpSpPr>
          <p:grpSpPr bwMode="auto">
            <a:xfrm rot="5400000">
              <a:off x="4800767" y="1336711"/>
              <a:ext cx="288736" cy="563345"/>
              <a:chOff x="5003359" y="1284157"/>
              <a:chExt cx="288736" cy="563345"/>
            </a:xfrm>
          </p:grpSpPr>
          <p:sp>
            <p:nvSpPr>
              <p:cNvPr id="68" name="Pentagon 67"/>
              <p:cNvSpPr/>
              <p:nvPr/>
            </p:nvSpPr>
            <p:spPr bwMode="auto">
              <a:xfrm rot="16200000">
                <a:off x="4903371" y="1639634"/>
                <a:ext cx="307856" cy="107879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69" name="Pentagon 68"/>
              <p:cNvSpPr/>
              <p:nvPr/>
            </p:nvSpPr>
            <p:spPr bwMode="auto">
              <a:xfrm rot="16200000">
                <a:off x="5084228" y="1639634"/>
                <a:ext cx="307856" cy="107879"/>
              </a:xfrm>
              <a:prstGeom prst="homePlat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de-DE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 bwMode="auto">
              <a:xfrm rot="16200000">
                <a:off x="4929556" y="1413488"/>
                <a:ext cx="25548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rot="16200000">
                <a:off x="5147728" y="1193729"/>
                <a:ext cx="0" cy="18085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>
                <a:endCxn id="69" idx="3"/>
              </p:cNvCxnSpPr>
              <p:nvPr/>
            </p:nvCxnSpPr>
            <p:spPr bwMode="auto">
              <a:xfrm rot="16200000" flipH="1">
                <a:off x="5110412" y="1413488"/>
                <a:ext cx="25548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65" name="TextBox 110"/>
            <p:cNvSpPr txBox="1">
              <a:spLocks noChangeArrowheads="1"/>
            </p:cNvSpPr>
            <p:nvPr/>
          </p:nvSpPr>
          <p:spPr bwMode="auto">
            <a:xfrm>
              <a:off x="5257366" y="1410558"/>
              <a:ext cx="80823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100" kern="0" dirty="0">
                  <a:solidFill>
                    <a:sysClr val="windowText" lastClr="000000"/>
                  </a:solidFill>
                </a:rPr>
                <a:t>Directional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100" kern="0" dirty="0">
                  <a:solidFill>
                    <a:sysClr val="windowText" lastClr="000000"/>
                  </a:solidFill>
                </a:rPr>
                <a:t>coupler</a:t>
              </a:r>
              <a:endParaRPr lang="de-DE" sz="11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 rot="5400000">
              <a:off x="4983252" y="1965007"/>
              <a:ext cx="236381" cy="12377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7" name="TextBox 111"/>
            <p:cNvSpPr txBox="1">
              <a:spLocks noChangeArrowheads="1"/>
            </p:cNvSpPr>
            <p:nvPr/>
          </p:nvSpPr>
          <p:spPr bwMode="auto">
            <a:xfrm>
              <a:off x="5280205" y="1899341"/>
              <a:ext cx="81304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100" kern="0">
                  <a:solidFill>
                    <a:sysClr val="windowText" lastClr="000000"/>
                  </a:solidFill>
                </a:rPr>
                <a:t>RF window</a:t>
              </a:r>
              <a:endParaRPr lang="de-DE" sz="11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" name="TextBox 107"/>
          <p:cNvSpPr txBox="1">
            <a:spLocks noChangeArrowheads="1"/>
          </p:cNvSpPr>
          <p:nvPr/>
        </p:nvSpPr>
        <p:spPr bwMode="auto">
          <a:xfrm>
            <a:off x="1216554" y="1307363"/>
            <a:ext cx="678391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 smtClean="0">
                <a:solidFill>
                  <a:sysClr val="windowText" lastClr="000000"/>
                </a:solidFill>
              </a:rPr>
              <a:t>Laser</a:t>
            </a:r>
            <a:endParaRPr lang="de-DE" sz="18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>
            <a:off x="1555750" y="1675369"/>
            <a:ext cx="0" cy="7992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7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40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Tolerances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4523"/>
              </p:ext>
            </p:extLst>
          </p:nvPr>
        </p:nvGraphicFramePr>
        <p:xfrm>
          <a:off x="727711" y="1537471"/>
          <a:ext cx="3407410" cy="19507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97000"/>
                <a:gridCol w="201041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Gun phase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Δt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 = 100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fs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deg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ΔE = -14 keV/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deg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Gun gradient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Δt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 = -938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fs∙m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/MV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ΔE =   22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keV∙m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/MV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Buncher phase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Δt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 = -1286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fs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deg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ΔE =   5.3 keV/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deg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Buncher gradient  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Δt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 =   25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fs∙m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/MV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ΔE = 1.5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</a:rPr>
                        <a:t>keV∙m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/MV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20991" y="1434543"/>
            <a:ext cx="4082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dominated by the phase of the buncher cavity and the gradient of the gun cavity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typical requirements to achieve 10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fs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stabilization: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phase stability 0.01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deg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gradient stability: 10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</a:rPr>
              <a:t>-4</a:t>
            </a:r>
            <a:r>
              <a:rPr lang="en-US" sz="1800" baseline="-2500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0" y="4124519"/>
            <a:ext cx="3162226" cy="2371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3625" y="4219245"/>
            <a:ext cx="185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Solid state Modulator from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ScandiNova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825615"/>
              </p:ext>
            </p:extLst>
          </p:nvPr>
        </p:nvGraphicFramePr>
        <p:xfrm>
          <a:off x="4911280" y="5287772"/>
          <a:ext cx="1085403" cy="61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4" imgW="1473120" imgH="838080" progId="Equation.DSMT4">
                  <p:embed/>
                </p:oleObj>
              </mc:Choice>
              <mc:Fallback>
                <p:oleObj name="Equation" r:id="rId4" imgW="14731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1280" y="5287772"/>
                        <a:ext cx="1085403" cy="619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7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Photokathodenlaser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1693693"/>
            <a:ext cx="5225143" cy="3571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0790" y="1693693"/>
            <a:ext cx="266007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200" dirty="0" err="1" smtClean="0"/>
              <a:t>Stabili</a:t>
            </a:r>
            <a:r>
              <a:rPr lang="de-DE" sz="2200" dirty="0" err="1" smtClean="0">
                <a:latin typeface="Times New Roman"/>
                <a:cs typeface="Times New Roman"/>
              </a:rPr>
              <a:t>ätsmessungen</a:t>
            </a:r>
            <a:r>
              <a:rPr lang="de-DE" sz="2200" dirty="0" smtClean="0">
                <a:latin typeface="Times New Roman"/>
                <a:cs typeface="Times New Roman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200" dirty="0" err="1" smtClean="0">
                <a:latin typeface="Times New Roman"/>
                <a:cs typeface="Times New Roman"/>
              </a:rPr>
              <a:t>Pointing</a:t>
            </a:r>
            <a:r>
              <a:rPr lang="de-DE" sz="2200" dirty="0" smtClean="0">
                <a:latin typeface="Times New Roman"/>
                <a:cs typeface="Times New Roman"/>
              </a:rPr>
              <a:t> vor Vakuumspiegel: </a:t>
            </a:r>
          </a:p>
          <a:p>
            <a:pPr defTabSz="355600">
              <a:buNone/>
            </a:pPr>
            <a:r>
              <a:rPr lang="de-DE" sz="2200" dirty="0">
                <a:latin typeface="Times New Roman"/>
                <a:cs typeface="Times New Roman"/>
              </a:rPr>
              <a:t>	</a:t>
            </a:r>
            <a:r>
              <a:rPr lang="de-DE" sz="2200" dirty="0" smtClean="0">
                <a:latin typeface="Times New Roman"/>
                <a:cs typeface="Times New Roman"/>
              </a:rPr>
              <a:t>≤ 10</a:t>
            </a:r>
            <a:r>
              <a:rPr lang="de-DE" sz="2200" baseline="30000" dirty="0" smtClean="0">
                <a:latin typeface="Times New Roman"/>
                <a:cs typeface="Times New Roman"/>
              </a:rPr>
              <a:t>-2</a:t>
            </a:r>
            <a:r>
              <a:rPr lang="de-DE" sz="2200" dirty="0" smtClean="0">
                <a:latin typeface="Times New Roman"/>
                <a:cs typeface="Times New Roman"/>
              </a:rPr>
              <a:t> /10h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200" dirty="0" smtClean="0">
                <a:latin typeface="Times New Roman"/>
                <a:cs typeface="Times New Roman"/>
              </a:rPr>
              <a:t>Intensität: </a:t>
            </a:r>
          </a:p>
          <a:p>
            <a:pPr defTabSz="355600">
              <a:buNone/>
            </a:pPr>
            <a:r>
              <a:rPr lang="de-DE" sz="2200" dirty="0" smtClean="0">
                <a:latin typeface="Times New Roman"/>
                <a:cs typeface="Times New Roman"/>
              </a:rPr>
              <a:t>	&lt; 2∙10</a:t>
            </a:r>
            <a:r>
              <a:rPr lang="de-DE" sz="2200" baseline="30000" dirty="0" smtClean="0">
                <a:latin typeface="Times New Roman"/>
                <a:cs typeface="Times New Roman"/>
              </a:rPr>
              <a:t>-3</a:t>
            </a:r>
            <a:r>
              <a:rPr lang="de-DE" sz="2200" dirty="0" smtClean="0">
                <a:latin typeface="Times New Roman"/>
                <a:cs typeface="Times New Roman"/>
              </a:rPr>
              <a:t> </a:t>
            </a:r>
            <a:r>
              <a:rPr lang="de-DE" dirty="0" smtClean="0"/>
              <a:t>/ 9h</a:t>
            </a:r>
          </a:p>
        </p:txBody>
      </p:sp>
    </p:spTree>
    <p:extLst>
      <p:ext uri="{BB962C8B-B14F-4D97-AF65-F5344CB8AC3E}">
        <p14:creationId xmlns:p14="http://schemas.microsoft.com/office/powerpoint/2010/main" val="36179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784" y="1499616"/>
            <a:ext cx="79095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Transversale Diagnose mit Scintillationsschirmen: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Laborator Tests mit Bildverstärkern, Nachweis weniger Elektronen pro Pixel erreichbar,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</a:rPr>
              <a:t>ns-gating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 der Bildverstärker zur Hintergrundreduktion 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Emittanzmessung mit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</a:rPr>
              <a:t>Solenoidscans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. Können wir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</a:rPr>
              <a:t>Diffraktionsbilder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 bekannter Materialien zur Emittanzmessung nutzen?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Energie 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u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nd Energiebreite: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Spektrometer, Energiebreite nach Buncher 1-2%, keine große Bedeutung für Diffraktionsmessungen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err="1" smtClean="0">
                <a:solidFill>
                  <a:srgbClr val="000000"/>
                </a:solidFill>
                <a:latin typeface="+mj-lt"/>
              </a:rPr>
              <a:t>Bunch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l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</a:rPr>
              <a:t>änge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u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nd 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T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iming: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ponderomotive 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S</a:t>
            </a:r>
            <a:r>
              <a:rPr lang="de-DE" sz="2000" dirty="0" smtClean="0">
                <a:solidFill>
                  <a:srgbClr val="000000"/>
                </a:solidFill>
                <a:latin typeface="+mj-lt"/>
              </a:rPr>
              <a:t>treuung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0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Grömitz, September 2011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Übersicht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14779" y="1470581"/>
            <a:ext cx="81164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REGAE = </a:t>
            </a:r>
            <a:r>
              <a:rPr lang="de-DE" sz="2800" b="1" dirty="0" err="1" smtClean="0"/>
              <a:t>R</a:t>
            </a:r>
            <a:r>
              <a:rPr lang="de-DE" sz="2800" dirty="0" err="1" smtClean="0"/>
              <a:t>elativistic</a:t>
            </a:r>
            <a:r>
              <a:rPr lang="en-US" sz="2800" dirty="0" smtClean="0"/>
              <a:t> </a:t>
            </a:r>
            <a:r>
              <a:rPr lang="en-US" sz="2800" b="1" dirty="0" smtClean="0"/>
              <a:t>E</a:t>
            </a:r>
            <a:r>
              <a:rPr lang="en-US" sz="2800" dirty="0" smtClean="0"/>
              <a:t>lectron </a:t>
            </a:r>
            <a:r>
              <a:rPr lang="en-US" sz="2800" b="1" dirty="0" smtClean="0"/>
              <a:t>G</a:t>
            </a:r>
            <a:r>
              <a:rPr lang="en-US" sz="2800" dirty="0" smtClean="0"/>
              <a:t>un for </a:t>
            </a:r>
            <a:r>
              <a:rPr lang="en-US" sz="2800" b="1" dirty="0" smtClean="0"/>
              <a:t>A</a:t>
            </a:r>
            <a:r>
              <a:rPr lang="en-US" sz="2800" dirty="0" smtClean="0"/>
              <a:t>tomic </a:t>
            </a:r>
            <a:r>
              <a:rPr lang="en-US" sz="2800" b="1" dirty="0" err="1" smtClean="0"/>
              <a:t>E</a:t>
            </a:r>
            <a:r>
              <a:rPr lang="en-US" sz="2800" dirty="0" err="1" smtClean="0"/>
              <a:t>xpolarations</a:t>
            </a:r>
            <a:endParaRPr lang="en-US" sz="2800" dirty="0" smtClean="0"/>
          </a:p>
          <a:p>
            <a:pPr marL="342900" indent="-342900">
              <a:buFontTx/>
              <a:buChar char="-"/>
            </a:pPr>
            <a:r>
              <a:rPr lang="de-DE" sz="2800" dirty="0" smtClean="0"/>
              <a:t>Physik</a:t>
            </a:r>
          </a:p>
          <a:p>
            <a:pPr marL="342900" indent="-342900">
              <a:buFontTx/>
              <a:buChar char="-"/>
            </a:pPr>
            <a:r>
              <a:rPr lang="de-DE" sz="2800" dirty="0" smtClean="0"/>
              <a:t>Technik und Stand des </a:t>
            </a:r>
            <a:r>
              <a:rPr lang="de-DE" sz="2800" dirty="0" smtClean="0"/>
              <a:t>Aufbaus</a:t>
            </a:r>
          </a:p>
          <a:p>
            <a:pPr marL="342900" indent="-342900">
              <a:buFontTx/>
              <a:buChar char="-"/>
            </a:pPr>
            <a:r>
              <a:rPr lang="de-DE" sz="2800" dirty="0" smtClean="0"/>
              <a:t>Ausblick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3822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8" y="1158416"/>
            <a:ext cx="8037832" cy="5510944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381000" y="0"/>
            <a:ext cx="7772400" cy="6858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err="1" smtClean="0"/>
              <a:t>Detektor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14631" y="4208206"/>
            <a:ext cx="3451123" cy="193899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en-US" sz="2000" dirty="0" smtClean="0"/>
              <a:t>Electron Multiplying CCD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‘on chip multiplication’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/>
              <a:t>thermoelektrisch gek</a:t>
            </a:r>
            <a:r>
              <a:rPr lang="de-DE" sz="2000" dirty="0" smtClean="0">
                <a:latin typeface="Times New Roman"/>
                <a:cs typeface="Times New Roman"/>
              </a:rPr>
              <a:t>ühlt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95% QE</a:t>
            </a:r>
            <a:endParaRPr lang="en-US" sz="2000" dirty="0" smtClean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16-Bit, 1024 x 1024 Pixel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8077" y="1061884"/>
            <a:ext cx="3401962" cy="193899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de-DE" sz="2000" b="1" dirty="0" smtClean="0"/>
              <a:t>F</a:t>
            </a:r>
            <a:r>
              <a:rPr lang="de-DE" sz="2000" dirty="0" smtClean="0"/>
              <a:t>iber </a:t>
            </a:r>
            <a:r>
              <a:rPr lang="de-DE" sz="2000" b="1" dirty="0" smtClean="0"/>
              <a:t>O</a:t>
            </a:r>
            <a:r>
              <a:rPr lang="de-DE" sz="2000" dirty="0" smtClean="0"/>
              <a:t>ptical </a:t>
            </a:r>
            <a:r>
              <a:rPr lang="de-DE" sz="2000" b="1" dirty="0" err="1" smtClean="0"/>
              <a:t>S</a:t>
            </a:r>
            <a:r>
              <a:rPr lang="de-DE" sz="2000" dirty="0" err="1" smtClean="0"/>
              <a:t>cintillator</a:t>
            </a:r>
            <a:endParaRPr lang="de-DE" sz="2000" dirty="0" smtClean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err="1" smtClean="0"/>
              <a:t>CsI</a:t>
            </a:r>
            <a:r>
              <a:rPr lang="de-DE" sz="2000" dirty="0" smtClean="0"/>
              <a:t> Nadelkristalle auf einer</a:t>
            </a:r>
          </a:p>
          <a:p>
            <a:pPr defTabSz="354013">
              <a:spcBef>
                <a:spcPts val="600"/>
              </a:spcBef>
              <a:buNone/>
            </a:pPr>
            <a:r>
              <a:rPr lang="de-DE" sz="2000" dirty="0" smtClean="0"/>
              <a:t>	Lichtleiterplatte</a:t>
            </a:r>
          </a:p>
          <a:p>
            <a:pPr marL="342900" indent="-342900" defTabSz="354013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/>
              <a:t>hohe Lichtausbeute</a:t>
            </a:r>
          </a:p>
          <a:p>
            <a:pPr marL="342900" indent="-342900" defTabSz="354013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/>
              <a:t>hohe Auflösung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96697" y="3097161"/>
            <a:ext cx="4493342" cy="362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68876" y="3077497"/>
            <a:ext cx="4513007" cy="3667432"/>
            <a:chOff x="4168876" y="3077497"/>
            <a:chExt cx="4513007" cy="3667432"/>
          </a:xfrm>
        </p:grpSpPr>
        <p:sp>
          <p:nvSpPr>
            <p:cNvPr id="8" name="Rectangle 7"/>
            <p:cNvSpPr/>
            <p:nvPr/>
          </p:nvSpPr>
          <p:spPr bwMode="auto">
            <a:xfrm>
              <a:off x="4168876" y="3077497"/>
              <a:ext cx="4513007" cy="366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Ø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937" y="3121281"/>
              <a:ext cx="2497455" cy="3366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45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6" y="1440000"/>
            <a:ext cx="3600000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08" y="1440000"/>
            <a:ext cx="3600000" cy="3600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81000" y="0"/>
            <a:ext cx="7772400" cy="6858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de-DE" dirty="0" smtClean="0"/>
              <a:t>Detektorbilder mit 5 Sekunden Integrationszeit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71949" y="5040000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ohne Quelle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999703" y="5040000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mit Cs</a:t>
            </a:r>
            <a:r>
              <a:rPr lang="de-DE" baseline="30000" dirty="0" smtClean="0"/>
              <a:t>137</a:t>
            </a:r>
            <a:r>
              <a:rPr lang="de-DE" dirty="0" smtClean="0"/>
              <a:t> Quelle</a:t>
            </a:r>
            <a:endParaRPr lang="de-DE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3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81000" y="0"/>
            <a:ext cx="7772400" cy="6858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FFFF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de-DE" dirty="0" smtClean="0"/>
              <a:t>Detektorbilder mit 5 Sekunden Integrationszeit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81781" y="5040000"/>
            <a:ext cx="3344185" cy="895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None/>
            </a:pPr>
            <a:r>
              <a:rPr lang="de-DE" dirty="0" smtClean="0"/>
              <a:t>ohne Quelle: nur 10 Pixel</a:t>
            </a:r>
          </a:p>
          <a:p>
            <a:pPr>
              <a:spcBef>
                <a:spcPts val="500"/>
              </a:spcBef>
              <a:buNone/>
            </a:pPr>
            <a:r>
              <a:rPr lang="de-DE" dirty="0" smtClean="0"/>
              <a:t>zeigen ein Signal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009535" y="5040000"/>
            <a:ext cx="3802644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None/>
            </a:pPr>
            <a:r>
              <a:rPr lang="de-DE" dirty="0" smtClean="0"/>
              <a:t>mit Cs</a:t>
            </a:r>
            <a:r>
              <a:rPr lang="de-DE" baseline="30000" dirty="0" smtClean="0"/>
              <a:t>137</a:t>
            </a:r>
            <a:r>
              <a:rPr lang="de-DE" dirty="0" smtClean="0"/>
              <a:t> Quelle: alle Signale</a:t>
            </a:r>
          </a:p>
          <a:p>
            <a:pPr>
              <a:spcBef>
                <a:spcPts val="500"/>
              </a:spcBef>
              <a:buNone/>
            </a:pPr>
            <a:r>
              <a:rPr lang="de-DE" dirty="0" smtClean="0"/>
              <a:t>sind gleich, d.h. es werden </a:t>
            </a:r>
          </a:p>
          <a:p>
            <a:pPr>
              <a:spcBef>
                <a:spcPts val="500"/>
              </a:spcBef>
              <a:buNone/>
            </a:pPr>
            <a:r>
              <a:rPr lang="de-DE" dirty="0" smtClean="0"/>
              <a:t>einzelne Photonen detektiert</a:t>
            </a:r>
            <a:endParaRPr lang="de-DE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800" r="5847"/>
          <a:stretch/>
        </p:blipFill>
        <p:spPr>
          <a:xfrm>
            <a:off x="334297" y="1440001"/>
            <a:ext cx="3960000" cy="3535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619" r="9649"/>
          <a:stretch/>
        </p:blipFill>
        <p:spPr>
          <a:xfrm>
            <a:off x="4860000" y="1440000"/>
            <a:ext cx="3972232" cy="35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length measurement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4" y="900253"/>
            <a:ext cx="7458075" cy="560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6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</a:t>
            </a:r>
            <a:r>
              <a:rPr lang="en-US" dirty="0"/>
              <a:t>length measurement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" y="900000"/>
            <a:ext cx="7458075" cy="559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3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1792" y="1488453"/>
            <a:ext cx="7315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  <a:latin typeface="+mn-lt"/>
              </a:rPr>
              <a:t>Detektorbeamline</a:t>
            </a:r>
            <a:r>
              <a:rPr lang="de-DE" dirty="0" smtClean="0">
                <a:solidFill>
                  <a:srgbClr val="000000"/>
                </a:solidFill>
                <a:latin typeface="+mn-lt"/>
              </a:rPr>
              <a:t> noch nicht installiert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LLRF und Synchronisation noch im Aufbau, umgebauter Oszillator für Anfang Oktober erwartet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Konditionierung: gute Fortschritte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diese Woche wird eine neue Kathodenbox installiert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  <a:tabLst>
                <a:tab pos="273050" algn="l"/>
              </a:tabLst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	…. erster Strahl ohne Synchronisation?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8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Betrieb und zukünftige Entwicklungen</a:t>
            </a:r>
            <a:r>
              <a:rPr lang="en-US" dirty="0" smtClean="0"/>
              <a:t>: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Grömitz, September 2011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63138" y="1413164"/>
            <a:ext cx="831272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Aufbau, Inbetriebnahme und Weiterentwicklung der Maschine im wesentlichen durch DESY. </a:t>
            </a:r>
          </a:p>
          <a:p>
            <a:pPr>
              <a:buNone/>
            </a:pPr>
            <a:r>
              <a:rPr lang="de-DE" dirty="0" smtClean="0"/>
              <a:t>REAGE steht auch für Entwicklungsarbeiten jenseits von Diffraktionsexperimenten zur Verfügung. </a:t>
            </a:r>
          </a:p>
          <a:p>
            <a:pPr>
              <a:buNone/>
            </a:pPr>
            <a:r>
              <a:rPr lang="de-DE" dirty="0" smtClean="0"/>
              <a:t>Eigentlicher Messbetrieb im wesentlichen durch die Nutzer, aber mit (technischer) Unterstützung durch DESY.</a:t>
            </a:r>
          </a:p>
          <a:p>
            <a:pPr>
              <a:buNone/>
            </a:pPr>
            <a:r>
              <a:rPr lang="de-DE" dirty="0" smtClean="0"/>
              <a:t>Experimente zur Plasmabeschleunigung…</a:t>
            </a:r>
          </a:p>
        </p:txBody>
      </p:sp>
    </p:spTree>
    <p:extLst>
      <p:ext uri="{BB962C8B-B14F-4D97-AF65-F5344CB8AC3E}">
        <p14:creationId xmlns:p14="http://schemas.microsoft.com/office/powerpoint/2010/main" val="22411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6" y="73152"/>
            <a:ext cx="7772400" cy="685800"/>
          </a:xfrm>
        </p:spPr>
        <p:txBody>
          <a:bodyPr/>
          <a:lstStyle/>
          <a:p>
            <a:r>
              <a:rPr lang="en-US" dirty="0" smtClean="0"/>
              <a:t>Simulation Example: 0.5 </a:t>
            </a:r>
            <a:r>
              <a:rPr lang="en-US" dirty="0" err="1" smtClean="0"/>
              <a:t>pC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(not fully optimized) 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b="1621"/>
          <a:stretch/>
        </p:blipFill>
        <p:spPr>
          <a:xfrm>
            <a:off x="1137600" y="1936800"/>
            <a:ext cx="6663600" cy="433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328" y="1325880"/>
            <a:ext cx="433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transverse beam size with additional permanent magnet solenoids: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86672" y="4692142"/>
            <a:ext cx="875667" cy="869263"/>
            <a:chOff x="-93190" y="172337"/>
            <a:chExt cx="749300" cy="724283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-93190" y="172337"/>
              <a:ext cx="749300" cy="40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66FF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>
                <a:spcBef>
                  <a:spcPts val="108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e-DE" sz="1600" kern="0" dirty="0" smtClea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&lt; 5 </a:t>
              </a:r>
              <a:r>
                <a:rPr lang="el-GR" sz="1600" kern="0" dirty="0" smtClea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μ</a:t>
              </a:r>
              <a:r>
                <a:rPr lang="en-US" sz="1600" kern="0" dirty="0" smtClea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m</a:t>
              </a:r>
              <a:endParaRPr lang="de-DE" sz="1600" kern="0" dirty="0">
                <a:solidFill>
                  <a:sysClr val="windowText" lastClr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0" name="Line 18"/>
            <p:cNvCxnSpPr/>
            <p:nvPr/>
          </p:nvCxnSpPr>
          <p:spPr bwMode="auto">
            <a:xfrm>
              <a:off x="352425" y="457200"/>
              <a:ext cx="31750" cy="439420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4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296"/>
            <a:ext cx="7772400" cy="685800"/>
          </a:xfrm>
        </p:spPr>
        <p:txBody>
          <a:bodyPr/>
          <a:lstStyle/>
          <a:p>
            <a:r>
              <a:rPr lang="en-US" dirty="0"/>
              <a:t>Simulation Example: 0.5 </a:t>
            </a:r>
            <a:r>
              <a:rPr lang="en-US" dirty="0" err="1" smtClean="0"/>
              <a:t>pC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</a:t>
            </a:r>
            <a:r>
              <a:rPr lang="en-US" sz="1800" dirty="0"/>
              <a:t>not fully optimized)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b="1621"/>
          <a:stretch/>
        </p:blipFill>
        <p:spPr>
          <a:xfrm>
            <a:off x="1137600" y="1936800"/>
            <a:ext cx="6663600" cy="43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1328" y="1472184"/>
            <a:ext cx="43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bunch length: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722080" y="4801870"/>
            <a:ext cx="875667" cy="869263"/>
            <a:chOff x="-22770" y="172337"/>
            <a:chExt cx="749300" cy="724283"/>
          </a:xfrm>
        </p:grpSpPr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-22770" y="172337"/>
              <a:ext cx="749300" cy="40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66FF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>
                <a:spcBef>
                  <a:spcPts val="108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e-DE" sz="1600" kern="0" dirty="0" smtClea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&lt; 5 </a:t>
              </a:r>
              <a:r>
                <a:rPr lang="el-GR" sz="1600" kern="0" dirty="0" smtClea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μ</a:t>
              </a:r>
              <a:r>
                <a:rPr lang="en-US" sz="1600" kern="0" dirty="0" smtClean="0">
                  <a:solidFill>
                    <a:sysClr val="windowText" lastClr="000000"/>
                  </a:solidFill>
                  <a:latin typeface="Times New Roman"/>
                  <a:ea typeface="Times New Roman"/>
                </a:rPr>
                <a:t>m</a:t>
              </a:r>
              <a:endParaRPr lang="de-DE" sz="1600" kern="0" dirty="0">
                <a:solidFill>
                  <a:sysClr val="windowText" lastClr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2" name="Line 18"/>
            <p:cNvCxnSpPr/>
            <p:nvPr/>
          </p:nvCxnSpPr>
          <p:spPr bwMode="auto">
            <a:xfrm>
              <a:off x="352425" y="457200"/>
              <a:ext cx="31750" cy="439420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5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008"/>
            <a:ext cx="7772400" cy="685800"/>
          </a:xfrm>
        </p:spPr>
        <p:txBody>
          <a:bodyPr/>
          <a:lstStyle/>
          <a:p>
            <a:r>
              <a:rPr lang="en-US" dirty="0"/>
              <a:t>Simulation Example: 0.5 </a:t>
            </a:r>
            <a:r>
              <a:rPr lang="en-US" dirty="0" err="1" smtClean="0"/>
              <a:t>pC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</a:t>
            </a:r>
            <a:r>
              <a:rPr lang="en-US" sz="1800" dirty="0"/>
              <a:t>not fully optimized)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b="1621"/>
          <a:stretch/>
        </p:blipFill>
        <p:spPr>
          <a:xfrm>
            <a:off x="1137600" y="1936800"/>
            <a:ext cx="6663600" cy="433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328" y="1472184"/>
            <a:ext cx="43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transverse emittance: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1905000" cy="228600"/>
          </a:xfrm>
        </p:spPr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6934200" cy="228600"/>
          </a:xfrm>
        </p:spPr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1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K. Fl</a:t>
            </a:r>
            <a:r>
              <a:rPr lang="de-DE" dirty="0" smtClean="0">
                <a:cs typeface="Arial" charset="0"/>
              </a:rPr>
              <a:t>ö</a:t>
            </a:r>
            <a:r>
              <a:rPr lang="de-DE" dirty="0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Was sind Diffraktionsexperimente</a:t>
            </a:r>
            <a:r>
              <a:rPr lang="en-US" sz="2800" dirty="0" smtClean="0"/>
              <a:t>?</a:t>
            </a:r>
            <a:endParaRPr 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Diffraktion = Beugung beschreibt Welleneigenschaften, z.B. ein Doppelspaltexperiment mit einer kohärenten Lichtquelle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7" r="-28967"/>
          <a:stretch/>
        </p:blipFill>
        <p:spPr bwMode="auto">
          <a:xfrm>
            <a:off x="676428" y="2702569"/>
            <a:ext cx="391885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67" y="2514450"/>
            <a:ext cx="4437321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1852" y="5788058"/>
            <a:ext cx="680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hlinkClick r:id="rId4"/>
              </a:rPr>
              <a:t>http://www.walter-fendt.de/ph14d/doppelspalt.htm</a:t>
            </a:r>
            <a:endParaRPr lang="de-DE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117237" y="5891753"/>
            <a:ext cx="386499" cy="28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Welle-Teilchen Dualismus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77072" y="1423447"/>
            <a:ext cx="78808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Quantenmechanische Objekte haben sowohl Wellen- als auch Teilcheneigenschaften: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Photoeffekt: Lichtteilchen lösen Elektronen aus einer Oberfläche: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Welleneigenschaften von Elektronen: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Plancksches Wirkungsquantum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Photonen haben nur kleine Energien (im Sichtbaren einige 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Elektronen haben sehr kleine Wellenlängen</a:t>
            </a:r>
          </a:p>
          <a:p>
            <a:pPr marL="800100" lvl="1" indent="-342900"/>
            <a:r>
              <a:rPr lang="de-DE" dirty="0" smtClean="0"/>
              <a:t>Elektronenmikroskop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475413"/>
              </p:ext>
            </p:extLst>
          </p:nvPr>
        </p:nvGraphicFramePr>
        <p:xfrm>
          <a:off x="2972242" y="2758673"/>
          <a:ext cx="1244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Equation" r:id="rId3" imgW="1244520" imgH="419040" progId="Equation.DSMT4">
                  <p:embed/>
                </p:oleObj>
              </mc:Choice>
              <mc:Fallback>
                <p:oleObj name="Equation" r:id="rId3" imgW="12445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2242" y="2758673"/>
                        <a:ext cx="1244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600439"/>
              </p:ext>
            </p:extLst>
          </p:nvPr>
        </p:nvGraphicFramePr>
        <p:xfrm>
          <a:off x="5603384" y="3141090"/>
          <a:ext cx="1638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Equation" r:id="rId5" imgW="1638000" imgH="787320" progId="Equation.DSMT4">
                  <p:embed/>
                </p:oleObj>
              </mc:Choice>
              <mc:Fallback>
                <p:oleObj name="Equation" r:id="rId5" imgW="16380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03384" y="3141090"/>
                        <a:ext cx="16383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246245"/>
              </p:ext>
            </p:extLst>
          </p:nvPr>
        </p:nvGraphicFramePr>
        <p:xfrm>
          <a:off x="4753204" y="3839148"/>
          <a:ext cx="1930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7" imgW="1930320" imgH="393480" progId="Equation.DSMT4">
                  <p:embed/>
                </p:oleObj>
              </mc:Choice>
              <mc:Fallback>
                <p:oleObj name="Equation" r:id="rId7" imgW="1930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53204" y="3839148"/>
                        <a:ext cx="1930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56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Doppelspaltexperiment mit Elektronen</a:t>
            </a:r>
            <a:endParaRPr lang="de-D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r="-13308"/>
          <a:stretch/>
        </p:blipFill>
        <p:spPr bwMode="auto">
          <a:xfrm>
            <a:off x="5614988" y="955749"/>
            <a:ext cx="3529012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56733" y="1258887"/>
            <a:ext cx="4302125" cy="4896000"/>
            <a:chOff x="656733" y="1258887"/>
            <a:chExt cx="4302125" cy="4896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94" b="1180"/>
            <a:stretch/>
          </p:blipFill>
          <p:spPr bwMode="auto">
            <a:xfrm>
              <a:off x="656733" y="1258887"/>
              <a:ext cx="4302125" cy="48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822960" y="4360244"/>
              <a:ext cx="356134" cy="385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Ø"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5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Kohärenzlänge von Elektronen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797151" y="1946275"/>
            <a:ext cx="7099300" cy="1839913"/>
            <a:chOff x="940" y="1226"/>
            <a:chExt cx="4472" cy="1159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872" y="1226"/>
              <a:ext cx="2949" cy="76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7707903"/>
                </p:ext>
              </p:extLst>
            </p:nvPr>
          </p:nvGraphicFramePr>
          <p:xfrm>
            <a:off x="940" y="1281"/>
            <a:ext cx="4472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" name="Equation" r:id="rId3" imgW="7099200" imgH="1752480" progId="Equation.DSMT4">
                    <p:embed/>
                  </p:oleObj>
                </mc:Choice>
                <mc:Fallback>
                  <p:oleObj name="Equation" r:id="rId3" imgW="7099200" imgH="1752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0" y="1281"/>
                          <a:ext cx="4472" cy="1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99206"/>
              </p:ext>
            </p:extLst>
          </p:nvPr>
        </p:nvGraphicFramePr>
        <p:xfrm>
          <a:off x="3316288" y="4022725"/>
          <a:ext cx="2247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5" imgW="2247840" imgH="965160" progId="Equation.DSMT4">
                  <p:embed/>
                </p:oleObj>
              </mc:Choice>
              <mc:Fallback>
                <p:oleObj name="Equation" r:id="rId5" imgW="22478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16288" y="4022725"/>
                        <a:ext cx="22479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2368" y="5142016"/>
            <a:ext cx="741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Für Kohärenzlängen von 30 </a:t>
            </a:r>
            <a:r>
              <a:rPr lang="de-DE" dirty="0" err="1" smtClean="0"/>
              <a:t>nm</a:t>
            </a:r>
            <a:r>
              <a:rPr lang="de-DE" dirty="0" smtClean="0"/>
              <a:t> werden Strahlgrößen von ~10 </a:t>
            </a:r>
            <a:r>
              <a:rPr lang="de-DE" dirty="0" err="1" smtClean="0"/>
              <a:t>μm</a:t>
            </a:r>
            <a:r>
              <a:rPr lang="de-DE" dirty="0" smtClean="0"/>
              <a:t> an der Kathode benötigt</a:t>
            </a:r>
          </a:p>
        </p:txBody>
      </p:sp>
    </p:spTree>
    <p:extLst>
      <p:ext uri="{BB962C8B-B14F-4D97-AF65-F5344CB8AC3E}">
        <p14:creationId xmlns:p14="http://schemas.microsoft.com/office/powerpoint/2010/main" val="28376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Testmessung am UCLA Pegasus </a:t>
            </a:r>
            <a:r>
              <a:rPr lang="de-DE" dirty="0" err="1" smtClean="0"/>
              <a:t>Photoinjector</a:t>
            </a:r>
            <a:endParaRPr lang="de-DE" dirty="0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b="16562"/>
          <a:stretch>
            <a:fillRect/>
          </a:stretch>
        </p:blipFill>
        <p:spPr>
          <a:xfrm>
            <a:off x="468313" y="1268413"/>
            <a:ext cx="6038850" cy="2198687"/>
          </a:xfrm>
          <a:prstGeom prst="rect">
            <a:avLst/>
          </a:prstGeom>
          <a:noFill/>
          <a:ln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3427413"/>
            <a:ext cx="5329238" cy="298132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8858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K. Fl</a:t>
            </a:r>
            <a:r>
              <a:rPr lang="de-DE" smtClean="0">
                <a:cs typeface="Arial" charset="0"/>
              </a:rPr>
              <a:t>ö</a:t>
            </a:r>
            <a:r>
              <a:rPr lang="de-DE" smtClean="0"/>
              <a:t>ttmann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Grömitz, September 2011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von der </a:t>
            </a:r>
            <a:r>
              <a:rPr lang="de-DE" dirty="0" err="1"/>
              <a:t>Tsinghua</a:t>
            </a:r>
            <a:r>
              <a:rPr lang="de-DE" dirty="0"/>
              <a:t> </a:t>
            </a:r>
            <a:r>
              <a:rPr lang="de-DE" dirty="0" smtClean="0"/>
              <a:t>University</a:t>
            </a:r>
            <a:endParaRPr lang="de-DE" dirty="0"/>
          </a:p>
        </p:txBody>
      </p:sp>
      <p:pic>
        <p:nvPicPr>
          <p:cNvPr id="5" name="Picture 4" descr="Tsinghua_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4"/>
          <a:stretch>
            <a:fillRect/>
          </a:stretch>
        </p:blipFill>
        <p:spPr bwMode="auto">
          <a:xfrm>
            <a:off x="5219700" y="1557338"/>
            <a:ext cx="3184525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singhua_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4"/>
          <a:stretch>
            <a:fillRect/>
          </a:stretch>
        </p:blipFill>
        <p:spPr bwMode="auto">
          <a:xfrm>
            <a:off x="827088" y="1557338"/>
            <a:ext cx="3184525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27088" y="4087813"/>
            <a:ext cx="32400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dirty="0"/>
              <a:t>Au single crystal, single shot,</a:t>
            </a:r>
          </a:p>
          <a:p>
            <a:pPr>
              <a:spcBef>
                <a:spcPct val="50000"/>
              </a:spcBef>
              <a:buNone/>
            </a:pPr>
            <a:r>
              <a:rPr lang="en-US" dirty="0"/>
              <a:t>2.8 MeV, 0.3 </a:t>
            </a:r>
            <a:r>
              <a:rPr lang="en-US" dirty="0" err="1"/>
              <a:t>pC</a:t>
            </a:r>
            <a:r>
              <a:rPr lang="en-US" dirty="0"/>
              <a:t>, 2 ps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19700" y="4159250"/>
            <a:ext cx="32400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dirty="0"/>
              <a:t>Al single shot,</a:t>
            </a:r>
          </a:p>
          <a:p>
            <a:pPr>
              <a:spcBef>
                <a:spcPct val="50000"/>
              </a:spcBef>
              <a:buNone/>
            </a:pPr>
            <a:r>
              <a:rPr lang="en-US" dirty="0"/>
              <a:t>2.8 MeV, 0.8 </a:t>
            </a:r>
            <a:r>
              <a:rPr lang="en-US" dirty="0" err="1"/>
              <a:t>pC</a:t>
            </a:r>
            <a:r>
              <a:rPr lang="en-US" dirty="0"/>
              <a:t>, 2 ps</a:t>
            </a:r>
          </a:p>
        </p:txBody>
      </p:sp>
    </p:spTree>
    <p:extLst>
      <p:ext uri="{BB962C8B-B14F-4D97-AF65-F5344CB8AC3E}">
        <p14:creationId xmlns:p14="http://schemas.microsoft.com/office/powerpoint/2010/main" val="4788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993</Words>
  <Application>Microsoft Office PowerPoint</Application>
  <PresentationFormat>On-screen Show (4:3)</PresentationFormat>
  <Paragraphs>254</Paragraphs>
  <Slides>39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Wingdings</vt:lpstr>
      <vt:lpstr>Calibri</vt:lpstr>
      <vt:lpstr>Times New Roman</vt:lpstr>
      <vt:lpstr>Default Design</vt:lpstr>
      <vt:lpstr>Equation</vt:lpstr>
      <vt:lpstr>MathType 6.0 Equation</vt:lpstr>
      <vt:lpstr>PowerPoint Presentation</vt:lpstr>
      <vt:lpstr>REAGE: Eine CFEL Initiative</vt:lpstr>
      <vt:lpstr>Übersicht</vt:lpstr>
      <vt:lpstr>Was sind Diffraktionsexperimente?</vt:lpstr>
      <vt:lpstr>Welle-Teilchen Dualismus</vt:lpstr>
      <vt:lpstr>Doppelspaltexperiment mit Elektronen</vt:lpstr>
      <vt:lpstr>Kohärenzlänge von Elektronen</vt:lpstr>
      <vt:lpstr>Testmessung am UCLA Pegasus Photoinjector</vt:lpstr>
      <vt:lpstr>Ergebnisse von der Tsinghua University</vt:lpstr>
      <vt:lpstr>Zeitaufgelöste Messungen erlauben dynamische Strukturuntersuchungen</vt:lpstr>
      <vt:lpstr>Vorteile und Nachteile von Elektronen</vt:lpstr>
      <vt:lpstr>Schematischer Aufbau von REAGE</vt:lpstr>
      <vt:lpstr>Aufbau von REGAE</vt:lpstr>
      <vt:lpstr>Parameter</vt:lpstr>
      <vt:lpstr>Lage Linac I Gebäude (Geb. 23)</vt:lpstr>
      <vt:lpstr>Lage Linac I Gebäude (Geb. 23)</vt:lpstr>
      <vt:lpstr>Kontrollraum Okt. 09 und Feb. 11</vt:lpstr>
      <vt:lpstr>Laserraum Dez. 09 und Feb. 11</vt:lpstr>
      <vt:lpstr>Einbringen des ersten Lasertisches</vt:lpstr>
      <vt:lpstr>Elektronik und Modulatorraum</vt:lpstr>
      <vt:lpstr>Linac I: Abgeschirmter Bereich mit Abschirmmauer zu DESY</vt:lpstr>
      <vt:lpstr>Installation</vt:lpstr>
      <vt:lpstr>Kavitäten und Koppler</vt:lpstr>
      <vt:lpstr>Tuning der Kavitäten</vt:lpstr>
      <vt:lpstr>Trockeneis Reinigung</vt:lpstr>
      <vt:lpstr>REGAE RF System</vt:lpstr>
      <vt:lpstr>Tolerances</vt:lpstr>
      <vt:lpstr>Photokathodenlaser</vt:lpstr>
      <vt:lpstr>Diagnose</vt:lpstr>
      <vt:lpstr>PowerPoint Presentation</vt:lpstr>
      <vt:lpstr>PowerPoint Presentation</vt:lpstr>
      <vt:lpstr>PowerPoint Presentation</vt:lpstr>
      <vt:lpstr>Bunch length measurement</vt:lpstr>
      <vt:lpstr>Bunch length measurement</vt:lpstr>
      <vt:lpstr>Status</vt:lpstr>
      <vt:lpstr>Betrieb und zukünftige Entwicklungen:</vt:lpstr>
      <vt:lpstr>Simulation Example: 0.5 pC (not fully optimized) </vt:lpstr>
      <vt:lpstr>Simulation Example: 0.5 pC (not fully optimized) </vt:lpstr>
      <vt:lpstr>Simulation Example: 0.5 pC (not fully optimized)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DESYUSER</dc:creator>
  <cp:lastModifiedBy>mpyflo</cp:lastModifiedBy>
  <cp:revision>175</cp:revision>
  <dcterms:created xsi:type="dcterms:W3CDTF">2003-10-24T07:31:07Z</dcterms:created>
  <dcterms:modified xsi:type="dcterms:W3CDTF">2011-09-27T06:03:44Z</dcterms:modified>
</cp:coreProperties>
</file>