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63" r:id="rId2"/>
    <p:sldId id="315" r:id="rId3"/>
    <p:sldId id="294" r:id="rId4"/>
    <p:sldId id="332" r:id="rId5"/>
    <p:sldId id="310" r:id="rId6"/>
    <p:sldId id="286" r:id="rId7"/>
    <p:sldId id="269" r:id="rId8"/>
    <p:sldId id="270" r:id="rId9"/>
    <p:sldId id="267" r:id="rId10"/>
    <p:sldId id="334" r:id="rId11"/>
    <p:sldId id="329" r:id="rId12"/>
    <p:sldId id="330" r:id="rId13"/>
    <p:sldId id="345" r:id="rId14"/>
    <p:sldId id="346" r:id="rId15"/>
    <p:sldId id="333" r:id="rId16"/>
    <p:sldId id="312" r:id="rId17"/>
    <p:sldId id="347" r:id="rId18"/>
    <p:sldId id="313" r:id="rId19"/>
    <p:sldId id="314" r:id="rId20"/>
    <p:sldId id="323" r:id="rId21"/>
    <p:sldId id="351" r:id="rId22"/>
    <p:sldId id="352" r:id="rId23"/>
    <p:sldId id="336" r:id="rId24"/>
    <p:sldId id="337" r:id="rId25"/>
    <p:sldId id="338" r:id="rId26"/>
    <p:sldId id="340" r:id="rId27"/>
    <p:sldId id="274" r:id="rId28"/>
    <p:sldId id="279" r:id="rId29"/>
    <p:sldId id="339" r:id="rId30"/>
    <p:sldId id="335" r:id="rId31"/>
    <p:sldId id="348" r:id="rId32"/>
    <p:sldId id="349" r:id="rId33"/>
    <p:sldId id="350" r:id="rId34"/>
    <p:sldId id="341" r:id="rId35"/>
    <p:sldId id="342" r:id="rId36"/>
    <p:sldId id="343" r:id="rId37"/>
    <p:sldId id="324" r:id="rId38"/>
    <p:sldId id="325" r:id="rId39"/>
    <p:sldId id="326" r:id="rId40"/>
    <p:sldId id="327" r:id="rId41"/>
    <p:sldId id="344" r:id="rId42"/>
    <p:sldId id="328" r:id="rId43"/>
  </p:sldIdLst>
  <p:sldSz cx="9144000" cy="6858000" type="screen4x3"/>
  <p:notesSz cx="6794500" cy="9906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9C9E9F"/>
    <a:srgbClr val="FFFFFF"/>
    <a:srgbClr val="DDDDDD"/>
    <a:srgbClr val="00A5EB"/>
    <a:srgbClr val="FF0000"/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8" autoAdjust="0"/>
    <p:restoredTop sz="94863" autoAdjust="0"/>
  </p:normalViewPr>
  <p:slideViewPr>
    <p:cSldViewPr snapToGrid="0">
      <p:cViewPr varScale="1">
        <p:scale>
          <a:sx n="79" d="100"/>
          <a:sy n="79" d="100"/>
        </p:scale>
        <p:origin x="-696" y="-78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130" y="-96"/>
      </p:cViewPr>
      <p:guideLst>
        <p:guide orient="horz" pos="3120"/>
        <p:guide pos="214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498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498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498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5D821CB-6CDE-4044-9BB9-3D586EC756D2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579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8AE50EE-B773-48D5-903E-8844310ED26E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890329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A4447-499E-4D83-9A0B-2A255357B863}" type="slidenum">
              <a:rPr lang="en-GB"/>
              <a:pPr/>
              <a:t>1</a:t>
            </a:fld>
            <a:endParaRPr lang="en-GB"/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19B8E2-2991-434C-9591-4A4746552235}" type="slidenum">
              <a:rPr lang="en-GB"/>
              <a:pPr/>
              <a:t>27</a:t>
            </a:fld>
            <a:endParaRPr lang="en-GB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9971D1-13DF-4B92-8301-3E78A3B6C11A}" type="slidenum">
              <a:rPr lang="en-GB"/>
              <a:pPr/>
              <a:t>28</a:t>
            </a:fld>
            <a:endParaRPr lang="en-GB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7EAD507-BEBA-451B-859A-7421076D97A0}" type="slidenum">
              <a:rPr lang="en-GB" sz="1200" smtClean="0"/>
              <a:pPr/>
              <a:t>31</a:t>
            </a:fld>
            <a:endParaRPr lang="en-GB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71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978FCAB-A1A0-4601-BD34-72D28BD379C1}" type="slidenum">
              <a:rPr lang="en-GB" sz="1200" smtClean="0"/>
              <a:pPr/>
              <a:t>32</a:t>
            </a:fld>
            <a:endParaRPr lang="en-GB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81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6EAF5D8-B4BD-4D88-B545-9D0372A2E494}" type="slidenum">
              <a:rPr lang="en-GB" sz="1200" smtClean="0"/>
              <a:pPr/>
              <a:t>33</a:t>
            </a:fld>
            <a:endParaRPr lang="en-GB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EA0E8F-D777-4FF6-96EB-DA47F9261D9B}" type="slidenum">
              <a:rPr lang="en-GB"/>
              <a:pPr/>
              <a:t>42</a:t>
            </a:fld>
            <a:endParaRPr lang="en-GB"/>
          </a:p>
        </p:txBody>
      </p:sp>
      <p:sp>
        <p:nvSpPr>
          <p:cNvPr id="57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50EE-B773-48D5-903E-8844310ED26E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09A763-CCDC-4B81-812B-E0BD7129D0F1}" type="slidenum">
              <a:rPr lang="en-GB"/>
              <a:pPr/>
              <a:t>6</a:t>
            </a:fld>
            <a:endParaRPr lang="en-GB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B3BB3F-D9C1-4D49-83E6-D96ABABBCD57}" type="slidenum">
              <a:rPr lang="en-GB"/>
              <a:pPr/>
              <a:t>7</a:t>
            </a:fld>
            <a:endParaRPr lang="en-GB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DDDB6-69E0-4659-A001-799C0187E061}" type="slidenum">
              <a:rPr lang="en-GB"/>
              <a:pPr/>
              <a:t>8</a:t>
            </a:fld>
            <a:endParaRPr lang="en-GB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703855-EA90-46BC-B17E-74E6EBAC96FA}" type="slidenum">
              <a:rPr lang="en-GB"/>
              <a:pPr/>
              <a:t>9</a:t>
            </a:fld>
            <a:endParaRPr lang="en-GB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</a:t>
            </a:r>
            <a:br>
              <a:rPr lang="en-GB" noProof="0" smtClean="0"/>
            </a:br>
            <a:r>
              <a:rPr lang="en-GB" noProof="0" smtClean="0"/>
              <a:t>FORMAT </a:t>
            </a:r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2442" name="Picture 10" descr="Helmholtz-Logo_schwarz_70_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75" y="5959475"/>
            <a:ext cx="1647825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13178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79902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16167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77714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45420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310763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302084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585481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6692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806836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24538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eaLnBrk="1" hangingPunct="1"/>
            <a:r>
              <a:rPr lang="en-GB" sz="900" b="1" dirty="0">
                <a:solidFill>
                  <a:schemeClr val="bg2"/>
                </a:solidFill>
              </a:rPr>
              <a:t>Michael Sprung </a:t>
            </a:r>
            <a:r>
              <a:rPr lang="en-GB" sz="900" dirty="0">
                <a:solidFill>
                  <a:schemeClr val="bg2"/>
                </a:solidFill>
              </a:rPr>
              <a:t> |  </a:t>
            </a:r>
            <a:r>
              <a:rPr lang="en-GB" sz="900" dirty="0" err="1" smtClean="0">
                <a:solidFill>
                  <a:schemeClr val="bg2"/>
                </a:solidFill>
              </a:rPr>
              <a:t>Beschleuniger</a:t>
            </a:r>
            <a:r>
              <a:rPr lang="en-GB" sz="900" baseline="0" dirty="0" smtClean="0">
                <a:solidFill>
                  <a:schemeClr val="bg2"/>
                </a:solidFill>
              </a:rPr>
              <a:t> </a:t>
            </a:r>
            <a:r>
              <a:rPr lang="en-GB" sz="900" baseline="0" dirty="0" err="1" smtClean="0">
                <a:solidFill>
                  <a:schemeClr val="bg2"/>
                </a:solidFill>
              </a:rPr>
              <a:t>Betriebsseminar</a:t>
            </a:r>
            <a:r>
              <a:rPr lang="en-GB" sz="900" baseline="0" dirty="0" smtClean="0">
                <a:solidFill>
                  <a:schemeClr val="bg2"/>
                </a:solidFill>
              </a:rPr>
              <a:t> 2011</a:t>
            </a:r>
            <a:r>
              <a:rPr lang="en-GB" sz="900" dirty="0" smtClean="0">
                <a:solidFill>
                  <a:schemeClr val="bg2"/>
                </a:solidFill>
              </a:rPr>
              <a:t>  </a:t>
            </a:r>
            <a:r>
              <a:rPr lang="en-GB" sz="900" dirty="0">
                <a:solidFill>
                  <a:schemeClr val="bg2"/>
                </a:solidFill>
              </a:rPr>
              <a:t>|  </a:t>
            </a:r>
            <a:r>
              <a:rPr lang="en-GB" sz="900" dirty="0" smtClean="0">
                <a:solidFill>
                  <a:schemeClr val="bg2"/>
                </a:solidFill>
              </a:rPr>
              <a:t>26-29.09.2011  </a:t>
            </a:r>
            <a:r>
              <a:rPr lang="en-GB" sz="900" dirty="0">
                <a:solidFill>
                  <a:schemeClr val="bg2"/>
                </a:solidFill>
              </a:rPr>
              <a:t>|  </a:t>
            </a:r>
            <a:r>
              <a:rPr lang="en-GB" sz="900" b="1" dirty="0">
                <a:solidFill>
                  <a:schemeClr val="bg2"/>
                </a:solidFill>
              </a:rPr>
              <a:t>Page </a:t>
            </a:r>
            <a:fld id="{2636DF9A-D95B-4758-B081-3791655A89E4}" type="slidenum">
              <a:rPr lang="en-GB" sz="900" b="1">
                <a:solidFill>
                  <a:schemeClr val="bg2"/>
                </a:solidFill>
              </a:rPr>
              <a:pPr algn="r" eaLnBrk="1" hangingPunct="1"/>
              <a:t>‹Nr.›</a:t>
            </a:fld>
            <a:endParaRPr lang="en-GB" sz="900" b="1" dirty="0">
              <a:solidFill>
                <a:schemeClr val="bg2"/>
              </a:solidFill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9pPr>
    </p:titleStyle>
    <p:bodyStyle>
      <a:lvl1pPr marL="265113" indent="-265113" algn="l" rtl="0" fontAlgn="base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fontAlgn="base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fontAlgn="base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ichael\Desktop\Groemitz\liqdiff_small.avi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0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9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oleObject" Target="../embeddings/oleObject1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oleObject" Target="../embeddings/oleObject1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84.wmf"/><Relationship Id="rId4" Type="http://schemas.openxmlformats.org/officeDocument/2006/relationships/image" Target="../media/image81.jpeg"/><Relationship Id="rId9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sprung\Local%20Settings\Temp\Photos\animation10frames.avi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8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008" b="6924"/>
          <a:stretch>
            <a:fillRect/>
          </a:stretch>
        </p:blipFill>
        <p:spPr bwMode="auto">
          <a:xfrm>
            <a:off x="238125" y="1755775"/>
            <a:ext cx="86963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>
          <a:xfrm>
            <a:off x="184150" y="0"/>
            <a:ext cx="8816975" cy="1050925"/>
          </a:xfrm>
        </p:spPr>
        <p:txBody>
          <a:bodyPr/>
          <a:lstStyle/>
          <a:p>
            <a:pPr algn="ctr"/>
            <a:r>
              <a:rPr lang="en-US" sz="2800" b="0" dirty="0"/>
              <a:t>Scientific </a:t>
            </a:r>
            <a:r>
              <a:rPr lang="en-US" sz="2800" b="0" dirty="0" smtClean="0"/>
              <a:t>Highlights </a:t>
            </a:r>
            <a:r>
              <a:rPr lang="en-US" sz="2800" b="0" dirty="0"/>
              <a:t>@ </a:t>
            </a:r>
            <a:r>
              <a:rPr lang="en-US" sz="2800" b="0" dirty="0" smtClean="0"/>
              <a:t>P10  PETRA </a:t>
            </a:r>
            <a:r>
              <a:rPr lang="en-US" sz="2800" b="0" dirty="0"/>
              <a:t>III</a:t>
            </a:r>
            <a:endParaRPr lang="en-GB" dirty="0"/>
          </a:p>
        </p:txBody>
      </p:sp>
      <p:sp>
        <p:nvSpPr>
          <p:cNvPr id="185379" name="Text Box 35"/>
          <p:cNvSpPr txBox="1">
            <a:spLocks noChangeArrowheads="1"/>
          </p:cNvSpPr>
          <p:nvPr/>
        </p:nvSpPr>
        <p:spPr bwMode="auto">
          <a:xfrm>
            <a:off x="3698790" y="5362575"/>
            <a:ext cx="39688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A5EB"/>
                </a:solidFill>
              </a:rPr>
              <a:t>Michael Sprung</a:t>
            </a:r>
          </a:p>
          <a:p>
            <a:r>
              <a:rPr lang="en-US" dirty="0" err="1" smtClean="0"/>
              <a:t>Beschleuniger</a:t>
            </a:r>
            <a:r>
              <a:rPr lang="en-US" dirty="0" smtClean="0"/>
              <a:t> </a:t>
            </a:r>
            <a:r>
              <a:rPr lang="en-US" dirty="0" err="1" smtClean="0"/>
              <a:t>Betriebsseminar</a:t>
            </a:r>
            <a:r>
              <a:rPr lang="en-US" dirty="0" smtClean="0"/>
              <a:t> 2011</a:t>
            </a:r>
            <a:endParaRPr lang="de-DE" dirty="0"/>
          </a:p>
          <a:p>
            <a:r>
              <a:rPr lang="de-DE" dirty="0" smtClean="0"/>
              <a:t>Groemitz, 26-29.09.2011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8" name="Rectangle 2"/>
          <p:cNvSpPr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>
                <a:solidFill>
                  <a:schemeClr val="bg1"/>
                </a:solidFill>
              </a:rPr>
              <a:t>Coherent Diffraction Imaging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548869" name="Rectangle 4"/>
          <p:cNvSpPr>
            <a:spLocks noChangeArrowheads="1"/>
          </p:cNvSpPr>
          <p:nvPr/>
        </p:nvSpPr>
        <p:spPr bwMode="auto">
          <a:xfrm>
            <a:off x="1960563" y="962025"/>
            <a:ext cx="53292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3849688"/>
            <a:r>
              <a:rPr lang="de-DE" sz="2000" b="1"/>
              <a:t>High resolution images of small structures</a:t>
            </a:r>
            <a:endParaRPr lang="en-GB" sz="2000" b="1"/>
          </a:p>
        </p:txBody>
      </p:sp>
      <p:pic>
        <p:nvPicPr>
          <p:cNvPr id="54887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6525" y="1733550"/>
            <a:ext cx="468788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8871" name="Text Box 6"/>
          <p:cNvSpPr txBox="1">
            <a:spLocks noChangeArrowheads="1"/>
          </p:cNvSpPr>
          <p:nvPr/>
        </p:nvSpPr>
        <p:spPr bwMode="auto">
          <a:xfrm>
            <a:off x="215900" y="1765300"/>
            <a:ext cx="352742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000"/>
              <a:t>Coherent diffraction imaging techniques aim to </a:t>
            </a:r>
            <a:r>
              <a:rPr lang="en-US" sz="2000">
                <a:solidFill>
                  <a:srgbClr val="FF0000"/>
                </a:solidFill>
              </a:rPr>
              <a:t>reconstruct the real-space structure</a:t>
            </a:r>
            <a:r>
              <a:rPr lang="en-US" sz="2000"/>
              <a:t> of objects from </a:t>
            </a:r>
            <a:r>
              <a:rPr lang="en-US" sz="2000">
                <a:solidFill>
                  <a:srgbClr val="0000FF"/>
                </a:solidFill>
              </a:rPr>
              <a:t>its diffraction pattern (reciprocal space)</a:t>
            </a:r>
            <a:r>
              <a:rPr lang="en-US" sz="2000"/>
              <a:t> by the </a:t>
            </a:r>
            <a:r>
              <a:rPr lang="en-US" sz="2000">
                <a:solidFill>
                  <a:srgbClr val="008000"/>
                </a:solidFill>
              </a:rPr>
              <a:t>use of constraints and phase-retrieval algorithms</a:t>
            </a:r>
            <a:r>
              <a:rPr lang="en-US" sz="2000"/>
              <a:t> (e.g. Gerchberg-Saxton-Fienup).</a:t>
            </a:r>
          </a:p>
        </p:txBody>
      </p:sp>
      <p:sp>
        <p:nvSpPr>
          <p:cNvPr id="548872" name="Text Box 7"/>
          <p:cNvSpPr txBox="1">
            <a:spLocks noChangeArrowheads="1"/>
          </p:cNvSpPr>
          <p:nvPr/>
        </p:nvSpPr>
        <p:spPr bwMode="auto">
          <a:xfrm>
            <a:off x="390525" y="4976813"/>
            <a:ext cx="28003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CC3300"/>
                </a:solidFill>
              </a:rPr>
              <a:t>   </a:t>
            </a:r>
            <a:r>
              <a:rPr lang="en-US" sz="2000">
                <a:solidFill>
                  <a:srgbClr val="CC3300"/>
                </a:solidFill>
              </a:rPr>
              <a:t>Ptychography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CC3300"/>
                </a:solidFill>
              </a:rPr>
              <a:t>   Holographic imaging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CC3300"/>
                </a:solidFill>
              </a:rPr>
              <a:t>   </a:t>
            </a:r>
            <a:r>
              <a:rPr lang="en-US" sz="1800">
                <a:solidFill>
                  <a:srgbClr val="CC3300"/>
                </a:solidFill>
              </a:rPr>
              <a:t>…</a:t>
            </a:r>
          </a:p>
        </p:txBody>
      </p:sp>
      <p:pic>
        <p:nvPicPr>
          <p:cNvPr id="548873" name="Picture 9" descr="Nanocrystal_stra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3513" y="2097088"/>
            <a:ext cx="488315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1684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nanofocus / waveguide setup</a:t>
            </a:r>
          </a:p>
        </p:txBody>
      </p:sp>
      <p:pic>
        <p:nvPicPr>
          <p:cNvPr id="5724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268413"/>
            <a:ext cx="7046913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2421" name="Text Box 5"/>
          <p:cNvSpPr txBox="1">
            <a:spLocks noChangeArrowheads="1"/>
          </p:cNvSpPr>
          <p:nvPr/>
        </p:nvSpPr>
        <p:spPr bwMode="auto">
          <a:xfrm>
            <a:off x="1101725" y="847725"/>
            <a:ext cx="653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The Göttingen iBox endstation @ P10/PETRA III for Holo-Tomography</a:t>
            </a:r>
          </a:p>
        </p:txBody>
      </p:sp>
      <p:sp>
        <p:nvSpPr>
          <p:cNvPr id="572422" name="Text Box 6"/>
          <p:cNvSpPr txBox="1">
            <a:spLocks noChangeArrowheads="1"/>
          </p:cNvSpPr>
          <p:nvPr/>
        </p:nvSpPr>
        <p:spPr bwMode="auto">
          <a:xfrm>
            <a:off x="1092200" y="5037138"/>
            <a:ext cx="269557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AutoNum type="arabicPeriod" startAt="4"/>
            </a:pPr>
            <a:r>
              <a:rPr lang="en-US"/>
              <a:t>Scatterless Slits</a:t>
            </a:r>
          </a:p>
          <a:p>
            <a:pPr>
              <a:buFontTx/>
              <a:buAutoNum type="arabicPeriod" startAt="4"/>
            </a:pPr>
            <a:r>
              <a:rPr lang="en-US"/>
              <a:t>Kirkpatrick-Baez mirrors</a:t>
            </a:r>
          </a:p>
          <a:p>
            <a:pPr>
              <a:buFontTx/>
              <a:buAutoNum type="arabicPeriod" startAt="4"/>
            </a:pPr>
            <a:r>
              <a:rPr lang="en-US"/>
              <a:t>Monitor</a:t>
            </a:r>
          </a:p>
          <a:p>
            <a:pPr>
              <a:buFontTx/>
              <a:buAutoNum type="arabicPeriod" startAt="4"/>
            </a:pPr>
            <a:r>
              <a:rPr lang="en-US"/>
              <a:t>Front side microscope</a:t>
            </a:r>
          </a:p>
        </p:txBody>
      </p:sp>
      <p:sp>
        <p:nvSpPr>
          <p:cNvPr id="572423" name="Text Box 7"/>
          <p:cNvSpPr txBox="1">
            <a:spLocks noChangeArrowheads="1"/>
          </p:cNvSpPr>
          <p:nvPr/>
        </p:nvSpPr>
        <p:spPr bwMode="auto">
          <a:xfrm>
            <a:off x="5073650" y="4979988"/>
            <a:ext cx="2547938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AutoNum type="arabicPeriod" startAt="8"/>
            </a:pPr>
            <a:r>
              <a:rPr lang="en-US"/>
              <a:t>Waveguide motions</a:t>
            </a:r>
          </a:p>
          <a:p>
            <a:pPr>
              <a:buFontTx/>
              <a:buAutoNum type="arabicPeriod" startAt="8"/>
            </a:pPr>
            <a:r>
              <a:rPr lang="en-US"/>
              <a:t>Sample motions</a:t>
            </a:r>
          </a:p>
          <a:p>
            <a:pPr>
              <a:buFontTx/>
              <a:buAutoNum type="arabicPeriod" startAt="8"/>
            </a:pPr>
            <a:r>
              <a:rPr lang="en-US"/>
              <a:t>Back side microscope</a:t>
            </a:r>
          </a:p>
          <a:p>
            <a:pPr>
              <a:buFontTx/>
              <a:buAutoNum type="arabicPeriod" startAt="8"/>
            </a:pPr>
            <a:r>
              <a:rPr lang="en-US"/>
              <a:t>Detector bench</a:t>
            </a:r>
          </a:p>
          <a:p>
            <a:pPr>
              <a:buFontTx/>
              <a:buAutoNum type="arabicPeriod" startAt="8"/>
            </a:pPr>
            <a:r>
              <a:rPr lang="en-US"/>
              <a:t>Cryogenic cold stream</a:t>
            </a:r>
          </a:p>
        </p:txBody>
      </p:sp>
      <p:sp>
        <p:nvSpPr>
          <p:cNvPr id="572424" name="Text Box 8"/>
          <p:cNvSpPr txBox="1">
            <a:spLocks noChangeArrowheads="1"/>
          </p:cNvSpPr>
          <p:nvPr/>
        </p:nvSpPr>
        <p:spPr bwMode="auto">
          <a:xfrm>
            <a:off x="7994650" y="3090863"/>
            <a:ext cx="665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ym typeface="Wingdings" pitchFamily="2" charset="2"/>
              </a:rPr>
              <a:t> 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nanofocus / waveguide setup: First results</a:t>
            </a:r>
          </a:p>
        </p:txBody>
      </p:sp>
      <p:sp>
        <p:nvSpPr>
          <p:cNvPr id="573444" name="Text Box 4"/>
          <p:cNvSpPr txBox="1">
            <a:spLocks noChangeArrowheads="1"/>
          </p:cNvSpPr>
          <p:nvPr/>
        </p:nvSpPr>
        <p:spPr bwMode="auto">
          <a:xfrm>
            <a:off x="2295525" y="9239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5734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" y="771525"/>
            <a:ext cx="7499350" cy="517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46" name="Text Box 6"/>
          <p:cNvSpPr txBox="1">
            <a:spLocks noChangeArrowheads="1"/>
          </p:cNvSpPr>
          <p:nvPr/>
        </p:nvSpPr>
        <p:spPr bwMode="auto">
          <a:xfrm>
            <a:off x="1677988" y="5945188"/>
            <a:ext cx="5349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(Coherent) Flux before waveguide ~ 1—5 </a:t>
            </a:r>
            <a:r>
              <a:rPr lang="en-US">
                <a:cs typeface="Arial" pitchFamily="34" charset="0"/>
              </a:rPr>
              <a:t>·</a:t>
            </a:r>
            <a:r>
              <a:rPr lang="en-US"/>
              <a:t>10</a:t>
            </a:r>
            <a:r>
              <a:rPr lang="en-US" baseline="30000"/>
              <a:t>10</a:t>
            </a:r>
            <a:r>
              <a:rPr lang="en-US"/>
              <a:t> photons/s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1" y="103188"/>
            <a:ext cx="8954529" cy="544512"/>
          </a:xfrm>
        </p:spPr>
        <p:txBody>
          <a:bodyPr/>
          <a:lstStyle/>
          <a:p>
            <a:r>
              <a:rPr lang="en-US" b="0" dirty="0" smtClean="0"/>
              <a:t>CDI of cells of bacterium ‘</a:t>
            </a:r>
            <a:r>
              <a:rPr lang="de-DE" b="0" dirty="0" smtClean="0">
                <a:solidFill>
                  <a:schemeClr val="bg1"/>
                </a:solidFill>
              </a:rPr>
              <a:t>Deinococcus radiodurans‘: Schematics </a:t>
            </a:r>
            <a:endParaRPr lang="de-DE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4103" y="803835"/>
            <a:ext cx="6643688" cy="561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420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612" y="119664"/>
            <a:ext cx="8427307" cy="544512"/>
          </a:xfrm>
        </p:spPr>
        <p:txBody>
          <a:bodyPr/>
          <a:lstStyle/>
          <a:p>
            <a:r>
              <a:rPr lang="en-US" b="0" dirty="0" smtClean="0"/>
              <a:t>CDI of cells of bacterium ‘</a:t>
            </a:r>
            <a:r>
              <a:rPr lang="de-DE" b="0" dirty="0" smtClean="0">
                <a:solidFill>
                  <a:schemeClr val="bg1"/>
                </a:solidFill>
              </a:rPr>
              <a:t>Deinococcus radiodurans‘: Results 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430" y="900116"/>
            <a:ext cx="4343400" cy="3034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2590" y="3045816"/>
            <a:ext cx="4269105" cy="3000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6801" y="924829"/>
            <a:ext cx="3924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dose experiments on D. </a:t>
            </a:r>
            <a:r>
              <a:rPr lang="en-US" dirty="0" err="1" smtClean="0"/>
              <a:t>radiodurans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05928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Text Box 5"/>
          <p:cNvSpPr txBox="1">
            <a:spLocks noChangeArrowheads="1"/>
          </p:cNvSpPr>
          <p:nvPr/>
        </p:nvSpPr>
        <p:spPr bwMode="auto">
          <a:xfrm>
            <a:off x="323850" y="968375"/>
            <a:ext cx="86058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849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849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849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849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849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849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849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849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849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sz="2000" dirty="0"/>
              <a:t>XPCS is an extension of Dynamic Light Scattering and it utilizes</a:t>
            </a:r>
            <a:br>
              <a:rPr lang="de-DE" sz="2000" dirty="0"/>
            </a:br>
            <a:r>
              <a:rPr lang="de-DE" sz="2000" dirty="0">
                <a:solidFill>
                  <a:srgbClr val="FF0000"/>
                </a:solidFill>
              </a:rPr>
              <a:t>coherent x-rays</a:t>
            </a:r>
            <a:r>
              <a:rPr lang="de-DE" sz="2000" dirty="0"/>
              <a:t> to study </a:t>
            </a:r>
            <a:r>
              <a:rPr lang="de-DE" sz="2000" dirty="0">
                <a:solidFill>
                  <a:srgbClr val="0000FF"/>
                </a:solidFill>
              </a:rPr>
              <a:t>slow (collective) dynamics</a:t>
            </a:r>
            <a:r>
              <a:rPr lang="de-DE" sz="2000" dirty="0"/>
              <a:t> at </a:t>
            </a:r>
            <a:r>
              <a:rPr lang="de-DE" sz="2000" dirty="0">
                <a:solidFill>
                  <a:srgbClr val="008000"/>
                </a:solidFill>
              </a:rPr>
              <a:t>small length scales</a:t>
            </a:r>
            <a:r>
              <a:rPr lang="de-DE" sz="2000" dirty="0"/>
              <a:t>.</a:t>
            </a:r>
            <a:endParaRPr lang="en-GB" sz="2000" dirty="0"/>
          </a:p>
        </p:txBody>
      </p:sp>
      <p:sp>
        <p:nvSpPr>
          <p:cNvPr id="545797" name="Text Box 6"/>
          <p:cNvSpPr txBox="1">
            <a:spLocks noChangeArrowheads="1"/>
          </p:cNvSpPr>
          <p:nvPr/>
        </p:nvSpPr>
        <p:spPr bwMode="auto">
          <a:xfrm>
            <a:off x="417513" y="1847850"/>
            <a:ext cx="82153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000"/>
              <a:t>If </a:t>
            </a:r>
            <a:r>
              <a:rPr lang="en-US" sz="2000">
                <a:solidFill>
                  <a:srgbClr val="FF3300"/>
                </a:solidFill>
              </a:rPr>
              <a:t>coherent</a:t>
            </a:r>
            <a:r>
              <a:rPr lang="en-US" sz="2000"/>
              <a:t> light is scattered from a </a:t>
            </a:r>
            <a:r>
              <a:rPr lang="en-US" sz="2000">
                <a:solidFill>
                  <a:srgbClr val="FF3300"/>
                </a:solidFill>
              </a:rPr>
              <a:t>disordered</a:t>
            </a:r>
            <a:r>
              <a:rPr lang="en-US" sz="2000"/>
              <a:t> system it gives rise to a random (grainy) diffraction pattern, known as ‚</a:t>
            </a:r>
            <a:r>
              <a:rPr lang="en-US" sz="2000" b="1" i="1"/>
              <a:t>speckle</a:t>
            </a:r>
            <a:r>
              <a:rPr lang="en-US" sz="2000" i="1"/>
              <a:t>‘. Such a speckle pattern is an interference pattern and related to the </a:t>
            </a:r>
            <a:r>
              <a:rPr lang="en-US" sz="2000" i="1">
                <a:solidFill>
                  <a:srgbClr val="FF3300"/>
                </a:solidFill>
              </a:rPr>
              <a:t>exact spatial arrangement</a:t>
            </a:r>
            <a:r>
              <a:rPr lang="en-US" sz="2000" i="1"/>
              <a:t> of the scatterers in the disordered system.</a:t>
            </a:r>
            <a:endParaRPr lang="en-US" sz="2000"/>
          </a:p>
        </p:txBody>
      </p:sp>
      <p:sp>
        <p:nvSpPr>
          <p:cNvPr id="545798" name="Rectangle 7"/>
          <p:cNvSpPr>
            <a:spLocks noChangeArrowheads="1"/>
          </p:cNvSpPr>
          <p:nvPr/>
        </p:nvSpPr>
        <p:spPr bwMode="auto">
          <a:xfrm>
            <a:off x="373063" y="3351213"/>
            <a:ext cx="832326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sz="2000">
                <a:solidFill>
                  <a:srgbClr val="3333CC"/>
                </a:solidFill>
              </a:rPr>
              <a:t>Disorder yields a speckle pattern   </a:t>
            </a:r>
            <a:r>
              <a:rPr lang="en-US" sz="2000">
                <a:solidFill>
                  <a:srgbClr val="3333CC"/>
                </a:solidFill>
                <a:sym typeface="Wingdings" pitchFamily="2" charset="2"/>
              </a:rPr>
              <a:t>…   </a:t>
            </a:r>
            <a:r>
              <a:rPr lang="en-US" sz="2000">
                <a:solidFill>
                  <a:srgbClr val="BE2B23"/>
                </a:solidFill>
              </a:rPr>
              <a:t>Time evolution</a:t>
            </a:r>
            <a:r>
              <a:rPr lang="en-US" sz="2000">
                <a:solidFill>
                  <a:srgbClr val="3333CC"/>
                </a:solidFill>
              </a:rPr>
              <a:t> of disorder yields a </a:t>
            </a:r>
            <a:r>
              <a:rPr lang="en-US" sz="2000">
                <a:solidFill>
                  <a:srgbClr val="BE2B23"/>
                </a:solidFill>
              </a:rPr>
              <a:t>time-varying</a:t>
            </a:r>
            <a:r>
              <a:rPr lang="en-US" sz="2000">
                <a:solidFill>
                  <a:srgbClr val="3333CC"/>
                </a:solidFill>
              </a:rPr>
              <a:t> speckle pattern</a:t>
            </a:r>
          </a:p>
          <a:p>
            <a:pPr marL="342900" indent="-342900">
              <a:lnSpc>
                <a:spcPct val="110000"/>
              </a:lnSpc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sz="2000">
                <a:solidFill>
                  <a:srgbClr val="3333CC"/>
                </a:solidFill>
              </a:rPr>
              <a:t>Time autocorrelation of the fluctuating intensity at a particular wave-vector transfer yields characteristic sample fluctuation time (</a:t>
            </a:r>
            <a:r>
              <a:rPr lang="en-US" sz="2000">
                <a:solidFill>
                  <a:srgbClr val="3333CC"/>
                </a:solidFill>
                <a:sym typeface="Symbol" pitchFamily="18" charset="2"/>
              </a:rPr>
              <a:t>) </a:t>
            </a:r>
            <a:r>
              <a:rPr lang="en-US" sz="2000">
                <a:solidFill>
                  <a:srgbClr val="3333CC"/>
                </a:solidFill>
              </a:rPr>
              <a:t>at a particular length scale</a:t>
            </a:r>
          </a:p>
        </p:txBody>
      </p:sp>
      <p:graphicFrame>
        <p:nvGraphicFramePr>
          <p:cNvPr id="545799" name="Object 2"/>
          <p:cNvGraphicFramePr>
            <a:graphicFrameLocks noChangeAspect="1"/>
          </p:cNvGraphicFramePr>
          <p:nvPr/>
        </p:nvGraphicFramePr>
        <p:xfrm>
          <a:off x="2525713" y="5075238"/>
          <a:ext cx="3784600" cy="1281112"/>
        </p:xfrm>
        <a:graphic>
          <a:graphicData uri="http://schemas.openxmlformats.org/presentationml/2006/ole">
            <p:oleObj spid="_x0000_s575494" name="Equation" r:id="rId4" imgW="1879600" imgH="635000" progId="Equation.3">
              <p:embed/>
            </p:oleObj>
          </a:graphicData>
        </a:graphic>
      </p:graphicFrame>
      <p:sp>
        <p:nvSpPr>
          <p:cNvPr id="545800" name="Rectangle 2"/>
          <p:cNvSpPr>
            <a:spLocks noChangeArrowheads="1"/>
          </p:cNvSpPr>
          <p:nvPr/>
        </p:nvSpPr>
        <p:spPr bwMode="auto">
          <a:xfrm>
            <a:off x="149225" y="103188"/>
            <a:ext cx="8662988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>
                <a:solidFill>
                  <a:schemeClr val="bg1"/>
                </a:solidFill>
              </a:rPr>
              <a:t>X-Ray Photon Correlation Spectroscopy</a:t>
            </a:r>
            <a:endParaRPr lang="en-GB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134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7" grpId="0"/>
      <p:bldP spid="5457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1026"/>
          <p:cNvSpPr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 dirty="0">
                <a:solidFill>
                  <a:schemeClr val="bg1"/>
                </a:solidFill>
              </a:rPr>
              <a:t>Coherent Scattering: Scientific opportunities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52963" name="Rectangle 3"/>
          <p:cNvSpPr>
            <a:spLocks noGrp="1" noChangeArrowheads="1"/>
          </p:cNvSpPr>
          <p:nvPr>
            <p:ph type="title"/>
          </p:nvPr>
        </p:nvSpPr>
        <p:spPr>
          <a:xfrm>
            <a:off x="525463" y="794806"/>
            <a:ext cx="8274050" cy="418576"/>
          </a:xfrm>
          <a:noFill/>
          <a:ln/>
        </p:spPr>
        <p:txBody>
          <a:bodyPr tIns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0" i="1" dirty="0" smtClean="0">
                <a:solidFill>
                  <a:srgbClr val="000000"/>
                </a:solidFill>
              </a:rPr>
              <a:t>Hidden </a:t>
            </a:r>
            <a:r>
              <a:rPr lang="en-US" sz="2200" b="0" i="1" dirty="0">
                <a:solidFill>
                  <a:srgbClr val="000000"/>
                </a:solidFill>
              </a:rPr>
              <a:t>local symmetries in disordered matter</a:t>
            </a:r>
          </a:p>
        </p:txBody>
      </p:sp>
      <p:sp>
        <p:nvSpPr>
          <p:cNvPr id="552975" name="Text Box 13"/>
          <p:cNvSpPr txBox="1">
            <a:spLocks noChangeArrowheads="1"/>
          </p:cNvSpPr>
          <p:nvPr/>
        </p:nvSpPr>
        <p:spPr bwMode="auto">
          <a:xfrm>
            <a:off x="249066" y="6066396"/>
            <a:ext cx="3698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P. </a:t>
            </a:r>
            <a:r>
              <a:rPr lang="en-US" sz="1400" dirty="0" err="1">
                <a:solidFill>
                  <a:srgbClr val="0000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Wochner</a:t>
            </a:r>
            <a:r>
              <a:rPr lang="en-US" sz="1400" dirty="0">
                <a:solidFill>
                  <a:srgbClr val="0000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et al., </a:t>
            </a:r>
            <a:r>
              <a:rPr lang="en-US" sz="1400" i="1" dirty="0">
                <a:solidFill>
                  <a:srgbClr val="0000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PNAS</a:t>
            </a:r>
            <a:r>
              <a:rPr lang="en-US" sz="1400" dirty="0">
                <a:solidFill>
                  <a:srgbClr val="0000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400" b="1" dirty="0">
                <a:solidFill>
                  <a:srgbClr val="0000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106</a:t>
            </a:r>
            <a:r>
              <a:rPr lang="en-US" sz="1400" dirty="0">
                <a:solidFill>
                  <a:srgbClr val="0000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, 11511 (2009)</a:t>
            </a:r>
            <a:endParaRPr lang="en-US" sz="1800" dirty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52976" name="Text Box 16"/>
          <p:cNvSpPr txBox="1">
            <a:spLocks noChangeArrowheads="1"/>
          </p:cNvSpPr>
          <p:nvPr/>
        </p:nvSpPr>
        <p:spPr bwMode="auto">
          <a:xfrm>
            <a:off x="900113" y="1681163"/>
            <a:ext cx="7408862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/>
              <a:t>Two popular glass forming scenarios are:</a:t>
            </a:r>
            <a:endParaRPr lang="en-US" sz="1800"/>
          </a:p>
          <a:p>
            <a:r>
              <a:rPr lang="en-US" sz="1800"/>
              <a:t>(a) general tendency towards icosahedral order, but locally favored structures cannot fill space</a:t>
            </a:r>
          </a:p>
          <a:p>
            <a:r>
              <a:rPr lang="en-US" sz="1800"/>
              <a:t>(b) general tendency towards crystalline order, but frustration effects prevent crystallization due to locally favored structures</a:t>
            </a:r>
          </a:p>
        </p:txBody>
      </p:sp>
      <p:pic>
        <p:nvPicPr>
          <p:cNvPr id="552978" name="Picture 1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0663" y="4818063"/>
            <a:ext cx="1335087" cy="1231900"/>
          </a:xfrm>
          <a:noFill/>
          <a:ln/>
        </p:spPr>
      </p:pic>
      <p:pic>
        <p:nvPicPr>
          <p:cNvPr id="552979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0375" y="4829175"/>
            <a:ext cx="12954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80" name="Text Box 20"/>
          <p:cNvSpPr txBox="1">
            <a:spLocks noChangeArrowheads="1"/>
          </p:cNvSpPr>
          <p:nvPr/>
        </p:nvSpPr>
        <p:spPr bwMode="auto">
          <a:xfrm>
            <a:off x="3678238" y="5172075"/>
            <a:ext cx="36877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fcc and hcp structures can fill up space</a:t>
            </a:r>
          </a:p>
          <a:p>
            <a:r>
              <a:rPr lang="en-US"/>
              <a:t>and form crystals </a:t>
            </a:r>
          </a:p>
        </p:txBody>
      </p:sp>
      <p:pic>
        <p:nvPicPr>
          <p:cNvPr id="552982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341688"/>
            <a:ext cx="1258888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83" name="Text Box 23"/>
          <p:cNvSpPr txBox="1">
            <a:spLocks noChangeArrowheads="1"/>
          </p:cNvSpPr>
          <p:nvPr/>
        </p:nvSpPr>
        <p:spPr bwMode="auto">
          <a:xfrm>
            <a:off x="2908300" y="3524250"/>
            <a:ext cx="39655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icosahedral structures can not fill space</a:t>
            </a:r>
          </a:p>
          <a:p>
            <a:r>
              <a:rPr lang="en-US"/>
              <a:t>but may be energetically favored in liquids</a:t>
            </a:r>
          </a:p>
          <a:p>
            <a:r>
              <a:rPr lang="en-US"/>
              <a:t>“locally favored structures (lfs)”</a:t>
            </a:r>
          </a:p>
        </p:txBody>
      </p:sp>
      <p:sp>
        <p:nvSpPr>
          <p:cNvPr id="552984" name="Text Box 24"/>
          <p:cNvSpPr txBox="1">
            <a:spLocks noChangeArrowheads="1"/>
          </p:cNvSpPr>
          <p:nvPr/>
        </p:nvSpPr>
        <p:spPr bwMode="auto">
          <a:xfrm>
            <a:off x="479425" y="1219200"/>
            <a:ext cx="8161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Can coherent x-ray scattering help to gain a better understanding of the glass transition?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Coherent Scattering: Scientific opportunities</a:t>
            </a:r>
            <a:endParaRPr lang="de-DE" dirty="0"/>
          </a:p>
        </p:txBody>
      </p:sp>
      <p:sp>
        <p:nvSpPr>
          <p:cNvPr id="4" name="Rechteck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57175" y="4048125"/>
            <a:ext cx="6562438" cy="338554"/>
          </a:xfrm>
          <a:prstGeom prst="rect">
            <a:avLst/>
          </a:prstGeom>
          <a:blipFill rotWithShape="1">
            <a:blip r:embed="rId3" cstate="print"/>
            <a:stretch>
              <a:fillRect t="-10714" b="-16071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2109788"/>
            <a:ext cx="82010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3"/>
          <p:cNvSpPr>
            <a:spLocks noChangeArrowheads="1"/>
          </p:cNvSpPr>
          <p:nvPr/>
        </p:nvSpPr>
        <p:spPr bwMode="auto">
          <a:xfrm>
            <a:off x="-1" y="1844675"/>
            <a:ext cx="4041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400"/>
              <a:t>Shintani &amp; Tanaka </a:t>
            </a:r>
            <a:r>
              <a:rPr lang="fr-FR" sz="1400" i="1"/>
              <a:t>Nature Physics </a:t>
            </a:r>
            <a:r>
              <a:rPr lang="fr-FR" sz="1400"/>
              <a:t>2, 200 (2006).</a:t>
            </a:r>
            <a:endParaRPr lang="de-DE" sz="1400"/>
          </a:p>
        </p:txBody>
      </p:sp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-1" y="6337300"/>
            <a:ext cx="6210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/>
              <a:t>Tanaka et al. Nature Mat. 9, 324, 2010 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0012" y="4568825"/>
            <a:ext cx="269398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eck 2"/>
          <p:cNvSpPr/>
          <p:nvPr/>
        </p:nvSpPr>
        <p:spPr>
          <a:xfrm>
            <a:off x="257175" y="4944891"/>
            <a:ext cx="6002337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de-DE" dirty="0"/>
              <a:t>Dynamic </a:t>
            </a:r>
            <a:r>
              <a:rPr lang="de-DE" dirty="0" err="1"/>
              <a:t>heterogeneity</a:t>
            </a:r>
            <a:endParaRPr lang="de-DE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dirty="0" err="1"/>
              <a:t>Slower</a:t>
            </a:r>
            <a:r>
              <a:rPr lang="de-DE" dirty="0"/>
              <a:t> </a:t>
            </a:r>
            <a:r>
              <a:rPr lang="de-DE" dirty="0" err="1"/>
              <a:t>regions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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degree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order</a:t>
            </a:r>
            <a:endParaRPr lang="de-DE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dirty="0" err="1"/>
              <a:t>characteristic</a:t>
            </a:r>
            <a:r>
              <a:rPr lang="de-DE" dirty="0"/>
              <a:t> </a:t>
            </a:r>
            <a:r>
              <a:rPr lang="de-DE" dirty="0" err="1"/>
              <a:t>length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lifetime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on </a:t>
            </a:r>
            <a:r>
              <a:rPr lang="de-DE" dirty="0" err="1"/>
              <a:t>cooling</a:t>
            </a:r>
            <a:r>
              <a:rPr lang="de-DE" dirty="0"/>
              <a:t>.</a:t>
            </a:r>
          </a:p>
          <a:p>
            <a:pPr>
              <a:defRPr/>
            </a:pPr>
            <a:endParaRPr lang="de-DE" dirty="0"/>
          </a:p>
        </p:txBody>
      </p:sp>
      <p:sp>
        <p:nvSpPr>
          <p:cNvPr id="10" name="Textfeld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94417" y="2580758"/>
            <a:ext cx="1049583" cy="559833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de-DE">
                <a:noFill/>
              </a:rPr>
              <a:t> 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25463" y="794806"/>
            <a:ext cx="8274050" cy="4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2200" b="0" i="1" smtClean="0">
                <a:solidFill>
                  <a:srgbClr val="000000"/>
                </a:solidFill>
              </a:rPr>
              <a:t>Hidden local symmetries in disordered matter</a:t>
            </a:r>
            <a:endParaRPr lang="en-US" sz="2200" b="0" i="1" dirty="0">
              <a:solidFill>
                <a:srgbClr val="000000"/>
              </a:solidFill>
            </a:endParaRPr>
          </a:p>
        </p:txBody>
      </p:sp>
      <p:sp>
        <p:nvSpPr>
          <p:cNvPr id="13" name="Rechteck 5"/>
          <p:cNvSpPr>
            <a:spLocks noChangeArrowheads="1"/>
          </p:cNvSpPr>
          <p:nvPr/>
        </p:nvSpPr>
        <p:spPr bwMode="auto">
          <a:xfrm>
            <a:off x="901700" y="1213382"/>
            <a:ext cx="7521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chemeClr val="accent1"/>
                </a:solidFill>
              </a:rPr>
              <a:t>MD simulations – snapshot of liquid structures</a:t>
            </a:r>
          </a:p>
        </p:txBody>
      </p:sp>
    </p:spTree>
    <p:extLst>
      <p:ext uri="{BB962C8B-B14F-4D97-AF65-F5344CB8AC3E}">
        <p14:creationId xmlns:p14="http://schemas.microsoft.com/office/powerpoint/2010/main" xmlns="" val="370917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95" name="Rectangle 1026"/>
          <p:cNvSpPr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>
                <a:solidFill>
                  <a:schemeClr val="bg1"/>
                </a:solidFill>
              </a:rPr>
              <a:t>Coherent X-Rays: Scientific opportunities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553996" name="Rectangle 12"/>
          <p:cNvSpPr>
            <a:spLocks noGrp="1" noChangeArrowheads="1"/>
          </p:cNvSpPr>
          <p:nvPr>
            <p:ph type="title"/>
          </p:nvPr>
        </p:nvSpPr>
        <p:spPr>
          <a:xfrm>
            <a:off x="525463" y="794806"/>
            <a:ext cx="8274050" cy="418576"/>
          </a:xfrm>
          <a:noFill/>
          <a:ln/>
        </p:spPr>
        <p:txBody>
          <a:bodyPr tIns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0" i="1" dirty="0" smtClean="0">
                <a:solidFill>
                  <a:srgbClr val="000000"/>
                </a:solidFill>
              </a:rPr>
              <a:t>Hidden </a:t>
            </a:r>
            <a:r>
              <a:rPr lang="en-US" sz="2200" b="0" i="1" dirty="0">
                <a:solidFill>
                  <a:srgbClr val="000000"/>
                </a:solidFill>
              </a:rPr>
              <a:t>local symmetries in disordered matter</a:t>
            </a:r>
          </a:p>
        </p:txBody>
      </p:sp>
      <p:sp>
        <p:nvSpPr>
          <p:cNvPr id="553997" name="Text Box 13"/>
          <p:cNvSpPr txBox="1">
            <a:spLocks noChangeArrowheads="1"/>
          </p:cNvSpPr>
          <p:nvPr/>
        </p:nvSpPr>
        <p:spPr bwMode="auto">
          <a:xfrm>
            <a:off x="306388" y="6119084"/>
            <a:ext cx="3698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P. Wochner et al., </a:t>
            </a:r>
            <a:r>
              <a:rPr lang="en-US" sz="1400" i="1">
                <a:solidFill>
                  <a:srgbClr val="0000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PNAS</a:t>
            </a:r>
            <a:r>
              <a:rPr lang="en-US" sz="1400">
                <a:solidFill>
                  <a:srgbClr val="0000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400" b="1">
                <a:solidFill>
                  <a:srgbClr val="0000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106</a:t>
            </a:r>
            <a:r>
              <a:rPr lang="en-US" sz="1400">
                <a:solidFill>
                  <a:srgbClr val="0000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, 11511 (2009)</a:t>
            </a:r>
            <a:endParaRPr lang="en-US" sz="180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5399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713" y="1320038"/>
            <a:ext cx="6118225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4001" name="Group 17"/>
          <p:cNvGrpSpPr>
            <a:grpSpLocks/>
          </p:cNvGrpSpPr>
          <p:nvPr/>
        </p:nvGrpSpPr>
        <p:grpSpPr bwMode="auto">
          <a:xfrm>
            <a:off x="4800600" y="1830388"/>
            <a:ext cx="4186238" cy="1631950"/>
            <a:chOff x="3024" y="1153"/>
            <a:chExt cx="2637" cy="1028"/>
          </a:xfrm>
        </p:grpSpPr>
        <p:graphicFrame>
          <p:nvGraphicFramePr>
            <p:cNvPr id="553999" name="Object 15"/>
            <p:cNvGraphicFramePr>
              <a:graphicFrameLocks noChangeAspect="1"/>
            </p:cNvGraphicFramePr>
            <p:nvPr/>
          </p:nvGraphicFramePr>
          <p:xfrm>
            <a:off x="3024" y="1153"/>
            <a:ext cx="2637" cy="518"/>
          </p:xfrm>
          <a:graphic>
            <a:graphicData uri="http://schemas.openxmlformats.org/presentationml/2006/ole">
              <p:oleObj spid="_x0000_s554009" name="Equation" r:id="rId5" imgW="2717800" imgH="533400" progId="Equation.3">
                <p:embed/>
              </p:oleObj>
            </a:graphicData>
          </a:graphic>
        </p:graphicFrame>
        <p:sp>
          <p:nvSpPr>
            <p:cNvPr id="554000" name="Line 16"/>
            <p:cNvSpPr>
              <a:spLocks noChangeShapeType="1"/>
            </p:cNvSpPr>
            <p:nvPr/>
          </p:nvSpPr>
          <p:spPr bwMode="auto">
            <a:xfrm flipH="1">
              <a:off x="3808" y="1777"/>
              <a:ext cx="417" cy="4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" name="Pfeil nach unten 19"/>
          <p:cNvSpPr>
            <a:spLocks noChangeArrowheads="1"/>
          </p:cNvSpPr>
          <p:nvPr/>
        </p:nvSpPr>
        <p:spPr bwMode="auto">
          <a:xfrm>
            <a:off x="6911961" y="2871788"/>
            <a:ext cx="452437" cy="473075"/>
          </a:xfrm>
          <a:prstGeom prst="downArrow">
            <a:avLst>
              <a:gd name="adj1" fmla="val 50000"/>
              <a:gd name="adj2" fmla="val 4999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Textfeld 20"/>
          <p:cNvSpPr txBox="1">
            <a:spLocks noChangeArrowheads="1"/>
          </p:cNvSpPr>
          <p:nvPr/>
        </p:nvSpPr>
        <p:spPr bwMode="auto">
          <a:xfrm>
            <a:off x="7425473" y="2849275"/>
            <a:ext cx="15572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dirty="0" smtClean="0"/>
              <a:t>Fourier</a:t>
            </a:r>
            <a:br>
              <a:rPr lang="de-DE" dirty="0" smtClean="0"/>
            </a:br>
            <a:r>
              <a:rPr lang="de-DE" dirty="0" smtClean="0"/>
              <a:t>Transformation</a:t>
            </a:r>
            <a:endParaRPr lang="de-DE" dirty="0"/>
          </a:p>
        </p:txBody>
      </p:sp>
      <p:sp>
        <p:nvSpPr>
          <p:cNvPr id="18" name="Pfeil nach unten 23"/>
          <p:cNvSpPr>
            <a:spLocks noChangeArrowheads="1"/>
          </p:cNvSpPr>
          <p:nvPr/>
        </p:nvSpPr>
        <p:spPr bwMode="auto">
          <a:xfrm>
            <a:off x="6938948" y="4214813"/>
            <a:ext cx="452438" cy="473075"/>
          </a:xfrm>
          <a:prstGeom prst="downArrow">
            <a:avLst>
              <a:gd name="adj1" fmla="val 50000"/>
              <a:gd name="adj2" fmla="val 4999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Textfeld 20"/>
          <p:cNvSpPr txBox="1">
            <a:spLocks noChangeArrowheads="1"/>
          </p:cNvSpPr>
          <p:nvPr/>
        </p:nvSpPr>
        <p:spPr bwMode="auto">
          <a:xfrm>
            <a:off x="7656497" y="4158962"/>
            <a:ext cx="10951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dirty="0" smtClean="0"/>
              <a:t>Ensemble</a:t>
            </a:r>
            <a:br>
              <a:rPr lang="de-DE" dirty="0" smtClean="0"/>
            </a:br>
            <a:r>
              <a:rPr lang="de-DE" dirty="0" smtClean="0"/>
              <a:t>average</a:t>
            </a:r>
            <a:endParaRPr lang="de-DE" dirty="0"/>
          </a:p>
        </p:txBody>
      </p:sp>
      <p:pic>
        <p:nvPicPr>
          <p:cNvPr id="554006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6354" y="4942574"/>
            <a:ext cx="13176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4007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4941" y="3462338"/>
            <a:ext cx="1006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5" name="Rectangle 1026"/>
          <p:cNvSpPr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 dirty="0" smtClean="0">
                <a:solidFill>
                  <a:schemeClr val="bg1"/>
                </a:solidFill>
              </a:rPr>
              <a:t>XCCA @ P10</a:t>
            </a:r>
            <a:endParaRPr lang="en-GB" sz="2800" dirty="0">
              <a:solidFill>
                <a:schemeClr val="bg1"/>
              </a:solidFill>
            </a:endParaRPr>
          </a:p>
        </p:txBody>
      </p:sp>
      <p:graphicFrame>
        <p:nvGraphicFramePr>
          <p:cNvPr id="10" name="Objekt 2"/>
          <p:cNvGraphicFramePr>
            <a:graphicFrameLocks noChangeAspect="1"/>
          </p:cNvGraphicFramePr>
          <p:nvPr/>
        </p:nvGraphicFramePr>
        <p:xfrm>
          <a:off x="-74613" y="663575"/>
          <a:ext cx="5648326" cy="3948113"/>
        </p:xfrm>
        <a:graphic>
          <a:graphicData uri="http://schemas.openxmlformats.org/presentationml/2006/ole">
            <p:oleObj spid="_x0000_s555027" name="Graph" r:id="rId4" imgW="4145280" imgH="2900477" progId="">
              <p:embed/>
            </p:oleObj>
          </a:graphicData>
        </a:graphic>
      </p:graphicFrame>
      <p:graphicFrame>
        <p:nvGraphicFramePr>
          <p:cNvPr id="11" name="Tabelle 1"/>
          <p:cNvGraphicFramePr>
            <a:graphicFrameLocks noGrp="1"/>
          </p:cNvGraphicFramePr>
          <p:nvPr/>
        </p:nvGraphicFramePr>
        <p:xfrm>
          <a:off x="273050" y="4591050"/>
          <a:ext cx="5451474" cy="173672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908579"/>
                <a:gridCol w="908579"/>
                <a:gridCol w="908579"/>
                <a:gridCol w="908579"/>
                <a:gridCol w="908579"/>
                <a:gridCol w="908579"/>
              </a:tblGrid>
              <a:tr h="2290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Sample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R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bg1"/>
                          </a:solidFill>
                          <a:effectLst/>
                          <a:latin typeface="Symbol" pitchFamily="18" charset="2"/>
                          <a:ea typeface="Times New Roman"/>
                        </a:rPr>
                        <a:t>D</a:t>
                      </a:r>
                      <a:r>
                        <a:rPr lang="en-GB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R</a:t>
                      </a:r>
                      <a:r>
                        <a:rPr lang="en-GB" sz="1200" dirty="0" smtClean="0">
                          <a:solidFill>
                            <a:schemeClr val="bg1"/>
                          </a:solidFill>
                          <a:effectLst/>
                          <a:latin typeface="Symbol" pitchFamily="18" charset="2"/>
                          <a:ea typeface="Times New Roman"/>
                        </a:rPr>
                        <a:t>/</a:t>
                      </a:r>
                      <a:r>
                        <a:rPr lang="en-GB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R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ymbol" pitchFamily="18" charset="2"/>
                        </a:rPr>
                        <a:t>f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S(</a:t>
                      </a:r>
                      <a:r>
                        <a:rPr lang="en-GB" sz="1200" dirty="0" err="1">
                          <a:effectLst/>
                        </a:rPr>
                        <a:t>Q</a:t>
                      </a:r>
                      <a:r>
                        <a:rPr lang="en-GB" sz="1200" baseline="-25000" dirty="0" err="1">
                          <a:effectLst/>
                        </a:rPr>
                        <a:t>max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 smtClean="0">
                          <a:effectLst/>
                        </a:rPr>
                        <a:t>Q</a:t>
                      </a:r>
                      <a:r>
                        <a:rPr lang="en-GB" sz="1200" baseline="-25000" dirty="0" err="1" smtClean="0">
                          <a:effectLst/>
                        </a:rPr>
                        <a:t>max</a:t>
                      </a:r>
                      <a:r>
                        <a:rPr lang="en-GB" sz="1200" dirty="0">
                          <a:effectLst/>
                        </a:rPr>
                        <a:t> 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nm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%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 err="1" smtClean="0">
                          <a:effectLst/>
                        </a:rPr>
                        <a:t>vol</a:t>
                      </a:r>
                      <a:r>
                        <a:rPr lang="en-GB" sz="1200" b="0" dirty="0" smtClean="0">
                          <a:effectLst/>
                        </a:rPr>
                        <a:t> fraction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 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nm</a:t>
                      </a:r>
                      <a:r>
                        <a:rPr lang="en-GB" sz="1200" b="0" baseline="30000" dirty="0">
                          <a:effectLst/>
                        </a:rPr>
                        <a:t>-1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15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HS 1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71.0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16.6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0.56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1.9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0.051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15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HS 2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92.5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10.4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0.57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2.2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0.040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15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HS 3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126.6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6.6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0.56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2.1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0.030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15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B050"/>
                          </a:solidFill>
                          <a:effectLst/>
                        </a:rPr>
                        <a:t>HS 4</a:t>
                      </a:r>
                      <a:endParaRPr lang="de-DE" sz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B050"/>
                          </a:solidFill>
                          <a:effectLst/>
                        </a:rPr>
                        <a:t>126.6</a:t>
                      </a:r>
                      <a:endParaRPr lang="de-DE" sz="1200" b="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B050"/>
                          </a:solidFill>
                          <a:effectLst/>
                        </a:rPr>
                        <a:t>6.6</a:t>
                      </a:r>
                      <a:endParaRPr lang="de-DE" sz="1200" b="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B050"/>
                          </a:solidFill>
                          <a:effectLst/>
                        </a:rPr>
                        <a:t>0.52</a:t>
                      </a:r>
                      <a:endParaRPr lang="de-DE" sz="1200" b="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B050"/>
                          </a:solidFill>
                          <a:effectLst/>
                        </a:rPr>
                        <a:t>2.7</a:t>
                      </a:r>
                      <a:endParaRPr lang="de-DE" sz="1200" b="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B050"/>
                          </a:solidFill>
                          <a:effectLst/>
                        </a:rPr>
                        <a:t>0.028</a:t>
                      </a:r>
                      <a:endParaRPr lang="de-DE" sz="1200" b="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Textfeld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03985" y="1729596"/>
            <a:ext cx="2360518" cy="989438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de-DE">
                <a:noFill/>
              </a:rPr>
              <a:t> </a:t>
            </a:r>
          </a:p>
        </p:txBody>
      </p:sp>
      <p:sp>
        <p:nvSpPr>
          <p:cNvPr id="13" name="Textfeld 3"/>
          <p:cNvSpPr txBox="1">
            <a:spLocks noChangeArrowheads="1"/>
          </p:cNvSpPr>
          <p:nvPr/>
        </p:nvSpPr>
        <p:spPr bwMode="auto">
          <a:xfrm>
            <a:off x="5062538" y="2825750"/>
            <a:ext cx="42195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800"/>
              <a:t>S(Q) : structure factor</a:t>
            </a:r>
          </a:p>
          <a:p>
            <a:r>
              <a:rPr lang="de-DE" sz="2800"/>
              <a:t>I(Q)  : intensity</a:t>
            </a:r>
          </a:p>
          <a:p>
            <a:r>
              <a:rPr lang="de-DE" sz="2800"/>
              <a:t>P(Q) : particle form factor</a:t>
            </a:r>
          </a:p>
        </p:txBody>
      </p:sp>
      <p:sp>
        <p:nvSpPr>
          <p:cNvPr id="14" name="Geschweifte Klammer rechts 3"/>
          <p:cNvSpPr>
            <a:spLocks/>
          </p:cNvSpPr>
          <p:nvPr/>
        </p:nvSpPr>
        <p:spPr bwMode="auto">
          <a:xfrm>
            <a:off x="5867400" y="5113338"/>
            <a:ext cx="136525" cy="869950"/>
          </a:xfrm>
          <a:prstGeom prst="rightBrace">
            <a:avLst>
              <a:gd name="adj1" fmla="val 8290"/>
              <a:gd name="adj2" fmla="val 50000"/>
            </a:avLst>
          </a:prstGeom>
          <a:solidFill>
            <a:schemeClr val="bg1"/>
          </a:solidFill>
          <a:ln w="381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5" name="Textfeld 4"/>
          <p:cNvSpPr txBox="1">
            <a:spLocks noChangeArrowheads="1"/>
          </p:cNvSpPr>
          <p:nvPr/>
        </p:nvSpPr>
        <p:spPr bwMode="auto">
          <a:xfrm>
            <a:off x="6267450" y="5380038"/>
            <a:ext cx="14271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/>
              <a:t>Glassy phase</a:t>
            </a:r>
          </a:p>
        </p:txBody>
      </p:sp>
      <p:sp>
        <p:nvSpPr>
          <p:cNvPr id="16" name="Geschweifte Klammer rechts 5"/>
          <p:cNvSpPr>
            <a:spLocks/>
          </p:cNvSpPr>
          <p:nvPr/>
        </p:nvSpPr>
        <p:spPr bwMode="auto">
          <a:xfrm>
            <a:off x="5856288" y="6022975"/>
            <a:ext cx="134937" cy="311150"/>
          </a:xfrm>
          <a:prstGeom prst="rightBrace">
            <a:avLst>
              <a:gd name="adj1" fmla="val 8402"/>
              <a:gd name="adj2" fmla="val 50000"/>
            </a:avLst>
          </a:prstGeom>
          <a:solidFill>
            <a:schemeClr val="bg1"/>
          </a:solidFill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7" name="Textfeld 9"/>
          <p:cNvSpPr txBox="1">
            <a:spLocks noChangeArrowheads="1"/>
          </p:cNvSpPr>
          <p:nvPr/>
        </p:nvSpPr>
        <p:spPr bwMode="auto">
          <a:xfrm>
            <a:off x="6040438" y="5983288"/>
            <a:ext cx="18811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>
                <a:solidFill>
                  <a:srgbClr val="00D25F"/>
                </a:solidFill>
              </a:rPr>
              <a:t>Partially crystalline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Übersicht</a:t>
            </a:r>
            <a:endParaRPr lang="en-US" dirty="0"/>
          </a:p>
        </p:txBody>
      </p:sp>
      <p:pic>
        <p:nvPicPr>
          <p:cNvPr id="557060" name="Picture 3" descr="_DSC537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31838"/>
            <a:ext cx="91440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61" name="TextBox 3"/>
          <p:cNvSpPr txBox="1">
            <a:spLocks noChangeArrowheads="1"/>
          </p:cNvSpPr>
          <p:nvPr/>
        </p:nvSpPr>
        <p:spPr bwMode="auto">
          <a:xfrm>
            <a:off x="574552" y="1484956"/>
            <a:ext cx="8184691" cy="3486551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8000" tIns="226800" rIns="198000" bIns="2268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0000CC"/>
                </a:solidFill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a typeface="ＭＳ Ｐゴシック" pitchFamily="34" charset="-128"/>
              </a:rPr>
              <a:t>Warum</a:t>
            </a:r>
            <a:r>
              <a:rPr lang="en-US" sz="2400" b="1" dirty="0" smtClean="0">
                <a:solidFill>
                  <a:srgbClr val="0000CC"/>
                </a:solidFill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a typeface="ＭＳ Ｐゴシック" pitchFamily="34" charset="-128"/>
              </a:rPr>
              <a:t>eine</a:t>
            </a:r>
            <a:r>
              <a:rPr lang="en-US" sz="2400" b="1" dirty="0" smtClean="0">
                <a:solidFill>
                  <a:srgbClr val="0000CC"/>
                </a:solidFill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a typeface="ＭＳ Ｐゴシック" pitchFamily="34" charset="-128"/>
              </a:rPr>
              <a:t>K</a:t>
            </a:r>
            <a:r>
              <a:rPr lang="en-US" sz="2400" b="1" dirty="0" err="1" smtClean="0">
                <a:solidFill>
                  <a:srgbClr val="0000CC"/>
                </a:solidFill>
                <a:ea typeface="ＭＳ Ｐゴシック" pitchFamily="34" charset="-128"/>
              </a:rPr>
              <a:t>ohärenz</a:t>
            </a:r>
            <a:r>
              <a:rPr lang="en-US" sz="2400" b="1" dirty="0" smtClean="0">
                <a:solidFill>
                  <a:srgbClr val="0000CC"/>
                </a:solidFill>
                <a:ea typeface="ＭＳ Ｐゴシック" pitchFamily="34" charset="-128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ea typeface="ＭＳ Ｐゴシック" pitchFamily="34" charset="-128"/>
              </a:rPr>
              <a:t>Beamline @ PETRA III?</a:t>
            </a:r>
          </a:p>
          <a:p>
            <a:pPr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0000CC"/>
                </a:solidFill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a typeface="ＭＳ Ｐゴシック" pitchFamily="34" charset="-128"/>
              </a:rPr>
              <a:t>Einführung</a:t>
            </a:r>
            <a:r>
              <a:rPr lang="en-US" sz="2400" b="1" dirty="0" smtClean="0">
                <a:solidFill>
                  <a:srgbClr val="0000CC"/>
                </a:solidFill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a typeface="ＭＳ Ｐゴシック" pitchFamily="34" charset="-128"/>
              </a:rPr>
              <a:t>zu</a:t>
            </a:r>
            <a:r>
              <a:rPr lang="en-US" sz="2400" b="1" dirty="0" smtClean="0">
                <a:solidFill>
                  <a:srgbClr val="0000CC"/>
                </a:solidFill>
                <a:ea typeface="ＭＳ Ｐゴシック" pitchFamily="34" charset="-128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ea typeface="ＭＳ Ｐゴシック" pitchFamily="34" charset="-128"/>
              </a:rPr>
              <a:t>P10</a:t>
            </a:r>
            <a:endParaRPr lang="en-US" sz="2400" b="1" dirty="0">
              <a:solidFill>
                <a:srgbClr val="0000CC"/>
              </a:solidFill>
              <a:ea typeface="ＭＳ Ｐゴシック" pitchFamily="34" charset="-128"/>
            </a:endParaRPr>
          </a:p>
          <a:p>
            <a:pPr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0000CC"/>
                </a:solidFill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a typeface="ＭＳ Ｐゴシック" pitchFamily="34" charset="-128"/>
              </a:rPr>
              <a:t>Wissenschaftliche</a:t>
            </a:r>
            <a:r>
              <a:rPr lang="en-US" sz="2400" b="1" dirty="0" smtClean="0">
                <a:solidFill>
                  <a:srgbClr val="0000CC"/>
                </a:solidFill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a typeface="ＭＳ Ｐゴシック" pitchFamily="34" charset="-128"/>
              </a:rPr>
              <a:t>Aktivitäten</a:t>
            </a:r>
            <a:r>
              <a:rPr lang="en-US" sz="2400" b="1" dirty="0" smtClean="0">
                <a:solidFill>
                  <a:srgbClr val="0000CC"/>
                </a:solidFill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a typeface="ＭＳ Ｐゴシック" pitchFamily="34" charset="-128"/>
              </a:rPr>
              <a:t>bei</a:t>
            </a:r>
            <a:r>
              <a:rPr lang="en-US" sz="2400" b="1" dirty="0" smtClean="0">
                <a:solidFill>
                  <a:srgbClr val="0000CC"/>
                </a:solidFill>
                <a:ea typeface="ＭＳ Ｐゴシック" pitchFamily="34" charset="-128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ea typeface="ＭＳ Ｐゴシック" pitchFamily="34" charset="-128"/>
              </a:rPr>
              <a:t>P10</a:t>
            </a:r>
          </a:p>
          <a:p>
            <a:pPr marL="800100" lvl="1" indent="-342900">
              <a:spcAft>
                <a:spcPct val="20000"/>
              </a:spcAft>
              <a:buFont typeface="Courier New" pitchFamily="49" charset="0"/>
              <a:buChar char="o"/>
            </a:pPr>
            <a:r>
              <a:rPr lang="en-US" sz="2400" b="1" dirty="0" smtClean="0">
                <a:solidFill>
                  <a:srgbClr val="0000CC"/>
                </a:solidFill>
                <a:ea typeface="ＭＳ Ｐゴシック" pitchFamily="34" charset="-128"/>
              </a:rPr>
              <a:t>Coherent diffractive imaging (CDI)</a:t>
            </a:r>
          </a:p>
          <a:p>
            <a:pPr marL="800100" lvl="1" indent="-342900">
              <a:spcAft>
                <a:spcPct val="20000"/>
              </a:spcAft>
              <a:buFont typeface="Courier New" pitchFamily="49" charset="0"/>
              <a:buChar char="o"/>
            </a:pPr>
            <a:r>
              <a:rPr lang="en-US" sz="2400" b="1" dirty="0" smtClean="0">
                <a:solidFill>
                  <a:srgbClr val="0000CC"/>
                </a:solidFill>
                <a:ea typeface="ＭＳ Ｐゴシック" pitchFamily="34" charset="-128"/>
              </a:rPr>
              <a:t>X-ray photon correlation spectroscopy (XPCS)</a:t>
            </a:r>
            <a:endParaRPr lang="en-US" sz="2400" b="1" dirty="0">
              <a:solidFill>
                <a:srgbClr val="0000CC"/>
              </a:solidFill>
              <a:ea typeface="ＭＳ Ｐゴシック" pitchFamily="34" charset="-128"/>
            </a:endParaRPr>
          </a:p>
          <a:p>
            <a:pPr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0000CC"/>
                </a:solidFill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a typeface="ＭＳ Ｐゴシック" pitchFamily="34" charset="-128"/>
              </a:rPr>
              <a:t>Weitere</a:t>
            </a:r>
            <a:r>
              <a:rPr lang="en-US" sz="2400" b="1" dirty="0" smtClean="0">
                <a:solidFill>
                  <a:srgbClr val="0000CC"/>
                </a:solidFill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a typeface="ＭＳ Ｐゴシック" pitchFamily="34" charset="-128"/>
              </a:rPr>
              <a:t>wissenschaftliche</a:t>
            </a:r>
            <a:r>
              <a:rPr lang="en-US" sz="2400" b="1" dirty="0" smtClean="0">
                <a:solidFill>
                  <a:srgbClr val="0000CC"/>
                </a:solidFill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a typeface="ＭＳ Ｐゴシック" pitchFamily="34" charset="-128"/>
              </a:rPr>
              <a:t>Beispiele</a:t>
            </a:r>
            <a:endParaRPr lang="en-US" sz="2400" b="1" dirty="0">
              <a:solidFill>
                <a:srgbClr val="0000CC"/>
              </a:solidFill>
              <a:ea typeface="ＭＳ Ｐゴシック" pitchFamily="34" charset="-128"/>
            </a:endParaRPr>
          </a:p>
          <a:p>
            <a:pPr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0000CC"/>
                </a:solidFill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a typeface="ＭＳ Ｐゴシック" pitchFamily="34" charset="-128"/>
              </a:rPr>
              <a:t>Zusammenfassung</a:t>
            </a:r>
            <a:endParaRPr lang="en-US" sz="2400" b="1" dirty="0">
              <a:solidFill>
                <a:srgbClr val="0000CC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XCCA @ P10</a:t>
            </a:r>
          </a:p>
        </p:txBody>
      </p:sp>
      <p:graphicFrame>
        <p:nvGraphicFramePr>
          <p:cNvPr id="13" name="Inhaltsplatzhalter 2"/>
          <p:cNvGraphicFramePr>
            <a:graphicFrameLocks noGrp="1" noChangeAspect="1"/>
          </p:cNvGraphicFramePr>
          <p:nvPr>
            <p:ph idx="1"/>
          </p:nvPr>
        </p:nvGraphicFramePr>
        <p:xfrm>
          <a:off x="404813" y="2382838"/>
          <a:ext cx="8582025" cy="3789362"/>
        </p:xfrm>
        <a:graphic>
          <a:graphicData uri="http://schemas.openxmlformats.org/presentationml/2006/ole">
            <p:oleObj spid="_x0000_s565264" name="Graph" r:id="rId4" imgW="4144061" imgH="1828800" progId="">
              <p:embed/>
            </p:oleObj>
          </a:graphicData>
        </a:graphic>
      </p:graphicFrame>
      <p:graphicFrame>
        <p:nvGraphicFramePr>
          <p:cNvPr id="14" name="Objekt 1"/>
          <p:cNvGraphicFramePr>
            <a:graphicFrameLocks noChangeAspect="1"/>
          </p:cNvGraphicFramePr>
          <p:nvPr/>
        </p:nvGraphicFramePr>
        <p:xfrm>
          <a:off x="4829175" y="909638"/>
          <a:ext cx="3790950" cy="984250"/>
        </p:xfrm>
        <a:graphic>
          <a:graphicData uri="http://schemas.openxmlformats.org/presentationml/2006/ole">
            <p:oleObj spid="_x0000_s565265" name="Equation" r:id="rId5" imgW="1904174" imgH="495085" progId="Equation.3">
              <p:embed/>
            </p:oleObj>
          </a:graphicData>
        </a:graphic>
      </p:graphicFrame>
      <p:sp>
        <p:nvSpPr>
          <p:cNvPr id="15" name="Textfeld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7034" y="909727"/>
            <a:ext cx="4629794" cy="1631216"/>
          </a:xfrm>
          <a:prstGeom prst="rect">
            <a:avLst/>
          </a:prstGeom>
          <a:blipFill rotWithShape="1">
            <a:blip r:embed="rId6" cstate="print"/>
            <a:stretch>
              <a:fillRect l="-1449" t="-2612" r="-395" b="-522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de-DE">
                <a:noFill/>
              </a:rPr>
              <a:t> </a:t>
            </a:r>
          </a:p>
        </p:txBody>
      </p:sp>
      <p:sp>
        <p:nvSpPr>
          <p:cNvPr id="16" name="Rechteck 1"/>
          <p:cNvSpPr/>
          <p:nvPr/>
        </p:nvSpPr>
        <p:spPr bwMode="auto">
          <a:xfrm>
            <a:off x="353683" y="3502325"/>
            <a:ext cx="759125" cy="147511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Textfeld 2"/>
              <p:cNvSpPr txBox="1"/>
              <p:nvPr/>
            </p:nvSpPr>
            <p:spPr>
              <a:xfrm rot="16200000">
                <a:off x="362311" y="3735237"/>
                <a:ext cx="13112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de-DE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g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−1</m:t>
                      </m:r>
                    </m:oMath>
                  </m:oMathPara>
                </a14:m>
                <a:endParaRPr lang="en-US" sz="2000" i="1" dirty="0" smtClean="0">
                  <a:solidFill>
                    <a:schemeClr val="tx1"/>
                  </a:solidFill>
                  <a:latin typeface="Cambria Math"/>
                </a:endParaRPr>
              </a:p>
            </p:txBody>
          </p:sp>
        </mc:Choice>
        <mc:Fallback>
          <p:sp>
            <p:nvSpPr>
              <p:cNvPr id="17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62311" y="3735237"/>
                <a:ext cx="1311215" cy="400110"/>
              </a:xfrm>
              <a:prstGeom prst="rect">
                <a:avLst/>
              </a:prstGeom>
              <a:blipFill rotWithShape="1">
                <a:blip r:embed="rId7" cstate="print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XCCA @ P10</a:t>
            </a:r>
          </a:p>
        </p:txBody>
      </p:sp>
      <p:graphicFrame>
        <p:nvGraphicFramePr>
          <p:cNvPr id="9" name="Objekt 2"/>
          <p:cNvGraphicFramePr>
            <a:graphicFrameLocks noChangeAspect="1"/>
          </p:cNvGraphicFramePr>
          <p:nvPr/>
        </p:nvGraphicFramePr>
        <p:xfrm>
          <a:off x="569913" y="831850"/>
          <a:ext cx="7464425" cy="5214938"/>
        </p:xfrm>
        <a:graphic>
          <a:graphicData uri="http://schemas.openxmlformats.org/presentationml/2006/ole">
            <p:oleObj spid="_x0000_s577540" name="Graph" r:id="rId4" imgW="4173322" imgH="2916326" progId="">
              <p:embed/>
            </p:oleObj>
          </a:graphicData>
        </a:graphic>
      </p:graphicFrame>
      <p:graphicFrame>
        <p:nvGraphicFramePr>
          <p:cNvPr id="10" name="Objekt 8"/>
          <p:cNvGraphicFramePr>
            <a:graphicFrameLocks noChangeAspect="1"/>
          </p:cNvGraphicFramePr>
          <p:nvPr/>
        </p:nvGraphicFramePr>
        <p:xfrm>
          <a:off x="7478713" y="2679700"/>
          <a:ext cx="1501775" cy="2266950"/>
        </p:xfrm>
        <a:graphic>
          <a:graphicData uri="http://schemas.openxmlformats.org/presentationml/2006/ole">
            <p:oleObj spid="_x0000_s577541" name="Graph" r:id="rId5" imgW="2560320" imgH="2900477" progId="">
              <p:embed/>
            </p:oleObj>
          </a:graphicData>
        </a:graphic>
      </p:graphicFrame>
      <p:sp>
        <p:nvSpPr>
          <p:cNvPr id="11" name="Rechteck 9"/>
          <p:cNvSpPr>
            <a:spLocks noChangeArrowheads="1"/>
          </p:cNvSpPr>
          <p:nvPr/>
        </p:nvSpPr>
        <p:spPr bwMode="auto">
          <a:xfrm>
            <a:off x="7840663" y="2967038"/>
            <a:ext cx="777875" cy="1612900"/>
          </a:xfrm>
          <a:prstGeom prst="rect">
            <a:avLst/>
          </a:prstGeom>
          <a:solidFill>
            <a:schemeClr val="accent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58097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pPr eaLnBrk="1" hangingPunct="1"/>
            <a:r>
              <a:rPr lang="en-US" dirty="0" smtClean="0"/>
              <a:t>XCCA: Relaxation time and bond-order</a:t>
            </a:r>
            <a:endParaRPr lang="de-DE" dirty="0" smtClean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765175"/>
            <a:ext cx="39147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The more ordered – the slower</a:t>
            </a:r>
          </a:p>
        </p:txBody>
      </p:sp>
      <p:sp>
        <p:nvSpPr>
          <p:cNvPr id="6" name="Textfeld 23814"/>
          <p:cNvSpPr txBox="1">
            <a:spLocks noChangeArrowheads="1"/>
          </p:cNvSpPr>
          <p:nvPr/>
        </p:nvSpPr>
        <p:spPr bwMode="auto">
          <a:xfrm>
            <a:off x="4524375" y="5715000"/>
            <a:ext cx="912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/>
          </a:p>
        </p:txBody>
      </p:sp>
      <p:graphicFrame>
        <p:nvGraphicFramePr>
          <p:cNvPr id="7" name="Objekt 238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28405919"/>
              </p:ext>
            </p:extLst>
          </p:nvPr>
        </p:nvGraphicFramePr>
        <p:xfrm>
          <a:off x="-128588" y="963613"/>
          <a:ext cx="7031038" cy="4921250"/>
        </p:xfrm>
        <a:graphic>
          <a:graphicData uri="http://schemas.openxmlformats.org/presentationml/2006/ole">
            <p:oleObj spid="_x0000_s578563" name="Graph" r:id="rId4" imgW="4145040" imgH="2900160" progId="">
              <p:embed/>
            </p:oleObj>
          </a:graphicData>
        </a:graphic>
      </p:graphicFrame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6365875" y="1444625"/>
            <a:ext cx="27781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000" i="1" dirty="0" smtClean="0"/>
              <a:t>D</a:t>
            </a:r>
            <a:r>
              <a:rPr lang="en-GB" sz="2000" dirty="0" smtClean="0"/>
              <a:t> </a:t>
            </a:r>
            <a:r>
              <a:rPr lang="en-GB" sz="2000" dirty="0"/>
              <a:t>denotes the fragility index </a:t>
            </a:r>
            <a:r>
              <a:rPr lang="en-GB" sz="2000" dirty="0" smtClean="0"/>
              <a:t>(here </a:t>
            </a:r>
            <a:r>
              <a:rPr lang="en-GB" sz="2000" i="1" dirty="0" smtClean="0"/>
              <a:t>D</a:t>
            </a:r>
            <a:r>
              <a:rPr lang="en-GB" sz="2000" dirty="0" smtClean="0"/>
              <a:t>=6)</a:t>
            </a:r>
          </a:p>
          <a:p>
            <a:endParaRPr lang="en-GB" sz="2000" dirty="0"/>
          </a:p>
          <a:p>
            <a:r>
              <a:rPr lang="en-GB" sz="2000" i="1" dirty="0">
                <a:latin typeface="Symbol" pitchFamily="18" charset="2"/>
              </a:rPr>
              <a:t>t</a:t>
            </a:r>
            <a:r>
              <a:rPr lang="en-GB" sz="2000" i="1" baseline="-25000" dirty="0"/>
              <a:t>0</a:t>
            </a:r>
            <a:r>
              <a:rPr lang="en-GB" sz="2000" dirty="0"/>
              <a:t> the microscopic </a:t>
            </a:r>
            <a:r>
              <a:rPr lang="en-GB" sz="2000" dirty="0" smtClean="0"/>
              <a:t>time (here </a:t>
            </a:r>
            <a:r>
              <a:rPr lang="en-GB" sz="2000" i="1" dirty="0">
                <a:latin typeface="Symbol" pitchFamily="18" charset="2"/>
              </a:rPr>
              <a:t>t</a:t>
            </a:r>
            <a:r>
              <a:rPr lang="en-GB" sz="2000" i="1" baseline="-25000" dirty="0"/>
              <a:t>0</a:t>
            </a:r>
            <a:r>
              <a:rPr lang="en-GB" sz="2000" dirty="0"/>
              <a:t> </a:t>
            </a:r>
            <a:r>
              <a:rPr lang="en-GB" sz="2000" dirty="0" smtClean="0"/>
              <a:t>= 1).</a:t>
            </a:r>
            <a:endParaRPr lang="en-GB" sz="2000" dirty="0"/>
          </a:p>
          <a:p>
            <a:endParaRPr lang="en-GB" sz="2000" i="1" dirty="0" smtClean="0"/>
          </a:p>
          <a:p>
            <a:r>
              <a:rPr lang="en-GB" sz="2000" i="1" dirty="0" smtClean="0"/>
              <a:t>d</a:t>
            </a:r>
            <a:r>
              <a:rPr lang="en-GB" sz="2000" dirty="0" smtClean="0"/>
              <a:t> the spatial dimensionality (here, 2/d=0.63)</a:t>
            </a:r>
          </a:p>
          <a:p>
            <a:r>
              <a:rPr lang="en-GB" sz="2000" dirty="0" smtClean="0"/>
              <a:t>	</a:t>
            </a:r>
          </a:p>
          <a:p>
            <a:r>
              <a:rPr lang="en-GB" sz="2000" dirty="0" smtClean="0">
                <a:sym typeface="Wingdings" pitchFamily="2" charset="2"/>
              </a:rPr>
              <a:t> </a:t>
            </a:r>
          </a:p>
          <a:p>
            <a:r>
              <a:rPr lang="en-GB" sz="2000" dirty="0" smtClean="0"/>
              <a:t>This </a:t>
            </a:r>
            <a:r>
              <a:rPr lang="en-GB" sz="2000" dirty="0"/>
              <a:t>relation supports the scaling argument</a:t>
            </a:r>
            <a:r>
              <a:rPr lang="en-GB" sz="2000" dirty="0" smtClean="0"/>
              <a:t>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xmlns="" val="53976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scientific examples: P07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403654" y="848497"/>
            <a:ext cx="4448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energy materials science (HEMS): Layout</a:t>
            </a:r>
            <a:endParaRPr lang="de-DE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75679"/>
            <a:ext cx="9144000" cy="530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950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dirty="0" smtClean="0"/>
              <a:t>More scientific examples: P07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58577"/>
            <a:ext cx="9144000" cy="573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791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scientific examples: P08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442" y="879508"/>
            <a:ext cx="4873350" cy="1953607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1258" y="1263186"/>
            <a:ext cx="3499749" cy="343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17989" y="5148649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experimental setups:</a:t>
            </a:r>
          </a:p>
          <a:p>
            <a:pPr marL="342900" indent="-342900">
              <a:buAutoNum type="alphaLcParenR"/>
            </a:pPr>
            <a:r>
              <a:rPr lang="en-US" dirty="0" smtClean="0"/>
              <a:t>High resolution </a:t>
            </a:r>
            <a:r>
              <a:rPr lang="en-US" dirty="0" err="1" smtClean="0"/>
              <a:t>difraction</a:t>
            </a:r>
            <a:r>
              <a:rPr lang="en-US" dirty="0" smtClean="0"/>
              <a:t> (top)</a:t>
            </a:r>
          </a:p>
          <a:p>
            <a:pPr marL="342900" indent="-342900">
              <a:buAutoNum type="alphaLcParenR"/>
            </a:pPr>
            <a:r>
              <a:rPr lang="en-US" dirty="0" smtClean="0"/>
              <a:t>Liquid surface scattering (left)</a:t>
            </a:r>
            <a:endParaRPr lang="de-DE" dirty="0"/>
          </a:p>
        </p:txBody>
      </p:sp>
      <p:pic>
        <p:nvPicPr>
          <p:cNvPr id="8" name="liqdiff_small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741947" y="3034966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257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scientific examples: P08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5135" y="3458664"/>
            <a:ext cx="5648960" cy="2301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519" y="838818"/>
            <a:ext cx="6096000" cy="2651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64506" y="1334529"/>
            <a:ext cx="2479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Periodic dislocations in thin </a:t>
            </a:r>
            <a:r>
              <a:rPr lang="en-US" dirty="0" err="1" smtClean="0"/>
              <a:t>PbSe</a:t>
            </a:r>
            <a:r>
              <a:rPr lang="en-US" dirty="0" smtClean="0"/>
              <a:t> films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156519" y="5999700"/>
            <a:ext cx="3992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Wintersberger</a:t>
            </a:r>
            <a:r>
              <a:rPr lang="en-US" sz="1200" dirty="0" smtClean="0"/>
              <a:t> et al. Appl. Phys. </a:t>
            </a:r>
            <a:r>
              <a:rPr lang="en-US" sz="1200" dirty="0" err="1" smtClean="0"/>
              <a:t>Lett</a:t>
            </a:r>
            <a:r>
              <a:rPr lang="en-US" sz="1200" dirty="0" smtClean="0"/>
              <a:t>. 96, 131905 (2010</a:t>
            </a:r>
            <a:r>
              <a:rPr lang="en-US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01053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err="1" smtClean="0"/>
              <a:t>Zusammenfassung</a:t>
            </a:r>
            <a:endParaRPr lang="en-US" sz="2800" b="0" dirty="0"/>
          </a:p>
        </p:txBody>
      </p:sp>
      <p:sp>
        <p:nvSpPr>
          <p:cNvPr id="460807" name="Text Box 7"/>
          <p:cNvSpPr txBox="1">
            <a:spLocks noChangeArrowheads="1"/>
          </p:cNvSpPr>
          <p:nvPr/>
        </p:nvSpPr>
        <p:spPr bwMode="auto">
          <a:xfrm>
            <a:off x="766763" y="1500188"/>
            <a:ext cx="7337425" cy="336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rgbClr val="006600"/>
                </a:solidFill>
              </a:rPr>
              <a:t>   </a:t>
            </a:r>
            <a:r>
              <a:rPr lang="en-US" sz="1800" dirty="0" smtClean="0">
                <a:solidFill>
                  <a:srgbClr val="006600"/>
                </a:solidFill>
              </a:rPr>
              <a:t>PETRA </a:t>
            </a:r>
            <a:r>
              <a:rPr lang="en-US" sz="1800" dirty="0">
                <a:solidFill>
                  <a:srgbClr val="006600"/>
                </a:solidFill>
              </a:rPr>
              <a:t>III </a:t>
            </a:r>
            <a:r>
              <a:rPr lang="en-US" sz="1800" dirty="0" err="1" smtClean="0">
                <a:solidFill>
                  <a:srgbClr val="006600"/>
                </a:solidFill>
              </a:rPr>
              <a:t>bietet</a:t>
            </a:r>
            <a:r>
              <a:rPr lang="en-US" sz="1800" dirty="0" smtClean="0">
                <a:solidFill>
                  <a:srgbClr val="006600"/>
                </a:solidFill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</a:rPr>
              <a:t>großartige</a:t>
            </a:r>
            <a:r>
              <a:rPr lang="en-US" sz="1800" dirty="0" smtClean="0">
                <a:solidFill>
                  <a:srgbClr val="006600"/>
                </a:solidFill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</a:rPr>
              <a:t>wissenschaftliche</a:t>
            </a:r>
            <a:r>
              <a:rPr lang="en-US" sz="1800" dirty="0" smtClean="0">
                <a:solidFill>
                  <a:srgbClr val="006600"/>
                </a:solidFill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</a:rPr>
              <a:t>Möglichkeiten</a:t>
            </a:r>
            <a:endParaRPr lang="en-US" sz="1800" dirty="0" smtClean="0">
              <a:solidFill>
                <a:srgbClr val="006600"/>
              </a:solidFill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rgbClr val="006600"/>
                </a:solidFill>
              </a:rPr>
              <a:t>    an</a:t>
            </a:r>
            <a:r>
              <a:rPr lang="en-US" sz="1800" dirty="0" smtClean="0">
                <a:solidFill>
                  <a:srgbClr val="006600"/>
                </a:solidFill>
              </a:rPr>
              <a:t> </a:t>
            </a:r>
            <a:r>
              <a:rPr lang="en-US" sz="1800" dirty="0">
                <a:solidFill>
                  <a:srgbClr val="006600"/>
                </a:solidFill>
              </a:rPr>
              <a:t>14 </a:t>
            </a:r>
            <a:r>
              <a:rPr lang="en-US" sz="1800" dirty="0" err="1" smtClean="0">
                <a:solidFill>
                  <a:srgbClr val="006600"/>
                </a:solidFill>
              </a:rPr>
              <a:t>spezialierten</a:t>
            </a:r>
            <a:r>
              <a:rPr lang="en-US" sz="1800" dirty="0" smtClean="0">
                <a:solidFill>
                  <a:srgbClr val="006600"/>
                </a:solidFill>
              </a:rPr>
              <a:t> </a:t>
            </a:r>
            <a:r>
              <a:rPr lang="en-US" sz="1800" dirty="0">
                <a:solidFill>
                  <a:srgbClr val="006600"/>
                </a:solidFill>
              </a:rPr>
              <a:t>U</a:t>
            </a:r>
            <a:r>
              <a:rPr lang="en-US" sz="1800" dirty="0" smtClean="0">
                <a:solidFill>
                  <a:srgbClr val="006600"/>
                </a:solidFill>
              </a:rPr>
              <a:t>ndulator </a:t>
            </a:r>
            <a:r>
              <a:rPr lang="en-US" sz="1800" dirty="0" smtClean="0">
                <a:solidFill>
                  <a:srgbClr val="006600"/>
                </a:solidFill>
              </a:rPr>
              <a:t>B</a:t>
            </a:r>
            <a:r>
              <a:rPr lang="en-US" sz="1800" dirty="0" smtClean="0">
                <a:solidFill>
                  <a:srgbClr val="006600"/>
                </a:solidFill>
              </a:rPr>
              <a:t>eamlines</a:t>
            </a:r>
            <a:r>
              <a:rPr lang="en-US" sz="1800" dirty="0" smtClean="0">
                <a:solidFill>
                  <a:srgbClr val="006600"/>
                </a:solidFill>
              </a:rPr>
              <a:t>!</a:t>
            </a:r>
            <a:endParaRPr lang="en-US" sz="1800" dirty="0"/>
          </a:p>
          <a:p>
            <a:pPr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0000CC"/>
                </a:solidFill>
              </a:rPr>
              <a:t>   </a:t>
            </a:r>
            <a:r>
              <a:rPr lang="en-US" sz="1800" dirty="0" err="1" smtClean="0">
                <a:solidFill>
                  <a:srgbClr val="0000CC"/>
                </a:solidFill>
              </a:rPr>
              <a:t>Alle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dirty="0" err="1" smtClean="0">
                <a:solidFill>
                  <a:srgbClr val="0000CC"/>
                </a:solidFill>
              </a:rPr>
              <a:t>diese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dirty="0" smtClean="0">
                <a:solidFill>
                  <a:srgbClr val="0000CC"/>
                </a:solidFill>
              </a:rPr>
              <a:t>B</a:t>
            </a:r>
            <a:r>
              <a:rPr lang="en-US" sz="1800" dirty="0" smtClean="0">
                <a:solidFill>
                  <a:srgbClr val="0000CC"/>
                </a:solidFill>
              </a:rPr>
              <a:t>eamlines </a:t>
            </a:r>
            <a:r>
              <a:rPr lang="en-US" sz="1800" dirty="0" err="1" smtClean="0">
                <a:solidFill>
                  <a:srgbClr val="0000CC"/>
                </a:solidFill>
              </a:rPr>
              <a:t>benötigen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dirty="0" err="1" smtClean="0">
                <a:solidFill>
                  <a:srgbClr val="0000CC"/>
                </a:solidFill>
              </a:rPr>
              <a:t>eine</a:t>
            </a:r>
            <a:r>
              <a:rPr lang="en-US" sz="1800" dirty="0" smtClean="0">
                <a:solidFill>
                  <a:srgbClr val="0000CC"/>
                </a:solidFill>
              </a:rPr>
              <a:t> ‘</a:t>
            </a:r>
            <a:r>
              <a:rPr lang="en-US" sz="1800" dirty="0" err="1" smtClean="0">
                <a:solidFill>
                  <a:srgbClr val="0000CC"/>
                </a:solidFill>
              </a:rPr>
              <a:t>perfekt</a:t>
            </a:r>
            <a:r>
              <a:rPr lang="en-US" sz="1800" dirty="0" smtClean="0">
                <a:solidFill>
                  <a:srgbClr val="0000CC"/>
                </a:solidFill>
              </a:rPr>
              <a:t>’ </a:t>
            </a:r>
            <a:r>
              <a:rPr lang="en-US" sz="1800" dirty="0" err="1" smtClean="0">
                <a:solidFill>
                  <a:srgbClr val="0000CC"/>
                </a:solidFill>
              </a:rPr>
              <a:t>laufende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dirty="0" err="1" smtClean="0">
                <a:solidFill>
                  <a:srgbClr val="0000CC"/>
                </a:solidFill>
              </a:rPr>
              <a:t>M</a:t>
            </a:r>
            <a:r>
              <a:rPr lang="en-US" sz="1800" dirty="0" err="1" smtClean="0">
                <a:solidFill>
                  <a:srgbClr val="0000CC"/>
                </a:solidFill>
              </a:rPr>
              <a:t>aschine</a:t>
            </a:r>
            <a:endParaRPr lang="en-US" sz="1800" dirty="0" smtClean="0">
              <a:solidFill>
                <a:srgbClr val="0000CC"/>
              </a:solidFill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n-US" sz="1800" dirty="0">
                <a:solidFill>
                  <a:srgbClr val="0000CC"/>
                </a:solidFill>
              </a:rPr>
              <a:t> </a:t>
            </a:r>
            <a:r>
              <a:rPr lang="en-US" sz="1800" dirty="0" smtClean="0">
                <a:solidFill>
                  <a:srgbClr val="0000CC"/>
                </a:solidFill>
              </a:rPr>
              <a:t>   </a:t>
            </a:r>
            <a:r>
              <a:rPr lang="en-US" sz="1800" dirty="0" smtClean="0">
                <a:solidFill>
                  <a:srgbClr val="0000CC"/>
                </a:solidFill>
              </a:rPr>
              <a:t>um </a:t>
            </a:r>
            <a:r>
              <a:rPr lang="en-US" sz="1800" dirty="0" err="1" smtClean="0">
                <a:solidFill>
                  <a:srgbClr val="0000CC"/>
                </a:solidFill>
              </a:rPr>
              <a:t>ihr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dirty="0" err="1" smtClean="0">
                <a:solidFill>
                  <a:srgbClr val="0000CC"/>
                </a:solidFill>
              </a:rPr>
              <a:t>volles</a:t>
            </a:r>
            <a:r>
              <a:rPr lang="en-US" sz="1800" dirty="0" smtClean="0">
                <a:solidFill>
                  <a:srgbClr val="0000CC"/>
                </a:solidFill>
              </a:rPr>
              <a:t> Potential </a:t>
            </a:r>
            <a:r>
              <a:rPr lang="en-US" sz="1800" dirty="0" err="1" smtClean="0">
                <a:solidFill>
                  <a:srgbClr val="0000CC"/>
                </a:solidFill>
              </a:rPr>
              <a:t>auszuschöpfen</a:t>
            </a:r>
            <a:r>
              <a:rPr lang="en-US" sz="1800" dirty="0" smtClean="0">
                <a:solidFill>
                  <a:srgbClr val="0000CC"/>
                </a:solidFill>
              </a:rPr>
              <a:t>!</a:t>
            </a:r>
            <a:endParaRPr lang="en-US" sz="1800" dirty="0">
              <a:solidFill>
                <a:srgbClr val="0000CC"/>
              </a:solidFill>
            </a:endParaRPr>
          </a:p>
          <a:p>
            <a:pPr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rgbClr val="006600"/>
                </a:solidFill>
              </a:rPr>
              <a:t>   </a:t>
            </a:r>
            <a:r>
              <a:rPr lang="en-US" sz="1800" dirty="0" smtClean="0">
                <a:solidFill>
                  <a:srgbClr val="006600"/>
                </a:solidFill>
              </a:rPr>
              <a:t>P10</a:t>
            </a:r>
            <a:r>
              <a:rPr lang="en-US" sz="1800" dirty="0" smtClean="0">
                <a:solidFill>
                  <a:srgbClr val="006600"/>
                </a:solidFill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</a:rPr>
              <a:t>fördert</a:t>
            </a:r>
            <a:r>
              <a:rPr lang="en-US" sz="1800" dirty="0" smtClean="0">
                <a:solidFill>
                  <a:srgbClr val="006600"/>
                </a:solidFill>
              </a:rPr>
              <a:t> die </a:t>
            </a:r>
            <a:r>
              <a:rPr lang="en-US" sz="1800" dirty="0" err="1" smtClean="0">
                <a:solidFill>
                  <a:srgbClr val="006600"/>
                </a:solidFill>
              </a:rPr>
              <a:t>Entwicklung</a:t>
            </a:r>
            <a:r>
              <a:rPr lang="en-US" sz="1800" dirty="0" smtClean="0">
                <a:solidFill>
                  <a:srgbClr val="006600"/>
                </a:solidFill>
              </a:rPr>
              <a:t> und </a:t>
            </a:r>
            <a:r>
              <a:rPr lang="en-US" sz="1800" dirty="0" err="1" smtClean="0">
                <a:solidFill>
                  <a:srgbClr val="006600"/>
                </a:solidFill>
              </a:rPr>
              <a:t>Ausnutzung</a:t>
            </a:r>
            <a:r>
              <a:rPr lang="en-US" sz="1800" dirty="0" smtClean="0">
                <a:solidFill>
                  <a:srgbClr val="006600"/>
                </a:solidFill>
              </a:rPr>
              <a:t>  </a:t>
            </a:r>
            <a:r>
              <a:rPr lang="en-US" sz="1800" dirty="0" err="1" smtClean="0">
                <a:solidFill>
                  <a:srgbClr val="006600"/>
                </a:solidFill>
              </a:rPr>
              <a:t>kohärenter</a:t>
            </a:r>
            <a:endParaRPr lang="en-US" sz="1800" dirty="0" smtClean="0">
              <a:solidFill>
                <a:srgbClr val="006600"/>
              </a:solidFill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rgbClr val="006600"/>
                </a:solidFill>
              </a:rPr>
              <a:t>    </a:t>
            </a:r>
            <a:r>
              <a:rPr lang="en-US" sz="1800" dirty="0" err="1" smtClean="0">
                <a:solidFill>
                  <a:srgbClr val="006600"/>
                </a:solidFill>
              </a:rPr>
              <a:t>Streumethoden</a:t>
            </a:r>
            <a:endParaRPr lang="en-US" sz="1800" dirty="0">
              <a:solidFill>
                <a:srgbClr val="006600"/>
              </a:solidFill>
            </a:endParaRPr>
          </a:p>
          <a:p>
            <a:pPr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rgbClr val="0000CC"/>
                </a:solidFill>
              </a:rPr>
              <a:t>   </a:t>
            </a:r>
            <a:r>
              <a:rPr lang="en-US" sz="1800" dirty="0" err="1" smtClean="0">
                <a:solidFill>
                  <a:srgbClr val="0000CC"/>
                </a:solidFill>
              </a:rPr>
              <a:t>Kohärente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dirty="0" err="1" smtClean="0">
                <a:solidFill>
                  <a:srgbClr val="0000CC"/>
                </a:solidFill>
              </a:rPr>
              <a:t>Streumethoden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dirty="0" err="1" smtClean="0">
                <a:solidFill>
                  <a:srgbClr val="0000CC"/>
                </a:solidFill>
              </a:rPr>
              <a:t>sind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dirty="0" err="1" smtClean="0">
                <a:solidFill>
                  <a:srgbClr val="0000CC"/>
                </a:solidFill>
              </a:rPr>
              <a:t>eine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dirty="0" err="1" smtClean="0">
                <a:solidFill>
                  <a:srgbClr val="0000CC"/>
                </a:solidFill>
              </a:rPr>
              <a:t>neue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dirty="0" err="1" smtClean="0">
                <a:solidFill>
                  <a:srgbClr val="0000CC"/>
                </a:solidFill>
              </a:rPr>
              <a:t>Möglichkeit</a:t>
            </a:r>
            <a:r>
              <a:rPr lang="en-US" sz="1800" dirty="0" smtClean="0">
                <a:solidFill>
                  <a:srgbClr val="0000CC"/>
                </a:solidFill>
              </a:rPr>
              <a:t> um</a:t>
            </a: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dirty="0" smtClean="0">
                <a:solidFill>
                  <a:srgbClr val="0000CC"/>
                </a:solidFill>
              </a:rPr>
              <a:t>   </a:t>
            </a:r>
            <a:r>
              <a:rPr lang="en-US" sz="1800" dirty="0" err="1" smtClean="0">
                <a:solidFill>
                  <a:srgbClr val="0000CC"/>
                </a:solidFill>
              </a:rPr>
              <a:t>interessante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dirty="0" err="1" smtClean="0">
                <a:solidFill>
                  <a:srgbClr val="0000CC"/>
                </a:solidFill>
              </a:rPr>
              <a:t>wissenschaftliche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dirty="0" err="1" smtClean="0">
                <a:solidFill>
                  <a:srgbClr val="0000CC"/>
                </a:solidFill>
              </a:rPr>
              <a:t>Fragestellungen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dirty="0" err="1" smtClean="0">
                <a:solidFill>
                  <a:srgbClr val="0000CC"/>
                </a:solidFill>
              </a:rPr>
              <a:t>anzugehen</a:t>
            </a:r>
            <a:endParaRPr lang="en-US" sz="18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smtClean="0"/>
              <a:t>Acknowledgements</a:t>
            </a:r>
            <a:endParaRPr lang="en-US" sz="2800" b="0" dirty="0"/>
          </a:p>
        </p:txBody>
      </p:sp>
      <p:sp>
        <p:nvSpPr>
          <p:cNvPr id="465930" name="Text Box 3"/>
          <p:cNvSpPr txBox="1">
            <a:spLocks noChangeArrowheads="1"/>
          </p:cNvSpPr>
          <p:nvPr/>
        </p:nvSpPr>
        <p:spPr bwMode="auto">
          <a:xfrm>
            <a:off x="2085975" y="1968500"/>
            <a:ext cx="52482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de-DE" sz="2000"/>
              <a:t> All members of the Coherence Beamline 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de-DE" sz="2000"/>
              <a:t> HASYLAB Coherent Scattering Group</a:t>
            </a:r>
            <a:endParaRPr lang="de-DE" sz="2400"/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de-DE" sz="2000"/>
              <a:t> PETRA III project team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de-DE" sz="2000"/>
              <a:t> HASYLAB optics group</a:t>
            </a:r>
          </a:p>
        </p:txBody>
      </p:sp>
      <p:sp>
        <p:nvSpPr>
          <p:cNvPr id="465931" name="Text Box 11"/>
          <p:cNvSpPr txBox="1">
            <a:spLocks noChangeArrowheads="1"/>
          </p:cNvSpPr>
          <p:nvPr/>
        </p:nvSpPr>
        <p:spPr bwMode="auto">
          <a:xfrm>
            <a:off x="1811338" y="4724400"/>
            <a:ext cx="6000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/>
              <a:t>Thank you for your attention!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scientific examples: P09</a:t>
            </a:r>
            <a:endParaRPr lang="de-DE" dirty="0"/>
          </a:p>
        </p:txBody>
      </p:sp>
      <p:sp>
        <p:nvSpPr>
          <p:cNvPr id="13" name="Rectangle 12"/>
          <p:cNvSpPr/>
          <p:nvPr/>
        </p:nvSpPr>
        <p:spPr>
          <a:xfrm>
            <a:off x="381000" y="1815476"/>
            <a:ext cx="4343400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dirty="0" smtClean="0">
                <a:latin typeface="Arial" charset="0"/>
              </a:rPr>
              <a:t> Energy range: 2.7 – 24 keV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Variable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incident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charset="0"/>
                <a:cs typeface="Arial" charset="0"/>
              </a:rPr>
              <a:t>polarization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charset="0"/>
                <a:cs typeface="Arial" charset="0"/>
              </a:rPr>
              <a:t>and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br>
              <a:rPr lang="de-DE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de-DE" dirty="0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r>
              <a:rPr lang="de-DE" dirty="0" err="1">
                <a:solidFill>
                  <a:srgbClr val="000000"/>
                </a:solidFill>
                <a:latin typeface="Arial" charset="0"/>
                <a:cs typeface="Arial" charset="0"/>
              </a:rPr>
              <a:t>analysis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charset="0"/>
                <a:cs typeface="Arial" charset="0"/>
              </a:rPr>
              <a:t>scattered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polarization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b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(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rotated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linear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or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circular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endParaRPr lang="en-US" dirty="0">
              <a:latin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en-US" dirty="0" smtClean="0">
              <a:latin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dirty="0" smtClean="0">
                <a:latin typeface="Arial" charset="0"/>
              </a:rPr>
              <a:t> 8-circle </a:t>
            </a:r>
            <a:r>
              <a:rPr lang="en-US" dirty="0">
                <a:latin typeface="Arial" charset="0"/>
              </a:rPr>
              <a:t>(Psi) diffractometer for 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   resonant </a:t>
            </a:r>
            <a:r>
              <a:rPr lang="en-US" dirty="0">
                <a:latin typeface="Arial" charset="0"/>
              </a:rPr>
              <a:t>scattering and diffraction 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   experiments </a:t>
            </a:r>
            <a:endParaRPr lang="en-US" dirty="0">
              <a:latin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Horizontal or vertical scattering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  geometry</a:t>
            </a:r>
            <a:endParaRPr lang="en-US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de-DE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de-DE" dirty="0">
                <a:solidFill>
                  <a:srgbClr val="000000"/>
                </a:solidFill>
                <a:latin typeface="Arial" charset="0"/>
                <a:cs typeface="Arial" charset="0"/>
              </a:rPr>
              <a:t> Low </a:t>
            </a:r>
            <a:r>
              <a:rPr lang="de-DE" dirty="0" err="1">
                <a:solidFill>
                  <a:srgbClr val="000000"/>
                </a:solidFill>
                <a:latin typeface="Arial" charset="0"/>
                <a:cs typeface="Arial" charset="0"/>
              </a:rPr>
              <a:t>temperatures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Arial" charset="0"/>
              </a:rPr>
              <a:t> down </a:t>
            </a:r>
            <a:r>
              <a:rPr lang="de-DE" dirty="0" err="1">
                <a:solidFill>
                  <a:srgbClr val="000000"/>
                </a:solidFill>
                <a:latin typeface="Arial" charset="0"/>
                <a:cs typeface="Arial" charset="0"/>
              </a:rPr>
              <a:t>to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Arial" charset="0"/>
              </a:rPr>
              <a:t> 1.7 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K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de-DE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Point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detectors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and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area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detector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used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b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quasi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simultaneously</a:t>
            </a:r>
            <a:endParaRPr lang="en-US" dirty="0"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7373" y="738321"/>
            <a:ext cx="4316627" cy="612844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06627" y="920635"/>
            <a:ext cx="36534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2000" b="1" dirty="0" smtClean="0">
                <a:solidFill>
                  <a:srgbClr val="0070C0"/>
                </a:solidFill>
                <a:latin typeface="Arial" charset="0"/>
              </a:rPr>
              <a:t>Resonant Scattering and Diffraction Beamline P09</a:t>
            </a:r>
            <a:endParaRPr lang="en-US" sz="2000" b="1" dirty="0">
              <a:solidFill>
                <a:srgbClr val="0070C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251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Warum</a:t>
            </a:r>
            <a:r>
              <a:rPr lang="en-US" dirty="0" smtClean="0"/>
              <a:t> </a:t>
            </a:r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kohärente</a:t>
            </a:r>
            <a:r>
              <a:rPr lang="en-US" dirty="0" smtClean="0"/>
              <a:t> Beamline </a:t>
            </a:r>
            <a:r>
              <a:rPr lang="en-US" dirty="0" err="1" smtClean="0"/>
              <a:t>bei</a:t>
            </a:r>
            <a:r>
              <a:rPr lang="en-US" dirty="0" smtClean="0"/>
              <a:t> </a:t>
            </a:r>
            <a:r>
              <a:rPr lang="en-US" dirty="0" smtClean="0"/>
              <a:t>PETRA III?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 bwMode="auto">
          <a:xfrm>
            <a:off x="1029003" y="1784301"/>
            <a:ext cx="2160000" cy="360000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232" y="1362609"/>
            <a:ext cx="3831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beta </a:t>
            </a:r>
            <a:r>
              <a:rPr lang="en-US" dirty="0" err="1" smtClean="0"/>
              <a:t>Quelle</a:t>
            </a:r>
            <a:r>
              <a:rPr lang="en-US" dirty="0" smtClean="0"/>
              <a:t>: </a:t>
            </a:r>
            <a:r>
              <a:rPr lang="en-US" dirty="0" smtClean="0"/>
              <a:t>~14 x 84 µm</a:t>
            </a:r>
            <a:r>
              <a:rPr lang="en-US" baseline="30000" dirty="0" smtClean="0"/>
              <a:t>2</a:t>
            </a:r>
            <a:r>
              <a:rPr lang="en-US" dirty="0" smtClean="0"/>
              <a:t> (FWHM)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9010" y="1346380"/>
            <a:ext cx="3846576" cy="2944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852" y="767041"/>
            <a:ext cx="8605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Der</a:t>
            </a:r>
            <a:r>
              <a:rPr lang="en-US" sz="2400" dirty="0" smtClean="0"/>
              <a:t> </a:t>
            </a:r>
            <a:r>
              <a:rPr lang="en-US" sz="2400" dirty="0" err="1" smtClean="0"/>
              <a:t>kohärente</a:t>
            </a:r>
            <a:r>
              <a:rPr lang="en-US" sz="2400" dirty="0" smtClean="0"/>
              <a:t> </a:t>
            </a:r>
            <a:r>
              <a:rPr lang="en-US" sz="2400" dirty="0" err="1" smtClean="0"/>
              <a:t>Fluss</a:t>
            </a:r>
            <a:r>
              <a:rPr lang="en-US" sz="2400" dirty="0" smtClean="0"/>
              <a:t> </a:t>
            </a:r>
            <a:r>
              <a:rPr lang="en-US" sz="2400" dirty="0" err="1" smtClean="0"/>
              <a:t>ist</a:t>
            </a:r>
            <a:r>
              <a:rPr lang="en-US" sz="2400" dirty="0" smtClean="0"/>
              <a:t> proportional </a:t>
            </a:r>
            <a:r>
              <a:rPr lang="en-US" sz="2400" dirty="0" err="1" smtClean="0"/>
              <a:t>zur</a:t>
            </a:r>
            <a:r>
              <a:rPr lang="en-US" sz="2400" dirty="0" smtClean="0"/>
              <a:t> </a:t>
            </a:r>
            <a:r>
              <a:rPr lang="en-US" sz="2400" dirty="0" err="1" smtClean="0"/>
              <a:t>Brillianz</a:t>
            </a:r>
            <a:r>
              <a:rPr lang="en-US" sz="2400" dirty="0" smtClean="0"/>
              <a:t>: </a:t>
            </a:r>
            <a:r>
              <a:rPr lang="en-US" sz="2400" dirty="0" smtClean="0"/>
              <a:t>Fc ~ </a:t>
            </a:r>
            <a:r>
              <a:rPr lang="el-GR" sz="2400" dirty="0" smtClean="0"/>
              <a:t>λ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/2 · B</a:t>
            </a:r>
            <a:endParaRPr lang="de-DE" sz="24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/>
              <p:cNvSpPr txBox="1"/>
              <p:nvPr/>
            </p:nvSpPr>
            <p:spPr>
              <a:xfrm>
                <a:off x="181232" y="2619631"/>
                <a:ext cx="5066708" cy="397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Transverse coherence length: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l-GR" i="1" smtClean="0">
                            <a:latin typeface="Cambria Math"/>
                            <a:ea typeface="Cambria Math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𝑣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h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/>
                      </a:rPr>
                      <m:t> </m:t>
                    </m:r>
                    <m:f>
                      <m:fPr>
                        <m:type m:val="skw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𝜆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𝑅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(2.35 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h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32" y="2619631"/>
                <a:ext cx="5066708" cy="397866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722" t="-116923" b="-1846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 bwMode="auto">
          <a:xfrm>
            <a:off x="1974003" y="3116351"/>
            <a:ext cx="270000" cy="1289480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3883" y="3591814"/>
            <a:ext cx="2728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ξ</a:t>
            </a:r>
            <a:r>
              <a:rPr lang="en-US" baseline="-25000" dirty="0" smtClean="0"/>
              <a:t>v,h</a:t>
            </a:r>
            <a:r>
              <a:rPr lang="en-US" dirty="0" smtClean="0"/>
              <a:t> ~ 270 x 45 µm</a:t>
            </a:r>
            <a:r>
              <a:rPr lang="en-US" baseline="30000" dirty="0" smtClean="0"/>
              <a:t>2</a:t>
            </a:r>
            <a:r>
              <a:rPr lang="en-US" dirty="0" smtClean="0"/>
              <a:t> (FWHM)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2923112" y="3984899"/>
            <a:ext cx="1569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(@ 90m, 8keV)</a:t>
            </a:r>
            <a:endParaRPr lang="de-DE" dirty="0"/>
          </a:p>
        </p:txBody>
      </p:sp>
      <p:sp>
        <p:nvSpPr>
          <p:cNvPr id="11" name="Oval 10"/>
          <p:cNvSpPr/>
          <p:nvPr/>
        </p:nvSpPr>
        <p:spPr bwMode="auto">
          <a:xfrm>
            <a:off x="7077098" y="3201600"/>
            <a:ext cx="50400" cy="30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723" y="5033318"/>
            <a:ext cx="829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Der</a:t>
            </a:r>
            <a:r>
              <a:rPr lang="en-US" sz="2400" dirty="0" smtClean="0"/>
              <a:t> </a:t>
            </a:r>
            <a:r>
              <a:rPr lang="en-US" sz="2400" dirty="0" err="1" smtClean="0"/>
              <a:t>k</a:t>
            </a:r>
            <a:r>
              <a:rPr lang="en-US" sz="2400" dirty="0" err="1" smtClean="0"/>
              <a:t>ohärente</a:t>
            </a:r>
            <a:r>
              <a:rPr lang="en-US" sz="2400" dirty="0" smtClean="0"/>
              <a:t> </a:t>
            </a:r>
            <a:r>
              <a:rPr lang="en-US" sz="2400" dirty="0" err="1" smtClean="0"/>
              <a:t>Anteil</a:t>
            </a:r>
            <a:r>
              <a:rPr lang="en-US" sz="2400" dirty="0" smtClean="0"/>
              <a:t> </a:t>
            </a:r>
            <a:r>
              <a:rPr lang="en-US" sz="2400" dirty="0" smtClean="0"/>
              <a:t>von</a:t>
            </a:r>
            <a:r>
              <a:rPr lang="en-US" sz="2400" dirty="0" smtClean="0"/>
              <a:t> </a:t>
            </a:r>
            <a:r>
              <a:rPr lang="en-US" sz="2400" dirty="0" smtClean="0"/>
              <a:t>PETRA III </a:t>
            </a:r>
            <a:r>
              <a:rPr lang="en-US" sz="2400" dirty="0" err="1" smtClean="0"/>
              <a:t>ist</a:t>
            </a:r>
            <a:r>
              <a:rPr lang="en-US" sz="2400" dirty="0" smtClean="0"/>
              <a:t> </a:t>
            </a:r>
            <a:r>
              <a:rPr lang="en-US" sz="2400" dirty="0" err="1" smtClean="0"/>
              <a:t>grösser</a:t>
            </a:r>
            <a:r>
              <a:rPr lang="en-US" sz="2400" dirty="0" smtClean="0"/>
              <a:t> </a:t>
            </a:r>
            <a:r>
              <a:rPr lang="en-US" sz="2400" dirty="0" err="1" smtClean="0"/>
              <a:t>als</a:t>
            </a:r>
            <a:r>
              <a:rPr lang="en-US" sz="2400" dirty="0" smtClean="0"/>
              <a:t> an </a:t>
            </a:r>
            <a:r>
              <a:rPr lang="en-US" sz="2400" dirty="0" err="1" smtClean="0"/>
              <a:t>anderen</a:t>
            </a:r>
            <a:r>
              <a:rPr lang="en-US" sz="2400" dirty="0" smtClean="0"/>
              <a:t> Synchrotrons </a:t>
            </a:r>
            <a:r>
              <a:rPr lang="en-US" sz="2400" dirty="0" smtClean="0"/>
              <a:t>(e.g. ESRF, APS, …)!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different bunch modes?</a:t>
            </a:r>
            <a:endParaRPr lang="de-DE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5653" y="4512834"/>
            <a:ext cx="36020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dirty="0"/>
              <a:t>Peak at 1.29E-7 sec</a:t>
            </a:r>
          </a:p>
          <a:p>
            <a:pPr eaLnBrk="1" hangingPunct="1"/>
            <a:r>
              <a:rPr lang="de-DE" dirty="0"/>
              <a:t>S = v/t</a:t>
            </a:r>
          </a:p>
          <a:p>
            <a:pPr eaLnBrk="1" hangingPunct="1"/>
            <a:r>
              <a:rPr lang="de-DE" dirty="0"/>
              <a:t>v = c</a:t>
            </a:r>
          </a:p>
          <a:p>
            <a:pPr eaLnBrk="1" hangingPunct="1"/>
            <a:r>
              <a:rPr lang="de-DE" dirty="0"/>
              <a:t>= 3.0E8 m/sec x 1.29E-7 sec</a:t>
            </a:r>
          </a:p>
          <a:p>
            <a:pPr eaLnBrk="1" hangingPunct="1"/>
            <a:r>
              <a:rPr lang="de-DE" dirty="0"/>
              <a:t>= 38.7 m</a:t>
            </a:r>
          </a:p>
          <a:p>
            <a:pPr eaLnBrk="1" hangingPunct="1"/>
            <a:r>
              <a:rPr lang="de-DE" dirty="0"/>
              <a:t>2304 m / 38.7 m = </a:t>
            </a:r>
            <a:r>
              <a:rPr lang="de-DE" b="1" dirty="0"/>
              <a:t>59.7 Bunches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1631092" y="1243914"/>
            <a:ext cx="337751" cy="90616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66502" y="846184"/>
            <a:ext cx="4280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Interesting region for P01 &amp; P04 experiments</a:t>
            </a:r>
            <a:endParaRPr lang="de-DE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68582874"/>
              </p:ext>
            </p:extLst>
          </p:nvPr>
        </p:nvGraphicFramePr>
        <p:xfrm>
          <a:off x="503548" y="1124744"/>
          <a:ext cx="3908425" cy="3171825"/>
        </p:xfrm>
        <a:graphic>
          <a:graphicData uri="http://schemas.openxmlformats.org/presentationml/2006/ole">
            <p:oleObj spid="_x0000_s576527" name="Graph" r:id="rId4" imgW="3908755" imgH="3172358" progId="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03231918"/>
              </p:ext>
            </p:extLst>
          </p:nvPr>
        </p:nvGraphicFramePr>
        <p:xfrm>
          <a:off x="4684840" y="769324"/>
          <a:ext cx="3908425" cy="3171825"/>
        </p:xfrm>
        <a:graphic>
          <a:graphicData uri="http://schemas.openxmlformats.org/presentationml/2006/ole">
            <p:oleObj spid="_x0000_s576528" name="Graph" r:id="rId5" imgW="3908755" imgH="3172358" progId="">
              <p:embed/>
            </p:oleObj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63358080"/>
              </p:ext>
            </p:extLst>
          </p:nvPr>
        </p:nvGraphicFramePr>
        <p:xfrm>
          <a:off x="4546841" y="3309426"/>
          <a:ext cx="3998913" cy="3171825"/>
        </p:xfrm>
        <a:graphic>
          <a:graphicData uri="http://schemas.openxmlformats.org/presentationml/2006/ole">
            <p:oleObj spid="_x0000_s576529" name="Graph" r:id="rId6" imgW="3998976" imgH="3172358" progId="">
              <p:embed/>
            </p:oleObj>
          </a:graphicData>
        </a:graphic>
      </p:graphicFrame>
      <p:cxnSp>
        <p:nvCxnSpPr>
          <p:cNvPr id="13" name="Straight Arrow Connector 12"/>
          <p:cNvCxnSpPr/>
          <p:nvPr/>
        </p:nvCxnSpPr>
        <p:spPr bwMode="auto">
          <a:xfrm flipH="1">
            <a:off x="1259632" y="3392996"/>
            <a:ext cx="491284" cy="108173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ounded Rectangle 13"/>
          <p:cNvSpPr/>
          <p:nvPr/>
        </p:nvSpPr>
        <p:spPr bwMode="auto">
          <a:xfrm>
            <a:off x="2164360" y="3296873"/>
            <a:ext cx="780176" cy="184558"/>
          </a:xfrm>
          <a:prstGeom prst="roundRect">
            <a:avLst/>
          </a:prstGeom>
          <a:noFill/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1691680" y="2150076"/>
            <a:ext cx="472680" cy="1331355"/>
          </a:xfrm>
          <a:prstGeom prst="roundRect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7" name="Straight Arrow Connector 16"/>
          <p:cNvCxnSpPr>
            <a:stCxn id="15" idx="3"/>
            <a:endCxn id="10" idx="1"/>
          </p:cNvCxnSpPr>
          <p:nvPr/>
        </p:nvCxnSpPr>
        <p:spPr bwMode="auto">
          <a:xfrm flipV="1">
            <a:off x="2164360" y="2355236"/>
            <a:ext cx="2520480" cy="46051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2685534" y="2150076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Bad region!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>
            <a:stCxn id="14" idx="2"/>
            <a:endCxn id="11" idx="1"/>
          </p:cNvCxnSpPr>
          <p:nvPr/>
        </p:nvCxnSpPr>
        <p:spPr bwMode="auto">
          <a:xfrm>
            <a:off x="2554448" y="3481431"/>
            <a:ext cx="1992393" cy="141390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3424600" y="3764587"/>
            <a:ext cx="1313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Good region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     for P10</a:t>
            </a:r>
            <a:endParaRPr lang="de-DE" dirty="0">
              <a:solidFill>
                <a:srgbClr val="00B05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1763688" y="2240868"/>
            <a:ext cx="364393" cy="104862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="" val="188937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Simulations of Simple Model Disordered Structures</a:t>
            </a:r>
            <a:endParaRPr lang="de-DE" smtClean="0"/>
          </a:p>
        </p:txBody>
      </p:sp>
      <p:pic>
        <p:nvPicPr>
          <p:cNvPr id="1433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25488"/>
            <a:ext cx="4287838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40" name="Object 6"/>
          <p:cNvGraphicFramePr>
            <a:graphicFrameLocks noChangeAspect="1"/>
          </p:cNvGraphicFramePr>
          <p:nvPr/>
        </p:nvGraphicFramePr>
        <p:xfrm>
          <a:off x="4848225" y="458788"/>
          <a:ext cx="3886200" cy="2711450"/>
        </p:xfrm>
        <a:graphic>
          <a:graphicData uri="http://schemas.openxmlformats.org/presentationml/2006/ole">
            <p:oleObj spid="_x0000_s579587" name="Graph" r:id="rId5" imgW="4150157" imgH="2895600" progId="">
              <p:embed/>
            </p:oleObj>
          </a:graphicData>
        </a:graphic>
      </p:graphicFrame>
      <p:sp>
        <p:nvSpPr>
          <p:cNvPr id="14341" name="Line 11"/>
          <p:cNvSpPr>
            <a:spLocks noChangeShapeType="1"/>
          </p:cNvSpPr>
          <p:nvPr/>
        </p:nvSpPr>
        <p:spPr bwMode="auto">
          <a:xfrm flipV="1">
            <a:off x="3362325" y="2447925"/>
            <a:ext cx="1606550" cy="26908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Text Box 740"/>
          <p:cNvSpPr txBox="1">
            <a:spLocks noChangeArrowheads="1"/>
          </p:cNvSpPr>
          <p:nvPr/>
        </p:nvSpPr>
        <p:spPr bwMode="auto">
          <a:xfrm>
            <a:off x="4330700" y="3287713"/>
            <a:ext cx="49942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/>
              <a:t>Fourier transform (FT) of C</a:t>
            </a:r>
            <a:r>
              <a:rPr lang="en-US" sz="2400" baseline="-25000"/>
              <a:t>Q</a:t>
            </a:r>
            <a:r>
              <a:rPr lang="en-US" sz="2400" i="1"/>
              <a:t>(</a:t>
            </a:r>
            <a:r>
              <a:rPr lang="en-US" sz="2400" i="1">
                <a:latin typeface="Symbol" pitchFamily="18" charset="2"/>
              </a:rPr>
              <a:t>j</a:t>
            </a:r>
            <a:r>
              <a:rPr lang="en-US" sz="2400"/>
              <a:t>)</a:t>
            </a:r>
          </a:p>
        </p:txBody>
      </p:sp>
      <p:sp>
        <p:nvSpPr>
          <p:cNvPr id="14343" name="Text Box 750"/>
          <p:cNvSpPr txBox="1">
            <a:spLocks noChangeArrowheads="1"/>
          </p:cNvSpPr>
          <p:nvPr/>
        </p:nvSpPr>
        <p:spPr bwMode="auto">
          <a:xfrm>
            <a:off x="3976688" y="4676775"/>
            <a:ext cx="49942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/>
              <a:t>average over </a:t>
            </a:r>
            <a:r>
              <a:rPr lang="en-US" sz="2400" i="1"/>
              <a:t>n </a:t>
            </a:r>
            <a:r>
              <a:rPr lang="en-US" sz="2400"/>
              <a:t>different ensembles</a:t>
            </a:r>
          </a:p>
        </p:txBody>
      </p:sp>
      <p:sp>
        <p:nvSpPr>
          <p:cNvPr id="10" name="Rechteck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31302" y="3776983"/>
            <a:ext cx="1005945" cy="578107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de-DE">
                <a:noFill/>
              </a:rPr>
              <a:t> </a:t>
            </a:r>
          </a:p>
        </p:txBody>
      </p:sp>
      <p:sp>
        <p:nvSpPr>
          <p:cNvPr id="11" name="Rechteck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69371" y="5391379"/>
            <a:ext cx="1809329" cy="582467"/>
          </a:xfrm>
          <a:prstGeom prst="rect">
            <a:avLst/>
          </a:prstGeom>
          <a:blipFill rotWithShape="1">
            <a:blip r:embed="rId7" cstate="print"/>
            <a:stretch>
              <a:fillRect b="-18750"/>
            </a:stretch>
          </a:blipFill>
        </p:spPr>
        <p:txBody>
          <a:bodyPr/>
          <a:lstStyle/>
          <a:p>
            <a:pPr>
              <a:defRPr/>
            </a:pPr>
            <a:r>
              <a:rPr lang="de-DE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29136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"/>
    </mc:Choice>
    <mc:Fallback>
      <p:transition spd="slow" advTm="5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kt 1"/>
          <p:cNvGraphicFramePr>
            <a:graphicFrameLocks noChangeAspect="1"/>
          </p:cNvGraphicFramePr>
          <p:nvPr/>
        </p:nvGraphicFramePr>
        <p:xfrm>
          <a:off x="-300038" y="341313"/>
          <a:ext cx="8474076" cy="5913437"/>
        </p:xfrm>
        <a:graphic>
          <a:graphicData uri="http://schemas.openxmlformats.org/presentationml/2006/ole">
            <p:oleObj spid="_x0000_s580611" name="Graph" r:id="rId4" imgW="4150157" imgH="2895600" progId="">
              <p:embed/>
            </p:oleObj>
          </a:graphicData>
        </a:graphic>
      </p:graphicFrame>
      <p:sp>
        <p:nvSpPr>
          <p:cNvPr id="1536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Simulations of Simple Model Disordered Structures</a:t>
            </a:r>
            <a:endParaRPr lang="de-DE" smtClean="0"/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50" y="2095500"/>
            <a:ext cx="585788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4513" y="1436688"/>
            <a:ext cx="106203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hteck 1"/>
          <p:cNvSpPr>
            <a:spLocks noChangeArrowheads="1"/>
          </p:cNvSpPr>
          <p:nvPr/>
        </p:nvSpPr>
        <p:spPr bwMode="auto">
          <a:xfrm>
            <a:off x="6329363" y="1200150"/>
            <a:ext cx="29035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2000"/>
              <a:t>N=1600 Pentagons </a:t>
            </a:r>
          </a:p>
          <a:p>
            <a:endParaRPr lang="de-DE" sz="2000"/>
          </a:p>
          <a:p>
            <a:r>
              <a:rPr lang="de-DE" sz="2000"/>
              <a:t>Grid: 3000x3000 </a:t>
            </a:r>
          </a:p>
          <a:p>
            <a:endParaRPr lang="de-DE" sz="2000"/>
          </a:p>
          <a:p>
            <a:r>
              <a:rPr lang="de-DE" sz="2000"/>
              <a:t>Number of different </a:t>
            </a:r>
          </a:p>
          <a:p>
            <a:r>
              <a:rPr lang="de-DE" sz="2000"/>
              <a:t>ensembles: n= 1000 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xmlns="" val="100693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8"/>
    </mc:Choice>
    <mc:Fallback>
      <p:transition spd="slow" advTm="118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kt 5"/>
          <p:cNvGraphicFramePr>
            <a:graphicFrameLocks noChangeAspect="1"/>
          </p:cNvGraphicFramePr>
          <p:nvPr/>
        </p:nvGraphicFramePr>
        <p:xfrm>
          <a:off x="-200025" y="561975"/>
          <a:ext cx="8207375" cy="5726113"/>
        </p:xfrm>
        <a:graphic>
          <a:graphicData uri="http://schemas.openxmlformats.org/presentationml/2006/ole">
            <p:oleObj spid="_x0000_s581635" name="Graph" r:id="rId4" imgW="4150157" imgH="2895600" progId="">
              <p:embed/>
            </p:oleObj>
          </a:graphicData>
        </a:graphic>
      </p:graphicFrame>
      <p:sp>
        <p:nvSpPr>
          <p:cNvPr id="1638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Simulations of Simple Model Disordered Structures</a:t>
            </a:r>
            <a:endParaRPr lang="de-DE" smtClean="0"/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50" y="2095500"/>
            <a:ext cx="585788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960563"/>
            <a:ext cx="106045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2413" y="1760538"/>
            <a:ext cx="1235075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hteck 1"/>
          <p:cNvSpPr>
            <a:spLocks noChangeArrowheads="1"/>
          </p:cNvSpPr>
          <p:nvPr/>
        </p:nvSpPr>
        <p:spPr bwMode="auto">
          <a:xfrm>
            <a:off x="6731000" y="1020763"/>
            <a:ext cx="3074988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2000" dirty="0"/>
              <a:t>400 Pentagons </a:t>
            </a:r>
          </a:p>
          <a:p>
            <a:r>
              <a:rPr lang="de-DE" sz="2000" dirty="0"/>
              <a:t>400 </a:t>
            </a:r>
            <a:r>
              <a:rPr lang="de-DE" sz="2000" dirty="0" smtClean="0"/>
              <a:t>Heptagons</a:t>
            </a:r>
            <a:endParaRPr lang="de-DE" sz="2000" dirty="0"/>
          </a:p>
          <a:p>
            <a:endParaRPr lang="de-DE" sz="2000" dirty="0"/>
          </a:p>
          <a:p>
            <a:r>
              <a:rPr lang="de-DE" sz="2000" dirty="0" err="1"/>
              <a:t>Grid</a:t>
            </a:r>
            <a:r>
              <a:rPr lang="de-DE" sz="2000" dirty="0"/>
              <a:t>: 3000x3000 </a:t>
            </a:r>
          </a:p>
          <a:p>
            <a:endParaRPr lang="de-DE" sz="2000" dirty="0"/>
          </a:p>
          <a:p>
            <a:r>
              <a:rPr lang="de-DE" sz="2000" dirty="0" err="1"/>
              <a:t>Number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different </a:t>
            </a:r>
            <a:r>
              <a:rPr lang="de-DE" sz="2000" dirty="0" err="1"/>
              <a:t>ensembles</a:t>
            </a:r>
            <a:r>
              <a:rPr lang="de-DE" sz="2000" dirty="0"/>
              <a:t>:</a:t>
            </a:r>
          </a:p>
          <a:p>
            <a:r>
              <a:rPr lang="de-DE" sz="2000" dirty="0"/>
              <a:t> n= 1000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39610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3"/>
    </mc:Choice>
    <mc:Fallback>
      <p:transition spd="slow" advTm="63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71" name="Rectangle 19"/>
          <p:cNvSpPr>
            <a:spLocks noGrp="1" noChangeArrowheads="1"/>
          </p:cNvSpPr>
          <p:nvPr>
            <p:ph type="title"/>
          </p:nvPr>
        </p:nvSpPr>
        <p:spPr>
          <a:xfrm>
            <a:off x="363538" y="719138"/>
            <a:ext cx="8467725" cy="414337"/>
          </a:xfrm>
          <a:noFill/>
          <a:ln/>
        </p:spPr>
        <p:txBody>
          <a:bodyPr tIns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0" i="1">
                <a:solidFill>
                  <a:srgbClr val="000000"/>
                </a:solidFill>
              </a:rPr>
              <a:t>1) How a liquid becomes a glass both on cooling and on heating!</a:t>
            </a:r>
          </a:p>
        </p:txBody>
      </p:sp>
      <p:pic>
        <p:nvPicPr>
          <p:cNvPr id="535572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050" y="1631950"/>
            <a:ext cx="4497388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5573" name="Rectangle 21"/>
          <p:cNvSpPr>
            <a:spLocks noChangeArrowheads="1"/>
          </p:cNvSpPr>
          <p:nvPr/>
        </p:nvSpPr>
        <p:spPr bwMode="auto">
          <a:xfrm>
            <a:off x="1174750" y="1243013"/>
            <a:ext cx="2832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A65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13131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b="1">
                <a:solidFill>
                  <a:srgbClr val="131313"/>
                </a:solidFill>
                <a:latin typeface="ArialMS" charset="0"/>
              </a:rPr>
              <a:t> Phase transitions in </a:t>
            </a:r>
            <a:r>
              <a:rPr lang="en-US" b="1">
                <a:solidFill>
                  <a:srgbClr val="131313"/>
                </a:solidFill>
              </a:rPr>
              <a:t>colloidal</a:t>
            </a:r>
            <a:r>
              <a:rPr lang="en-US" b="1">
                <a:solidFill>
                  <a:srgbClr val="131313"/>
                </a:solidFill>
                <a:latin typeface="ArialMS" charset="0"/>
              </a:rPr>
              <a:t> suspensions</a:t>
            </a:r>
          </a:p>
        </p:txBody>
      </p:sp>
      <p:sp>
        <p:nvSpPr>
          <p:cNvPr id="535574" name="Rectangle 22"/>
          <p:cNvSpPr>
            <a:spLocks noChangeArrowheads="1"/>
          </p:cNvSpPr>
          <p:nvPr/>
        </p:nvSpPr>
        <p:spPr bwMode="auto">
          <a:xfrm>
            <a:off x="1785938" y="5459413"/>
            <a:ext cx="7358062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A65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13131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131313"/>
                </a:solidFill>
                <a:latin typeface="ArialMS" charset="0"/>
                <a:ea typeface="Arial Unicode MS" pitchFamily="34" charset="-128"/>
                <a:cs typeface="Arial Unicode MS" pitchFamily="34" charset="-128"/>
              </a:rPr>
              <a:t>D. Beysens &amp; D. Esteve, Phys. Rev. Lett. 54 (1985) 2123.  </a:t>
            </a:r>
          </a:p>
          <a:p>
            <a:r>
              <a:rPr lang="en-US" sz="1400">
                <a:solidFill>
                  <a:srgbClr val="131313"/>
                </a:solidFill>
                <a:latin typeface="ArialMS" charset="0"/>
                <a:ea typeface="Arial Unicode MS" pitchFamily="34" charset="-128"/>
                <a:cs typeface="Arial Unicode MS" pitchFamily="34" charset="-128"/>
              </a:rPr>
              <a:t>V. Gurfein, D. Beysens &amp; F. Perrot, Phys. Rev. A 40 (1989) 2543.</a:t>
            </a:r>
          </a:p>
          <a:p>
            <a:r>
              <a:rPr lang="en-US" sz="1400">
                <a:solidFill>
                  <a:srgbClr val="131313"/>
                </a:solidFill>
                <a:latin typeface="ArialMS" charset="0"/>
                <a:ea typeface="Arial Unicode MS" pitchFamily="34" charset="-128"/>
                <a:cs typeface="Arial Unicode MS" pitchFamily="34" charset="-128"/>
              </a:rPr>
              <a:t>D. Pontoni, T. Narayanan, J-M. Petit, G. Grubel, and D. Beysens, PRL 90, 188301 (2003).</a:t>
            </a:r>
          </a:p>
        </p:txBody>
      </p:sp>
      <p:sp>
        <p:nvSpPr>
          <p:cNvPr id="535575" name="Rectangle 23"/>
          <p:cNvSpPr>
            <a:spLocks noChangeArrowheads="1"/>
          </p:cNvSpPr>
          <p:nvPr/>
        </p:nvSpPr>
        <p:spPr bwMode="auto">
          <a:xfrm>
            <a:off x="5108575" y="1189038"/>
            <a:ext cx="38163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A65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13131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b="1">
                <a:solidFill>
                  <a:srgbClr val="131313"/>
                </a:solidFill>
              </a:rPr>
              <a:t>Silica spheres in  water-lutidine</a:t>
            </a:r>
          </a:p>
        </p:txBody>
      </p:sp>
      <p:pic>
        <p:nvPicPr>
          <p:cNvPr id="535576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7150" y="1773238"/>
            <a:ext cx="3733800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5577" name="Rectangle 1026"/>
          <p:cNvSpPr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>
                <a:solidFill>
                  <a:schemeClr val="bg1"/>
                </a:solidFill>
              </a:rPr>
              <a:t>Coherent X-Rays: Scientific opportunities</a:t>
            </a:r>
            <a:endParaRPr lang="en-GB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91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91" name="Rectangle 15"/>
          <p:cNvSpPr>
            <a:spLocks noGrp="1" noChangeArrowheads="1"/>
          </p:cNvSpPr>
          <p:nvPr>
            <p:ph type="title"/>
          </p:nvPr>
        </p:nvSpPr>
        <p:spPr>
          <a:xfrm>
            <a:off x="414338" y="1263650"/>
            <a:ext cx="3009900" cy="4111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00A65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131313"/>
                </a:solidFill>
                <a:miter lim="800000"/>
                <a:headEnd/>
                <a:tailEnd/>
              </a14:hiddenLine>
            </a:ext>
          </a:extLst>
        </p:spPr>
        <p:txBody>
          <a:bodyPr tIns="0">
            <a:spAutoFit/>
          </a:bodyPr>
          <a:lstStyle/>
          <a:p>
            <a:r>
              <a:rPr lang="en-US">
                <a:solidFill>
                  <a:srgbClr val="3366FF"/>
                </a:solidFill>
              </a:rPr>
              <a:t>Predictions of MCT</a:t>
            </a:r>
          </a:p>
        </p:txBody>
      </p:sp>
      <p:pic>
        <p:nvPicPr>
          <p:cNvPr id="536592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3963" y="1063625"/>
            <a:ext cx="5029200" cy="40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6593" name="Text Box 17"/>
          <p:cNvSpPr txBox="1">
            <a:spLocks noChangeArrowheads="1"/>
          </p:cNvSpPr>
          <p:nvPr/>
        </p:nvSpPr>
        <p:spPr bwMode="auto">
          <a:xfrm>
            <a:off x="5284788" y="3608388"/>
            <a:ext cx="655637" cy="33655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13131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131313"/>
                </a:solidFill>
                <a:latin typeface="ArialMS" charset="0"/>
                <a:ea typeface="Arial Unicode MS" pitchFamily="34" charset="-128"/>
                <a:cs typeface="Arial Unicode MS" pitchFamily="34" charset="-128"/>
              </a:rPr>
              <a:t>liquid</a:t>
            </a:r>
            <a:endParaRPr lang="en-US" sz="1800">
              <a:solidFill>
                <a:srgbClr val="131313"/>
              </a:solidFill>
              <a:latin typeface="Times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6594" name="Line 18"/>
          <p:cNvSpPr>
            <a:spLocks noChangeShapeType="1"/>
          </p:cNvSpPr>
          <p:nvPr/>
        </p:nvSpPr>
        <p:spPr bwMode="auto">
          <a:xfrm flipH="1" flipV="1">
            <a:off x="7464425" y="4024313"/>
            <a:ext cx="290513" cy="5810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36595" name="Text Box 19"/>
          <p:cNvSpPr txBox="1">
            <a:spLocks noChangeArrowheads="1"/>
          </p:cNvSpPr>
          <p:nvPr/>
        </p:nvSpPr>
        <p:spPr bwMode="auto">
          <a:xfrm>
            <a:off x="7158038" y="4676775"/>
            <a:ext cx="1685925" cy="34607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131313"/>
                </a:solidFill>
                <a:latin typeface="ArialMS" charset="0"/>
                <a:ea typeface="Arial Unicode MS" pitchFamily="34" charset="-128"/>
                <a:cs typeface="Arial Unicode MS" pitchFamily="34" charset="-128"/>
              </a:rPr>
              <a:t>“attractive” glass</a:t>
            </a:r>
            <a:endParaRPr lang="en-US" sz="1800">
              <a:solidFill>
                <a:srgbClr val="131313"/>
              </a:solidFill>
              <a:latin typeface="Times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6596" name="Text Box 20"/>
          <p:cNvSpPr txBox="1">
            <a:spLocks noChangeArrowheads="1"/>
          </p:cNvSpPr>
          <p:nvPr/>
        </p:nvSpPr>
        <p:spPr bwMode="auto">
          <a:xfrm>
            <a:off x="7802563" y="1447800"/>
            <a:ext cx="1031875" cy="3667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13131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131313"/>
                </a:solidFill>
                <a:latin typeface="ArialMS" charset="0"/>
                <a:ea typeface="Arial Unicode MS" pitchFamily="34" charset="-128"/>
                <a:cs typeface="Arial Unicode MS" pitchFamily="34" charset="-128"/>
              </a:rPr>
              <a:t>HS</a:t>
            </a:r>
            <a:r>
              <a:rPr lang="en-US">
                <a:solidFill>
                  <a:srgbClr val="131313"/>
                </a:solidFill>
                <a:latin typeface="ArialMS" charset="0"/>
                <a:ea typeface="Arial Unicode MS" pitchFamily="34" charset="-128"/>
                <a:cs typeface="Arial Unicode MS" pitchFamily="34" charset="-128"/>
              </a:rPr>
              <a:t> glass</a:t>
            </a:r>
            <a:endParaRPr lang="en-US" sz="1800">
              <a:solidFill>
                <a:srgbClr val="131313"/>
              </a:solidFill>
              <a:latin typeface="Times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6597" name="Line 21"/>
          <p:cNvSpPr>
            <a:spLocks noChangeShapeType="1"/>
          </p:cNvSpPr>
          <p:nvPr/>
        </p:nvSpPr>
        <p:spPr bwMode="auto">
          <a:xfrm flipV="1">
            <a:off x="7866063" y="1879600"/>
            <a:ext cx="152400" cy="304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36598" name="Rectangle 22"/>
          <p:cNvSpPr>
            <a:spLocks noChangeArrowheads="1"/>
          </p:cNvSpPr>
          <p:nvPr/>
        </p:nvSpPr>
        <p:spPr bwMode="auto">
          <a:xfrm>
            <a:off x="263525" y="1674813"/>
            <a:ext cx="3352800" cy="504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A65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13131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1800">
                <a:solidFill>
                  <a:srgbClr val="0071BC"/>
                </a:solidFill>
                <a:latin typeface="ArialMS" charset="0"/>
                <a:ea typeface="Arial Unicode MS" pitchFamily="34" charset="-128"/>
                <a:cs typeface="Arial Unicode MS" pitchFamily="34" charset="-128"/>
              </a:rPr>
              <a:t> A colloidal glass with hard-sphere (HS) repulsions may be melted by switching on a short-ranged attractive interaction.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z="1800">
              <a:solidFill>
                <a:srgbClr val="0071BC"/>
              </a:solidFill>
              <a:latin typeface="ArialMS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800">
                <a:solidFill>
                  <a:srgbClr val="0071BC"/>
                </a:solidFill>
                <a:latin typeface="ArialMS" charset="0"/>
                <a:ea typeface="Arial Unicode MS" pitchFamily="34" charset="-128"/>
                <a:cs typeface="Arial Unicode MS" pitchFamily="34" charset="-128"/>
              </a:rPr>
              <a:t> Such a melted glass may be re-vitrified upon further increase in the attraction.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z="1800">
              <a:solidFill>
                <a:srgbClr val="0071BC"/>
              </a:solidFill>
              <a:latin typeface="ArialMS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800">
                <a:solidFill>
                  <a:srgbClr val="0071BC"/>
                </a:solidFill>
                <a:latin typeface="ArialMS" charset="0"/>
                <a:ea typeface="Arial Unicode MS" pitchFamily="34" charset="-128"/>
                <a:cs typeface="Arial Unicode MS" pitchFamily="34" charset="-128"/>
              </a:rPr>
              <a:t> There can exist a sharp transition between a HS glass and an “attractive” glass, accompanied by a sudden change in elastic properties.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z="1800">
              <a:solidFill>
                <a:srgbClr val="0071BC"/>
              </a:solidFill>
              <a:latin typeface="ArialMS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800">
                <a:solidFill>
                  <a:srgbClr val="0071BC"/>
                </a:solidFill>
                <a:latin typeface="ArialMS" charset="0"/>
                <a:ea typeface="Arial Unicode MS" pitchFamily="34" charset="-128"/>
                <a:cs typeface="Arial Unicode MS" pitchFamily="34" charset="-128"/>
              </a:rPr>
              <a:t> Density  fluctuations decay logarithmically versus time, in the liquid where attractive and repulsive arrest mechanisms compete.</a:t>
            </a:r>
            <a:r>
              <a:rPr lang="en-US">
                <a:solidFill>
                  <a:srgbClr val="0071BC"/>
                </a:solidFill>
                <a:latin typeface="ArialMS" charset="0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536599" name="Rectangle 23"/>
          <p:cNvSpPr>
            <a:spLocks noChangeArrowheads="1"/>
          </p:cNvSpPr>
          <p:nvPr/>
        </p:nvSpPr>
        <p:spPr bwMode="auto">
          <a:xfrm>
            <a:off x="4168775" y="5278438"/>
            <a:ext cx="48006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A65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13131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131313"/>
                </a:solidFill>
                <a:latin typeface="ArialMS" charset="0"/>
                <a:ea typeface="Arial Unicode MS" pitchFamily="34" charset="-128"/>
                <a:cs typeface="Arial Unicode MS" pitchFamily="34" charset="-128"/>
              </a:rPr>
              <a:t>Mode coupling theory phase diagram for sticky hard  spheres plotted vs. stickiness (</a:t>
            </a:r>
            <a:r>
              <a:rPr lang="en-US" sz="1400">
                <a:solidFill>
                  <a:srgbClr val="131313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t</a:t>
            </a:r>
            <a:r>
              <a:rPr lang="en-US" sz="1400">
                <a:solidFill>
                  <a:srgbClr val="131313"/>
                </a:solidFill>
                <a:latin typeface="ArialMS" charset="0"/>
                <a:ea typeface="Arial Unicode MS" pitchFamily="34" charset="-128"/>
                <a:cs typeface="Arial Unicode MS" pitchFamily="34" charset="-128"/>
              </a:rPr>
              <a:t>) and volume fraction (</a:t>
            </a:r>
            <a:r>
              <a:rPr lang="en-US" sz="1400">
                <a:solidFill>
                  <a:srgbClr val="131313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1400">
                <a:solidFill>
                  <a:srgbClr val="131313"/>
                </a:solidFill>
                <a:latin typeface="ArialMS" charset="0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r>
              <a:rPr lang="en-US" sz="1400">
                <a:solidFill>
                  <a:srgbClr val="131313"/>
                </a:solidFill>
                <a:latin typeface="ArialMS" charset="0"/>
                <a:ea typeface="Arial Unicode MS" pitchFamily="34" charset="-128"/>
                <a:cs typeface="Arial Unicode MS" pitchFamily="34" charset="-128"/>
              </a:rPr>
              <a:t>From L Fabbian, W Götze F Sciortino, P Tartaglia, F Thierry, Phys. Rev. E 59, R1347 (1999).</a:t>
            </a:r>
          </a:p>
        </p:txBody>
      </p:sp>
      <p:sp>
        <p:nvSpPr>
          <p:cNvPr id="536600" name="Rectangle 1026"/>
          <p:cNvSpPr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>
                <a:solidFill>
                  <a:schemeClr val="bg1"/>
                </a:solidFill>
              </a:rPr>
              <a:t>Coherent Scattering: Scientific opportunities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536601" name="Rectangle 25"/>
          <p:cNvSpPr>
            <a:spLocks noChangeArrowheads="1"/>
          </p:cNvSpPr>
          <p:nvPr/>
        </p:nvSpPr>
        <p:spPr bwMode="auto">
          <a:xfrm>
            <a:off x="363538" y="719138"/>
            <a:ext cx="846772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anchor="ctr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sz="2200" i="1">
                <a:solidFill>
                  <a:srgbClr val="000000"/>
                </a:solidFill>
              </a:rPr>
              <a:t>1) How a liquid becomes a glass both on cooling and on heating!</a:t>
            </a:r>
          </a:p>
        </p:txBody>
      </p:sp>
    </p:spTree>
    <p:extLst>
      <p:ext uri="{BB962C8B-B14F-4D97-AF65-F5344CB8AC3E}">
        <p14:creationId xmlns:p14="http://schemas.microsoft.com/office/powerpoint/2010/main" xmlns="" val="332767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12" name="Rectangle 1026"/>
          <p:cNvSpPr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>
                <a:solidFill>
                  <a:schemeClr val="bg1"/>
                </a:solidFill>
              </a:rPr>
              <a:t>Coherent Scattering: Scientific opportunities</a:t>
            </a:r>
            <a:endParaRPr lang="en-GB" sz="2800">
              <a:solidFill>
                <a:schemeClr val="bg1"/>
              </a:solidFill>
            </a:endParaRPr>
          </a:p>
        </p:txBody>
      </p:sp>
      <p:pic>
        <p:nvPicPr>
          <p:cNvPr id="537613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325" y="1433513"/>
            <a:ext cx="40036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7614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450" y="4062413"/>
            <a:ext cx="3043238" cy="264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7615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00" y="936625"/>
            <a:ext cx="51435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7616" name="Rectangle 16"/>
          <p:cNvSpPr>
            <a:spLocks noGrp="1" noChangeArrowheads="1"/>
          </p:cNvSpPr>
          <p:nvPr>
            <p:ph type="title"/>
          </p:nvPr>
        </p:nvSpPr>
        <p:spPr>
          <a:xfrm>
            <a:off x="363538" y="719138"/>
            <a:ext cx="8467725" cy="414337"/>
          </a:xfrm>
          <a:noFill/>
          <a:ln/>
        </p:spPr>
        <p:txBody>
          <a:bodyPr tIns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0" i="1">
                <a:solidFill>
                  <a:srgbClr val="000000"/>
                </a:solidFill>
              </a:rPr>
              <a:t>1) How a liquid becomes a glass both on cooling and on heating!</a:t>
            </a:r>
          </a:p>
        </p:txBody>
      </p:sp>
      <p:sp>
        <p:nvSpPr>
          <p:cNvPr id="537617" name="Text Box 17"/>
          <p:cNvSpPr txBox="1">
            <a:spLocks noChangeArrowheads="1"/>
          </p:cNvSpPr>
          <p:nvPr/>
        </p:nvSpPr>
        <p:spPr bwMode="auto">
          <a:xfrm>
            <a:off x="139700" y="3836988"/>
            <a:ext cx="4005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A65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13131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131313"/>
                </a:solidFill>
                <a:latin typeface="ArialMS" charset="0"/>
                <a:ea typeface="Arial Unicode MS" pitchFamily="34" charset="-128"/>
                <a:cs typeface="Arial Unicode MS" pitchFamily="34" charset="-128"/>
              </a:rPr>
              <a:t>150 ms exposure -- 200 nm radius silica spheres</a:t>
            </a:r>
            <a:endParaRPr lang="en-US" sz="1400">
              <a:solidFill>
                <a:srgbClr val="131313"/>
              </a:solidFill>
              <a:latin typeface="Times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7618" name="Rectangle 18"/>
          <p:cNvSpPr>
            <a:spLocks noChangeArrowheads="1"/>
          </p:cNvSpPr>
          <p:nvPr/>
        </p:nvSpPr>
        <p:spPr bwMode="auto">
          <a:xfrm>
            <a:off x="138113" y="1173163"/>
            <a:ext cx="4192587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A65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13131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1200" b="1">
                <a:solidFill>
                  <a:srgbClr val="3366FF"/>
                </a:solidFill>
                <a:latin typeface="Helvetica Neue" charset="0"/>
              </a:rPr>
              <a:t>Coherent small-angle x-ray scattering (Coherent SAXS)</a:t>
            </a:r>
            <a:endParaRPr lang="en-US" sz="1400" b="1">
              <a:solidFill>
                <a:srgbClr val="3366FF"/>
              </a:solidFill>
              <a:latin typeface="Helvetica Neue" charset="0"/>
            </a:endParaRPr>
          </a:p>
        </p:txBody>
      </p:sp>
      <p:sp>
        <p:nvSpPr>
          <p:cNvPr id="537619" name="Rectangle 19"/>
          <p:cNvSpPr>
            <a:spLocks noChangeArrowheads="1"/>
          </p:cNvSpPr>
          <p:nvPr/>
        </p:nvSpPr>
        <p:spPr bwMode="auto">
          <a:xfrm>
            <a:off x="4692650" y="5748338"/>
            <a:ext cx="44513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A65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13131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131313"/>
                </a:solidFill>
                <a:ea typeface="Arial Unicode MS" pitchFamily="34" charset="-128"/>
                <a:cs typeface="Arial Unicode MS" pitchFamily="34" charset="-128"/>
              </a:rPr>
              <a:t>Xinhui Lu, S. G. J. Mochrie, S. Narayanan, A. Sandy, M. Sprung, PRL 100, 045701 (2008)</a:t>
            </a:r>
          </a:p>
        </p:txBody>
      </p:sp>
    </p:spTree>
    <p:extLst>
      <p:ext uri="{BB962C8B-B14F-4D97-AF65-F5344CB8AC3E}">
        <p14:creationId xmlns:p14="http://schemas.microsoft.com/office/powerpoint/2010/main" xmlns="" val="191789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1026"/>
          <p:cNvSpPr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>
                <a:solidFill>
                  <a:schemeClr val="bg1"/>
                </a:solidFill>
              </a:rPr>
              <a:t>Coherent Scattering: Scientific opportunities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566275" name="Rectangle 3"/>
          <p:cNvSpPr>
            <a:spLocks noGrp="1" noChangeArrowheads="1"/>
          </p:cNvSpPr>
          <p:nvPr>
            <p:ph type="title"/>
          </p:nvPr>
        </p:nvSpPr>
        <p:spPr>
          <a:xfrm>
            <a:off x="525463" y="796925"/>
            <a:ext cx="8274050" cy="414338"/>
          </a:xfrm>
          <a:noFill/>
          <a:ln/>
        </p:spPr>
        <p:txBody>
          <a:bodyPr tIns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0" i="1">
                <a:solidFill>
                  <a:srgbClr val="000000"/>
                </a:solidFill>
              </a:rPr>
              <a:t>2) Direct measurement of antiferromagnetic domain fluctuations</a:t>
            </a:r>
          </a:p>
        </p:txBody>
      </p:sp>
      <p:grpSp>
        <p:nvGrpSpPr>
          <p:cNvPr id="566276" name="Group 4"/>
          <p:cNvGrpSpPr>
            <a:grpSpLocks noChangeAspect="1"/>
          </p:cNvGrpSpPr>
          <p:nvPr/>
        </p:nvGrpSpPr>
        <p:grpSpPr bwMode="auto">
          <a:xfrm>
            <a:off x="4325938" y="1771650"/>
            <a:ext cx="4391025" cy="4322763"/>
            <a:chOff x="816" y="912"/>
            <a:chExt cx="2736" cy="2663"/>
          </a:xfrm>
        </p:grpSpPr>
        <p:pic>
          <p:nvPicPr>
            <p:cNvPr id="56627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912"/>
              <a:ext cx="2736" cy="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6278" name="Rectangle 6"/>
            <p:cNvSpPr>
              <a:spLocks noChangeAspect="1" noChangeArrowheads="1"/>
            </p:cNvSpPr>
            <p:nvPr/>
          </p:nvSpPr>
          <p:spPr bwMode="auto">
            <a:xfrm>
              <a:off x="1095" y="3264"/>
              <a:ext cx="405" cy="4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1800"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566279" name="Text Box 7"/>
            <p:cNvSpPr txBox="1">
              <a:spLocks noChangeAspect="1" noChangeArrowheads="1"/>
            </p:cNvSpPr>
            <p:nvPr/>
          </p:nvSpPr>
          <p:spPr bwMode="auto">
            <a:xfrm>
              <a:off x="1074" y="3045"/>
              <a:ext cx="441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500" b="1"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10 </a:t>
              </a:r>
              <a:r>
                <a:rPr lang="en-US" sz="1800" b="1">
                  <a:solidFill>
                    <a:schemeClr val="bg1"/>
                  </a:solidFill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m</a:t>
              </a:r>
              <a:r>
                <a:rPr lang="en-US" sz="1500" b="1"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m</a:t>
              </a:r>
            </a:p>
          </p:txBody>
        </p:sp>
      </p:grpSp>
      <p:pic>
        <p:nvPicPr>
          <p:cNvPr id="566280" name="Picture 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3" y="2592388"/>
            <a:ext cx="4030662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81" name="Text Box 46"/>
          <p:cNvSpPr txBox="1">
            <a:spLocks noChangeArrowheads="1"/>
          </p:cNvSpPr>
          <p:nvPr/>
        </p:nvSpPr>
        <p:spPr bwMode="auto">
          <a:xfrm>
            <a:off x="230188" y="2363788"/>
            <a:ext cx="3736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Scanning X-ray Microscopy:</a:t>
            </a:r>
          </a:p>
        </p:txBody>
      </p:sp>
      <p:sp>
        <p:nvSpPr>
          <p:cNvPr id="566282" name="Text Box 49"/>
          <p:cNvSpPr txBox="1">
            <a:spLocks noChangeArrowheads="1"/>
          </p:cNvSpPr>
          <p:nvPr/>
        </p:nvSpPr>
        <p:spPr bwMode="auto">
          <a:xfrm>
            <a:off x="619125" y="5235575"/>
            <a:ext cx="304323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bulk probe (micron-sized </a:t>
            </a:r>
          </a:p>
          <a:p>
            <a:pPr eaLnBrk="1" hangingPunct="1"/>
            <a:r>
              <a:rPr lang="en-US" sz="1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penetration depth)</a:t>
            </a:r>
          </a:p>
          <a:p>
            <a:pPr eaLnBrk="1" hangingPunct="1"/>
            <a:endParaRPr lang="en-US" sz="500"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Char char="•"/>
            </a:pPr>
            <a:r>
              <a:rPr lang="en-US" sz="1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spin, charge, lattice</a:t>
            </a:r>
          </a:p>
          <a:p>
            <a:pPr eaLnBrk="1" hangingPunct="1"/>
            <a:r>
              <a:rPr lang="en-US" sz="1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and chemical sensitivity</a:t>
            </a:r>
          </a:p>
        </p:txBody>
      </p:sp>
      <p:sp>
        <p:nvSpPr>
          <p:cNvPr id="566283" name="Text Box 50"/>
          <p:cNvSpPr txBox="1">
            <a:spLocks noChangeArrowheads="1"/>
          </p:cNvSpPr>
          <p:nvPr/>
        </p:nvSpPr>
        <p:spPr bwMode="auto">
          <a:xfrm>
            <a:off x="4259263" y="1425575"/>
            <a:ext cx="460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2E319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[0, 0, 2-2</a:t>
            </a:r>
            <a:r>
              <a:rPr lang="en-US" sz="1800">
                <a:solidFill>
                  <a:srgbClr val="2E3192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1800">
                <a:solidFill>
                  <a:srgbClr val="2E319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] Charge-density wave satellite</a:t>
            </a:r>
          </a:p>
        </p:txBody>
      </p:sp>
      <p:sp>
        <p:nvSpPr>
          <p:cNvPr id="566284" name="Rectangle 2"/>
          <p:cNvSpPr>
            <a:spLocks noChangeArrowheads="1"/>
          </p:cNvSpPr>
          <p:nvPr/>
        </p:nvSpPr>
        <p:spPr bwMode="auto">
          <a:xfrm>
            <a:off x="0" y="1358900"/>
            <a:ext cx="4179888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anchor="b">
            <a:spAutoFit/>
          </a:bodyPr>
          <a:lstStyle/>
          <a:p>
            <a:pPr algn="ctr" eaLnBrk="1" hangingPunct="1"/>
            <a:r>
              <a:rPr lang="en-US" sz="2800">
                <a:solidFill>
                  <a:srgbClr val="2E319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Microscopic Magnetic Domains in Chromium: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1026"/>
          <p:cNvSpPr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>
                <a:solidFill>
                  <a:schemeClr val="bg1"/>
                </a:solidFill>
              </a:rPr>
              <a:t>Coherent Scattering: Scientific opportunities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title"/>
          </p:nvPr>
        </p:nvSpPr>
        <p:spPr>
          <a:xfrm>
            <a:off x="525463" y="796925"/>
            <a:ext cx="8274050" cy="414338"/>
          </a:xfrm>
          <a:noFill/>
          <a:ln/>
        </p:spPr>
        <p:txBody>
          <a:bodyPr tIns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0" i="1">
                <a:solidFill>
                  <a:srgbClr val="000000"/>
                </a:solidFill>
              </a:rPr>
              <a:t>2) Direct measurement of antiferromagnetic domain fluctuations</a:t>
            </a:r>
          </a:p>
        </p:txBody>
      </p:sp>
      <p:pic>
        <p:nvPicPr>
          <p:cNvPr id="567300" name="Picture 2" descr="FIG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163" y="1322388"/>
            <a:ext cx="341788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301" name="Rectangle 4"/>
          <p:cNvSpPr>
            <a:spLocks noChangeArrowheads="1"/>
          </p:cNvSpPr>
          <p:nvPr/>
        </p:nvSpPr>
        <p:spPr bwMode="auto">
          <a:xfrm>
            <a:off x="2444750" y="2508250"/>
            <a:ext cx="889000" cy="952500"/>
          </a:xfrm>
          <a:prstGeom prst="rect">
            <a:avLst/>
          </a:prstGeom>
          <a:solidFill>
            <a:schemeClr val="bg2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7302" name="Line 5"/>
          <p:cNvSpPr>
            <a:spLocks noChangeShapeType="1"/>
          </p:cNvSpPr>
          <p:nvPr/>
        </p:nvSpPr>
        <p:spPr bwMode="auto">
          <a:xfrm>
            <a:off x="3967163" y="1550988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7303" name="Text Box 6"/>
          <p:cNvSpPr txBox="1">
            <a:spLocks noChangeArrowheads="1"/>
          </p:cNvSpPr>
          <p:nvPr/>
        </p:nvSpPr>
        <p:spPr bwMode="auto">
          <a:xfrm>
            <a:off x="3967163" y="2187575"/>
            <a:ext cx="4079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l</a:t>
            </a:r>
          </a:p>
        </p:txBody>
      </p:sp>
      <p:sp>
        <p:nvSpPr>
          <p:cNvPr id="567304" name="Text Box 7"/>
          <p:cNvSpPr txBox="1">
            <a:spLocks noChangeArrowheads="1"/>
          </p:cNvSpPr>
          <p:nvPr/>
        </p:nvSpPr>
        <p:spPr bwMode="auto">
          <a:xfrm>
            <a:off x="1158875" y="1949450"/>
            <a:ext cx="4286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800" b="1">
                <a:solidFill>
                  <a:srgbClr val="CC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</a:p>
        </p:txBody>
      </p:sp>
      <p:sp>
        <p:nvSpPr>
          <p:cNvPr id="567305" name="Text Box 8"/>
          <p:cNvSpPr txBox="1">
            <a:spLocks noChangeArrowheads="1"/>
          </p:cNvSpPr>
          <p:nvPr/>
        </p:nvSpPr>
        <p:spPr bwMode="auto">
          <a:xfrm>
            <a:off x="2481263" y="4129088"/>
            <a:ext cx="42862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800" b="1">
                <a:solidFill>
                  <a:srgbClr val="CC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</a:p>
        </p:txBody>
      </p:sp>
      <p:pic>
        <p:nvPicPr>
          <p:cNvPr id="567306" name="Picture 9" descr="CDW_brag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785" t="23668"/>
          <a:stretch>
            <a:fillRect/>
          </a:stretch>
        </p:blipFill>
        <p:spPr bwMode="auto">
          <a:xfrm>
            <a:off x="5484813" y="2184400"/>
            <a:ext cx="3338512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7307" name="Picture 10" descr="CDW_brag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1" t="5302" r="79878" b="18367"/>
          <a:stretch>
            <a:fillRect/>
          </a:stretch>
        </p:blipFill>
        <p:spPr bwMode="auto">
          <a:xfrm>
            <a:off x="4576763" y="1408113"/>
            <a:ext cx="1296987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308" name="Rectangle 11"/>
          <p:cNvSpPr>
            <a:spLocks noChangeArrowheads="1"/>
          </p:cNvSpPr>
          <p:nvPr/>
        </p:nvSpPr>
        <p:spPr bwMode="auto">
          <a:xfrm>
            <a:off x="7454900" y="4279900"/>
            <a:ext cx="1452563" cy="695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2400" b="1">
              <a:solidFill>
                <a:schemeClr val="bg2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7309" name="Text Box 13"/>
          <p:cNvSpPr txBox="1">
            <a:spLocks noChangeArrowheads="1"/>
          </p:cNvSpPr>
          <p:nvPr/>
        </p:nvSpPr>
        <p:spPr bwMode="auto">
          <a:xfrm>
            <a:off x="6907213" y="2751138"/>
            <a:ext cx="300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</a:p>
        </p:txBody>
      </p:sp>
      <p:sp>
        <p:nvSpPr>
          <p:cNvPr id="567310" name="Text Box 14"/>
          <p:cNvSpPr txBox="1">
            <a:spLocks noChangeArrowheads="1"/>
          </p:cNvSpPr>
          <p:nvPr/>
        </p:nvSpPr>
        <p:spPr bwMode="auto">
          <a:xfrm>
            <a:off x="6897688" y="4576763"/>
            <a:ext cx="300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</a:p>
        </p:txBody>
      </p:sp>
      <p:sp>
        <p:nvSpPr>
          <p:cNvPr id="567311" name="Text Box 15"/>
          <p:cNvSpPr txBox="1">
            <a:spLocks noChangeArrowheads="1"/>
          </p:cNvSpPr>
          <p:nvPr/>
        </p:nvSpPr>
        <p:spPr bwMode="auto">
          <a:xfrm>
            <a:off x="7797800" y="3665538"/>
            <a:ext cx="300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</a:p>
        </p:txBody>
      </p:sp>
      <p:sp>
        <p:nvSpPr>
          <p:cNvPr id="567312" name="Text Box 16"/>
          <p:cNvSpPr txBox="1">
            <a:spLocks noChangeArrowheads="1"/>
          </p:cNvSpPr>
          <p:nvPr/>
        </p:nvSpPr>
        <p:spPr bwMode="auto">
          <a:xfrm>
            <a:off x="6000750" y="3665538"/>
            <a:ext cx="369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</a:p>
        </p:txBody>
      </p:sp>
      <p:sp>
        <p:nvSpPr>
          <p:cNvPr id="567313" name="Text Box 17"/>
          <p:cNvSpPr txBox="1">
            <a:spLocks noChangeArrowheads="1"/>
          </p:cNvSpPr>
          <p:nvPr/>
        </p:nvSpPr>
        <p:spPr bwMode="auto">
          <a:xfrm>
            <a:off x="6578600" y="4105275"/>
            <a:ext cx="300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3</a:t>
            </a:r>
          </a:p>
        </p:txBody>
      </p:sp>
      <p:sp>
        <p:nvSpPr>
          <p:cNvPr id="567314" name="Text Box 18"/>
          <p:cNvSpPr txBox="1">
            <a:spLocks noChangeArrowheads="1"/>
          </p:cNvSpPr>
          <p:nvPr/>
        </p:nvSpPr>
        <p:spPr bwMode="auto">
          <a:xfrm>
            <a:off x="7285038" y="3206750"/>
            <a:ext cx="300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3</a:t>
            </a:r>
          </a:p>
        </p:txBody>
      </p:sp>
      <p:sp>
        <p:nvSpPr>
          <p:cNvPr id="567315" name="Text Box 19"/>
          <p:cNvSpPr txBox="1">
            <a:spLocks noChangeArrowheads="1"/>
          </p:cNvSpPr>
          <p:nvPr/>
        </p:nvSpPr>
        <p:spPr bwMode="auto">
          <a:xfrm>
            <a:off x="5076825" y="4967288"/>
            <a:ext cx="3794125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ko-KR" sz="2800">
                <a:latin typeface="Comic Sans MS" pitchFamily="66" charset="0"/>
                <a:ea typeface="Batang" pitchFamily="18" charset="-127"/>
                <a:cs typeface="Arial Unicode MS" pitchFamily="34" charset="-128"/>
              </a:rPr>
              <a:t>Momentum Space:</a:t>
            </a:r>
          </a:p>
          <a:p>
            <a:pPr algn="ctr" eaLnBrk="1" hangingPunct="1"/>
            <a:r>
              <a:rPr lang="en-US" altLang="ko-KR" sz="2000">
                <a:latin typeface="Comic Sans MS" pitchFamily="66" charset="0"/>
                <a:ea typeface="Batang" pitchFamily="18" charset="-127"/>
                <a:cs typeface="Arial Unicode MS" pitchFamily="34" charset="-128"/>
              </a:rPr>
              <a:t>transfer of intensity from satellites 1 to 2 due to switch</a:t>
            </a:r>
            <a:endParaRPr lang="en-US" sz="2000">
              <a:latin typeface="Comic Sans MS" pitchFamily="66" charset="0"/>
              <a:ea typeface="Batang" pitchFamily="18" charset="-127"/>
              <a:cs typeface="Arial Unicode MS" pitchFamily="34" charset="-128"/>
            </a:endParaRPr>
          </a:p>
        </p:txBody>
      </p:sp>
      <p:sp>
        <p:nvSpPr>
          <p:cNvPr id="567316" name="Rectangle 20"/>
          <p:cNvSpPr>
            <a:spLocks noChangeArrowheads="1"/>
          </p:cNvSpPr>
          <p:nvPr/>
        </p:nvSpPr>
        <p:spPr bwMode="auto">
          <a:xfrm>
            <a:off x="228600" y="4789488"/>
            <a:ext cx="4260850" cy="631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336800" y="2400300"/>
            <a:ext cx="1004888" cy="1117600"/>
            <a:chOff x="1525" y="871"/>
            <a:chExt cx="633" cy="704"/>
          </a:xfrm>
        </p:grpSpPr>
        <p:pic>
          <p:nvPicPr>
            <p:cNvPr id="567318" name="Picture 2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" y="871"/>
              <a:ext cx="633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7319" name="Rectangle 21"/>
            <p:cNvSpPr>
              <a:spLocks noChangeArrowheads="1"/>
            </p:cNvSpPr>
            <p:nvPr/>
          </p:nvSpPr>
          <p:spPr bwMode="auto">
            <a:xfrm>
              <a:off x="1567" y="936"/>
              <a:ext cx="578" cy="612"/>
            </a:xfrm>
            <a:prstGeom prst="rect">
              <a:avLst/>
            </a:prstGeom>
            <a:solidFill>
              <a:schemeClr val="bg2">
                <a:alpha val="4117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1800"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567320" name="Group 24"/>
          <p:cNvGrpSpPr>
            <a:grpSpLocks/>
          </p:cNvGrpSpPr>
          <p:nvPr/>
        </p:nvGrpSpPr>
        <p:grpSpPr bwMode="auto">
          <a:xfrm>
            <a:off x="6249988" y="2897188"/>
            <a:ext cx="1724025" cy="1817687"/>
            <a:chOff x="3937" y="1825"/>
            <a:chExt cx="1086" cy="1145"/>
          </a:xfrm>
        </p:grpSpPr>
        <p:sp>
          <p:nvSpPr>
            <p:cNvPr id="567321" name="Freeform 12"/>
            <p:cNvSpPr>
              <a:spLocks/>
            </p:cNvSpPr>
            <p:nvPr/>
          </p:nvSpPr>
          <p:spPr bwMode="auto">
            <a:xfrm>
              <a:off x="4663" y="2570"/>
              <a:ext cx="360" cy="400"/>
            </a:xfrm>
            <a:custGeom>
              <a:avLst/>
              <a:gdLst>
                <a:gd name="T0" fmla="*/ 2147483647 w 262"/>
                <a:gd name="T1" fmla="*/ 0 h 275"/>
                <a:gd name="T2" fmla="*/ 2147483647 w 262"/>
                <a:gd name="T3" fmla="*/ 2147483647 h 275"/>
                <a:gd name="T4" fmla="*/ 0 w 262"/>
                <a:gd name="T5" fmla="*/ 2147483647 h 275"/>
                <a:gd name="T6" fmla="*/ 0 60000 65536"/>
                <a:gd name="T7" fmla="*/ 0 60000 65536"/>
                <a:gd name="T8" fmla="*/ 0 60000 65536"/>
                <a:gd name="T9" fmla="*/ 0 w 262"/>
                <a:gd name="T10" fmla="*/ 0 h 275"/>
                <a:gd name="T11" fmla="*/ 262 w 262"/>
                <a:gd name="T12" fmla="*/ 275 h 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2" h="275">
                  <a:moveTo>
                    <a:pt x="248" y="0"/>
                  </a:moveTo>
                  <a:cubicBezTo>
                    <a:pt x="244" y="35"/>
                    <a:pt x="262" y="169"/>
                    <a:pt x="221" y="213"/>
                  </a:cubicBezTo>
                  <a:cubicBezTo>
                    <a:pt x="168" y="275"/>
                    <a:pt x="46" y="255"/>
                    <a:pt x="0" y="266"/>
                  </a:cubicBezTo>
                </a:path>
              </a:pathLst>
            </a:custGeom>
            <a:noFill/>
            <a:ln w="34925">
              <a:solidFill>
                <a:schemeClr val="accent2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1" hangingPunct="1"/>
              <a:endParaRPr lang="en-US" sz="1800"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567322" name="Freeform 26"/>
            <p:cNvSpPr>
              <a:spLocks/>
            </p:cNvSpPr>
            <p:nvPr/>
          </p:nvSpPr>
          <p:spPr bwMode="auto">
            <a:xfrm rot="-10610167">
              <a:off x="3937" y="1825"/>
              <a:ext cx="360" cy="400"/>
            </a:xfrm>
            <a:custGeom>
              <a:avLst/>
              <a:gdLst>
                <a:gd name="T0" fmla="*/ 2147483647 w 262"/>
                <a:gd name="T1" fmla="*/ 0 h 275"/>
                <a:gd name="T2" fmla="*/ 2147483647 w 262"/>
                <a:gd name="T3" fmla="*/ 2147483647 h 275"/>
                <a:gd name="T4" fmla="*/ 0 w 262"/>
                <a:gd name="T5" fmla="*/ 2147483647 h 275"/>
                <a:gd name="T6" fmla="*/ 0 60000 65536"/>
                <a:gd name="T7" fmla="*/ 0 60000 65536"/>
                <a:gd name="T8" fmla="*/ 0 60000 65536"/>
                <a:gd name="T9" fmla="*/ 0 w 262"/>
                <a:gd name="T10" fmla="*/ 0 h 275"/>
                <a:gd name="T11" fmla="*/ 262 w 262"/>
                <a:gd name="T12" fmla="*/ 275 h 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2" h="275">
                  <a:moveTo>
                    <a:pt x="248" y="0"/>
                  </a:moveTo>
                  <a:cubicBezTo>
                    <a:pt x="244" y="35"/>
                    <a:pt x="262" y="169"/>
                    <a:pt x="221" y="213"/>
                  </a:cubicBezTo>
                  <a:cubicBezTo>
                    <a:pt x="168" y="275"/>
                    <a:pt x="46" y="255"/>
                    <a:pt x="0" y="266"/>
                  </a:cubicBezTo>
                </a:path>
              </a:pathLst>
            </a:custGeom>
            <a:noFill/>
            <a:ln w="34925">
              <a:solidFill>
                <a:schemeClr val="accent2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pPr algn="ctr" eaLnBrk="1" hangingPunct="1"/>
              <a:endParaRPr lang="en-US" sz="1800"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567323" name="Text Box 3"/>
          <p:cNvSpPr txBox="1">
            <a:spLocks noChangeArrowheads="1"/>
          </p:cNvSpPr>
          <p:nvPr/>
        </p:nvSpPr>
        <p:spPr bwMode="auto">
          <a:xfrm>
            <a:off x="469900" y="4927600"/>
            <a:ext cx="3443288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ko-KR" sz="2800">
                <a:latin typeface="Comic Sans MS" pitchFamily="66" charset="0"/>
                <a:ea typeface="Batang" pitchFamily="18" charset="-127"/>
                <a:cs typeface="Arial Unicode MS" pitchFamily="34" charset="-128"/>
              </a:rPr>
              <a:t>Real Space:</a:t>
            </a:r>
          </a:p>
          <a:p>
            <a:pPr algn="ctr" eaLnBrk="1" hangingPunct="1"/>
            <a:r>
              <a:rPr lang="en-US" altLang="ko-KR" sz="1800">
                <a:latin typeface="Comic Sans MS" pitchFamily="66" charset="0"/>
                <a:ea typeface="Batang" pitchFamily="18" charset="-127"/>
                <a:cs typeface="Arial Unicode MS" pitchFamily="34" charset="-128"/>
              </a:rPr>
              <a:t>elemental switching block</a:t>
            </a:r>
          </a:p>
          <a:p>
            <a:pPr algn="ctr" eaLnBrk="1" hangingPunct="1"/>
            <a:r>
              <a:rPr lang="en-US" altLang="ko-KR" sz="1800">
                <a:latin typeface="Comic Sans MS" pitchFamily="66" charset="0"/>
                <a:ea typeface="Batang" pitchFamily="18" charset="-127"/>
                <a:cs typeface="Arial Unicode MS" pitchFamily="34" charset="-128"/>
              </a:rPr>
              <a:t>(V=(</a:t>
            </a:r>
            <a:r>
              <a:rPr lang="en-US" altLang="ko-KR" sz="2400">
                <a:latin typeface="Symbol" pitchFamily="18" charset="2"/>
                <a:ea typeface="Batang" pitchFamily="18" charset="-127"/>
                <a:cs typeface="Arial Unicode MS" pitchFamily="34" charset="-128"/>
              </a:rPr>
              <a:t>l</a:t>
            </a:r>
            <a:r>
              <a:rPr lang="en-US" altLang="ko-KR" sz="1800">
                <a:latin typeface="Comic Sans MS" pitchFamily="66" charset="0"/>
                <a:ea typeface="Batang" pitchFamily="18" charset="-127"/>
                <a:cs typeface="Arial Unicode MS" pitchFamily="34" charset="-128"/>
              </a:rPr>
              <a:t>/2)</a:t>
            </a:r>
            <a:r>
              <a:rPr lang="en-US" altLang="ko-KR" sz="1800" baseline="30000">
                <a:latin typeface="Comic Sans MS" pitchFamily="66" charset="0"/>
                <a:ea typeface="Batang" pitchFamily="18" charset="-127"/>
                <a:cs typeface="Arial Unicode MS" pitchFamily="34" charset="-128"/>
              </a:rPr>
              <a:t>3</a:t>
            </a:r>
            <a:r>
              <a:rPr lang="en-US" altLang="ko-KR" sz="2000">
                <a:latin typeface="Comic Sans MS" pitchFamily="66" charset="0"/>
                <a:ea typeface="Batang" pitchFamily="18" charset="-127"/>
                <a:cs typeface="Arial Unicode MS" pitchFamily="34" charset="-128"/>
              </a:rPr>
              <a:t>, </a:t>
            </a:r>
            <a:r>
              <a:rPr lang="en-US" altLang="ko-KR" sz="2200">
                <a:latin typeface="Symbol" pitchFamily="18" charset="2"/>
                <a:ea typeface="Batang" pitchFamily="18" charset="-127"/>
                <a:cs typeface="Arial Unicode MS" pitchFamily="34" charset="-128"/>
              </a:rPr>
              <a:t>l</a:t>
            </a:r>
            <a:r>
              <a:rPr lang="en-US" altLang="ko-KR" sz="2000">
                <a:latin typeface="Comic Sans MS" pitchFamily="66" charset="0"/>
                <a:ea typeface="Batang" pitchFamily="18" charset="-127"/>
                <a:cs typeface="Arial Unicode MS" pitchFamily="34" charset="-128"/>
              </a:rPr>
              <a:t>=</a:t>
            </a:r>
            <a:r>
              <a:rPr lang="en-US" altLang="ko-KR" sz="1800">
                <a:latin typeface="Comic Sans MS" pitchFamily="66" charset="0"/>
                <a:ea typeface="Batang" pitchFamily="18" charset="-127"/>
                <a:cs typeface="Arial Unicode MS" pitchFamily="34" charset="-128"/>
              </a:rPr>
              <a:t>3-4 nm)</a:t>
            </a:r>
            <a:endParaRPr lang="en-US" sz="2000">
              <a:latin typeface="Comic Sans MS" pitchFamily="66" charset="0"/>
              <a:ea typeface="Batang" pitchFamily="18" charset="-127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1026"/>
          <p:cNvSpPr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>
                <a:solidFill>
                  <a:schemeClr val="bg1"/>
                </a:solidFill>
              </a:rPr>
              <a:t>Coherent Scattering: Scientific opportunities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title"/>
          </p:nvPr>
        </p:nvSpPr>
        <p:spPr>
          <a:xfrm>
            <a:off x="525463" y="796925"/>
            <a:ext cx="8274050" cy="414338"/>
          </a:xfrm>
          <a:noFill/>
          <a:ln/>
        </p:spPr>
        <p:txBody>
          <a:bodyPr tIns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0" i="1">
                <a:solidFill>
                  <a:srgbClr val="000000"/>
                </a:solidFill>
              </a:rPr>
              <a:t>2) Direct measurement of antiferromagnetic domain fluctuations</a:t>
            </a:r>
          </a:p>
        </p:txBody>
      </p:sp>
      <p:pic>
        <p:nvPicPr>
          <p:cNvPr id="568324" name="Picture 2" descr="8id_setup"/>
          <p:cNvPicPr>
            <a:picLocks noChangeAspect="1" noChangeArrowheads="1"/>
          </p:cNvPicPr>
          <p:nvPr/>
        </p:nvPicPr>
        <p:blipFill>
          <a:blip r:embed="rId4" cstate="print">
            <a:lum bright="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338" y="1833563"/>
            <a:ext cx="260985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8325" name="Text Box 5"/>
          <p:cNvSpPr txBox="1">
            <a:spLocks noChangeArrowheads="1"/>
          </p:cNvSpPr>
          <p:nvPr/>
        </p:nvSpPr>
        <p:spPr bwMode="auto">
          <a:xfrm>
            <a:off x="179388" y="1309688"/>
            <a:ext cx="3430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>
                <a:ea typeface="Arial Unicode MS" pitchFamily="34" charset="-128"/>
                <a:cs typeface="Arial Unicode MS" pitchFamily="34" charset="-128"/>
              </a:rPr>
              <a:t>Experimental setup @ 8ID-G</a:t>
            </a:r>
          </a:p>
        </p:txBody>
      </p:sp>
      <p:grpSp>
        <p:nvGrpSpPr>
          <p:cNvPr id="568326" name="Group 22"/>
          <p:cNvGrpSpPr>
            <a:grpSpLocks noChangeAspect="1"/>
          </p:cNvGrpSpPr>
          <p:nvPr/>
        </p:nvGrpSpPr>
        <p:grpSpPr bwMode="auto">
          <a:xfrm>
            <a:off x="1504950" y="3852863"/>
            <a:ext cx="1243013" cy="1350962"/>
            <a:chOff x="1553031" y="1112157"/>
            <a:chExt cx="4158323" cy="4519380"/>
          </a:xfrm>
        </p:grpSpPr>
        <p:graphicFrame>
          <p:nvGraphicFramePr>
            <p:cNvPr id="568327" name="Object 8"/>
            <p:cNvGraphicFramePr>
              <a:graphicFrameLocks noChangeAspect="1"/>
            </p:cNvGraphicFramePr>
            <p:nvPr/>
          </p:nvGraphicFramePr>
          <p:xfrm>
            <a:off x="3436906" y="1112157"/>
            <a:ext cx="2064009" cy="950913"/>
          </p:xfrm>
          <a:graphic>
            <a:graphicData uri="http://schemas.openxmlformats.org/presentationml/2006/ole">
              <p:oleObj spid="_x0000_s568355" name="Equation" r:id="rId5" imgW="1193800" imgH="393700" progId="">
                <p:embed/>
              </p:oleObj>
            </a:graphicData>
          </a:graphic>
        </p:graphicFrame>
        <p:graphicFrame>
          <p:nvGraphicFramePr>
            <p:cNvPr id="568328" name="Object 14"/>
            <p:cNvGraphicFramePr>
              <a:graphicFrameLocks noChangeAspect="1"/>
            </p:cNvGraphicFramePr>
            <p:nvPr/>
          </p:nvGraphicFramePr>
          <p:xfrm>
            <a:off x="1553031" y="2665768"/>
            <a:ext cx="585304" cy="814388"/>
          </p:xfrm>
          <a:graphic>
            <a:graphicData uri="http://schemas.openxmlformats.org/presentationml/2006/ole">
              <p:oleObj spid="_x0000_s568356" name="Equation" r:id="rId6" imgW="164885" imgH="215619" progId="Equation.3">
                <p:embed/>
              </p:oleObj>
            </a:graphicData>
          </a:graphic>
        </p:graphicFrame>
        <p:graphicFrame>
          <p:nvGraphicFramePr>
            <p:cNvPr id="568329" name="Object 17"/>
            <p:cNvGraphicFramePr>
              <a:graphicFrameLocks noChangeAspect="1"/>
            </p:cNvGraphicFramePr>
            <p:nvPr/>
          </p:nvGraphicFramePr>
          <p:xfrm>
            <a:off x="3331509" y="4756824"/>
            <a:ext cx="681241" cy="874713"/>
          </p:xfrm>
          <a:graphic>
            <a:graphicData uri="http://schemas.openxmlformats.org/presentationml/2006/ole">
              <p:oleObj spid="_x0000_s568357" name="Equation" r:id="rId7" imgW="139579" imgH="215713" progId="Equation.3">
                <p:embed/>
              </p:oleObj>
            </a:graphicData>
          </a:graphic>
        </p:graphicFrame>
        <p:grpSp>
          <p:nvGrpSpPr>
            <p:cNvPr id="568330" name="Group 21"/>
            <p:cNvGrpSpPr>
              <a:grpSpLocks noChangeAspect="1"/>
            </p:cNvGrpSpPr>
            <p:nvPr/>
          </p:nvGrpSpPr>
          <p:grpSpPr bwMode="auto">
            <a:xfrm>
              <a:off x="2018186" y="2162175"/>
              <a:ext cx="3693168" cy="2287588"/>
              <a:chOff x="2018186" y="2162175"/>
              <a:chExt cx="3693168" cy="2287588"/>
            </a:xfrm>
          </p:grpSpPr>
          <p:sp>
            <p:nvSpPr>
              <p:cNvPr id="568331" name="AutoShape 5"/>
              <p:cNvSpPr>
                <a:spLocks noChangeAspect="1" noChangeArrowheads="1"/>
              </p:cNvSpPr>
              <p:nvPr/>
            </p:nvSpPr>
            <p:spPr bwMode="auto">
              <a:xfrm flipH="1">
                <a:off x="2027373" y="2171700"/>
                <a:ext cx="3662544" cy="2276475"/>
              </a:xfrm>
              <a:prstGeom prst="parallelogram">
                <a:avLst>
                  <a:gd name="adj" fmla="val 48653"/>
                </a:avLst>
              </a:prstGeom>
              <a:solidFill>
                <a:srgbClr val="0000FF">
                  <a:alpha val="2392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0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 sz="1800">
                  <a:latin typeface="Calibri" pitchFamily="34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68332" name="Line 9"/>
              <p:cNvSpPr>
                <a:spLocks noChangeAspect="1" noChangeShapeType="1"/>
              </p:cNvSpPr>
              <p:nvPr/>
            </p:nvSpPr>
            <p:spPr bwMode="auto">
              <a:xfrm flipV="1">
                <a:off x="3165028" y="2171700"/>
                <a:ext cx="1442357" cy="2195513"/>
              </a:xfrm>
              <a:prstGeom prst="line">
                <a:avLst/>
              </a:prstGeom>
              <a:noFill/>
              <a:ln w="762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8333" name="Line 10"/>
              <p:cNvSpPr>
                <a:spLocks noChangeAspect="1" noChangeShapeType="1"/>
              </p:cNvSpPr>
              <p:nvPr/>
            </p:nvSpPr>
            <p:spPr bwMode="auto">
              <a:xfrm>
                <a:off x="2059528" y="2171700"/>
                <a:ext cx="2547857" cy="15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8334" name="Line 1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607385" y="2171700"/>
                <a:ext cx="1103969" cy="227647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8335" name="Line 18"/>
              <p:cNvSpPr>
                <a:spLocks noChangeAspect="1" noChangeShapeType="1"/>
              </p:cNvSpPr>
              <p:nvPr/>
            </p:nvSpPr>
            <p:spPr bwMode="auto">
              <a:xfrm flipH="1">
                <a:off x="3249242" y="4448175"/>
                <a:ext cx="2462112" cy="158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8336" name="Line 1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18186" y="2162175"/>
                <a:ext cx="1018224" cy="2195513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568337" name="Rectangle 2"/>
          <p:cNvSpPr>
            <a:spLocks noChangeArrowheads="1"/>
          </p:cNvSpPr>
          <p:nvPr/>
        </p:nvSpPr>
        <p:spPr bwMode="auto">
          <a:xfrm>
            <a:off x="3557588" y="1454150"/>
            <a:ext cx="324961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1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Quasi-static Bragg speckle</a:t>
            </a:r>
          </a:p>
          <a:p>
            <a:pPr algn="ctr" eaLnBrk="1" hangingPunct="1"/>
            <a:r>
              <a:rPr lang="en-US" sz="1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(line scans from 2D image):</a:t>
            </a:r>
          </a:p>
        </p:txBody>
      </p:sp>
      <p:sp>
        <p:nvSpPr>
          <p:cNvPr id="568338" name="Text Box 3"/>
          <p:cNvSpPr txBox="1">
            <a:spLocks noChangeArrowheads="1"/>
          </p:cNvSpPr>
          <p:nvPr/>
        </p:nvSpPr>
        <p:spPr bwMode="auto">
          <a:xfrm>
            <a:off x="6723063" y="1517650"/>
            <a:ext cx="24209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9703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9703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9703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9703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9703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970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970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970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970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X-ray Bragg speckle</a:t>
            </a:r>
            <a:br>
              <a:rPr lang="en-US" sz="1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1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(6-hr average)</a:t>
            </a:r>
          </a:p>
        </p:txBody>
      </p:sp>
      <p:pic>
        <p:nvPicPr>
          <p:cNvPr id="568339" name="Picture 5" descr="XPCS_Geom_sketch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14" t="42357" r="233" b="2443"/>
          <a:stretch>
            <a:fillRect/>
          </a:stretch>
        </p:blipFill>
        <p:spPr bwMode="auto">
          <a:xfrm>
            <a:off x="3660775" y="2230438"/>
            <a:ext cx="2879725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8340" name="Picture 6" descr="BRAGG_AVG"/>
          <p:cNvPicPr>
            <a:picLocks noChangeAspect="1" noChangeArrowheads="1"/>
          </p:cNvPicPr>
          <p:nvPr/>
        </p:nvPicPr>
        <p:blipFill>
          <a:blip r:embed="rId9" cstate="print">
            <a:lum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5800" y="2554288"/>
            <a:ext cx="198437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8341" name="Rectangle 7"/>
          <p:cNvSpPr>
            <a:spLocks noChangeArrowheads="1"/>
          </p:cNvSpPr>
          <p:nvPr/>
        </p:nvSpPr>
        <p:spPr bwMode="auto">
          <a:xfrm>
            <a:off x="7035800" y="3449638"/>
            <a:ext cx="1968500" cy="7937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sz="180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8342" name="Line 8"/>
          <p:cNvSpPr>
            <a:spLocks noChangeShapeType="1"/>
          </p:cNvSpPr>
          <p:nvPr/>
        </p:nvSpPr>
        <p:spPr bwMode="auto">
          <a:xfrm>
            <a:off x="6378575" y="2446338"/>
            <a:ext cx="658813" cy="10112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8343" name="Line 9"/>
          <p:cNvSpPr>
            <a:spLocks noChangeShapeType="1"/>
          </p:cNvSpPr>
          <p:nvPr/>
        </p:nvSpPr>
        <p:spPr bwMode="auto">
          <a:xfrm flipV="1">
            <a:off x="6389688" y="3498850"/>
            <a:ext cx="650875" cy="11239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56834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10" t="2441" r="7944" b="6998"/>
          <a:stretch>
            <a:fillRect/>
          </a:stretch>
        </p:blipFill>
        <p:spPr bwMode="auto">
          <a:xfrm>
            <a:off x="3421063" y="1973263"/>
            <a:ext cx="5722937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8345" name="Rectangle 2"/>
          <p:cNvSpPr>
            <a:spLocks noChangeArrowheads="1"/>
          </p:cNvSpPr>
          <p:nvPr/>
        </p:nvSpPr>
        <p:spPr bwMode="auto">
          <a:xfrm>
            <a:off x="4554538" y="1376363"/>
            <a:ext cx="324961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1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Charge Density Wave</a:t>
            </a:r>
          </a:p>
          <a:p>
            <a:pPr algn="ctr" eaLnBrk="1" hangingPunct="1"/>
            <a:r>
              <a:rPr lang="en-US" sz="1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(at 4K; 6 hours total)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37" grpId="0"/>
      <p:bldP spid="568337" grpId="1"/>
      <p:bldP spid="568338" grpId="0"/>
      <p:bldP spid="568338" grpId="1"/>
      <p:bldP spid="568341" grpId="0" animBg="1"/>
      <p:bldP spid="568341" grpId="1" animBg="1"/>
      <p:bldP spid="568342" grpId="0" animBg="1"/>
      <p:bldP spid="568342" grpId="1" animBg="1"/>
      <p:bldP spid="568343" grpId="0" animBg="1"/>
      <p:bldP spid="568343" grpId="1" animBg="1"/>
      <p:bldP spid="568345" grpId="0"/>
      <p:bldP spid="568345" grpId="1"/>
      <p:bldP spid="56834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95300" y="2735263"/>
            <a:ext cx="7897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/>
              <a:t>Theoretical longitudinal coherence length and coherent flux @ P10</a:t>
            </a:r>
          </a:p>
        </p:txBody>
      </p:sp>
      <p:graphicFrame>
        <p:nvGraphicFramePr>
          <p:cNvPr id="5" name="Group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7202251"/>
              </p:ext>
            </p:extLst>
          </p:nvPr>
        </p:nvGraphicFramePr>
        <p:xfrm>
          <a:off x="744538" y="3343275"/>
          <a:ext cx="7367587" cy="2025333"/>
        </p:xfrm>
        <a:graphic>
          <a:graphicData uri="http://schemas.openxmlformats.org/drawingml/2006/table">
            <a:tbl>
              <a:tblPr/>
              <a:tblGrid>
                <a:gridCol w="3598862"/>
                <a:gridCol w="1279525"/>
                <a:gridCol w="1230313"/>
                <a:gridCol w="1258887"/>
              </a:tblGrid>
              <a:tr h="415925"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Δλ</a:t>
                      </a: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λ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</a:t>
                      </a:r>
                      <a:r>
                        <a:rPr kumimoji="0" lang="en-GB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l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Flux</a:t>
                      </a:r>
                      <a:r>
                        <a:rPr kumimoji="0" lang="de-DE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coh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Energy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·10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[pink beam, 1st harmonic]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0.025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µm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1.4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·10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kumimoji="0" lang="en-GB" sz="1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8keV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·10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-4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[Si(111)]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1.5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µm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2.3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·10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kumimoji="0" lang="en-GB" sz="1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8keV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·10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-5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[Si(311)]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5.0µm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·10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en-GB" sz="1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8keV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·10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[pink beam, 3rd harmonic]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0.054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µm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1.4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·10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kumimoji="0" lang="en-GB" sz="1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496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12keV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62013" y="5573713"/>
            <a:ext cx="6959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CC0000"/>
                </a:solidFill>
              </a:rPr>
              <a:t>However, without focusing only a tiny fraction (~1/1000) is usable!!!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588004" y="987809"/>
            <a:ext cx="800893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The Coherence Beamline P10 specializes in facilitating coherent x-ray scattering techniques in the medium-hard x-ray range (5</a:t>
            </a:r>
            <a:r>
              <a:rPr lang="en-US" sz="2000" dirty="0">
                <a:solidFill>
                  <a:srgbClr val="0000FF"/>
                </a:solidFill>
                <a:latin typeface="Arial"/>
                <a:ea typeface="Lucida Sans Unicode" pitchFamily="34" charset="0"/>
                <a:cs typeface="Times New Roman" pitchFamily="18" charset="0"/>
              </a:rPr>
              <a:t>—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20keV).</a:t>
            </a:r>
            <a:br>
              <a:rPr lang="en-US" sz="2000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Scientifically the aim is to investigate structures and dynamics on nanometer length scales.</a:t>
            </a:r>
            <a:r>
              <a:rPr lang="hi-IN" sz="2000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Mangal" pitchFamily="18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The 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two main experimental techniques are X-ray Photon Correlation Spectroscopy (XPCS) and Coherent Diffraction Imaging (CDI).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dirty="0" err="1" smtClean="0"/>
              <a:t>K</a:t>
            </a:r>
            <a:r>
              <a:rPr lang="en-US" dirty="0" err="1" smtClean="0"/>
              <a:t>ohärenz</a:t>
            </a:r>
            <a:r>
              <a:rPr lang="en-US" dirty="0" smtClean="0"/>
              <a:t> </a:t>
            </a:r>
            <a:r>
              <a:rPr lang="en-US" dirty="0"/>
              <a:t>Beamline </a:t>
            </a:r>
            <a:r>
              <a:rPr lang="en-US" dirty="0" smtClean="0"/>
              <a:t>P10 </a:t>
            </a:r>
            <a:r>
              <a:rPr lang="en-US" dirty="0" smtClean="0"/>
              <a:t>von </a:t>
            </a:r>
            <a:r>
              <a:rPr lang="en-US" dirty="0" smtClean="0"/>
              <a:t>PETRA III: </a:t>
            </a:r>
            <a:r>
              <a:rPr lang="en-US" dirty="0" err="1" smtClean="0"/>
              <a:t>Einführung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7911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1026"/>
          <p:cNvSpPr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>
                <a:solidFill>
                  <a:schemeClr val="bg1"/>
                </a:solidFill>
              </a:rPr>
              <a:t>Coherent Scattering: Scientific opportunities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569347" name="Rectangle 3"/>
          <p:cNvSpPr>
            <a:spLocks noGrp="1" noChangeArrowheads="1"/>
          </p:cNvSpPr>
          <p:nvPr>
            <p:ph type="title"/>
          </p:nvPr>
        </p:nvSpPr>
        <p:spPr>
          <a:xfrm>
            <a:off x="525463" y="796925"/>
            <a:ext cx="8274050" cy="414338"/>
          </a:xfrm>
          <a:noFill/>
          <a:ln/>
        </p:spPr>
        <p:txBody>
          <a:bodyPr tIns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0" i="1">
                <a:solidFill>
                  <a:srgbClr val="000000"/>
                </a:solidFill>
              </a:rPr>
              <a:t>2) Direct measurement of antiferromagnetic domain fluctuations</a:t>
            </a:r>
          </a:p>
        </p:txBody>
      </p:sp>
      <p:pic>
        <p:nvPicPr>
          <p:cNvPr id="569348" name="Picture 3" descr="Graph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78038"/>
            <a:ext cx="496093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9349" name="Group 5"/>
          <p:cNvGrpSpPr>
            <a:grpSpLocks/>
          </p:cNvGrpSpPr>
          <p:nvPr/>
        </p:nvGrpSpPr>
        <p:grpSpPr bwMode="auto">
          <a:xfrm>
            <a:off x="4391025" y="3101975"/>
            <a:ext cx="4752975" cy="3756025"/>
            <a:chOff x="2766" y="1561"/>
            <a:chExt cx="2994" cy="2366"/>
          </a:xfrm>
        </p:grpSpPr>
        <p:pic>
          <p:nvPicPr>
            <p:cNvPr id="569350" name="Picture 6" descr="nature_pic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6" y="1561"/>
              <a:ext cx="2994" cy="2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935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7" y="2867"/>
              <a:ext cx="1002" cy="7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9352" name="Text Box 4"/>
          <p:cNvSpPr txBox="1">
            <a:spLocks noChangeArrowheads="1"/>
          </p:cNvSpPr>
          <p:nvPr/>
        </p:nvSpPr>
        <p:spPr bwMode="auto">
          <a:xfrm>
            <a:off x="4829175" y="2293938"/>
            <a:ext cx="32385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ED1C24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Quantum Tunneling model:</a:t>
            </a:r>
            <a:endParaRPr lang="en-US" sz="1700">
              <a:solidFill>
                <a:srgbClr val="ED1C24"/>
              </a:solidFill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69353" name="Object 6"/>
          <p:cNvGraphicFramePr>
            <a:graphicFrameLocks noChangeAspect="1"/>
          </p:cNvGraphicFramePr>
          <p:nvPr/>
        </p:nvGraphicFramePr>
        <p:xfrm>
          <a:off x="6556375" y="2511425"/>
          <a:ext cx="2587625" cy="658813"/>
        </p:xfrm>
        <a:graphic>
          <a:graphicData uri="http://schemas.openxmlformats.org/presentationml/2006/ole">
            <p:oleObj spid="_x0000_s569365" name="Equation" r:id="rId7" imgW="1993900" imgH="508000" progId="">
              <p:embed/>
            </p:oleObj>
          </a:graphicData>
        </a:graphic>
      </p:graphicFrame>
      <p:sp>
        <p:nvSpPr>
          <p:cNvPr id="569354" name="Text Box 8"/>
          <p:cNvSpPr txBox="1">
            <a:spLocks noChangeArrowheads="1"/>
          </p:cNvSpPr>
          <p:nvPr/>
        </p:nvSpPr>
        <p:spPr bwMode="auto">
          <a:xfrm>
            <a:off x="4832350" y="1506538"/>
            <a:ext cx="3500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Classical Arrhenius model</a:t>
            </a:r>
          </a:p>
        </p:txBody>
      </p:sp>
      <p:graphicFrame>
        <p:nvGraphicFramePr>
          <p:cNvPr id="569355" name="Object 10"/>
          <p:cNvGraphicFramePr>
            <a:graphicFrameLocks noChangeAspect="1"/>
          </p:cNvGraphicFramePr>
          <p:nvPr/>
        </p:nvGraphicFramePr>
        <p:xfrm>
          <a:off x="7032625" y="1830388"/>
          <a:ext cx="2111375" cy="658812"/>
        </p:xfrm>
        <a:graphic>
          <a:graphicData uri="http://schemas.openxmlformats.org/presentationml/2006/ole">
            <p:oleObj spid="_x0000_s569366" name="Equation" r:id="rId8" imgW="1625600" imgH="508000" progId="">
              <p:embed/>
            </p:oleObj>
          </a:graphicData>
        </a:graphic>
      </p:graphicFrame>
      <p:sp>
        <p:nvSpPr>
          <p:cNvPr id="1336332" name="Rectangle 12"/>
          <p:cNvSpPr>
            <a:spLocks noChangeAspect="1" noChangeArrowheads="1"/>
          </p:cNvSpPr>
          <p:nvPr/>
        </p:nvSpPr>
        <p:spPr bwMode="auto">
          <a:xfrm>
            <a:off x="7305675" y="2671763"/>
            <a:ext cx="328613" cy="423862"/>
          </a:xfrm>
          <a:prstGeom prst="rect">
            <a:avLst/>
          </a:prstGeom>
          <a:noFill/>
          <a:ln w="25400" algn="ctr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sz="180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9357" name="Text Box 13"/>
          <p:cNvSpPr txBox="1">
            <a:spLocks noChangeArrowheads="1"/>
          </p:cNvSpPr>
          <p:nvPr/>
        </p:nvSpPr>
        <p:spPr bwMode="auto">
          <a:xfrm>
            <a:off x="254000" y="5768975"/>
            <a:ext cx="3798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O. G. Shpyrko et al., </a:t>
            </a:r>
            <a:r>
              <a:rPr lang="en-US" sz="1400" i="1">
                <a:solidFill>
                  <a:srgbClr val="0000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Nature</a:t>
            </a:r>
            <a:r>
              <a:rPr lang="en-US" sz="1400">
                <a:solidFill>
                  <a:srgbClr val="0000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400" b="1">
                <a:solidFill>
                  <a:srgbClr val="0000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447</a:t>
            </a:r>
            <a:r>
              <a:rPr lang="en-US" sz="1400">
                <a:solidFill>
                  <a:srgbClr val="0000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, 68 (2007)</a:t>
            </a:r>
            <a:endParaRPr lang="en-US" sz="180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9358" name="Text Box 8"/>
          <p:cNvSpPr txBox="1">
            <a:spLocks noChangeArrowheads="1"/>
          </p:cNvSpPr>
          <p:nvPr/>
        </p:nvSpPr>
        <p:spPr bwMode="auto">
          <a:xfrm>
            <a:off x="1552575" y="1633538"/>
            <a:ext cx="1611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00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XPCS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63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space images of colloidal crystals</a:t>
            </a:r>
          </a:p>
        </p:txBody>
      </p:sp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3903663" y="4630738"/>
            <a:ext cx="487362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1"/>
              <a:t>Energy: 7.9 keV</a:t>
            </a:r>
          </a:p>
          <a:p>
            <a:pPr eaLnBrk="1" hangingPunct="1"/>
            <a:r>
              <a:rPr lang="en-US" b="1"/>
              <a:t>Samples: colloidal crystals below 10 </a:t>
            </a:r>
            <a:r>
              <a:rPr lang="el-GR" b="1">
                <a:cs typeface="Arial" pitchFamily="34" charset="0"/>
              </a:rPr>
              <a:t>μ</a:t>
            </a:r>
            <a:r>
              <a:rPr lang="en-US" b="1">
                <a:cs typeface="Arial" pitchFamily="34" charset="0"/>
              </a:rPr>
              <a:t>m size</a:t>
            </a:r>
          </a:p>
          <a:p>
            <a:pPr eaLnBrk="1" hangingPunct="1"/>
            <a:r>
              <a:rPr lang="en-US" b="1"/>
              <a:t>Flux: ~10</a:t>
            </a:r>
            <a:r>
              <a:rPr lang="en-US" b="1" baseline="30000"/>
              <a:t>8</a:t>
            </a:r>
            <a:r>
              <a:rPr lang="en-US" b="1"/>
              <a:t> on 10×10 </a:t>
            </a:r>
            <a:r>
              <a:rPr lang="el-GR" b="1"/>
              <a:t>μ</a:t>
            </a:r>
            <a:r>
              <a:rPr lang="en-US" b="1"/>
              <a:t>m</a:t>
            </a:r>
            <a:r>
              <a:rPr lang="en-US" b="1" baseline="30000"/>
              <a:t>2</a:t>
            </a:r>
            <a:r>
              <a:rPr lang="en-US" b="1"/>
              <a:t> spot</a:t>
            </a:r>
            <a:endParaRPr lang="en-US" b="1">
              <a:cs typeface="Arial" pitchFamily="34" charset="0"/>
            </a:endParaRPr>
          </a:p>
          <a:p>
            <a:pPr eaLnBrk="1" hangingPunct="1"/>
            <a:r>
              <a:rPr lang="en-US" b="1">
                <a:cs typeface="Arial" pitchFamily="34" charset="0"/>
              </a:rPr>
              <a:t>Sample detector distance: 5 m</a:t>
            </a:r>
          </a:p>
          <a:p>
            <a:pPr eaLnBrk="1" hangingPunct="1"/>
            <a:r>
              <a:rPr lang="en-US" b="1">
                <a:cs typeface="Arial" pitchFamily="34" charset="0"/>
              </a:rPr>
              <a:t>Detector: 20×20 </a:t>
            </a:r>
            <a:r>
              <a:rPr lang="el-GR" b="1"/>
              <a:t>μ</a:t>
            </a:r>
            <a:r>
              <a:rPr lang="en-US" b="1"/>
              <a:t>m</a:t>
            </a:r>
            <a:r>
              <a:rPr lang="en-US" b="1" baseline="30000"/>
              <a:t>2</a:t>
            </a:r>
            <a:r>
              <a:rPr lang="en-US" b="1"/>
              <a:t> pixel size, 1340×1300 pixels</a:t>
            </a:r>
          </a:p>
          <a:p>
            <a:pPr eaLnBrk="1" hangingPunct="1"/>
            <a:r>
              <a:rPr lang="en-US" b="1"/>
              <a:t>Maximum resolution: 60 nm</a:t>
            </a:r>
          </a:p>
        </p:txBody>
      </p:sp>
      <p:pic>
        <p:nvPicPr>
          <p:cNvPr id="574469" name="Picture 5" descr="colloid_exp_setup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626" b="13541"/>
          <a:stretch>
            <a:fillRect/>
          </a:stretch>
        </p:blipFill>
        <p:spPr bwMode="auto">
          <a:xfrm>
            <a:off x="503238" y="804863"/>
            <a:ext cx="81280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74470" name="Text Box 6"/>
          <p:cNvSpPr txBox="1">
            <a:spLocks noChangeArrowheads="1"/>
          </p:cNvSpPr>
          <p:nvPr/>
        </p:nvSpPr>
        <p:spPr bwMode="auto">
          <a:xfrm>
            <a:off x="492125" y="4675188"/>
            <a:ext cx="28400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Group of I. Vartaniants/DESY</a:t>
            </a:r>
            <a:br>
              <a:rPr lang="en-US"/>
            </a:br>
            <a:r>
              <a:rPr lang="en-US"/>
              <a:t>Experiment led by J. Gulden</a:t>
            </a:r>
          </a:p>
        </p:txBody>
      </p:sp>
      <p:sp>
        <p:nvSpPr>
          <p:cNvPr id="574471" name="Text Box 7"/>
          <p:cNvSpPr txBox="1">
            <a:spLocks noChangeArrowheads="1"/>
          </p:cNvSpPr>
          <p:nvPr/>
        </p:nvSpPr>
        <p:spPr bwMode="auto">
          <a:xfrm>
            <a:off x="339725" y="5605463"/>
            <a:ext cx="34147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Goal of the experiment is to get a full 3D image of colloidal crystals</a:t>
            </a:r>
          </a:p>
        </p:txBody>
      </p:sp>
    </p:spTree>
    <p:extLst>
      <p:ext uri="{BB962C8B-B14F-4D97-AF65-F5344CB8AC3E}">
        <p14:creationId xmlns:p14="http://schemas.microsoft.com/office/powerpoint/2010/main" xmlns="" val="182595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370" name="Group 2"/>
          <p:cNvGrpSpPr>
            <a:grpSpLocks/>
          </p:cNvGrpSpPr>
          <p:nvPr/>
        </p:nvGrpSpPr>
        <p:grpSpPr bwMode="auto">
          <a:xfrm>
            <a:off x="192088" y="1995488"/>
            <a:ext cx="3843337" cy="2878137"/>
            <a:chOff x="215" y="1363"/>
            <a:chExt cx="2421" cy="1813"/>
          </a:xfrm>
        </p:grpSpPr>
        <p:pic>
          <p:nvPicPr>
            <p:cNvPr id="570371" name="Picture 3" descr="speckle_siz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" y="1363"/>
              <a:ext cx="2421" cy="1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70372" name="Picture 4" descr="specklesize_formul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" y="1578"/>
              <a:ext cx="141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0373" name="Rectangle 5"/>
          <p:cNvSpPr>
            <a:spLocks noGrp="1" noChangeArrowheads="1"/>
          </p:cNvSpPr>
          <p:nvPr>
            <p:ph type="title" sz="quarter"/>
          </p:nvPr>
        </p:nvSpPr>
        <p:spPr>
          <a:xfrm>
            <a:off x="334963" y="131763"/>
            <a:ext cx="9144000" cy="544512"/>
          </a:xfrm>
        </p:spPr>
        <p:txBody>
          <a:bodyPr/>
          <a:lstStyle/>
          <a:p>
            <a:r>
              <a:rPr lang="en-US" sz="2800" b="0"/>
              <a:t>Optimizing the combination Pilatus–Standard Setup</a:t>
            </a:r>
          </a:p>
        </p:txBody>
      </p:sp>
      <p:sp>
        <p:nvSpPr>
          <p:cNvPr id="570374" name="Text Box 6"/>
          <p:cNvSpPr txBox="1">
            <a:spLocks noChangeArrowheads="1"/>
          </p:cNvSpPr>
          <p:nvPr/>
        </p:nvSpPr>
        <p:spPr bwMode="auto">
          <a:xfrm>
            <a:off x="704850" y="993775"/>
            <a:ext cx="2913063" cy="8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>
                <a:solidFill>
                  <a:srgbClr val="FF0000"/>
                </a:solidFill>
              </a:rPr>
              <a:t>Pilatus pixel size is very large!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>
                <a:solidFill>
                  <a:srgbClr val="0000FF"/>
                </a:solidFill>
                <a:sym typeface="Wingdings" pitchFamily="2" charset="2"/>
              </a:rPr>
              <a:t>beam size has to be small</a:t>
            </a:r>
            <a:br>
              <a:rPr lang="en-US">
                <a:solidFill>
                  <a:srgbClr val="0000FF"/>
                </a:solidFill>
                <a:sym typeface="Wingdings" pitchFamily="2" charset="2"/>
              </a:rPr>
            </a:br>
            <a:r>
              <a:rPr lang="en-US">
                <a:solidFill>
                  <a:srgbClr val="0000FF"/>
                </a:solidFill>
                <a:sym typeface="Wingdings" pitchFamily="2" charset="2"/>
              </a:rPr>
              <a:t>     to produce large speckles!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570375" name="Text Box 7"/>
          <p:cNvSpPr txBox="1">
            <a:spLocks noChangeArrowheads="1"/>
          </p:cNvSpPr>
          <p:nvPr/>
        </p:nvSpPr>
        <p:spPr bwMode="auto">
          <a:xfrm>
            <a:off x="358775" y="5037138"/>
            <a:ext cx="360838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 typeface="Wingdings" pitchFamily="2" charset="2"/>
              <a:buChar char="à"/>
            </a:pPr>
            <a:r>
              <a:rPr lang="en-US">
                <a:sym typeface="Wingdings" pitchFamily="2" charset="2"/>
              </a:rPr>
              <a:t>The beam size should be ~4</a:t>
            </a:r>
            <a:r>
              <a:rPr lang="en-US">
                <a:cs typeface="Arial" pitchFamily="34" charset="0"/>
                <a:sym typeface="Wingdings" pitchFamily="2" charset="2"/>
              </a:rPr>
              <a:t>µ</a:t>
            </a:r>
            <a:r>
              <a:rPr lang="en-US">
                <a:sym typeface="Wingdings" pitchFamily="2" charset="2"/>
              </a:rPr>
              <a:t>m for a sample—detector distance of 5.0m</a:t>
            </a:r>
          </a:p>
          <a:p>
            <a:pPr>
              <a:lnSpc>
                <a:spcPct val="110000"/>
              </a:lnSpc>
              <a:buFont typeface="Wingdings" pitchFamily="2" charset="2"/>
              <a:buChar char="à"/>
            </a:pPr>
            <a:r>
              <a:rPr lang="en-US">
                <a:sym typeface="Wingdings" pitchFamily="2" charset="2"/>
              </a:rPr>
              <a:t> Focusing is needed to use the full coherent flux !</a:t>
            </a:r>
          </a:p>
          <a:p>
            <a:pPr>
              <a:lnSpc>
                <a:spcPct val="110000"/>
              </a:lnSpc>
              <a:buFont typeface="Wingdings" pitchFamily="2" charset="2"/>
              <a:buChar char="à"/>
            </a:pPr>
            <a:r>
              <a:rPr lang="en-US">
                <a:sym typeface="Wingdings" pitchFamily="2" charset="2"/>
              </a:rPr>
              <a:t> </a:t>
            </a:r>
            <a:r>
              <a:rPr lang="en-US">
                <a:solidFill>
                  <a:srgbClr val="FF0000"/>
                </a:solidFill>
                <a:sym typeface="Wingdings" pitchFamily="2" charset="2"/>
              </a:rPr>
              <a:t>The loss would be 1/3750!!!</a:t>
            </a:r>
          </a:p>
        </p:txBody>
      </p:sp>
      <p:sp>
        <p:nvSpPr>
          <p:cNvPr id="570376" name="Text Box 8"/>
          <p:cNvSpPr txBox="1">
            <a:spLocks noChangeArrowheads="1"/>
          </p:cNvSpPr>
          <p:nvPr/>
        </p:nvSpPr>
        <p:spPr bwMode="auto">
          <a:xfrm>
            <a:off x="4564063" y="866775"/>
            <a:ext cx="4173537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/>
              <a:t>The vertical transversal coherence length is 6x larger than the horizontal one at P10!</a:t>
            </a:r>
          </a:p>
          <a:p>
            <a:pPr>
              <a:lnSpc>
                <a:spcPct val="120000"/>
              </a:lnSpc>
              <a:buFont typeface="Wingdings" pitchFamily="2" charset="2"/>
              <a:buChar char="à"/>
            </a:pPr>
            <a:r>
              <a:rPr lang="en-US">
                <a:solidFill>
                  <a:srgbClr val="0000FF"/>
                </a:solidFill>
                <a:sym typeface="Wingdings" pitchFamily="2" charset="2"/>
              </a:rPr>
              <a:t> prefocusing only the vertical direction</a:t>
            </a:r>
          </a:p>
          <a:p>
            <a:pPr>
              <a:lnSpc>
                <a:spcPct val="120000"/>
              </a:lnSpc>
              <a:buFont typeface="Wingdings" pitchFamily="2" charset="2"/>
              <a:buChar char="à"/>
            </a:pPr>
            <a:r>
              <a:rPr lang="en-US">
                <a:solidFill>
                  <a:srgbClr val="FF0000"/>
                </a:solidFill>
              </a:rPr>
              <a:t> match vertical and horizontal coherence length at the position of the secondary lens!</a:t>
            </a:r>
          </a:p>
        </p:txBody>
      </p:sp>
      <p:pic>
        <p:nvPicPr>
          <p:cNvPr id="570377" name="Picture 9" descr="Focusing_schem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65663" y="3241675"/>
            <a:ext cx="4184650" cy="20081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0378" name="Picture 10" descr="CL_vertic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8600" y="2781300"/>
            <a:ext cx="26336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0379" name="Picture 11" descr="CL_horizont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0088" y="5397500"/>
            <a:ext cx="1917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6" name="Rectangle 2"/>
          <p:cNvSpPr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 dirty="0" err="1" smtClean="0">
                <a:solidFill>
                  <a:schemeClr val="bg1"/>
                </a:solidFill>
              </a:rPr>
              <a:t>K</a:t>
            </a:r>
            <a:r>
              <a:rPr lang="en-US" sz="2800" dirty="0" err="1" smtClean="0">
                <a:solidFill>
                  <a:schemeClr val="bg1"/>
                </a:solidFill>
              </a:rPr>
              <a:t>ohärenz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Beamline P10: </a:t>
            </a:r>
            <a:r>
              <a:rPr lang="en-US" sz="2800" dirty="0" err="1" smtClean="0">
                <a:solidFill>
                  <a:schemeClr val="bg1"/>
                </a:solidFill>
              </a:rPr>
              <a:t>Übersicht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550921" name="Picture 9" descr="Sektoruebersicht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763" y="733425"/>
            <a:ext cx="8637587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0922" name="Text Box 10"/>
          <p:cNvSpPr txBox="1">
            <a:spLocks noChangeArrowheads="1"/>
          </p:cNvSpPr>
          <p:nvPr/>
        </p:nvSpPr>
        <p:spPr bwMode="auto">
          <a:xfrm>
            <a:off x="2463800" y="4019550"/>
            <a:ext cx="363753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800" dirty="0"/>
              <a:t> 1 x </a:t>
            </a:r>
            <a:r>
              <a:rPr lang="en-US" sz="1800" dirty="0" err="1" smtClean="0"/>
              <a:t>Optikhütte</a:t>
            </a:r>
            <a:r>
              <a:rPr lang="en-US" sz="1800" dirty="0" smtClean="0"/>
              <a:t> 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/>
              <a:t> 2 x </a:t>
            </a:r>
            <a:r>
              <a:rPr lang="en-US" sz="1800" dirty="0" err="1" smtClean="0"/>
              <a:t>Experimentelle</a:t>
            </a:r>
            <a:r>
              <a:rPr lang="en-US" sz="1800" dirty="0" smtClean="0"/>
              <a:t> </a:t>
            </a:r>
            <a:r>
              <a:rPr lang="en-US" sz="1800" dirty="0" err="1" smtClean="0"/>
              <a:t>Hütten</a:t>
            </a:r>
            <a:r>
              <a:rPr lang="en-US" sz="1800" dirty="0" smtClean="0"/>
              <a:t> </a:t>
            </a:r>
            <a:r>
              <a:rPr lang="en-US" sz="1800" dirty="0"/>
              <a:t>(12m)</a:t>
            </a:r>
          </a:p>
          <a:p>
            <a:pPr>
              <a:buFontTx/>
              <a:buChar char="•"/>
            </a:pPr>
            <a:r>
              <a:rPr lang="en-US" sz="1800" dirty="0"/>
              <a:t> 2 x </a:t>
            </a:r>
            <a:r>
              <a:rPr lang="en-US" sz="1800" dirty="0" err="1" smtClean="0"/>
              <a:t>Kontrol</a:t>
            </a:r>
            <a:r>
              <a:rPr lang="en-US" sz="1800" dirty="0" err="1" smtClean="0"/>
              <a:t>räume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/>
              <a:t> 1 x </a:t>
            </a:r>
            <a:r>
              <a:rPr lang="en-US" sz="1800" dirty="0" err="1" smtClean="0"/>
              <a:t>Probenpräparationsraum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/>
              <a:t> 1 x </a:t>
            </a:r>
            <a:r>
              <a:rPr lang="en-US" sz="1800" dirty="0" err="1" smtClean="0"/>
              <a:t>Mechanisches</a:t>
            </a:r>
            <a:r>
              <a:rPr lang="en-US" sz="1800" dirty="0" smtClean="0"/>
              <a:t> </a:t>
            </a:r>
            <a:r>
              <a:rPr lang="en-US" sz="1800" dirty="0" smtClean="0"/>
              <a:t>L</a:t>
            </a:r>
            <a:r>
              <a:rPr lang="en-US" sz="1800" dirty="0" smtClean="0"/>
              <a:t>abor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/>
              <a:t> 1 x </a:t>
            </a:r>
            <a:r>
              <a:rPr lang="en-US" sz="1800" dirty="0" err="1" smtClean="0"/>
              <a:t>Elektronisches</a:t>
            </a:r>
            <a:r>
              <a:rPr lang="en-US" sz="1800" dirty="0" smtClean="0"/>
              <a:t> </a:t>
            </a:r>
            <a:r>
              <a:rPr lang="en-US" sz="1800" dirty="0" smtClean="0"/>
              <a:t>L</a:t>
            </a:r>
            <a:r>
              <a:rPr lang="en-US" sz="1800" dirty="0" smtClean="0"/>
              <a:t>abor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/>
              <a:t> 1 x AFM </a:t>
            </a:r>
            <a:r>
              <a:rPr lang="en-US" sz="1800" dirty="0" smtClean="0"/>
              <a:t>Labor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smtClean="0"/>
              <a:t>2. </a:t>
            </a:r>
            <a:r>
              <a:rPr lang="en-US" sz="2800" b="0" dirty="0" err="1" smtClean="0"/>
              <a:t>Experimentierhütte</a:t>
            </a:r>
            <a:r>
              <a:rPr lang="en-US" sz="2800" b="0" dirty="0" smtClean="0"/>
              <a:t> </a:t>
            </a:r>
            <a:r>
              <a:rPr lang="en-US" sz="2800" b="0" dirty="0"/>
              <a:t>EH2 </a:t>
            </a:r>
            <a:r>
              <a:rPr lang="en-US" sz="2800" b="0" dirty="0" err="1" smtClean="0"/>
              <a:t>bei</a:t>
            </a:r>
            <a:r>
              <a:rPr lang="en-US" sz="2800" b="0" dirty="0" smtClean="0"/>
              <a:t> </a:t>
            </a:r>
            <a:r>
              <a:rPr lang="en-US" sz="2800" b="0" dirty="0"/>
              <a:t>P10</a:t>
            </a:r>
            <a:endParaRPr lang="en-GB" sz="2800" b="0" dirty="0"/>
          </a:p>
        </p:txBody>
      </p:sp>
      <p:grpSp>
        <p:nvGrpSpPr>
          <p:cNvPr id="521219" name="Group 3"/>
          <p:cNvGrpSpPr>
            <a:grpSpLocks/>
          </p:cNvGrpSpPr>
          <p:nvPr/>
        </p:nvGrpSpPr>
        <p:grpSpPr bwMode="auto">
          <a:xfrm>
            <a:off x="261938" y="895350"/>
            <a:ext cx="8599487" cy="5284788"/>
            <a:chOff x="176" y="776"/>
            <a:chExt cx="5417" cy="3329"/>
          </a:xfrm>
        </p:grpSpPr>
        <p:pic>
          <p:nvPicPr>
            <p:cNvPr id="521220" name="Picture 4" descr="EH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" y="1314"/>
              <a:ext cx="5367" cy="2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21221" name="Line 5"/>
            <p:cNvSpPr>
              <a:spLocks noChangeShapeType="1"/>
            </p:cNvSpPr>
            <p:nvPr/>
          </p:nvSpPr>
          <p:spPr bwMode="auto">
            <a:xfrm flipV="1">
              <a:off x="5338" y="1034"/>
              <a:ext cx="0" cy="3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21222" name="Line 6"/>
            <p:cNvSpPr>
              <a:spLocks noChangeShapeType="1"/>
            </p:cNvSpPr>
            <p:nvPr/>
          </p:nvSpPr>
          <p:spPr bwMode="auto">
            <a:xfrm flipV="1">
              <a:off x="381" y="1051"/>
              <a:ext cx="0" cy="3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21223" name="Text Box 7"/>
            <p:cNvSpPr txBox="1">
              <a:spLocks noChangeArrowheads="1"/>
            </p:cNvSpPr>
            <p:nvPr/>
          </p:nvSpPr>
          <p:spPr bwMode="auto">
            <a:xfrm>
              <a:off x="5120" y="776"/>
              <a:ext cx="3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1800"/>
                <a:t>83m</a:t>
              </a:r>
              <a:endParaRPr lang="en-GB" sz="1800"/>
            </a:p>
          </p:txBody>
        </p:sp>
        <p:sp>
          <p:nvSpPr>
            <p:cNvPr id="521224" name="Rectangle 8"/>
            <p:cNvSpPr>
              <a:spLocks noChangeArrowheads="1"/>
            </p:cNvSpPr>
            <p:nvPr/>
          </p:nvSpPr>
          <p:spPr bwMode="auto">
            <a:xfrm>
              <a:off x="3887" y="2191"/>
              <a:ext cx="1102" cy="326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1225" name="Text Box 9"/>
            <p:cNvSpPr txBox="1">
              <a:spLocks noChangeArrowheads="1"/>
            </p:cNvSpPr>
            <p:nvPr/>
          </p:nvSpPr>
          <p:spPr bwMode="auto">
            <a:xfrm>
              <a:off x="176" y="788"/>
              <a:ext cx="3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1800"/>
                <a:t>95m</a:t>
              </a:r>
              <a:endParaRPr lang="en-GB" sz="1800"/>
            </a:p>
          </p:txBody>
        </p:sp>
        <p:sp>
          <p:nvSpPr>
            <p:cNvPr id="521226" name="Rectangle 10"/>
            <p:cNvSpPr>
              <a:spLocks noChangeArrowheads="1"/>
            </p:cNvSpPr>
            <p:nvPr/>
          </p:nvSpPr>
          <p:spPr bwMode="auto">
            <a:xfrm rot="4500000">
              <a:off x="675" y="2644"/>
              <a:ext cx="1360" cy="326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521227" name="Picture 11" descr="sample_setup_eh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" y="2076"/>
              <a:ext cx="642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1228" name="Rectangle 12"/>
            <p:cNvSpPr>
              <a:spLocks noChangeArrowheads="1"/>
            </p:cNvSpPr>
            <p:nvPr/>
          </p:nvSpPr>
          <p:spPr bwMode="auto">
            <a:xfrm>
              <a:off x="4624" y="2695"/>
              <a:ext cx="612" cy="408"/>
            </a:xfrm>
            <a:prstGeom prst="rect">
              <a:avLst/>
            </a:prstGeom>
            <a:solidFill>
              <a:srgbClr val="CCFF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1229" name="Text Box 13"/>
            <p:cNvSpPr txBox="1">
              <a:spLocks noChangeArrowheads="1"/>
            </p:cNvSpPr>
            <p:nvPr/>
          </p:nvSpPr>
          <p:spPr bwMode="auto">
            <a:xfrm>
              <a:off x="4742" y="2756"/>
              <a:ext cx="3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2400"/>
                <a:t>KB</a:t>
              </a:r>
              <a:endParaRPr lang="en-GB" sz="2400"/>
            </a:p>
          </p:txBody>
        </p:sp>
        <p:sp>
          <p:nvSpPr>
            <p:cNvPr id="521230" name="Line 14"/>
            <p:cNvSpPr>
              <a:spLocks noChangeShapeType="1"/>
            </p:cNvSpPr>
            <p:nvPr/>
          </p:nvSpPr>
          <p:spPr bwMode="auto">
            <a:xfrm>
              <a:off x="3765" y="2587"/>
              <a:ext cx="771" cy="318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 type="arrow" w="lg" len="med"/>
              <a:tailEnd type="arrow" w="lg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521231" name="Group 15"/>
            <p:cNvGrpSpPr>
              <a:grpSpLocks/>
            </p:cNvGrpSpPr>
            <p:nvPr/>
          </p:nvGrpSpPr>
          <p:grpSpPr bwMode="auto">
            <a:xfrm>
              <a:off x="1507" y="2357"/>
              <a:ext cx="2090" cy="987"/>
              <a:chOff x="1870" y="11330"/>
              <a:chExt cx="2090" cy="987"/>
            </a:xfrm>
          </p:grpSpPr>
          <p:sp>
            <p:nvSpPr>
              <p:cNvPr id="521232" name="Line 16"/>
              <p:cNvSpPr>
                <a:spLocks noChangeShapeType="1"/>
              </p:cNvSpPr>
              <p:nvPr/>
            </p:nvSpPr>
            <p:spPr bwMode="auto">
              <a:xfrm flipH="1">
                <a:off x="1870" y="11335"/>
                <a:ext cx="1961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1233" name="Line 17"/>
              <p:cNvSpPr>
                <a:spLocks noChangeShapeType="1"/>
              </p:cNvSpPr>
              <p:nvPr/>
            </p:nvSpPr>
            <p:spPr bwMode="auto">
              <a:xfrm rot="19800000" flipH="1">
                <a:off x="1999" y="11824"/>
                <a:ext cx="1961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1234" name="Line 18"/>
              <p:cNvSpPr>
                <a:spLocks noChangeShapeType="1"/>
              </p:cNvSpPr>
              <p:nvPr/>
            </p:nvSpPr>
            <p:spPr bwMode="auto">
              <a:xfrm>
                <a:off x="1871" y="11330"/>
                <a:ext cx="264" cy="987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21235" name="Text Box 19"/>
            <p:cNvSpPr txBox="1">
              <a:spLocks noChangeArrowheads="1"/>
            </p:cNvSpPr>
            <p:nvPr/>
          </p:nvSpPr>
          <p:spPr bwMode="auto">
            <a:xfrm>
              <a:off x="4103" y="2199"/>
              <a:ext cx="6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2400"/>
                <a:t>Optics</a:t>
              </a:r>
              <a:endParaRPr lang="en-GB" sz="2400"/>
            </a:p>
          </p:txBody>
        </p:sp>
        <p:sp>
          <p:nvSpPr>
            <p:cNvPr id="521236" name="Line 20"/>
            <p:cNvSpPr>
              <a:spLocks noChangeShapeType="1"/>
            </p:cNvSpPr>
            <p:nvPr/>
          </p:nvSpPr>
          <p:spPr bwMode="auto">
            <a:xfrm flipH="1">
              <a:off x="414" y="2358"/>
              <a:ext cx="501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21237" name="Oval 21"/>
          <p:cNvSpPr>
            <a:spLocks noChangeArrowheads="1"/>
          </p:cNvSpPr>
          <p:nvPr/>
        </p:nvSpPr>
        <p:spPr bwMode="auto">
          <a:xfrm>
            <a:off x="1212850" y="2163763"/>
            <a:ext cx="5243513" cy="349885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21238" name="Text Box 22"/>
          <p:cNvSpPr txBox="1">
            <a:spLocks noChangeArrowheads="1"/>
          </p:cNvSpPr>
          <p:nvPr/>
        </p:nvSpPr>
        <p:spPr bwMode="auto">
          <a:xfrm>
            <a:off x="2333625" y="2603500"/>
            <a:ext cx="2811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The standard setup</a:t>
            </a:r>
          </a:p>
        </p:txBody>
      </p:sp>
      <p:pic>
        <p:nvPicPr>
          <p:cNvPr id="521239" name="Picture 23" descr="P10_EH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950" y="760413"/>
            <a:ext cx="8129588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37" grpId="0" animBg="1"/>
      <p:bldP spid="5212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0" dirty="0" smtClean="0"/>
              <a:t>Das</a:t>
            </a:r>
            <a:r>
              <a:rPr lang="de-DE" sz="2800" b="0" dirty="0" smtClean="0"/>
              <a:t> </a:t>
            </a:r>
            <a:r>
              <a:rPr lang="de-DE" sz="2800" b="0" dirty="0" smtClean="0"/>
              <a:t>S</a:t>
            </a:r>
            <a:r>
              <a:rPr lang="de-DE" sz="2800" b="0" dirty="0" smtClean="0"/>
              <a:t>tandardsetup von P10: Übersicht</a:t>
            </a:r>
            <a:endParaRPr lang="en-GB" sz="2800" b="0" dirty="0"/>
          </a:p>
        </p:txBody>
      </p:sp>
      <p:sp>
        <p:nvSpPr>
          <p:cNvPr id="455686" name="Text Box 6"/>
          <p:cNvSpPr txBox="1">
            <a:spLocks noChangeArrowheads="1"/>
          </p:cNvSpPr>
          <p:nvPr/>
        </p:nvSpPr>
        <p:spPr bwMode="auto">
          <a:xfrm>
            <a:off x="4659313" y="1047750"/>
            <a:ext cx="4167187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849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3849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3849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3849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3849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3849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3849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3849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3849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de-DE" sz="1400"/>
              <a:t>  </a:t>
            </a:r>
            <a:r>
              <a:rPr lang="en-US" sz="1400"/>
              <a:t>The standard setup consists of a Huber 4-circle diffractometer sitting on a heavy granite based table. In its final configuration it will be possible to scatter horizontally to ~30</a:t>
            </a:r>
            <a:r>
              <a:rPr lang="en-US" sz="1400">
                <a:cs typeface="Arial" pitchFamily="34" charset="0"/>
              </a:rPr>
              <a:t>°.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sz="1400">
                <a:solidFill>
                  <a:srgbClr val="0000FF"/>
                </a:solidFill>
              </a:rPr>
              <a:t>   The samples will be placed into a DN100 cube. Different experiments can be easily integrated by designing independent inserts for this cube.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sz="1400"/>
              <a:t>   It is possible to operate this setup fully vacuum integrated. If needed the vacuum environment can be replaced by a large variety of other setups.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sz="1400">
                <a:solidFill>
                  <a:srgbClr val="0000FF"/>
                </a:solidFill>
              </a:rPr>
              <a:t>   The standard setup will exhibit a sample to detector distance of 5.0m.  Flight path as well as the multi-purpose detector holder will sit on 3m long translation stages.</a:t>
            </a:r>
          </a:p>
        </p:txBody>
      </p:sp>
      <p:pic>
        <p:nvPicPr>
          <p:cNvPr id="455688" name="Picture 8" descr="SamEH2_DIS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700" y="1000125"/>
            <a:ext cx="435768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14" name="Picture 10" descr="saxs_and_guardslit_cropp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2025" y="3109913"/>
            <a:ext cx="384333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6708" name="Picture 4" descr="saxs_inse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50" y="744538"/>
            <a:ext cx="257016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6710" name="Picture 6" descr="samp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150" y="4016375"/>
            <a:ext cx="16700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0" dirty="0" smtClean="0"/>
              <a:t>Das S</a:t>
            </a:r>
            <a:r>
              <a:rPr lang="de-DE" sz="2800" b="0" dirty="0" smtClean="0"/>
              <a:t>tandardsetup</a:t>
            </a:r>
            <a:r>
              <a:rPr lang="de-DE" sz="2800" b="0" dirty="0"/>
              <a:t>: </a:t>
            </a:r>
            <a:r>
              <a:rPr lang="de-DE" sz="2800" b="0" dirty="0" smtClean="0"/>
              <a:t>Experimentelle </a:t>
            </a:r>
            <a:r>
              <a:rPr lang="de-DE" sz="2800" b="0" dirty="0" smtClean="0"/>
              <a:t>E</a:t>
            </a:r>
            <a:r>
              <a:rPr lang="de-DE" sz="2800" b="0" dirty="0" smtClean="0"/>
              <a:t>insätze</a:t>
            </a:r>
            <a:endParaRPr lang="en-GB" sz="2800" b="0" dirty="0"/>
          </a:p>
        </p:txBody>
      </p:sp>
      <p:sp>
        <p:nvSpPr>
          <p:cNvPr id="456709" name="Text Box 5"/>
          <p:cNvSpPr txBox="1">
            <a:spLocks noChangeArrowheads="1"/>
          </p:cNvSpPr>
          <p:nvPr/>
        </p:nvSpPr>
        <p:spPr bwMode="auto">
          <a:xfrm>
            <a:off x="3195638" y="860425"/>
            <a:ext cx="5411787" cy="341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849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3849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3849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3849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3849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3849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3849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3849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3849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/>
              <a:t>    SAXS and Reflectivity inserts with a heating and cooling option based on Peltier elements and resistive heaters</a:t>
            </a:r>
            <a:r>
              <a:rPr lang="en-US" sz="1400">
                <a:cs typeface="Arial" pitchFamily="34" charset="0"/>
              </a:rPr>
              <a:t> covering the temperature range from -30°C — 200°C.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400"/>
              <a:t>   </a:t>
            </a:r>
            <a:r>
              <a:rPr lang="en-US" sz="1400">
                <a:solidFill>
                  <a:srgbClr val="0000FF"/>
                </a:solidFill>
              </a:rPr>
              <a:t>SAXS and Reflectivity inserts with a combination of cryogenic cooling and  resistive heaters</a:t>
            </a:r>
            <a:r>
              <a:rPr lang="en-US" sz="1400">
                <a:solidFill>
                  <a:srgbClr val="0000FF"/>
                </a:solidFill>
                <a:cs typeface="Arial" pitchFamily="34" charset="0"/>
              </a:rPr>
              <a:t> covering the temperature range from -150°C — 50°C.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400">
                <a:cs typeface="Arial" pitchFamily="34" charset="0"/>
              </a:rPr>
              <a:t>   CDI setup based on Attocubes (XYZ and Rot Z)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400"/>
              <a:t>   An independent guard slit insert based on an Attocube YZ translation stage directly before the sample.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400"/>
              <a:t>   </a:t>
            </a:r>
            <a:r>
              <a:rPr lang="en-US" sz="1400">
                <a:solidFill>
                  <a:srgbClr val="0000FF"/>
                </a:solidFill>
              </a:rPr>
              <a:t>other possibilities: 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sz="1400">
                <a:solidFill>
                  <a:srgbClr val="0000FF"/>
                </a:solidFill>
              </a:rPr>
              <a:t>   stress-strain insert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sz="1400">
                <a:solidFill>
                  <a:srgbClr val="0000FF"/>
                </a:solidFill>
              </a:rPr>
              <a:t>   flow insert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sz="1400">
                <a:solidFill>
                  <a:srgbClr val="0000FF"/>
                </a:solidFill>
              </a:rPr>
              <a:t>   ptychography insert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sz="1400">
                <a:solidFill>
                  <a:srgbClr val="0000FF"/>
                </a:solidFill>
              </a:rPr>
              <a:t>  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smtClean="0"/>
              <a:t>1.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E</a:t>
            </a:r>
            <a:r>
              <a:rPr lang="en-US" sz="2800" b="0" dirty="0" err="1" smtClean="0"/>
              <a:t>xperimentierh</a:t>
            </a:r>
            <a:r>
              <a:rPr lang="en-US" sz="2800" b="0" dirty="0" err="1" smtClean="0"/>
              <a:t>ü</a:t>
            </a:r>
            <a:r>
              <a:rPr lang="en-US" sz="2800" b="0" dirty="0" err="1" smtClean="0"/>
              <a:t>tte</a:t>
            </a:r>
            <a:r>
              <a:rPr lang="en-US" sz="2800" b="0" dirty="0" smtClean="0"/>
              <a:t> </a:t>
            </a:r>
            <a:r>
              <a:rPr lang="en-US" sz="2800" b="0" dirty="0"/>
              <a:t>EH1 </a:t>
            </a:r>
            <a:r>
              <a:rPr lang="en-US" sz="2800" b="0" dirty="0" smtClean="0"/>
              <a:t>von</a:t>
            </a:r>
            <a:r>
              <a:rPr lang="en-US" sz="2800" b="0" dirty="0" smtClean="0"/>
              <a:t> </a:t>
            </a:r>
            <a:r>
              <a:rPr lang="en-US" sz="2800" b="0" dirty="0"/>
              <a:t>P10</a:t>
            </a:r>
            <a:endParaRPr lang="en-GB" sz="2800" b="0" dirty="0"/>
          </a:p>
        </p:txBody>
      </p:sp>
      <p:grpSp>
        <p:nvGrpSpPr>
          <p:cNvPr id="453674" name="Group 42"/>
          <p:cNvGrpSpPr>
            <a:grpSpLocks/>
          </p:cNvGrpSpPr>
          <p:nvPr/>
        </p:nvGrpSpPr>
        <p:grpSpPr bwMode="auto">
          <a:xfrm>
            <a:off x="282575" y="1185863"/>
            <a:ext cx="8555038" cy="4862512"/>
            <a:chOff x="178" y="747"/>
            <a:chExt cx="5389" cy="3063"/>
          </a:xfrm>
        </p:grpSpPr>
        <p:pic>
          <p:nvPicPr>
            <p:cNvPr id="453672" name="Picture 40" descr="EH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" y="1090"/>
              <a:ext cx="5389" cy="2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53648" name="Rectangle 16"/>
            <p:cNvSpPr>
              <a:spLocks noChangeArrowheads="1"/>
            </p:cNvSpPr>
            <p:nvPr/>
          </p:nvSpPr>
          <p:spPr bwMode="auto">
            <a:xfrm>
              <a:off x="3524" y="1982"/>
              <a:ext cx="1102" cy="326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649" name="Rectangle 17"/>
            <p:cNvSpPr>
              <a:spLocks noChangeArrowheads="1"/>
            </p:cNvSpPr>
            <p:nvPr/>
          </p:nvSpPr>
          <p:spPr bwMode="auto">
            <a:xfrm>
              <a:off x="2787" y="1941"/>
              <a:ext cx="612" cy="408"/>
            </a:xfrm>
            <a:prstGeom prst="rect">
              <a:avLst/>
            </a:prstGeom>
            <a:solidFill>
              <a:srgbClr val="CCFF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650" name="Rectangle 18"/>
            <p:cNvSpPr>
              <a:spLocks noChangeArrowheads="1"/>
            </p:cNvSpPr>
            <p:nvPr/>
          </p:nvSpPr>
          <p:spPr bwMode="auto">
            <a:xfrm>
              <a:off x="4771" y="2009"/>
              <a:ext cx="272" cy="272"/>
            </a:xfrm>
            <a:prstGeom prst="rect">
              <a:avLst/>
            </a:prstGeom>
            <a:solidFill>
              <a:srgbClr val="99CC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651" name="Rectangle 19"/>
            <p:cNvSpPr>
              <a:spLocks noChangeArrowheads="1"/>
            </p:cNvSpPr>
            <p:nvPr/>
          </p:nvSpPr>
          <p:spPr bwMode="auto">
            <a:xfrm>
              <a:off x="1189" y="1941"/>
              <a:ext cx="612" cy="408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652" name="Rectangle 20"/>
            <p:cNvSpPr>
              <a:spLocks noChangeArrowheads="1"/>
            </p:cNvSpPr>
            <p:nvPr/>
          </p:nvSpPr>
          <p:spPr bwMode="auto">
            <a:xfrm>
              <a:off x="418" y="2009"/>
              <a:ext cx="408" cy="272"/>
            </a:xfrm>
            <a:prstGeom prst="rect">
              <a:avLst/>
            </a:prstGeom>
            <a:solidFill>
              <a:srgbClr val="CCEC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653" name="Rectangle 21"/>
            <p:cNvSpPr>
              <a:spLocks noChangeArrowheads="1"/>
            </p:cNvSpPr>
            <p:nvPr/>
          </p:nvSpPr>
          <p:spPr bwMode="auto">
            <a:xfrm>
              <a:off x="1880" y="1737"/>
              <a:ext cx="816" cy="816"/>
            </a:xfrm>
            <a:prstGeom prst="rect">
              <a:avLst/>
            </a:prstGeom>
            <a:solidFill>
              <a:srgbClr val="FFCC99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654" name="Rectangle 22"/>
            <p:cNvSpPr>
              <a:spLocks noChangeArrowheads="1"/>
            </p:cNvSpPr>
            <p:nvPr/>
          </p:nvSpPr>
          <p:spPr bwMode="auto">
            <a:xfrm>
              <a:off x="872" y="1941"/>
              <a:ext cx="272" cy="408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655" name="Line 23"/>
            <p:cNvSpPr>
              <a:spLocks noChangeShapeType="1"/>
            </p:cNvSpPr>
            <p:nvPr/>
          </p:nvSpPr>
          <p:spPr bwMode="auto">
            <a:xfrm flipH="1">
              <a:off x="232" y="2146"/>
              <a:ext cx="499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3656" name="Text Box 24"/>
            <p:cNvSpPr txBox="1">
              <a:spLocks noChangeArrowheads="1"/>
            </p:cNvSpPr>
            <p:nvPr/>
          </p:nvSpPr>
          <p:spPr bwMode="auto">
            <a:xfrm>
              <a:off x="1919" y="1986"/>
              <a:ext cx="7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2400"/>
                <a:t>6-circle</a:t>
              </a:r>
              <a:endParaRPr lang="en-GB" sz="2400"/>
            </a:p>
          </p:txBody>
        </p:sp>
        <p:sp>
          <p:nvSpPr>
            <p:cNvPr id="453657" name="Text Box 25"/>
            <p:cNvSpPr txBox="1">
              <a:spLocks noChangeArrowheads="1"/>
            </p:cNvSpPr>
            <p:nvPr/>
          </p:nvSpPr>
          <p:spPr bwMode="auto">
            <a:xfrm>
              <a:off x="2776" y="2013"/>
              <a:ext cx="6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2000"/>
                <a:t>USAXS</a:t>
              </a:r>
              <a:endParaRPr lang="en-GB" sz="2000"/>
            </a:p>
          </p:txBody>
        </p:sp>
        <p:sp>
          <p:nvSpPr>
            <p:cNvPr id="453658" name="Text Box 26"/>
            <p:cNvSpPr txBox="1">
              <a:spLocks noChangeArrowheads="1"/>
            </p:cNvSpPr>
            <p:nvPr/>
          </p:nvSpPr>
          <p:spPr bwMode="auto">
            <a:xfrm>
              <a:off x="3763" y="1999"/>
              <a:ext cx="6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2400"/>
                <a:t>Optics</a:t>
              </a:r>
              <a:endParaRPr lang="en-GB" sz="2400"/>
            </a:p>
          </p:txBody>
        </p:sp>
        <p:sp>
          <p:nvSpPr>
            <p:cNvPr id="453659" name="Text Box 27"/>
            <p:cNvSpPr txBox="1">
              <a:spLocks noChangeArrowheads="1"/>
            </p:cNvSpPr>
            <p:nvPr/>
          </p:nvSpPr>
          <p:spPr bwMode="auto">
            <a:xfrm>
              <a:off x="4779" y="1998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2400"/>
                <a:t>C</a:t>
              </a:r>
              <a:endParaRPr lang="en-GB" sz="2400"/>
            </a:p>
          </p:txBody>
        </p:sp>
        <p:sp>
          <p:nvSpPr>
            <p:cNvPr id="453660" name="Text Box 28"/>
            <p:cNvSpPr txBox="1">
              <a:spLocks noChangeArrowheads="1"/>
            </p:cNvSpPr>
            <p:nvPr/>
          </p:nvSpPr>
          <p:spPr bwMode="auto">
            <a:xfrm>
              <a:off x="364" y="2003"/>
              <a:ext cx="51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2400"/>
                <a:t>NBS</a:t>
              </a:r>
              <a:endParaRPr lang="en-GB" sz="2400"/>
            </a:p>
          </p:txBody>
        </p:sp>
        <p:sp>
          <p:nvSpPr>
            <p:cNvPr id="453661" name="Text Box 29"/>
            <p:cNvSpPr txBox="1">
              <a:spLocks noChangeArrowheads="1"/>
            </p:cNvSpPr>
            <p:nvPr/>
          </p:nvSpPr>
          <p:spPr bwMode="auto">
            <a:xfrm>
              <a:off x="834" y="2001"/>
              <a:ext cx="3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2400"/>
                <a:t>D1</a:t>
              </a:r>
              <a:endParaRPr lang="en-GB" sz="2400"/>
            </a:p>
          </p:txBody>
        </p:sp>
        <p:sp>
          <p:nvSpPr>
            <p:cNvPr id="453662" name="Text Box 30"/>
            <p:cNvSpPr txBox="1">
              <a:spLocks noChangeArrowheads="1"/>
            </p:cNvSpPr>
            <p:nvPr/>
          </p:nvSpPr>
          <p:spPr bwMode="auto">
            <a:xfrm>
              <a:off x="1208" y="1995"/>
              <a:ext cx="5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2400"/>
                <a:t>Rheo</a:t>
              </a:r>
              <a:endParaRPr lang="en-GB" sz="2400"/>
            </a:p>
          </p:txBody>
        </p:sp>
        <p:sp>
          <p:nvSpPr>
            <p:cNvPr id="453668" name="Line 36"/>
            <p:cNvSpPr>
              <a:spLocks noChangeShapeType="1"/>
            </p:cNvSpPr>
            <p:nvPr/>
          </p:nvSpPr>
          <p:spPr bwMode="auto">
            <a:xfrm flipV="1">
              <a:off x="5218" y="1040"/>
              <a:ext cx="0" cy="3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3669" name="Line 37"/>
            <p:cNvSpPr>
              <a:spLocks noChangeShapeType="1"/>
            </p:cNvSpPr>
            <p:nvPr/>
          </p:nvSpPr>
          <p:spPr bwMode="auto">
            <a:xfrm flipV="1">
              <a:off x="367" y="1028"/>
              <a:ext cx="0" cy="3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3670" name="Text Box 38"/>
            <p:cNvSpPr txBox="1">
              <a:spLocks noChangeArrowheads="1"/>
            </p:cNvSpPr>
            <p:nvPr/>
          </p:nvSpPr>
          <p:spPr bwMode="auto">
            <a:xfrm>
              <a:off x="4996" y="782"/>
              <a:ext cx="3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1800"/>
                <a:t>67m</a:t>
              </a:r>
              <a:endParaRPr lang="en-GB" sz="1800"/>
            </a:p>
          </p:txBody>
        </p:sp>
        <p:sp>
          <p:nvSpPr>
            <p:cNvPr id="453671" name="Text Box 39"/>
            <p:cNvSpPr txBox="1">
              <a:spLocks noChangeArrowheads="1"/>
            </p:cNvSpPr>
            <p:nvPr/>
          </p:nvSpPr>
          <p:spPr bwMode="auto">
            <a:xfrm>
              <a:off x="180" y="747"/>
              <a:ext cx="3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defTabSz="38496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defTabSz="3849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1800"/>
                <a:t>79m</a:t>
              </a:r>
              <a:endParaRPr lang="en-GB" sz="1800"/>
            </a:p>
          </p:txBody>
        </p:sp>
      </p:grpSp>
      <p:grpSp>
        <p:nvGrpSpPr>
          <p:cNvPr id="453675" name="Group 43"/>
          <p:cNvGrpSpPr>
            <a:grpSpLocks/>
          </p:cNvGrpSpPr>
          <p:nvPr/>
        </p:nvGrpSpPr>
        <p:grpSpPr bwMode="auto">
          <a:xfrm>
            <a:off x="1708150" y="2352675"/>
            <a:ext cx="1325563" cy="2882900"/>
            <a:chOff x="1076" y="1482"/>
            <a:chExt cx="835" cy="1816"/>
          </a:xfrm>
        </p:grpSpPr>
        <p:sp>
          <p:nvSpPr>
            <p:cNvPr id="453676" name="Oval 44"/>
            <p:cNvSpPr>
              <a:spLocks noChangeArrowheads="1"/>
            </p:cNvSpPr>
            <p:nvPr/>
          </p:nvSpPr>
          <p:spPr bwMode="auto">
            <a:xfrm>
              <a:off x="1088" y="1482"/>
              <a:ext cx="811" cy="1816"/>
            </a:xfrm>
            <a:prstGeom prst="ellips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677" name="Text Box 45"/>
            <p:cNvSpPr txBox="1">
              <a:spLocks noChangeArrowheads="1"/>
            </p:cNvSpPr>
            <p:nvPr/>
          </p:nvSpPr>
          <p:spPr bwMode="auto">
            <a:xfrm>
              <a:off x="1076" y="2602"/>
              <a:ext cx="8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Bernd Struth</a:t>
              </a:r>
            </a:p>
          </p:txBody>
        </p:sp>
      </p:grpSp>
      <p:pic>
        <p:nvPicPr>
          <p:cNvPr id="453678" name="Picture 46" descr="P10Setups_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885825"/>
            <a:ext cx="2968625" cy="57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3679" name="Text Box 47"/>
          <p:cNvSpPr txBox="1">
            <a:spLocks noChangeArrowheads="1"/>
          </p:cNvSpPr>
          <p:nvPr/>
        </p:nvSpPr>
        <p:spPr bwMode="auto">
          <a:xfrm>
            <a:off x="3622675" y="993775"/>
            <a:ext cx="32861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Rheology setup (PI Bernd Struth):</a:t>
            </a:r>
          </a:p>
          <a:p>
            <a:pPr>
              <a:buFontTx/>
              <a:buChar char="•"/>
            </a:pPr>
            <a:r>
              <a:rPr lang="en-US"/>
              <a:t>   Plate-Plate geometry</a:t>
            </a:r>
          </a:p>
          <a:p>
            <a:pPr>
              <a:buFontTx/>
              <a:buChar char="•"/>
            </a:pPr>
            <a:r>
              <a:rPr lang="en-US"/>
              <a:t>   Vertical scattering geometry</a:t>
            </a:r>
          </a:p>
          <a:p>
            <a:pPr>
              <a:buFontTx/>
              <a:buChar char="•"/>
            </a:pPr>
            <a:r>
              <a:rPr lang="en-US"/>
              <a:t>   (currently) incoherent scattering</a:t>
            </a:r>
          </a:p>
          <a:p>
            <a:pPr>
              <a:buFontTx/>
              <a:buChar char="•"/>
            </a:pPr>
            <a:r>
              <a:rPr lang="en-US"/>
              <a:t>   Pilatus 100K detector</a:t>
            </a:r>
          </a:p>
        </p:txBody>
      </p:sp>
      <p:pic>
        <p:nvPicPr>
          <p:cNvPr id="453680" name="Picture 48" descr="SamEH1_ISO_transp_cropp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458913"/>
            <a:ext cx="461010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81" name="Text Box 49"/>
          <p:cNvSpPr txBox="1">
            <a:spLocks noChangeArrowheads="1"/>
          </p:cNvSpPr>
          <p:nvPr/>
        </p:nvSpPr>
        <p:spPr bwMode="auto">
          <a:xfrm>
            <a:off x="671513" y="1746250"/>
            <a:ext cx="387032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Soft Matter SAXS setup (late 2011):</a:t>
            </a:r>
          </a:p>
          <a:p>
            <a:pPr>
              <a:buFontTx/>
              <a:buChar char="•"/>
            </a:pPr>
            <a:r>
              <a:rPr lang="en-US"/>
              <a:t>   up to 20m sample- detector distance</a:t>
            </a:r>
          </a:p>
          <a:p>
            <a:pPr>
              <a:buFontTx/>
              <a:buChar char="•"/>
            </a:pPr>
            <a:r>
              <a:rPr lang="en-US"/>
              <a:t>   compatible with standard setup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FF0000"/>
                </a:solidFill>
              </a:rPr>
              <a:t>   strongly limited Q range</a:t>
            </a:r>
          </a:p>
          <a:p>
            <a:pPr>
              <a:buFontTx/>
              <a:buChar char="•"/>
            </a:pPr>
            <a:r>
              <a:rPr lang="en-US"/>
              <a:t>   easily removable to allow other setups</a:t>
            </a:r>
          </a:p>
          <a:p>
            <a:pPr>
              <a:buFontTx/>
              <a:buChar char="•"/>
            </a:pPr>
            <a:r>
              <a:rPr lang="en-US"/>
              <a:t>   5-axis table up to 500kg loads</a:t>
            </a:r>
          </a:p>
        </p:txBody>
      </p:sp>
      <p:grpSp>
        <p:nvGrpSpPr>
          <p:cNvPr id="453732" name="Group 100"/>
          <p:cNvGrpSpPr>
            <a:grpSpLocks noChangeAspect="1"/>
          </p:cNvGrpSpPr>
          <p:nvPr/>
        </p:nvGrpSpPr>
        <p:grpSpPr bwMode="auto">
          <a:xfrm>
            <a:off x="0" y="655638"/>
            <a:ext cx="5765800" cy="6202362"/>
            <a:chOff x="2198" y="3127"/>
            <a:chExt cx="8377" cy="9013"/>
          </a:xfrm>
        </p:grpSpPr>
        <p:sp>
          <p:nvSpPr>
            <p:cNvPr id="453733" name="AutoShape 101"/>
            <p:cNvSpPr>
              <a:spLocks noChangeAspect="1" noChangeArrowheads="1"/>
            </p:cNvSpPr>
            <p:nvPr/>
          </p:nvSpPr>
          <p:spPr bwMode="auto">
            <a:xfrm>
              <a:off x="2198" y="3127"/>
              <a:ext cx="8377" cy="9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3734" name="Rectangle 102"/>
            <p:cNvSpPr>
              <a:spLocks noChangeArrowheads="1"/>
            </p:cNvSpPr>
            <p:nvPr/>
          </p:nvSpPr>
          <p:spPr bwMode="auto">
            <a:xfrm>
              <a:off x="4936" y="6868"/>
              <a:ext cx="387" cy="1670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79553" tIns="39776" rIns="79553" bIns="39776" anchor="ctr"/>
            <a:lstStyle/>
            <a:p>
              <a:endParaRPr lang="de-DE"/>
            </a:p>
          </p:txBody>
        </p:sp>
        <p:sp>
          <p:nvSpPr>
            <p:cNvPr id="453735" name="Rectangle 103"/>
            <p:cNvSpPr>
              <a:spLocks noChangeArrowheads="1"/>
            </p:cNvSpPr>
            <p:nvPr/>
          </p:nvSpPr>
          <p:spPr bwMode="auto">
            <a:xfrm>
              <a:off x="2964" y="11336"/>
              <a:ext cx="6707" cy="72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9553" tIns="39776" rIns="79553" bIns="39776" anchor="ctr"/>
            <a:lstStyle/>
            <a:p>
              <a:pPr algn="ctr"/>
              <a:r>
                <a:rPr lang="en-GB" sz="1500">
                  <a:solidFill>
                    <a:srgbClr val="000000"/>
                  </a:solidFill>
                  <a:cs typeface="Mangal" pitchFamily="18" charset="0"/>
                </a:rPr>
                <a:t>yz-table + leveling option</a:t>
              </a:r>
              <a:endParaRPr lang="en-US"/>
            </a:p>
          </p:txBody>
        </p:sp>
        <p:sp>
          <p:nvSpPr>
            <p:cNvPr id="453736" name="Rectangle 104"/>
            <p:cNvSpPr>
              <a:spLocks noChangeArrowheads="1"/>
            </p:cNvSpPr>
            <p:nvPr/>
          </p:nvSpPr>
          <p:spPr bwMode="auto">
            <a:xfrm>
              <a:off x="3464" y="10404"/>
              <a:ext cx="5850" cy="373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37" name="Rectangle 105"/>
            <p:cNvSpPr>
              <a:spLocks noChangeArrowheads="1"/>
            </p:cNvSpPr>
            <p:nvPr/>
          </p:nvSpPr>
          <p:spPr bwMode="auto">
            <a:xfrm>
              <a:off x="5050" y="9768"/>
              <a:ext cx="2462" cy="634"/>
            </a:xfrm>
            <a:prstGeom prst="rect">
              <a:avLst/>
            </a:prstGeom>
            <a:solidFill>
              <a:srgbClr val="0159B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9553" tIns="39776" rIns="79553" bIns="39776" anchor="ctr"/>
            <a:lstStyle/>
            <a:p>
              <a:r>
                <a:rPr lang="en-GB" sz="1500">
                  <a:solidFill>
                    <a:srgbClr val="000000"/>
                  </a:solidFill>
                  <a:cs typeface="Mangal" pitchFamily="18" charset="0"/>
                </a:rPr>
                <a:t>Theta-horizontal</a:t>
              </a:r>
              <a:endParaRPr lang="en-US"/>
            </a:p>
          </p:txBody>
        </p:sp>
        <p:sp>
          <p:nvSpPr>
            <p:cNvPr id="453738" name="Rectangle 106"/>
            <p:cNvSpPr>
              <a:spLocks noChangeArrowheads="1"/>
            </p:cNvSpPr>
            <p:nvPr/>
          </p:nvSpPr>
          <p:spPr bwMode="auto">
            <a:xfrm>
              <a:off x="3476" y="9276"/>
              <a:ext cx="284" cy="1128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39" name="Rectangle 107"/>
            <p:cNvSpPr>
              <a:spLocks noChangeArrowheads="1"/>
            </p:cNvSpPr>
            <p:nvPr/>
          </p:nvSpPr>
          <p:spPr bwMode="auto">
            <a:xfrm>
              <a:off x="4528" y="9497"/>
              <a:ext cx="3967" cy="271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40" name="Rectangle 108"/>
            <p:cNvSpPr>
              <a:spLocks noChangeArrowheads="1"/>
            </p:cNvSpPr>
            <p:nvPr/>
          </p:nvSpPr>
          <p:spPr bwMode="auto">
            <a:xfrm>
              <a:off x="4528" y="8868"/>
              <a:ext cx="414" cy="654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41" name="Rectangle 109"/>
            <p:cNvSpPr>
              <a:spLocks noChangeArrowheads="1"/>
            </p:cNvSpPr>
            <p:nvPr/>
          </p:nvSpPr>
          <p:spPr bwMode="auto">
            <a:xfrm>
              <a:off x="4506" y="6505"/>
              <a:ext cx="434" cy="2359"/>
            </a:xfrm>
            <a:prstGeom prst="rect">
              <a:avLst/>
            </a:prstGeom>
            <a:solidFill>
              <a:srgbClr val="0159B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42" name="Oval 110"/>
            <p:cNvSpPr>
              <a:spLocks noChangeArrowheads="1"/>
            </p:cNvSpPr>
            <p:nvPr/>
          </p:nvSpPr>
          <p:spPr bwMode="auto">
            <a:xfrm>
              <a:off x="5140" y="6688"/>
              <a:ext cx="1996" cy="2088"/>
            </a:xfrm>
            <a:prstGeom prst="ellipse">
              <a:avLst/>
            </a:prstGeom>
            <a:solidFill>
              <a:srgbClr val="0159B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43" name="Rectangle 111"/>
            <p:cNvSpPr>
              <a:spLocks noChangeArrowheads="1"/>
            </p:cNvSpPr>
            <p:nvPr/>
          </p:nvSpPr>
          <p:spPr bwMode="auto">
            <a:xfrm>
              <a:off x="8223" y="7504"/>
              <a:ext cx="272" cy="1980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44" name="Rectangle 112"/>
            <p:cNvSpPr>
              <a:spLocks noChangeArrowheads="1"/>
            </p:cNvSpPr>
            <p:nvPr/>
          </p:nvSpPr>
          <p:spPr bwMode="auto">
            <a:xfrm>
              <a:off x="7136" y="7504"/>
              <a:ext cx="1087" cy="36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45" name="Oval 113"/>
            <p:cNvSpPr>
              <a:spLocks noChangeArrowheads="1"/>
            </p:cNvSpPr>
            <p:nvPr/>
          </p:nvSpPr>
          <p:spPr bwMode="auto">
            <a:xfrm>
              <a:off x="5276" y="6820"/>
              <a:ext cx="1723" cy="181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46" name="Rectangle 114"/>
            <p:cNvSpPr>
              <a:spLocks noChangeArrowheads="1"/>
            </p:cNvSpPr>
            <p:nvPr/>
          </p:nvSpPr>
          <p:spPr bwMode="auto">
            <a:xfrm>
              <a:off x="5899" y="8476"/>
              <a:ext cx="520" cy="17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47" name="Rectangle 115"/>
            <p:cNvSpPr>
              <a:spLocks noChangeArrowheads="1"/>
            </p:cNvSpPr>
            <p:nvPr/>
          </p:nvSpPr>
          <p:spPr bwMode="auto">
            <a:xfrm>
              <a:off x="5892" y="8322"/>
              <a:ext cx="518" cy="187"/>
            </a:xfrm>
            <a:prstGeom prst="rect">
              <a:avLst/>
            </a:prstGeom>
            <a:solidFill>
              <a:srgbClr val="0159B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48" name="Rectangle 116"/>
            <p:cNvSpPr>
              <a:spLocks noChangeArrowheads="1"/>
            </p:cNvSpPr>
            <p:nvPr/>
          </p:nvSpPr>
          <p:spPr bwMode="auto">
            <a:xfrm>
              <a:off x="4598" y="10784"/>
              <a:ext cx="3413" cy="544"/>
            </a:xfrm>
            <a:prstGeom prst="rect">
              <a:avLst/>
            </a:prstGeom>
            <a:solidFill>
              <a:srgbClr val="0159B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9553" tIns="39776" rIns="79553" bIns="39776" anchor="ctr"/>
            <a:lstStyle/>
            <a:p>
              <a:pPr algn="ctr"/>
              <a:r>
                <a:rPr lang="en-GB" sz="1500">
                  <a:solidFill>
                    <a:srgbClr val="000000"/>
                  </a:solidFill>
                  <a:cs typeface="Mangal" pitchFamily="18" charset="0"/>
                </a:rPr>
                <a:t>2Theta-horizontal</a:t>
              </a:r>
              <a:endParaRPr lang="en-US"/>
            </a:p>
          </p:txBody>
        </p:sp>
        <p:sp>
          <p:nvSpPr>
            <p:cNvPr id="453749" name="Rectangle 117"/>
            <p:cNvSpPr>
              <a:spLocks noChangeArrowheads="1"/>
            </p:cNvSpPr>
            <p:nvPr/>
          </p:nvSpPr>
          <p:spPr bwMode="auto">
            <a:xfrm>
              <a:off x="3478" y="6334"/>
              <a:ext cx="388" cy="2924"/>
            </a:xfrm>
            <a:prstGeom prst="rect">
              <a:avLst/>
            </a:prstGeom>
            <a:solidFill>
              <a:srgbClr val="0159B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50" name="Rectangle 118"/>
            <p:cNvSpPr>
              <a:spLocks noChangeArrowheads="1"/>
            </p:cNvSpPr>
            <p:nvPr/>
          </p:nvSpPr>
          <p:spPr bwMode="auto">
            <a:xfrm>
              <a:off x="3854" y="5442"/>
              <a:ext cx="216" cy="381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51" name="Rectangle 119"/>
            <p:cNvSpPr>
              <a:spLocks noChangeArrowheads="1"/>
            </p:cNvSpPr>
            <p:nvPr/>
          </p:nvSpPr>
          <p:spPr bwMode="auto">
            <a:xfrm>
              <a:off x="3854" y="9258"/>
              <a:ext cx="422" cy="102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52" name="Text Box 120"/>
            <p:cNvSpPr txBox="1">
              <a:spLocks noChangeArrowheads="1"/>
            </p:cNvSpPr>
            <p:nvPr/>
          </p:nvSpPr>
          <p:spPr bwMode="auto">
            <a:xfrm>
              <a:off x="6763" y="6545"/>
              <a:ext cx="925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553" tIns="39776" rIns="79553" bIns="39776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cs typeface="Mangal" pitchFamily="18" charset="0"/>
                </a:rPr>
                <a:t>Chi</a:t>
              </a:r>
              <a:endParaRPr lang="en-US"/>
            </a:p>
          </p:txBody>
        </p:sp>
        <p:sp>
          <p:nvSpPr>
            <p:cNvPr id="453753" name="Text Box 121"/>
            <p:cNvSpPr txBox="1">
              <a:spLocks noChangeArrowheads="1"/>
            </p:cNvSpPr>
            <p:nvPr/>
          </p:nvSpPr>
          <p:spPr bwMode="auto">
            <a:xfrm>
              <a:off x="4357" y="5556"/>
              <a:ext cx="2230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553" tIns="39776" rIns="79553" bIns="39776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cs typeface="Mangal" pitchFamily="18" charset="0"/>
                </a:rPr>
                <a:t>Theta-vertical</a:t>
              </a:r>
              <a:endParaRPr lang="en-US"/>
            </a:p>
          </p:txBody>
        </p:sp>
        <p:sp>
          <p:nvSpPr>
            <p:cNvPr id="453754" name="Text Box 122"/>
            <p:cNvSpPr txBox="1">
              <a:spLocks noChangeArrowheads="1"/>
            </p:cNvSpPr>
            <p:nvPr/>
          </p:nvSpPr>
          <p:spPr bwMode="auto">
            <a:xfrm>
              <a:off x="2198" y="4474"/>
              <a:ext cx="2325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553" tIns="39776" rIns="79553" bIns="39776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cs typeface="Mangal" pitchFamily="18" charset="0"/>
                </a:rPr>
                <a:t>2Theta-vertical</a:t>
              </a:r>
              <a:endParaRPr lang="en-US"/>
            </a:p>
          </p:txBody>
        </p:sp>
        <p:sp>
          <p:nvSpPr>
            <p:cNvPr id="453755" name="Line 123"/>
            <p:cNvSpPr>
              <a:spLocks noChangeShapeType="1"/>
            </p:cNvSpPr>
            <p:nvPr/>
          </p:nvSpPr>
          <p:spPr bwMode="auto">
            <a:xfrm>
              <a:off x="3693" y="5057"/>
              <a:ext cx="1" cy="116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3756" name="Line 124"/>
            <p:cNvSpPr>
              <a:spLocks noChangeShapeType="1"/>
            </p:cNvSpPr>
            <p:nvPr/>
          </p:nvSpPr>
          <p:spPr bwMode="auto">
            <a:xfrm flipH="1">
              <a:off x="4689" y="6053"/>
              <a:ext cx="144" cy="36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3757" name="Text Box 125"/>
            <p:cNvSpPr txBox="1">
              <a:spLocks noChangeArrowheads="1"/>
            </p:cNvSpPr>
            <p:nvPr/>
          </p:nvSpPr>
          <p:spPr bwMode="auto">
            <a:xfrm>
              <a:off x="6094" y="7877"/>
              <a:ext cx="924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553" tIns="39776" rIns="79553" bIns="39776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cs typeface="Mangal" pitchFamily="18" charset="0"/>
                </a:rPr>
                <a:t>Phi</a:t>
              </a:r>
              <a:endParaRPr lang="en-US"/>
            </a:p>
          </p:txBody>
        </p:sp>
        <p:sp>
          <p:nvSpPr>
            <p:cNvPr id="453758" name="Line 126"/>
            <p:cNvSpPr>
              <a:spLocks noChangeShapeType="1"/>
            </p:cNvSpPr>
            <p:nvPr/>
          </p:nvSpPr>
          <p:spPr bwMode="auto">
            <a:xfrm>
              <a:off x="8841" y="7714"/>
              <a:ext cx="1" cy="17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3759" name="Line 127"/>
            <p:cNvSpPr>
              <a:spLocks noChangeShapeType="1"/>
            </p:cNvSpPr>
            <p:nvPr/>
          </p:nvSpPr>
          <p:spPr bwMode="auto">
            <a:xfrm flipV="1">
              <a:off x="5519" y="7688"/>
              <a:ext cx="4297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3760" name="Line 128"/>
            <p:cNvSpPr>
              <a:spLocks noChangeShapeType="1"/>
            </p:cNvSpPr>
            <p:nvPr/>
          </p:nvSpPr>
          <p:spPr bwMode="auto">
            <a:xfrm>
              <a:off x="8480" y="9500"/>
              <a:ext cx="131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3761" name="Line 129"/>
            <p:cNvSpPr>
              <a:spLocks noChangeShapeType="1"/>
            </p:cNvSpPr>
            <p:nvPr/>
          </p:nvSpPr>
          <p:spPr bwMode="auto">
            <a:xfrm flipV="1">
              <a:off x="8218" y="6320"/>
              <a:ext cx="0" cy="1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3762" name="Line 130"/>
            <p:cNvSpPr>
              <a:spLocks noChangeShapeType="1"/>
            </p:cNvSpPr>
            <p:nvPr/>
          </p:nvSpPr>
          <p:spPr bwMode="auto">
            <a:xfrm>
              <a:off x="6144" y="6348"/>
              <a:ext cx="20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3763" name="Text Box 131"/>
            <p:cNvSpPr txBox="1">
              <a:spLocks noChangeArrowheads="1"/>
            </p:cNvSpPr>
            <p:nvPr/>
          </p:nvSpPr>
          <p:spPr bwMode="auto">
            <a:xfrm>
              <a:off x="6776" y="5958"/>
              <a:ext cx="1234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553" tIns="39776" rIns="79553" bIns="39776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cs typeface="Mangal" pitchFamily="18" charset="0"/>
                </a:rPr>
                <a:t>&gt;610mm</a:t>
              </a:r>
              <a:endParaRPr lang="en-US"/>
            </a:p>
          </p:txBody>
        </p:sp>
        <p:sp>
          <p:nvSpPr>
            <p:cNvPr id="453764" name="AutoShape 132"/>
            <p:cNvSpPr>
              <a:spLocks noChangeArrowheads="1"/>
            </p:cNvSpPr>
            <p:nvPr/>
          </p:nvSpPr>
          <p:spPr bwMode="auto">
            <a:xfrm rot="29289131" flipH="1" flipV="1">
              <a:off x="3534" y="4984"/>
              <a:ext cx="2022" cy="402"/>
            </a:xfrm>
            <a:prstGeom prst="parallelogram">
              <a:avLst>
                <a:gd name="adj" fmla="val 125746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65" name="Rectangle 133"/>
            <p:cNvSpPr>
              <a:spLocks noChangeArrowheads="1"/>
            </p:cNvSpPr>
            <p:nvPr/>
          </p:nvSpPr>
          <p:spPr bwMode="auto">
            <a:xfrm>
              <a:off x="4992" y="3728"/>
              <a:ext cx="112" cy="177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66" name="AutoShape 134"/>
            <p:cNvSpPr>
              <a:spLocks noChangeArrowheads="1"/>
            </p:cNvSpPr>
            <p:nvPr/>
          </p:nvSpPr>
          <p:spPr bwMode="auto">
            <a:xfrm>
              <a:off x="4956" y="6646"/>
              <a:ext cx="2403" cy="2738"/>
            </a:xfrm>
            <a:custGeom>
              <a:avLst/>
              <a:gdLst>
                <a:gd name="G0" fmla="+- 7881 0 0"/>
                <a:gd name="G1" fmla="+- -6886300 0 0"/>
                <a:gd name="G2" fmla="+- 0 0 -6886300"/>
                <a:gd name="T0" fmla="*/ 0 256 1"/>
                <a:gd name="T1" fmla="*/ 180 256 1"/>
                <a:gd name="G3" fmla="+- -6886300 T0 T1"/>
                <a:gd name="T2" fmla="*/ 0 256 1"/>
                <a:gd name="T3" fmla="*/ 90 256 1"/>
                <a:gd name="G4" fmla="+- -6886300 T2 T3"/>
                <a:gd name="G5" fmla="*/ G4 2 1"/>
                <a:gd name="T4" fmla="*/ 90 256 1"/>
                <a:gd name="T5" fmla="*/ 0 256 1"/>
                <a:gd name="G6" fmla="+- -6886300 T4 T5"/>
                <a:gd name="G7" fmla="*/ G6 2 1"/>
                <a:gd name="G8" fmla="abs -68863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881"/>
                <a:gd name="G18" fmla="*/ 7881 1 2"/>
                <a:gd name="G19" fmla="+- G18 5400 0"/>
                <a:gd name="G20" fmla="cos G19 -6886300"/>
                <a:gd name="G21" fmla="sin G19 -6886300"/>
                <a:gd name="G22" fmla="+- G20 10800 0"/>
                <a:gd name="G23" fmla="+- G21 10800 0"/>
                <a:gd name="G24" fmla="+- 10800 0 G20"/>
                <a:gd name="G25" fmla="+- 7881 10800 0"/>
                <a:gd name="G26" fmla="?: G9 G17 G25"/>
                <a:gd name="G27" fmla="?: G9 0 21600"/>
                <a:gd name="G28" fmla="cos 10800 -6886300"/>
                <a:gd name="G29" fmla="sin 10800 -6886300"/>
                <a:gd name="G30" fmla="sin 7881 -6886300"/>
                <a:gd name="G31" fmla="+- G28 10800 0"/>
                <a:gd name="G32" fmla="+- G29 10800 0"/>
                <a:gd name="G33" fmla="+- G30 10800 0"/>
                <a:gd name="G34" fmla="?: G4 0 G31"/>
                <a:gd name="G35" fmla="?: -6886300 G34 0"/>
                <a:gd name="G36" fmla="?: G6 G35 G31"/>
                <a:gd name="G37" fmla="+- 21600 0 G36"/>
                <a:gd name="G38" fmla="?: G4 0 G33"/>
                <a:gd name="G39" fmla="?: -68863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8370 w 21600"/>
                <a:gd name="T15" fmla="*/ 1780 h 21600"/>
                <a:gd name="T16" fmla="*/ 10800 w 21600"/>
                <a:gd name="T17" fmla="*/ 2919 h 21600"/>
                <a:gd name="T18" fmla="*/ 13230 w 21600"/>
                <a:gd name="T19" fmla="*/ 178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750" y="3190"/>
                  </a:moveTo>
                  <a:cubicBezTo>
                    <a:pt x="9418" y="3010"/>
                    <a:pt x="10107" y="2919"/>
                    <a:pt x="10800" y="2919"/>
                  </a:cubicBezTo>
                  <a:cubicBezTo>
                    <a:pt x="11492" y="2919"/>
                    <a:pt x="12181" y="3010"/>
                    <a:pt x="12849" y="3190"/>
                  </a:cubicBezTo>
                  <a:lnTo>
                    <a:pt x="13609" y="371"/>
                  </a:lnTo>
                  <a:cubicBezTo>
                    <a:pt x="12693" y="124"/>
                    <a:pt x="11748" y="0"/>
                    <a:pt x="10799" y="0"/>
                  </a:cubicBezTo>
                  <a:cubicBezTo>
                    <a:pt x="9851" y="0"/>
                    <a:pt x="8906" y="124"/>
                    <a:pt x="7990" y="3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67" name="Rectangle 135"/>
            <p:cNvSpPr>
              <a:spLocks noChangeArrowheads="1"/>
            </p:cNvSpPr>
            <p:nvPr/>
          </p:nvSpPr>
          <p:spPr bwMode="auto">
            <a:xfrm>
              <a:off x="5934" y="8640"/>
              <a:ext cx="444" cy="632"/>
            </a:xfrm>
            <a:prstGeom prst="rect">
              <a:avLst/>
            </a:prstGeom>
            <a:solidFill>
              <a:srgbClr val="EC042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68" name="Rectangle 136"/>
            <p:cNvSpPr>
              <a:spLocks noChangeArrowheads="1"/>
            </p:cNvSpPr>
            <p:nvPr/>
          </p:nvSpPr>
          <p:spPr bwMode="auto">
            <a:xfrm>
              <a:off x="6088" y="7792"/>
              <a:ext cx="112" cy="508"/>
            </a:xfrm>
            <a:prstGeom prst="rect">
              <a:avLst/>
            </a:prstGeom>
            <a:solidFill>
              <a:srgbClr val="EC042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69" name="Text Box 137"/>
            <p:cNvSpPr txBox="1">
              <a:spLocks noChangeArrowheads="1"/>
            </p:cNvSpPr>
            <p:nvPr/>
          </p:nvSpPr>
          <p:spPr bwMode="auto">
            <a:xfrm>
              <a:off x="6350" y="8876"/>
              <a:ext cx="1660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553" tIns="39776" rIns="79553" bIns="39776">
              <a:spAutoFit/>
            </a:bodyPr>
            <a:lstStyle/>
            <a:p>
              <a:r>
                <a:rPr lang="en-GB" sz="1200" b="1">
                  <a:solidFill>
                    <a:srgbClr val="000000"/>
                  </a:solidFill>
                  <a:cs typeface="Mangal" pitchFamily="18" charset="0"/>
                </a:rPr>
                <a:t>Sample XYZ</a:t>
              </a:r>
              <a:endParaRPr lang="en-US"/>
            </a:p>
          </p:txBody>
        </p:sp>
        <p:sp>
          <p:nvSpPr>
            <p:cNvPr id="453770" name="Rectangle 138"/>
            <p:cNvSpPr>
              <a:spLocks noChangeArrowheads="1"/>
            </p:cNvSpPr>
            <p:nvPr/>
          </p:nvSpPr>
          <p:spPr bwMode="auto">
            <a:xfrm>
              <a:off x="5794" y="6536"/>
              <a:ext cx="692" cy="6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3771" name="Line 139"/>
            <p:cNvSpPr>
              <a:spLocks noChangeShapeType="1"/>
            </p:cNvSpPr>
            <p:nvPr/>
          </p:nvSpPr>
          <p:spPr bwMode="auto">
            <a:xfrm flipH="1" flipV="1">
              <a:off x="6124" y="3251"/>
              <a:ext cx="6" cy="58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3772" name="Line 140"/>
            <p:cNvSpPr>
              <a:spLocks noChangeShapeType="1"/>
            </p:cNvSpPr>
            <p:nvPr/>
          </p:nvSpPr>
          <p:spPr bwMode="auto">
            <a:xfrm>
              <a:off x="9007" y="3728"/>
              <a:ext cx="1" cy="39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3773" name="Text Box 141"/>
            <p:cNvSpPr txBox="1">
              <a:spLocks noChangeArrowheads="1"/>
            </p:cNvSpPr>
            <p:nvPr/>
          </p:nvSpPr>
          <p:spPr bwMode="auto">
            <a:xfrm>
              <a:off x="9007" y="8377"/>
              <a:ext cx="1236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553" tIns="39776" rIns="79553" bIns="39776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cs typeface="Mangal" pitchFamily="18" charset="0"/>
                </a:rPr>
                <a:t>&gt;620mm</a:t>
              </a:r>
              <a:endParaRPr lang="en-US"/>
            </a:p>
          </p:txBody>
        </p:sp>
        <p:sp>
          <p:nvSpPr>
            <p:cNvPr id="453774" name="Line 142"/>
            <p:cNvSpPr>
              <a:spLocks noChangeShapeType="1"/>
            </p:cNvSpPr>
            <p:nvPr/>
          </p:nvSpPr>
          <p:spPr bwMode="auto">
            <a:xfrm flipV="1">
              <a:off x="2961" y="3291"/>
              <a:ext cx="2" cy="80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3775" name="Line 143"/>
            <p:cNvSpPr>
              <a:spLocks noChangeShapeType="1"/>
            </p:cNvSpPr>
            <p:nvPr/>
          </p:nvSpPr>
          <p:spPr bwMode="auto">
            <a:xfrm flipV="1">
              <a:off x="5021" y="3728"/>
              <a:ext cx="4650" cy="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3776" name="Line 144"/>
            <p:cNvSpPr>
              <a:spLocks noChangeShapeType="1"/>
            </p:cNvSpPr>
            <p:nvPr/>
          </p:nvSpPr>
          <p:spPr bwMode="auto">
            <a:xfrm>
              <a:off x="2975" y="3551"/>
              <a:ext cx="3209" cy="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3777" name="Text Box 145"/>
            <p:cNvSpPr txBox="1">
              <a:spLocks noChangeArrowheads="1"/>
            </p:cNvSpPr>
            <p:nvPr/>
          </p:nvSpPr>
          <p:spPr bwMode="auto">
            <a:xfrm>
              <a:off x="3824" y="3127"/>
              <a:ext cx="1363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553" tIns="39776" rIns="79553" bIns="39776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cs typeface="Mangal" pitchFamily="18" charset="0"/>
                </a:rPr>
                <a:t>&lt;1500mm</a:t>
              </a:r>
              <a:endParaRPr lang="en-US"/>
            </a:p>
          </p:txBody>
        </p:sp>
        <p:sp>
          <p:nvSpPr>
            <p:cNvPr id="453778" name="Text Box 146"/>
            <p:cNvSpPr txBox="1">
              <a:spLocks noChangeArrowheads="1"/>
            </p:cNvSpPr>
            <p:nvPr/>
          </p:nvSpPr>
          <p:spPr bwMode="auto">
            <a:xfrm>
              <a:off x="7844" y="5390"/>
              <a:ext cx="1495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553" tIns="39776" rIns="79553" bIns="39776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cs typeface="Mangal" pitchFamily="18" charset="0"/>
                </a:rPr>
                <a:t>&gt;1300mm</a:t>
              </a:r>
              <a:endParaRPr lang="en-US"/>
            </a:p>
          </p:txBody>
        </p:sp>
        <p:sp>
          <p:nvSpPr>
            <p:cNvPr id="453779" name="Text Box 147"/>
            <p:cNvSpPr txBox="1">
              <a:spLocks noChangeArrowheads="1"/>
            </p:cNvSpPr>
            <p:nvPr/>
          </p:nvSpPr>
          <p:spPr bwMode="auto">
            <a:xfrm>
              <a:off x="5286" y="7877"/>
              <a:ext cx="997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553" tIns="39776" rIns="79553" bIns="39776">
              <a:spAutoFit/>
            </a:bodyPr>
            <a:lstStyle/>
            <a:p>
              <a:r>
                <a:rPr lang="en-GB" sz="1000">
                  <a:solidFill>
                    <a:srgbClr val="000000"/>
                  </a:solidFill>
                  <a:cs typeface="Mangal" pitchFamily="18" charset="0"/>
                </a:rPr>
                <a:t>&gt;80mm</a:t>
              </a:r>
              <a:endParaRPr lang="en-US"/>
            </a:p>
          </p:txBody>
        </p:sp>
        <p:sp>
          <p:nvSpPr>
            <p:cNvPr id="453780" name="Line 148"/>
            <p:cNvSpPr>
              <a:spLocks noChangeShapeType="1"/>
            </p:cNvSpPr>
            <p:nvPr/>
          </p:nvSpPr>
          <p:spPr bwMode="auto">
            <a:xfrm>
              <a:off x="6017" y="7714"/>
              <a:ext cx="2" cy="6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53731" name="Text Box 99"/>
          <p:cNvSpPr txBox="1">
            <a:spLocks noChangeArrowheads="1"/>
          </p:cNvSpPr>
          <p:nvPr/>
        </p:nvSpPr>
        <p:spPr bwMode="auto">
          <a:xfrm>
            <a:off x="5405438" y="2220913"/>
            <a:ext cx="3170237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Large Q setup (summer 2012):</a:t>
            </a:r>
          </a:p>
          <a:p>
            <a:pPr>
              <a:buFontTx/>
              <a:buChar char="•"/>
            </a:pPr>
            <a:r>
              <a:rPr lang="en-US"/>
              <a:t>   6-circle diffractometer</a:t>
            </a:r>
          </a:p>
          <a:p>
            <a:pPr>
              <a:buFontTx/>
              <a:buChar char="•"/>
            </a:pPr>
            <a:r>
              <a:rPr lang="en-US"/>
              <a:t>   compatible with ARS cryostats</a:t>
            </a:r>
          </a:p>
          <a:p>
            <a:pPr>
              <a:buFontTx/>
              <a:buChar char="•"/>
            </a:pPr>
            <a:r>
              <a:rPr lang="en-US"/>
              <a:t>   open Chi circle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79" grpId="0"/>
      <p:bldP spid="453679" grpId="1"/>
      <p:bldP spid="453681" grpId="0"/>
      <p:bldP spid="453681" grpId="1"/>
      <p:bldP spid="453731" grpId="0"/>
    </p:bldLst>
  </p:timing>
</p:sld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0</TotalTime>
  <Words>2138</Words>
  <Application>Microsoft Office PowerPoint</Application>
  <PresentationFormat>Bildschirmpräsentation (4:3)</PresentationFormat>
  <Paragraphs>415</Paragraphs>
  <Slides>42</Slides>
  <Notes>42</Notes>
  <HiddenSlides>0</HiddenSlides>
  <MMClips>1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42</vt:i4>
      </vt:variant>
    </vt:vector>
  </HeadingPairs>
  <TitlesOfParts>
    <vt:vector size="45" baseType="lpstr">
      <vt:lpstr>2_DESY_Vortrag_3-1</vt:lpstr>
      <vt:lpstr>Equation</vt:lpstr>
      <vt:lpstr>Graph</vt:lpstr>
      <vt:lpstr>Scientific Highlights @ P10  PETRA III</vt:lpstr>
      <vt:lpstr>Übersicht</vt:lpstr>
      <vt:lpstr>Warum eine kohärente Beamline bei PETRA III?</vt:lpstr>
      <vt:lpstr>Kohärenz Beamline P10 von PETRA III: Einführung</vt:lpstr>
      <vt:lpstr>Folie 5</vt:lpstr>
      <vt:lpstr>2. Experimentierhütte EH2 bei P10</vt:lpstr>
      <vt:lpstr>Das Standardsetup von P10: Übersicht</vt:lpstr>
      <vt:lpstr>Das Standardsetup: Experimentelle Einsätze</vt:lpstr>
      <vt:lpstr>1. Experimentierhütte EH1 von P10</vt:lpstr>
      <vt:lpstr>Folie 10</vt:lpstr>
      <vt:lpstr>The nanofocus / waveguide setup</vt:lpstr>
      <vt:lpstr>The nanofocus / waveguide setup: First results</vt:lpstr>
      <vt:lpstr>CDI of cells of bacterium ‘Deinococcus radiodurans‘: Schematics </vt:lpstr>
      <vt:lpstr>CDI of cells of bacterium ‘Deinococcus radiodurans‘: Results </vt:lpstr>
      <vt:lpstr>Folie 15</vt:lpstr>
      <vt:lpstr>Hidden local symmetries in disordered matter</vt:lpstr>
      <vt:lpstr>Coherent Scattering: Scientific opportunities</vt:lpstr>
      <vt:lpstr>Hidden local symmetries in disordered matter</vt:lpstr>
      <vt:lpstr>Folie 19</vt:lpstr>
      <vt:lpstr>XCCA @ P10</vt:lpstr>
      <vt:lpstr>XCCA @ P10</vt:lpstr>
      <vt:lpstr>XCCA: Relaxation time and bond-order</vt:lpstr>
      <vt:lpstr>More scientific examples: P07</vt:lpstr>
      <vt:lpstr>More scientific examples: P07</vt:lpstr>
      <vt:lpstr>More scientific examples: P08</vt:lpstr>
      <vt:lpstr>More scientific examples: P08</vt:lpstr>
      <vt:lpstr>Zusammenfassung</vt:lpstr>
      <vt:lpstr>Acknowledgements</vt:lpstr>
      <vt:lpstr>More scientific examples: P09</vt:lpstr>
      <vt:lpstr>Why different bunch modes?</vt:lpstr>
      <vt:lpstr>Simulations of Simple Model Disordered Structures</vt:lpstr>
      <vt:lpstr>Simulations of Simple Model Disordered Structures</vt:lpstr>
      <vt:lpstr>Simulations of Simple Model Disordered Structures</vt:lpstr>
      <vt:lpstr>1) How a liquid becomes a glass both on cooling and on heating!</vt:lpstr>
      <vt:lpstr>Predictions of MCT</vt:lpstr>
      <vt:lpstr>1) How a liquid becomes a glass both on cooling and on heating!</vt:lpstr>
      <vt:lpstr>2) Direct measurement of antiferromagnetic domain fluctuations</vt:lpstr>
      <vt:lpstr>2) Direct measurement of antiferromagnetic domain fluctuations</vt:lpstr>
      <vt:lpstr>2) Direct measurement of antiferromagnetic domain fluctuations</vt:lpstr>
      <vt:lpstr>2) Direct measurement of antiferromagnetic domain fluctuations</vt:lpstr>
      <vt:lpstr>Real space images of colloidal crystals</vt:lpstr>
      <vt:lpstr>Optimizing the combination Pilatus–Standard Setup</vt:lpstr>
    </vt:vector>
  </TitlesOfParts>
  <Company>DESY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sommera</dc:creator>
  <cp:lastModifiedBy>Michael Sprung</cp:lastModifiedBy>
  <cp:revision>335</cp:revision>
  <dcterms:created xsi:type="dcterms:W3CDTF">2008-04-14T12:45:38Z</dcterms:created>
  <dcterms:modified xsi:type="dcterms:W3CDTF">2011-09-28T12:49:44Z</dcterms:modified>
</cp:coreProperties>
</file>