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703" r:id="rId2"/>
    <p:sldMasterId id="2147483649" r:id="rId3"/>
  </p:sldMasterIdLst>
  <p:notesMasterIdLst>
    <p:notesMasterId r:id="rId23"/>
  </p:notesMasterIdLst>
  <p:handoutMasterIdLst>
    <p:handoutMasterId r:id="rId24"/>
  </p:handoutMasterIdLst>
  <p:sldIdLst>
    <p:sldId id="622" r:id="rId4"/>
    <p:sldId id="651" r:id="rId5"/>
    <p:sldId id="652" r:id="rId6"/>
    <p:sldId id="653" r:id="rId7"/>
    <p:sldId id="654" r:id="rId8"/>
    <p:sldId id="655" r:id="rId9"/>
    <p:sldId id="656" r:id="rId10"/>
    <p:sldId id="658" r:id="rId11"/>
    <p:sldId id="657" r:id="rId12"/>
    <p:sldId id="666" r:id="rId13"/>
    <p:sldId id="659" r:id="rId14"/>
    <p:sldId id="660" r:id="rId15"/>
    <p:sldId id="661" r:id="rId16"/>
    <p:sldId id="668" r:id="rId17"/>
    <p:sldId id="662" r:id="rId18"/>
    <p:sldId id="665" r:id="rId19"/>
    <p:sldId id="663" r:id="rId20"/>
    <p:sldId id="667" r:id="rId21"/>
    <p:sldId id="664" r:id="rId22"/>
  </p:sldIdLst>
  <p:sldSz cx="9144000" cy="6858000" type="screen4x3"/>
  <p:notesSz cx="7099300" cy="102346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600" b="1" kern="1200">
        <a:solidFill>
          <a:srgbClr val="3333FF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rgbClr val="3333FF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rgbClr val="3333FF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rgbClr val="3333FF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rgbClr val="3333FF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600" b="1" kern="1200">
        <a:solidFill>
          <a:srgbClr val="3333FF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1600" b="1" kern="1200">
        <a:solidFill>
          <a:srgbClr val="3333FF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1600" b="1" kern="1200">
        <a:solidFill>
          <a:srgbClr val="3333FF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1600" b="1" kern="1200">
        <a:solidFill>
          <a:srgbClr val="3333FF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clrMru>
    <a:srgbClr val="3333FF"/>
    <a:srgbClr val="6A5F56"/>
    <a:srgbClr val="66FF33"/>
    <a:srgbClr val="DEF1F2"/>
    <a:srgbClr val="FF0000"/>
    <a:srgbClr val="A50021"/>
    <a:srgbClr val="008000"/>
    <a:srgbClr val="FFFF99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750" autoAdjust="0"/>
  </p:normalViewPr>
  <p:slideViewPr>
    <p:cSldViewPr>
      <p:cViewPr>
        <p:scale>
          <a:sx n="70" d="100"/>
          <a:sy n="70" d="100"/>
        </p:scale>
        <p:origin x="-1386" y="-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656" y="-78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Arbeitsblat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cat>
            <c:strRef>
              <c:f>Sheet1!$G$4:$G$15</c:f>
              <c:strCache>
                <c:ptCount val="12"/>
                <c:pt idx="0">
                  <c:v>MBB</c:v>
                </c:pt>
                <c:pt idx="1">
                  <c:v>MCS</c:v>
                </c:pt>
                <c:pt idx="2">
                  <c:v>MDE</c:v>
                </c:pt>
                <c:pt idx="3">
                  <c:v>MDI</c:v>
                </c:pt>
                <c:pt idx="4">
                  <c:v>MHFe</c:v>
                </c:pt>
                <c:pt idx="5">
                  <c:v>MHFp</c:v>
                </c:pt>
                <c:pt idx="6">
                  <c:v>MHFsl</c:v>
                </c:pt>
                <c:pt idx="7">
                  <c:v>MIN</c:v>
                </c:pt>
                <c:pt idx="8">
                  <c:v>MKK</c:v>
                </c:pt>
                <c:pt idx="9">
                  <c:v>MPS</c:v>
                </c:pt>
                <c:pt idx="10">
                  <c:v>MSK</c:v>
                </c:pt>
                <c:pt idx="11">
                  <c:v>MVS</c:v>
                </c:pt>
              </c:strCache>
            </c:strRef>
          </c:cat>
          <c:val>
            <c:numRef>
              <c:f>Sheet1!$H$4:$H$15</c:f>
              <c:numCache>
                <c:formatCode>General</c:formatCode>
                <c:ptCount val="12"/>
                <c:pt idx="0">
                  <c:v>1</c:v>
                </c:pt>
                <c:pt idx="1">
                  <c:v>6</c:v>
                </c:pt>
                <c:pt idx="2">
                  <c:v>1</c:v>
                </c:pt>
                <c:pt idx="3">
                  <c:v>10</c:v>
                </c:pt>
                <c:pt idx="4">
                  <c:v>8</c:v>
                </c:pt>
                <c:pt idx="5">
                  <c:v>1</c:v>
                </c:pt>
                <c:pt idx="6">
                  <c:v>4</c:v>
                </c:pt>
                <c:pt idx="7">
                  <c:v>15</c:v>
                </c:pt>
                <c:pt idx="8">
                  <c:v>3</c:v>
                </c:pt>
                <c:pt idx="9">
                  <c:v>4</c:v>
                </c:pt>
                <c:pt idx="10">
                  <c:v>1</c:v>
                </c:pt>
                <c:pt idx="11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1"/>
    </c:legend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 defTabSz="965200">
              <a:defRPr sz="13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0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 defTabSz="965200">
              <a:defRPr sz="13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0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37D818E-740E-45D5-AD68-BC3B8A93E8F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34204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 defTabSz="965200">
              <a:defRPr sz="13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Textmasterformate durch Klicken bearbeiten</a:t>
            </a:r>
          </a:p>
          <a:p>
            <a:pPr lvl="1"/>
            <a:r>
              <a:rPr lang="en-GB" noProof="0" smtClean="0"/>
              <a:t>Zweite Ebene</a:t>
            </a:r>
          </a:p>
          <a:p>
            <a:pPr lvl="2"/>
            <a:r>
              <a:rPr lang="en-GB" noProof="0" smtClean="0"/>
              <a:t>Dritte Ebene</a:t>
            </a:r>
          </a:p>
          <a:p>
            <a:pPr lvl="3"/>
            <a:r>
              <a:rPr lang="en-GB" noProof="0" smtClean="0"/>
              <a:t>Vierte Ebene</a:t>
            </a:r>
          </a:p>
          <a:p>
            <a:pPr lvl="4"/>
            <a:r>
              <a:rPr lang="en-GB" noProof="0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 defTabSz="965200">
              <a:defRPr sz="13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BAF6ACD-A46F-4CBF-AE2A-7249D7051B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16038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15" tIns="48257" rIns="96515" bIns="48257" anchor="b"/>
          <a:lstStyle>
            <a:lvl1pPr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fld id="{8B87E7B5-BA9D-47AF-ACDA-D8BA5C00C415}" type="slidenum">
              <a:rPr lang="en-GB" sz="1300" b="0">
                <a:solidFill>
                  <a:schemeClr val="tx1"/>
                </a:solidFill>
              </a:rPr>
              <a:pPr algn="r" eaLnBrk="1" hangingPunct="1"/>
              <a:t>1</a:t>
            </a:fld>
            <a:endParaRPr lang="en-GB" sz="1300" b="0">
              <a:solidFill>
                <a:schemeClr val="tx1"/>
              </a:solidFill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e-DE" dirty="0" smtClean="0"/>
              <a:t>Abgabe Dienstag, den 5.05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15" tIns="48257" rIns="96515" bIns="48257" anchor="b"/>
          <a:lstStyle>
            <a:lvl1pPr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fld id="{8B87E7B5-BA9D-47AF-ACDA-D8BA5C00C415}" type="slidenum">
              <a:rPr lang="en-GB" sz="1300" b="0">
                <a:solidFill>
                  <a:schemeClr val="tx1"/>
                </a:solidFill>
              </a:rPr>
              <a:pPr algn="r" eaLnBrk="1" hangingPunct="1"/>
              <a:t>10</a:t>
            </a:fld>
            <a:endParaRPr lang="en-GB" sz="1300" b="0">
              <a:solidFill>
                <a:schemeClr val="tx1"/>
              </a:solidFill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e-DE" dirty="0" smtClean="0"/>
              <a:t>Abgabe Dienstag, den 5.05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15" tIns="48257" rIns="96515" bIns="48257" anchor="b"/>
          <a:lstStyle>
            <a:lvl1pPr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fld id="{8B87E7B5-BA9D-47AF-ACDA-D8BA5C00C415}" type="slidenum">
              <a:rPr lang="en-GB" sz="1300" b="0">
                <a:solidFill>
                  <a:schemeClr val="tx1"/>
                </a:solidFill>
              </a:rPr>
              <a:pPr algn="r" eaLnBrk="1" hangingPunct="1"/>
              <a:t>11</a:t>
            </a:fld>
            <a:endParaRPr lang="en-GB" sz="1300" b="0">
              <a:solidFill>
                <a:schemeClr val="tx1"/>
              </a:solidFill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e-DE" dirty="0" smtClean="0"/>
              <a:t>Abgabe Dienstag, den 5.05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15" tIns="48257" rIns="96515" bIns="48257" anchor="b"/>
          <a:lstStyle>
            <a:lvl1pPr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fld id="{8B87E7B5-BA9D-47AF-ACDA-D8BA5C00C415}" type="slidenum">
              <a:rPr lang="en-GB" sz="1300" b="0">
                <a:solidFill>
                  <a:schemeClr val="tx1"/>
                </a:solidFill>
              </a:rPr>
              <a:pPr algn="r" eaLnBrk="1" hangingPunct="1"/>
              <a:t>12</a:t>
            </a:fld>
            <a:endParaRPr lang="en-GB" sz="1300" b="0">
              <a:solidFill>
                <a:schemeClr val="tx1"/>
              </a:solidFill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e-DE" dirty="0" smtClean="0"/>
              <a:t>Abgabe Dienstag, den 5.05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15" tIns="48257" rIns="96515" bIns="48257" anchor="b"/>
          <a:lstStyle>
            <a:lvl1pPr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fld id="{8B87E7B5-BA9D-47AF-ACDA-D8BA5C00C415}" type="slidenum">
              <a:rPr lang="en-GB" sz="1300" b="0">
                <a:solidFill>
                  <a:schemeClr val="tx1"/>
                </a:solidFill>
              </a:rPr>
              <a:pPr algn="r" eaLnBrk="1" hangingPunct="1"/>
              <a:t>13</a:t>
            </a:fld>
            <a:endParaRPr lang="en-GB" sz="1300" b="0">
              <a:solidFill>
                <a:schemeClr val="tx1"/>
              </a:solidFill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e-DE" dirty="0" smtClean="0"/>
              <a:t>Abgabe Dienstag, den 5.05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15" tIns="48257" rIns="96515" bIns="48257" anchor="b"/>
          <a:lstStyle>
            <a:lvl1pPr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fld id="{8B87E7B5-BA9D-47AF-ACDA-D8BA5C00C415}" type="slidenum">
              <a:rPr lang="en-GB" sz="1300" b="0">
                <a:solidFill>
                  <a:schemeClr val="tx1"/>
                </a:solidFill>
              </a:rPr>
              <a:pPr algn="r" eaLnBrk="1" hangingPunct="1"/>
              <a:t>14</a:t>
            </a:fld>
            <a:endParaRPr lang="en-GB" sz="1300" b="0">
              <a:solidFill>
                <a:schemeClr val="tx1"/>
              </a:solidFill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e-DE" dirty="0" smtClean="0"/>
              <a:t>Abgabe Dienstag, den 5.05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15" tIns="48257" rIns="96515" bIns="48257" anchor="b"/>
          <a:lstStyle>
            <a:lvl1pPr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fld id="{8B87E7B5-BA9D-47AF-ACDA-D8BA5C00C415}" type="slidenum">
              <a:rPr lang="en-GB" sz="1300" b="0">
                <a:solidFill>
                  <a:schemeClr val="tx1"/>
                </a:solidFill>
              </a:rPr>
              <a:pPr algn="r" eaLnBrk="1" hangingPunct="1"/>
              <a:t>15</a:t>
            </a:fld>
            <a:endParaRPr lang="en-GB" sz="1300" b="0">
              <a:solidFill>
                <a:schemeClr val="tx1"/>
              </a:solidFill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e-DE" dirty="0" smtClean="0"/>
              <a:t>Abgabe Dienstag, den 5.05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15" tIns="48257" rIns="96515" bIns="48257" anchor="b"/>
          <a:lstStyle>
            <a:lvl1pPr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fld id="{8B87E7B5-BA9D-47AF-ACDA-D8BA5C00C415}" type="slidenum">
              <a:rPr lang="en-GB" sz="1300" b="0">
                <a:solidFill>
                  <a:schemeClr val="tx1"/>
                </a:solidFill>
              </a:rPr>
              <a:pPr algn="r" eaLnBrk="1" hangingPunct="1"/>
              <a:t>16</a:t>
            </a:fld>
            <a:endParaRPr lang="en-GB" sz="1300" b="0">
              <a:solidFill>
                <a:schemeClr val="tx1"/>
              </a:solidFill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e-DE" dirty="0" smtClean="0"/>
              <a:t>Abgabe Dienstag, den 5.05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15" tIns="48257" rIns="96515" bIns="48257" anchor="b"/>
          <a:lstStyle>
            <a:lvl1pPr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fld id="{8B87E7B5-BA9D-47AF-ACDA-D8BA5C00C415}" type="slidenum">
              <a:rPr lang="en-GB" sz="1300" b="0">
                <a:solidFill>
                  <a:schemeClr val="tx1"/>
                </a:solidFill>
              </a:rPr>
              <a:pPr algn="r" eaLnBrk="1" hangingPunct="1"/>
              <a:t>17</a:t>
            </a:fld>
            <a:endParaRPr lang="en-GB" sz="1300" b="0">
              <a:solidFill>
                <a:schemeClr val="tx1"/>
              </a:solidFill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e-DE" dirty="0" smtClean="0"/>
              <a:t>Abgabe Dienstag, den 5.05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15" tIns="48257" rIns="96515" bIns="48257" anchor="b"/>
          <a:lstStyle>
            <a:lvl1pPr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fld id="{8B87E7B5-BA9D-47AF-ACDA-D8BA5C00C415}" type="slidenum">
              <a:rPr lang="en-GB" sz="1300" b="0">
                <a:solidFill>
                  <a:schemeClr val="tx1"/>
                </a:solidFill>
              </a:rPr>
              <a:pPr algn="r" eaLnBrk="1" hangingPunct="1"/>
              <a:t>18</a:t>
            </a:fld>
            <a:endParaRPr lang="en-GB" sz="1300" b="0">
              <a:solidFill>
                <a:schemeClr val="tx1"/>
              </a:solidFill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e-DE" dirty="0" smtClean="0"/>
              <a:t>Abgabe Dienstag, den 5.05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15" tIns="48257" rIns="96515" bIns="48257" anchor="b"/>
          <a:lstStyle>
            <a:lvl1pPr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fld id="{8B87E7B5-BA9D-47AF-ACDA-D8BA5C00C415}" type="slidenum">
              <a:rPr lang="en-GB" sz="1300" b="0">
                <a:solidFill>
                  <a:schemeClr val="tx1"/>
                </a:solidFill>
              </a:rPr>
              <a:pPr algn="r" eaLnBrk="1" hangingPunct="1"/>
              <a:t>19</a:t>
            </a:fld>
            <a:endParaRPr lang="en-GB" sz="1300" b="0">
              <a:solidFill>
                <a:schemeClr val="tx1"/>
              </a:solidFill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e-DE" dirty="0" smtClean="0"/>
              <a:t>Abgabe Dienstag, den 5.05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15" tIns="48257" rIns="96515" bIns="48257" anchor="b"/>
          <a:lstStyle>
            <a:lvl1pPr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fld id="{8B87E7B5-BA9D-47AF-ACDA-D8BA5C00C415}" type="slidenum">
              <a:rPr lang="en-GB" sz="1300" b="0">
                <a:solidFill>
                  <a:schemeClr val="tx1"/>
                </a:solidFill>
              </a:rPr>
              <a:pPr algn="r" eaLnBrk="1" hangingPunct="1"/>
              <a:t>2</a:t>
            </a:fld>
            <a:endParaRPr lang="en-GB" sz="1300" b="0">
              <a:solidFill>
                <a:schemeClr val="tx1"/>
              </a:solidFill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e-DE" dirty="0" smtClean="0"/>
              <a:t>Abgabe Dienstag, den 5.05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15" tIns="48257" rIns="96515" bIns="48257" anchor="b"/>
          <a:lstStyle>
            <a:lvl1pPr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fld id="{8B87E7B5-BA9D-47AF-ACDA-D8BA5C00C415}" type="slidenum">
              <a:rPr lang="en-GB" sz="1300" b="0">
                <a:solidFill>
                  <a:schemeClr val="tx1"/>
                </a:solidFill>
              </a:rPr>
              <a:pPr algn="r" eaLnBrk="1" hangingPunct="1"/>
              <a:t>3</a:t>
            </a:fld>
            <a:endParaRPr lang="en-GB" sz="1300" b="0">
              <a:solidFill>
                <a:schemeClr val="tx1"/>
              </a:solidFill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e-DE" dirty="0" smtClean="0"/>
              <a:t>Abgabe Dienstag, den 5.05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15" tIns="48257" rIns="96515" bIns="48257" anchor="b"/>
          <a:lstStyle>
            <a:lvl1pPr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fld id="{8B87E7B5-BA9D-47AF-ACDA-D8BA5C00C415}" type="slidenum">
              <a:rPr lang="en-GB" sz="1300" b="0">
                <a:solidFill>
                  <a:schemeClr val="tx1"/>
                </a:solidFill>
              </a:rPr>
              <a:pPr algn="r" eaLnBrk="1" hangingPunct="1"/>
              <a:t>4</a:t>
            </a:fld>
            <a:endParaRPr lang="en-GB" sz="1300" b="0">
              <a:solidFill>
                <a:schemeClr val="tx1"/>
              </a:solidFill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e-DE" dirty="0" smtClean="0"/>
              <a:t>Abgabe Dienstag, den 5.05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15" tIns="48257" rIns="96515" bIns="48257" anchor="b"/>
          <a:lstStyle>
            <a:lvl1pPr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fld id="{8B87E7B5-BA9D-47AF-ACDA-D8BA5C00C415}" type="slidenum">
              <a:rPr lang="en-GB" sz="1300" b="0">
                <a:solidFill>
                  <a:schemeClr val="tx1"/>
                </a:solidFill>
              </a:rPr>
              <a:pPr algn="r" eaLnBrk="1" hangingPunct="1"/>
              <a:t>5</a:t>
            </a:fld>
            <a:endParaRPr lang="en-GB" sz="1300" b="0">
              <a:solidFill>
                <a:schemeClr val="tx1"/>
              </a:solidFill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e-DE" dirty="0" smtClean="0"/>
              <a:t>Abgabe Dienstag, den 5.05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15" tIns="48257" rIns="96515" bIns="48257" anchor="b"/>
          <a:lstStyle>
            <a:lvl1pPr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fld id="{8B87E7B5-BA9D-47AF-ACDA-D8BA5C00C415}" type="slidenum">
              <a:rPr lang="en-GB" sz="1300" b="0">
                <a:solidFill>
                  <a:schemeClr val="tx1"/>
                </a:solidFill>
              </a:rPr>
              <a:pPr algn="r" eaLnBrk="1" hangingPunct="1"/>
              <a:t>6</a:t>
            </a:fld>
            <a:endParaRPr lang="en-GB" sz="1300" b="0">
              <a:solidFill>
                <a:schemeClr val="tx1"/>
              </a:solidFill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e-DE" dirty="0" smtClean="0"/>
              <a:t>Abgabe Dienstag, den 5.05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15" tIns="48257" rIns="96515" bIns="48257" anchor="b"/>
          <a:lstStyle>
            <a:lvl1pPr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fld id="{8B87E7B5-BA9D-47AF-ACDA-D8BA5C00C415}" type="slidenum">
              <a:rPr lang="en-GB" sz="1300" b="0">
                <a:solidFill>
                  <a:schemeClr val="tx1"/>
                </a:solidFill>
              </a:rPr>
              <a:pPr algn="r" eaLnBrk="1" hangingPunct="1"/>
              <a:t>7</a:t>
            </a:fld>
            <a:endParaRPr lang="en-GB" sz="1300" b="0">
              <a:solidFill>
                <a:schemeClr val="tx1"/>
              </a:solidFill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e-DE" dirty="0" smtClean="0"/>
              <a:t>Abgabe Dienstag, den 5.05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15" tIns="48257" rIns="96515" bIns="48257" anchor="b"/>
          <a:lstStyle>
            <a:lvl1pPr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fld id="{8B87E7B5-BA9D-47AF-ACDA-D8BA5C00C415}" type="slidenum">
              <a:rPr lang="en-GB" sz="1300" b="0">
                <a:solidFill>
                  <a:schemeClr val="tx1"/>
                </a:solidFill>
              </a:rPr>
              <a:pPr algn="r" eaLnBrk="1" hangingPunct="1"/>
              <a:t>8</a:t>
            </a:fld>
            <a:endParaRPr lang="en-GB" sz="1300" b="0">
              <a:solidFill>
                <a:schemeClr val="tx1"/>
              </a:solidFill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e-DE" dirty="0" smtClean="0"/>
              <a:t>Abgabe Dienstag, den 5.05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15" tIns="48257" rIns="96515" bIns="48257" anchor="b"/>
          <a:lstStyle>
            <a:lvl1pPr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52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fld id="{8B87E7B5-BA9D-47AF-ACDA-D8BA5C00C415}" type="slidenum">
              <a:rPr lang="en-GB" sz="1300" b="0">
                <a:solidFill>
                  <a:schemeClr val="tx1"/>
                </a:solidFill>
              </a:rPr>
              <a:pPr algn="r" eaLnBrk="1" hangingPunct="1"/>
              <a:t>9</a:t>
            </a:fld>
            <a:endParaRPr lang="en-GB" sz="1300" b="0">
              <a:solidFill>
                <a:schemeClr val="tx1"/>
              </a:solidFill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e-DE" dirty="0" smtClean="0"/>
              <a:t>Abgabe Dienstag, den 5.05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22.03.2010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PETRA III Inbetriebnahme                         M. Bieler - MBB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769E3-766E-4F6F-A918-DA5FEE3C9EA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56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22.03.2010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PETRA III Inbetriebnahme                         M. Bieler - MBB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B0EA0-D25F-4EAC-B5B8-A3AD5AC35E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9173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19100"/>
            <a:ext cx="2057400" cy="5707063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9100"/>
            <a:ext cx="6019800" cy="5707063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22.03.2010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PETRA III Inbetriebnahme                         M. Bieler - MBB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DCACA-BB62-4348-9BB5-7B74F1D628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7552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419100"/>
            <a:ext cx="8229600" cy="56197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22.03.2010</a:t>
            </a: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PETRA III Inbetriebnahme                         M. Bieler - MBB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3CBCAC-64C7-4228-90D1-7DABA22718E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03799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9100"/>
            <a:ext cx="8229600" cy="56197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22.03.2010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PETRA III Inbetriebnahme                         M. Bieler - MBB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055299-4EA1-4025-A70D-519A305CD9D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37773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9100"/>
            <a:ext cx="8229600" cy="56197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22.03.2010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PETRA III Inbetriebnahme                         M. Bieler - MBB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A277D-34EE-4806-8544-C96A3403B0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8556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9100"/>
            <a:ext cx="8229600" cy="5619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22.03.2010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PETRA III Inbetriebnahme                         M. Bieler - MBB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F0A5E-67EF-43F7-98B3-AF2FC822BE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67263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723B-FD1C-4B72-A776-B5AD141AFE73}" type="datetimeFigureOut">
              <a:rPr lang="de-DE" smtClean="0"/>
              <a:t>27.09.2011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18AA-77BB-414C-B3E9-BBF25AC1EA2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23684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723B-FD1C-4B72-A776-B5AD141AFE73}" type="datetimeFigureOut">
              <a:rPr lang="de-DE" smtClean="0"/>
              <a:t>27.09.2011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18AA-77BB-414C-B3E9-BBF25AC1EA2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23780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723B-FD1C-4B72-A776-B5AD141AFE73}" type="datetimeFigureOut">
              <a:rPr lang="de-DE" smtClean="0"/>
              <a:t>27.09.2011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18AA-77BB-414C-B3E9-BBF25AC1EA2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07540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723B-FD1C-4B72-A776-B5AD141AFE73}" type="datetimeFigureOut">
              <a:rPr lang="de-DE" smtClean="0"/>
              <a:t>27.09.2011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18AA-77BB-414C-B3E9-BBF25AC1EA2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6858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28.09.2011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GB"/>
              <a:t>PETRA III </a:t>
            </a:r>
            <a:r>
              <a:rPr lang="en-GB" err="1"/>
              <a:t>Betrieb</a:t>
            </a:r>
            <a:r>
              <a:rPr lang="en-GB"/>
              <a:t> 2011                         M. Bieler - MBB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78CEB68-6AB6-4A1F-883D-D0863077BA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6335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723B-FD1C-4B72-A776-B5AD141AFE73}" type="datetimeFigureOut">
              <a:rPr lang="de-DE" smtClean="0"/>
              <a:t>27.09.2011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18AA-77BB-414C-B3E9-BBF25AC1EA2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57273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723B-FD1C-4B72-A776-B5AD141AFE73}" type="datetimeFigureOut">
              <a:rPr lang="de-DE" smtClean="0"/>
              <a:t>27.09.2011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18AA-77BB-414C-B3E9-BBF25AC1EA2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0334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723B-FD1C-4B72-A776-B5AD141AFE73}" type="datetimeFigureOut">
              <a:rPr lang="de-DE" smtClean="0"/>
              <a:t>27.09.2011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18AA-77BB-414C-B3E9-BBF25AC1EA2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29977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723B-FD1C-4B72-A776-B5AD141AFE73}" type="datetimeFigureOut">
              <a:rPr lang="de-DE" smtClean="0"/>
              <a:t>27.09.2011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18AA-77BB-414C-B3E9-BBF25AC1EA2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44422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723B-FD1C-4B72-A776-B5AD141AFE73}" type="datetimeFigureOut">
              <a:rPr lang="de-DE" smtClean="0"/>
              <a:t>27.09.2011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18AA-77BB-414C-B3E9-BBF25AC1EA2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31040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723B-FD1C-4B72-A776-B5AD141AFE73}" type="datetimeFigureOut">
              <a:rPr lang="de-DE" smtClean="0"/>
              <a:t>27.09.2011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18AA-77BB-414C-B3E9-BBF25AC1EA2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01009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723B-FD1C-4B72-A776-B5AD141AFE73}" type="datetimeFigureOut">
              <a:rPr lang="de-DE" smtClean="0"/>
              <a:t>27.09.2011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18AA-77BB-414C-B3E9-BBF25AC1EA2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9382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22.03.2010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PETRA III Inbetriebnahme                         M. Bieler - MBB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E4ABD-0A3F-4D48-A2C6-C7528C6399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8293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22.03.2010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PETRA III Inbetriebnahme                         M. Bieler - MBB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8ED7C-0C41-46B6-B0D9-6E27CCCD56D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03989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22.03.2010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PETRA III Inbetriebnahme                         M. Bieler - MBB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F2CFF-7BE6-4DF6-AE9A-A1B6227691E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685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22.03.2010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PETRA III Inbetriebnahme                         M. Bieler - MBB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9A25B-074D-4857-9F43-5200B442FB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63069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22.03.2010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PETRA III Inbetriebnahme                         M. Bieler - MBB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35BAC-3A56-4A79-BB10-35DDA55B3AA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92582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22.03.2010</a:t>
            </a: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PETRA III Inbetriebnahme                         M. Bieler - MBB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97F8B-9D62-4343-82E8-D547FA1374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100574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22.03.2010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PETRA III Inbetriebnahme                         M. Bieler - MBB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1C76B-A9FF-49E2-907F-D113DCEFD73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73623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22.03.2010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PETRA III Inbetriebnahme                         M. Bieler - MBB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E1A73-0FCF-4114-8A0B-DD95A50D47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579398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22.03.2010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PETRA III Inbetriebnahme                         M. Bieler - MBB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AEE73-C833-43E3-9DB1-F043D4E080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984211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22.03.2010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PETRA III Inbetriebnahme                         M. Bieler - MBB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49258-2F20-4541-921E-A29E8CB951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59763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22.03.2010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PETRA III Inbetriebnahme                         M. Bieler - MBB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240A5-0F79-477B-BC29-9DB7CAC64D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18894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22.03.2010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PETRA III Inbetriebnahme                         M. Bieler - MBB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49D9B-460A-44B6-90D7-3928B1FB6B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714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22.03.2010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PETRA III Inbetriebnahme                         M. Bieler - MBB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8346E-416E-4F7D-9A5F-8DD7FE437F6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139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22.03.2010</a:t>
            </a: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PETRA III Inbetriebnahme                         M. Bieler - MBB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502A2-84BC-4F67-87FB-B91CCE529F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9155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22.03.2010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PETRA III Inbetriebnahme                         M. Bieler - MBB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E4670-D259-4556-BF85-8D440659D7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1813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28.09.2011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Beschleuniger</a:t>
            </a:r>
            <a:r>
              <a:rPr lang="en-GB" dirty="0" smtClean="0"/>
              <a:t> </a:t>
            </a:r>
            <a:r>
              <a:rPr lang="en-GB" dirty="0" err="1" smtClean="0"/>
              <a:t>Betrieb</a:t>
            </a:r>
            <a:r>
              <a:rPr lang="en-GB" dirty="0" smtClean="0"/>
              <a:t>                        M. Bieler - MBB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DA5C3-98EE-4720-BE52-21BB044376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533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22.03.2010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PETRA III Inbetriebnahme                         M. Bieler - MBB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9AC5B-5877-49BE-B03D-FE4A194DE1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4553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22.03.2010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PETRA III Inbetriebnahme                         M. Bieler - MBB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33FBD7-3DC0-4DCE-9B7D-64A79EBB68E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591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9100"/>
            <a:ext cx="82296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41338" y="6526213"/>
            <a:ext cx="1150937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r>
              <a:rPr lang="en-US"/>
              <a:t>22.03.2010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24075" y="6511925"/>
            <a:ext cx="5761038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r>
              <a:rPr lang="en-GB"/>
              <a:t>PETRA III Inbetriebnahme                         M. Bieler - MBB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72450" y="6519863"/>
            <a:ext cx="51435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0245A724-045D-4AF1-82FC-176BEC43E2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31" name="Picture 9" descr="desy-logo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66675"/>
            <a:ext cx="703262" cy="700088"/>
          </a:xfrm>
          <a:prstGeom prst="rect">
            <a:avLst/>
          </a:prstGeom>
          <a:solidFill>
            <a:srgbClr val="00E1E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1"/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56515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702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A50021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A50021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A50021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A50021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A50021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rgbClr val="A5002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rgbClr val="A5002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rgbClr val="A5002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rgbClr val="A5002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5723B-FD1C-4B72-A776-B5AD141AFE73}" type="datetimeFigureOut">
              <a:rPr lang="de-DE" smtClean="0"/>
              <a:t>27.09.2011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E18AA-77BB-414C-B3E9-BBF25AC1EA2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7724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smtClean="0"/>
            </a:lvl1pPr>
          </a:lstStyle>
          <a:p>
            <a:pPr>
              <a:defRPr/>
            </a:pPr>
            <a:r>
              <a:rPr lang="en-US"/>
              <a:t>22.03.2010</a:t>
            </a:r>
            <a:endParaRPr lang="en-GB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smtClean="0"/>
            </a:lvl1pPr>
          </a:lstStyle>
          <a:p>
            <a:pPr>
              <a:defRPr/>
            </a:pPr>
            <a:r>
              <a:rPr lang="en-GB"/>
              <a:t>PETRA III Inbetriebnahme                         M. Bieler - MBB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smtClean="0"/>
            </a:lvl1pPr>
          </a:lstStyle>
          <a:p>
            <a:pPr>
              <a:defRPr/>
            </a:pPr>
            <a:fld id="{03B8D2D7-4F8C-450B-9E34-DDEC8C2266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400">
                <a:solidFill>
                  <a:schemeClr val="accent2"/>
                </a:solidFill>
              </a:rPr>
              <a:t>28.09.2011</a:t>
            </a:r>
            <a:endParaRPr lang="en-GB" sz="1400">
              <a:solidFill>
                <a:schemeClr val="accent2"/>
              </a:solidFill>
            </a:endParaRP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sz="1400" dirty="0" err="1" smtClean="0">
                <a:solidFill>
                  <a:schemeClr val="accent2"/>
                </a:solidFill>
              </a:rPr>
              <a:t>Beschleuniger-Betrieb</a:t>
            </a:r>
            <a:r>
              <a:rPr lang="en-GB" sz="1400" dirty="0" smtClean="0">
                <a:solidFill>
                  <a:schemeClr val="accent2"/>
                </a:solidFill>
              </a:rPr>
              <a:t>                        </a:t>
            </a:r>
            <a:r>
              <a:rPr lang="en-GB" sz="1400" dirty="0">
                <a:solidFill>
                  <a:schemeClr val="accent2"/>
                </a:solidFill>
              </a:rPr>
              <a:t>M. Bieler - MBB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31D71B90-2478-4F4E-8C27-0CB29E861331}" type="slidenum">
              <a:rPr lang="en-GB" sz="1400">
                <a:solidFill>
                  <a:schemeClr val="accent2"/>
                </a:solidFill>
              </a:rPr>
              <a:pPr eaLnBrk="1" hangingPunct="1"/>
              <a:t>1</a:t>
            </a:fld>
            <a:endParaRPr lang="en-GB" sz="1400">
              <a:solidFill>
                <a:schemeClr val="accent2"/>
              </a:solidFill>
            </a:endParaRPr>
          </a:p>
        </p:txBody>
      </p:sp>
      <p:sp>
        <p:nvSpPr>
          <p:cNvPr id="4101" name="Slide Number Placeholder 5"/>
          <p:cNvSpPr txBox="1">
            <a:spLocks noGrp="1"/>
          </p:cNvSpPr>
          <p:nvPr/>
        </p:nvSpPr>
        <p:spPr bwMode="auto">
          <a:xfrm>
            <a:off x="8172450" y="6519863"/>
            <a:ext cx="514350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fld id="{050B23A3-AECC-4E1D-A003-AEAED4D92F74}" type="slidenum">
              <a:rPr lang="en-GB" sz="1400">
                <a:solidFill>
                  <a:schemeClr val="accent2"/>
                </a:solidFill>
              </a:rPr>
              <a:pPr algn="r" eaLnBrk="1" hangingPunct="1"/>
              <a:t>1</a:t>
            </a:fld>
            <a:endParaRPr lang="en-GB" sz="1400">
              <a:solidFill>
                <a:schemeClr val="accent2"/>
              </a:solidFill>
            </a:endParaRPr>
          </a:p>
        </p:txBody>
      </p:sp>
      <p:sp>
        <p:nvSpPr>
          <p:cNvPr id="41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260350"/>
            <a:ext cx="8229600" cy="561975"/>
          </a:xfrm>
        </p:spPr>
        <p:txBody>
          <a:bodyPr/>
          <a:lstStyle/>
          <a:p>
            <a:pPr eaLnBrk="1" hangingPunct="1"/>
            <a:r>
              <a:rPr lang="de-DE" sz="3200" dirty="0" smtClean="0"/>
              <a:t>Beschleuniger-Betrieb</a:t>
            </a:r>
          </a:p>
        </p:txBody>
      </p:sp>
      <p:sp>
        <p:nvSpPr>
          <p:cNvPr id="365573" name="Text Box 5"/>
          <p:cNvSpPr txBox="1">
            <a:spLocks noChangeArrowheads="1"/>
          </p:cNvSpPr>
          <p:nvPr/>
        </p:nvSpPr>
        <p:spPr bwMode="auto">
          <a:xfrm>
            <a:off x="2695959" y="1196752"/>
            <a:ext cx="361079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sz="2000" dirty="0" smtClean="0"/>
              <a:t>M</a:t>
            </a:r>
            <a:r>
              <a:rPr lang="en-US" sz="2000" dirty="0"/>
              <a:t>. Bieler, </a:t>
            </a:r>
            <a:r>
              <a:rPr lang="en-US" sz="2000" dirty="0" err="1"/>
              <a:t>Grömitz</a:t>
            </a:r>
            <a:r>
              <a:rPr lang="en-US" sz="2000" dirty="0"/>
              <a:t>, 28.9.2011</a:t>
            </a:r>
            <a:endParaRPr lang="en-GB" sz="2000" dirty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416788" y="2204864"/>
            <a:ext cx="1795383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2000" dirty="0" err="1" smtClean="0">
                <a:solidFill>
                  <a:schemeClr val="tx1"/>
                </a:solidFill>
              </a:rPr>
              <a:t>Betrieb</a:t>
            </a:r>
            <a:r>
              <a:rPr lang="en-US" sz="2000" dirty="0" smtClean="0">
                <a:solidFill>
                  <a:schemeClr val="tx1"/>
                </a:solidFill>
              </a:rPr>
              <a:t>:</a:t>
            </a:r>
          </a:p>
          <a:p>
            <a:pPr marL="342900" indent="-342900" eaLnBrk="1" hangingPunct="1">
              <a:buFontTx/>
              <a:buChar char="-"/>
            </a:pPr>
            <a:r>
              <a:rPr lang="en-GB" sz="2000" dirty="0" err="1" smtClean="0">
                <a:solidFill>
                  <a:schemeClr val="tx1"/>
                </a:solidFill>
              </a:rPr>
              <a:t>Früher</a:t>
            </a:r>
            <a:endParaRPr lang="en-GB" sz="2000" dirty="0" smtClean="0">
              <a:solidFill>
                <a:schemeClr val="tx1"/>
              </a:solidFill>
            </a:endParaRPr>
          </a:p>
          <a:p>
            <a:pPr marL="342900" indent="-342900" eaLnBrk="1" hangingPunct="1">
              <a:buFontTx/>
              <a:buChar char="-"/>
            </a:pPr>
            <a:r>
              <a:rPr lang="en-GB" sz="2000" dirty="0" err="1" smtClean="0">
                <a:solidFill>
                  <a:schemeClr val="tx1"/>
                </a:solidFill>
              </a:rPr>
              <a:t>Heute</a:t>
            </a:r>
            <a:endParaRPr lang="en-GB" sz="2000" dirty="0" smtClean="0">
              <a:solidFill>
                <a:schemeClr val="tx1"/>
              </a:solidFill>
            </a:endParaRPr>
          </a:p>
          <a:p>
            <a:pPr marL="342900" indent="-342900" eaLnBrk="1" hangingPunct="1">
              <a:buFontTx/>
              <a:buChar char="-"/>
            </a:pPr>
            <a:r>
              <a:rPr lang="en-GB" sz="2000" dirty="0" err="1" smtClean="0">
                <a:solidFill>
                  <a:schemeClr val="tx1"/>
                </a:solidFill>
              </a:rPr>
              <a:t>Morgen</a:t>
            </a:r>
            <a:endParaRPr lang="en-GB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400">
                <a:solidFill>
                  <a:schemeClr val="accent2"/>
                </a:solidFill>
              </a:rPr>
              <a:t>28.09.2011</a:t>
            </a:r>
            <a:endParaRPr lang="en-GB" sz="1400">
              <a:solidFill>
                <a:schemeClr val="accent2"/>
              </a:solidFill>
            </a:endParaRP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sz="1400" dirty="0" err="1" smtClean="0">
                <a:solidFill>
                  <a:schemeClr val="accent2"/>
                </a:solidFill>
              </a:rPr>
              <a:t>Beschleuniger-Betrieb</a:t>
            </a:r>
            <a:r>
              <a:rPr lang="en-GB" sz="1400" dirty="0" smtClean="0">
                <a:solidFill>
                  <a:schemeClr val="accent2"/>
                </a:solidFill>
              </a:rPr>
              <a:t>                        </a:t>
            </a:r>
            <a:r>
              <a:rPr lang="en-GB" sz="1400" dirty="0">
                <a:solidFill>
                  <a:schemeClr val="accent2"/>
                </a:solidFill>
              </a:rPr>
              <a:t>M. Bieler - MBB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31D71B90-2478-4F4E-8C27-0CB29E861331}" type="slidenum">
              <a:rPr lang="en-GB" sz="1400">
                <a:solidFill>
                  <a:schemeClr val="accent2"/>
                </a:solidFill>
              </a:rPr>
              <a:pPr eaLnBrk="1" hangingPunct="1"/>
              <a:t>10</a:t>
            </a:fld>
            <a:endParaRPr lang="en-GB" sz="1400">
              <a:solidFill>
                <a:schemeClr val="accent2"/>
              </a:solidFill>
            </a:endParaRPr>
          </a:p>
        </p:txBody>
      </p:sp>
      <p:sp>
        <p:nvSpPr>
          <p:cNvPr id="4101" name="Slide Number Placeholder 5"/>
          <p:cNvSpPr txBox="1">
            <a:spLocks noGrp="1"/>
          </p:cNvSpPr>
          <p:nvPr/>
        </p:nvSpPr>
        <p:spPr bwMode="auto">
          <a:xfrm>
            <a:off x="8172450" y="6519863"/>
            <a:ext cx="514350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fld id="{050B23A3-AECC-4E1D-A003-AEAED4D92F74}" type="slidenum">
              <a:rPr lang="en-GB" sz="1400">
                <a:solidFill>
                  <a:schemeClr val="accent2"/>
                </a:solidFill>
              </a:rPr>
              <a:pPr algn="r" eaLnBrk="1" hangingPunct="1"/>
              <a:t>10</a:t>
            </a:fld>
            <a:endParaRPr lang="en-GB" sz="1400">
              <a:solidFill>
                <a:schemeClr val="accent2"/>
              </a:solidFill>
            </a:endParaRPr>
          </a:p>
        </p:txBody>
      </p:sp>
      <p:sp>
        <p:nvSpPr>
          <p:cNvPr id="41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260350"/>
            <a:ext cx="8229600" cy="561975"/>
          </a:xfrm>
        </p:spPr>
        <p:txBody>
          <a:bodyPr/>
          <a:lstStyle/>
          <a:p>
            <a:pPr eaLnBrk="1" hangingPunct="1"/>
            <a:r>
              <a:rPr lang="de-DE" sz="3200" dirty="0" smtClean="0"/>
              <a:t>Betrieb morgen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1052736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2013 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wird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ein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spannendes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Jahr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: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US" sz="1200" dirty="0" smtClean="0">
              <a:solidFill>
                <a:srgbClr val="000000"/>
              </a:solidFill>
              <a:latin typeface="Arial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-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Januar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>
                <a:solidFill>
                  <a:srgbClr val="000000"/>
                </a:solidFill>
                <a:latin typeface="Arial" charset="0"/>
              </a:rPr>
              <a:t>2013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: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Ende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des DORIS-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Betriebes</a:t>
            </a:r>
            <a:endParaRPr lang="en-US" sz="2000" b="0" dirty="0" smtClean="0">
              <a:solidFill>
                <a:srgbClr val="000000"/>
              </a:solidFill>
              <a:latin typeface="Arial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2000" b="0" dirty="0" smtClean="0">
              <a:solidFill>
                <a:srgbClr val="000000"/>
              </a:solidFill>
              <a:latin typeface="Arial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-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Juni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2013: FLASH II: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Inbetriebnahme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mit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Strahl</a:t>
            </a:r>
            <a:endParaRPr lang="en-US" sz="1600" b="0" dirty="0" smtClean="0">
              <a:solidFill>
                <a:srgbClr val="000000"/>
              </a:solidFill>
              <a:latin typeface="Arial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1200" b="0" dirty="0" smtClean="0">
              <a:solidFill>
                <a:srgbClr val="000000"/>
              </a:solidFill>
              <a:latin typeface="Arial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-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Juli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2013: PETRA III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Ausbau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: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Inbetriebnahme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mit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Strahl</a:t>
            </a:r>
            <a:endParaRPr lang="en-US" sz="2000" b="0" dirty="0" smtClean="0">
              <a:solidFill>
                <a:srgbClr val="000000"/>
              </a:solidFill>
              <a:latin typeface="Arial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2000" b="0" dirty="0">
              <a:solidFill>
                <a:srgbClr val="000000"/>
              </a:solidFill>
              <a:latin typeface="Arial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-  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November </a:t>
            </a:r>
            <a:r>
              <a:rPr lang="en-US" sz="2000" b="0" dirty="0">
                <a:solidFill>
                  <a:srgbClr val="000000"/>
                </a:solidFill>
                <a:latin typeface="Arial" charset="0"/>
              </a:rPr>
              <a:t>2013: 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XFEL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Injektor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: </a:t>
            </a:r>
            <a:r>
              <a:rPr lang="en-US" sz="2000" b="0" dirty="0" err="1">
                <a:solidFill>
                  <a:srgbClr val="000000"/>
                </a:solidFill>
                <a:latin typeface="Arial" charset="0"/>
              </a:rPr>
              <a:t>Inbetriebnahme</a:t>
            </a:r>
            <a:r>
              <a:rPr lang="en-US" sz="2000" b="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>
                <a:solidFill>
                  <a:srgbClr val="000000"/>
                </a:solidFill>
                <a:latin typeface="Arial" charset="0"/>
              </a:rPr>
              <a:t>mit</a:t>
            </a:r>
            <a:r>
              <a:rPr lang="en-US" sz="2000" b="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>
                <a:solidFill>
                  <a:srgbClr val="000000"/>
                </a:solidFill>
                <a:latin typeface="Arial" charset="0"/>
              </a:rPr>
              <a:t>Strahl</a:t>
            </a:r>
            <a:endParaRPr lang="en-US" sz="2000" b="0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en-US" sz="1600" b="0" dirty="0" smtClean="0">
              <a:solidFill>
                <a:srgbClr val="000000"/>
              </a:solidFill>
              <a:latin typeface="Arial" charset="0"/>
            </a:endParaRPr>
          </a:p>
          <a:p>
            <a:pPr marL="400050" lvl="1" indent="0" eaLnBrk="1" hangingPunct="1">
              <a:spcBef>
                <a:spcPct val="0"/>
              </a:spcBef>
              <a:buNone/>
            </a:pPr>
            <a:endParaRPr lang="en-US" sz="2000" b="0" dirty="0" smtClean="0">
              <a:solidFill>
                <a:srgbClr val="000000"/>
              </a:solidFill>
              <a:latin typeface="Arial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Dann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wird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man 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im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BKR 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froh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über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jede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Hand 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sein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, die 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hilft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.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2000" dirty="0">
              <a:solidFill>
                <a:srgbClr val="000000"/>
              </a:solidFill>
              <a:latin typeface="Arial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Dann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kann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aber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nur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helfen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wer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jetzt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FLASH I und PETRA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lernt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. 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1200" b="0" dirty="0" smtClean="0">
              <a:solidFill>
                <a:srgbClr val="000000"/>
              </a:solidFill>
              <a:latin typeface="Arial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2000" b="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56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400">
                <a:solidFill>
                  <a:schemeClr val="accent2"/>
                </a:solidFill>
              </a:rPr>
              <a:t>28.09.2011</a:t>
            </a:r>
            <a:endParaRPr lang="en-GB" sz="1400">
              <a:solidFill>
                <a:schemeClr val="accent2"/>
              </a:solidFill>
            </a:endParaRP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sz="1400" dirty="0" err="1" smtClean="0">
                <a:solidFill>
                  <a:schemeClr val="accent2"/>
                </a:solidFill>
              </a:rPr>
              <a:t>Beschleuniger-Betrieb</a:t>
            </a:r>
            <a:r>
              <a:rPr lang="en-GB" sz="1400" dirty="0" smtClean="0">
                <a:solidFill>
                  <a:schemeClr val="accent2"/>
                </a:solidFill>
              </a:rPr>
              <a:t>                        </a:t>
            </a:r>
            <a:r>
              <a:rPr lang="en-GB" sz="1400" dirty="0">
                <a:solidFill>
                  <a:schemeClr val="accent2"/>
                </a:solidFill>
              </a:rPr>
              <a:t>M. Bieler - MBB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31D71B90-2478-4F4E-8C27-0CB29E861331}" type="slidenum">
              <a:rPr lang="en-GB" sz="1400">
                <a:solidFill>
                  <a:schemeClr val="accent2"/>
                </a:solidFill>
              </a:rPr>
              <a:pPr eaLnBrk="1" hangingPunct="1"/>
              <a:t>11</a:t>
            </a:fld>
            <a:endParaRPr lang="en-GB" sz="1400">
              <a:solidFill>
                <a:schemeClr val="accent2"/>
              </a:solidFill>
            </a:endParaRPr>
          </a:p>
        </p:txBody>
      </p:sp>
      <p:sp>
        <p:nvSpPr>
          <p:cNvPr id="4101" name="Slide Number Placeholder 5"/>
          <p:cNvSpPr txBox="1">
            <a:spLocks noGrp="1"/>
          </p:cNvSpPr>
          <p:nvPr/>
        </p:nvSpPr>
        <p:spPr bwMode="auto">
          <a:xfrm>
            <a:off x="8172450" y="6519863"/>
            <a:ext cx="514350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fld id="{050B23A3-AECC-4E1D-A003-AEAED4D92F74}" type="slidenum">
              <a:rPr lang="en-GB" sz="1400">
                <a:solidFill>
                  <a:schemeClr val="accent2"/>
                </a:solidFill>
              </a:rPr>
              <a:pPr algn="r" eaLnBrk="1" hangingPunct="1"/>
              <a:t>11</a:t>
            </a:fld>
            <a:endParaRPr lang="en-GB" sz="1400">
              <a:solidFill>
                <a:schemeClr val="accent2"/>
              </a:solidFill>
            </a:endParaRPr>
          </a:p>
        </p:txBody>
      </p:sp>
      <p:sp>
        <p:nvSpPr>
          <p:cNvPr id="41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260350"/>
            <a:ext cx="8229600" cy="561975"/>
          </a:xfrm>
        </p:spPr>
        <p:txBody>
          <a:bodyPr/>
          <a:lstStyle/>
          <a:p>
            <a:pPr eaLnBrk="1" hangingPunct="1"/>
            <a:r>
              <a:rPr lang="de-DE" sz="3200" dirty="0" smtClean="0"/>
              <a:t>Betrieb morgen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1052736"/>
            <a:ext cx="6491064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Betrieb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2014: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US" sz="1200" dirty="0" smtClean="0">
              <a:solidFill>
                <a:srgbClr val="000000"/>
              </a:solidFill>
              <a:latin typeface="Arial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- XFEL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braucht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~ 2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Personen</a:t>
            </a:r>
            <a:endParaRPr lang="en-US" sz="2000" b="0" dirty="0" smtClean="0">
              <a:solidFill>
                <a:srgbClr val="000000"/>
              </a:solidFill>
              <a:latin typeface="Arial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2000" b="0" dirty="0" smtClean="0">
              <a:solidFill>
                <a:srgbClr val="000000"/>
              </a:solidFill>
              <a:latin typeface="Arial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- FLASH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braucht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~ 2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Personen</a:t>
            </a:r>
            <a:endParaRPr lang="en-US" sz="2000" b="0" dirty="0" smtClean="0">
              <a:solidFill>
                <a:srgbClr val="000000"/>
              </a:solidFill>
              <a:latin typeface="Arial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2000" b="0" dirty="0">
              <a:solidFill>
                <a:srgbClr val="000000"/>
              </a:solidFill>
              <a:latin typeface="Arial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- </a:t>
            </a:r>
            <a:r>
              <a:rPr lang="en-US" sz="2000" b="0" dirty="0">
                <a:solidFill>
                  <a:srgbClr val="000000"/>
                </a:solidFill>
                <a:latin typeface="Arial" charset="0"/>
              </a:rPr>
              <a:t>LINAC II, DESY, PETRA </a:t>
            </a:r>
            <a:r>
              <a:rPr lang="en-US" sz="2000" b="0" dirty="0" err="1">
                <a:solidFill>
                  <a:srgbClr val="000000"/>
                </a:solidFill>
                <a:latin typeface="Arial" charset="0"/>
              </a:rPr>
              <a:t>brauchen</a:t>
            </a:r>
            <a:r>
              <a:rPr lang="en-US" sz="2000" b="0" dirty="0">
                <a:solidFill>
                  <a:srgbClr val="000000"/>
                </a:solidFill>
                <a:latin typeface="Arial" charset="0"/>
              </a:rPr>
              <a:t> 1 – 2 </a:t>
            </a:r>
            <a:r>
              <a:rPr lang="en-US" sz="2000" b="0" dirty="0" err="1">
                <a:solidFill>
                  <a:srgbClr val="000000"/>
                </a:solidFill>
                <a:latin typeface="Arial" charset="0"/>
              </a:rPr>
              <a:t>Personen</a:t>
            </a:r>
            <a:endParaRPr lang="en-US" sz="2000" b="0" dirty="0">
              <a:solidFill>
                <a:srgbClr val="000000"/>
              </a:solidFill>
              <a:latin typeface="Arial" charset="0"/>
            </a:endParaRPr>
          </a:p>
          <a:p>
            <a:pPr marL="400050" lvl="1" indent="0" eaLnBrk="1" hangingPunct="1">
              <a:spcBef>
                <a:spcPct val="0"/>
              </a:spcBef>
              <a:buNone/>
            </a:pPr>
            <a:endParaRPr lang="en-US" sz="2000" b="0" dirty="0" smtClean="0">
              <a:solidFill>
                <a:srgbClr val="000000"/>
              </a:solidFill>
              <a:latin typeface="Arial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Dabei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sollten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die 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Rollen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möglichst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durchlässig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sein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.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2000" b="0" dirty="0">
              <a:solidFill>
                <a:srgbClr val="000000"/>
              </a:solidFill>
              <a:latin typeface="Arial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Teamwork 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ist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im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BKR 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wichtig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! 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1200" b="0" dirty="0" smtClean="0">
              <a:solidFill>
                <a:srgbClr val="000000"/>
              </a:solidFill>
              <a:latin typeface="Arial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2000" b="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42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400">
                <a:solidFill>
                  <a:schemeClr val="accent2"/>
                </a:solidFill>
              </a:rPr>
              <a:t>28.09.2011</a:t>
            </a:r>
            <a:endParaRPr lang="en-GB" sz="1400">
              <a:solidFill>
                <a:schemeClr val="accent2"/>
              </a:solidFill>
            </a:endParaRP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sz="1400" dirty="0" err="1" smtClean="0">
                <a:solidFill>
                  <a:schemeClr val="accent2"/>
                </a:solidFill>
              </a:rPr>
              <a:t>Beschleuniger-Betrieb</a:t>
            </a:r>
            <a:r>
              <a:rPr lang="en-GB" sz="1400" dirty="0" smtClean="0">
                <a:solidFill>
                  <a:schemeClr val="accent2"/>
                </a:solidFill>
              </a:rPr>
              <a:t>                        </a:t>
            </a:r>
            <a:r>
              <a:rPr lang="en-GB" sz="1400" dirty="0">
                <a:solidFill>
                  <a:schemeClr val="accent2"/>
                </a:solidFill>
              </a:rPr>
              <a:t>M. Bieler - MBB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31D71B90-2478-4F4E-8C27-0CB29E861331}" type="slidenum">
              <a:rPr lang="en-GB" sz="1400">
                <a:solidFill>
                  <a:schemeClr val="accent2"/>
                </a:solidFill>
              </a:rPr>
              <a:pPr eaLnBrk="1" hangingPunct="1"/>
              <a:t>12</a:t>
            </a:fld>
            <a:endParaRPr lang="en-GB" sz="1400">
              <a:solidFill>
                <a:schemeClr val="accent2"/>
              </a:solidFill>
            </a:endParaRPr>
          </a:p>
        </p:txBody>
      </p:sp>
      <p:sp>
        <p:nvSpPr>
          <p:cNvPr id="4101" name="Slide Number Placeholder 5"/>
          <p:cNvSpPr txBox="1">
            <a:spLocks noGrp="1"/>
          </p:cNvSpPr>
          <p:nvPr/>
        </p:nvSpPr>
        <p:spPr bwMode="auto">
          <a:xfrm>
            <a:off x="8172450" y="6519863"/>
            <a:ext cx="514350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fld id="{050B23A3-AECC-4E1D-A003-AEAED4D92F74}" type="slidenum">
              <a:rPr lang="en-GB" sz="1400">
                <a:solidFill>
                  <a:schemeClr val="accent2"/>
                </a:solidFill>
              </a:rPr>
              <a:pPr algn="r" eaLnBrk="1" hangingPunct="1"/>
              <a:t>12</a:t>
            </a:fld>
            <a:endParaRPr lang="en-GB" sz="1400">
              <a:solidFill>
                <a:schemeClr val="accent2"/>
              </a:solidFill>
            </a:endParaRPr>
          </a:p>
        </p:txBody>
      </p:sp>
      <p:sp>
        <p:nvSpPr>
          <p:cNvPr id="41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260350"/>
            <a:ext cx="8229600" cy="561975"/>
          </a:xfrm>
        </p:spPr>
        <p:txBody>
          <a:bodyPr/>
          <a:lstStyle/>
          <a:p>
            <a:pPr eaLnBrk="1" hangingPunct="1"/>
            <a:r>
              <a:rPr lang="de-DE" sz="3200" dirty="0" smtClean="0"/>
              <a:t>Schichtstärke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1052736"/>
            <a:ext cx="6491064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Zur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Zeit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ist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die 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Schichtstärke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zu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groß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.</a:t>
            </a:r>
            <a:endParaRPr lang="en-US" sz="2000" dirty="0">
              <a:solidFill>
                <a:srgbClr val="000000"/>
              </a:solidFill>
              <a:latin typeface="Arial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Aber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: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US" sz="1200" dirty="0" smtClean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In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absehbarer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Zeit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werden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wieder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mehr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Operateure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gebraucht</a:t>
            </a:r>
            <a:endParaRPr lang="en-US" sz="2000" b="0" dirty="0" smtClean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Verträge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verbieten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es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einzelne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Operteure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gegen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Ihren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Willen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zu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deaktivieren</a:t>
            </a:r>
            <a:endParaRPr lang="en-US" sz="2000" b="0" dirty="0" smtClean="0">
              <a:solidFill>
                <a:srgbClr val="000000"/>
              </a:solidFill>
              <a:latin typeface="Arial" charset="0"/>
            </a:endParaRPr>
          </a:p>
          <a:p>
            <a:pPr marL="400050" lvl="1" indent="0" eaLnBrk="1" hangingPunct="1">
              <a:spcBef>
                <a:spcPct val="0"/>
              </a:spcBef>
              <a:buNone/>
            </a:pPr>
            <a:endParaRPr lang="en-US" sz="2000" b="0" dirty="0" smtClean="0">
              <a:solidFill>
                <a:srgbClr val="000000"/>
              </a:solidFill>
              <a:latin typeface="Arial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Im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Moment 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hohe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Arbeitslast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in 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vielen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Gruppen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.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2000" b="0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Arbeit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für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die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Gruppen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im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BKR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erlaubt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und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erwünscht</a:t>
            </a:r>
            <a:endParaRPr lang="en-US" sz="2000" b="0" dirty="0" smtClean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Arbeit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an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Dokumentation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für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die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Schicht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erwünscht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(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Komponentenlisten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Prozeduren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, WIKI,…)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</a:t>
            </a:r>
          </a:p>
          <a:p>
            <a:pPr marL="400050" lvl="1" indent="0" eaLnBrk="1" hangingPunct="1">
              <a:spcBef>
                <a:spcPct val="0"/>
              </a:spcBef>
              <a:buNone/>
            </a:pPr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(LINAC, DESY, PETRA </a:t>
            </a:r>
            <a:r>
              <a:rPr lang="en-US" sz="1600" b="0" dirty="0" err="1" smtClean="0">
                <a:solidFill>
                  <a:srgbClr val="000000"/>
                </a:solidFill>
                <a:latin typeface="Arial" charset="0"/>
              </a:rPr>
              <a:t>müssen</a:t>
            </a:r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600" b="0" dirty="0" err="1" smtClean="0">
                <a:solidFill>
                  <a:srgbClr val="000000"/>
                </a:solidFill>
                <a:latin typeface="Arial" charset="0"/>
              </a:rPr>
              <a:t>künftig</a:t>
            </a:r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600" b="0" dirty="0" err="1" smtClean="0">
                <a:solidFill>
                  <a:srgbClr val="000000"/>
                </a:solidFill>
                <a:latin typeface="Arial" charset="0"/>
              </a:rPr>
              <a:t>mit</a:t>
            </a:r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600" b="0" dirty="0" err="1" smtClean="0">
                <a:solidFill>
                  <a:srgbClr val="000000"/>
                </a:solidFill>
                <a:latin typeface="Arial" charset="0"/>
              </a:rPr>
              <a:t>weniger</a:t>
            </a:r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600" b="0" dirty="0" err="1" smtClean="0">
                <a:solidFill>
                  <a:srgbClr val="000000"/>
                </a:solidFill>
                <a:latin typeface="Arial" charset="0"/>
              </a:rPr>
              <a:t>Operateuren</a:t>
            </a:r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600" b="0" dirty="0" err="1" smtClean="0">
                <a:solidFill>
                  <a:srgbClr val="000000"/>
                </a:solidFill>
                <a:latin typeface="Arial" charset="0"/>
              </a:rPr>
              <a:t>bedienbar</a:t>
            </a:r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600" b="0" dirty="0" err="1" smtClean="0">
                <a:solidFill>
                  <a:srgbClr val="000000"/>
                </a:solidFill>
                <a:latin typeface="Arial" charset="0"/>
              </a:rPr>
              <a:t>sein</a:t>
            </a:r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Einarbeitung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in FLASH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erwünscht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!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2000" b="0" dirty="0" smtClean="0">
              <a:solidFill>
                <a:srgbClr val="000000"/>
              </a:solidFill>
              <a:latin typeface="Arial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1200" b="0" dirty="0" smtClean="0">
              <a:solidFill>
                <a:srgbClr val="000000"/>
              </a:solidFill>
              <a:latin typeface="Arial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2000" b="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50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400">
                <a:solidFill>
                  <a:schemeClr val="accent2"/>
                </a:solidFill>
              </a:rPr>
              <a:t>28.09.2011</a:t>
            </a:r>
            <a:endParaRPr lang="en-GB" sz="1400">
              <a:solidFill>
                <a:schemeClr val="accent2"/>
              </a:solidFill>
            </a:endParaRP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sz="1400" dirty="0" err="1" smtClean="0">
                <a:solidFill>
                  <a:schemeClr val="accent2"/>
                </a:solidFill>
              </a:rPr>
              <a:t>Beschleuniger-Betrieb</a:t>
            </a:r>
            <a:r>
              <a:rPr lang="en-GB" sz="1400" dirty="0" smtClean="0">
                <a:solidFill>
                  <a:schemeClr val="accent2"/>
                </a:solidFill>
              </a:rPr>
              <a:t>                        </a:t>
            </a:r>
            <a:r>
              <a:rPr lang="en-GB" sz="1400" dirty="0">
                <a:solidFill>
                  <a:schemeClr val="accent2"/>
                </a:solidFill>
              </a:rPr>
              <a:t>M. Bieler - MBB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31D71B90-2478-4F4E-8C27-0CB29E861331}" type="slidenum">
              <a:rPr lang="en-GB" sz="1400">
                <a:solidFill>
                  <a:schemeClr val="accent2"/>
                </a:solidFill>
              </a:rPr>
              <a:pPr eaLnBrk="1" hangingPunct="1"/>
              <a:t>13</a:t>
            </a:fld>
            <a:endParaRPr lang="en-GB" sz="1400">
              <a:solidFill>
                <a:schemeClr val="accent2"/>
              </a:solidFill>
            </a:endParaRPr>
          </a:p>
        </p:txBody>
      </p:sp>
      <p:sp>
        <p:nvSpPr>
          <p:cNvPr id="4101" name="Slide Number Placeholder 5"/>
          <p:cNvSpPr txBox="1">
            <a:spLocks noGrp="1"/>
          </p:cNvSpPr>
          <p:nvPr/>
        </p:nvSpPr>
        <p:spPr bwMode="auto">
          <a:xfrm>
            <a:off x="8172450" y="6519863"/>
            <a:ext cx="514350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fld id="{050B23A3-AECC-4E1D-A003-AEAED4D92F74}" type="slidenum">
              <a:rPr lang="en-GB" sz="1400">
                <a:solidFill>
                  <a:schemeClr val="accent2"/>
                </a:solidFill>
              </a:rPr>
              <a:pPr algn="r" eaLnBrk="1" hangingPunct="1"/>
              <a:t>13</a:t>
            </a:fld>
            <a:endParaRPr lang="en-GB" sz="1400">
              <a:solidFill>
                <a:schemeClr val="accent2"/>
              </a:solidFill>
            </a:endParaRPr>
          </a:p>
        </p:txBody>
      </p:sp>
      <p:sp>
        <p:nvSpPr>
          <p:cNvPr id="41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260350"/>
            <a:ext cx="8229600" cy="561975"/>
          </a:xfrm>
        </p:spPr>
        <p:txBody>
          <a:bodyPr/>
          <a:lstStyle/>
          <a:p>
            <a:pPr eaLnBrk="1" hangingPunct="1"/>
            <a:r>
              <a:rPr lang="de-DE" sz="3200" dirty="0" smtClean="0"/>
              <a:t>Einarbeitung FLASH</a:t>
            </a:r>
            <a:br>
              <a:rPr lang="de-DE" sz="3200" dirty="0" smtClean="0"/>
            </a:br>
            <a:r>
              <a:rPr lang="de-DE" sz="1800" dirty="0" smtClean="0"/>
              <a:t>(und später XFEL)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199" y="1052736"/>
            <a:ext cx="7972425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Ausbildung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der </a:t>
            </a:r>
            <a:r>
              <a:rPr lang="en-US" sz="2000" dirty="0" err="1">
                <a:solidFill>
                  <a:srgbClr val="000000"/>
                </a:solidFill>
                <a:latin typeface="Arial" charset="0"/>
              </a:rPr>
              <a:t>O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perateure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: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US" sz="2000" dirty="0">
              <a:solidFill>
                <a:srgbClr val="000000"/>
              </a:solidFill>
              <a:latin typeface="Arial" charset="0"/>
            </a:endParaRPr>
          </a:p>
          <a:p>
            <a:pPr lvl="0" eaLnBrk="1" hangingPunct="1">
              <a:spcBef>
                <a:spcPct val="0"/>
              </a:spcBef>
              <a:buFontTx/>
              <a:buChar char="-"/>
            </a:pP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Theoretisch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durch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Vorträge</a:t>
            </a:r>
            <a:endParaRPr lang="en-US" sz="2000" b="0" dirty="0" smtClean="0">
              <a:solidFill>
                <a:srgbClr val="000000"/>
              </a:solidFill>
              <a:latin typeface="Arial" charset="0"/>
            </a:endParaRPr>
          </a:p>
          <a:p>
            <a:pPr lvl="0" eaLnBrk="1" hangingPunct="1">
              <a:spcBef>
                <a:spcPct val="0"/>
              </a:spcBef>
              <a:buFontTx/>
              <a:buChar char="-"/>
            </a:pP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Praktisch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an der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Maschine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(</a:t>
            </a:r>
            <a:r>
              <a:rPr lang="en-US" sz="2000" b="0" dirty="0" err="1">
                <a:solidFill>
                  <a:srgbClr val="000000"/>
                </a:solidFill>
                <a:latin typeface="Arial" charset="0"/>
              </a:rPr>
              <a:t>A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nlauf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2012)</a:t>
            </a:r>
          </a:p>
          <a:p>
            <a:pPr lvl="0" eaLnBrk="1" hangingPunct="1">
              <a:spcBef>
                <a:spcPct val="0"/>
              </a:spcBef>
              <a:buFontTx/>
              <a:buChar char="-"/>
            </a:pP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Fragebögen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zum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Selbst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test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endParaRPr lang="en-US" sz="2000" b="0" dirty="0" smtClean="0">
              <a:solidFill>
                <a:srgbClr val="000000"/>
              </a:solidFill>
              <a:latin typeface="Arial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sz="2000" b="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   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(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verschiedene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Level,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Betreuung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beim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smtClean="0">
                <a:solidFill>
                  <a:srgbClr val="000000"/>
                </a:solidFill>
                <a:latin typeface="Arial" charset="0"/>
              </a:rPr>
              <a:t>Bearbeiten 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)</a:t>
            </a:r>
            <a:endParaRPr lang="en-US" sz="2000" b="0" dirty="0" smtClean="0">
              <a:solidFill>
                <a:srgbClr val="000000"/>
              </a:solidFill>
              <a:latin typeface="Arial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US" sz="1200" dirty="0" smtClean="0">
              <a:solidFill>
                <a:srgbClr val="000000"/>
              </a:solidFill>
              <a:latin typeface="Arial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2000" b="0" dirty="0" smtClean="0">
              <a:solidFill>
                <a:srgbClr val="000000"/>
              </a:solidFill>
              <a:latin typeface="Arial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1200" b="0" dirty="0" smtClean="0">
              <a:solidFill>
                <a:srgbClr val="000000"/>
              </a:solidFill>
              <a:latin typeface="Arial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2000" b="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1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400">
                <a:solidFill>
                  <a:schemeClr val="accent2"/>
                </a:solidFill>
              </a:rPr>
              <a:t>28.09.2011</a:t>
            </a:r>
            <a:endParaRPr lang="en-GB" sz="1400">
              <a:solidFill>
                <a:schemeClr val="accent2"/>
              </a:solidFill>
            </a:endParaRP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sz="1400" dirty="0" err="1" smtClean="0">
                <a:solidFill>
                  <a:schemeClr val="accent2"/>
                </a:solidFill>
              </a:rPr>
              <a:t>Beschleuniger-Betrieb</a:t>
            </a:r>
            <a:r>
              <a:rPr lang="en-GB" sz="1400" dirty="0" smtClean="0">
                <a:solidFill>
                  <a:schemeClr val="accent2"/>
                </a:solidFill>
              </a:rPr>
              <a:t>                        </a:t>
            </a:r>
            <a:r>
              <a:rPr lang="en-GB" sz="1400" dirty="0">
                <a:solidFill>
                  <a:schemeClr val="accent2"/>
                </a:solidFill>
              </a:rPr>
              <a:t>M. Bieler - MBB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31D71B90-2478-4F4E-8C27-0CB29E861331}" type="slidenum">
              <a:rPr lang="en-GB" sz="1400">
                <a:solidFill>
                  <a:schemeClr val="accent2"/>
                </a:solidFill>
              </a:rPr>
              <a:pPr eaLnBrk="1" hangingPunct="1"/>
              <a:t>14</a:t>
            </a:fld>
            <a:endParaRPr lang="en-GB" sz="1400">
              <a:solidFill>
                <a:schemeClr val="accent2"/>
              </a:solidFill>
            </a:endParaRPr>
          </a:p>
        </p:txBody>
      </p:sp>
      <p:sp>
        <p:nvSpPr>
          <p:cNvPr id="4101" name="Slide Number Placeholder 5"/>
          <p:cNvSpPr txBox="1">
            <a:spLocks noGrp="1"/>
          </p:cNvSpPr>
          <p:nvPr/>
        </p:nvSpPr>
        <p:spPr bwMode="auto">
          <a:xfrm>
            <a:off x="8172450" y="6519863"/>
            <a:ext cx="514350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fld id="{050B23A3-AECC-4E1D-A003-AEAED4D92F74}" type="slidenum">
              <a:rPr lang="en-GB" sz="1400">
                <a:solidFill>
                  <a:schemeClr val="accent2"/>
                </a:solidFill>
              </a:rPr>
              <a:pPr algn="r" eaLnBrk="1" hangingPunct="1"/>
              <a:t>14</a:t>
            </a:fld>
            <a:endParaRPr lang="en-GB" sz="1400">
              <a:solidFill>
                <a:schemeClr val="accent2"/>
              </a:solidFill>
            </a:endParaRPr>
          </a:p>
        </p:txBody>
      </p:sp>
      <p:sp>
        <p:nvSpPr>
          <p:cNvPr id="41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260350"/>
            <a:ext cx="8229600" cy="561975"/>
          </a:xfrm>
        </p:spPr>
        <p:txBody>
          <a:bodyPr/>
          <a:lstStyle/>
          <a:p>
            <a:pPr eaLnBrk="1" hangingPunct="1"/>
            <a:r>
              <a:rPr lang="de-DE" sz="3200" dirty="0" smtClean="0"/>
              <a:t>Einarbeitung FLASH</a:t>
            </a:r>
            <a:br>
              <a:rPr lang="de-DE" sz="3200" dirty="0" smtClean="0"/>
            </a:br>
            <a:r>
              <a:rPr lang="de-DE" sz="1800" dirty="0" smtClean="0"/>
              <a:t>(und später XFEL)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199" y="1052736"/>
            <a:ext cx="7972425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Das 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Kontrollsystem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ist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anders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.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US" sz="2000" dirty="0">
              <a:solidFill>
                <a:srgbClr val="000000"/>
              </a:solidFill>
              <a:latin typeface="Arial" charset="0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Macht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nichts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! 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Kann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und muss man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sich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dran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gewöhnen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Jammern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hilft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nichts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.</a:t>
            </a:r>
            <a:endParaRPr lang="en-US" sz="2000" dirty="0" smtClean="0">
              <a:solidFill>
                <a:srgbClr val="000000"/>
              </a:solidFill>
              <a:latin typeface="Arial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US" sz="2000" dirty="0" smtClean="0">
              <a:solidFill>
                <a:srgbClr val="000000"/>
              </a:solidFill>
              <a:latin typeface="Arial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Aber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: 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Da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fehlt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was: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US" sz="1200" dirty="0" smtClean="0">
              <a:solidFill>
                <a:srgbClr val="000000"/>
              </a:solidFill>
              <a:latin typeface="Arial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2000" b="0" dirty="0" smtClean="0">
              <a:solidFill>
                <a:srgbClr val="000000"/>
              </a:solidFill>
              <a:latin typeface="Arial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1200" b="0" dirty="0" smtClean="0">
              <a:solidFill>
                <a:srgbClr val="000000"/>
              </a:solidFill>
              <a:latin typeface="Arial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2000" b="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6553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5" t="12657" r="751" b="4667"/>
          <a:stretch/>
        </p:blipFill>
        <p:spPr bwMode="auto">
          <a:xfrm>
            <a:off x="558069" y="3140968"/>
            <a:ext cx="3869915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5539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3" t="22014" r="1133" b="8148"/>
          <a:stretch/>
        </p:blipFill>
        <p:spPr bwMode="auto">
          <a:xfrm>
            <a:off x="2915816" y="2636912"/>
            <a:ext cx="4608000" cy="24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5540" name="Picture 4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" t="13466" r="1680" b="5643"/>
          <a:stretch/>
        </p:blipFill>
        <p:spPr bwMode="auto">
          <a:xfrm>
            <a:off x="3563888" y="2360009"/>
            <a:ext cx="5220152" cy="4151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8154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400">
                <a:solidFill>
                  <a:schemeClr val="accent2"/>
                </a:solidFill>
              </a:rPr>
              <a:t>28.09.2011</a:t>
            </a:r>
            <a:endParaRPr lang="en-GB" sz="1400">
              <a:solidFill>
                <a:schemeClr val="accent2"/>
              </a:solidFill>
            </a:endParaRP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sz="1400" dirty="0" err="1" smtClean="0">
                <a:solidFill>
                  <a:schemeClr val="accent2"/>
                </a:solidFill>
              </a:rPr>
              <a:t>Beschleuniger-Betrieb</a:t>
            </a:r>
            <a:r>
              <a:rPr lang="en-GB" sz="1400" dirty="0" smtClean="0">
                <a:solidFill>
                  <a:schemeClr val="accent2"/>
                </a:solidFill>
              </a:rPr>
              <a:t>                        </a:t>
            </a:r>
            <a:r>
              <a:rPr lang="en-GB" sz="1400" dirty="0">
                <a:solidFill>
                  <a:schemeClr val="accent2"/>
                </a:solidFill>
              </a:rPr>
              <a:t>M. Bieler - MBB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31D71B90-2478-4F4E-8C27-0CB29E861331}" type="slidenum">
              <a:rPr lang="en-GB" sz="1400">
                <a:solidFill>
                  <a:schemeClr val="accent2"/>
                </a:solidFill>
              </a:rPr>
              <a:pPr eaLnBrk="1" hangingPunct="1"/>
              <a:t>15</a:t>
            </a:fld>
            <a:endParaRPr lang="en-GB" sz="1400">
              <a:solidFill>
                <a:schemeClr val="accent2"/>
              </a:solidFill>
            </a:endParaRPr>
          </a:p>
        </p:txBody>
      </p:sp>
      <p:sp>
        <p:nvSpPr>
          <p:cNvPr id="4101" name="Slide Number Placeholder 5"/>
          <p:cNvSpPr txBox="1">
            <a:spLocks noGrp="1"/>
          </p:cNvSpPr>
          <p:nvPr/>
        </p:nvSpPr>
        <p:spPr bwMode="auto">
          <a:xfrm>
            <a:off x="8172450" y="6519863"/>
            <a:ext cx="514350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fld id="{050B23A3-AECC-4E1D-A003-AEAED4D92F74}" type="slidenum">
              <a:rPr lang="en-GB" sz="1400">
                <a:solidFill>
                  <a:schemeClr val="accent2"/>
                </a:solidFill>
              </a:rPr>
              <a:pPr algn="r" eaLnBrk="1" hangingPunct="1"/>
              <a:t>15</a:t>
            </a:fld>
            <a:endParaRPr lang="en-GB" sz="1400">
              <a:solidFill>
                <a:schemeClr val="accent2"/>
              </a:solidFill>
            </a:endParaRPr>
          </a:p>
        </p:txBody>
      </p:sp>
      <p:sp>
        <p:nvSpPr>
          <p:cNvPr id="41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260350"/>
            <a:ext cx="8229600" cy="561975"/>
          </a:xfrm>
        </p:spPr>
        <p:txBody>
          <a:bodyPr/>
          <a:lstStyle/>
          <a:p>
            <a:pPr eaLnBrk="1" hangingPunct="1"/>
            <a:r>
              <a:rPr lang="de-DE" sz="3200" dirty="0" smtClean="0"/>
              <a:t>Einarbeitung FLASH</a:t>
            </a:r>
            <a:br>
              <a:rPr lang="de-DE" sz="3200" dirty="0" smtClean="0"/>
            </a:br>
            <a:r>
              <a:rPr lang="de-DE" sz="1800" dirty="0" smtClean="0"/>
              <a:t>(und später XFEL)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199" y="1052736"/>
            <a:ext cx="7972425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Wer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schreibt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intelligente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GUIs 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für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FLASH?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US" sz="2000" dirty="0">
              <a:solidFill>
                <a:srgbClr val="000000"/>
              </a:solidFill>
              <a:latin typeface="Arial" charset="0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MCS 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schreibt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nur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den Kern des 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Kontrollsystems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, </a:t>
            </a:r>
          </a:p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MDI 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baut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nur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die </a:t>
            </a:r>
            <a:r>
              <a:rPr lang="en-US" sz="2000" dirty="0" err="1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nstrumente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.</a:t>
            </a:r>
            <a:endParaRPr lang="en-US" sz="2000" dirty="0" smtClean="0">
              <a:solidFill>
                <a:srgbClr val="000000"/>
              </a:solidFill>
              <a:latin typeface="Arial" charset="0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sz="1400" dirty="0" smtClean="0">
                <a:solidFill>
                  <a:srgbClr val="FF0000"/>
                </a:solidFill>
                <a:latin typeface="Arial" charset="0"/>
              </a:rPr>
              <a:t>(</a:t>
            </a:r>
            <a:r>
              <a:rPr lang="en-US" sz="1400" dirty="0" err="1" smtClean="0">
                <a:solidFill>
                  <a:srgbClr val="FF0000"/>
                </a:solidFill>
                <a:latin typeface="Arial" charset="0"/>
              </a:rPr>
              <a:t>Ausnahmen</a:t>
            </a:r>
            <a:r>
              <a:rPr lang="en-US" sz="1400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latin typeface="Arial" charset="0"/>
              </a:rPr>
              <a:t>bestätigen</a:t>
            </a:r>
            <a:r>
              <a:rPr lang="en-US" sz="1400" dirty="0" smtClean="0">
                <a:solidFill>
                  <a:srgbClr val="FF0000"/>
                </a:solidFill>
                <a:latin typeface="Arial" charset="0"/>
              </a:rPr>
              <a:t> die Regel!!!)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US" sz="2000" dirty="0" smtClean="0">
              <a:solidFill>
                <a:srgbClr val="000000"/>
              </a:solidFill>
              <a:latin typeface="Arial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Schöne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GUIs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machen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meist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Physiker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, die oft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Zeitverträge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haben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.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Danach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verfällt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das GUI.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US" sz="2000" b="0" dirty="0">
              <a:solidFill>
                <a:srgbClr val="000000"/>
              </a:solidFill>
              <a:latin typeface="Arial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Hier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fehlt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uns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eine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Gruppe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, die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nützliche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GUIs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schreibt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und 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pflegt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.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US" sz="2000" dirty="0">
              <a:solidFill>
                <a:srgbClr val="000000"/>
              </a:solidFill>
              <a:latin typeface="Arial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Wie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soll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man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einen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sensiblen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SASE-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Effekt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züchten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wenn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die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Strahlparameter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nicht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leicht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messbar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und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einstellbar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sind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?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US" sz="2000" b="0" dirty="0">
              <a:solidFill>
                <a:srgbClr val="000000"/>
              </a:solidFill>
              <a:latin typeface="Arial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US" sz="1200" dirty="0" smtClean="0">
              <a:solidFill>
                <a:srgbClr val="000000"/>
              </a:solidFill>
              <a:latin typeface="Arial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2000" b="0" dirty="0" smtClean="0">
              <a:solidFill>
                <a:srgbClr val="000000"/>
              </a:solidFill>
              <a:latin typeface="Arial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1200" b="0" dirty="0" smtClean="0">
              <a:solidFill>
                <a:srgbClr val="000000"/>
              </a:solidFill>
              <a:latin typeface="Arial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2000" b="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90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400">
                <a:solidFill>
                  <a:schemeClr val="accent2"/>
                </a:solidFill>
              </a:rPr>
              <a:t>28.09.2011</a:t>
            </a:r>
            <a:endParaRPr lang="en-GB" sz="1400">
              <a:solidFill>
                <a:schemeClr val="accent2"/>
              </a:solidFill>
            </a:endParaRP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sz="1400" dirty="0" err="1" smtClean="0">
                <a:solidFill>
                  <a:schemeClr val="accent2"/>
                </a:solidFill>
              </a:rPr>
              <a:t>Beschleuniger-Betrieb</a:t>
            </a:r>
            <a:r>
              <a:rPr lang="en-GB" sz="1400" dirty="0" smtClean="0">
                <a:solidFill>
                  <a:schemeClr val="accent2"/>
                </a:solidFill>
              </a:rPr>
              <a:t>                        </a:t>
            </a:r>
            <a:r>
              <a:rPr lang="en-GB" sz="1400" dirty="0">
                <a:solidFill>
                  <a:schemeClr val="accent2"/>
                </a:solidFill>
              </a:rPr>
              <a:t>M. Bieler - MBB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31D71B90-2478-4F4E-8C27-0CB29E861331}" type="slidenum">
              <a:rPr lang="en-GB" sz="1400">
                <a:solidFill>
                  <a:schemeClr val="accent2"/>
                </a:solidFill>
              </a:rPr>
              <a:pPr eaLnBrk="1" hangingPunct="1"/>
              <a:t>16</a:t>
            </a:fld>
            <a:endParaRPr lang="en-GB" sz="1400">
              <a:solidFill>
                <a:schemeClr val="accent2"/>
              </a:solidFill>
            </a:endParaRPr>
          </a:p>
        </p:txBody>
      </p:sp>
      <p:sp>
        <p:nvSpPr>
          <p:cNvPr id="4101" name="Slide Number Placeholder 5"/>
          <p:cNvSpPr txBox="1">
            <a:spLocks noGrp="1"/>
          </p:cNvSpPr>
          <p:nvPr/>
        </p:nvSpPr>
        <p:spPr bwMode="auto">
          <a:xfrm>
            <a:off x="8172450" y="6519863"/>
            <a:ext cx="514350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fld id="{050B23A3-AECC-4E1D-A003-AEAED4D92F74}" type="slidenum">
              <a:rPr lang="en-GB" sz="1400">
                <a:solidFill>
                  <a:schemeClr val="accent2"/>
                </a:solidFill>
              </a:rPr>
              <a:pPr algn="r" eaLnBrk="1" hangingPunct="1"/>
              <a:t>16</a:t>
            </a:fld>
            <a:endParaRPr lang="en-GB" sz="1400">
              <a:solidFill>
                <a:schemeClr val="accent2"/>
              </a:solidFill>
            </a:endParaRPr>
          </a:p>
        </p:txBody>
      </p:sp>
      <p:sp>
        <p:nvSpPr>
          <p:cNvPr id="41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260350"/>
            <a:ext cx="8229600" cy="561975"/>
          </a:xfrm>
        </p:spPr>
        <p:txBody>
          <a:bodyPr/>
          <a:lstStyle/>
          <a:p>
            <a:pPr eaLnBrk="1" hangingPunct="1"/>
            <a:r>
              <a:rPr lang="de-DE" sz="3200" dirty="0" smtClean="0"/>
              <a:t>Einarbeitung XFEL</a:t>
            </a:r>
            <a:endParaRPr lang="de-DE" sz="1800" dirty="0" smtClean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199" y="1052736"/>
            <a:ext cx="7972425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en-US" sz="2000" dirty="0" smtClean="0">
              <a:solidFill>
                <a:srgbClr val="000000"/>
              </a:solidFill>
              <a:latin typeface="Arial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US" sz="2000" dirty="0">
              <a:solidFill>
                <a:srgbClr val="000000"/>
              </a:solidFill>
              <a:latin typeface="Arial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US" sz="2000" dirty="0" smtClean="0">
              <a:solidFill>
                <a:srgbClr val="000000"/>
              </a:solidFill>
              <a:latin typeface="Arial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US" sz="2000" dirty="0">
              <a:solidFill>
                <a:srgbClr val="000000"/>
              </a:solidFill>
              <a:latin typeface="Arial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US" sz="2000" dirty="0" smtClean="0">
              <a:solidFill>
                <a:srgbClr val="000000"/>
              </a:solidFill>
              <a:latin typeface="Arial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US" sz="2000" dirty="0">
              <a:solidFill>
                <a:srgbClr val="000000"/>
              </a:solidFill>
              <a:latin typeface="Arial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Wollen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wir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XFEL 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mit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den 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gleichen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GUIs 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betreiben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wie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FLASH?</a:t>
            </a:r>
          </a:p>
          <a:p>
            <a:pPr marL="0" lvl="0" indent="0" algn="ctr" eaLnBrk="1" hangingPunct="1">
              <a:spcBef>
                <a:spcPct val="0"/>
              </a:spcBef>
              <a:buNone/>
            </a:pPr>
            <a:endParaRPr lang="en-US" sz="2000" dirty="0" smtClean="0">
              <a:solidFill>
                <a:srgbClr val="000000"/>
              </a:solidFill>
              <a:latin typeface="Arial" charset="0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sz="1400" dirty="0" smtClean="0">
                <a:solidFill>
                  <a:srgbClr val="FF0000"/>
                </a:solidFill>
                <a:latin typeface="Arial" charset="0"/>
              </a:rPr>
              <a:t>(</a:t>
            </a:r>
            <a:r>
              <a:rPr lang="en-US" sz="1400" dirty="0" err="1" smtClean="0">
                <a:solidFill>
                  <a:srgbClr val="FF0000"/>
                </a:solidFill>
                <a:latin typeface="Arial" charset="0"/>
              </a:rPr>
              <a:t>Ausnahmen</a:t>
            </a:r>
            <a:r>
              <a:rPr lang="en-US" sz="1400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latin typeface="Arial" charset="0"/>
              </a:rPr>
              <a:t>bestätigen</a:t>
            </a:r>
            <a:r>
              <a:rPr lang="en-US" sz="1400" dirty="0" smtClean="0">
                <a:solidFill>
                  <a:srgbClr val="FF0000"/>
                </a:solidFill>
                <a:latin typeface="Arial" charset="0"/>
              </a:rPr>
              <a:t> die Regel!!!)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US" sz="2000" dirty="0" smtClean="0">
              <a:solidFill>
                <a:srgbClr val="000000"/>
              </a:solidFill>
              <a:latin typeface="Arial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2000" b="0" dirty="0" smtClean="0">
              <a:solidFill>
                <a:srgbClr val="000000"/>
              </a:solidFill>
              <a:latin typeface="Arial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1200" b="0" dirty="0" smtClean="0">
              <a:solidFill>
                <a:srgbClr val="000000"/>
              </a:solidFill>
              <a:latin typeface="Arial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2000" b="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23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400">
                <a:solidFill>
                  <a:schemeClr val="accent2"/>
                </a:solidFill>
              </a:rPr>
              <a:t>28.09.2011</a:t>
            </a:r>
            <a:endParaRPr lang="en-GB" sz="1400">
              <a:solidFill>
                <a:schemeClr val="accent2"/>
              </a:solidFill>
            </a:endParaRP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sz="1400" dirty="0" err="1" smtClean="0">
                <a:solidFill>
                  <a:schemeClr val="accent2"/>
                </a:solidFill>
              </a:rPr>
              <a:t>Beschleuniger-Betrieb</a:t>
            </a:r>
            <a:r>
              <a:rPr lang="en-GB" sz="1400" dirty="0" smtClean="0">
                <a:solidFill>
                  <a:schemeClr val="accent2"/>
                </a:solidFill>
              </a:rPr>
              <a:t>                        </a:t>
            </a:r>
            <a:r>
              <a:rPr lang="en-GB" sz="1400" dirty="0">
                <a:solidFill>
                  <a:schemeClr val="accent2"/>
                </a:solidFill>
              </a:rPr>
              <a:t>M. Bieler - MBB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31D71B90-2478-4F4E-8C27-0CB29E861331}" type="slidenum">
              <a:rPr lang="en-GB" sz="1400">
                <a:solidFill>
                  <a:schemeClr val="accent2"/>
                </a:solidFill>
              </a:rPr>
              <a:pPr eaLnBrk="1" hangingPunct="1"/>
              <a:t>17</a:t>
            </a:fld>
            <a:endParaRPr lang="en-GB" sz="1400">
              <a:solidFill>
                <a:schemeClr val="accent2"/>
              </a:solidFill>
            </a:endParaRPr>
          </a:p>
        </p:txBody>
      </p:sp>
      <p:sp>
        <p:nvSpPr>
          <p:cNvPr id="4101" name="Slide Number Placeholder 5"/>
          <p:cNvSpPr txBox="1">
            <a:spLocks noGrp="1"/>
          </p:cNvSpPr>
          <p:nvPr/>
        </p:nvSpPr>
        <p:spPr bwMode="auto">
          <a:xfrm>
            <a:off x="8172450" y="6519863"/>
            <a:ext cx="514350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fld id="{050B23A3-AECC-4E1D-A003-AEAED4D92F74}" type="slidenum">
              <a:rPr lang="en-GB" sz="1400">
                <a:solidFill>
                  <a:schemeClr val="accent2"/>
                </a:solidFill>
              </a:rPr>
              <a:pPr algn="r" eaLnBrk="1" hangingPunct="1"/>
              <a:t>17</a:t>
            </a:fld>
            <a:endParaRPr lang="en-GB" sz="1400">
              <a:solidFill>
                <a:schemeClr val="accent2"/>
              </a:solidFill>
            </a:endParaRPr>
          </a:p>
        </p:txBody>
      </p:sp>
      <p:sp>
        <p:nvSpPr>
          <p:cNvPr id="41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260350"/>
            <a:ext cx="8229600" cy="561975"/>
          </a:xfrm>
        </p:spPr>
        <p:txBody>
          <a:bodyPr/>
          <a:lstStyle/>
          <a:p>
            <a:pPr eaLnBrk="1" hangingPunct="1"/>
            <a:r>
              <a:rPr lang="de-DE" sz="3200" dirty="0"/>
              <a:t>Einarbeitung XFEL</a:t>
            </a:r>
            <a:endParaRPr lang="de-DE" sz="1800" dirty="0" smtClean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199" y="1052736"/>
            <a:ext cx="7972425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Warum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war LCLS 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bei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SLAC so 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schnell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so 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erfolgreich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?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US" sz="2000" dirty="0" smtClean="0">
              <a:solidFill>
                <a:srgbClr val="000000"/>
              </a:solidFill>
              <a:latin typeface="Arial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Aus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meiner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Sicht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: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US" sz="2000" b="0" dirty="0" smtClean="0">
              <a:solidFill>
                <a:srgbClr val="000000"/>
              </a:solidFill>
              <a:latin typeface="Arial" charset="0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Weil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dort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die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Instrumentierung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vorhanden</a:t>
            </a:r>
            <a:endParaRPr lang="en-US" sz="2000" b="0" dirty="0" smtClean="0">
              <a:solidFill>
                <a:srgbClr val="000000"/>
              </a:solidFill>
              <a:latin typeface="Arial" charset="0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und 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leicht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auswertbar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ist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.</a:t>
            </a:r>
            <a:endParaRPr lang="en-US" sz="2000" dirty="0" smtClean="0">
              <a:solidFill>
                <a:srgbClr val="000000"/>
              </a:solidFill>
              <a:latin typeface="Arial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US" sz="2000" b="0" dirty="0" smtClean="0">
              <a:solidFill>
                <a:srgbClr val="000000"/>
              </a:solidFill>
              <a:latin typeface="Arial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Wenn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man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Strahlparameter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, Orbit und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Optik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an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jeder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Stelle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jederzeit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feststellen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kann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dann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kommt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da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auch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SASE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hinten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raus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400" b="0" dirty="0" smtClean="0">
                <a:solidFill>
                  <a:srgbClr val="000000"/>
                </a:solidFill>
                <a:latin typeface="Arial" charset="0"/>
              </a:rPr>
              <a:t>(</a:t>
            </a:r>
            <a:r>
              <a:rPr lang="en-US" sz="1400" b="0" dirty="0" err="1" smtClean="0">
                <a:solidFill>
                  <a:srgbClr val="000000"/>
                </a:solidFill>
                <a:latin typeface="Arial" charset="0"/>
              </a:rPr>
              <a:t>meistens</a:t>
            </a:r>
            <a:r>
              <a:rPr lang="en-US" sz="1400" b="0" dirty="0" smtClean="0">
                <a:solidFill>
                  <a:srgbClr val="000000"/>
                </a:solidFill>
                <a:latin typeface="Arial" charset="0"/>
              </a:rPr>
              <a:t>…).</a:t>
            </a:r>
            <a:endParaRPr lang="en-US" sz="2000" b="0" dirty="0" smtClean="0">
              <a:solidFill>
                <a:srgbClr val="000000"/>
              </a:solidFill>
              <a:latin typeface="Arial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US" sz="2000" b="0" dirty="0">
              <a:solidFill>
                <a:srgbClr val="000000"/>
              </a:solidFill>
              <a:latin typeface="Arial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“Die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kennen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ihren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Linac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ja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auch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seit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40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Jahren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”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US" sz="2000" b="0" dirty="0">
              <a:solidFill>
                <a:srgbClr val="000000"/>
              </a:solidFill>
              <a:latin typeface="Arial" charset="0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Wie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lange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kennen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wir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TTF / FLASH?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US" sz="2000" dirty="0">
              <a:solidFill>
                <a:srgbClr val="000000"/>
              </a:solidFill>
              <a:latin typeface="Arial" charset="0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endParaRPr lang="en-US" sz="2000" dirty="0">
              <a:solidFill>
                <a:srgbClr val="000000"/>
              </a:solidFill>
              <a:latin typeface="Arial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US" sz="1200" dirty="0" smtClean="0">
              <a:solidFill>
                <a:srgbClr val="000000"/>
              </a:solidFill>
              <a:latin typeface="Arial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2000" b="0" dirty="0" smtClean="0">
              <a:solidFill>
                <a:srgbClr val="000000"/>
              </a:solidFill>
              <a:latin typeface="Arial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1200" b="0" dirty="0" smtClean="0">
              <a:solidFill>
                <a:srgbClr val="000000"/>
              </a:solidFill>
              <a:latin typeface="Arial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2000" b="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32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400">
                <a:solidFill>
                  <a:schemeClr val="accent2"/>
                </a:solidFill>
              </a:rPr>
              <a:t>28.09.2011</a:t>
            </a:r>
            <a:endParaRPr lang="en-GB" sz="1400">
              <a:solidFill>
                <a:schemeClr val="accent2"/>
              </a:solidFill>
            </a:endParaRP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sz="1400" dirty="0" err="1" smtClean="0">
                <a:solidFill>
                  <a:schemeClr val="accent2"/>
                </a:solidFill>
              </a:rPr>
              <a:t>Beschleuniger-Betrieb</a:t>
            </a:r>
            <a:r>
              <a:rPr lang="en-GB" sz="1400" dirty="0" smtClean="0">
                <a:solidFill>
                  <a:schemeClr val="accent2"/>
                </a:solidFill>
              </a:rPr>
              <a:t>                        </a:t>
            </a:r>
            <a:r>
              <a:rPr lang="en-GB" sz="1400" dirty="0">
                <a:solidFill>
                  <a:schemeClr val="accent2"/>
                </a:solidFill>
              </a:rPr>
              <a:t>M. Bieler - MBB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31D71B90-2478-4F4E-8C27-0CB29E861331}" type="slidenum">
              <a:rPr lang="en-GB" sz="1400">
                <a:solidFill>
                  <a:schemeClr val="accent2"/>
                </a:solidFill>
              </a:rPr>
              <a:pPr eaLnBrk="1" hangingPunct="1"/>
              <a:t>18</a:t>
            </a:fld>
            <a:endParaRPr lang="en-GB" sz="1400">
              <a:solidFill>
                <a:schemeClr val="accent2"/>
              </a:solidFill>
            </a:endParaRPr>
          </a:p>
        </p:txBody>
      </p:sp>
      <p:sp>
        <p:nvSpPr>
          <p:cNvPr id="4101" name="Slide Number Placeholder 5"/>
          <p:cNvSpPr txBox="1">
            <a:spLocks noGrp="1"/>
          </p:cNvSpPr>
          <p:nvPr/>
        </p:nvSpPr>
        <p:spPr bwMode="auto">
          <a:xfrm>
            <a:off x="8172450" y="6519863"/>
            <a:ext cx="514350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fld id="{050B23A3-AECC-4E1D-A003-AEAED4D92F74}" type="slidenum">
              <a:rPr lang="en-GB" sz="1400">
                <a:solidFill>
                  <a:schemeClr val="accent2"/>
                </a:solidFill>
              </a:rPr>
              <a:pPr algn="r" eaLnBrk="1" hangingPunct="1"/>
              <a:t>18</a:t>
            </a:fld>
            <a:endParaRPr lang="en-GB" sz="1400">
              <a:solidFill>
                <a:schemeClr val="accent2"/>
              </a:solidFill>
            </a:endParaRPr>
          </a:p>
        </p:txBody>
      </p:sp>
      <p:sp>
        <p:nvSpPr>
          <p:cNvPr id="41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260350"/>
            <a:ext cx="8229600" cy="561975"/>
          </a:xfrm>
        </p:spPr>
        <p:txBody>
          <a:bodyPr/>
          <a:lstStyle/>
          <a:p>
            <a:pPr eaLnBrk="1" hangingPunct="1"/>
            <a:r>
              <a:rPr lang="de-DE" sz="3200" dirty="0"/>
              <a:t>Einarbeitung XFEL</a:t>
            </a:r>
            <a:endParaRPr lang="de-DE" sz="1800" dirty="0" smtClean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199" y="1052736"/>
            <a:ext cx="7972425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Einarbeitung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der 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Schichtcrew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bei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FLASH 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ging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/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geht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mit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einer</a:t>
            </a:r>
            <a:endParaRPr lang="en-US" sz="2000" dirty="0" smtClean="0">
              <a:solidFill>
                <a:srgbClr val="000000"/>
              </a:solidFill>
              <a:latin typeface="Arial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Schichtwoche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pro 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Monat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zu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langsam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.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US" sz="2000" dirty="0" smtClean="0">
              <a:solidFill>
                <a:srgbClr val="000000"/>
              </a:solidFill>
              <a:latin typeface="Arial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Mehr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Schichten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bringen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kaum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mehr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Geld 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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Unattraktiv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.</a:t>
            </a:r>
            <a:endParaRPr lang="en-US" sz="2000" b="0" dirty="0" smtClean="0">
              <a:solidFill>
                <a:srgbClr val="000000"/>
              </a:solidFill>
              <a:latin typeface="Arial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US" sz="2000" b="0" dirty="0" smtClean="0">
              <a:solidFill>
                <a:srgbClr val="000000"/>
              </a:solidFill>
              <a:latin typeface="Arial" charset="0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Vorschlag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für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XFEL:</a:t>
            </a:r>
          </a:p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(</a:t>
            </a:r>
            <a:r>
              <a:rPr lang="en-US" sz="1600" b="0" dirty="0" err="1" smtClean="0">
                <a:solidFill>
                  <a:srgbClr val="000000"/>
                </a:solidFill>
                <a:latin typeface="Arial" charset="0"/>
              </a:rPr>
              <a:t>dann</a:t>
            </a:r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600" b="0" dirty="0" err="1" smtClean="0">
                <a:solidFill>
                  <a:srgbClr val="000000"/>
                </a:solidFill>
                <a:latin typeface="Arial" charset="0"/>
              </a:rPr>
              <a:t>ebbt</a:t>
            </a:r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 die </a:t>
            </a:r>
            <a:r>
              <a:rPr lang="en-US" sz="1600" b="0" dirty="0" err="1" smtClean="0">
                <a:solidFill>
                  <a:srgbClr val="000000"/>
                </a:solidFill>
                <a:latin typeface="Arial" charset="0"/>
              </a:rPr>
              <a:t>Arbeit</a:t>
            </a:r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 in den </a:t>
            </a:r>
            <a:r>
              <a:rPr lang="en-US" sz="1600" b="0" dirty="0" err="1" smtClean="0">
                <a:solidFill>
                  <a:srgbClr val="000000"/>
                </a:solidFill>
                <a:latin typeface="Arial" charset="0"/>
              </a:rPr>
              <a:t>Gruppen</a:t>
            </a:r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600" b="0" dirty="0" err="1" smtClean="0">
                <a:solidFill>
                  <a:srgbClr val="000000"/>
                </a:solidFill>
                <a:latin typeface="Arial" charset="0"/>
              </a:rPr>
              <a:t>etwas</a:t>
            </a:r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600" b="0" dirty="0" err="1" smtClean="0">
                <a:solidFill>
                  <a:srgbClr val="000000"/>
                </a:solidFill>
                <a:latin typeface="Arial" charset="0"/>
              </a:rPr>
              <a:t>ab</a:t>
            </a:r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)</a:t>
            </a:r>
            <a:endParaRPr lang="en-US" sz="1600" b="0" dirty="0" smtClean="0">
              <a:solidFill>
                <a:srgbClr val="000000"/>
              </a:solidFill>
              <a:latin typeface="Arial" charset="0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endParaRPr lang="en-US" sz="2000" b="0" dirty="0" smtClean="0">
              <a:solidFill>
                <a:srgbClr val="000000"/>
              </a:solidFill>
              <a:latin typeface="Arial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Operateure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über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die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Schicht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hinaus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in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Arbeitsgruppen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einbinden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: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US" sz="2000" dirty="0" smtClean="0">
              <a:solidFill>
                <a:srgbClr val="000000"/>
              </a:solidFill>
              <a:latin typeface="Arial" charset="0"/>
            </a:endParaRPr>
          </a:p>
          <a:p>
            <a:pPr lvl="0" eaLnBrk="1" hangingPunct="1">
              <a:spcBef>
                <a:spcPct val="0"/>
              </a:spcBef>
              <a:buFontTx/>
              <a:buChar char="-"/>
            </a:pP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Tuning (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welche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Prozeduren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sind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brauchbar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?)</a:t>
            </a:r>
          </a:p>
          <a:p>
            <a:pPr lvl="0" eaLnBrk="1" hangingPunct="1">
              <a:spcBef>
                <a:spcPct val="0"/>
              </a:spcBef>
              <a:buFontTx/>
              <a:buChar char="-"/>
            </a:pP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Software (GUIs)</a:t>
            </a:r>
          </a:p>
          <a:p>
            <a:pPr lvl="0" eaLnBrk="1" hangingPunct="1">
              <a:spcBef>
                <a:spcPct val="0"/>
              </a:spcBef>
              <a:buFontTx/>
              <a:buChar char="-"/>
            </a:pP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Automatisierung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(Sequencer, State Machines,…)</a:t>
            </a:r>
          </a:p>
          <a:p>
            <a:pPr lvl="0" eaLnBrk="1" hangingPunct="1">
              <a:spcBef>
                <a:spcPct val="0"/>
              </a:spcBef>
              <a:buFontTx/>
              <a:buChar char="-"/>
            </a:pP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Dokumentation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(WIKI)</a:t>
            </a:r>
          </a:p>
          <a:p>
            <a:pPr lvl="0" eaLnBrk="1" hangingPunct="1">
              <a:spcBef>
                <a:spcPct val="0"/>
              </a:spcBef>
              <a:buFontTx/>
              <a:buChar char="-"/>
            </a:pP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User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Anforderungen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(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Wellenlängen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Intensitäten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Bunchmuster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,…)</a:t>
            </a:r>
          </a:p>
          <a:p>
            <a:pPr lvl="0" eaLnBrk="1" hangingPunct="1">
              <a:spcBef>
                <a:spcPct val="0"/>
              </a:spcBef>
              <a:buFontTx/>
              <a:buChar char="-"/>
            </a:pP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Troubleshooting</a:t>
            </a:r>
          </a:p>
          <a:p>
            <a:pPr lvl="0" eaLnBrk="1" hangingPunct="1">
              <a:spcBef>
                <a:spcPct val="0"/>
              </a:spcBef>
              <a:buFontTx/>
              <a:buChar char="-"/>
            </a:pP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…</a:t>
            </a:r>
          </a:p>
          <a:p>
            <a:pPr lvl="0" eaLnBrk="1" hangingPunct="1">
              <a:spcBef>
                <a:spcPct val="0"/>
              </a:spcBef>
              <a:buFontTx/>
              <a:buChar char="-"/>
            </a:pPr>
            <a:endParaRPr lang="en-US" sz="2000" b="0" dirty="0" smtClean="0">
              <a:solidFill>
                <a:srgbClr val="000000"/>
              </a:solidFill>
              <a:latin typeface="Arial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US" sz="2000" dirty="0">
              <a:solidFill>
                <a:srgbClr val="000000"/>
              </a:solidFill>
              <a:latin typeface="Arial" charset="0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endParaRPr lang="en-US" sz="2000" dirty="0">
              <a:solidFill>
                <a:srgbClr val="000000"/>
              </a:solidFill>
              <a:latin typeface="Arial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US" sz="1200" dirty="0" smtClean="0">
              <a:solidFill>
                <a:srgbClr val="000000"/>
              </a:solidFill>
              <a:latin typeface="Arial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2000" b="0" dirty="0" smtClean="0">
              <a:solidFill>
                <a:srgbClr val="000000"/>
              </a:solidFill>
              <a:latin typeface="Arial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1200" b="0" dirty="0" smtClean="0">
              <a:solidFill>
                <a:srgbClr val="000000"/>
              </a:solidFill>
              <a:latin typeface="Arial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2000" b="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68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400">
                <a:solidFill>
                  <a:schemeClr val="accent2"/>
                </a:solidFill>
              </a:rPr>
              <a:t>28.09.2011</a:t>
            </a:r>
            <a:endParaRPr lang="en-GB" sz="1400">
              <a:solidFill>
                <a:schemeClr val="accent2"/>
              </a:solidFill>
            </a:endParaRP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sz="1400" dirty="0" err="1" smtClean="0">
                <a:solidFill>
                  <a:schemeClr val="accent2"/>
                </a:solidFill>
              </a:rPr>
              <a:t>Beschleuniger-Betrieb</a:t>
            </a:r>
            <a:r>
              <a:rPr lang="en-GB" sz="1400" dirty="0" smtClean="0">
                <a:solidFill>
                  <a:schemeClr val="accent2"/>
                </a:solidFill>
              </a:rPr>
              <a:t>                        </a:t>
            </a:r>
            <a:r>
              <a:rPr lang="en-GB" sz="1400" dirty="0">
                <a:solidFill>
                  <a:schemeClr val="accent2"/>
                </a:solidFill>
              </a:rPr>
              <a:t>M. Bieler - MBB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31D71B90-2478-4F4E-8C27-0CB29E861331}" type="slidenum">
              <a:rPr lang="en-GB" sz="1400">
                <a:solidFill>
                  <a:schemeClr val="accent2"/>
                </a:solidFill>
              </a:rPr>
              <a:pPr eaLnBrk="1" hangingPunct="1"/>
              <a:t>19</a:t>
            </a:fld>
            <a:endParaRPr lang="en-GB" sz="1400">
              <a:solidFill>
                <a:schemeClr val="accent2"/>
              </a:solidFill>
            </a:endParaRPr>
          </a:p>
        </p:txBody>
      </p:sp>
      <p:sp>
        <p:nvSpPr>
          <p:cNvPr id="4101" name="Slide Number Placeholder 5"/>
          <p:cNvSpPr txBox="1">
            <a:spLocks noGrp="1"/>
          </p:cNvSpPr>
          <p:nvPr/>
        </p:nvSpPr>
        <p:spPr bwMode="auto">
          <a:xfrm>
            <a:off x="8172450" y="6519863"/>
            <a:ext cx="514350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fld id="{050B23A3-AECC-4E1D-A003-AEAED4D92F74}" type="slidenum">
              <a:rPr lang="en-GB" sz="1400">
                <a:solidFill>
                  <a:schemeClr val="accent2"/>
                </a:solidFill>
              </a:rPr>
              <a:pPr algn="r" eaLnBrk="1" hangingPunct="1"/>
              <a:t>19</a:t>
            </a:fld>
            <a:endParaRPr lang="en-GB" sz="1400">
              <a:solidFill>
                <a:schemeClr val="accent2"/>
              </a:solidFill>
            </a:endParaRPr>
          </a:p>
        </p:txBody>
      </p:sp>
      <p:sp>
        <p:nvSpPr>
          <p:cNvPr id="41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260350"/>
            <a:ext cx="8229600" cy="561975"/>
          </a:xfrm>
        </p:spPr>
        <p:txBody>
          <a:bodyPr/>
          <a:lstStyle/>
          <a:p>
            <a:pPr eaLnBrk="1" hangingPunct="1"/>
            <a:r>
              <a:rPr lang="de-DE" sz="3200" dirty="0" smtClean="0"/>
              <a:t>Zusammenfassung</a:t>
            </a:r>
            <a:endParaRPr lang="de-DE" sz="1800" dirty="0" smtClean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199" y="1052736"/>
            <a:ext cx="7972425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Zur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Zeit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teilweise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Leerlauf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im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BKR. Das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wird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bald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anders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!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US" sz="2000" dirty="0" smtClean="0">
              <a:solidFill>
                <a:srgbClr val="000000"/>
              </a:solidFill>
              <a:latin typeface="Arial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Zeit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nutzen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für</a:t>
            </a:r>
            <a:endParaRPr lang="en-US" sz="2000" b="0" dirty="0" smtClean="0">
              <a:solidFill>
                <a:srgbClr val="000000"/>
              </a:solidFill>
              <a:latin typeface="Arial" charset="0"/>
            </a:endParaRPr>
          </a:p>
          <a:p>
            <a:pPr lvl="0" eaLnBrk="1" hangingPunct="1">
              <a:spcBef>
                <a:spcPct val="0"/>
              </a:spcBef>
              <a:buFontTx/>
              <a:buChar char="-"/>
            </a:pP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Arbeit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für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die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Gruppen</a:t>
            </a:r>
            <a:endParaRPr lang="en-US" sz="2000" b="0" dirty="0" smtClean="0">
              <a:solidFill>
                <a:srgbClr val="000000"/>
              </a:solidFill>
              <a:latin typeface="Arial" charset="0"/>
            </a:endParaRPr>
          </a:p>
          <a:p>
            <a:pPr lvl="0" eaLnBrk="1" hangingPunct="1">
              <a:spcBef>
                <a:spcPct val="0"/>
              </a:spcBef>
              <a:buFontTx/>
              <a:buChar char="-"/>
            </a:pP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Dokumentation</a:t>
            </a:r>
            <a:endParaRPr lang="en-US" sz="2000" b="0" dirty="0" smtClean="0">
              <a:solidFill>
                <a:srgbClr val="000000"/>
              </a:solidFill>
              <a:latin typeface="Arial" charset="0"/>
            </a:endParaRPr>
          </a:p>
          <a:p>
            <a:pPr lvl="0" eaLnBrk="1" hangingPunct="1">
              <a:spcBef>
                <a:spcPct val="0"/>
              </a:spcBef>
              <a:buFontTx/>
              <a:buChar char="-"/>
            </a:pP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Beschäftigung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mit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FLASH und XFEL.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US" sz="2000" b="0" dirty="0">
              <a:solidFill>
                <a:srgbClr val="000000"/>
              </a:solidFill>
              <a:latin typeface="Arial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Einstieg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bei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FLASH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erleichtern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durch</a:t>
            </a:r>
            <a:endParaRPr lang="en-US" sz="2000" b="0" dirty="0" smtClean="0">
              <a:solidFill>
                <a:srgbClr val="000000"/>
              </a:solidFill>
              <a:latin typeface="Arial" charset="0"/>
            </a:endParaRPr>
          </a:p>
          <a:p>
            <a:pPr lvl="0" eaLnBrk="1" hangingPunct="1">
              <a:spcBef>
                <a:spcPct val="0"/>
              </a:spcBef>
              <a:buFontTx/>
              <a:buChar char="-"/>
            </a:pP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Ausbildung</a:t>
            </a:r>
            <a:endParaRPr lang="en-US" sz="2000" b="0" dirty="0" smtClean="0">
              <a:solidFill>
                <a:srgbClr val="000000"/>
              </a:solidFill>
              <a:latin typeface="Arial" charset="0"/>
            </a:endParaRPr>
          </a:p>
          <a:p>
            <a:pPr lvl="0" eaLnBrk="1" hangingPunct="1">
              <a:spcBef>
                <a:spcPct val="0"/>
              </a:spcBef>
              <a:buFontTx/>
              <a:buChar char="-"/>
            </a:pP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Fragebögen</a:t>
            </a:r>
            <a:endParaRPr lang="en-US" sz="2000" b="0" dirty="0" smtClean="0">
              <a:solidFill>
                <a:srgbClr val="000000"/>
              </a:solidFill>
              <a:latin typeface="Arial" charset="0"/>
            </a:endParaRPr>
          </a:p>
          <a:p>
            <a:pPr lvl="0" eaLnBrk="1" hangingPunct="1">
              <a:spcBef>
                <a:spcPct val="0"/>
              </a:spcBef>
              <a:buFontTx/>
              <a:buChar char="-"/>
            </a:pP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bessere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GUIs</a:t>
            </a:r>
          </a:p>
          <a:p>
            <a:pPr lvl="0" eaLnBrk="1" hangingPunct="1">
              <a:spcBef>
                <a:spcPct val="0"/>
              </a:spcBef>
              <a:buFontTx/>
              <a:buChar char="-"/>
            </a:pPr>
            <a:endParaRPr lang="en-US" sz="2000" b="0" dirty="0" smtClean="0">
              <a:solidFill>
                <a:srgbClr val="000000"/>
              </a:solidFill>
              <a:latin typeface="Arial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Einstieg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bei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XFEL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erleichtern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durch</a:t>
            </a:r>
            <a:endParaRPr lang="en-US" sz="2000" b="0" dirty="0" smtClean="0">
              <a:solidFill>
                <a:srgbClr val="000000"/>
              </a:solidFill>
              <a:latin typeface="Arial" charset="0"/>
            </a:endParaRPr>
          </a:p>
          <a:p>
            <a:pPr lvl="0" eaLnBrk="1" hangingPunct="1">
              <a:spcBef>
                <a:spcPct val="0"/>
              </a:spcBef>
              <a:buFontTx/>
              <a:buChar char="-"/>
            </a:pP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Ausbildung</a:t>
            </a:r>
            <a:endParaRPr lang="en-US" sz="2000" b="0" dirty="0" smtClean="0">
              <a:solidFill>
                <a:srgbClr val="000000"/>
              </a:solidFill>
              <a:latin typeface="Arial" charset="0"/>
            </a:endParaRPr>
          </a:p>
          <a:p>
            <a:pPr lvl="0" eaLnBrk="1" hangingPunct="1">
              <a:spcBef>
                <a:spcPct val="0"/>
              </a:spcBef>
              <a:buFontTx/>
              <a:buChar char="-"/>
            </a:pP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Fragebögen</a:t>
            </a:r>
            <a:endParaRPr lang="en-US" sz="2000" b="0" dirty="0" smtClean="0">
              <a:solidFill>
                <a:srgbClr val="000000"/>
              </a:solidFill>
              <a:latin typeface="Arial" charset="0"/>
            </a:endParaRPr>
          </a:p>
          <a:p>
            <a:pPr lvl="0" eaLnBrk="1" hangingPunct="1">
              <a:spcBef>
                <a:spcPct val="0"/>
              </a:spcBef>
              <a:buFontTx/>
              <a:buChar char="-"/>
            </a:pP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Arbeitsgruppen</a:t>
            </a:r>
            <a:endParaRPr lang="en-US" sz="2000" b="0" dirty="0" smtClean="0">
              <a:solidFill>
                <a:srgbClr val="000000"/>
              </a:solidFill>
              <a:latin typeface="Arial" charset="0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endParaRPr lang="en-US" sz="2000" dirty="0">
              <a:solidFill>
                <a:srgbClr val="000000"/>
              </a:solidFill>
              <a:latin typeface="Arial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US" sz="1200" dirty="0" smtClean="0">
              <a:solidFill>
                <a:srgbClr val="000000"/>
              </a:solidFill>
              <a:latin typeface="Arial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2000" b="0" dirty="0" smtClean="0">
              <a:solidFill>
                <a:srgbClr val="000000"/>
              </a:solidFill>
              <a:latin typeface="Arial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1200" b="0" dirty="0" smtClean="0">
              <a:solidFill>
                <a:srgbClr val="000000"/>
              </a:solidFill>
              <a:latin typeface="Arial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2000" b="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50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400">
                <a:solidFill>
                  <a:schemeClr val="accent2"/>
                </a:solidFill>
              </a:rPr>
              <a:t>28.09.2011</a:t>
            </a:r>
            <a:endParaRPr lang="en-GB" sz="1400">
              <a:solidFill>
                <a:schemeClr val="accent2"/>
              </a:solidFill>
            </a:endParaRP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sz="1400" dirty="0" err="1" smtClean="0">
                <a:solidFill>
                  <a:schemeClr val="accent2"/>
                </a:solidFill>
              </a:rPr>
              <a:t>Beschleuniger-Betrieb</a:t>
            </a:r>
            <a:r>
              <a:rPr lang="en-GB" sz="1400" dirty="0" smtClean="0">
                <a:solidFill>
                  <a:schemeClr val="accent2"/>
                </a:solidFill>
              </a:rPr>
              <a:t>                        </a:t>
            </a:r>
            <a:r>
              <a:rPr lang="en-GB" sz="1400" dirty="0">
                <a:solidFill>
                  <a:schemeClr val="accent2"/>
                </a:solidFill>
              </a:rPr>
              <a:t>M. Bieler - MBB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31D71B90-2478-4F4E-8C27-0CB29E861331}" type="slidenum">
              <a:rPr lang="en-GB" sz="1400">
                <a:solidFill>
                  <a:schemeClr val="accent2"/>
                </a:solidFill>
              </a:rPr>
              <a:pPr eaLnBrk="1" hangingPunct="1"/>
              <a:t>2</a:t>
            </a:fld>
            <a:endParaRPr lang="en-GB" sz="1400">
              <a:solidFill>
                <a:schemeClr val="accent2"/>
              </a:solidFill>
            </a:endParaRPr>
          </a:p>
        </p:txBody>
      </p:sp>
      <p:sp>
        <p:nvSpPr>
          <p:cNvPr id="4101" name="Slide Number Placeholder 5"/>
          <p:cNvSpPr txBox="1">
            <a:spLocks noGrp="1"/>
          </p:cNvSpPr>
          <p:nvPr/>
        </p:nvSpPr>
        <p:spPr bwMode="auto">
          <a:xfrm>
            <a:off x="8172450" y="6519863"/>
            <a:ext cx="514350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fld id="{050B23A3-AECC-4E1D-A003-AEAED4D92F74}" type="slidenum">
              <a:rPr lang="en-GB" sz="1400">
                <a:solidFill>
                  <a:schemeClr val="accent2"/>
                </a:solidFill>
              </a:rPr>
              <a:pPr algn="r" eaLnBrk="1" hangingPunct="1"/>
              <a:t>2</a:t>
            </a:fld>
            <a:endParaRPr lang="en-GB" sz="1400">
              <a:solidFill>
                <a:schemeClr val="accent2"/>
              </a:solidFill>
            </a:endParaRPr>
          </a:p>
        </p:txBody>
      </p:sp>
      <p:sp>
        <p:nvSpPr>
          <p:cNvPr id="41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260350"/>
            <a:ext cx="8229600" cy="561975"/>
          </a:xfrm>
        </p:spPr>
        <p:txBody>
          <a:bodyPr/>
          <a:lstStyle/>
          <a:p>
            <a:pPr eaLnBrk="1" hangingPunct="1"/>
            <a:r>
              <a:rPr lang="de-DE" sz="3200" dirty="0" smtClean="0"/>
              <a:t>Betrieb früher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1196752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sz="2000" dirty="0" err="1">
                <a:solidFill>
                  <a:srgbClr val="000000"/>
                </a:solidFill>
                <a:latin typeface="Arial" charset="0"/>
              </a:rPr>
              <a:t>Betrieb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charset="0"/>
              </a:rPr>
              <a:t>zu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HERA-</a:t>
            </a:r>
            <a:r>
              <a:rPr lang="en-US" sz="2000" dirty="0" err="1">
                <a:solidFill>
                  <a:srgbClr val="000000"/>
                </a:solidFill>
                <a:latin typeface="Arial" charset="0"/>
              </a:rPr>
              <a:t>Zeiten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: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US" sz="2000" dirty="0" smtClean="0">
              <a:solidFill>
                <a:srgbClr val="000000"/>
              </a:solidFill>
              <a:latin typeface="Arial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-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viel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Handarbeit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wenige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Feedbacks</a:t>
            </a:r>
          </a:p>
          <a:p>
            <a:pPr marL="400050" lvl="1" indent="0" eaLnBrk="1" hangingPunct="1">
              <a:spcBef>
                <a:spcPct val="0"/>
              </a:spcBef>
              <a:buNone/>
            </a:pPr>
            <a:r>
              <a:rPr lang="en-US" sz="1600" b="0" dirty="0" err="1" smtClean="0">
                <a:solidFill>
                  <a:srgbClr val="000000"/>
                </a:solidFill>
                <a:latin typeface="Arial" charset="0"/>
              </a:rPr>
              <a:t>Lumi</a:t>
            </a:r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- und Background- Tuning </a:t>
            </a:r>
            <a:r>
              <a:rPr lang="en-US" sz="1600" b="0" dirty="0" err="1" smtClean="0">
                <a:solidFill>
                  <a:srgbClr val="000000"/>
                </a:solidFill>
                <a:latin typeface="Arial" charset="0"/>
              </a:rPr>
              <a:t>waren</a:t>
            </a:r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600" b="0" dirty="0" err="1" smtClean="0">
                <a:solidFill>
                  <a:srgbClr val="000000"/>
                </a:solidFill>
                <a:latin typeface="Arial" charset="0"/>
              </a:rPr>
              <a:t>eine</a:t>
            </a:r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600" b="0" dirty="0" err="1" smtClean="0">
                <a:solidFill>
                  <a:srgbClr val="000000"/>
                </a:solidFill>
                <a:latin typeface="Arial" charset="0"/>
              </a:rPr>
              <a:t>permanente</a:t>
            </a:r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600" b="0" dirty="0" err="1" smtClean="0">
                <a:solidFill>
                  <a:srgbClr val="000000"/>
                </a:solidFill>
                <a:latin typeface="Arial" charset="0"/>
              </a:rPr>
              <a:t>Aufgabe</a:t>
            </a:r>
            <a:endParaRPr lang="en-US" sz="1600" b="0" dirty="0" smtClean="0">
              <a:solidFill>
                <a:srgbClr val="000000"/>
              </a:solidFill>
              <a:latin typeface="Arial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2000" b="0" dirty="0" smtClean="0">
              <a:solidFill>
                <a:srgbClr val="000000"/>
              </a:solidFill>
              <a:latin typeface="Arial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-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viele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Personen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beteiligt</a:t>
            </a:r>
            <a:endParaRPr lang="en-US" sz="2000" b="0" dirty="0" smtClean="0">
              <a:solidFill>
                <a:srgbClr val="000000"/>
              </a:solidFill>
              <a:latin typeface="Arial" charset="0"/>
            </a:endParaRPr>
          </a:p>
          <a:p>
            <a:pPr marL="400050" lvl="1" indent="0" eaLnBrk="1" hangingPunct="1">
              <a:spcBef>
                <a:spcPct val="0"/>
              </a:spcBef>
              <a:buNone/>
            </a:pPr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HERA </a:t>
            </a:r>
            <a:r>
              <a:rPr lang="en-US" sz="1600" b="0" dirty="0" err="1">
                <a:solidFill>
                  <a:srgbClr val="000000"/>
                </a:solidFill>
                <a:latin typeface="Arial" charset="0"/>
              </a:rPr>
              <a:t>F</a:t>
            </a:r>
            <a:r>
              <a:rPr lang="en-US" sz="1600" b="0" dirty="0" err="1" smtClean="0">
                <a:solidFill>
                  <a:srgbClr val="000000"/>
                </a:solidFill>
                <a:latin typeface="Arial" charset="0"/>
              </a:rPr>
              <a:t>üllen</a:t>
            </a:r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en-US" sz="1600" b="0" dirty="0" err="1">
                <a:solidFill>
                  <a:srgbClr val="000000"/>
                </a:solidFill>
                <a:latin typeface="Arial" charset="0"/>
              </a:rPr>
              <a:t>R</a:t>
            </a:r>
            <a:r>
              <a:rPr lang="en-US" sz="1600" b="0" dirty="0" err="1" smtClean="0">
                <a:solidFill>
                  <a:srgbClr val="000000"/>
                </a:solidFill>
                <a:latin typeface="Arial" charset="0"/>
              </a:rPr>
              <a:t>ampen</a:t>
            </a:r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en-US" sz="1600" b="0" dirty="0" err="1" smtClean="0">
                <a:solidFill>
                  <a:srgbClr val="000000"/>
                </a:solidFill>
                <a:latin typeface="Arial" charset="0"/>
              </a:rPr>
              <a:t>Lumituning</a:t>
            </a:r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600" b="0" dirty="0" err="1" smtClean="0">
                <a:solidFill>
                  <a:srgbClr val="000000"/>
                </a:solidFill>
                <a:latin typeface="Arial" charset="0"/>
              </a:rPr>
              <a:t>beschäftigte</a:t>
            </a:r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 3-4 </a:t>
            </a:r>
            <a:r>
              <a:rPr lang="en-US" sz="1600" b="0" dirty="0" err="1" smtClean="0">
                <a:solidFill>
                  <a:srgbClr val="000000"/>
                </a:solidFill>
                <a:latin typeface="Arial" charset="0"/>
              </a:rPr>
              <a:t>Personen</a:t>
            </a:r>
            <a:endParaRPr lang="en-US" sz="1600" b="0" dirty="0" smtClean="0">
              <a:solidFill>
                <a:srgbClr val="000000"/>
              </a:solidFill>
              <a:latin typeface="Arial" charset="0"/>
            </a:endParaRPr>
          </a:p>
          <a:p>
            <a:pPr marL="800100" lvl="2" indent="0" eaLnBrk="1" hangingPunct="1">
              <a:spcBef>
                <a:spcPct val="0"/>
              </a:spcBef>
              <a:buNone/>
            </a:pPr>
            <a:r>
              <a:rPr lang="en-US" sz="1200" b="0" dirty="0" err="1" smtClean="0">
                <a:solidFill>
                  <a:srgbClr val="000000"/>
                </a:solidFill>
                <a:latin typeface="Arial" charset="0"/>
              </a:rPr>
              <a:t>Keine</a:t>
            </a:r>
            <a:r>
              <a:rPr lang="en-US" sz="12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200" b="0" dirty="0" err="1" smtClean="0">
                <a:solidFill>
                  <a:srgbClr val="000000"/>
                </a:solidFill>
                <a:latin typeface="Arial" charset="0"/>
              </a:rPr>
              <a:t>Spezialisten</a:t>
            </a:r>
            <a:r>
              <a:rPr lang="en-US" sz="1200" b="0" dirty="0" smtClean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en-US" sz="1200" b="0" dirty="0" err="1" smtClean="0">
                <a:solidFill>
                  <a:srgbClr val="000000"/>
                </a:solidFill>
                <a:latin typeface="Arial" charset="0"/>
              </a:rPr>
              <a:t>deshalb</a:t>
            </a:r>
            <a:r>
              <a:rPr lang="en-US" sz="1200" b="0" dirty="0" smtClean="0">
                <a:solidFill>
                  <a:srgbClr val="000000"/>
                </a:solidFill>
                <a:latin typeface="Arial" charset="0"/>
              </a:rPr>
              <a:t> 8 </a:t>
            </a:r>
            <a:r>
              <a:rPr lang="en-US" sz="1200" b="0" dirty="0" err="1" smtClean="0">
                <a:solidFill>
                  <a:srgbClr val="000000"/>
                </a:solidFill>
                <a:latin typeface="Arial" charset="0"/>
              </a:rPr>
              <a:t>Seiten</a:t>
            </a:r>
            <a:r>
              <a:rPr lang="en-US" sz="1200" b="0" dirty="0" smtClean="0">
                <a:solidFill>
                  <a:srgbClr val="000000"/>
                </a:solidFill>
                <a:latin typeface="Arial" charset="0"/>
              </a:rPr>
              <a:t> ‘</a:t>
            </a:r>
            <a:r>
              <a:rPr lang="en-US" sz="1200" b="0" dirty="0" err="1" smtClean="0">
                <a:solidFill>
                  <a:srgbClr val="000000"/>
                </a:solidFill>
                <a:latin typeface="Arial" charset="0"/>
              </a:rPr>
              <a:t>Waschzettel</a:t>
            </a:r>
            <a:r>
              <a:rPr lang="en-US" sz="1200" b="0" dirty="0" smtClean="0">
                <a:solidFill>
                  <a:srgbClr val="000000"/>
                </a:solidFill>
                <a:latin typeface="Arial" charset="0"/>
              </a:rPr>
              <a:t>’, </a:t>
            </a:r>
            <a:r>
              <a:rPr lang="en-US" sz="1200" b="0" dirty="0" err="1" smtClean="0">
                <a:solidFill>
                  <a:srgbClr val="000000"/>
                </a:solidFill>
                <a:latin typeface="Arial" charset="0"/>
              </a:rPr>
              <a:t>damit</a:t>
            </a:r>
            <a:r>
              <a:rPr lang="en-US" sz="12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200" b="0" dirty="0" err="1" smtClean="0">
                <a:solidFill>
                  <a:srgbClr val="000000"/>
                </a:solidFill>
                <a:latin typeface="Arial" charset="0"/>
              </a:rPr>
              <a:t>jeder</a:t>
            </a:r>
            <a:r>
              <a:rPr lang="en-US" sz="12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200" b="0" dirty="0" err="1" smtClean="0">
                <a:solidFill>
                  <a:srgbClr val="000000"/>
                </a:solidFill>
                <a:latin typeface="Arial" charset="0"/>
              </a:rPr>
              <a:t>zum</a:t>
            </a:r>
            <a:r>
              <a:rPr lang="en-US" sz="12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charset="0"/>
              </a:rPr>
              <a:t>Erfolg</a:t>
            </a:r>
            <a:r>
              <a:rPr lang="en-US" sz="12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200" b="0" dirty="0" err="1" smtClean="0">
                <a:solidFill>
                  <a:srgbClr val="000000"/>
                </a:solidFill>
                <a:latin typeface="Arial" charset="0"/>
              </a:rPr>
              <a:t>kommt</a:t>
            </a:r>
            <a:r>
              <a:rPr lang="en-US" sz="1200" b="0" dirty="0" smtClean="0">
                <a:solidFill>
                  <a:srgbClr val="000000"/>
                </a:solidFill>
                <a:latin typeface="Arial" charset="0"/>
              </a:rPr>
              <a:t>.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2000" b="0" dirty="0" smtClean="0">
              <a:solidFill>
                <a:srgbClr val="000000"/>
              </a:solidFill>
              <a:latin typeface="Arial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-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häufige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Ausfälle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Repararturen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durch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die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Schichtcrew</a:t>
            </a:r>
            <a:endParaRPr lang="en-US" sz="2000" b="0" dirty="0" smtClean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en-US" sz="2000" b="0" dirty="0">
              <a:solidFill>
                <a:srgbClr val="000000"/>
              </a:solidFill>
              <a:latin typeface="Arial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Dieser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Betrieb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war gut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abzudecken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mit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einer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großen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Schichtcrew</a:t>
            </a:r>
            <a:endParaRPr lang="en-US" sz="2000" b="0" dirty="0" smtClean="0">
              <a:solidFill>
                <a:srgbClr val="000000"/>
              </a:solidFill>
              <a:latin typeface="Arial" charset="0"/>
            </a:endParaRPr>
          </a:p>
          <a:p>
            <a:pPr marL="400050" lvl="1" indent="0" eaLnBrk="1" hangingPunct="1">
              <a:spcBef>
                <a:spcPct val="0"/>
              </a:spcBef>
              <a:buNone/>
            </a:pPr>
            <a:r>
              <a:rPr lang="en-US" sz="1600" b="0" dirty="0" err="1">
                <a:solidFill>
                  <a:srgbClr val="000000"/>
                </a:solidFill>
                <a:latin typeface="Arial" charset="0"/>
              </a:rPr>
              <a:t>m</a:t>
            </a:r>
            <a:r>
              <a:rPr lang="en-US" sz="1600" b="0" dirty="0" err="1" smtClean="0">
                <a:solidFill>
                  <a:srgbClr val="000000"/>
                </a:solidFill>
                <a:latin typeface="Arial" charset="0"/>
              </a:rPr>
              <a:t>it</a:t>
            </a:r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600" b="0" dirty="0" err="1" smtClean="0">
                <a:solidFill>
                  <a:srgbClr val="000000"/>
                </a:solidFill>
                <a:latin typeface="Arial" charset="0"/>
              </a:rPr>
              <a:t>sehr</a:t>
            </a:r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600" b="0" dirty="0" err="1" smtClean="0">
                <a:solidFill>
                  <a:srgbClr val="000000"/>
                </a:solidFill>
                <a:latin typeface="Arial" charset="0"/>
              </a:rPr>
              <a:t>unterschiedlichem</a:t>
            </a:r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600" b="0" dirty="0" err="1" smtClean="0">
                <a:solidFill>
                  <a:srgbClr val="000000"/>
                </a:solidFill>
                <a:latin typeface="Arial" charset="0"/>
              </a:rPr>
              <a:t>Ausbildungsstand</a:t>
            </a:r>
            <a:endParaRPr lang="en-US" sz="1600" b="0" dirty="0" smtClean="0">
              <a:solidFill>
                <a:srgbClr val="000000"/>
              </a:solidFill>
              <a:latin typeface="Arial" charset="0"/>
            </a:endParaRPr>
          </a:p>
          <a:p>
            <a:pPr marL="400050" lvl="1" indent="0" eaLnBrk="1" hangingPunct="1">
              <a:spcBef>
                <a:spcPct val="0"/>
              </a:spcBef>
              <a:buNone/>
            </a:pPr>
            <a:r>
              <a:rPr lang="en-US" sz="1600" b="0" dirty="0" err="1" smtClean="0">
                <a:solidFill>
                  <a:srgbClr val="000000"/>
                </a:solidFill>
                <a:latin typeface="Arial" charset="0"/>
              </a:rPr>
              <a:t>mit</a:t>
            </a:r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600" b="0" dirty="0" err="1" smtClean="0">
                <a:solidFill>
                  <a:srgbClr val="000000"/>
                </a:solidFill>
                <a:latin typeface="Arial" charset="0"/>
              </a:rPr>
              <a:t>viel</a:t>
            </a:r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600" b="0" dirty="0" err="1" smtClean="0">
                <a:solidFill>
                  <a:srgbClr val="000000"/>
                </a:solidFill>
                <a:latin typeface="Arial" charset="0"/>
              </a:rPr>
              <a:t>Fachwissen</a:t>
            </a:r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600" b="0" dirty="0" err="1" smtClean="0">
                <a:solidFill>
                  <a:srgbClr val="000000"/>
                </a:solidFill>
                <a:latin typeface="Arial" charset="0"/>
              </a:rPr>
              <a:t>über</a:t>
            </a:r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 die </a:t>
            </a:r>
            <a:r>
              <a:rPr lang="en-US" sz="1600" b="0" dirty="0" err="1" smtClean="0">
                <a:solidFill>
                  <a:srgbClr val="000000"/>
                </a:solidFill>
                <a:latin typeface="Arial" charset="0"/>
              </a:rPr>
              <a:t>Komponenten</a:t>
            </a:r>
            <a:endParaRPr lang="en-US" sz="1600" b="0" dirty="0" smtClean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en-US" sz="2000" b="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35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400">
                <a:solidFill>
                  <a:schemeClr val="accent2"/>
                </a:solidFill>
              </a:rPr>
              <a:t>28.09.2011</a:t>
            </a:r>
            <a:endParaRPr lang="en-GB" sz="1400">
              <a:solidFill>
                <a:schemeClr val="accent2"/>
              </a:solidFill>
            </a:endParaRP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sz="1400" dirty="0" err="1" smtClean="0">
                <a:solidFill>
                  <a:schemeClr val="accent2"/>
                </a:solidFill>
              </a:rPr>
              <a:t>Beschleuniger-Betrieb</a:t>
            </a:r>
            <a:r>
              <a:rPr lang="en-GB" sz="1400" dirty="0" smtClean="0">
                <a:solidFill>
                  <a:schemeClr val="accent2"/>
                </a:solidFill>
              </a:rPr>
              <a:t>                        </a:t>
            </a:r>
            <a:r>
              <a:rPr lang="en-GB" sz="1400" dirty="0">
                <a:solidFill>
                  <a:schemeClr val="accent2"/>
                </a:solidFill>
              </a:rPr>
              <a:t>M. Bieler - MBB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31D71B90-2478-4F4E-8C27-0CB29E861331}" type="slidenum">
              <a:rPr lang="en-GB" sz="1400">
                <a:solidFill>
                  <a:schemeClr val="accent2"/>
                </a:solidFill>
              </a:rPr>
              <a:pPr eaLnBrk="1" hangingPunct="1"/>
              <a:t>3</a:t>
            </a:fld>
            <a:endParaRPr lang="en-GB" sz="1400">
              <a:solidFill>
                <a:schemeClr val="accent2"/>
              </a:solidFill>
            </a:endParaRPr>
          </a:p>
        </p:txBody>
      </p:sp>
      <p:sp>
        <p:nvSpPr>
          <p:cNvPr id="4101" name="Slide Number Placeholder 5"/>
          <p:cNvSpPr txBox="1">
            <a:spLocks noGrp="1"/>
          </p:cNvSpPr>
          <p:nvPr/>
        </p:nvSpPr>
        <p:spPr bwMode="auto">
          <a:xfrm>
            <a:off x="8172450" y="6519863"/>
            <a:ext cx="514350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fld id="{050B23A3-AECC-4E1D-A003-AEAED4D92F74}" type="slidenum">
              <a:rPr lang="en-GB" sz="1400">
                <a:solidFill>
                  <a:schemeClr val="accent2"/>
                </a:solidFill>
              </a:rPr>
              <a:pPr algn="r" eaLnBrk="1" hangingPunct="1"/>
              <a:t>3</a:t>
            </a:fld>
            <a:endParaRPr lang="en-GB" sz="1400">
              <a:solidFill>
                <a:schemeClr val="accent2"/>
              </a:solidFill>
            </a:endParaRPr>
          </a:p>
        </p:txBody>
      </p:sp>
      <p:sp>
        <p:nvSpPr>
          <p:cNvPr id="41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260350"/>
            <a:ext cx="8229600" cy="561975"/>
          </a:xfrm>
        </p:spPr>
        <p:txBody>
          <a:bodyPr/>
          <a:lstStyle/>
          <a:p>
            <a:pPr eaLnBrk="1" hangingPunct="1"/>
            <a:r>
              <a:rPr lang="de-DE" sz="3200" dirty="0" smtClean="0"/>
              <a:t>Betrieb heute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1052736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sz="2000" dirty="0" err="1">
                <a:solidFill>
                  <a:srgbClr val="000000"/>
                </a:solidFill>
                <a:latin typeface="Arial" charset="0"/>
              </a:rPr>
              <a:t>Betrieb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von LINAC II, DESY, DORIS und PETRA: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US" sz="1200" dirty="0" smtClean="0">
              <a:solidFill>
                <a:srgbClr val="000000"/>
              </a:solidFill>
              <a:latin typeface="Arial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- “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Normalbetrieb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”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braucht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gelegentlich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1-2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Personen</a:t>
            </a:r>
            <a:endParaRPr lang="en-US" sz="2000" b="0" dirty="0" smtClean="0">
              <a:solidFill>
                <a:srgbClr val="000000"/>
              </a:solidFill>
              <a:latin typeface="Arial" charset="0"/>
            </a:endParaRPr>
          </a:p>
          <a:p>
            <a:pPr marL="400050" lvl="1" indent="0" eaLnBrk="1" hangingPunct="1">
              <a:spcBef>
                <a:spcPct val="0"/>
              </a:spcBef>
              <a:buNone/>
            </a:pPr>
            <a:r>
              <a:rPr lang="en-US" sz="1600" b="0" dirty="0" err="1" smtClean="0">
                <a:solidFill>
                  <a:srgbClr val="000000"/>
                </a:solidFill>
                <a:latin typeface="Arial" charset="0"/>
              </a:rPr>
              <a:t>wenige</a:t>
            </a:r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600" b="0" dirty="0" err="1" smtClean="0">
                <a:solidFill>
                  <a:srgbClr val="000000"/>
                </a:solidFill>
                <a:latin typeface="Arial" charset="0"/>
              </a:rPr>
              <a:t>Ausfälle</a:t>
            </a:r>
            <a:endParaRPr lang="en-US" sz="1600" b="0" dirty="0" smtClean="0">
              <a:solidFill>
                <a:srgbClr val="000000"/>
              </a:solidFill>
              <a:latin typeface="Arial" charset="0"/>
            </a:endParaRPr>
          </a:p>
          <a:p>
            <a:pPr marL="400050" lvl="1" indent="0" eaLnBrk="1" hangingPunct="1">
              <a:spcBef>
                <a:spcPct val="0"/>
              </a:spcBef>
              <a:buNone/>
            </a:pPr>
            <a:r>
              <a:rPr lang="en-US" sz="1600" b="0" dirty="0" err="1" smtClean="0">
                <a:solidFill>
                  <a:srgbClr val="000000"/>
                </a:solidFill>
                <a:latin typeface="Arial" charset="0"/>
              </a:rPr>
              <a:t>Interlockbrüche</a:t>
            </a:r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600" b="0" dirty="0" err="1" smtClean="0">
                <a:solidFill>
                  <a:srgbClr val="000000"/>
                </a:solidFill>
                <a:latin typeface="Arial" charset="0"/>
              </a:rPr>
              <a:t>mit</a:t>
            </a:r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600" b="0" dirty="0" err="1" smtClean="0">
                <a:solidFill>
                  <a:srgbClr val="000000"/>
                </a:solidFill>
                <a:latin typeface="Arial" charset="0"/>
              </a:rPr>
              <a:t>Absuche</a:t>
            </a:r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600" b="0" dirty="0" err="1" smtClean="0">
                <a:solidFill>
                  <a:srgbClr val="000000"/>
                </a:solidFill>
                <a:latin typeface="Arial" charset="0"/>
              </a:rPr>
              <a:t>finden</a:t>
            </a:r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600" b="0" dirty="0" err="1" smtClean="0">
                <a:solidFill>
                  <a:srgbClr val="000000"/>
                </a:solidFill>
                <a:latin typeface="Arial" charset="0"/>
              </a:rPr>
              <a:t>nicht</a:t>
            </a:r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600" b="0" dirty="0" err="1" smtClean="0">
                <a:solidFill>
                  <a:srgbClr val="000000"/>
                </a:solidFill>
                <a:latin typeface="Arial" charset="0"/>
              </a:rPr>
              <a:t>mehr</a:t>
            </a:r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600" b="0" dirty="0" err="1" smtClean="0">
                <a:solidFill>
                  <a:srgbClr val="000000"/>
                </a:solidFill>
                <a:latin typeface="Arial" charset="0"/>
              </a:rPr>
              <a:t>statt</a:t>
            </a:r>
            <a:endParaRPr lang="en-US" sz="1600" b="0" dirty="0" smtClean="0">
              <a:solidFill>
                <a:srgbClr val="000000"/>
              </a:solidFill>
              <a:latin typeface="Arial" charset="0"/>
            </a:endParaRPr>
          </a:p>
          <a:p>
            <a:pPr marL="400050" lvl="1" indent="0" eaLnBrk="1" hangingPunct="1">
              <a:spcBef>
                <a:spcPct val="0"/>
              </a:spcBef>
              <a:buNone/>
            </a:pPr>
            <a:r>
              <a:rPr lang="en-US" sz="1600" b="0" dirty="0" err="1" smtClean="0">
                <a:solidFill>
                  <a:srgbClr val="000000"/>
                </a:solidFill>
                <a:latin typeface="Arial" charset="0"/>
              </a:rPr>
              <a:t>kaum</a:t>
            </a:r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 “</a:t>
            </a:r>
            <a:r>
              <a:rPr lang="en-US" sz="1600" b="0" dirty="0" err="1" smtClean="0">
                <a:solidFill>
                  <a:srgbClr val="000000"/>
                </a:solidFill>
                <a:latin typeface="Arial" charset="0"/>
              </a:rPr>
              <a:t>Kundenkontakt</a:t>
            </a:r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”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1200" b="0" dirty="0" smtClean="0">
              <a:solidFill>
                <a:srgbClr val="000000"/>
              </a:solidFill>
              <a:latin typeface="Arial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-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Ausnahmen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:</a:t>
            </a:r>
          </a:p>
          <a:p>
            <a:pPr marL="400050" lvl="1" indent="0" eaLnBrk="1" hangingPunct="1">
              <a:spcBef>
                <a:spcPct val="0"/>
              </a:spcBef>
              <a:buNone/>
            </a:pPr>
            <a:r>
              <a:rPr lang="en-US" sz="1600" b="0" dirty="0" err="1" smtClean="0">
                <a:solidFill>
                  <a:srgbClr val="000000"/>
                </a:solidFill>
                <a:latin typeface="Arial" charset="0"/>
              </a:rPr>
              <a:t>Frühschichten</a:t>
            </a:r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600" b="0" dirty="0" err="1" smtClean="0">
                <a:solidFill>
                  <a:srgbClr val="000000"/>
                </a:solidFill>
                <a:latin typeface="Arial" charset="0"/>
              </a:rPr>
              <a:t>mit</a:t>
            </a:r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600" b="0" dirty="0" err="1" smtClean="0">
                <a:solidFill>
                  <a:srgbClr val="000000"/>
                </a:solidFill>
                <a:latin typeface="Arial" charset="0"/>
              </a:rPr>
              <a:t>viel</a:t>
            </a:r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600" b="0" dirty="0" err="1" smtClean="0">
                <a:solidFill>
                  <a:srgbClr val="000000"/>
                </a:solidFill>
                <a:latin typeface="Arial" charset="0"/>
              </a:rPr>
              <a:t>Telefonverkehr</a:t>
            </a:r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, BKR </a:t>
            </a:r>
            <a:r>
              <a:rPr lang="en-US" sz="1600" b="0" dirty="0" err="1" smtClean="0">
                <a:solidFill>
                  <a:srgbClr val="000000"/>
                </a:solidFill>
                <a:latin typeface="Arial" charset="0"/>
              </a:rPr>
              <a:t>als</a:t>
            </a:r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 “</a:t>
            </a:r>
            <a:r>
              <a:rPr lang="en-US" sz="1600" b="0" dirty="0" err="1" smtClean="0">
                <a:solidFill>
                  <a:srgbClr val="000000"/>
                </a:solidFill>
                <a:latin typeface="Arial" charset="0"/>
              </a:rPr>
              <a:t>Mädchen</a:t>
            </a:r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600" b="0" dirty="0" err="1" smtClean="0">
                <a:solidFill>
                  <a:srgbClr val="000000"/>
                </a:solidFill>
                <a:latin typeface="Arial" charset="0"/>
              </a:rPr>
              <a:t>für</a:t>
            </a:r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600" b="0" dirty="0" err="1" smtClean="0">
                <a:solidFill>
                  <a:srgbClr val="000000"/>
                </a:solidFill>
                <a:latin typeface="Arial" charset="0"/>
              </a:rPr>
              <a:t>alles</a:t>
            </a:r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”</a:t>
            </a:r>
          </a:p>
          <a:p>
            <a:pPr marL="400050" lvl="1" indent="0" eaLnBrk="1" hangingPunct="1">
              <a:spcBef>
                <a:spcPct val="0"/>
              </a:spcBef>
              <a:buNone/>
            </a:pPr>
            <a:r>
              <a:rPr lang="en-US" sz="1600" b="0" dirty="0" err="1" smtClean="0">
                <a:solidFill>
                  <a:srgbClr val="000000"/>
                </a:solidFill>
                <a:latin typeface="Arial" charset="0"/>
              </a:rPr>
              <a:t>Wartungstage</a:t>
            </a:r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: </a:t>
            </a:r>
            <a:r>
              <a:rPr lang="en-US" sz="1600" b="0" dirty="0" err="1" smtClean="0">
                <a:solidFill>
                  <a:srgbClr val="000000"/>
                </a:solidFill>
                <a:latin typeface="Arial" charset="0"/>
              </a:rPr>
              <a:t>Zugänge</a:t>
            </a:r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en-US" sz="1600" b="0" dirty="0" err="1" smtClean="0">
                <a:solidFill>
                  <a:srgbClr val="000000"/>
                </a:solidFill>
                <a:latin typeface="Arial" charset="0"/>
              </a:rPr>
              <a:t>Telefon</a:t>
            </a:r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en-US" sz="1600" b="0" dirty="0" err="1" smtClean="0">
                <a:solidFill>
                  <a:srgbClr val="000000"/>
                </a:solidFill>
                <a:latin typeface="Arial" charset="0"/>
              </a:rPr>
              <a:t>Wartung</a:t>
            </a:r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600" b="0" dirty="0" err="1" smtClean="0">
                <a:solidFill>
                  <a:srgbClr val="000000"/>
                </a:solidFill>
                <a:latin typeface="Arial" charset="0"/>
              </a:rPr>
              <a:t>verfolgen</a:t>
            </a:r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en-US" sz="1600" b="0" dirty="0" err="1" smtClean="0">
                <a:solidFill>
                  <a:srgbClr val="000000"/>
                </a:solidFill>
                <a:latin typeface="Arial" charset="0"/>
              </a:rPr>
              <a:t>Interlockaufbau</a:t>
            </a:r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,…</a:t>
            </a:r>
          </a:p>
          <a:p>
            <a:pPr marL="400050" lvl="1" indent="0" eaLnBrk="1" hangingPunct="1">
              <a:spcBef>
                <a:spcPct val="0"/>
              </a:spcBef>
              <a:buNone/>
            </a:pPr>
            <a:endParaRPr lang="en-US" sz="2000" b="0" dirty="0" smtClean="0">
              <a:solidFill>
                <a:srgbClr val="000000"/>
              </a:solidFill>
              <a:latin typeface="Arial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2000" dirty="0" err="1">
                <a:solidFill>
                  <a:srgbClr val="000000"/>
                </a:solidFill>
                <a:latin typeface="Arial" charset="0"/>
              </a:rPr>
              <a:t>Betrieb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von 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FLASH: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1200" b="0" dirty="0" smtClean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bindet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1-2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Personen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permanent</a:t>
            </a:r>
          </a:p>
          <a:p>
            <a:pPr lvl="1" eaLnBrk="1" hangingPunct="1">
              <a:spcBef>
                <a:spcPct val="0"/>
              </a:spcBef>
              <a:buFontTx/>
              <a:buChar char="-"/>
            </a:pPr>
            <a:r>
              <a:rPr lang="en-US" sz="1600" b="0" dirty="0" err="1" smtClean="0">
                <a:solidFill>
                  <a:srgbClr val="000000"/>
                </a:solidFill>
                <a:latin typeface="Arial" charset="0"/>
              </a:rPr>
              <a:t>braucht</a:t>
            </a:r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600" b="0" dirty="0" err="1" smtClean="0">
                <a:solidFill>
                  <a:srgbClr val="000000"/>
                </a:solidFill>
                <a:latin typeface="Arial" charset="0"/>
              </a:rPr>
              <a:t>Pflege</a:t>
            </a:r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, Tuning, </a:t>
            </a:r>
            <a:r>
              <a:rPr lang="en-US" sz="1600" b="0" dirty="0" err="1" smtClean="0">
                <a:solidFill>
                  <a:srgbClr val="000000"/>
                </a:solidFill>
                <a:latin typeface="Arial" charset="0"/>
              </a:rPr>
              <a:t>Hintergrundwissen</a:t>
            </a:r>
            <a:endParaRPr lang="en-US" sz="1600" b="0" dirty="0" smtClean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en-US" sz="2000" b="0" dirty="0">
              <a:solidFill>
                <a:srgbClr val="000000"/>
              </a:solidFill>
              <a:latin typeface="Arial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Deshalb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permanent 5 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Personen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im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BKR?</a:t>
            </a:r>
          </a:p>
          <a:p>
            <a:pPr marL="400050" lvl="1" indent="0" eaLnBrk="1" hangingPunct="1">
              <a:spcBef>
                <a:spcPct val="0"/>
              </a:spcBef>
              <a:buNone/>
            </a:pPr>
            <a:r>
              <a:rPr lang="en-US" sz="1600" b="0" dirty="0" err="1" smtClean="0">
                <a:solidFill>
                  <a:srgbClr val="000000"/>
                </a:solidFill>
                <a:latin typeface="Arial" charset="0"/>
              </a:rPr>
              <a:t>Schichtleiter</a:t>
            </a:r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 + 3 </a:t>
            </a:r>
            <a:r>
              <a:rPr lang="en-US" sz="1600" b="0" dirty="0" err="1" smtClean="0">
                <a:solidFill>
                  <a:srgbClr val="000000"/>
                </a:solidFill>
                <a:latin typeface="Arial" charset="0"/>
              </a:rPr>
              <a:t>Operateure</a:t>
            </a:r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 + FLASH-</a:t>
            </a:r>
            <a:r>
              <a:rPr lang="en-US" sz="1600" b="0" dirty="0" err="1" smtClean="0">
                <a:solidFill>
                  <a:srgbClr val="000000"/>
                </a:solidFill>
                <a:latin typeface="Arial" charset="0"/>
              </a:rPr>
              <a:t>Experte</a:t>
            </a:r>
            <a:endParaRPr lang="en-US" sz="1600" b="0" dirty="0" smtClean="0">
              <a:solidFill>
                <a:srgbClr val="000000"/>
              </a:solidFill>
              <a:latin typeface="Arial" charset="0"/>
            </a:endParaRPr>
          </a:p>
          <a:p>
            <a:pPr marL="400050" lvl="1" indent="0" eaLnBrk="1" hangingPunct="1">
              <a:spcBef>
                <a:spcPct val="0"/>
              </a:spcBef>
              <a:buNone/>
            </a:pPr>
            <a:endParaRPr lang="en-US" sz="1600" b="0" dirty="0" smtClean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en-US" sz="2000" b="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66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 bwMode="auto">
          <a:xfrm>
            <a:off x="2843808" y="1196752"/>
            <a:ext cx="2880320" cy="2880320"/>
          </a:xfrm>
          <a:prstGeom prst="ellipse">
            <a:avLst/>
          </a:prstGeom>
          <a:solidFill>
            <a:schemeClr val="bg1"/>
          </a:solidFill>
          <a:ln w="76200" cap="flat" cmpd="sng" algn="ctr">
            <a:solidFill>
              <a:srgbClr val="3333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>
              <a:ln>
                <a:noFill/>
              </a:ln>
              <a:solidFill>
                <a:srgbClr val="3333FF"/>
              </a:solidFill>
              <a:effectLst/>
              <a:latin typeface="Arial" charset="0"/>
            </a:endParaRPr>
          </a:p>
        </p:txBody>
      </p:sp>
      <p:sp>
        <p:nvSpPr>
          <p:cNvPr id="4098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400">
                <a:solidFill>
                  <a:schemeClr val="accent2"/>
                </a:solidFill>
              </a:rPr>
              <a:t>28.09.2011</a:t>
            </a:r>
            <a:endParaRPr lang="en-GB" sz="1400">
              <a:solidFill>
                <a:schemeClr val="accent2"/>
              </a:solidFill>
            </a:endParaRP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sz="1400" dirty="0" err="1" smtClean="0">
                <a:solidFill>
                  <a:schemeClr val="accent2"/>
                </a:solidFill>
              </a:rPr>
              <a:t>Beschleuniger-Betrieb</a:t>
            </a:r>
            <a:r>
              <a:rPr lang="en-GB" sz="1400" dirty="0" smtClean="0">
                <a:solidFill>
                  <a:schemeClr val="accent2"/>
                </a:solidFill>
              </a:rPr>
              <a:t>                        </a:t>
            </a:r>
            <a:r>
              <a:rPr lang="en-GB" sz="1400" dirty="0">
                <a:solidFill>
                  <a:schemeClr val="accent2"/>
                </a:solidFill>
              </a:rPr>
              <a:t>M. Bieler - MBB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31D71B90-2478-4F4E-8C27-0CB29E861331}" type="slidenum">
              <a:rPr lang="en-GB" sz="1400">
                <a:solidFill>
                  <a:schemeClr val="accent2"/>
                </a:solidFill>
              </a:rPr>
              <a:pPr eaLnBrk="1" hangingPunct="1"/>
              <a:t>4</a:t>
            </a:fld>
            <a:endParaRPr lang="en-GB" sz="1400">
              <a:solidFill>
                <a:schemeClr val="accent2"/>
              </a:solidFill>
            </a:endParaRPr>
          </a:p>
        </p:txBody>
      </p:sp>
      <p:sp>
        <p:nvSpPr>
          <p:cNvPr id="4101" name="Slide Number Placeholder 5"/>
          <p:cNvSpPr txBox="1">
            <a:spLocks noGrp="1"/>
          </p:cNvSpPr>
          <p:nvPr/>
        </p:nvSpPr>
        <p:spPr bwMode="auto">
          <a:xfrm>
            <a:off x="8172450" y="6519863"/>
            <a:ext cx="514350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fld id="{050B23A3-AECC-4E1D-A003-AEAED4D92F74}" type="slidenum">
              <a:rPr lang="en-GB" sz="1400">
                <a:solidFill>
                  <a:schemeClr val="accent2"/>
                </a:solidFill>
              </a:rPr>
              <a:pPr algn="r" eaLnBrk="1" hangingPunct="1"/>
              <a:t>4</a:t>
            </a:fld>
            <a:endParaRPr lang="en-GB" sz="1400">
              <a:solidFill>
                <a:schemeClr val="accent2"/>
              </a:solidFill>
            </a:endParaRPr>
          </a:p>
        </p:txBody>
      </p:sp>
      <p:sp>
        <p:nvSpPr>
          <p:cNvPr id="41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260350"/>
            <a:ext cx="8229600" cy="561975"/>
          </a:xfrm>
        </p:spPr>
        <p:txBody>
          <a:bodyPr/>
          <a:lstStyle/>
          <a:p>
            <a:pPr eaLnBrk="1" hangingPunct="1"/>
            <a:r>
              <a:rPr lang="de-DE" sz="3200" dirty="0" smtClean="0"/>
              <a:t>Die Schichtcrew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95535" y="4509120"/>
            <a:ext cx="52068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MBB hat z.Zt. 57 Mitarbeiter aus 12 Gruppen, davon</a:t>
            </a:r>
            <a:endParaRPr lang="de-DE" dirty="0"/>
          </a:p>
        </p:txBody>
      </p:sp>
      <p:sp>
        <p:nvSpPr>
          <p:cNvPr id="11" name="TextBox 10"/>
          <p:cNvSpPr txBox="1"/>
          <p:nvPr/>
        </p:nvSpPr>
        <p:spPr>
          <a:xfrm>
            <a:off x="373237" y="4746630"/>
            <a:ext cx="19832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2 FLASH-Experten</a:t>
            </a:r>
            <a:endParaRPr lang="de-DE" dirty="0"/>
          </a:p>
        </p:txBody>
      </p:sp>
      <p:sp>
        <p:nvSpPr>
          <p:cNvPr id="3" name="Rectangle 2"/>
          <p:cNvSpPr/>
          <p:nvPr/>
        </p:nvSpPr>
        <p:spPr bwMode="auto">
          <a:xfrm>
            <a:off x="5940152" y="1268760"/>
            <a:ext cx="576064" cy="2880320"/>
          </a:xfrm>
          <a:prstGeom prst="rect">
            <a:avLst/>
          </a:prstGeom>
          <a:solidFill>
            <a:schemeClr val="bg1"/>
          </a:solidFill>
          <a:ln w="762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>
              <a:ln>
                <a:noFill/>
              </a:ln>
              <a:solidFill>
                <a:srgbClr val="3333FF"/>
              </a:solidFill>
              <a:effectLst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8398" y="897970"/>
            <a:ext cx="6511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MBB</a:t>
            </a:r>
            <a:endParaRPr lang="de-DE" dirty="0"/>
          </a:p>
        </p:txBody>
      </p:sp>
      <p:sp>
        <p:nvSpPr>
          <p:cNvPr id="15" name="Oval 14"/>
          <p:cNvSpPr/>
          <p:nvPr/>
        </p:nvSpPr>
        <p:spPr bwMode="auto">
          <a:xfrm>
            <a:off x="1187624" y="897970"/>
            <a:ext cx="2223864" cy="2223864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>
              <a:ln>
                <a:noFill/>
              </a:ln>
              <a:solidFill>
                <a:srgbClr val="3333FF"/>
              </a:solidFill>
              <a:effectLst/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1067247"/>
            <a:ext cx="8418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/>
                </a:solidFill>
              </a:rPr>
              <a:t>FLASH-</a:t>
            </a:r>
          </a:p>
          <a:p>
            <a:r>
              <a:rPr lang="de-DE" sz="1200" dirty="0" smtClean="0">
                <a:solidFill>
                  <a:schemeClr val="tx1"/>
                </a:solidFill>
              </a:rPr>
              <a:t>Experten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3131840" y="2009902"/>
            <a:ext cx="122954" cy="122954"/>
          </a:xfrm>
          <a:prstGeom prst="ellipse">
            <a:avLst/>
          </a:prstGeom>
          <a:solidFill>
            <a:srgbClr val="3333FF"/>
          </a:solidFill>
          <a:ln w="762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>
              <a:ln>
                <a:noFill/>
              </a:ln>
              <a:solidFill>
                <a:srgbClr val="3333FF"/>
              </a:solidFill>
              <a:effectLst/>
              <a:latin typeface="Arial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3008886" y="2513958"/>
            <a:ext cx="122954" cy="122954"/>
          </a:xfrm>
          <a:prstGeom prst="ellipse">
            <a:avLst/>
          </a:prstGeom>
          <a:solidFill>
            <a:srgbClr val="3333FF"/>
          </a:solidFill>
          <a:ln w="762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>
              <a:ln>
                <a:noFill/>
              </a:ln>
              <a:solidFill>
                <a:srgbClr val="3333FF"/>
              </a:solidFill>
              <a:effectLst/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5536" y="5034662"/>
            <a:ext cx="10390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2 Damen</a:t>
            </a:r>
            <a:endParaRPr lang="de-DE" dirty="0"/>
          </a:p>
        </p:txBody>
      </p:sp>
      <p:sp>
        <p:nvSpPr>
          <p:cNvPr id="21" name="Oval 20"/>
          <p:cNvSpPr/>
          <p:nvPr/>
        </p:nvSpPr>
        <p:spPr bwMode="auto">
          <a:xfrm>
            <a:off x="2947628" y="2204864"/>
            <a:ext cx="616260" cy="627484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>
              <a:ln>
                <a:noFill/>
              </a:ln>
              <a:solidFill>
                <a:srgbClr val="3333FF"/>
              </a:solidFill>
              <a:effectLst/>
              <a:latin typeface="Arial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3401354" y="2348880"/>
            <a:ext cx="122954" cy="122954"/>
          </a:xfrm>
          <a:prstGeom prst="ellipse">
            <a:avLst/>
          </a:prstGeom>
          <a:solidFill>
            <a:srgbClr val="3333FF"/>
          </a:solidFill>
          <a:ln w="762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>
              <a:ln>
                <a:noFill/>
              </a:ln>
              <a:solidFill>
                <a:srgbClr val="3333FF"/>
              </a:solidFill>
              <a:effectLst/>
              <a:latin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95536" y="5322694"/>
            <a:ext cx="34799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21 AGTs (29 mit MKK und FLASH)</a:t>
            </a:r>
            <a:endParaRPr lang="de-DE" dirty="0"/>
          </a:p>
        </p:txBody>
      </p:sp>
      <p:sp>
        <p:nvSpPr>
          <p:cNvPr id="24" name="Oval 23"/>
          <p:cNvSpPr/>
          <p:nvPr/>
        </p:nvSpPr>
        <p:spPr bwMode="auto">
          <a:xfrm>
            <a:off x="1835696" y="2357264"/>
            <a:ext cx="2223864" cy="2223864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>
              <a:ln>
                <a:noFill/>
              </a:ln>
              <a:solidFill>
                <a:srgbClr val="3333FF"/>
              </a:solidFill>
              <a:effectLst/>
              <a:latin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563888" y="4232121"/>
            <a:ext cx="5836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/>
                </a:solidFill>
              </a:rPr>
              <a:t>AGTs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960499" y="3034090"/>
            <a:ext cx="1475030" cy="1475030"/>
          </a:xfrm>
          <a:prstGeom prst="ellips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>
              <a:ln>
                <a:noFill/>
              </a:ln>
              <a:solidFill>
                <a:srgbClr val="3333FF"/>
              </a:solidFill>
              <a:effectLst/>
              <a:latin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7543" y="3434516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bg1">
                    <a:lumMod val="50000"/>
                  </a:schemeClr>
                </a:solidFill>
              </a:rPr>
              <a:t>MKK</a:t>
            </a:r>
            <a:endParaRPr lang="de-DE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5536" y="5610726"/>
            <a:ext cx="17027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14 Schichtleiter</a:t>
            </a:r>
            <a:endParaRPr lang="de-DE" dirty="0"/>
          </a:p>
        </p:txBody>
      </p:sp>
      <p:sp>
        <p:nvSpPr>
          <p:cNvPr id="29" name="Oval 28"/>
          <p:cNvSpPr/>
          <p:nvPr/>
        </p:nvSpPr>
        <p:spPr bwMode="auto">
          <a:xfrm>
            <a:off x="3689936" y="2528579"/>
            <a:ext cx="1346613" cy="1346613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>
              <a:ln>
                <a:noFill/>
              </a:ln>
              <a:solidFill>
                <a:srgbClr val="3333FF"/>
              </a:solidFill>
              <a:effectLst/>
              <a:latin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926049" y="3296016"/>
            <a:ext cx="3818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/>
                </a:solidFill>
              </a:rPr>
              <a:t>SL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018442" y="2742456"/>
            <a:ext cx="122954" cy="122954"/>
          </a:xfrm>
          <a:prstGeom prst="ellipse">
            <a:avLst/>
          </a:prstGeom>
          <a:solidFill>
            <a:srgbClr val="3333FF"/>
          </a:solidFill>
          <a:ln w="762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>
              <a:ln>
                <a:noFill/>
              </a:ln>
              <a:solidFill>
                <a:srgbClr val="3333FF"/>
              </a:solidFill>
              <a:effectLst/>
              <a:latin typeface="Arial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3875528" y="3155904"/>
            <a:ext cx="122954" cy="122954"/>
          </a:xfrm>
          <a:prstGeom prst="ellipse">
            <a:avLst/>
          </a:prstGeom>
          <a:solidFill>
            <a:srgbClr val="3333FF"/>
          </a:solidFill>
          <a:ln w="762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>
              <a:ln>
                <a:noFill/>
              </a:ln>
              <a:solidFill>
                <a:srgbClr val="3333FF"/>
              </a:solidFill>
              <a:effectLst/>
              <a:latin typeface="Arial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4370561" y="3115994"/>
            <a:ext cx="122954" cy="122954"/>
          </a:xfrm>
          <a:prstGeom prst="ellipse">
            <a:avLst/>
          </a:prstGeom>
          <a:solidFill>
            <a:srgbClr val="3333FF"/>
          </a:solidFill>
          <a:ln w="762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>
              <a:ln>
                <a:noFill/>
              </a:ln>
              <a:solidFill>
                <a:srgbClr val="3333FF"/>
              </a:solidFill>
              <a:effectLst/>
              <a:latin typeface="Arial" charset="0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4502478" y="3406975"/>
            <a:ext cx="122954" cy="122954"/>
          </a:xfrm>
          <a:prstGeom prst="ellipse">
            <a:avLst/>
          </a:prstGeom>
          <a:solidFill>
            <a:srgbClr val="3333FF"/>
          </a:solidFill>
          <a:ln w="762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>
              <a:ln>
                <a:noFill/>
              </a:ln>
              <a:solidFill>
                <a:srgbClr val="3333FF"/>
              </a:solidFill>
              <a:effectLst/>
              <a:latin typeface="Arial" charset="0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4305356" y="3573015"/>
            <a:ext cx="122954" cy="122954"/>
          </a:xfrm>
          <a:prstGeom prst="ellipse">
            <a:avLst/>
          </a:prstGeom>
          <a:solidFill>
            <a:srgbClr val="3333FF"/>
          </a:solidFill>
          <a:ln w="762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>
              <a:ln>
                <a:noFill/>
              </a:ln>
              <a:solidFill>
                <a:srgbClr val="3333FF"/>
              </a:solidFill>
              <a:effectLst/>
              <a:latin typeface="Arial" charset="0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3794221" y="3311561"/>
            <a:ext cx="122954" cy="122954"/>
          </a:xfrm>
          <a:prstGeom prst="ellipse">
            <a:avLst/>
          </a:prstGeom>
          <a:solidFill>
            <a:srgbClr val="3333FF"/>
          </a:solidFill>
          <a:ln w="762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>
              <a:ln>
                <a:noFill/>
              </a:ln>
              <a:solidFill>
                <a:srgbClr val="3333FF"/>
              </a:solidFill>
              <a:effectLst/>
              <a:latin typeface="Arial" charset="0"/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4198028" y="2660416"/>
            <a:ext cx="122954" cy="122954"/>
          </a:xfrm>
          <a:prstGeom prst="ellipse">
            <a:avLst/>
          </a:prstGeom>
          <a:solidFill>
            <a:srgbClr val="3333FF"/>
          </a:solidFill>
          <a:ln w="762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>
              <a:ln>
                <a:noFill/>
              </a:ln>
              <a:solidFill>
                <a:srgbClr val="3333FF"/>
              </a:solidFill>
              <a:effectLst/>
              <a:latin typeface="Arial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4609538" y="2803933"/>
            <a:ext cx="122954" cy="122954"/>
          </a:xfrm>
          <a:prstGeom prst="ellipse">
            <a:avLst/>
          </a:prstGeom>
          <a:solidFill>
            <a:srgbClr val="3333FF"/>
          </a:solidFill>
          <a:ln w="762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>
              <a:ln>
                <a:noFill/>
              </a:ln>
              <a:solidFill>
                <a:srgbClr val="3333FF"/>
              </a:solidFill>
              <a:effectLst/>
              <a:latin typeface="Arial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4247607" y="2926887"/>
            <a:ext cx="122954" cy="122954"/>
          </a:xfrm>
          <a:prstGeom prst="ellipse">
            <a:avLst/>
          </a:prstGeom>
          <a:solidFill>
            <a:srgbClr val="3333FF"/>
          </a:solidFill>
          <a:ln w="762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>
              <a:ln>
                <a:noFill/>
              </a:ln>
              <a:solidFill>
                <a:srgbClr val="3333FF"/>
              </a:solidFill>
              <a:effectLst/>
              <a:latin typeface="Arial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3895488" y="3469196"/>
            <a:ext cx="122954" cy="122954"/>
          </a:xfrm>
          <a:prstGeom prst="ellipse">
            <a:avLst/>
          </a:prstGeom>
          <a:solidFill>
            <a:srgbClr val="3333FF"/>
          </a:solidFill>
          <a:ln w="762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>
              <a:ln>
                <a:noFill/>
              </a:ln>
              <a:solidFill>
                <a:srgbClr val="3333FF"/>
              </a:solidFill>
              <a:effectLst/>
              <a:latin typeface="Arial" charset="0"/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4182402" y="3304354"/>
            <a:ext cx="122954" cy="122954"/>
          </a:xfrm>
          <a:prstGeom prst="ellipse">
            <a:avLst/>
          </a:prstGeom>
          <a:solidFill>
            <a:srgbClr val="3333FF"/>
          </a:solidFill>
          <a:ln w="762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>
              <a:ln>
                <a:noFill/>
              </a:ln>
              <a:solidFill>
                <a:srgbClr val="3333FF"/>
              </a:solidFill>
              <a:effectLst/>
              <a:latin typeface="Arial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3732744" y="3094427"/>
            <a:ext cx="122954" cy="122954"/>
          </a:xfrm>
          <a:prstGeom prst="ellipse">
            <a:avLst/>
          </a:prstGeom>
          <a:solidFill>
            <a:srgbClr val="3333FF"/>
          </a:solidFill>
          <a:ln w="762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>
              <a:ln>
                <a:noFill/>
              </a:ln>
              <a:solidFill>
                <a:srgbClr val="3333FF"/>
              </a:solidFill>
              <a:effectLst/>
              <a:latin typeface="Arial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3794221" y="2918360"/>
            <a:ext cx="122954" cy="122954"/>
          </a:xfrm>
          <a:prstGeom prst="ellipse">
            <a:avLst/>
          </a:prstGeom>
          <a:solidFill>
            <a:srgbClr val="3333FF"/>
          </a:solidFill>
          <a:ln w="762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>
              <a:ln>
                <a:noFill/>
              </a:ln>
              <a:solidFill>
                <a:srgbClr val="3333FF"/>
              </a:solidFill>
              <a:effectLst/>
              <a:latin typeface="Arial" charset="0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4766228" y="2998136"/>
            <a:ext cx="122954" cy="122954"/>
          </a:xfrm>
          <a:prstGeom prst="ellipse">
            <a:avLst/>
          </a:prstGeom>
          <a:solidFill>
            <a:srgbClr val="3333FF"/>
          </a:solidFill>
          <a:ln w="762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>
              <a:ln>
                <a:noFill/>
              </a:ln>
              <a:solidFill>
                <a:srgbClr val="3333FF"/>
              </a:solidFill>
              <a:effectLst/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19872" y="2132856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1"/>
                </a:solidFill>
              </a:rPr>
              <a:t>♀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2374052" y="2806021"/>
            <a:ext cx="122954" cy="122954"/>
          </a:xfrm>
          <a:prstGeom prst="ellipse">
            <a:avLst/>
          </a:prstGeom>
          <a:solidFill>
            <a:schemeClr val="tx1"/>
          </a:solidFill>
          <a:ln w="762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>
              <a:ln>
                <a:noFill/>
              </a:ln>
              <a:solidFill>
                <a:srgbClr val="3333FF"/>
              </a:solidFill>
              <a:effectLst/>
              <a:latin typeface="Arial" charset="0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1931387" y="3156666"/>
            <a:ext cx="122954" cy="122954"/>
          </a:xfrm>
          <a:prstGeom prst="ellipse">
            <a:avLst/>
          </a:prstGeom>
          <a:solidFill>
            <a:schemeClr val="bg1">
              <a:lumMod val="50000"/>
            </a:schemeClr>
          </a:solidFill>
          <a:ln w="762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>
              <a:ln>
                <a:noFill/>
              </a:ln>
              <a:solidFill>
                <a:srgbClr val="3333FF"/>
              </a:solidFill>
              <a:effectLst/>
              <a:latin typeface="Arial" charset="0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1995003" y="3406975"/>
            <a:ext cx="122954" cy="122954"/>
          </a:xfrm>
          <a:prstGeom prst="ellipse">
            <a:avLst/>
          </a:prstGeom>
          <a:solidFill>
            <a:schemeClr val="bg1">
              <a:lumMod val="50000"/>
            </a:schemeClr>
          </a:solidFill>
          <a:ln w="762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>
              <a:ln>
                <a:noFill/>
              </a:ln>
              <a:solidFill>
                <a:srgbClr val="3333FF"/>
              </a:solidFill>
              <a:effectLst/>
              <a:latin typeface="Arial" charset="0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2178741" y="3584420"/>
            <a:ext cx="122954" cy="122954"/>
          </a:xfrm>
          <a:prstGeom prst="ellipse">
            <a:avLst/>
          </a:prstGeom>
          <a:solidFill>
            <a:schemeClr val="bg1">
              <a:lumMod val="50000"/>
            </a:schemeClr>
          </a:solidFill>
          <a:ln w="762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>
              <a:ln>
                <a:noFill/>
              </a:ln>
              <a:solidFill>
                <a:srgbClr val="3333FF"/>
              </a:solidFill>
              <a:effectLst/>
              <a:latin typeface="Arial" charset="0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1945534" y="3650038"/>
            <a:ext cx="122954" cy="122954"/>
          </a:xfrm>
          <a:prstGeom prst="ellipse">
            <a:avLst/>
          </a:prstGeom>
          <a:solidFill>
            <a:schemeClr val="bg1">
              <a:lumMod val="50000"/>
            </a:schemeClr>
          </a:solidFill>
          <a:ln w="762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>
              <a:ln>
                <a:noFill/>
              </a:ln>
              <a:solidFill>
                <a:srgbClr val="3333FF"/>
              </a:solidFill>
              <a:effectLst/>
              <a:latin typeface="Arial" charset="0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2208880" y="3827743"/>
            <a:ext cx="122954" cy="122954"/>
          </a:xfrm>
          <a:prstGeom prst="ellipse">
            <a:avLst/>
          </a:prstGeom>
          <a:solidFill>
            <a:schemeClr val="bg1">
              <a:lumMod val="50000"/>
            </a:schemeClr>
          </a:solidFill>
          <a:ln w="762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>
              <a:ln>
                <a:noFill/>
              </a:ln>
              <a:solidFill>
                <a:srgbClr val="3333FF"/>
              </a:solidFill>
              <a:effectLst/>
              <a:latin typeface="Arial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2022310" y="3855882"/>
            <a:ext cx="122954" cy="122954"/>
          </a:xfrm>
          <a:prstGeom prst="ellipse">
            <a:avLst/>
          </a:prstGeom>
          <a:solidFill>
            <a:schemeClr val="bg1">
              <a:lumMod val="50000"/>
            </a:schemeClr>
          </a:solidFill>
          <a:ln w="762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>
              <a:ln>
                <a:noFill/>
              </a:ln>
              <a:solidFill>
                <a:srgbClr val="3333FF"/>
              </a:solidFill>
              <a:effectLst/>
              <a:latin typeface="Arial" charset="0"/>
            </a:endParaRPr>
          </a:p>
        </p:txBody>
      </p:sp>
      <p:sp>
        <p:nvSpPr>
          <p:cNvPr id="53" name="Oval 52"/>
          <p:cNvSpPr/>
          <p:nvPr/>
        </p:nvSpPr>
        <p:spPr bwMode="auto">
          <a:xfrm>
            <a:off x="2145264" y="4024819"/>
            <a:ext cx="122954" cy="122954"/>
          </a:xfrm>
          <a:prstGeom prst="ellipse">
            <a:avLst/>
          </a:prstGeom>
          <a:solidFill>
            <a:schemeClr val="bg1">
              <a:lumMod val="50000"/>
            </a:schemeClr>
          </a:solidFill>
          <a:ln w="762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>
              <a:ln>
                <a:noFill/>
              </a:ln>
              <a:solidFill>
                <a:srgbClr val="3333FF"/>
              </a:solidFill>
              <a:effectLst/>
              <a:latin typeface="Arial" charset="0"/>
            </a:endParaRPr>
          </a:p>
        </p:txBody>
      </p:sp>
      <p:sp>
        <p:nvSpPr>
          <p:cNvPr id="54" name="Oval 53"/>
          <p:cNvSpPr/>
          <p:nvPr/>
        </p:nvSpPr>
        <p:spPr bwMode="auto">
          <a:xfrm>
            <a:off x="3556332" y="2675161"/>
            <a:ext cx="122954" cy="122954"/>
          </a:xfrm>
          <a:prstGeom prst="ellipse">
            <a:avLst/>
          </a:prstGeom>
          <a:solidFill>
            <a:srgbClr val="3333FF"/>
          </a:solidFill>
          <a:ln w="762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>
              <a:ln>
                <a:noFill/>
              </a:ln>
              <a:solidFill>
                <a:srgbClr val="3333FF"/>
              </a:solidFill>
              <a:effectLst/>
              <a:latin typeface="Arial" charset="0"/>
            </a:endParaRPr>
          </a:p>
        </p:txBody>
      </p:sp>
      <p:sp>
        <p:nvSpPr>
          <p:cNvPr id="55" name="Oval 54"/>
          <p:cNvSpPr/>
          <p:nvPr/>
        </p:nvSpPr>
        <p:spPr bwMode="auto">
          <a:xfrm>
            <a:off x="3071714" y="2875182"/>
            <a:ext cx="122954" cy="122954"/>
          </a:xfrm>
          <a:prstGeom prst="ellipse">
            <a:avLst/>
          </a:prstGeom>
          <a:solidFill>
            <a:srgbClr val="3333FF"/>
          </a:solidFill>
          <a:ln w="762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>
              <a:ln>
                <a:noFill/>
              </a:ln>
              <a:solidFill>
                <a:srgbClr val="3333FF"/>
              </a:solidFill>
              <a:effectLst/>
              <a:latin typeface="Arial" charset="0"/>
            </a:endParaRPr>
          </a:p>
        </p:txBody>
      </p:sp>
      <p:sp>
        <p:nvSpPr>
          <p:cNvPr id="56" name="Oval 55"/>
          <p:cNvSpPr/>
          <p:nvPr/>
        </p:nvSpPr>
        <p:spPr bwMode="auto">
          <a:xfrm>
            <a:off x="3440934" y="2806021"/>
            <a:ext cx="122954" cy="122954"/>
          </a:xfrm>
          <a:prstGeom prst="ellipse">
            <a:avLst/>
          </a:prstGeom>
          <a:solidFill>
            <a:srgbClr val="3333FF"/>
          </a:solidFill>
          <a:ln w="762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>
              <a:ln>
                <a:noFill/>
              </a:ln>
              <a:solidFill>
                <a:srgbClr val="3333FF"/>
              </a:solidFill>
              <a:effectLst/>
              <a:latin typeface="Arial" charset="0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3017200" y="3049841"/>
            <a:ext cx="122954" cy="122954"/>
          </a:xfrm>
          <a:prstGeom prst="ellipse">
            <a:avLst/>
          </a:prstGeom>
          <a:solidFill>
            <a:srgbClr val="3333FF"/>
          </a:solidFill>
          <a:ln w="762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>
              <a:ln>
                <a:noFill/>
              </a:ln>
              <a:solidFill>
                <a:srgbClr val="3333FF"/>
              </a:solidFill>
              <a:effectLst/>
              <a:latin typeface="Arial" charset="0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3419872" y="3578542"/>
            <a:ext cx="122954" cy="122954"/>
          </a:xfrm>
          <a:prstGeom prst="ellipse">
            <a:avLst/>
          </a:prstGeom>
          <a:solidFill>
            <a:srgbClr val="3333FF"/>
          </a:solidFill>
          <a:ln w="762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>
              <a:ln>
                <a:noFill/>
              </a:ln>
              <a:solidFill>
                <a:srgbClr val="3333FF"/>
              </a:solidFill>
              <a:effectLst/>
              <a:latin typeface="Arial" charset="0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3590391" y="3711515"/>
            <a:ext cx="122954" cy="122954"/>
          </a:xfrm>
          <a:prstGeom prst="ellipse">
            <a:avLst/>
          </a:prstGeom>
          <a:solidFill>
            <a:srgbClr val="3333FF"/>
          </a:solidFill>
          <a:ln w="762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>
              <a:ln>
                <a:noFill/>
              </a:ln>
              <a:solidFill>
                <a:srgbClr val="3333FF"/>
              </a:solidFill>
              <a:effectLst/>
              <a:latin typeface="Arial" charset="0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3772534" y="3771605"/>
            <a:ext cx="122954" cy="122954"/>
          </a:xfrm>
          <a:prstGeom prst="ellipse">
            <a:avLst/>
          </a:prstGeom>
          <a:solidFill>
            <a:srgbClr val="3333FF"/>
          </a:solidFill>
          <a:ln w="762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>
              <a:ln>
                <a:noFill/>
              </a:ln>
              <a:solidFill>
                <a:srgbClr val="3333FF"/>
              </a:solidFill>
              <a:effectLst/>
              <a:latin typeface="Arial" charset="0"/>
            </a:endParaRPr>
          </a:p>
        </p:txBody>
      </p:sp>
      <p:sp>
        <p:nvSpPr>
          <p:cNvPr id="61" name="Oval 60"/>
          <p:cNvSpPr/>
          <p:nvPr/>
        </p:nvSpPr>
        <p:spPr bwMode="auto">
          <a:xfrm>
            <a:off x="3278400" y="2919757"/>
            <a:ext cx="122954" cy="122954"/>
          </a:xfrm>
          <a:prstGeom prst="ellipse">
            <a:avLst/>
          </a:prstGeom>
          <a:solidFill>
            <a:srgbClr val="3333FF"/>
          </a:solidFill>
          <a:ln w="762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>
              <a:ln>
                <a:noFill/>
              </a:ln>
              <a:solidFill>
                <a:srgbClr val="3333FF"/>
              </a:solidFill>
              <a:effectLst/>
              <a:latin typeface="Arial" charset="0"/>
            </a:endParaRPr>
          </a:p>
        </p:txBody>
      </p:sp>
      <p:sp>
        <p:nvSpPr>
          <p:cNvPr id="62" name="Oval 61"/>
          <p:cNvSpPr/>
          <p:nvPr/>
        </p:nvSpPr>
        <p:spPr bwMode="auto">
          <a:xfrm>
            <a:off x="3140086" y="3218143"/>
            <a:ext cx="122954" cy="122954"/>
          </a:xfrm>
          <a:prstGeom prst="ellipse">
            <a:avLst/>
          </a:prstGeom>
          <a:solidFill>
            <a:srgbClr val="3333FF"/>
          </a:solidFill>
          <a:ln w="762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>
              <a:ln>
                <a:noFill/>
              </a:ln>
              <a:solidFill>
                <a:srgbClr val="3333FF"/>
              </a:solidFill>
              <a:effectLst/>
              <a:latin typeface="Arial" charset="0"/>
            </a:endParaRPr>
          </a:p>
        </p:txBody>
      </p:sp>
      <p:sp>
        <p:nvSpPr>
          <p:cNvPr id="63" name="Oval 62"/>
          <p:cNvSpPr/>
          <p:nvPr/>
        </p:nvSpPr>
        <p:spPr bwMode="auto">
          <a:xfrm>
            <a:off x="3317980" y="3434516"/>
            <a:ext cx="122954" cy="122954"/>
          </a:xfrm>
          <a:prstGeom prst="ellipse">
            <a:avLst/>
          </a:prstGeom>
          <a:solidFill>
            <a:srgbClr val="3333FF"/>
          </a:solidFill>
          <a:ln w="762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>
              <a:ln>
                <a:noFill/>
              </a:ln>
              <a:solidFill>
                <a:srgbClr val="3333FF"/>
              </a:solidFill>
              <a:effectLst/>
              <a:latin typeface="Arial" charset="0"/>
            </a:endParaRPr>
          </a:p>
        </p:txBody>
      </p:sp>
      <p:sp>
        <p:nvSpPr>
          <p:cNvPr id="64" name="Oval 63"/>
          <p:cNvSpPr/>
          <p:nvPr/>
        </p:nvSpPr>
        <p:spPr bwMode="auto">
          <a:xfrm>
            <a:off x="3496603" y="2979754"/>
            <a:ext cx="122954" cy="122954"/>
          </a:xfrm>
          <a:prstGeom prst="ellipse">
            <a:avLst/>
          </a:prstGeom>
          <a:solidFill>
            <a:srgbClr val="3333FF"/>
          </a:solidFill>
          <a:ln w="762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>
              <a:ln>
                <a:noFill/>
              </a:ln>
              <a:solidFill>
                <a:srgbClr val="3333FF"/>
              </a:solidFill>
              <a:effectLst/>
              <a:latin typeface="Arial" charset="0"/>
            </a:endParaRPr>
          </a:p>
        </p:txBody>
      </p:sp>
      <p:sp>
        <p:nvSpPr>
          <p:cNvPr id="65" name="Oval 64"/>
          <p:cNvSpPr/>
          <p:nvPr/>
        </p:nvSpPr>
        <p:spPr bwMode="auto">
          <a:xfrm>
            <a:off x="3288543" y="3079001"/>
            <a:ext cx="122954" cy="122954"/>
          </a:xfrm>
          <a:prstGeom prst="ellipse">
            <a:avLst/>
          </a:prstGeom>
          <a:solidFill>
            <a:srgbClr val="3333FF"/>
          </a:solidFill>
          <a:ln w="762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>
              <a:ln>
                <a:noFill/>
              </a:ln>
              <a:solidFill>
                <a:srgbClr val="3333FF"/>
              </a:solidFill>
              <a:effectLst/>
              <a:latin typeface="Arial" charset="0"/>
            </a:endParaRPr>
          </a:p>
        </p:txBody>
      </p:sp>
      <p:sp>
        <p:nvSpPr>
          <p:cNvPr id="66" name="Oval 65"/>
          <p:cNvSpPr/>
          <p:nvPr/>
        </p:nvSpPr>
        <p:spPr bwMode="auto">
          <a:xfrm>
            <a:off x="3339877" y="3234539"/>
            <a:ext cx="122954" cy="122954"/>
          </a:xfrm>
          <a:prstGeom prst="ellipse">
            <a:avLst/>
          </a:prstGeom>
          <a:solidFill>
            <a:srgbClr val="3333FF"/>
          </a:solidFill>
          <a:ln w="762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>
              <a:ln>
                <a:noFill/>
              </a:ln>
              <a:solidFill>
                <a:srgbClr val="3333FF"/>
              </a:solidFill>
              <a:effectLst/>
              <a:latin typeface="Arial" charset="0"/>
            </a:endParaRPr>
          </a:p>
        </p:txBody>
      </p:sp>
      <p:sp>
        <p:nvSpPr>
          <p:cNvPr id="67" name="Oval 66"/>
          <p:cNvSpPr/>
          <p:nvPr/>
        </p:nvSpPr>
        <p:spPr bwMode="auto">
          <a:xfrm>
            <a:off x="3524308" y="3250084"/>
            <a:ext cx="122954" cy="122954"/>
          </a:xfrm>
          <a:prstGeom prst="ellipse">
            <a:avLst/>
          </a:prstGeom>
          <a:solidFill>
            <a:srgbClr val="3333FF"/>
          </a:solidFill>
          <a:ln w="762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>
              <a:ln>
                <a:noFill/>
              </a:ln>
              <a:solidFill>
                <a:srgbClr val="3333FF"/>
              </a:solidFill>
              <a:effectLst/>
              <a:latin typeface="Arial" charset="0"/>
            </a:endParaRPr>
          </a:p>
        </p:txBody>
      </p:sp>
      <p:sp>
        <p:nvSpPr>
          <p:cNvPr id="68" name="Oval 67"/>
          <p:cNvSpPr/>
          <p:nvPr/>
        </p:nvSpPr>
        <p:spPr bwMode="auto">
          <a:xfrm>
            <a:off x="3604498" y="3516982"/>
            <a:ext cx="122954" cy="122954"/>
          </a:xfrm>
          <a:prstGeom prst="ellipse">
            <a:avLst/>
          </a:prstGeom>
          <a:solidFill>
            <a:srgbClr val="3333FF"/>
          </a:solidFill>
          <a:ln w="762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>
              <a:ln>
                <a:noFill/>
              </a:ln>
              <a:solidFill>
                <a:srgbClr val="3333FF"/>
              </a:solidFill>
              <a:effectLst/>
              <a:latin typeface="Arial" charset="0"/>
            </a:endParaRPr>
          </a:p>
        </p:txBody>
      </p:sp>
      <p:sp>
        <p:nvSpPr>
          <p:cNvPr id="73" name="Oval 72"/>
          <p:cNvSpPr/>
          <p:nvPr/>
        </p:nvSpPr>
        <p:spPr bwMode="auto">
          <a:xfrm>
            <a:off x="3565465" y="1968988"/>
            <a:ext cx="122954" cy="122954"/>
          </a:xfrm>
          <a:prstGeom prst="ellipse">
            <a:avLst/>
          </a:prstGeom>
          <a:solidFill>
            <a:srgbClr val="3333FF"/>
          </a:solidFill>
          <a:ln w="762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>
              <a:ln>
                <a:noFill/>
              </a:ln>
              <a:solidFill>
                <a:srgbClr val="3333FF"/>
              </a:solidFill>
              <a:effectLst/>
              <a:latin typeface="Arial" charset="0"/>
            </a:endParaRPr>
          </a:p>
        </p:txBody>
      </p:sp>
      <p:sp>
        <p:nvSpPr>
          <p:cNvPr id="74" name="Oval 73"/>
          <p:cNvSpPr/>
          <p:nvPr/>
        </p:nvSpPr>
        <p:spPr bwMode="auto">
          <a:xfrm>
            <a:off x="3917584" y="2342526"/>
            <a:ext cx="122954" cy="122954"/>
          </a:xfrm>
          <a:prstGeom prst="ellipse">
            <a:avLst/>
          </a:prstGeom>
          <a:solidFill>
            <a:srgbClr val="3333FF"/>
          </a:solidFill>
          <a:ln w="762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>
              <a:ln>
                <a:noFill/>
              </a:ln>
              <a:solidFill>
                <a:srgbClr val="3333FF"/>
              </a:solidFill>
              <a:effectLst/>
              <a:latin typeface="Arial" charset="0"/>
            </a:endParaRPr>
          </a:p>
        </p:txBody>
      </p:sp>
      <p:sp>
        <p:nvSpPr>
          <p:cNvPr id="75" name="Oval 74"/>
          <p:cNvSpPr/>
          <p:nvPr/>
        </p:nvSpPr>
        <p:spPr bwMode="auto">
          <a:xfrm>
            <a:off x="3745051" y="1886948"/>
            <a:ext cx="122954" cy="122954"/>
          </a:xfrm>
          <a:prstGeom prst="ellipse">
            <a:avLst/>
          </a:prstGeom>
          <a:solidFill>
            <a:srgbClr val="3333FF"/>
          </a:solidFill>
          <a:ln w="762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>
              <a:ln>
                <a:noFill/>
              </a:ln>
              <a:solidFill>
                <a:srgbClr val="3333FF"/>
              </a:solidFill>
              <a:effectLst/>
              <a:latin typeface="Arial" charset="0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4156561" y="2030465"/>
            <a:ext cx="122954" cy="122954"/>
          </a:xfrm>
          <a:prstGeom prst="ellipse">
            <a:avLst/>
          </a:prstGeom>
          <a:solidFill>
            <a:srgbClr val="3333FF"/>
          </a:solidFill>
          <a:ln w="762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>
              <a:ln>
                <a:noFill/>
              </a:ln>
              <a:solidFill>
                <a:srgbClr val="3333FF"/>
              </a:solidFill>
              <a:effectLst/>
              <a:latin typeface="Arial" charset="0"/>
            </a:endParaRPr>
          </a:p>
        </p:txBody>
      </p:sp>
      <p:sp>
        <p:nvSpPr>
          <p:cNvPr id="77" name="Oval 76"/>
          <p:cNvSpPr/>
          <p:nvPr/>
        </p:nvSpPr>
        <p:spPr bwMode="auto">
          <a:xfrm>
            <a:off x="3794630" y="2153419"/>
            <a:ext cx="122954" cy="122954"/>
          </a:xfrm>
          <a:prstGeom prst="ellipse">
            <a:avLst/>
          </a:prstGeom>
          <a:solidFill>
            <a:srgbClr val="3333FF"/>
          </a:solidFill>
          <a:ln w="762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>
              <a:ln>
                <a:noFill/>
              </a:ln>
              <a:solidFill>
                <a:srgbClr val="3333FF"/>
              </a:solidFill>
              <a:effectLst/>
              <a:latin typeface="Arial" charset="0"/>
            </a:endParaRPr>
          </a:p>
        </p:txBody>
      </p:sp>
      <p:sp>
        <p:nvSpPr>
          <p:cNvPr id="78" name="Oval 77"/>
          <p:cNvSpPr/>
          <p:nvPr/>
        </p:nvSpPr>
        <p:spPr bwMode="auto">
          <a:xfrm>
            <a:off x="3651868" y="1478895"/>
            <a:ext cx="122954" cy="122954"/>
          </a:xfrm>
          <a:prstGeom prst="ellipse">
            <a:avLst/>
          </a:prstGeom>
          <a:solidFill>
            <a:srgbClr val="3333FF"/>
          </a:solidFill>
          <a:ln w="762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>
              <a:ln>
                <a:noFill/>
              </a:ln>
              <a:solidFill>
                <a:srgbClr val="3333FF"/>
              </a:solidFill>
              <a:effectLst/>
              <a:latin typeface="Arial" charset="0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4003987" y="1852433"/>
            <a:ext cx="122954" cy="122954"/>
          </a:xfrm>
          <a:prstGeom prst="ellipse">
            <a:avLst/>
          </a:prstGeom>
          <a:solidFill>
            <a:srgbClr val="3333FF"/>
          </a:solidFill>
          <a:ln w="762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>
              <a:ln>
                <a:noFill/>
              </a:ln>
              <a:solidFill>
                <a:srgbClr val="3333FF"/>
              </a:solidFill>
              <a:effectLst/>
              <a:latin typeface="Arial" charset="0"/>
            </a:endParaRPr>
          </a:p>
        </p:txBody>
      </p:sp>
      <p:sp>
        <p:nvSpPr>
          <p:cNvPr id="80" name="Oval 79"/>
          <p:cNvSpPr/>
          <p:nvPr/>
        </p:nvSpPr>
        <p:spPr bwMode="auto">
          <a:xfrm>
            <a:off x="3831454" y="1396855"/>
            <a:ext cx="122954" cy="122954"/>
          </a:xfrm>
          <a:prstGeom prst="ellipse">
            <a:avLst/>
          </a:prstGeom>
          <a:solidFill>
            <a:srgbClr val="3333FF"/>
          </a:solidFill>
          <a:ln w="762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>
              <a:ln>
                <a:noFill/>
              </a:ln>
              <a:solidFill>
                <a:srgbClr val="3333FF"/>
              </a:solidFill>
              <a:effectLst/>
              <a:latin typeface="Arial" charset="0"/>
            </a:endParaRPr>
          </a:p>
        </p:txBody>
      </p:sp>
      <p:sp>
        <p:nvSpPr>
          <p:cNvPr id="81" name="Oval 80"/>
          <p:cNvSpPr/>
          <p:nvPr/>
        </p:nvSpPr>
        <p:spPr bwMode="auto">
          <a:xfrm>
            <a:off x="4242964" y="1540372"/>
            <a:ext cx="122954" cy="122954"/>
          </a:xfrm>
          <a:prstGeom prst="ellipse">
            <a:avLst/>
          </a:prstGeom>
          <a:solidFill>
            <a:srgbClr val="3333FF"/>
          </a:solidFill>
          <a:ln w="762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>
              <a:ln>
                <a:noFill/>
              </a:ln>
              <a:solidFill>
                <a:srgbClr val="3333FF"/>
              </a:solidFill>
              <a:effectLst/>
              <a:latin typeface="Arial" charset="0"/>
            </a:endParaRPr>
          </a:p>
        </p:txBody>
      </p:sp>
      <p:sp>
        <p:nvSpPr>
          <p:cNvPr id="82" name="Oval 81"/>
          <p:cNvSpPr/>
          <p:nvPr/>
        </p:nvSpPr>
        <p:spPr bwMode="auto">
          <a:xfrm>
            <a:off x="3881033" y="1663326"/>
            <a:ext cx="122954" cy="122954"/>
          </a:xfrm>
          <a:prstGeom prst="ellipse">
            <a:avLst/>
          </a:prstGeom>
          <a:solidFill>
            <a:srgbClr val="3333FF"/>
          </a:solidFill>
          <a:ln w="762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>
              <a:ln>
                <a:noFill/>
              </a:ln>
              <a:solidFill>
                <a:srgbClr val="3333FF"/>
              </a:solidFill>
              <a:effectLst/>
              <a:latin typeface="Arial" charset="0"/>
            </a:endParaRPr>
          </a:p>
        </p:txBody>
      </p:sp>
      <p:sp>
        <p:nvSpPr>
          <p:cNvPr id="83" name="Oval 82"/>
          <p:cNvSpPr/>
          <p:nvPr/>
        </p:nvSpPr>
        <p:spPr bwMode="auto">
          <a:xfrm>
            <a:off x="4486584" y="1590126"/>
            <a:ext cx="122954" cy="122954"/>
          </a:xfrm>
          <a:prstGeom prst="ellipse">
            <a:avLst/>
          </a:prstGeom>
          <a:solidFill>
            <a:srgbClr val="3333FF"/>
          </a:solidFill>
          <a:ln w="762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>
              <a:ln>
                <a:noFill/>
              </a:ln>
              <a:solidFill>
                <a:srgbClr val="3333FF"/>
              </a:solidFill>
              <a:effectLst/>
              <a:latin typeface="Arial" charset="0"/>
            </a:endParaRPr>
          </a:p>
        </p:txBody>
      </p:sp>
      <p:sp>
        <p:nvSpPr>
          <p:cNvPr id="84" name="Oval 83"/>
          <p:cNvSpPr/>
          <p:nvPr/>
        </p:nvSpPr>
        <p:spPr bwMode="auto">
          <a:xfrm>
            <a:off x="4838703" y="1963664"/>
            <a:ext cx="122954" cy="122954"/>
          </a:xfrm>
          <a:prstGeom prst="ellipse">
            <a:avLst/>
          </a:prstGeom>
          <a:solidFill>
            <a:srgbClr val="3333FF"/>
          </a:solidFill>
          <a:ln w="762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>
              <a:ln>
                <a:noFill/>
              </a:ln>
              <a:solidFill>
                <a:srgbClr val="3333FF"/>
              </a:solidFill>
              <a:effectLst/>
              <a:latin typeface="Arial" charset="0"/>
            </a:endParaRPr>
          </a:p>
        </p:txBody>
      </p:sp>
      <p:sp>
        <p:nvSpPr>
          <p:cNvPr id="85" name="Oval 84"/>
          <p:cNvSpPr/>
          <p:nvPr/>
        </p:nvSpPr>
        <p:spPr bwMode="auto">
          <a:xfrm>
            <a:off x="4666170" y="1508086"/>
            <a:ext cx="122954" cy="122954"/>
          </a:xfrm>
          <a:prstGeom prst="ellipse">
            <a:avLst/>
          </a:prstGeom>
          <a:solidFill>
            <a:srgbClr val="3333FF"/>
          </a:solidFill>
          <a:ln w="762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>
              <a:ln>
                <a:noFill/>
              </a:ln>
              <a:solidFill>
                <a:srgbClr val="3333FF"/>
              </a:solidFill>
              <a:effectLst/>
              <a:latin typeface="Arial" charset="0"/>
            </a:endParaRPr>
          </a:p>
        </p:txBody>
      </p:sp>
      <p:sp>
        <p:nvSpPr>
          <p:cNvPr id="86" name="Oval 85"/>
          <p:cNvSpPr/>
          <p:nvPr/>
        </p:nvSpPr>
        <p:spPr bwMode="auto">
          <a:xfrm>
            <a:off x="5077680" y="1651603"/>
            <a:ext cx="122954" cy="122954"/>
          </a:xfrm>
          <a:prstGeom prst="ellipse">
            <a:avLst/>
          </a:prstGeom>
          <a:solidFill>
            <a:srgbClr val="3333FF"/>
          </a:solidFill>
          <a:ln w="762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>
              <a:ln>
                <a:noFill/>
              </a:ln>
              <a:solidFill>
                <a:srgbClr val="3333FF"/>
              </a:solidFill>
              <a:effectLst/>
              <a:latin typeface="Arial" charset="0"/>
            </a:endParaRPr>
          </a:p>
        </p:txBody>
      </p:sp>
      <p:sp>
        <p:nvSpPr>
          <p:cNvPr id="87" name="Oval 86"/>
          <p:cNvSpPr/>
          <p:nvPr/>
        </p:nvSpPr>
        <p:spPr bwMode="auto">
          <a:xfrm>
            <a:off x="4715749" y="1774557"/>
            <a:ext cx="122954" cy="122954"/>
          </a:xfrm>
          <a:prstGeom prst="ellipse">
            <a:avLst/>
          </a:prstGeom>
          <a:solidFill>
            <a:srgbClr val="3333FF"/>
          </a:solidFill>
          <a:ln w="762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>
              <a:ln>
                <a:noFill/>
              </a:ln>
              <a:solidFill>
                <a:srgbClr val="3333FF"/>
              </a:solidFill>
              <a:effectLst/>
              <a:latin typeface="Arial" charset="0"/>
            </a:endParaRPr>
          </a:p>
        </p:txBody>
      </p:sp>
      <p:sp>
        <p:nvSpPr>
          <p:cNvPr id="88" name="Oval 87"/>
          <p:cNvSpPr/>
          <p:nvPr/>
        </p:nvSpPr>
        <p:spPr bwMode="auto">
          <a:xfrm>
            <a:off x="4900180" y="2614321"/>
            <a:ext cx="122954" cy="122954"/>
          </a:xfrm>
          <a:prstGeom prst="ellipse">
            <a:avLst/>
          </a:prstGeom>
          <a:solidFill>
            <a:srgbClr val="3333FF"/>
          </a:solidFill>
          <a:ln w="762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>
              <a:ln>
                <a:noFill/>
              </a:ln>
              <a:solidFill>
                <a:srgbClr val="3333FF"/>
              </a:solidFill>
              <a:effectLst/>
              <a:latin typeface="Arial" charset="0"/>
            </a:endParaRPr>
          </a:p>
        </p:txBody>
      </p:sp>
      <p:sp>
        <p:nvSpPr>
          <p:cNvPr id="89" name="Oval 88"/>
          <p:cNvSpPr/>
          <p:nvPr/>
        </p:nvSpPr>
        <p:spPr bwMode="auto">
          <a:xfrm>
            <a:off x="5252299" y="2987859"/>
            <a:ext cx="122954" cy="122954"/>
          </a:xfrm>
          <a:prstGeom prst="ellipse">
            <a:avLst/>
          </a:prstGeom>
          <a:solidFill>
            <a:srgbClr val="3333FF"/>
          </a:solidFill>
          <a:ln w="762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>
              <a:ln>
                <a:noFill/>
              </a:ln>
              <a:solidFill>
                <a:srgbClr val="3333FF"/>
              </a:solidFill>
              <a:effectLst/>
              <a:latin typeface="Arial" charset="0"/>
            </a:endParaRPr>
          </a:p>
        </p:txBody>
      </p:sp>
      <p:sp>
        <p:nvSpPr>
          <p:cNvPr id="90" name="Oval 89"/>
          <p:cNvSpPr/>
          <p:nvPr/>
        </p:nvSpPr>
        <p:spPr bwMode="auto">
          <a:xfrm>
            <a:off x="5079766" y="2532281"/>
            <a:ext cx="122954" cy="122954"/>
          </a:xfrm>
          <a:prstGeom prst="ellipse">
            <a:avLst/>
          </a:prstGeom>
          <a:solidFill>
            <a:srgbClr val="3333FF"/>
          </a:solidFill>
          <a:ln w="762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>
              <a:ln>
                <a:noFill/>
              </a:ln>
              <a:solidFill>
                <a:srgbClr val="3333FF"/>
              </a:solidFill>
              <a:effectLst/>
              <a:latin typeface="Arial" charset="0"/>
            </a:endParaRPr>
          </a:p>
        </p:txBody>
      </p:sp>
      <p:sp>
        <p:nvSpPr>
          <p:cNvPr id="91" name="Oval 90"/>
          <p:cNvSpPr/>
          <p:nvPr/>
        </p:nvSpPr>
        <p:spPr bwMode="auto">
          <a:xfrm>
            <a:off x="5491276" y="2675798"/>
            <a:ext cx="122954" cy="122954"/>
          </a:xfrm>
          <a:prstGeom prst="ellipse">
            <a:avLst/>
          </a:prstGeom>
          <a:solidFill>
            <a:srgbClr val="3333FF"/>
          </a:solidFill>
          <a:ln w="762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>
              <a:ln>
                <a:noFill/>
              </a:ln>
              <a:solidFill>
                <a:srgbClr val="3333FF"/>
              </a:solidFill>
              <a:effectLst/>
              <a:latin typeface="Arial" charset="0"/>
            </a:endParaRPr>
          </a:p>
        </p:txBody>
      </p:sp>
      <p:sp>
        <p:nvSpPr>
          <p:cNvPr id="92" name="Oval 91"/>
          <p:cNvSpPr/>
          <p:nvPr/>
        </p:nvSpPr>
        <p:spPr bwMode="auto">
          <a:xfrm>
            <a:off x="5129345" y="2798752"/>
            <a:ext cx="122954" cy="122954"/>
          </a:xfrm>
          <a:prstGeom prst="ellipse">
            <a:avLst/>
          </a:prstGeom>
          <a:solidFill>
            <a:srgbClr val="3333FF"/>
          </a:solidFill>
          <a:ln w="762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>
              <a:ln>
                <a:noFill/>
              </a:ln>
              <a:solidFill>
                <a:srgbClr val="3333FF"/>
              </a:solidFill>
              <a:effectLst/>
              <a:latin typeface="Arial" charset="0"/>
            </a:endParaRPr>
          </a:p>
        </p:txBody>
      </p:sp>
      <p:sp>
        <p:nvSpPr>
          <p:cNvPr id="93" name="Oval 92"/>
          <p:cNvSpPr/>
          <p:nvPr/>
        </p:nvSpPr>
        <p:spPr bwMode="auto">
          <a:xfrm>
            <a:off x="4387875" y="2044152"/>
            <a:ext cx="122954" cy="122954"/>
          </a:xfrm>
          <a:prstGeom prst="ellipse">
            <a:avLst/>
          </a:prstGeom>
          <a:solidFill>
            <a:srgbClr val="3333FF"/>
          </a:solidFill>
          <a:ln w="762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>
              <a:ln>
                <a:noFill/>
              </a:ln>
              <a:solidFill>
                <a:srgbClr val="3333FF"/>
              </a:solidFill>
              <a:effectLst/>
              <a:latin typeface="Arial" charset="0"/>
            </a:endParaRPr>
          </a:p>
        </p:txBody>
      </p:sp>
      <p:sp>
        <p:nvSpPr>
          <p:cNvPr id="94" name="Oval 93"/>
          <p:cNvSpPr/>
          <p:nvPr/>
        </p:nvSpPr>
        <p:spPr bwMode="auto">
          <a:xfrm>
            <a:off x="4739994" y="2417690"/>
            <a:ext cx="122954" cy="122954"/>
          </a:xfrm>
          <a:prstGeom prst="ellipse">
            <a:avLst/>
          </a:prstGeom>
          <a:solidFill>
            <a:srgbClr val="3333FF"/>
          </a:solidFill>
          <a:ln w="762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>
              <a:ln>
                <a:noFill/>
              </a:ln>
              <a:solidFill>
                <a:srgbClr val="3333FF"/>
              </a:solidFill>
              <a:effectLst/>
              <a:latin typeface="Arial" charset="0"/>
            </a:endParaRPr>
          </a:p>
        </p:txBody>
      </p:sp>
      <p:sp>
        <p:nvSpPr>
          <p:cNvPr id="95" name="Oval 94"/>
          <p:cNvSpPr/>
          <p:nvPr/>
        </p:nvSpPr>
        <p:spPr bwMode="auto">
          <a:xfrm>
            <a:off x="4567461" y="1962112"/>
            <a:ext cx="122954" cy="122954"/>
          </a:xfrm>
          <a:prstGeom prst="ellipse">
            <a:avLst/>
          </a:prstGeom>
          <a:solidFill>
            <a:srgbClr val="3333FF"/>
          </a:solidFill>
          <a:ln w="762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>
              <a:ln>
                <a:noFill/>
              </a:ln>
              <a:solidFill>
                <a:srgbClr val="3333FF"/>
              </a:solidFill>
              <a:effectLst/>
              <a:latin typeface="Arial" charset="0"/>
            </a:endParaRPr>
          </a:p>
        </p:txBody>
      </p:sp>
      <p:sp>
        <p:nvSpPr>
          <p:cNvPr id="96" name="Oval 95"/>
          <p:cNvSpPr/>
          <p:nvPr/>
        </p:nvSpPr>
        <p:spPr bwMode="auto">
          <a:xfrm>
            <a:off x="4978971" y="2105629"/>
            <a:ext cx="122954" cy="122954"/>
          </a:xfrm>
          <a:prstGeom prst="ellipse">
            <a:avLst/>
          </a:prstGeom>
          <a:solidFill>
            <a:srgbClr val="3333FF"/>
          </a:solidFill>
          <a:ln w="762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>
              <a:ln>
                <a:noFill/>
              </a:ln>
              <a:solidFill>
                <a:srgbClr val="3333FF"/>
              </a:solidFill>
              <a:effectLst/>
              <a:latin typeface="Arial" charset="0"/>
            </a:endParaRPr>
          </a:p>
        </p:txBody>
      </p:sp>
      <p:sp>
        <p:nvSpPr>
          <p:cNvPr id="97" name="Oval 96"/>
          <p:cNvSpPr/>
          <p:nvPr/>
        </p:nvSpPr>
        <p:spPr bwMode="auto">
          <a:xfrm>
            <a:off x="4617040" y="2228583"/>
            <a:ext cx="122954" cy="122954"/>
          </a:xfrm>
          <a:prstGeom prst="ellipse">
            <a:avLst/>
          </a:prstGeom>
          <a:solidFill>
            <a:srgbClr val="3333FF"/>
          </a:solidFill>
          <a:ln w="762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>
              <a:ln>
                <a:noFill/>
              </a:ln>
              <a:solidFill>
                <a:srgbClr val="3333FF"/>
              </a:solidFill>
              <a:effectLst/>
              <a:latin typeface="Arial" charset="0"/>
            </a:endParaRP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1684732"/>
              </p:ext>
            </p:extLst>
          </p:nvPr>
        </p:nvGraphicFramePr>
        <p:xfrm>
          <a:off x="2012817" y="1067247"/>
          <a:ext cx="4572000" cy="3162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06506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/>
      <p:bldP spid="3" grpId="0" animBg="1"/>
      <p:bldP spid="15" grpId="0" animBg="1"/>
      <p:bldP spid="6" grpId="0"/>
      <p:bldP spid="20" grpId="0"/>
      <p:bldP spid="21" grpId="0" animBg="1"/>
      <p:bldP spid="23" grpId="0"/>
      <p:bldP spid="24" grpId="0" animBg="1"/>
      <p:bldP spid="25" grpId="0"/>
      <p:bldP spid="26" grpId="0" animBg="1"/>
      <p:bldP spid="27" grpId="0"/>
      <p:bldP spid="28" grpId="0"/>
      <p:bldP spid="29" grpId="0" animBg="1"/>
      <p:bldP spid="30" grpId="0"/>
      <p:bldP spid="12" grpId="0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Graphic spid="10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400">
                <a:solidFill>
                  <a:schemeClr val="accent2"/>
                </a:solidFill>
              </a:rPr>
              <a:t>28.09.2011</a:t>
            </a:r>
            <a:endParaRPr lang="en-GB" sz="1400">
              <a:solidFill>
                <a:schemeClr val="accent2"/>
              </a:solidFill>
            </a:endParaRP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sz="1400" dirty="0" err="1" smtClean="0">
                <a:solidFill>
                  <a:schemeClr val="accent2"/>
                </a:solidFill>
              </a:rPr>
              <a:t>Beschleuniger-Betrieb</a:t>
            </a:r>
            <a:r>
              <a:rPr lang="en-GB" sz="1400" dirty="0" smtClean="0">
                <a:solidFill>
                  <a:schemeClr val="accent2"/>
                </a:solidFill>
              </a:rPr>
              <a:t>                        </a:t>
            </a:r>
            <a:r>
              <a:rPr lang="en-GB" sz="1400" dirty="0">
                <a:solidFill>
                  <a:schemeClr val="accent2"/>
                </a:solidFill>
              </a:rPr>
              <a:t>M. Bieler - MBB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31D71B90-2478-4F4E-8C27-0CB29E861331}" type="slidenum">
              <a:rPr lang="en-GB" sz="1400">
                <a:solidFill>
                  <a:schemeClr val="accent2"/>
                </a:solidFill>
              </a:rPr>
              <a:pPr eaLnBrk="1" hangingPunct="1"/>
              <a:t>5</a:t>
            </a:fld>
            <a:endParaRPr lang="en-GB" sz="1400">
              <a:solidFill>
                <a:schemeClr val="accent2"/>
              </a:solidFill>
            </a:endParaRPr>
          </a:p>
        </p:txBody>
      </p:sp>
      <p:sp>
        <p:nvSpPr>
          <p:cNvPr id="4101" name="Slide Number Placeholder 5"/>
          <p:cNvSpPr txBox="1">
            <a:spLocks noGrp="1"/>
          </p:cNvSpPr>
          <p:nvPr/>
        </p:nvSpPr>
        <p:spPr bwMode="auto">
          <a:xfrm>
            <a:off x="8172450" y="6519863"/>
            <a:ext cx="514350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fld id="{050B23A3-AECC-4E1D-A003-AEAED4D92F74}" type="slidenum">
              <a:rPr lang="en-GB" sz="1400">
                <a:solidFill>
                  <a:schemeClr val="accent2"/>
                </a:solidFill>
              </a:rPr>
              <a:pPr algn="r" eaLnBrk="1" hangingPunct="1"/>
              <a:t>5</a:t>
            </a:fld>
            <a:endParaRPr lang="en-GB" sz="1400">
              <a:solidFill>
                <a:schemeClr val="accent2"/>
              </a:solidFill>
            </a:endParaRPr>
          </a:p>
        </p:txBody>
      </p:sp>
      <p:sp>
        <p:nvSpPr>
          <p:cNvPr id="41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260350"/>
            <a:ext cx="8229600" cy="561975"/>
          </a:xfrm>
        </p:spPr>
        <p:txBody>
          <a:bodyPr/>
          <a:lstStyle/>
          <a:p>
            <a:pPr eaLnBrk="1" hangingPunct="1"/>
            <a:r>
              <a:rPr lang="de-DE" sz="3200" dirty="0" smtClean="0"/>
              <a:t>Die Schichtcrew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1052736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-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breites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Spektrum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an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Qualifikationen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(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Geselle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bis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Ingenieur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)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-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keiner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fragt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nach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der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formalen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Qualifikation</a:t>
            </a:r>
            <a:endParaRPr lang="en-US" sz="1800" b="0" dirty="0" smtClean="0">
              <a:solidFill>
                <a:srgbClr val="000000"/>
              </a:solidFill>
              <a:latin typeface="Arial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-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es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gibt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Ingenieure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, die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wenig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beitragen</a:t>
            </a:r>
            <a:endParaRPr lang="en-US" sz="1200" b="0" dirty="0" smtClean="0">
              <a:solidFill>
                <a:srgbClr val="000000"/>
              </a:solidFill>
              <a:latin typeface="Arial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-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es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gibt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“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Arbeiter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”, die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Schichtleiter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sind</a:t>
            </a:r>
            <a:endParaRPr lang="en-US" sz="1800" b="0" dirty="0" smtClean="0">
              <a:solidFill>
                <a:srgbClr val="000000"/>
              </a:solidFill>
              <a:latin typeface="Arial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-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Manche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, die in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ihrer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‘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Heimatgruppe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’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nur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Ausführende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sind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,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  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geniessen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es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, in der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Schicht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zu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den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Handelnden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zu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gehören</a:t>
            </a:r>
            <a:endParaRPr lang="en-US" sz="1800" b="0" dirty="0" smtClean="0">
              <a:solidFill>
                <a:srgbClr val="000000"/>
              </a:solidFill>
              <a:latin typeface="Arial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1800" dirty="0" smtClean="0">
              <a:solidFill>
                <a:srgbClr val="000000"/>
              </a:solidFill>
              <a:latin typeface="Arial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Alle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Schichtgänger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brauchen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Werkzeuge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mit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denen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sie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auch</a:t>
            </a:r>
            <a:endParaRPr lang="en-US" sz="1800" b="0" dirty="0" smtClean="0">
              <a:solidFill>
                <a:srgbClr val="000000"/>
              </a:solidFill>
              <a:latin typeface="Arial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ohne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viel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Hintergrundwissen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erfolgreich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sein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können</a:t>
            </a:r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(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z.B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. WIKI)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1800" b="0" dirty="0">
              <a:solidFill>
                <a:srgbClr val="000000"/>
              </a:solidFill>
              <a:latin typeface="Arial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Allen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Schichtgängern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muss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Hintergrundwissen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angeboten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werden</a:t>
            </a:r>
            <a:endParaRPr lang="en-US" sz="1800" b="0" dirty="0" smtClean="0">
              <a:solidFill>
                <a:srgbClr val="000000"/>
              </a:solidFill>
              <a:latin typeface="Arial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(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im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Seminarraum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und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im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BKR)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1200" b="0" dirty="0">
              <a:solidFill>
                <a:srgbClr val="000000"/>
              </a:solidFill>
              <a:latin typeface="Arial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1400" b="0" dirty="0" smtClean="0">
                <a:solidFill>
                  <a:srgbClr val="000000"/>
                </a:solidFill>
                <a:latin typeface="Arial" charset="0"/>
              </a:rPr>
              <a:t>(“</a:t>
            </a:r>
            <a:r>
              <a:rPr lang="en-US" sz="1400" b="0" dirty="0" err="1" smtClean="0">
                <a:solidFill>
                  <a:srgbClr val="000000"/>
                </a:solidFill>
                <a:latin typeface="Arial" charset="0"/>
              </a:rPr>
              <a:t>Nicht-Studierte</a:t>
            </a:r>
            <a:r>
              <a:rPr lang="en-US" sz="1400" b="0" dirty="0" smtClean="0">
                <a:solidFill>
                  <a:srgbClr val="000000"/>
                </a:solidFill>
                <a:latin typeface="Arial" charset="0"/>
              </a:rPr>
              <a:t>” </a:t>
            </a:r>
            <a:r>
              <a:rPr lang="en-US" sz="1400" b="0" dirty="0" err="1" smtClean="0">
                <a:solidFill>
                  <a:srgbClr val="000000"/>
                </a:solidFill>
                <a:latin typeface="Arial" charset="0"/>
              </a:rPr>
              <a:t>sind</a:t>
            </a:r>
            <a:r>
              <a:rPr lang="en-US" sz="14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400" b="0" dirty="0" err="1" smtClean="0">
                <a:solidFill>
                  <a:srgbClr val="000000"/>
                </a:solidFill>
                <a:latin typeface="Arial" charset="0"/>
              </a:rPr>
              <a:t>es</a:t>
            </a:r>
            <a:r>
              <a:rPr lang="en-US" sz="14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400" b="0" dirty="0" err="1" smtClean="0">
                <a:solidFill>
                  <a:srgbClr val="000000"/>
                </a:solidFill>
                <a:latin typeface="Arial" charset="0"/>
              </a:rPr>
              <a:t>nicht</a:t>
            </a:r>
            <a:r>
              <a:rPr lang="en-US" sz="14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400" b="0" dirty="0" err="1" smtClean="0">
                <a:solidFill>
                  <a:srgbClr val="000000"/>
                </a:solidFill>
                <a:latin typeface="Arial" charset="0"/>
              </a:rPr>
              <a:t>gewohnt</a:t>
            </a:r>
            <a:r>
              <a:rPr lang="en-US" sz="1400" b="0" dirty="0" smtClean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en-US" sz="1400" b="0" dirty="0" err="1" smtClean="0">
                <a:solidFill>
                  <a:srgbClr val="000000"/>
                </a:solidFill>
                <a:latin typeface="Arial" charset="0"/>
              </a:rPr>
              <a:t>sich</a:t>
            </a:r>
            <a:r>
              <a:rPr lang="en-US" sz="14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400" b="0" dirty="0" err="1" smtClean="0">
                <a:solidFill>
                  <a:srgbClr val="000000"/>
                </a:solidFill>
                <a:latin typeface="Arial" charset="0"/>
              </a:rPr>
              <a:t>ein</a:t>
            </a:r>
            <a:r>
              <a:rPr lang="en-US" sz="14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400" b="0" dirty="0" err="1" smtClean="0">
                <a:solidFill>
                  <a:srgbClr val="000000"/>
                </a:solidFill>
                <a:latin typeface="Arial" charset="0"/>
              </a:rPr>
              <a:t>Konzept</a:t>
            </a:r>
            <a:r>
              <a:rPr lang="en-US" sz="14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400" b="0" dirty="0" err="1" smtClean="0">
                <a:solidFill>
                  <a:srgbClr val="000000"/>
                </a:solidFill>
                <a:latin typeface="Arial" charset="0"/>
              </a:rPr>
              <a:t>wie</a:t>
            </a:r>
            <a:r>
              <a:rPr lang="en-US" sz="14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400" b="0" dirty="0" err="1" smtClean="0">
                <a:solidFill>
                  <a:srgbClr val="000000"/>
                </a:solidFill>
                <a:latin typeface="Arial" charset="0"/>
              </a:rPr>
              <a:t>etwa</a:t>
            </a:r>
            <a:endParaRPr lang="en-US" sz="1400" b="0" dirty="0" smtClean="0">
              <a:solidFill>
                <a:srgbClr val="000000"/>
              </a:solidFill>
              <a:latin typeface="Arial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1400" b="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400" b="0" dirty="0" smtClean="0">
                <a:solidFill>
                  <a:srgbClr val="000000"/>
                </a:solidFill>
                <a:latin typeface="Arial" charset="0"/>
              </a:rPr>
              <a:t>  die </a:t>
            </a:r>
            <a:r>
              <a:rPr lang="el-GR" sz="1400" b="0" dirty="0" smtClean="0">
                <a:solidFill>
                  <a:srgbClr val="000000"/>
                </a:solidFill>
                <a:latin typeface="Arial" charset="0"/>
              </a:rPr>
              <a:t>β</a:t>
            </a:r>
            <a:r>
              <a:rPr lang="de-DE" sz="1400" b="0" dirty="0" smtClean="0">
                <a:solidFill>
                  <a:srgbClr val="000000"/>
                </a:solidFill>
                <a:latin typeface="Arial" charset="0"/>
              </a:rPr>
              <a:t>-Funktion selbstständig zu erarbeiten)</a:t>
            </a:r>
            <a:endParaRPr lang="en-US" sz="1400" b="0" dirty="0" smtClean="0">
              <a:solidFill>
                <a:srgbClr val="000000"/>
              </a:solidFill>
              <a:latin typeface="Arial" charset="0"/>
            </a:endParaRPr>
          </a:p>
          <a:p>
            <a:pPr marL="400050" lvl="1" indent="0" eaLnBrk="1" hangingPunct="1">
              <a:spcBef>
                <a:spcPct val="0"/>
              </a:spcBef>
              <a:buNone/>
            </a:pPr>
            <a:endParaRPr lang="en-US" sz="1600" b="0" dirty="0" smtClean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en-US" sz="2000" b="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51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400">
                <a:solidFill>
                  <a:schemeClr val="accent2"/>
                </a:solidFill>
              </a:rPr>
              <a:t>28.09.2011</a:t>
            </a:r>
            <a:endParaRPr lang="en-GB" sz="1400">
              <a:solidFill>
                <a:schemeClr val="accent2"/>
              </a:solidFill>
            </a:endParaRP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sz="1400" dirty="0" err="1" smtClean="0">
                <a:solidFill>
                  <a:schemeClr val="accent2"/>
                </a:solidFill>
              </a:rPr>
              <a:t>Beschleuniger-Betrieb</a:t>
            </a:r>
            <a:r>
              <a:rPr lang="en-GB" sz="1400" dirty="0" smtClean="0">
                <a:solidFill>
                  <a:schemeClr val="accent2"/>
                </a:solidFill>
              </a:rPr>
              <a:t>                        </a:t>
            </a:r>
            <a:r>
              <a:rPr lang="en-GB" sz="1400" dirty="0">
                <a:solidFill>
                  <a:schemeClr val="accent2"/>
                </a:solidFill>
              </a:rPr>
              <a:t>M. Bieler - MBB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31D71B90-2478-4F4E-8C27-0CB29E861331}" type="slidenum">
              <a:rPr lang="en-GB" sz="1400">
                <a:solidFill>
                  <a:schemeClr val="accent2"/>
                </a:solidFill>
              </a:rPr>
              <a:pPr eaLnBrk="1" hangingPunct="1"/>
              <a:t>6</a:t>
            </a:fld>
            <a:endParaRPr lang="en-GB" sz="1400">
              <a:solidFill>
                <a:schemeClr val="accent2"/>
              </a:solidFill>
            </a:endParaRPr>
          </a:p>
        </p:txBody>
      </p:sp>
      <p:sp>
        <p:nvSpPr>
          <p:cNvPr id="4101" name="Slide Number Placeholder 5"/>
          <p:cNvSpPr txBox="1">
            <a:spLocks noGrp="1"/>
          </p:cNvSpPr>
          <p:nvPr/>
        </p:nvSpPr>
        <p:spPr bwMode="auto">
          <a:xfrm>
            <a:off x="8172450" y="6519863"/>
            <a:ext cx="514350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fld id="{050B23A3-AECC-4E1D-A003-AEAED4D92F74}" type="slidenum">
              <a:rPr lang="en-GB" sz="1400">
                <a:solidFill>
                  <a:schemeClr val="accent2"/>
                </a:solidFill>
              </a:rPr>
              <a:pPr algn="r" eaLnBrk="1" hangingPunct="1"/>
              <a:t>6</a:t>
            </a:fld>
            <a:endParaRPr lang="en-GB" sz="1400">
              <a:solidFill>
                <a:schemeClr val="accent2"/>
              </a:solidFill>
            </a:endParaRPr>
          </a:p>
        </p:txBody>
      </p:sp>
      <p:sp>
        <p:nvSpPr>
          <p:cNvPr id="41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260350"/>
            <a:ext cx="8229600" cy="561975"/>
          </a:xfrm>
        </p:spPr>
        <p:txBody>
          <a:bodyPr/>
          <a:lstStyle/>
          <a:p>
            <a:pPr eaLnBrk="1" hangingPunct="1"/>
            <a:r>
              <a:rPr lang="de-DE" sz="3200" dirty="0" smtClean="0"/>
              <a:t>Schichtleiter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1052736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Schichtleiter</a:t>
            </a:r>
            <a:endParaRPr lang="en-US" sz="2000" dirty="0" smtClean="0">
              <a:solidFill>
                <a:srgbClr val="000000"/>
              </a:solidFill>
              <a:latin typeface="Arial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US" sz="1200" dirty="0" smtClean="0">
              <a:solidFill>
                <a:srgbClr val="000000"/>
              </a:solidFill>
              <a:latin typeface="Arial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-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werden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unabhängig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von der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formalen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Qualifikation</a:t>
            </a:r>
            <a:endParaRPr lang="en-US" sz="1800" b="0" dirty="0" smtClean="0">
              <a:solidFill>
                <a:srgbClr val="000000"/>
              </a:solidFill>
              <a:latin typeface="Arial" charset="0"/>
            </a:endParaRPr>
          </a:p>
          <a:p>
            <a:pPr marL="400050" lvl="1" indent="0" eaLnBrk="1" hangingPunct="1">
              <a:spcBef>
                <a:spcPct val="0"/>
              </a:spcBef>
              <a:buNone/>
            </a:pP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und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Eingruppierung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ernannt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.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-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können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aus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formalen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Gründen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nicht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Vorgesetzte</a:t>
            </a:r>
            <a:endParaRPr lang="en-US" sz="1800" b="0" dirty="0" smtClean="0">
              <a:solidFill>
                <a:srgbClr val="000000"/>
              </a:solidFill>
              <a:latin typeface="Arial" charset="0"/>
            </a:endParaRPr>
          </a:p>
          <a:p>
            <a:pPr marL="400050" lvl="1" indent="0" eaLnBrk="1" hangingPunct="1">
              <a:spcBef>
                <a:spcPct val="0"/>
              </a:spcBef>
              <a:buNone/>
            </a:pP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der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Schicht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sein</a:t>
            </a:r>
            <a:endParaRPr lang="en-US" sz="1800" b="0" dirty="0" smtClean="0">
              <a:solidFill>
                <a:srgbClr val="000000"/>
              </a:solidFill>
              <a:latin typeface="Arial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-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tragen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an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vielen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Stellen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Verantwortung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(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Strahlenschutz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)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1200" b="0" dirty="0" smtClean="0">
              <a:solidFill>
                <a:srgbClr val="000000"/>
              </a:solidFill>
              <a:latin typeface="Arial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-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sollten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sich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aus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der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aktiven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Bedienung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zurückziehen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,</a:t>
            </a:r>
          </a:p>
          <a:p>
            <a:pPr marL="400050" lvl="1" indent="0" eaLnBrk="1" hangingPunct="1">
              <a:spcBef>
                <a:spcPct val="0"/>
              </a:spcBef>
              <a:buNone/>
            </a:pP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um den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Überblick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über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b="0" dirty="0" err="1">
                <a:solidFill>
                  <a:srgbClr val="000000"/>
                </a:solidFill>
                <a:latin typeface="Arial" charset="0"/>
              </a:rPr>
              <a:t>A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lles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zu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behalten</a:t>
            </a:r>
            <a:endParaRPr lang="en-US" sz="1800" b="0" dirty="0" smtClean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en-US" sz="1800" b="0" dirty="0">
              <a:solidFill>
                <a:srgbClr val="000000"/>
              </a:solidFill>
              <a:latin typeface="Arial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1800" dirty="0" err="1" smtClean="0">
                <a:solidFill>
                  <a:srgbClr val="000000"/>
                </a:solidFill>
                <a:latin typeface="Arial" charset="0"/>
              </a:rPr>
              <a:t>Aber</a:t>
            </a: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:</a:t>
            </a:r>
          </a:p>
          <a:p>
            <a:pPr eaLnBrk="1" hangingPunct="1">
              <a:spcBef>
                <a:spcPct val="0"/>
              </a:spcBef>
            </a:pP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Das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ist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langweiliger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als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selber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zu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agieren</a:t>
            </a:r>
            <a:endParaRPr lang="en-US" sz="1800" b="0" dirty="0" smtClean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Die SL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sind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genau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die “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Macher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”, die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wir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an den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Maschinen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brauchen</a:t>
            </a:r>
            <a:endParaRPr lang="en-US" sz="1800" b="0" dirty="0" smtClean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Die SL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brauchen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Erfahrung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aus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der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Bedienung</a:t>
            </a:r>
            <a:endParaRPr lang="en-US" sz="1800" b="0" dirty="0" smtClean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Die SL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müssen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aktuelle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Änderungen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mitbekommen</a:t>
            </a:r>
            <a:endParaRPr lang="en-US" sz="1800" b="0" dirty="0" smtClean="0">
              <a:solidFill>
                <a:srgbClr val="000000"/>
              </a:solidFill>
              <a:latin typeface="Arial" charset="0"/>
            </a:endParaRPr>
          </a:p>
          <a:p>
            <a:pPr marL="400050" lvl="1" indent="0" eaLnBrk="1" hangingPunct="1">
              <a:spcBef>
                <a:spcPct val="0"/>
              </a:spcBef>
              <a:buNone/>
            </a:pPr>
            <a:endParaRPr lang="en-US" sz="1600" b="0" dirty="0">
              <a:solidFill>
                <a:srgbClr val="000000"/>
              </a:solidFill>
              <a:latin typeface="Arial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2000" b="0" dirty="0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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Rückzug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 und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Überblick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,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wenn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es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hektisch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wird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,</a:t>
            </a:r>
          </a:p>
          <a:p>
            <a:pPr marL="400050" lvl="1" indent="0" eaLnBrk="1" hangingPunct="1">
              <a:spcBef>
                <a:spcPct val="0"/>
              </a:spcBef>
              <a:buNone/>
            </a:pPr>
            <a:r>
              <a:rPr lang="en-US" sz="1800" b="0" dirty="0" err="1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Mitarbeit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nachts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 und am </a:t>
            </a:r>
            <a:r>
              <a:rPr lang="en-US" sz="1800" b="0" dirty="0" err="1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Wochenende</a:t>
            </a:r>
            <a:endParaRPr lang="en-US" sz="1800" b="0" dirty="0" smtClean="0">
              <a:solidFill>
                <a:srgbClr val="000000"/>
              </a:solidFill>
              <a:latin typeface="Arial" charset="0"/>
            </a:endParaRPr>
          </a:p>
          <a:p>
            <a:pPr marL="400050" lvl="1" indent="0" eaLnBrk="1" hangingPunct="1">
              <a:spcBef>
                <a:spcPct val="0"/>
              </a:spcBef>
              <a:buNone/>
            </a:pPr>
            <a:endParaRPr lang="en-US" sz="1600" b="0" dirty="0" smtClean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en-US" sz="2000" b="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85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400">
                <a:solidFill>
                  <a:schemeClr val="accent2"/>
                </a:solidFill>
              </a:rPr>
              <a:t>28.09.2011</a:t>
            </a:r>
            <a:endParaRPr lang="en-GB" sz="1400">
              <a:solidFill>
                <a:schemeClr val="accent2"/>
              </a:solidFill>
            </a:endParaRP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sz="1400" dirty="0" err="1" smtClean="0">
                <a:solidFill>
                  <a:schemeClr val="accent2"/>
                </a:solidFill>
              </a:rPr>
              <a:t>Beschleuniger-Betrieb</a:t>
            </a:r>
            <a:r>
              <a:rPr lang="en-GB" sz="1400" dirty="0" smtClean="0">
                <a:solidFill>
                  <a:schemeClr val="accent2"/>
                </a:solidFill>
              </a:rPr>
              <a:t>                        </a:t>
            </a:r>
            <a:r>
              <a:rPr lang="en-GB" sz="1400" dirty="0">
                <a:solidFill>
                  <a:schemeClr val="accent2"/>
                </a:solidFill>
              </a:rPr>
              <a:t>M. Bieler - MBB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31D71B90-2478-4F4E-8C27-0CB29E861331}" type="slidenum">
              <a:rPr lang="en-GB" sz="1400">
                <a:solidFill>
                  <a:schemeClr val="accent2"/>
                </a:solidFill>
              </a:rPr>
              <a:pPr eaLnBrk="1" hangingPunct="1"/>
              <a:t>7</a:t>
            </a:fld>
            <a:endParaRPr lang="en-GB" sz="1400">
              <a:solidFill>
                <a:schemeClr val="accent2"/>
              </a:solidFill>
            </a:endParaRPr>
          </a:p>
        </p:txBody>
      </p:sp>
      <p:sp>
        <p:nvSpPr>
          <p:cNvPr id="4101" name="Slide Number Placeholder 5"/>
          <p:cNvSpPr txBox="1">
            <a:spLocks noGrp="1"/>
          </p:cNvSpPr>
          <p:nvPr/>
        </p:nvSpPr>
        <p:spPr bwMode="auto">
          <a:xfrm>
            <a:off x="8172450" y="6519863"/>
            <a:ext cx="514350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fld id="{050B23A3-AECC-4E1D-A003-AEAED4D92F74}" type="slidenum">
              <a:rPr lang="en-GB" sz="1400">
                <a:solidFill>
                  <a:schemeClr val="accent2"/>
                </a:solidFill>
              </a:rPr>
              <a:pPr algn="r" eaLnBrk="1" hangingPunct="1"/>
              <a:t>7</a:t>
            </a:fld>
            <a:endParaRPr lang="en-GB" sz="1400">
              <a:solidFill>
                <a:schemeClr val="accent2"/>
              </a:solidFill>
            </a:endParaRPr>
          </a:p>
        </p:txBody>
      </p:sp>
      <p:sp>
        <p:nvSpPr>
          <p:cNvPr id="41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260350"/>
            <a:ext cx="8229600" cy="561975"/>
          </a:xfrm>
        </p:spPr>
        <p:txBody>
          <a:bodyPr/>
          <a:lstStyle/>
          <a:p>
            <a:pPr eaLnBrk="1" hangingPunct="1"/>
            <a:r>
              <a:rPr lang="de-DE" sz="3200" dirty="0" smtClean="0"/>
              <a:t>Atemschutzgeräteträger (AGTs)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1052736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Etwa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1/3 der 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Schichtgänger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sind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AGTs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US" sz="1200" dirty="0" smtClean="0">
              <a:solidFill>
                <a:srgbClr val="000000"/>
              </a:solidFill>
              <a:latin typeface="Arial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SAVE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darf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nur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mit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den BKR-AGTs in den 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AGT-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Einsatz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.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US" sz="2000" b="0" dirty="0">
              <a:solidFill>
                <a:srgbClr val="000000"/>
              </a:solidFill>
              <a:latin typeface="Arial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Ohne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BKR-AGTs muss die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Feuerwehr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gerufen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werden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.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US" sz="2000" b="0" dirty="0" smtClean="0">
              <a:solidFill>
                <a:srgbClr val="000000"/>
              </a:solidFill>
              <a:latin typeface="Arial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Das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ist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bei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Fehlalarmen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teuer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und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kann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dazu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führen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,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sz="2000" b="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daß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die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Feuerwehr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DESY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zwingt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eine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Werksfeuerwehr</a:t>
            </a:r>
            <a:endParaRPr lang="en-US" sz="2000" b="0" dirty="0" smtClean="0">
              <a:solidFill>
                <a:srgbClr val="000000"/>
              </a:solidFill>
              <a:latin typeface="Arial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sz="2000" b="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aufzubauen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.</a:t>
            </a:r>
            <a:endParaRPr lang="en-US" sz="2000" b="0" dirty="0">
              <a:solidFill>
                <a:srgbClr val="000000"/>
              </a:solidFill>
              <a:latin typeface="Arial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US" sz="1800" b="0" dirty="0" smtClean="0">
              <a:solidFill>
                <a:srgbClr val="000000"/>
              </a:solidFill>
              <a:latin typeface="Arial" charset="0"/>
            </a:endParaRPr>
          </a:p>
          <a:p>
            <a:pPr marL="400050" lvl="1" indent="0" eaLnBrk="1" hangingPunct="1">
              <a:spcBef>
                <a:spcPct val="0"/>
              </a:spcBef>
              <a:buNone/>
            </a:pPr>
            <a:endParaRPr lang="en-US" sz="1600" b="0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Font typeface="Wingdings"/>
              <a:buChar char="è"/>
            </a:pPr>
            <a:r>
              <a:rPr lang="en-US" sz="2000" b="0" dirty="0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AGTs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werben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 und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unterstützen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,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auch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wenn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 die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permanente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2000" b="0" dirty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 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      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Ausbildung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Zeit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kostet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.</a:t>
            </a:r>
            <a:endParaRPr lang="en-US" sz="2000" b="0" dirty="0" smtClean="0">
              <a:solidFill>
                <a:srgbClr val="000000"/>
              </a:solidFill>
              <a:latin typeface="Arial" charset="0"/>
            </a:endParaRPr>
          </a:p>
          <a:p>
            <a:pPr marL="400050" lvl="1" indent="0" eaLnBrk="1" hangingPunct="1">
              <a:spcBef>
                <a:spcPct val="0"/>
              </a:spcBef>
              <a:buNone/>
            </a:pPr>
            <a:endParaRPr lang="en-US" sz="1600" b="0" dirty="0" smtClean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en-US" sz="2000" b="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11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400">
                <a:solidFill>
                  <a:schemeClr val="accent2"/>
                </a:solidFill>
              </a:rPr>
              <a:t>28.09.2011</a:t>
            </a:r>
            <a:endParaRPr lang="en-GB" sz="1400">
              <a:solidFill>
                <a:schemeClr val="accent2"/>
              </a:solidFill>
            </a:endParaRP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sz="1400" dirty="0" err="1" smtClean="0">
                <a:solidFill>
                  <a:schemeClr val="accent2"/>
                </a:solidFill>
              </a:rPr>
              <a:t>Beschleuniger-Betrieb</a:t>
            </a:r>
            <a:r>
              <a:rPr lang="en-GB" sz="1400" dirty="0" smtClean="0">
                <a:solidFill>
                  <a:schemeClr val="accent2"/>
                </a:solidFill>
              </a:rPr>
              <a:t>                        </a:t>
            </a:r>
            <a:r>
              <a:rPr lang="en-GB" sz="1400" dirty="0">
                <a:solidFill>
                  <a:schemeClr val="accent2"/>
                </a:solidFill>
              </a:rPr>
              <a:t>M. Bieler - MBB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31D71B90-2478-4F4E-8C27-0CB29E861331}" type="slidenum">
              <a:rPr lang="en-GB" sz="1400">
                <a:solidFill>
                  <a:schemeClr val="accent2"/>
                </a:solidFill>
              </a:rPr>
              <a:pPr eaLnBrk="1" hangingPunct="1"/>
              <a:t>8</a:t>
            </a:fld>
            <a:endParaRPr lang="en-GB" sz="1400">
              <a:solidFill>
                <a:schemeClr val="accent2"/>
              </a:solidFill>
            </a:endParaRPr>
          </a:p>
        </p:txBody>
      </p:sp>
      <p:sp>
        <p:nvSpPr>
          <p:cNvPr id="4101" name="Slide Number Placeholder 5"/>
          <p:cNvSpPr txBox="1">
            <a:spLocks noGrp="1"/>
          </p:cNvSpPr>
          <p:nvPr/>
        </p:nvSpPr>
        <p:spPr bwMode="auto">
          <a:xfrm>
            <a:off x="8172450" y="6519863"/>
            <a:ext cx="514350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fld id="{050B23A3-AECC-4E1D-A003-AEAED4D92F74}" type="slidenum">
              <a:rPr lang="en-GB" sz="1400">
                <a:solidFill>
                  <a:schemeClr val="accent2"/>
                </a:solidFill>
              </a:rPr>
              <a:pPr algn="r" eaLnBrk="1" hangingPunct="1"/>
              <a:t>8</a:t>
            </a:fld>
            <a:endParaRPr lang="en-GB" sz="1400">
              <a:solidFill>
                <a:schemeClr val="accent2"/>
              </a:solidFill>
            </a:endParaRPr>
          </a:p>
        </p:txBody>
      </p:sp>
      <p:sp>
        <p:nvSpPr>
          <p:cNvPr id="41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260350"/>
            <a:ext cx="8229600" cy="561975"/>
          </a:xfrm>
        </p:spPr>
        <p:txBody>
          <a:bodyPr/>
          <a:lstStyle/>
          <a:p>
            <a:pPr eaLnBrk="1" hangingPunct="1"/>
            <a:r>
              <a:rPr lang="de-DE" sz="3200" dirty="0" smtClean="0"/>
              <a:t>Automatisierung vs. Handarbeit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1052736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Handarbeit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ist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gut, um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Wissen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zu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schaffen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und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zu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erhalten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.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US" sz="2000" b="0" dirty="0">
              <a:solidFill>
                <a:srgbClr val="000000"/>
              </a:solidFill>
              <a:latin typeface="Arial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Automatisierung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ist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gut, um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Ergebnisse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reproduzierbar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zu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machen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sz="2000" b="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und um der Crew stupide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oder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komplizierte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Arbeit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abzunehmen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.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US" sz="2000" b="0" dirty="0">
              <a:solidFill>
                <a:srgbClr val="000000"/>
              </a:solidFill>
              <a:latin typeface="Arial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Automatisierung</a:t>
            </a:r>
            <a:endParaRPr lang="en-US" sz="2000" b="0" dirty="0" smtClean="0">
              <a:solidFill>
                <a:srgbClr val="000000"/>
              </a:solidFill>
              <a:latin typeface="Arial" charset="0"/>
            </a:endParaRPr>
          </a:p>
          <a:p>
            <a:pPr lvl="0" eaLnBrk="1" hangingPunct="1">
              <a:spcBef>
                <a:spcPct val="0"/>
              </a:spcBef>
              <a:buFontTx/>
              <a:buChar char="-"/>
            </a:pP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gefährded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Hintergrundwissen</a:t>
            </a:r>
            <a:endParaRPr lang="en-US" sz="2000" b="0" dirty="0" smtClean="0">
              <a:solidFill>
                <a:srgbClr val="000000"/>
              </a:solidFill>
              <a:latin typeface="Arial" charset="0"/>
            </a:endParaRPr>
          </a:p>
          <a:p>
            <a:pPr lvl="0" eaLnBrk="1" hangingPunct="1">
              <a:spcBef>
                <a:spcPct val="0"/>
              </a:spcBef>
              <a:buFontTx/>
              <a:buChar char="-"/>
            </a:pP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erschwert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die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Fehlersuche</a:t>
            </a:r>
            <a:endParaRPr lang="en-US" sz="2000" b="0" dirty="0" smtClean="0">
              <a:solidFill>
                <a:srgbClr val="000000"/>
              </a:solidFill>
              <a:latin typeface="Arial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US" sz="2000" b="0" dirty="0" smtClean="0">
              <a:solidFill>
                <a:srgbClr val="000000"/>
              </a:solidFill>
              <a:latin typeface="Arial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Jeder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Automat muss auf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Anforderung</a:t>
            </a:r>
            <a:r>
              <a:rPr lang="en-US" sz="2000" b="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seine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Schritte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öffentlich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machen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(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Dokumentation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im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WIKI)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US" sz="2000" b="0" dirty="0">
              <a:solidFill>
                <a:srgbClr val="000000"/>
              </a:solidFill>
              <a:latin typeface="Arial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Jeder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Schritt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muss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ohne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den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Automaten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ausführbar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sein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.</a:t>
            </a:r>
          </a:p>
          <a:p>
            <a:pPr lvl="0" eaLnBrk="1" hangingPunct="1">
              <a:spcBef>
                <a:spcPct val="0"/>
              </a:spcBef>
              <a:buFontTx/>
              <a:buChar char="-"/>
            </a:pPr>
            <a:endParaRPr lang="en-US" sz="2000" b="0" dirty="0" smtClean="0">
              <a:solidFill>
                <a:srgbClr val="000000"/>
              </a:solidFill>
              <a:latin typeface="Arial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sz="2000" b="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endParaRPr lang="en-US" sz="1800" b="0" dirty="0" smtClean="0">
              <a:solidFill>
                <a:srgbClr val="000000"/>
              </a:solidFill>
              <a:latin typeface="Arial" charset="0"/>
            </a:endParaRPr>
          </a:p>
          <a:p>
            <a:pPr marL="400050" lvl="1" indent="0" eaLnBrk="1" hangingPunct="1">
              <a:spcBef>
                <a:spcPct val="0"/>
              </a:spcBef>
              <a:buNone/>
            </a:pPr>
            <a:endParaRPr lang="en-US" sz="1600" b="0" dirty="0">
              <a:solidFill>
                <a:srgbClr val="000000"/>
              </a:solidFill>
              <a:latin typeface="Arial" charset="0"/>
            </a:endParaRPr>
          </a:p>
          <a:p>
            <a:pPr marL="400050" lvl="1" indent="0" eaLnBrk="1" hangingPunct="1">
              <a:spcBef>
                <a:spcPct val="0"/>
              </a:spcBef>
              <a:buNone/>
            </a:pPr>
            <a:endParaRPr lang="en-US" sz="1600" b="0" dirty="0" smtClean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en-US" sz="2000" b="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17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400">
                <a:solidFill>
                  <a:schemeClr val="accent2"/>
                </a:solidFill>
              </a:rPr>
              <a:t>28.09.2011</a:t>
            </a:r>
            <a:endParaRPr lang="en-GB" sz="1400">
              <a:solidFill>
                <a:schemeClr val="accent2"/>
              </a:solidFill>
            </a:endParaRP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sz="1400" dirty="0" err="1" smtClean="0">
                <a:solidFill>
                  <a:schemeClr val="accent2"/>
                </a:solidFill>
              </a:rPr>
              <a:t>Beschleuniger-Betrieb</a:t>
            </a:r>
            <a:r>
              <a:rPr lang="en-GB" sz="1400" dirty="0" smtClean="0">
                <a:solidFill>
                  <a:schemeClr val="accent2"/>
                </a:solidFill>
              </a:rPr>
              <a:t>                        </a:t>
            </a:r>
            <a:r>
              <a:rPr lang="en-GB" sz="1400" dirty="0">
                <a:solidFill>
                  <a:schemeClr val="accent2"/>
                </a:solidFill>
              </a:rPr>
              <a:t>M. Bieler - MBB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31D71B90-2478-4F4E-8C27-0CB29E861331}" type="slidenum">
              <a:rPr lang="en-GB" sz="1400">
                <a:solidFill>
                  <a:schemeClr val="accent2"/>
                </a:solidFill>
              </a:rPr>
              <a:pPr eaLnBrk="1" hangingPunct="1"/>
              <a:t>9</a:t>
            </a:fld>
            <a:endParaRPr lang="en-GB" sz="1400">
              <a:solidFill>
                <a:schemeClr val="accent2"/>
              </a:solidFill>
            </a:endParaRPr>
          </a:p>
        </p:txBody>
      </p:sp>
      <p:sp>
        <p:nvSpPr>
          <p:cNvPr id="4101" name="Slide Number Placeholder 5"/>
          <p:cNvSpPr txBox="1">
            <a:spLocks noGrp="1"/>
          </p:cNvSpPr>
          <p:nvPr/>
        </p:nvSpPr>
        <p:spPr bwMode="auto">
          <a:xfrm>
            <a:off x="8172450" y="6519863"/>
            <a:ext cx="514350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3333FF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fld id="{050B23A3-AECC-4E1D-A003-AEAED4D92F74}" type="slidenum">
              <a:rPr lang="en-GB" sz="1400">
                <a:solidFill>
                  <a:schemeClr val="accent2"/>
                </a:solidFill>
              </a:rPr>
              <a:pPr algn="r" eaLnBrk="1" hangingPunct="1"/>
              <a:t>9</a:t>
            </a:fld>
            <a:endParaRPr lang="en-GB" sz="1400">
              <a:solidFill>
                <a:schemeClr val="accent2"/>
              </a:solidFill>
            </a:endParaRPr>
          </a:p>
        </p:txBody>
      </p:sp>
      <p:sp>
        <p:nvSpPr>
          <p:cNvPr id="41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260350"/>
            <a:ext cx="8229600" cy="561975"/>
          </a:xfrm>
        </p:spPr>
        <p:txBody>
          <a:bodyPr/>
          <a:lstStyle/>
          <a:p>
            <a:pPr eaLnBrk="1" hangingPunct="1"/>
            <a:r>
              <a:rPr lang="de-DE" sz="3200" dirty="0" smtClean="0"/>
              <a:t>Betrieb morgen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1052736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2012: Olympus-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Betrieb</a:t>
            </a:r>
            <a:endParaRPr lang="en-US" sz="2000" dirty="0" smtClean="0">
              <a:solidFill>
                <a:srgbClr val="000000"/>
              </a:solidFill>
              <a:latin typeface="Arial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US" sz="1200" dirty="0" smtClean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Im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Februar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und von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Mitte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Oktober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bis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Jahresende</a:t>
            </a:r>
            <a:endParaRPr lang="en-US" sz="2000" b="0" dirty="0" smtClean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en-US" sz="2000" b="0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“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Lumituning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”,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Backgroundtuning</a:t>
            </a:r>
            <a:endParaRPr lang="en-US" sz="2000" b="0" dirty="0" smtClean="0">
              <a:solidFill>
                <a:srgbClr val="000000"/>
              </a:solidFill>
              <a:latin typeface="Arial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2000" b="0" dirty="0" smtClean="0">
              <a:solidFill>
                <a:srgbClr val="000000"/>
              </a:solidFill>
              <a:latin typeface="Arial" charset="0"/>
            </a:endParaRPr>
          </a:p>
          <a:p>
            <a:pPr lvl="0" eaLnBrk="1" hangingPunct="1">
              <a:spcBef>
                <a:spcPct val="0"/>
              </a:spcBef>
              <a:buFontTx/>
              <a:buChar char="-"/>
            </a:pP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Häufiger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Wechsel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zwischen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e</a:t>
            </a:r>
            <a:r>
              <a:rPr lang="en-US" sz="2000" b="0" baseline="30000" dirty="0" smtClean="0">
                <a:solidFill>
                  <a:srgbClr val="000000"/>
                </a:solidFill>
                <a:latin typeface="Arial" charset="0"/>
              </a:rPr>
              <a:t>+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und e</a:t>
            </a:r>
            <a:r>
              <a:rPr lang="en-US" sz="2000" b="0" baseline="30000" dirty="0" smtClean="0">
                <a:solidFill>
                  <a:srgbClr val="000000"/>
                </a:solidFill>
                <a:latin typeface="Arial" charset="0"/>
              </a:rPr>
              <a:t>-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US" sz="1600" b="0" baseline="30000" dirty="0" smtClean="0">
              <a:solidFill>
                <a:srgbClr val="000000"/>
              </a:solidFill>
              <a:latin typeface="Arial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1200" b="0" dirty="0" smtClean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Bei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e</a:t>
            </a:r>
            <a:r>
              <a:rPr lang="en-US" sz="2000" b="0" baseline="30000" dirty="0" smtClean="0">
                <a:solidFill>
                  <a:srgbClr val="000000"/>
                </a:solidFill>
                <a:latin typeface="Arial" charset="0"/>
              </a:rPr>
              <a:t>-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kein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TopUp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bei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PETRA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möglich</a:t>
            </a:r>
            <a:endParaRPr lang="en-US" sz="2000" b="0" baseline="30000" dirty="0" smtClean="0">
              <a:solidFill>
                <a:srgbClr val="000000"/>
              </a:solidFill>
              <a:latin typeface="Arial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2000" b="0" dirty="0" smtClean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Erhöhter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Aufwand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in der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Bedienung</a:t>
            </a:r>
            <a:endParaRPr lang="en-US" sz="2000" b="0" dirty="0" smtClean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en-US" sz="2000" b="0" dirty="0" smtClean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DORIS und PETRA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nicht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im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thermischen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Gleichgewicht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,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     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häufiges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</a:rPr>
              <a:t>Umschaten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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erhöhte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Ausfallraten</a:t>
            </a:r>
            <a:endParaRPr lang="en-US" sz="2000" b="0" dirty="0" smtClean="0">
              <a:solidFill>
                <a:srgbClr val="000000"/>
              </a:solidFill>
              <a:latin typeface="Arial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2000" dirty="0" smtClean="0">
              <a:solidFill>
                <a:srgbClr val="000000"/>
              </a:solidFill>
              <a:latin typeface="Arial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 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1200" b="0" dirty="0" smtClean="0">
              <a:solidFill>
                <a:srgbClr val="000000"/>
              </a:solidFill>
              <a:latin typeface="Arial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2000" b="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89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1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76200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1" i="0" u="none" strike="noStrike" cap="none" normalizeH="0" baseline="0">
            <a:ln>
              <a:noFill/>
            </a:ln>
            <a:solidFill>
              <a:srgbClr val="3333FF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76200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1" i="0" u="none" strike="noStrike" cap="none" normalizeH="0" baseline="0">
            <a:ln>
              <a:noFill/>
            </a:ln>
            <a:solidFill>
              <a:srgbClr val="3333FF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1439</Words>
  <Application>Microsoft Office PowerPoint</Application>
  <PresentationFormat>On-screen Show (4:3)</PresentationFormat>
  <Paragraphs>399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Standarddesign1</vt:lpstr>
      <vt:lpstr>1_Custom Design</vt:lpstr>
      <vt:lpstr>Custom Design</vt:lpstr>
      <vt:lpstr>Beschleuniger-Betrieb</vt:lpstr>
      <vt:lpstr>Betrieb früher</vt:lpstr>
      <vt:lpstr>Betrieb heute</vt:lpstr>
      <vt:lpstr>Die Schichtcrew</vt:lpstr>
      <vt:lpstr>Die Schichtcrew</vt:lpstr>
      <vt:lpstr>Schichtleiter</vt:lpstr>
      <vt:lpstr>Atemschutzgeräteträger (AGTs)</vt:lpstr>
      <vt:lpstr>Automatisierung vs. Handarbeit</vt:lpstr>
      <vt:lpstr>Betrieb morgen</vt:lpstr>
      <vt:lpstr>Betrieb morgen</vt:lpstr>
      <vt:lpstr>Betrieb morgen</vt:lpstr>
      <vt:lpstr>Schichtstärke</vt:lpstr>
      <vt:lpstr>Einarbeitung FLASH (und später XFEL)</vt:lpstr>
      <vt:lpstr>Einarbeitung FLASH (und später XFEL)</vt:lpstr>
      <vt:lpstr>Einarbeitung FLASH (und später XFEL)</vt:lpstr>
      <vt:lpstr>Einarbeitung XFEL</vt:lpstr>
      <vt:lpstr>Einarbeitung XFEL</vt:lpstr>
      <vt:lpstr>Einarbeitung XFEL</vt:lpstr>
      <vt:lpstr>Zusammenfassung</vt:lpstr>
    </vt:vector>
  </TitlesOfParts>
  <Company>DESY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weckert</dc:creator>
  <cp:lastModifiedBy>Bieler, Michael</cp:lastModifiedBy>
  <cp:revision>1328</cp:revision>
  <cp:lastPrinted>2008-02-26T08:59:45Z</cp:lastPrinted>
  <dcterms:created xsi:type="dcterms:W3CDTF">2008-02-26T06:53:26Z</dcterms:created>
  <dcterms:modified xsi:type="dcterms:W3CDTF">2011-09-27T12:24:56Z</dcterms:modified>
</cp:coreProperties>
</file>