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charts/chart1.xml" ContentType="application/vnd.openxmlformats-officedocument.drawingml.chart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63" r:id="rId2"/>
    <p:sldId id="309" r:id="rId3"/>
    <p:sldId id="328" r:id="rId4"/>
    <p:sldId id="329" r:id="rId5"/>
    <p:sldId id="305" r:id="rId6"/>
    <p:sldId id="295" r:id="rId7"/>
    <p:sldId id="337" r:id="rId8"/>
    <p:sldId id="298" r:id="rId9"/>
    <p:sldId id="306" r:id="rId10"/>
    <p:sldId id="330" r:id="rId11"/>
    <p:sldId id="331" r:id="rId12"/>
    <p:sldId id="327" r:id="rId13"/>
    <p:sldId id="322" r:id="rId14"/>
    <p:sldId id="326" r:id="rId15"/>
    <p:sldId id="323" r:id="rId16"/>
    <p:sldId id="316" r:id="rId17"/>
    <p:sldId id="338" r:id="rId18"/>
    <p:sldId id="333" r:id="rId19"/>
    <p:sldId id="334" r:id="rId20"/>
    <p:sldId id="336" r:id="rId21"/>
    <p:sldId id="325" r:id="rId22"/>
    <p:sldId id="335" r:id="rId23"/>
    <p:sldId id="339" r:id="rId24"/>
    <p:sldId id="319" r:id="rId25"/>
    <p:sldId id="340" r:id="rId26"/>
    <p:sldId id="341" r:id="rId27"/>
    <p:sldId id="342" r:id="rId28"/>
    <p:sldId id="343" r:id="rId29"/>
    <p:sldId id="344" r:id="rId30"/>
    <p:sldId id="345" r:id="rId31"/>
    <p:sldId id="317" r:id="rId32"/>
    <p:sldId id="290" r:id="rId33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FF"/>
    <a:srgbClr val="9C9E9F"/>
    <a:srgbClr val="FFFFFF"/>
    <a:srgbClr val="DDDDDD"/>
    <a:srgbClr val="00A5EB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45" autoAdjust="0"/>
    <p:restoredTop sz="94822" autoAdjust="0"/>
  </p:normalViewPr>
  <p:slideViewPr>
    <p:cSldViewPr snapToGrid="0">
      <p:cViewPr varScale="1">
        <p:scale>
          <a:sx n="74" d="100"/>
          <a:sy n="74" d="100"/>
        </p:scale>
        <p:origin x="-288" y="-68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08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desy.de\home\mpywar\My%20Documents\PETRAIII\Impedanz\News45_2008impedancebudge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Longt. geometrische Impedanz</a:t>
            </a:r>
          </a:p>
        </c:rich>
      </c:tx>
      <c:layout>
        <c:manualLayout>
          <c:xMode val="edge"/>
          <c:yMode val="edge"/>
          <c:x val="0.21090927815099267"/>
          <c:y val="4.087215212104117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18194085754693"/>
          <c:y val="0.23705848230203883"/>
          <c:w val="0.46181859181338053"/>
          <c:h val="0.69210177591629729"/>
        </c:manualLayout>
      </c:layout>
      <c:pieChart>
        <c:varyColors val="1"/>
        <c:ser>
          <c:idx val="0"/>
          <c:order val="0"/>
          <c:tx>
            <c:strRef>
              <c:f>'Impedanz Kuchen'!$D$6:$D$9</c:f>
              <c:strCache>
                <c:ptCount val="1"/>
                <c:pt idx="0">
                  <c:v>cavities undulator section wiggler sections other components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'Impedanz Kuchen'!$D$27:$D$30</c:f>
              <c:strCache>
                <c:ptCount val="4"/>
                <c:pt idx="0">
                  <c:v>Cavities</c:v>
                </c:pt>
                <c:pt idx="1">
                  <c:v>Undulatoren (Neuer Oktant)</c:v>
                </c:pt>
                <c:pt idx="2">
                  <c:v>Wiggler</c:v>
                </c:pt>
                <c:pt idx="3">
                  <c:v>Andere Komponenten</c:v>
                </c:pt>
              </c:strCache>
            </c:strRef>
          </c:cat>
          <c:val>
            <c:numRef>
              <c:f>'Impedanz Kuchen'!$F$6:$F$9</c:f>
              <c:numCache>
                <c:formatCode>0.00</c:formatCode>
                <c:ptCount val="4"/>
                <c:pt idx="0">
                  <c:v>1671.1999999999998</c:v>
                </c:pt>
                <c:pt idx="1">
                  <c:v>101.94865999999999</c:v>
                </c:pt>
                <c:pt idx="2">
                  <c:v>228.59999999999997</c:v>
                </c:pt>
                <c:pt idx="3">
                  <c:v>142.67033519999998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363697055839001"/>
          <c:y val="0.27793063442307997"/>
          <c:w val="0.29818208290312759"/>
          <c:h val="0.5694853195531737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9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3C7D5388-891C-4A33-AD20-53FC14F65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1EF8CB8-1F8A-4E18-B594-C2C07BD35F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70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73E6F66-CADD-4A5F-A7DE-4EDB2F968975}" type="slidenum">
              <a:rPr lang="en-GB" sz="1200" b="0" smtClean="0"/>
              <a:pPr/>
              <a:t>1</a:t>
            </a:fld>
            <a:endParaRPr lang="en-GB" sz="1200" b="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3DCAD3E-4F28-46F4-B455-38D269401183}" type="slidenum">
              <a:rPr lang="en-US" sz="1200" b="0" smtClean="0"/>
              <a:pPr/>
              <a:t>12</a:t>
            </a:fld>
            <a:endParaRPr lang="en-US" sz="1200" b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9325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9C7E6C-FB97-40F0-BCE6-4B7E5B473957}" type="slidenum">
              <a:rPr lang="en-US" sz="1200" b="0" smtClean="0"/>
              <a:pPr/>
              <a:t>14</a:t>
            </a:fld>
            <a:endParaRPr lang="en-US" sz="1200" b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0" smtClean="0"/>
          </a:p>
        </p:txBody>
      </p:sp>
      <p:pic>
        <p:nvPicPr>
          <p:cNvPr id="7" name="Picture 21" descr="HG_LOGO_70_ENG_K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  <p:extLst>
      <p:ext uri="{BB962C8B-B14F-4D97-AF65-F5344CB8AC3E}">
        <p14:creationId xmlns:p14="http://schemas.microsoft.com/office/powerpoint/2010/main" val="309550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9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8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337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610350"/>
            <a:ext cx="190500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R. Wanzenberg</a:t>
            </a:r>
            <a:endParaRPr lang="en-US" sz="14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229600" y="6553200"/>
            <a:ext cx="9144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7E42084-0933-40E1-9F42-ACF1B297E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10350"/>
            <a:ext cx="1905000" cy="2476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R. Wanzenberg</a:t>
            </a:r>
            <a:endParaRPr 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229600" y="6553200"/>
            <a:ext cx="9144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04B61B-D549-4FE9-BA0D-534B7925C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5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6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55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001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49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68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>
                <a:solidFill>
                  <a:schemeClr val="bg2"/>
                </a:solidFill>
              </a:rPr>
              <a:t>R.  Wanzenberg </a:t>
            </a:r>
            <a:r>
              <a:rPr lang="en-GB" sz="900" b="0">
                <a:solidFill>
                  <a:schemeClr val="bg2"/>
                </a:solidFill>
              </a:rPr>
              <a:t> |  Betriebsseminar 2011  |  </a:t>
            </a:r>
            <a:r>
              <a:rPr lang="en-GB" sz="900">
                <a:solidFill>
                  <a:schemeClr val="bg2"/>
                </a:solidFill>
              </a:rPr>
              <a:t>Page </a:t>
            </a:r>
            <a:fld id="{CB754358-F7F8-4A8D-9771-DA75C826F85B}" type="slidenum">
              <a:rPr lang="en-GB" sz="900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GB" sz="900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52" r:id="rId7"/>
    <p:sldLayoutId id="2147483747" r:id="rId8"/>
    <p:sldLayoutId id="2147483748" r:id="rId9"/>
    <p:sldLayoutId id="2147483749" r:id="rId10"/>
    <p:sldLayoutId id="2147483750" r:id="rId11"/>
    <p:sldLayoutId id="2147483753" r:id="rId12"/>
    <p:sldLayoutId id="214748375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5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Excel_97-2003-Arbeitsblatt2.xls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5" Type="http://schemas.openxmlformats.org/officeDocument/2006/relationships/chart" Target="../charts/chart1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wmf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9.wmf"/><Relationship Id="rId2" Type="http://schemas.openxmlformats.org/officeDocument/2006/relationships/vmlDrawing" Target="../drawings/vmlDrawing1.vml"/><Relationship Id="rId16" Type="http://schemas.openxmlformats.org/officeDocument/2006/relationships/oleObject" Target="../embeddings/oleObject6.bin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wmf"/><Relationship Id="rId5" Type="http://schemas.openxmlformats.org/officeDocument/2006/relationships/image" Target="../media/image12.png"/><Relationship Id="rId15" Type="http://schemas.openxmlformats.org/officeDocument/2006/relationships/image" Target="../media/image8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0.wmf"/><Relationship Id="rId4" Type="http://schemas.openxmlformats.org/officeDocument/2006/relationships/image" Target="../media/image11.jpeg"/><Relationship Id="rId9" Type="http://schemas.openxmlformats.org/officeDocument/2006/relationships/image" Target="../media/image5.wmf"/><Relationship Id="rId14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10" Type="http://schemas.openxmlformats.org/officeDocument/2006/relationships/image" Target="../media/image14.emf"/><Relationship Id="rId4" Type="http://schemas.openxmlformats.org/officeDocument/2006/relationships/image" Target="../media/image15.jpeg"/><Relationship Id="rId9" Type="http://schemas.openxmlformats.org/officeDocument/2006/relationships/oleObject" Target="../embeddings/Microsoft_Excel_97-2003-Arbeitsblatt1.xls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wmf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6.w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2.bin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8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5.w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7.png"/><Relationship Id="rId9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0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Beschleuniger-Betriebsseminar 2011</a:t>
            </a:r>
          </a:p>
          <a:p>
            <a:pPr eaLnBrk="1" hangingPunct="1"/>
            <a:r>
              <a:rPr lang="en-US" smtClean="0"/>
              <a:t>Grömitz </a:t>
            </a:r>
            <a:endParaRPr lang="de-DE" b="0" smtClean="0">
              <a:solidFill>
                <a:schemeClr val="tx1"/>
              </a:solidFill>
            </a:endParaRPr>
          </a:p>
        </p:txBody>
      </p:sp>
      <p:sp>
        <p:nvSpPr>
          <p:cNvPr id="6147" name="Rectangle 29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PETRA III – Intensit</a:t>
            </a:r>
            <a:r>
              <a:rPr lang="de-DE" smtClean="0"/>
              <a:t>ätsabhängige Einzelbuncheffekte</a:t>
            </a:r>
            <a:r>
              <a:rPr lang="en-US" smtClean="0">
                <a:solidFill>
                  <a:schemeClr val="accent2"/>
                </a:solidFill>
              </a:rPr>
              <a:t>.</a:t>
            </a:r>
            <a:r>
              <a:rPr lang="en-US" smtClean="0"/>
              <a:t> </a:t>
            </a:r>
          </a:p>
        </p:txBody>
      </p:sp>
      <p:sp>
        <p:nvSpPr>
          <p:cNvPr id="6148" name="Text Box 35"/>
          <p:cNvSpPr txBox="1">
            <a:spLocks noChangeArrowheads="1"/>
          </p:cNvSpPr>
          <p:nvPr/>
        </p:nvSpPr>
        <p:spPr bwMode="auto">
          <a:xfrm>
            <a:off x="4646613" y="4356100"/>
            <a:ext cx="4165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b="0" dirty="0">
                <a:solidFill>
                  <a:srgbClr val="00A5EB"/>
                </a:solidFill>
              </a:rPr>
              <a:t>Rainer Wanzenberg</a:t>
            </a:r>
          </a:p>
          <a:p>
            <a:r>
              <a:rPr lang="en-US" b="0" dirty="0"/>
              <a:t>DESY</a:t>
            </a:r>
          </a:p>
          <a:p>
            <a:r>
              <a:rPr lang="en-US" b="0" dirty="0"/>
              <a:t>Gr</a:t>
            </a:r>
            <a:r>
              <a:rPr lang="de-DE" b="0" dirty="0" err="1"/>
              <a:t>ömitz</a:t>
            </a:r>
            <a:r>
              <a:rPr lang="en-US" b="0" dirty="0" smtClean="0"/>
              <a:t>,  26.- 29. </a:t>
            </a:r>
            <a:r>
              <a:rPr lang="en-US" b="0" dirty="0"/>
              <a:t>September 2011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Betatron Phase in Abh</a:t>
            </a:r>
            <a:r>
              <a:rPr lang="de-DE" smtClean="0"/>
              <a:t>ängigkeit vom Strahlstrom</a:t>
            </a:r>
            <a:endParaRPr lang="en-US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950913"/>
            <a:ext cx="273526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P:\xxl\latex\IPAC11\DataPetra3\plo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46275"/>
            <a:ext cx="60880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3849688" y="982663"/>
            <a:ext cx="4084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/>
              <a:t>Rekonstruktion der Betatron Phase</a:t>
            </a:r>
          </a:p>
          <a:p>
            <a:r>
              <a:rPr lang="de-DE"/>
              <a:t>aus dem Daten zweier ORM Messungen</a:t>
            </a:r>
          </a:p>
          <a:p>
            <a:r>
              <a:rPr lang="de-DE"/>
              <a:t>(J. Keil, Okt. 2010)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26225" y="1830388"/>
            <a:ext cx="2290763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b="0" dirty="0"/>
              <a:t>I = 20 mA</a:t>
            </a:r>
          </a:p>
          <a:p>
            <a:pPr>
              <a:defRPr/>
            </a:pPr>
            <a:endParaRPr lang="de-DE" sz="2400" b="0" dirty="0"/>
          </a:p>
          <a:p>
            <a:pPr marL="457200" indent="-457200">
              <a:buFontTx/>
              <a:buAutoNum type="arabicParenR"/>
              <a:defRPr/>
            </a:pPr>
            <a:r>
              <a:rPr lang="de-DE" sz="2400" b="0" dirty="0"/>
              <a:t>240 Bunche</a:t>
            </a:r>
          </a:p>
          <a:p>
            <a:pPr marL="457200" indent="-457200">
              <a:buFontTx/>
              <a:buAutoNum type="arabicParenR"/>
              <a:defRPr/>
            </a:pPr>
            <a:r>
              <a:rPr lang="de-DE" sz="2400" b="0" dirty="0"/>
              <a:t>  10 Bunche</a:t>
            </a:r>
            <a:endParaRPr lang="en-US" sz="2400" b="0" dirty="0"/>
          </a:p>
        </p:txBody>
      </p:sp>
      <p:grpSp>
        <p:nvGrpSpPr>
          <p:cNvPr id="13319" name="Group 105"/>
          <p:cNvGrpSpPr>
            <a:grpSpLocks noChangeAspect="1"/>
          </p:cNvGrpSpPr>
          <p:nvPr/>
        </p:nvGrpSpPr>
        <p:grpSpPr bwMode="auto">
          <a:xfrm>
            <a:off x="6731000" y="3897313"/>
            <a:ext cx="2081213" cy="2146300"/>
            <a:chOff x="3888" y="720"/>
            <a:chExt cx="1488" cy="1573"/>
          </a:xfrm>
        </p:grpSpPr>
        <p:pic>
          <p:nvPicPr>
            <p:cNvPr id="13326" name="Picture 106" descr="petr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720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Text Box 107"/>
            <p:cNvSpPr txBox="1">
              <a:spLocks noChangeArrowheads="1"/>
            </p:cNvSpPr>
            <p:nvPr/>
          </p:nvSpPr>
          <p:spPr bwMode="auto">
            <a:xfrm>
              <a:off x="4244" y="792"/>
              <a:ext cx="854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u="sng">
                  <a:solidFill>
                    <a:srgbClr val="CC0099"/>
                  </a:solidFill>
                  <a:latin typeface="Comic Sans MS" pitchFamily="66" charset="0"/>
                </a:rPr>
                <a:t>Dämpfungswiggler</a:t>
              </a:r>
              <a:r>
                <a:rPr lang="en-US" sz="800" b="0" u="sng">
                  <a:latin typeface="Comic Sans MS" pitchFamily="66" charset="0"/>
                </a:rPr>
                <a:t> </a:t>
              </a:r>
              <a:r>
                <a:rPr lang="en-US" sz="800" b="0">
                  <a:latin typeface="Comic Sans MS" pitchFamily="66" charset="0"/>
                </a:rPr>
                <a:t> </a:t>
              </a:r>
            </a:p>
          </p:txBody>
        </p:sp>
        <p:sp>
          <p:nvSpPr>
            <p:cNvPr id="13328" name="Text Box 108"/>
            <p:cNvSpPr txBox="1">
              <a:spLocks noChangeArrowheads="1"/>
            </p:cNvSpPr>
            <p:nvPr/>
          </p:nvSpPr>
          <p:spPr bwMode="auto">
            <a:xfrm>
              <a:off x="4368" y="2160"/>
              <a:ext cx="48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000" u="sng">
                  <a:solidFill>
                    <a:schemeClr val="accent2"/>
                  </a:solidFill>
                  <a:latin typeface="Comic Sans MS" pitchFamily="66" charset="0"/>
                </a:rPr>
                <a:t>HF-Strecke</a:t>
              </a:r>
              <a:endParaRPr lang="en-GB" sz="1000" u="sng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13329" name="Text Box 109"/>
            <p:cNvSpPr txBox="1">
              <a:spLocks noChangeArrowheads="1"/>
            </p:cNvSpPr>
            <p:nvPr/>
          </p:nvSpPr>
          <p:spPr bwMode="auto">
            <a:xfrm>
              <a:off x="4713" y="1181"/>
              <a:ext cx="450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900" u="sng">
                  <a:solidFill>
                    <a:srgbClr val="FF0000"/>
                  </a:solidFill>
                  <a:latin typeface="Comic Sans MS" pitchFamily="66" charset="0"/>
                </a:rPr>
                <a:t>Undulatoren</a:t>
              </a:r>
              <a:endParaRPr lang="en-US" sz="900" u="sng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3330" name="Text Box 110"/>
            <p:cNvSpPr txBox="1">
              <a:spLocks noChangeArrowheads="1"/>
            </p:cNvSpPr>
            <p:nvPr/>
          </p:nvSpPr>
          <p:spPr bwMode="auto">
            <a:xfrm>
              <a:off x="3915" y="1269"/>
              <a:ext cx="791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u="sng">
                  <a:solidFill>
                    <a:srgbClr val="CC0099"/>
                  </a:solidFill>
                  <a:latin typeface="Comic Sans MS" pitchFamily="66" charset="0"/>
                </a:rPr>
                <a:t>Dämpfungswiggler</a:t>
              </a:r>
              <a:r>
                <a:rPr lang="en-US" sz="800" b="0" u="sng">
                  <a:latin typeface="Comic Sans MS" pitchFamily="66" charset="0"/>
                </a:rPr>
                <a:t> </a:t>
              </a:r>
              <a:r>
                <a:rPr lang="en-US" sz="800" b="0">
                  <a:latin typeface="Comic Sans MS" pitchFamily="66" charset="0"/>
                </a:rPr>
                <a:t> </a:t>
              </a:r>
              <a:endParaRPr lang="en-GB" sz="800" b="0">
                <a:latin typeface="Comic Sans MS" pitchFamily="66" charset="0"/>
              </a:endParaRPr>
            </a:p>
          </p:txBody>
        </p:sp>
        <p:sp>
          <p:nvSpPr>
            <p:cNvPr id="13331" name="Rectangle 114"/>
            <p:cNvSpPr>
              <a:spLocks noChangeArrowheads="1"/>
            </p:cNvSpPr>
            <p:nvPr/>
          </p:nvSpPr>
          <p:spPr bwMode="auto">
            <a:xfrm>
              <a:off x="5319" y="1475"/>
              <a:ext cx="23" cy="92"/>
            </a:xfrm>
            <a:prstGeom prst="rect">
              <a:avLst/>
            </a:prstGeom>
            <a:solidFill>
              <a:srgbClr val="000080"/>
            </a:solidFill>
            <a:ln w="9525" algn="ctr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cxnSp>
        <p:nvCxnSpPr>
          <p:cNvPr id="13320" name="Straight Arrow Connector 5"/>
          <p:cNvCxnSpPr>
            <a:cxnSpLocks noChangeShapeType="1"/>
          </p:cNvCxnSpPr>
          <p:nvPr/>
        </p:nvCxnSpPr>
        <p:spPr bwMode="auto">
          <a:xfrm flipV="1">
            <a:off x="6689725" y="5703888"/>
            <a:ext cx="320675" cy="339725"/>
          </a:xfrm>
          <a:prstGeom prst="straightConnector1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1" name="Straight Arrow Connector 20"/>
          <p:cNvCxnSpPr>
            <a:cxnSpLocks noChangeShapeType="1"/>
          </p:cNvCxnSpPr>
          <p:nvPr/>
        </p:nvCxnSpPr>
        <p:spPr bwMode="auto">
          <a:xfrm>
            <a:off x="3581400" y="3570288"/>
            <a:ext cx="65246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22" name="TextBox 22"/>
          <p:cNvSpPr txBox="1">
            <a:spLocks noChangeArrowheads="1"/>
          </p:cNvSpPr>
          <p:nvPr/>
        </p:nvSpPr>
        <p:spPr bwMode="auto">
          <a:xfrm>
            <a:off x="6472238" y="6038850"/>
            <a:ext cx="515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/>
              <a:t>SW</a:t>
            </a:r>
            <a:endParaRPr lang="en-US"/>
          </a:p>
        </p:txBody>
      </p:sp>
      <p:sp>
        <p:nvSpPr>
          <p:cNvPr id="13323" name="TextBox 23"/>
          <p:cNvSpPr txBox="1">
            <a:spLocks noChangeArrowheads="1"/>
          </p:cNvSpPr>
          <p:nvPr/>
        </p:nvSpPr>
        <p:spPr bwMode="auto">
          <a:xfrm>
            <a:off x="4024313" y="3779838"/>
            <a:ext cx="1473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/>
              <a:t>Neuer Oktant</a:t>
            </a:r>
            <a:endParaRPr lang="en-US"/>
          </a:p>
        </p:txBody>
      </p:sp>
      <p:cxnSp>
        <p:nvCxnSpPr>
          <p:cNvPr id="13324" name="Straight Arrow Connector 25"/>
          <p:cNvCxnSpPr>
            <a:cxnSpLocks noChangeShapeType="1"/>
          </p:cNvCxnSpPr>
          <p:nvPr/>
        </p:nvCxnSpPr>
        <p:spPr bwMode="auto">
          <a:xfrm flipH="1">
            <a:off x="957263" y="4913313"/>
            <a:ext cx="523875" cy="46355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25" name="TextBox 26"/>
          <p:cNvSpPr txBox="1">
            <a:spLocks noChangeArrowheads="1"/>
          </p:cNvSpPr>
          <p:nvPr/>
        </p:nvSpPr>
        <p:spPr bwMode="auto">
          <a:xfrm>
            <a:off x="1219200" y="4533900"/>
            <a:ext cx="1463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/>
              <a:t>-1.2 kHz / mA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Vert. Betatron Phase in Abh</a:t>
            </a:r>
            <a:r>
              <a:rPr lang="de-DE" smtClean="0"/>
              <a:t>ängigkeit vom Strahlstrom</a:t>
            </a:r>
            <a:endParaRPr lang="en-US" smtClean="0"/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20675" y="5538788"/>
            <a:ext cx="2947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200" b="0"/>
              <a:t>Rekonstruktion der Betatron Phase</a:t>
            </a:r>
          </a:p>
          <a:p>
            <a:r>
              <a:rPr lang="de-DE" sz="1200" b="0"/>
              <a:t>aus dem Daten zweier ORM Messungen</a:t>
            </a:r>
          </a:p>
          <a:p>
            <a:r>
              <a:rPr lang="de-DE" sz="1200" b="0"/>
              <a:t>(J. Keil, Okt. 2010)</a:t>
            </a:r>
          </a:p>
          <a:p>
            <a:r>
              <a:rPr lang="de-DE" sz="1200" b="0"/>
              <a:t>I = 20 mA</a:t>
            </a:r>
          </a:p>
          <a:p>
            <a:r>
              <a:rPr lang="de-DE" sz="1200" b="0"/>
              <a:t>1) 240 Bunche,    2) 10 Bunche</a:t>
            </a:r>
            <a:endParaRPr lang="en-US" sz="1200" b="0"/>
          </a:p>
        </p:txBody>
      </p:sp>
      <p:pic>
        <p:nvPicPr>
          <p:cNvPr id="15364" name="Picture 2" descr="P:\xxl\latex\IPAC11\DataPetra3\plo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892175"/>
            <a:ext cx="5634038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5" name="Straight Arrow Connector 25"/>
          <p:cNvCxnSpPr>
            <a:cxnSpLocks noChangeShapeType="1"/>
          </p:cNvCxnSpPr>
          <p:nvPr/>
        </p:nvCxnSpPr>
        <p:spPr bwMode="auto">
          <a:xfrm flipH="1">
            <a:off x="4267200" y="2493963"/>
            <a:ext cx="1687513" cy="51117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4135438" y="2638425"/>
            <a:ext cx="7937" cy="647700"/>
          </a:xfrm>
          <a:prstGeom prst="straightConnector1">
            <a:avLst/>
          </a:prstGeom>
          <a:ln>
            <a:headEnd type="arrow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28"/>
          <p:cNvSpPr txBox="1">
            <a:spLocks noChangeArrowheads="1"/>
          </p:cNvSpPr>
          <p:nvPr/>
        </p:nvSpPr>
        <p:spPr bwMode="auto">
          <a:xfrm>
            <a:off x="2566988" y="1271588"/>
            <a:ext cx="1690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/>
              <a:t>-0.175 kHz / mA</a:t>
            </a:r>
            <a:endParaRPr lang="en-US"/>
          </a:p>
        </p:txBody>
      </p:sp>
      <p:sp>
        <p:nvSpPr>
          <p:cNvPr id="15368" name="TextBox 17"/>
          <p:cNvSpPr txBox="1">
            <a:spLocks noChangeArrowheads="1"/>
          </p:cNvSpPr>
          <p:nvPr/>
        </p:nvSpPr>
        <p:spPr bwMode="auto">
          <a:xfrm>
            <a:off x="5954713" y="892175"/>
            <a:ext cx="298608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>
                <a:solidFill>
                  <a:schemeClr val="accent2"/>
                </a:solidFill>
              </a:rPr>
              <a:t>Messung:</a:t>
            </a:r>
          </a:p>
          <a:p>
            <a:endParaRPr lang="de-DE"/>
          </a:p>
          <a:p>
            <a:r>
              <a:rPr lang="de-DE"/>
              <a:t>Wiggler:</a:t>
            </a:r>
          </a:p>
          <a:p>
            <a:r>
              <a:rPr lang="de-DE"/>
              <a:t>2 x -0.175 kHz/mA  or  29.1 %</a:t>
            </a:r>
          </a:p>
          <a:p>
            <a:endParaRPr lang="de-DE"/>
          </a:p>
          <a:p>
            <a:r>
              <a:rPr lang="de-DE"/>
              <a:t>Undulator:</a:t>
            </a:r>
          </a:p>
          <a:p>
            <a:r>
              <a:rPr lang="de-DE"/>
              <a:t>-0.325 kHz/mA      or     27 %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>
                <a:solidFill>
                  <a:schemeClr val="accent2"/>
                </a:solidFill>
              </a:rPr>
              <a:t>Rechnung:</a:t>
            </a:r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5369" name="Object 18"/>
          <p:cNvGraphicFramePr>
            <a:graphicFrameLocks noChangeAspect="1"/>
          </p:cNvGraphicFramePr>
          <p:nvPr/>
        </p:nvGraphicFramePr>
        <p:xfrm>
          <a:off x="6097588" y="3914775"/>
          <a:ext cx="27940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Chart" r:id="rId5" imgW="4127485" imgH="3149570" progId="Excel.Chart.8">
                  <p:embed/>
                </p:oleObj>
              </mc:Choice>
              <mc:Fallback>
                <p:oleObj name="Chart" r:id="rId5" imgW="4127485" imgH="3149570" progId="Excel.Chart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3914775"/>
                        <a:ext cx="2794000" cy="213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70" name="Straight Arrow Connector 24"/>
          <p:cNvCxnSpPr>
            <a:cxnSpLocks noChangeShapeType="1"/>
          </p:cNvCxnSpPr>
          <p:nvPr/>
        </p:nvCxnSpPr>
        <p:spPr bwMode="auto">
          <a:xfrm flipH="1">
            <a:off x="1681163" y="1441450"/>
            <a:ext cx="885825" cy="258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17475"/>
            <a:ext cx="8229600" cy="563563"/>
          </a:xfrm>
        </p:spPr>
        <p:txBody>
          <a:bodyPr/>
          <a:lstStyle/>
          <a:p>
            <a:pPr eaLnBrk="1" hangingPunct="1"/>
            <a:r>
              <a:rPr lang="en-US" smtClean="0"/>
              <a:t>Wiggler-Sektion</a:t>
            </a:r>
            <a:endParaRPr lang="en-GB" smtClean="0"/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43138"/>
            <a:ext cx="5599113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306388" y="6010275"/>
            <a:ext cx="52609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0"/>
              <a:t>Wakefieldrechnungen von V. Smaluk, BINP, Novosibirsk</a:t>
            </a:r>
            <a:endParaRPr lang="en-GB" b="0"/>
          </a:p>
        </p:txBody>
      </p:sp>
      <p:pic>
        <p:nvPicPr>
          <p:cNvPr id="16389" name="Picture 55" descr="2008_02_23DSC_0400 (3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876300"/>
            <a:ext cx="44704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433388" y="1192213"/>
            <a:ext cx="332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Absorber: 9 mm und 17 mm gap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84138"/>
            <a:ext cx="8520113" cy="544512"/>
          </a:xfrm>
        </p:spPr>
        <p:txBody>
          <a:bodyPr/>
          <a:lstStyle/>
          <a:p>
            <a:pPr eaLnBrk="1" hangingPunct="1"/>
            <a:r>
              <a:rPr lang="en-US" smtClean="0"/>
              <a:t>Neuer Oktant</a:t>
            </a:r>
          </a:p>
        </p:txBody>
      </p:sp>
      <p:pic>
        <p:nvPicPr>
          <p:cNvPr id="17411" name="Picture 5" descr="ICAM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884238"/>
            <a:ext cx="37274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42875" y="860425"/>
            <a:ext cx="16970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>
                <a:solidFill>
                  <a:schemeClr val="accent2"/>
                </a:solidFill>
              </a:rPr>
              <a:t>Undulatoren</a:t>
            </a:r>
          </a:p>
        </p:txBody>
      </p: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2403475" y="949325"/>
            <a:ext cx="243681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L</a:t>
            </a:r>
            <a:r>
              <a:rPr lang="de-DE"/>
              <a:t>än</a:t>
            </a:r>
            <a:r>
              <a:rPr lang="en-US"/>
              <a:t>ge: 10 m / 5 m / 2 m</a:t>
            </a:r>
          </a:p>
          <a:p>
            <a:endParaRPr lang="en-US"/>
          </a:p>
          <a:p>
            <a:r>
              <a:rPr lang="en-US"/>
              <a:t>Mag. Feld: ~ 0.9 T</a:t>
            </a:r>
          </a:p>
          <a:p>
            <a:r>
              <a:rPr lang="en-US"/>
              <a:t>Periode: ~ 30 mm</a:t>
            </a:r>
          </a:p>
        </p:txBody>
      </p:sp>
      <p:pic>
        <p:nvPicPr>
          <p:cNvPr id="17414" name="Picture 12" descr="undul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238"/>
            <a:ext cx="30130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3205163"/>
            <a:ext cx="10287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049713"/>
            <a:ext cx="16637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7" name="Straight Connector 4"/>
          <p:cNvCxnSpPr>
            <a:cxnSpLocks noChangeShapeType="1"/>
          </p:cNvCxnSpPr>
          <p:nvPr/>
        </p:nvCxnSpPr>
        <p:spPr bwMode="auto">
          <a:xfrm>
            <a:off x="4187825" y="4403725"/>
            <a:ext cx="2351088" cy="1554163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8" name="Straight Connector 17"/>
          <p:cNvCxnSpPr>
            <a:cxnSpLocks noChangeShapeType="1"/>
          </p:cNvCxnSpPr>
          <p:nvPr/>
        </p:nvCxnSpPr>
        <p:spPr bwMode="auto">
          <a:xfrm>
            <a:off x="4300538" y="3681413"/>
            <a:ext cx="2330450" cy="36830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419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192588"/>
            <a:ext cx="290671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382588" y="80963"/>
            <a:ext cx="8229600" cy="563562"/>
          </a:xfrm>
        </p:spPr>
        <p:txBody>
          <a:bodyPr/>
          <a:lstStyle/>
          <a:p>
            <a:pPr eaLnBrk="1" hangingPunct="1"/>
            <a:r>
              <a:rPr lang="en-US" smtClean="0"/>
              <a:t>Absorber - getaperter </a:t>
            </a:r>
            <a:r>
              <a:rPr lang="de-DE" smtClean="0"/>
              <a:t>Übergang</a:t>
            </a:r>
            <a:endParaRPr lang="en-GB" smtClean="0"/>
          </a:p>
        </p:txBody>
      </p:sp>
      <p:pic>
        <p:nvPicPr>
          <p:cNvPr id="19459" name="Picture 8" descr="pic_taper3D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3" y="984250"/>
            <a:ext cx="2362200" cy="175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013325"/>
            <a:ext cx="4495800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16"/>
          <p:cNvSpPr txBox="1">
            <a:spLocks noChangeArrowheads="1"/>
          </p:cNvSpPr>
          <p:nvPr/>
        </p:nvSpPr>
        <p:spPr bwMode="auto">
          <a:xfrm>
            <a:off x="762000" y="4495800"/>
            <a:ext cx="327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u="sng">
                <a:solidFill>
                  <a:schemeClr val="tx2"/>
                </a:solidFill>
              </a:rPr>
              <a:t>Synchrotronlichtabsorber</a:t>
            </a:r>
            <a:endParaRPr lang="en-GB" u="sng">
              <a:solidFill>
                <a:schemeClr val="tx2"/>
              </a:solidFill>
            </a:endParaRPr>
          </a:p>
        </p:txBody>
      </p:sp>
      <p:pic>
        <p:nvPicPr>
          <p:cNvPr id="1946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146425"/>
            <a:ext cx="43402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1"/>
          <p:cNvSpPr>
            <a:spLocks noChangeArrowheads="1"/>
          </p:cNvSpPr>
          <p:nvPr/>
        </p:nvSpPr>
        <p:spPr bwMode="auto">
          <a:xfrm>
            <a:off x="4997450" y="5595938"/>
            <a:ext cx="27701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1200" b="0"/>
              <a:t>Berechnungen mit MAFIA und PBCI</a:t>
            </a:r>
          </a:p>
          <a:p>
            <a:r>
              <a:rPr lang="en-AU" sz="1200" b="0"/>
              <a:t>T. Weiland, E. Gjonaj, et al.</a:t>
            </a:r>
          </a:p>
          <a:p>
            <a:r>
              <a:rPr lang="en-AU" sz="1200" b="0"/>
              <a:t>Universität Darmstadt</a:t>
            </a:r>
          </a:p>
        </p:txBody>
      </p:sp>
      <p:pic>
        <p:nvPicPr>
          <p:cNvPr id="19464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831850"/>
            <a:ext cx="269557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5" name="Straight Arrow Connector 4"/>
          <p:cNvCxnSpPr>
            <a:cxnSpLocks noChangeShapeType="1"/>
          </p:cNvCxnSpPr>
          <p:nvPr/>
        </p:nvCxnSpPr>
        <p:spPr bwMode="auto">
          <a:xfrm>
            <a:off x="1571625" y="2363788"/>
            <a:ext cx="1096963" cy="1320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6" name="Straight Arrow Connector 7"/>
          <p:cNvCxnSpPr>
            <a:cxnSpLocks noChangeShapeType="1"/>
            <a:stCxn id="19464" idx="1"/>
          </p:cNvCxnSpPr>
          <p:nvPr/>
        </p:nvCxnSpPr>
        <p:spPr bwMode="auto">
          <a:xfrm flipH="1">
            <a:off x="3833813" y="2709863"/>
            <a:ext cx="2346325" cy="1076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8"/>
          <p:cNvSpPr>
            <a:spLocks noChangeArrowheads="1"/>
          </p:cNvSpPr>
          <p:nvPr/>
        </p:nvSpPr>
        <p:spPr bwMode="auto">
          <a:xfrm>
            <a:off x="5092700" y="6065838"/>
            <a:ext cx="1341438" cy="6619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4"/>
          <p:cNvSpPr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>
                <a:solidFill>
                  <a:schemeClr val="bg1"/>
                </a:solidFill>
                <a:ea typeface="ＭＳ Ｐゴシック"/>
                <a:cs typeface="ＭＳ Ｐゴシック"/>
              </a:rPr>
              <a:t>Beamlines</a:t>
            </a:r>
          </a:p>
        </p:txBody>
      </p:sp>
      <p:graphicFrame>
        <p:nvGraphicFramePr>
          <p:cNvPr id="576635" name="Group 123"/>
          <p:cNvGraphicFramePr>
            <a:graphicFrameLocks noGrp="1"/>
          </p:cNvGraphicFramePr>
          <p:nvPr/>
        </p:nvGraphicFramePr>
        <p:xfrm>
          <a:off x="292100" y="842963"/>
          <a:ext cx="4675188" cy="4778373"/>
        </p:xfrm>
        <a:graphic>
          <a:graphicData uri="http://schemas.openxmlformats.org/drawingml/2006/table">
            <a:tbl>
              <a:tblPr/>
              <a:tblGrid>
                <a:gridCol w="974325"/>
                <a:gridCol w="1947169"/>
                <a:gridCol w="1753694"/>
              </a:tblGrid>
              <a:tr h="57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ID Type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range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(keV)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P01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m U32 ( 2 x 5 m)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A5EB"/>
                        </a:solidFill>
                        <a:effectLst/>
                        <a:latin typeface="Arial" charset="0"/>
                      </a:endParaRP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– 40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P02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U23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– 100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P03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U29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 – 25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P04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5 m UE65 (APPLE)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 – 3.0 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P05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U29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 – 50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P06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U32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 – 50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P07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4 m U19 (IV) 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5EB"/>
                          </a:solidFill>
                          <a:effectLst/>
                          <a:latin typeface="Arial" charset="0"/>
                        </a:rPr>
                        <a:t>(pres. 2m)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 – 300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P08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U29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5.4 – 30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P09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U32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 – 50 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P10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5 m U29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– 25 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P11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U32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 – 35 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P12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U29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4 - 20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P13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U29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– 35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P14</a:t>
                      </a:r>
                    </a:p>
                  </a:txBody>
                  <a:tcPr marL="91430" marR="9143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 m U29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5 - 35</a:t>
                      </a:r>
                    </a:p>
                  </a:txBody>
                  <a:tcPr marL="91430" marR="9143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76626" name="Group 114"/>
          <p:cNvGraphicFramePr>
            <a:graphicFrameLocks noGrp="1"/>
          </p:cNvGraphicFramePr>
          <p:nvPr/>
        </p:nvGraphicFramePr>
        <p:xfrm>
          <a:off x="292100" y="5846763"/>
          <a:ext cx="1009650" cy="549276"/>
        </p:xfrm>
        <a:graphic>
          <a:graphicData uri="http://schemas.openxmlformats.org/drawingml/2006/table">
            <a:tbl>
              <a:tblPr/>
              <a:tblGrid>
                <a:gridCol w="100965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GB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en-GB" sz="1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GB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en-GB" sz="1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pic>
        <p:nvPicPr>
          <p:cNvPr id="18510" name="Picture 115" descr="Aufbau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593975"/>
            <a:ext cx="26971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11" name="Picture 116" descr="P92904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703763"/>
            <a:ext cx="2697163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2" name="Picture 117" descr="P92904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777875"/>
            <a:ext cx="2281238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13" name="Text Box 120"/>
          <p:cNvSpPr txBox="1">
            <a:spLocks noChangeArrowheads="1"/>
          </p:cNvSpPr>
          <p:nvPr/>
        </p:nvSpPr>
        <p:spPr bwMode="auto">
          <a:xfrm>
            <a:off x="5322888" y="2155825"/>
            <a:ext cx="88106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/>
              <a:t>Apple PU 4</a:t>
            </a:r>
          </a:p>
        </p:txBody>
      </p:sp>
      <p:sp>
        <p:nvSpPr>
          <p:cNvPr id="18514" name="Text Box 121"/>
          <p:cNvSpPr txBox="1">
            <a:spLocks noChangeArrowheads="1"/>
          </p:cNvSpPr>
          <p:nvPr/>
        </p:nvSpPr>
        <p:spPr bwMode="auto">
          <a:xfrm>
            <a:off x="5451475" y="6342063"/>
            <a:ext cx="1169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/>
              <a:t>Undulator PU 10</a:t>
            </a:r>
          </a:p>
        </p:txBody>
      </p:sp>
      <p:sp>
        <p:nvSpPr>
          <p:cNvPr id="18515" name="Text Box 122"/>
          <p:cNvSpPr txBox="1">
            <a:spLocks noChangeArrowheads="1"/>
          </p:cNvSpPr>
          <p:nvPr/>
        </p:nvSpPr>
        <p:spPr bwMode="auto">
          <a:xfrm>
            <a:off x="5322888" y="4244975"/>
            <a:ext cx="16129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/>
              <a:t>Undulators PU 8 &amp; PU 9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win.desy.de\home\mpywar\My Documents\PETRAIII\Betriebsseminar2011\Lageplan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63" y="2624044"/>
            <a:ext cx="4190543" cy="34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1791" y="3822373"/>
            <a:ext cx="2689835" cy="169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11" y="874713"/>
            <a:ext cx="2780560" cy="174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Ausblick</a:t>
            </a:r>
            <a:r>
              <a:rPr lang="en-US" dirty="0" smtClean="0"/>
              <a:t>: </a:t>
            </a:r>
            <a:r>
              <a:rPr lang="en-US" dirty="0" err="1" smtClean="0"/>
              <a:t>Erweiterung</a:t>
            </a:r>
            <a:r>
              <a:rPr lang="en-US" dirty="0" smtClean="0"/>
              <a:t> Nord und </a:t>
            </a:r>
            <a:r>
              <a:rPr lang="en-US" dirty="0" err="1" smtClean="0"/>
              <a:t>Ost</a:t>
            </a:r>
            <a:endParaRPr lang="en-US" dirty="0" smtClean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5350506" y="2097741"/>
            <a:ext cx="154869" cy="762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H="1" flipV="1">
            <a:off x="6364942" y="4123765"/>
            <a:ext cx="1266781" cy="6944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214779" y="754812"/>
            <a:ext cx="3759344" cy="56323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u="sng" dirty="0">
                <a:solidFill>
                  <a:schemeClr val="accent2"/>
                </a:solidFill>
              </a:rPr>
              <a:t>PETRA </a:t>
            </a:r>
            <a:r>
              <a:rPr lang="en-US" sz="2000" u="sng" dirty="0" smtClean="0">
                <a:solidFill>
                  <a:schemeClr val="accent2"/>
                </a:solidFill>
              </a:rPr>
              <a:t>III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Vert. </a:t>
            </a:r>
            <a:r>
              <a:rPr lang="en-US" dirty="0" err="1" smtClean="0">
                <a:solidFill>
                  <a:schemeClr val="accent2"/>
                </a:solidFill>
              </a:rPr>
              <a:t>Tuneshift</a:t>
            </a:r>
            <a:r>
              <a:rPr lang="en-US" dirty="0" smtClean="0">
                <a:solidFill>
                  <a:schemeClr val="accent2"/>
                </a:solidFill>
              </a:rPr>
              <a:t> : 1.2 kHz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dirty="0" smtClean="0">
                <a:solidFill>
                  <a:schemeClr val="accent2"/>
                </a:solidFill>
              </a:rPr>
              <a:t>ncl.</a:t>
            </a:r>
          </a:p>
          <a:p>
            <a:r>
              <a:rPr lang="en-US" dirty="0" err="1" smtClean="0">
                <a:solidFill>
                  <a:schemeClr val="accent2"/>
                </a:solidFill>
              </a:rPr>
              <a:t>Neuer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Oktant</a:t>
            </a:r>
            <a:r>
              <a:rPr lang="en-US" dirty="0" smtClean="0">
                <a:solidFill>
                  <a:schemeClr val="accent2"/>
                </a:solidFill>
              </a:rPr>
              <a:t>:    0.33 kHz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(8 DBA </a:t>
            </a:r>
            <a:r>
              <a:rPr lang="en-US" dirty="0" err="1" smtClean="0">
                <a:solidFill>
                  <a:schemeClr val="accent2"/>
                </a:solidFill>
              </a:rPr>
              <a:t>Zellen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Max. </a:t>
            </a:r>
            <a:r>
              <a:rPr lang="en-US" dirty="0" err="1" smtClean="0">
                <a:solidFill>
                  <a:srgbClr val="00B050"/>
                </a:solidFill>
              </a:rPr>
              <a:t>Einzelbunchstrom</a:t>
            </a:r>
            <a:r>
              <a:rPr lang="en-US" dirty="0" smtClean="0">
                <a:solidFill>
                  <a:srgbClr val="00B050"/>
                </a:solidFill>
              </a:rPr>
              <a:t>:  2.7 mA</a:t>
            </a: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m</a:t>
            </a:r>
            <a:r>
              <a:rPr lang="en-US" dirty="0" err="1" smtClean="0">
                <a:solidFill>
                  <a:srgbClr val="00B050"/>
                </a:solidFill>
              </a:rPr>
              <a:t>it</a:t>
            </a:r>
            <a:r>
              <a:rPr lang="en-US" dirty="0" smtClean="0">
                <a:solidFill>
                  <a:srgbClr val="00B050"/>
                </a:solidFill>
              </a:rPr>
              <a:t> Feedback + </a:t>
            </a:r>
            <a:r>
              <a:rPr lang="en-US" dirty="0" err="1" smtClean="0">
                <a:solidFill>
                  <a:srgbClr val="00B050"/>
                </a:solidFill>
              </a:rPr>
              <a:t>Chromatizit</a:t>
            </a:r>
            <a:r>
              <a:rPr lang="de-DE" dirty="0" err="1" smtClean="0">
                <a:solidFill>
                  <a:srgbClr val="00B050"/>
                </a:solidFill>
              </a:rPr>
              <a:t>ät</a:t>
            </a:r>
            <a:r>
              <a:rPr lang="en-US" dirty="0" smtClean="0">
                <a:solidFill>
                  <a:srgbClr val="00B050"/>
                </a:solidFill>
              </a:rPr>
              <a:t>: 5 mA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sz="2000" u="sng" dirty="0" smtClean="0">
                <a:solidFill>
                  <a:schemeClr val="accent2"/>
                </a:solidFill>
              </a:rPr>
              <a:t>PETRA III </a:t>
            </a:r>
            <a:r>
              <a:rPr lang="en-US" sz="2000" u="sng" dirty="0" err="1" smtClean="0">
                <a:solidFill>
                  <a:schemeClr val="accent2"/>
                </a:solidFill>
              </a:rPr>
              <a:t>Ausbau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+ 4 DBA </a:t>
            </a:r>
            <a:r>
              <a:rPr lang="en-US" dirty="0" err="1" smtClean="0">
                <a:solidFill>
                  <a:schemeClr val="accent2"/>
                </a:solidFill>
              </a:rPr>
              <a:t>Zellen</a:t>
            </a:r>
            <a:r>
              <a:rPr lang="en-US" dirty="0" smtClean="0">
                <a:solidFill>
                  <a:schemeClr val="accent2"/>
                </a:solidFill>
              </a:rPr>
              <a:t> + </a:t>
            </a:r>
            <a:r>
              <a:rPr lang="en-US" dirty="0" err="1" smtClean="0">
                <a:solidFill>
                  <a:schemeClr val="accent2"/>
                </a:solidFill>
              </a:rPr>
              <a:t>Gerades</a:t>
            </a:r>
            <a:r>
              <a:rPr lang="en-US" dirty="0" smtClean="0">
                <a:solidFill>
                  <a:schemeClr val="accent2"/>
                </a:solidFill>
              </a:rPr>
              <a:t> St</a:t>
            </a:r>
            <a:r>
              <a:rPr lang="de-DE" dirty="0" smtClean="0">
                <a:solidFill>
                  <a:schemeClr val="accent2"/>
                </a:solidFill>
              </a:rPr>
              <a:t>ü</a:t>
            </a:r>
            <a:r>
              <a:rPr lang="en-US" dirty="0" err="1" smtClean="0">
                <a:solidFill>
                  <a:schemeClr val="accent2"/>
                </a:solidFill>
              </a:rPr>
              <a:t>ck</a:t>
            </a:r>
            <a:endParaRPr lang="en-US" dirty="0" smtClean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Vert. </a:t>
            </a:r>
            <a:r>
              <a:rPr lang="en-US" dirty="0" err="1" smtClean="0">
                <a:solidFill>
                  <a:schemeClr val="accent2"/>
                </a:solidFill>
              </a:rPr>
              <a:t>Tuneshift</a:t>
            </a:r>
            <a:r>
              <a:rPr lang="en-US" dirty="0" smtClean="0">
                <a:solidFill>
                  <a:schemeClr val="accent2"/>
                </a:solidFill>
              </a:rPr>
              <a:t>:  ~ 1.2 + 0.25 kHz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Wingdings"/>
              <a:buChar char="è"/>
            </a:pP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Max. </a:t>
            </a:r>
            <a:r>
              <a:rPr lang="en-US" dirty="0" err="1" smtClean="0">
                <a:solidFill>
                  <a:srgbClr val="FF0000"/>
                </a:solidFill>
              </a:rPr>
              <a:t>Einzelbunchstrom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è"/>
            </a:pP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    ~ 2.2 mA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+ Feedback + </a:t>
            </a:r>
            <a:r>
              <a:rPr lang="en-US" sz="2000" dirty="0" err="1" smtClean="0">
                <a:solidFill>
                  <a:srgbClr val="0070C0"/>
                </a:solidFill>
              </a:rPr>
              <a:t>Chromatizit</a:t>
            </a:r>
            <a:r>
              <a:rPr lang="de-DE" sz="2000" dirty="0" err="1" smtClean="0">
                <a:solidFill>
                  <a:srgbClr val="0070C0"/>
                </a:solidFill>
              </a:rPr>
              <a:t>ät</a:t>
            </a:r>
            <a:endParaRPr lang="de-DE" sz="2000" dirty="0" smtClean="0">
              <a:solidFill>
                <a:srgbClr val="0070C0"/>
              </a:solidFill>
            </a:endParaRPr>
          </a:p>
          <a:p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smtClean="0">
                <a:solidFill>
                  <a:srgbClr val="0070C0"/>
                </a:solidFill>
              </a:rPr>
              <a:t>   </a:t>
            </a:r>
            <a:r>
              <a:rPr lang="en-US" sz="2000" dirty="0" smtClean="0">
                <a:solidFill>
                  <a:srgbClr val="0070C0"/>
                </a:solidFill>
              </a:rPr>
              <a:t>&gt;= 2.5 mA   (?)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54038" y="1614488"/>
            <a:ext cx="7985125" cy="3502025"/>
          </a:xfrm>
        </p:spPr>
        <p:txBody>
          <a:bodyPr/>
          <a:lstStyle/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Wakefields</a:t>
            </a:r>
            <a:r>
              <a:rPr lang="de-DE" sz="3200" dirty="0" smtClean="0">
                <a:solidFill>
                  <a:schemeClr val="bg2"/>
                </a:solidFill>
              </a:rPr>
              <a:t> - </a:t>
            </a:r>
            <a:r>
              <a:rPr lang="de-DE" sz="3200" dirty="0" err="1" smtClean="0">
                <a:solidFill>
                  <a:schemeClr val="bg2"/>
                </a:solidFill>
              </a:rPr>
              <a:t>Impedanzmodell</a:t>
            </a:r>
            <a:endParaRPr lang="de-DE" sz="3200" dirty="0" smtClean="0">
              <a:solidFill>
                <a:schemeClr val="bg2"/>
              </a:solidFill>
            </a:endParaRPr>
          </a:p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Tuneverschiebung</a:t>
            </a:r>
            <a:r>
              <a:rPr lang="de-DE" sz="3200" dirty="0" smtClean="0">
                <a:solidFill>
                  <a:schemeClr val="bg2"/>
                </a:solidFill>
              </a:rPr>
              <a:t> als Funktion des Strahlstroms</a:t>
            </a:r>
          </a:p>
          <a:p>
            <a:pPr eaLnBrk="1" hangingPunct="1"/>
            <a:r>
              <a:rPr lang="de-DE" sz="3200" b="1" dirty="0" err="1" smtClean="0"/>
              <a:t>Bunchlänge</a:t>
            </a:r>
            <a:r>
              <a:rPr lang="de-DE" sz="3200" b="1" dirty="0" smtClean="0"/>
              <a:t> und Longitudinale Impedanz</a:t>
            </a:r>
          </a:p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Emittanzvergrößerung</a:t>
            </a:r>
            <a:r>
              <a:rPr lang="de-DE" sz="3200" dirty="0" smtClean="0">
                <a:solidFill>
                  <a:schemeClr val="bg2"/>
                </a:solidFill>
              </a:rPr>
              <a:t> und </a:t>
            </a:r>
            <a:r>
              <a:rPr lang="de-DE" sz="3200" dirty="0" err="1" smtClean="0">
                <a:solidFill>
                  <a:schemeClr val="bg2"/>
                </a:solidFill>
              </a:rPr>
              <a:t>Eclouds</a:t>
            </a:r>
            <a:endParaRPr lang="de-DE" sz="32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Bunchlänge</a:t>
            </a:r>
            <a:r>
              <a:rPr lang="en-US" dirty="0" smtClean="0"/>
              <a:t> und </a:t>
            </a:r>
            <a:r>
              <a:rPr lang="en-US" dirty="0" err="1" smtClean="0"/>
              <a:t>Longitudinale</a:t>
            </a:r>
            <a:r>
              <a:rPr lang="en-US" dirty="0" smtClean="0"/>
              <a:t> </a:t>
            </a:r>
            <a:r>
              <a:rPr lang="en-US" dirty="0" err="1" smtClean="0"/>
              <a:t>Impedanz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1" y="1583288"/>
            <a:ext cx="5613761" cy="442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818" y="971460"/>
            <a:ext cx="625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Messung</a:t>
            </a:r>
            <a:r>
              <a:rPr lang="en-US" dirty="0" smtClean="0"/>
              <a:t> 25.08.2010, FWHM 115 </a:t>
            </a:r>
            <a:r>
              <a:rPr lang="en-US" dirty="0" err="1" smtClean="0"/>
              <a:t>ps</a:t>
            </a:r>
            <a:r>
              <a:rPr lang="en-US" dirty="0" smtClean="0"/>
              <a:t>, </a:t>
            </a:r>
            <a:r>
              <a:rPr lang="en-US" dirty="0" err="1" smtClean="0"/>
              <a:t>Einzelbunchstrom</a:t>
            </a:r>
            <a:r>
              <a:rPr lang="en-US" dirty="0" smtClean="0"/>
              <a:t> 2.6 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0369" y="6129196"/>
            <a:ext cx="43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(PETRA Logbook, 25.08.2011, </a:t>
            </a:r>
            <a:r>
              <a:rPr lang="en-US" dirty="0" err="1" smtClean="0"/>
              <a:t>Sp</a:t>
            </a:r>
            <a:r>
              <a:rPr lang="de-DE" dirty="0" err="1" smtClean="0"/>
              <a:t>ätschicht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571371" y="1111161"/>
                <a:ext cx="1934453" cy="656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𝑭𝑾𝑯𝑴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𝒍𝒏</m:t>
                              </m:r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371" y="1111161"/>
                <a:ext cx="1934453" cy="6566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781800" y="2543175"/>
            <a:ext cx="1715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115 </a:t>
            </a:r>
            <a:r>
              <a:rPr lang="en-US" dirty="0" err="1" smtClean="0"/>
              <a:t>ps</a:t>
            </a:r>
            <a:r>
              <a:rPr lang="en-US" dirty="0" smtClean="0"/>
              <a:t>     FMHM</a:t>
            </a:r>
          </a:p>
          <a:p>
            <a:endParaRPr lang="en-US" dirty="0"/>
          </a:p>
          <a:p>
            <a:r>
              <a:rPr lang="en-US" dirty="0" smtClean="0"/>
              <a:t>48.8 </a:t>
            </a:r>
            <a:r>
              <a:rPr lang="en-US" dirty="0" err="1" smtClean="0"/>
              <a:t>ps</a:t>
            </a:r>
            <a:r>
              <a:rPr lang="en-US" dirty="0" smtClean="0"/>
              <a:t>    </a:t>
            </a:r>
            <a:r>
              <a:rPr lang="en-US" dirty="0" err="1" smtClean="0"/>
              <a:t>rms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14.6 mm  </a:t>
            </a:r>
            <a:r>
              <a:rPr lang="en-US" dirty="0" err="1" smtClean="0"/>
              <a:t>rms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2375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Messung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Streak </a:t>
            </a:r>
            <a:r>
              <a:rPr lang="en-US" dirty="0" err="1"/>
              <a:t>K</a:t>
            </a:r>
            <a:r>
              <a:rPr lang="en-US" dirty="0" err="1" smtClean="0"/>
              <a:t>amera</a:t>
            </a:r>
            <a:r>
              <a:rPr lang="en-US" dirty="0" smtClean="0"/>
              <a:t>, PETRA NL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7" y="5052431"/>
            <a:ext cx="62865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77" y="1008377"/>
            <a:ext cx="4446838" cy="360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4" y="1669185"/>
            <a:ext cx="4077247" cy="231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98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54038" y="1614488"/>
            <a:ext cx="7985125" cy="3502025"/>
          </a:xfrm>
        </p:spPr>
        <p:txBody>
          <a:bodyPr/>
          <a:lstStyle/>
          <a:p>
            <a:pPr eaLnBrk="1" hangingPunct="1"/>
            <a:r>
              <a:rPr lang="de-DE" sz="3200" dirty="0" err="1" smtClean="0"/>
              <a:t>Wakefields</a:t>
            </a:r>
            <a:r>
              <a:rPr lang="de-DE" sz="3200" dirty="0" smtClean="0"/>
              <a:t> - </a:t>
            </a:r>
            <a:r>
              <a:rPr lang="de-DE" sz="3200" dirty="0" err="1" smtClean="0"/>
              <a:t>Impedanzmodell</a:t>
            </a:r>
            <a:endParaRPr lang="de-DE" sz="3200" dirty="0" smtClean="0"/>
          </a:p>
          <a:p>
            <a:pPr eaLnBrk="1" hangingPunct="1"/>
            <a:r>
              <a:rPr lang="de-DE" sz="3200" dirty="0" err="1" smtClean="0"/>
              <a:t>Tuneverschiebung</a:t>
            </a:r>
            <a:r>
              <a:rPr lang="de-DE" sz="3200" dirty="0" smtClean="0"/>
              <a:t> als Funktion des Strahlstroms</a:t>
            </a:r>
          </a:p>
          <a:p>
            <a:pPr eaLnBrk="1" hangingPunct="1"/>
            <a:r>
              <a:rPr lang="de-DE" sz="3200" dirty="0" err="1" smtClean="0"/>
              <a:t>Bunchlänge</a:t>
            </a:r>
            <a:r>
              <a:rPr lang="de-DE" sz="3200" dirty="0" smtClean="0"/>
              <a:t> und Longitudinale Impedanz</a:t>
            </a:r>
          </a:p>
          <a:p>
            <a:pPr eaLnBrk="1" hangingPunct="1"/>
            <a:r>
              <a:rPr lang="de-DE" sz="3200" dirty="0" err="1" smtClean="0"/>
              <a:t>Emittanzvergrößerung</a:t>
            </a:r>
            <a:r>
              <a:rPr lang="de-DE" sz="3200" dirty="0" smtClean="0"/>
              <a:t> und </a:t>
            </a:r>
            <a:r>
              <a:rPr lang="de-DE" sz="3200" dirty="0" err="1" smtClean="0"/>
              <a:t>Eclouds</a:t>
            </a:r>
            <a:endParaRPr lang="de-DE" sz="3200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Bunchlänge</a:t>
            </a:r>
            <a:r>
              <a:rPr lang="de-DE" dirty="0" smtClean="0"/>
              <a:t> in Abhängigkeit vom Strahlstrom</a:t>
            </a:r>
            <a:endParaRPr lang="en-US" dirty="0"/>
          </a:p>
        </p:txBody>
      </p:sp>
      <p:pic>
        <p:nvPicPr>
          <p:cNvPr id="39938" name="Picture 2" descr="P:\xxl\latex\IPAC11\P3Bunlen\bunl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6" y="804487"/>
            <a:ext cx="5856287" cy="413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51" y="5105632"/>
            <a:ext cx="5338762" cy="96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8244" y="804487"/>
            <a:ext cx="226215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Bunchverlängerung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12 mm     </a:t>
            </a:r>
            <a:r>
              <a:rPr lang="de-DE" dirty="0" smtClean="0">
                <a:sym typeface="Wingdings" pitchFamily="2" charset="2"/>
              </a:rPr>
              <a:t>  </a:t>
            </a:r>
            <a:r>
              <a:rPr lang="de-DE" dirty="0" smtClean="0"/>
              <a:t>14.6 mm</a:t>
            </a:r>
          </a:p>
          <a:p>
            <a:endParaRPr lang="de-DE" dirty="0"/>
          </a:p>
          <a:p>
            <a:r>
              <a:rPr lang="de-DE" dirty="0" smtClean="0"/>
              <a:t>~ 0 mA     </a:t>
            </a:r>
            <a:r>
              <a:rPr lang="de-DE" dirty="0" smtClean="0">
                <a:sym typeface="Wingdings" pitchFamily="2" charset="2"/>
              </a:rPr>
              <a:t>   2.6 mA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Fit 1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(12 mm, ~ 0 mA)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Z/n = 0.2 Ohm</a:t>
            </a:r>
          </a:p>
          <a:p>
            <a:endParaRPr lang="de-DE" dirty="0"/>
          </a:p>
          <a:p>
            <a:r>
              <a:rPr lang="de-DE" dirty="0" smtClean="0"/>
              <a:t>Fit 2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(12.5 mm, ~ 0 mA)</a:t>
            </a:r>
          </a:p>
          <a:p>
            <a:endParaRPr lang="de-DE" dirty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Z/n = 0.138 Ohm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536" y="5441133"/>
            <a:ext cx="36070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f</a:t>
            </a:r>
            <a:r>
              <a:rPr lang="de-DE" dirty="0" err="1" smtClean="0"/>
              <a:t>ür</a:t>
            </a:r>
            <a:r>
              <a:rPr lang="de-DE" dirty="0" smtClean="0"/>
              <a:t> Z/n,</a:t>
            </a:r>
          </a:p>
          <a:p>
            <a:r>
              <a:rPr lang="de-DE" dirty="0" smtClean="0"/>
              <a:t>Gleichung 3. Grades</a:t>
            </a:r>
          </a:p>
          <a:p>
            <a:endParaRPr lang="de-DE" dirty="0"/>
          </a:p>
          <a:p>
            <a:r>
              <a:rPr lang="de-DE" sz="1400" b="0" dirty="0" smtClean="0"/>
              <a:t>(B. </a:t>
            </a:r>
            <a:r>
              <a:rPr lang="de-DE" sz="1400" b="0" dirty="0" err="1" smtClean="0"/>
              <a:t>Zotter</a:t>
            </a:r>
            <a:r>
              <a:rPr lang="de-DE" sz="1400" b="0" dirty="0" smtClean="0"/>
              <a:t> Potential</a:t>
            </a:r>
            <a:r>
              <a:rPr lang="en-US" sz="1400" b="0" dirty="0" smtClean="0"/>
              <a:t>-well bunch lengthening,</a:t>
            </a:r>
          </a:p>
          <a:p>
            <a:r>
              <a:rPr lang="en-US" sz="1400" b="0" dirty="0" smtClean="0"/>
              <a:t>  CERN SPS/81-14, 1981)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004359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dirty="0" smtClean="0"/>
              <a:t>PETRA 7-zelliges </a:t>
            </a:r>
            <a:r>
              <a:rPr lang="de-DE" sz="4000" dirty="0" err="1" smtClean="0"/>
              <a:t>Cavity</a:t>
            </a:r>
            <a:endParaRPr lang="de-DE" sz="4000" dirty="0" smtClean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535848" y="4858049"/>
            <a:ext cx="22189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dirty="0"/>
          </a:p>
          <a:p>
            <a:r>
              <a:rPr lang="de-DE" dirty="0"/>
              <a:t>MAFIA Model,</a:t>
            </a:r>
          </a:p>
          <a:p>
            <a:r>
              <a:rPr lang="de-DE" dirty="0"/>
              <a:t>3 ½ Zellen,</a:t>
            </a:r>
          </a:p>
          <a:p>
            <a:r>
              <a:rPr lang="de-DE" dirty="0"/>
              <a:t>Grundmode</a:t>
            </a:r>
          </a:p>
          <a:p>
            <a:r>
              <a:rPr lang="de-DE" dirty="0"/>
              <a:t>500 MHz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3" y="4870764"/>
            <a:ext cx="6086947" cy="143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Cav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8" y="942315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6922359"/>
              </p:ext>
            </p:extLst>
          </p:nvPr>
        </p:nvGraphicFramePr>
        <p:xfrm>
          <a:off x="4708871" y="942315"/>
          <a:ext cx="3937188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Longitudinale</a:t>
            </a:r>
            <a:r>
              <a:rPr lang="en-US" dirty="0" smtClean="0"/>
              <a:t> </a:t>
            </a:r>
            <a:r>
              <a:rPr lang="en-US" dirty="0" err="1" smtClean="0"/>
              <a:t>Impedanz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60" y="4692720"/>
            <a:ext cx="3113825" cy="75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86" y="3585584"/>
            <a:ext cx="2996414" cy="67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3" y="2257443"/>
            <a:ext cx="4431910" cy="35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990929"/>
              </p:ext>
            </p:extLst>
          </p:nvPr>
        </p:nvGraphicFramePr>
        <p:xfrm>
          <a:off x="543206" y="935981"/>
          <a:ext cx="63283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458"/>
                <a:gridCol w="2109458"/>
                <a:gridCol w="21094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Fit 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Rechnung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Z/n = 0.2 Ohm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Z/n =0.138 Ohm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Z/n = 0.15 Ohm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(12 mm, 0 mA)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(12.5 mm, 0 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1726" y="6032346"/>
            <a:ext cx="4378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Longt</a:t>
            </a:r>
            <a:r>
              <a:rPr lang="en-US" dirty="0" smtClean="0"/>
              <a:t>. </a:t>
            </a:r>
            <a:r>
              <a:rPr lang="en-US" dirty="0" err="1" smtClean="0"/>
              <a:t>Wakepotential</a:t>
            </a:r>
            <a:r>
              <a:rPr lang="en-US" dirty="0" smtClean="0"/>
              <a:t> 1 x 7 </a:t>
            </a:r>
            <a:r>
              <a:rPr lang="en-US" dirty="0" err="1" smtClean="0"/>
              <a:t>zelliges</a:t>
            </a:r>
            <a:r>
              <a:rPr lang="en-US" dirty="0" smtClean="0"/>
              <a:t> Cavity)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0886" y="2221229"/>
            <a:ext cx="3132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Gute</a:t>
            </a:r>
            <a:r>
              <a:rPr lang="en-US" dirty="0" smtClean="0"/>
              <a:t> </a:t>
            </a:r>
            <a:r>
              <a:rPr lang="de-DE" dirty="0" smtClean="0"/>
              <a:t>Übereinstimmung</a:t>
            </a:r>
          </a:p>
          <a:p>
            <a:r>
              <a:rPr lang="de-DE" dirty="0"/>
              <a:t>von Messung und Rechnung</a:t>
            </a:r>
          </a:p>
          <a:p>
            <a:endParaRPr lang="de-DE" dirty="0" smtClean="0"/>
          </a:p>
          <a:p>
            <a:r>
              <a:rPr lang="de-DE" dirty="0" smtClean="0"/>
              <a:t>(25 % bzw.  9 % Abweichung)</a:t>
            </a:r>
          </a:p>
        </p:txBody>
      </p:sp>
    </p:spTree>
    <p:extLst>
      <p:ext uri="{BB962C8B-B14F-4D97-AF65-F5344CB8AC3E}">
        <p14:creationId xmlns:p14="http://schemas.microsoft.com/office/powerpoint/2010/main" val="2004359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54038" y="1614488"/>
            <a:ext cx="7985125" cy="3502025"/>
          </a:xfrm>
        </p:spPr>
        <p:txBody>
          <a:bodyPr/>
          <a:lstStyle/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Wakefields</a:t>
            </a:r>
            <a:r>
              <a:rPr lang="de-DE" sz="3200" dirty="0" smtClean="0">
                <a:solidFill>
                  <a:schemeClr val="bg2"/>
                </a:solidFill>
              </a:rPr>
              <a:t> - </a:t>
            </a:r>
            <a:r>
              <a:rPr lang="de-DE" sz="3200" dirty="0" err="1" smtClean="0">
                <a:solidFill>
                  <a:schemeClr val="bg2"/>
                </a:solidFill>
              </a:rPr>
              <a:t>Impedanzmodell</a:t>
            </a:r>
            <a:endParaRPr lang="de-DE" sz="3200" dirty="0" smtClean="0">
              <a:solidFill>
                <a:schemeClr val="bg2"/>
              </a:solidFill>
            </a:endParaRPr>
          </a:p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Tuneverschiebung</a:t>
            </a:r>
            <a:r>
              <a:rPr lang="de-DE" sz="3200" dirty="0" smtClean="0">
                <a:solidFill>
                  <a:schemeClr val="bg2"/>
                </a:solidFill>
              </a:rPr>
              <a:t> als Funktion des Strahlstroms</a:t>
            </a:r>
          </a:p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Bunchlänge</a:t>
            </a:r>
            <a:r>
              <a:rPr lang="de-DE" sz="3200" dirty="0" smtClean="0">
                <a:solidFill>
                  <a:schemeClr val="bg2"/>
                </a:solidFill>
              </a:rPr>
              <a:t> und Longitudinale Impedanz</a:t>
            </a:r>
          </a:p>
          <a:p>
            <a:pPr eaLnBrk="1" hangingPunct="1"/>
            <a:r>
              <a:rPr lang="de-DE" sz="3200" b="1" dirty="0" err="1" smtClean="0"/>
              <a:t>Emittanzvergrößerung</a:t>
            </a:r>
            <a:r>
              <a:rPr lang="de-DE" sz="3200" b="1" dirty="0" smtClean="0"/>
              <a:t> und </a:t>
            </a:r>
            <a:r>
              <a:rPr lang="de-DE" sz="3200" b="1" dirty="0" err="1" smtClean="0"/>
              <a:t>Eclouds</a:t>
            </a:r>
            <a:endParaRPr lang="de-DE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1686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Vertikale</a:t>
            </a:r>
            <a:r>
              <a:rPr lang="en-GB" dirty="0" smtClean="0"/>
              <a:t> </a:t>
            </a:r>
            <a:r>
              <a:rPr lang="en-GB" dirty="0" err="1" smtClean="0"/>
              <a:t>Emittanzvergrößerung</a:t>
            </a:r>
            <a:endParaRPr lang="en-GB" dirty="0" smtClean="0"/>
          </a:p>
        </p:txBody>
      </p:sp>
      <p:pic>
        <p:nvPicPr>
          <p:cNvPr id="21507" name="Picture 5" descr="41-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596" y="1492779"/>
            <a:ext cx="3944937" cy="3868062"/>
          </a:xfrm>
        </p:spPr>
      </p:pic>
      <p:pic>
        <p:nvPicPr>
          <p:cNvPr id="21508" name="Picture 3" descr="58-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6" y="1492779"/>
            <a:ext cx="3955732" cy="380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289456" y="5666846"/>
            <a:ext cx="1093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3333FF"/>
                </a:solidFill>
                <a:ea typeface="ＭＳ Ｐゴシック"/>
                <a:cs typeface="ＭＳ Ｐゴシック"/>
              </a:rPr>
              <a:t>I = 50 mA</a:t>
            </a:r>
            <a:endParaRPr lang="en-GB" dirty="0">
              <a:solidFill>
                <a:srgbClr val="3333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826530" y="5677959"/>
            <a:ext cx="10358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3333FF"/>
                </a:solidFill>
                <a:ea typeface="ＭＳ Ｐゴシック"/>
                <a:cs typeface="ＭＳ Ｐゴシック"/>
              </a:rPr>
              <a:t>I= 63 mA</a:t>
            </a:r>
            <a:endParaRPr lang="en-GB" dirty="0">
              <a:solidFill>
                <a:srgbClr val="3333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982190"/>
            <a:ext cx="4108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Bild von der </a:t>
            </a:r>
            <a:r>
              <a:rPr lang="de-DE" dirty="0" smtClean="0"/>
              <a:t>Diagnostik-</a:t>
            </a:r>
            <a:r>
              <a:rPr lang="de-DE" dirty="0" err="1" smtClean="0"/>
              <a:t>Beamline</a:t>
            </a:r>
            <a:r>
              <a:rPr lang="de-DE" dirty="0" smtClean="0"/>
              <a:t> (2010)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>
            <a:off x="7916333" y="1244599"/>
            <a:ext cx="237068" cy="1718733"/>
          </a:xfrm>
          <a:prstGeom prst="downArrow">
            <a:avLst>
              <a:gd name="adj1" fmla="val 50000"/>
              <a:gd name="adj2" fmla="val 1500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Studien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verschiedenen</a:t>
            </a:r>
            <a:r>
              <a:rPr lang="en-US" dirty="0" smtClean="0"/>
              <a:t> </a:t>
            </a:r>
            <a:r>
              <a:rPr lang="en-US" dirty="0" err="1" smtClean="0"/>
              <a:t>Füllmustern</a:t>
            </a:r>
            <a:r>
              <a:rPr lang="en-US" dirty="0" smtClean="0"/>
              <a:t>, Mai /</a:t>
            </a:r>
            <a:r>
              <a:rPr lang="en-US" dirty="0" err="1" smtClean="0"/>
              <a:t>Juni</a:t>
            </a:r>
            <a:r>
              <a:rPr lang="en-US" dirty="0" smtClean="0"/>
              <a:t> 2010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1377949"/>
            <a:ext cx="3862625" cy="228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77813" y="793174"/>
            <a:ext cx="26770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 smtClean="0"/>
              <a:t>Beispiel</a:t>
            </a:r>
            <a:r>
              <a:rPr lang="en-US" dirty="0" smtClean="0"/>
              <a:t>: 10 </a:t>
            </a:r>
            <a:r>
              <a:rPr lang="en-US" dirty="0"/>
              <a:t>x </a:t>
            </a:r>
            <a:r>
              <a:rPr lang="en-US" dirty="0" smtClean="0"/>
              <a:t>29</a:t>
            </a:r>
            <a:r>
              <a:rPr lang="en-US" dirty="0"/>
              <a:t> </a:t>
            </a:r>
            <a:r>
              <a:rPr lang="en-US" dirty="0" smtClean="0"/>
              <a:t> Bunche (8 ns </a:t>
            </a:r>
            <a:r>
              <a:rPr lang="en-US" dirty="0" err="1" smtClean="0"/>
              <a:t>Bunchabstand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11" y="865188"/>
            <a:ext cx="3267075" cy="279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404813" y="4168775"/>
            <a:ext cx="933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40 x 4 =</a:t>
            </a:r>
          </a:p>
          <a:p>
            <a:r>
              <a:rPr lang="en-US" dirty="0"/>
              <a:t>160 </a:t>
            </a:r>
          </a:p>
          <a:p>
            <a:r>
              <a:rPr lang="en-US" dirty="0"/>
              <a:t>B</a:t>
            </a:r>
            <a:r>
              <a:rPr lang="en-US" dirty="0" smtClean="0"/>
              <a:t>unche</a:t>
            </a:r>
            <a:endParaRPr lang="en-US" dirty="0"/>
          </a:p>
        </p:txBody>
      </p:sp>
      <p:pic>
        <p:nvPicPr>
          <p:cNvPr id="2253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4117975"/>
            <a:ext cx="2713037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4643438"/>
            <a:ext cx="30797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0" name="AutoShape 14"/>
          <p:cNvSpPr>
            <a:spLocks noChangeArrowheads="1"/>
          </p:cNvSpPr>
          <p:nvPr/>
        </p:nvSpPr>
        <p:spPr bwMode="auto">
          <a:xfrm>
            <a:off x="6938963" y="4564063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2541" name="Text Box 15"/>
          <p:cNvSpPr txBox="1">
            <a:spLocks noChangeArrowheads="1"/>
          </p:cNvSpPr>
          <p:nvPr/>
        </p:nvSpPr>
        <p:spPr bwMode="auto">
          <a:xfrm>
            <a:off x="5600700" y="4425950"/>
            <a:ext cx="906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bunch 4</a:t>
            </a:r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7331075" y="4398963"/>
            <a:ext cx="1216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I</a:t>
            </a:r>
            <a:r>
              <a:rPr lang="en-US" baseline="-25000"/>
              <a:t>tot</a:t>
            </a:r>
            <a:r>
              <a:rPr lang="en-US"/>
              <a:t> = 88 mA</a:t>
            </a:r>
          </a:p>
        </p:txBody>
      </p:sp>
      <p:sp>
        <p:nvSpPr>
          <p:cNvPr id="22543" name="Text Box 17"/>
          <p:cNvSpPr txBox="1">
            <a:spLocks noChangeArrowheads="1"/>
          </p:cNvSpPr>
          <p:nvPr/>
        </p:nvSpPr>
        <p:spPr bwMode="auto">
          <a:xfrm>
            <a:off x="490538" y="5662613"/>
            <a:ext cx="75941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 smtClean="0"/>
              <a:t>Keine</a:t>
            </a:r>
            <a:r>
              <a:rPr lang="en-US" dirty="0" smtClean="0"/>
              <a:t> </a:t>
            </a:r>
            <a:r>
              <a:rPr lang="en-US" dirty="0" err="1" smtClean="0"/>
              <a:t>Emittnazvergrößerung</a:t>
            </a:r>
            <a:r>
              <a:rPr lang="en-US" dirty="0" smtClean="0"/>
              <a:t> !,  </a:t>
            </a:r>
            <a:r>
              <a:rPr lang="en-US" dirty="0"/>
              <a:t>bunch-to-bunch </a:t>
            </a:r>
            <a:r>
              <a:rPr lang="en-US" dirty="0" err="1" smtClean="0"/>
              <a:t>Abstand</a:t>
            </a:r>
            <a:r>
              <a:rPr lang="en-US" dirty="0" smtClean="0"/>
              <a:t> </a:t>
            </a:r>
            <a:r>
              <a:rPr lang="en-US" dirty="0"/>
              <a:t>16 ns + gap 144 ns </a:t>
            </a:r>
          </a:p>
        </p:txBody>
      </p:sp>
      <p:sp>
        <p:nvSpPr>
          <p:cNvPr id="22544" name="Rectangle 18"/>
          <p:cNvSpPr>
            <a:spLocks noChangeArrowheads="1"/>
          </p:cNvSpPr>
          <p:nvPr/>
        </p:nvSpPr>
        <p:spPr bwMode="auto">
          <a:xfrm>
            <a:off x="331788" y="4006850"/>
            <a:ext cx="8337550" cy="20796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74" y="3389048"/>
            <a:ext cx="3669241" cy="280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Studien</a:t>
            </a:r>
            <a:r>
              <a:rPr lang="en-US" dirty="0" smtClean="0"/>
              <a:t> </a:t>
            </a:r>
            <a:r>
              <a:rPr lang="en-US" dirty="0" err="1" smtClean="0"/>
              <a:t>ohne</a:t>
            </a:r>
            <a:r>
              <a:rPr lang="en-US" dirty="0" smtClean="0"/>
              <a:t> Wiggler,  </a:t>
            </a:r>
            <a:r>
              <a:rPr lang="en-US" dirty="0"/>
              <a:t>2 </a:t>
            </a:r>
            <a:r>
              <a:rPr lang="en-US" dirty="0" smtClean="0"/>
              <a:t>– 7. Aug. 2010</a:t>
            </a:r>
          </a:p>
        </p:txBody>
      </p:sp>
      <p:pic>
        <p:nvPicPr>
          <p:cNvPr id="23557" name="Picture 5" descr="P10201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915988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074054"/>
            <a:ext cx="2596751" cy="159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860425"/>
            <a:ext cx="2041525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176213" y="963613"/>
            <a:ext cx="16674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 smtClean="0"/>
              <a:t>Alle</a:t>
            </a:r>
            <a:r>
              <a:rPr lang="en-US" dirty="0" smtClean="0"/>
              <a:t> wiggler</a:t>
            </a:r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 err="1"/>
              <a:t>P</a:t>
            </a:r>
            <a:r>
              <a:rPr lang="en-US" dirty="0" err="1" smtClean="0"/>
              <a:t>arkposition</a:t>
            </a:r>
            <a:endParaRPr lang="en-US" dirty="0"/>
          </a:p>
        </p:txBody>
      </p:sp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4865688" y="930275"/>
            <a:ext cx="148149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 smtClean="0"/>
              <a:t>Emittanz</a:t>
            </a:r>
            <a:endParaRPr lang="en-US" dirty="0"/>
          </a:p>
          <a:p>
            <a:r>
              <a:rPr lang="en-US" dirty="0"/>
              <a:t>~ 4.5 nm rad</a:t>
            </a:r>
          </a:p>
          <a:p>
            <a:endParaRPr lang="en-US" dirty="0"/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gemessene</a:t>
            </a:r>
            <a:r>
              <a:rPr lang="en-US" sz="1200" dirty="0" smtClean="0"/>
              <a:t> vert</a:t>
            </a:r>
            <a:r>
              <a:rPr lang="en-US" sz="1200" dirty="0"/>
              <a:t>. </a:t>
            </a:r>
          </a:p>
          <a:p>
            <a:r>
              <a:rPr lang="en-US" sz="1200" dirty="0" err="1"/>
              <a:t>E</a:t>
            </a:r>
            <a:r>
              <a:rPr lang="en-US" sz="1200" dirty="0" err="1" smtClean="0"/>
              <a:t>mittanz</a:t>
            </a:r>
            <a:endParaRPr lang="en-US" sz="1200" dirty="0"/>
          </a:p>
          <a:p>
            <a:r>
              <a:rPr lang="en-US" sz="1200" dirty="0"/>
              <a:t>39 pm rad)</a:t>
            </a: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277813" y="2960688"/>
            <a:ext cx="64329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ohne</a:t>
            </a:r>
            <a:r>
              <a:rPr lang="en-US" dirty="0" smtClean="0"/>
              <a:t> Wiggler gab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vertikale</a:t>
            </a:r>
            <a:r>
              <a:rPr lang="en-US" dirty="0" smtClean="0"/>
              <a:t> </a:t>
            </a:r>
            <a:r>
              <a:rPr lang="en-US" dirty="0" err="1" smtClean="0"/>
              <a:t>Emittanzvergrößerung</a:t>
            </a:r>
            <a:r>
              <a:rPr lang="en-US" dirty="0" smtClean="0"/>
              <a:t> !</a:t>
            </a:r>
            <a:endParaRPr lang="en-US" dirty="0"/>
          </a:p>
        </p:txBody>
      </p:sp>
      <p:sp>
        <p:nvSpPr>
          <p:cNvPr id="23565" name="Text Box 17"/>
          <p:cNvSpPr txBox="1">
            <a:spLocks noChangeArrowheads="1"/>
          </p:cNvSpPr>
          <p:nvPr/>
        </p:nvSpPr>
        <p:spPr bwMode="auto">
          <a:xfrm>
            <a:off x="277813" y="3499379"/>
            <a:ext cx="37625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10 x 29 </a:t>
            </a:r>
            <a:r>
              <a:rPr lang="en-US" dirty="0" smtClean="0"/>
              <a:t>Bunche (8 ns </a:t>
            </a:r>
            <a:r>
              <a:rPr lang="en-US" dirty="0" err="1" smtClean="0"/>
              <a:t>Bunchabstand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de-DE" dirty="0" err="1" smtClean="0"/>
              <a:t>üllmuster</a:t>
            </a:r>
            <a:endParaRPr lang="en-US" dirty="0"/>
          </a:p>
        </p:txBody>
      </p:sp>
      <p:pic>
        <p:nvPicPr>
          <p:cNvPr id="16386" name="Picture 2" descr="P:\xxl\latex\IPAC11\P3IntCurr\Fig\bunch_patternGroemit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1" y="2050000"/>
            <a:ext cx="4984503" cy="349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/>
          <p:cNvSpPr/>
          <p:nvPr/>
        </p:nvSpPr>
        <p:spPr bwMode="auto">
          <a:xfrm>
            <a:off x="5842001" y="2244022"/>
            <a:ext cx="397934" cy="1553989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5846234" y="4966055"/>
            <a:ext cx="397934" cy="7366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502" y="863600"/>
            <a:ext cx="725230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Harmonische Zahl</a:t>
            </a:r>
            <a:r>
              <a:rPr lang="en-US" dirty="0" smtClean="0"/>
              <a:t>: h = 3840 = 4 x </a:t>
            </a:r>
            <a:r>
              <a:rPr lang="en-US" dirty="0" smtClean="0">
                <a:solidFill>
                  <a:srgbClr val="FF0000"/>
                </a:solidFill>
              </a:rPr>
              <a:t>960</a:t>
            </a:r>
            <a:r>
              <a:rPr lang="en-US" dirty="0" smtClean="0"/>
              <a:t> = 16 x </a:t>
            </a:r>
            <a:r>
              <a:rPr lang="en-US" dirty="0" smtClean="0">
                <a:solidFill>
                  <a:schemeClr val="accent2"/>
                </a:solidFill>
              </a:rPr>
              <a:t>240</a:t>
            </a:r>
            <a:r>
              <a:rPr lang="en-US" dirty="0" smtClean="0"/>
              <a:t> = 64 x </a:t>
            </a:r>
            <a:r>
              <a:rPr lang="en-US" dirty="0" smtClean="0">
                <a:solidFill>
                  <a:schemeClr val="accent2"/>
                </a:solidFill>
              </a:rPr>
              <a:t>60</a:t>
            </a:r>
            <a:r>
              <a:rPr lang="en-US" dirty="0" smtClean="0"/>
              <a:t> = 96 x </a:t>
            </a:r>
            <a:r>
              <a:rPr lang="en-US" dirty="0" smtClean="0">
                <a:solidFill>
                  <a:schemeClr val="accent2"/>
                </a:solidFill>
              </a:rPr>
              <a:t>40</a:t>
            </a:r>
          </a:p>
          <a:p>
            <a:r>
              <a:rPr lang="en-US" dirty="0" smtClean="0"/>
              <a:t>1 bucket = 2 ns                                                          </a:t>
            </a:r>
            <a:r>
              <a:rPr lang="en-US" dirty="0" smtClean="0">
                <a:solidFill>
                  <a:schemeClr val="accent2"/>
                </a:solidFill>
              </a:rPr>
              <a:t># Bunche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</a:t>
            </a:r>
            <a:r>
              <a:rPr lang="de-DE" dirty="0" err="1" smtClean="0">
                <a:solidFill>
                  <a:schemeClr val="accent2"/>
                </a:solidFill>
              </a:rPr>
              <a:t>üllungen</a:t>
            </a:r>
            <a:r>
              <a:rPr lang="de-DE" dirty="0" smtClean="0">
                <a:solidFill>
                  <a:schemeClr val="accent2"/>
                </a:solidFill>
              </a:rPr>
              <a:t> mit 60 und 40 </a:t>
            </a:r>
            <a:r>
              <a:rPr lang="de-DE" dirty="0" err="1" smtClean="0">
                <a:solidFill>
                  <a:schemeClr val="accent2"/>
                </a:solidFill>
              </a:rPr>
              <a:t>Bunchen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>
                <a:solidFill>
                  <a:schemeClr val="accent2"/>
                </a:solidFill>
              </a:rPr>
              <a:t>z</a:t>
            </a:r>
            <a:r>
              <a:rPr lang="de-DE" dirty="0" smtClean="0">
                <a:solidFill>
                  <a:schemeClr val="accent2"/>
                </a:solidFill>
              </a:rPr>
              <a:t>eigen keine </a:t>
            </a:r>
            <a:r>
              <a:rPr lang="de-DE" dirty="0" err="1" smtClean="0">
                <a:solidFill>
                  <a:schemeClr val="accent2"/>
                </a:solidFill>
              </a:rPr>
              <a:t>Emittanzvergrößerungen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0" y="2851739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Mai, Juni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80200" y="5165078"/>
            <a:ext cx="628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067" y="5668789"/>
            <a:ext cx="4052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Integrierter Strom Mai 2010  </a:t>
            </a:r>
            <a:r>
              <a:rPr lang="en-US" dirty="0" smtClean="0">
                <a:sym typeface="Wingdings" pitchFamily="2" charset="2"/>
              </a:rPr>
              <a:t> Mai 2011</a:t>
            </a:r>
          </a:p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                                133 Ah  577 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48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 und </a:t>
            </a:r>
            <a:r>
              <a:rPr lang="en-US" dirty="0" err="1" smtClean="0"/>
              <a:t>Eclouds</a:t>
            </a:r>
            <a:endParaRPr lang="en-US" dirty="0"/>
          </a:p>
        </p:txBody>
      </p:sp>
      <p:pic>
        <p:nvPicPr>
          <p:cNvPr id="3" name="Picture 2" descr="Ecloud_emi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2334"/>
            <a:ext cx="33528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2607734"/>
            <a:ext cx="122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0000FF"/>
                </a:solidFill>
              </a:rPr>
              <a:t>e+ Bunch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76200" y="1007534"/>
            <a:ext cx="172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sz="1600">
                <a:solidFill>
                  <a:srgbClr val="663300"/>
                </a:solidFill>
              </a:rPr>
              <a:t>Photoelektronen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048933" y="717021"/>
            <a:ext cx="2176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FF0000"/>
                </a:solidFill>
              </a:rPr>
              <a:t>Sekundärelektronen-</a:t>
            </a:r>
          </a:p>
          <a:p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emission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3600" y="948909"/>
            <a:ext cx="333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SEY = </a:t>
            </a:r>
            <a:r>
              <a:rPr lang="de-DE" dirty="0" smtClean="0">
                <a:solidFill>
                  <a:srgbClr val="FF0000"/>
                </a:solidFill>
              </a:rPr>
              <a:t>Sekundärelektronen </a:t>
            </a:r>
            <a:r>
              <a:rPr lang="de-DE" dirty="0" err="1" smtClean="0">
                <a:solidFill>
                  <a:srgbClr val="FF0000"/>
                </a:solidFill>
              </a:rPr>
              <a:t>Yield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      (Verstärkungsfaktor)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598" y="5400415"/>
            <a:ext cx="6680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err="1" smtClean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Messung</a:t>
            </a:r>
            <a:r>
              <a:rPr lang="it-IT" dirty="0" smtClean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 SEY</a:t>
            </a:r>
            <a:r>
              <a:rPr lang="it-IT" b="0" dirty="0" smtClean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, PETRA III </a:t>
            </a:r>
            <a:r>
              <a:rPr lang="it-IT" b="0" dirty="0" err="1" smtClean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Alu-Dipol-Kammer</a:t>
            </a:r>
            <a:endParaRPr lang="it-IT" b="0" dirty="0" smtClean="0">
              <a:latin typeface="David" pitchFamily="34" charset="-79"/>
              <a:ea typeface="ＭＳ Ｐゴシック" pitchFamily="-106" charset="-128"/>
              <a:cs typeface="David" pitchFamily="34" charset="-79"/>
            </a:endParaRPr>
          </a:p>
          <a:p>
            <a:pPr>
              <a:defRPr/>
            </a:pPr>
            <a:r>
              <a:rPr lang="it-IT" sz="1400" b="0" dirty="0" smtClean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D.R</a:t>
            </a:r>
            <a:r>
              <a:rPr lang="it-IT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. Grosso, M. </a:t>
            </a:r>
            <a:r>
              <a:rPr lang="it-IT" sz="1400" b="0" dirty="0" err="1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Commisso</a:t>
            </a:r>
            <a:r>
              <a:rPr lang="it-IT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, and </a:t>
            </a:r>
            <a:r>
              <a:rPr lang="it-IT" sz="1400" u="sng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R. Cimino</a:t>
            </a:r>
            <a:r>
              <a:rPr lang="it-IT" sz="140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, </a:t>
            </a:r>
            <a:r>
              <a:rPr lang="it-IT" sz="1400" dirty="0" smtClean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LNF-INFN, Frascati </a:t>
            </a:r>
            <a:r>
              <a:rPr lang="it-IT" sz="1400" dirty="0" err="1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Italy</a:t>
            </a:r>
            <a:endParaRPr lang="it-IT" sz="1400" dirty="0">
              <a:latin typeface="David" pitchFamily="34" charset="-79"/>
              <a:ea typeface="ＭＳ Ｐゴシック" pitchFamily="-106" charset="-128"/>
              <a:cs typeface="David" pitchFamily="34" charset="-79"/>
            </a:endParaRPr>
          </a:p>
          <a:p>
            <a:pPr>
              <a:defRPr/>
            </a:pPr>
            <a:r>
              <a:rPr lang="it-IT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R. </a:t>
            </a:r>
            <a:r>
              <a:rPr lang="it-IT" sz="1400" b="0" dirty="0" err="1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Flammini</a:t>
            </a:r>
            <a:r>
              <a:rPr lang="it-IT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, CNR-IMIP, Monterotondo, </a:t>
            </a:r>
            <a:r>
              <a:rPr lang="it-IT" sz="1400" b="0" dirty="0" err="1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Italy</a:t>
            </a:r>
            <a:endParaRPr lang="it-IT" sz="1400" b="0" dirty="0">
              <a:latin typeface="David" pitchFamily="34" charset="-79"/>
              <a:ea typeface="ＭＳ Ｐゴシック" pitchFamily="-106" charset="-128"/>
              <a:cs typeface="David" pitchFamily="34" charset="-79"/>
            </a:endParaRPr>
          </a:p>
          <a:p>
            <a:pPr>
              <a:defRPr/>
            </a:pPr>
            <a:r>
              <a:rPr lang="it-IT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 R. </a:t>
            </a:r>
            <a:r>
              <a:rPr lang="it-IT" sz="1400" b="0" dirty="0" err="1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Larciprete</a:t>
            </a:r>
            <a:r>
              <a:rPr lang="it-IT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, CNR-ISC, Rome, </a:t>
            </a:r>
            <a:r>
              <a:rPr lang="it-IT" sz="1400" b="0" dirty="0" err="1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Italy</a:t>
            </a:r>
            <a:endParaRPr lang="it-IT" sz="1400" b="0" dirty="0">
              <a:latin typeface="David" pitchFamily="34" charset="-79"/>
              <a:ea typeface="ＭＳ Ｐゴシック" pitchFamily="-106" charset="-128"/>
              <a:cs typeface="David" pitchFamily="34" charset="-79"/>
            </a:endParaRPr>
          </a:p>
          <a:p>
            <a:pPr>
              <a:defRPr/>
            </a:pPr>
            <a:r>
              <a:rPr lang="en-US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R. </a:t>
            </a:r>
            <a:r>
              <a:rPr lang="en-US" sz="1400" b="0" dirty="0" smtClean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W., </a:t>
            </a:r>
            <a:r>
              <a:rPr lang="en-US" sz="1400" b="0" dirty="0">
                <a:latin typeface="David" pitchFamily="34" charset="-79"/>
                <a:ea typeface="ＭＳ Ｐゴシック" pitchFamily="-106" charset="-128"/>
                <a:cs typeface="David" pitchFamily="34" charset="-79"/>
              </a:rPr>
              <a:t>DESY, Hamburg, Germany</a:t>
            </a:r>
          </a:p>
        </p:txBody>
      </p:sp>
      <p:pic>
        <p:nvPicPr>
          <p:cNvPr id="10" name="Picture 34" descr="C:\Users\Davide\Desktop\Al_Petra_Inviati\Poster\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15" y="1533685"/>
            <a:ext cx="3296552" cy="4087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6" descr="C:\Users\Davide\Desktop\Al_Petra_Inviati\Poster\Graph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5" y="3722578"/>
            <a:ext cx="2059335" cy="15650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55736" y="3722578"/>
            <a:ext cx="21339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XPS</a:t>
            </a:r>
          </a:p>
          <a:p>
            <a:r>
              <a:rPr lang="en-US" b="0" dirty="0" smtClean="0"/>
              <a:t>(</a:t>
            </a:r>
            <a:r>
              <a:rPr lang="en-US" b="0" dirty="0"/>
              <a:t>X-ray </a:t>
            </a:r>
            <a:r>
              <a:rPr lang="en-US" b="0" dirty="0" smtClean="0"/>
              <a:t>photoelectron</a:t>
            </a:r>
          </a:p>
          <a:p>
            <a:r>
              <a:rPr lang="en-US" b="0" dirty="0" smtClean="0"/>
              <a:t> </a:t>
            </a:r>
            <a:r>
              <a:rPr lang="en-US" b="0" dirty="0"/>
              <a:t>spectroscopy</a:t>
            </a:r>
            <a:r>
              <a:rPr lang="en-US" b="0" dirty="0" smtClean="0"/>
              <a:t>)</a:t>
            </a:r>
          </a:p>
          <a:p>
            <a:r>
              <a:rPr lang="en-US" b="0" dirty="0" smtClean="0"/>
              <a:t>Oxidation der </a:t>
            </a:r>
            <a:r>
              <a:rPr lang="en-US" b="0" dirty="0" err="1" smtClean="0"/>
              <a:t>Ober</a:t>
            </a:r>
            <a:r>
              <a:rPr lang="en-US" b="0" dirty="0" smtClean="0"/>
              <a:t>-</a:t>
            </a:r>
          </a:p>
          <a:p>
            <a:r>
              <a:rPr lang="en-US" b="0" dirty="0" err="1"/>
              <a:t>f</a:t>
            </a:r>
            <a:r>
              <a:rPr lang="en-US" b="0" dirty="0" err="1" smtClean="0"/>
              <a:t>l</a:t>
            </a:r>
            <a:r>
              <a:rPr lang="de-DE" b="0" dirty="0" err="1" smtClean="0"/>
              <a:t>äche</a:t>
            </a:r>
            <a:r>
              <a:rPr lang="de-DE" b="0" dirty="0" smtClean="0"/>
              <a:t> ist sehr wichtig</a:t>
            </a:r>
          </a:p>
          <a:p>
            <a:r>
              <a:rPr lang="de-DE" b="0" dirty="0"/>
              <a:t>f</a:t>
            </a:r>
            <a:r>
              <a:rPr lang="de-DE" b="0" dirty="0" smtClean="0"/>
              <a:t>ür den SEY</a:t>
            </a:r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32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Eclouds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22191" y="900001"/>
            <a:ext cx="8598275" cy="2880692"/>
          </a:xfrm>
          <a:prstGeom prst="rect">
            <a:avLst/>
          </a:prstGeom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err="1" smtClean="0"/>
              <a:t>Beobachtungen</a:t>
            </a:r>
            <a:r>
              <a:rPr lang="en-US" dirty="0" smtClean="0"/>
              <a:t> / </a:t>
            </a:r>
            <a:r>
              <a:rPr lang="en-US" dirty="0" err="1" smtClean="0"/>
              <a:t>Messungen</a:t>
            </a:r>
            <a:endParaRPr lang="en-US" dirty="0" smtClean="0"/>
          </a:p>
          <a:p>
            <a:pPr lvl="1" eaLnBrk="1" hangingPunct="1"/>
            <a:r>
              <a:rPr lang="de-DE" dirty="0" err="1" smtClean="0"/>
              <a:t>Emittanzaufweitung</a:t>
            </a:r>
            <a:r>
              <a:rPr lang="de-DE" dirty="0" smtClean="0"/>
              <a:t>  (keine </a:t>
            </a:r>
            <a:r>
              <a:rPr lang="de-DE" dirty="0" err="1" smtClean="0"/>
              <a:t>Einzelbunchmessung</a:t>
            </a:r>
            <a:r>
              <a:rPr lang="de-DE" dirty="0" smtClean="0"/>
              <a:t>)</a:t>
            </a:r>
          </a:p>
          <a:p>
            <a:pPr lvl="1" eaLnBrk="1" hangingPunct="1"/>
            <a:r>
              <a:rPr lang="de-DE" dirty="0" smtClean="0"/>
              <a:t>Linien im </a:t>
            </a:r>
            <a:r>
              <a:rPr lang="de-DE" dirty="0" err="1" smtClean="0"/>
              <a:t>Tunespektrum</a:t>
            </a:r>
            <a:r>
              <a:rPr lang="de-DE" dirty="0" smtClean="0"/>
              <a:t> (</a:t>
            </a:r>
            <a:r>
              <a:rPr lang="de-DE" dirty="0" err="1" smtClean="0"/>
              <a:t>Einzelbunchmessung</a:t>
            </a:r>
            <a:r>
              <a:rPr lang="de-DE" dirty="0" smtClean="0"/>
              <a:t>)</a:t>
            </a:r>
          </a:p>
          <a:p>
            <a:pPr lvl="1" eaLnBrk="1" hangingPunct="1"/>
            <a:r>
              <a:rPr lang="de-DE" dirty="0" smtClean="0"/>
              <a:t>Weitere Studien Feb./März 2011 und Aug. 2011</a:t>
            </a:r>
            <a:r>
              <a:rPr lang="en-US" dirty="0" smtClean="0"/>
              <a:t>:  </a:t>
            </a:r>
            <a:r>
              <a:rPr lang="en-US" dirty="0" err="1" smtClean="0"/>
              <a:t>Emittanzaufweitung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960 </a:t>
            </a:r>
            <a:r>
              <a:rPr lang="en-US" dirty="0" err="1" smtClean="0"/>
              <a:t>bunchen</a:t>
            </a:r>
            <a:endParaRPr lang="en-US" dirty="0" smtClean="0"/>
          </a:p>
          <a:p>
            <a:pPr eaLnBrk="1" hangingPunct="1"/>
            <a:r>
              <a:rPr lang="en-US" dirty="0" err="1" smtClean="0"/>
              <a:t>Transmissionsmessung</a:t>
            </a:r>
            <a:r>
              <a:rPr lang="en-US" dirty="0" smtClean="0"/>
              <a:t> von BPM </a:t>
            </a:r>
            <a:r>
              <a:rPr lang="en-US" dirty="0" err="1" smtClean="0"/>
              <a:t>zu</a:t>
            </a:r>
            <a:r>
              <a:rPr lang="en-US" dirty="0" smtClean="0"/>
              <a:t> BPM </a:t>
            </a:r>
            <a:r>
              <a:rPr lang="en-US" dirty="0" err="1" smtClean="0"/>
              <a:t>bei</a:t>
            </a:r>
            <a:r>
              <a:rPr lang="en-US" dirty="0" smtClean="0"/>
              <a:t> PETRA III</a:t>
            </a:r>
          </a:p>
          <a:p>
            <a:pPr marL="363537" lvl="1" indent="0" eaLnBrk="1" hangingPunct="1">
              <a:buNone/>
            </a:pPr>
            <a:r>
              <a:rPr lang="en-US" dirty="0" smtClean="0"/>
              <a:t>    (J. Klute, R. </a:t>
            </a:r>
            <a:r>
              <a:rPr lang="en-US" dirty="0"/>
              <a:t>N</a:t>
            </a:r>
            <a:r>
              <a:rPr lang="en-US" dirty="0" smtClean="0"/>
              <a:t>eumann)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2068" y="3581680"/>
            <a:ext cx="3412795" cy="293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25916" y="5197389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F. Caspers et al.</a:t>
            </a:r>
          </a:p>
          <a:p>
            <a:r>
              <a:rPr lang="de-DE" sz="1800" i="1" dirty="0" err="1">
                <a:solidFill>
                  <a:srgbClr val="0000FF"/>
                </a:solidFill>
                <a:latin typeface="+mn-lt"/>
              </a:rPr>
              <a:t>microwave</a:t>
            </a:r>
            <a:r>
              <a:rPr lang="de-DE" sz="1800" i="1" dirty="0">
                <a:solidFill>
                  <a:srgbClr val="0000FF"/>
                </a:solidFill>
                <a:latin typeface="+mn-lt"/>
              </a:rPr>
              <a:t> e-</a:t>
            </a:r>
            <a:r>
              <a:rPr lang="de-DE" sz="1800" i="1" dirty="0" err="1">
                <a:solidFill>
                  <a:srgbClr val="0000FF"/>
                </a:solidFill>
                <a:latin typeface="+mn-lt"/>
              </a:rPr>
              <a:t>cloud</a:t>
            </a:r>
            <a:r>
              <a:rPr lang="de-DE" sz="1800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de-DE" sz="1800" i="1" dirty="0" err="1" smtClean="0">
                <a:solidFill>
                  <a:srgbClr val="0000FF"/>
                </a:solidFill>
                <a:latin typeface="+mn-lt"/>
              </a:rPr>
              <a:t>diagnostics</a:t>
            </a:r>
            <a:endParaRPr lang="de-DE" sz="1800" i="1" dirty="0" smtClean="0">
              <a:solidFill>
                <a:srgbClr val="0000FF"/>
              </a:solidFill>
              <a:latin typeface="+mn-lt"/>
            </a:endParaRPr>
          </a:p>
          <a:p>
            <a:r>
              <a:rPr lang="de-DE" sz="1800" i="1" dirty="0" err="1" smtClean="0">
                <a:solidFill>
                  <a:srgbClr val="0000FF"/>
                </a:solidFill>
                <a:latin typeface="+mn-lt"/>
              </a:rPr>
              <a:t>at</a:t>
            </a:r>
            <a:r>
              <a:rPr lang="de-DE" sz="1800" i="1" dirty="0" smtClean="0">
                <a:solidFill>
                  <a:srgbClr val="0000FF"/>
                </a:solidFill>
                <a:latin typeface="+mn-lt"/>
              </a:rPr>
              <a:t> CERN</a:t>
            </a:r>
            <a:r>
              <a:rPr lang="de-DE" sz="1800" i="1" dirty="0">
                <a:solidFill>
                  <a:srgbClr val="0000FF"/>
                </a:solidFill>
                <a:latin typeface="+mn-lt"/>
              </a:rPr>
              <a:t>, PEP </a:t>
            </a:r>
            <a:r>
              <a:rPr lang="de-DE" sz="1800" i="1" dirty="0" smtClean="0">
                <a:solidFill>
                  <a:srgbClr val="0000FF"/>
                </a:solidFill>
                <a:latin typeface="+mn-lt"/>
              </a:rPr>
              <a:t>II,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9272" y="3550949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Bisher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keine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direkte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Messung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der </a:t>
            </a:r>
            <a:r>
              <a:rPr lang="en-US" sz="1800" dirty="0" err="1">
                <a:solidFill>
                  <a:srgbClr val="FF0000"/>
                </a:solidFill>
              </a:rPr>
              <a:t>Ecloud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bei</a:t>
            </a:r>
            <a:r>
              <a:rPr lang="en-US" sz="1800" dirty="0">
                <a:solidFill>
                  <a:srgbClr val="FF0000"/>
                </a:solidFill>
              </a:rPr>
              <a:t> PETRA III </a:t>
            </a:r>
            <a:r>
              <a:rPr lang="en-US" sz="1800" dirty="0" smtClean="0">
                <a:solidFill>
                  <a:srgbClr val="FF0000"/>
                </a:solidFill>
              </a:rPr>
              <a:t>!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3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2" descr="Wakeb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962025"/>
            <a:ext cx="35560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Wakefields und Impedanzmodell</a:t>
            </a:r>
          </a:p>
        </p:txBody>
      </p:sp>
      <p:pic>
        <p:nvPicPr>
          <p:cNvPr id="8196" name="Picture 4" descr="wasserski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874963"/>
            <a:ext cx="3605213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Line 7"/>
          <p:cNvSpPr>
            <a:spLocks noChangeShapeType="1"/>
          </p:cNvSpPr>
          <p:nvPr/>
        </p:nvSpPr>
        <p:spPr bwMode="auto">
          <a:xfrm flipH="1">
            <a:off x="1392238" y="2438400"/>
            <a:ext cx="12382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2630488" y="2247900"/>
            <a:ext cx="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9" name="Object 9"/>
          <p:cNvGraphicFramePr>
            <a:graphicFrameLocks noChangeAspect="1"/>
          </p:cNvGraphicFramePr>
          <p:nvPr/>
        </p:nvGraphicFramePr>
        <p:xfrm>
          <a:off x="2401888" y="2981325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4" name="Equation" r:id="rId6" imgW="152268" imgH="215713" progId="Equation.3">
                  <p:embed/>
                </p:oleObj>
              </mc:Choice>
              <mc:Fallback>
                <p:oleObj name="Equation" r:id="rId6" imgW="152268" imgH="2157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888" y="2981325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10"/>
          <p:cNvGraphicFramePr>
            <a:graphicFrameLocks noChangeAspect="1"/>
          </p:cNvGraphicFramePr>
          <p:nvPr/>
        </p:nvGraphicFramePr>
        <p:xfrm>
          <a:off x="274638" y="5364163"/>
          <a:ext cx="360362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5" name="Equation" r:id="rId8" imgW="164885" imgH="215619" progId="Equation.3">
                  <p:embed/>
                </p:oleObj>
              </mc:Choice>
              <mc:Fallback>
                <p:oleObj name="Equation" r:id="rId8" imgW="164885" imgH="21561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5364163"/>
                        <a:ext cx="360362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1830388" y="2303463"/>
            <a:ext cx="30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0">
                <a:solidFill>
                  <a:schemeClr val="bg2"/>
                </a:solidFill>
                <a:latin typeface="Times New Roman" pitchFamily="18" charset="0"/>
              </a:rPr>
              <a:t>s</a:t>
            </a:r>
            <a:endParaRPr lang="en-US" sz="2400" b="0">
              <a:latin typeface="Times New Roman" pitchFamily="18" charset="0"/>
            </a:endParaRP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71438" y="792163"/>
            <a:ext cx="17653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0">
                <a:solidFill>
                  <a:schemeClr val="accent2"/>
                </a:solidFill>
              </a:rPr>
              <a:t>Wakefields:</a:t>
            </a:r>
          </a:p>
        </p:txBody>
      </p:sp>
      <p:graphicFrame>
        <p:nvGraphicFramePr>
          <p:cNvPr id="8203" name="Object 13"/>
          <p:cNvGraphicFramePr>
            <a:graphicFrameLocks noChangeAspect="1"/>
          </p:cNvGraphicFramePr>
          <p:nvPr/>
        </p:nvGraphicFramePr>
        <p:xfrm>
          <a:off x="273050" y="489585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6" name="Equation" r:id="rId10" imgW="152268" imgH="215713" progId="Equation.3">
                  <p:embed/>
                </p:oleObj>
              </mc:Choice>
              <mc:Fallback>
                <p:oleObj name="Equation" r:id="rId10" imgW="152268" imgH="215713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489585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858838" y="4894263"/>
            <a:ext cx="946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0">
                <a:solidFill>
                  <a:schemeClr val="accent2"/>
                </a:solidFill>
                <a:latin typeface="Times New Roman" pitchFamily="18" charset="0"/>
              </a:rPr>
              <a:t>z = c t</a:t>
            </a:r>
          </a:p>
        </p:txBody>
      </p:sp>
      <p:graphicFrame>
        <p:nvGraphicFramePr>
          <p:cNvPr id="8205" name="Object 15"/>
          <p:cNvGraphicFramePr>
            <a:graphicFrameLocks noChangeAspect="1"/>
          </p:cNvGraphicFramePr>
          <p:nvPr/>
        </p:nvGraphicFramePr>
        <p:xfrm>
          <a:off x="1304925" y="3232150"/>
          <a:ext cx="3460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7" name="Equation" r:id="rId12" imgW="177569" imgH="215619" progId="Equation.3">
                  <p:embed/>
                </p:oleObj>
              </mc:Choice>
              <mc:Fallback>
                <p:oleObj name="Equation" r:id="rId12" imgW="177569" imgH="21561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3232150"/>
                        <a:ext cx="3460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822325" y="5400675"/>
            <a:ext cx="131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0">
                <a:solidFill>
                  <a:schemeClr val="accent2"/>
                </a:solidFill>
                <a:latin typeface="Times New Roman" pitchFamily="18" charset="0"/>
              </a:rPr>
              <a:t>z = c t - s</a:t>
            </a:r>
          </a:p>
        </p:txBody>
      </p:sp>
      <p:sp>
        <p:nvSpPr>
          <p:cNvPr id="8207" name="TextBox 1"/>
          <p:cNvSpPr txBox="1">
            <a:spLocks noChangeArrowheads="1"/>
          </p:cNvSpPr>
          <p:nvPr/>
        </p:nvSpPr>
        <p:spPr bwMode="auto">
          <a:xfrm>
            <a:off x="134938" y="4592638"/>
            <a:ext cx="2609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>
                <a:solidFill>
                  <a:schemeClr val="accent2"/>
                </a:solidFill>
              </a:rPr>
              <a:t>Bewegungsgleichungen: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208" name="Text Box 12"/>
          <p:cNvSpPr txBox="1">
            <a:spLocks noChangeArrowheads="1"/>
          </p:cNvSpPr>
          <p:nvPr/>
        </p:nvSpPr>
        <p:spPr bwMode="auto">
          <a:xfrm flipH="1">
            <a:off x="4265613" y="831850"/>
            <a:ext cx="4292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0">
                <a:solidFill>
                  <a:schemeClr val="accent2"/>
                </a:solidFill>
              </a:rPr>
              <a:t>Impedanzmodell:</a:t>
            </a:r>
          </a:p>
          <a:p>
            <a:endParaRPr lang="de-DE" sz="2400" b="0">
              <a:solidFill>
                <a:schemeClr val="accent2"/>
              </a:solidFill>
            </a:endParaRPr>
          </a:p>
          <a:p>
            <a:r>
              <a:rPr lang="de-DE" sz="2400" b="0">
                <a:solidFill>
                  <a:schemeClr val="accent2"/>
                </a:solidFill>
              </a:rPr>
              <a:t>Loss- und Kickparameter</a:t>
            </a:r>
            <a:endParaRPr lang="en-US" sz="2400" b="0">
              <a:solidFill>
                <a:schemeClr val="accent2"/>
              </a:solidFill>
            </a:endParaRPr>
          </a:p>
        </p:txBody>
      </p:sp>
      <p:graphicFrame>
        <p:nvGraphicFramePr>
          <p:cNvPr id="8209" name="Object 2"/>
          <p:cNvGraphicFramePr>
            <a:graphicFrameLocks noChangeAspect="1"/>
          </p:cNvGraphicFramePr>
          <p:nvPr/>
        </p:nvGraphicFramePr>
        <p:xfrm>
          <a:off x="4340225" y="1692275"/>
          <a:ext cx="4005263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" name="Equation" r:id="rId14" imgW="1371600" imgH="495300" progId="Equation.3">
                  <p:embed/>
                </p:oleObj>
              </mc:Choice>
              <mc:Fallback>
                <p:oleObj name="Equation" r:id="rId14" imgW="1371600" imgH="495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0225" y="1692275"/>
                        <a:ext cx="4005263" cy="144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0" name="Object 3"/>
          <p:cNvGraphicFramePr>
            <a:graphicFrameLocks noChangeAspect="1"/>
          </p:cNvGraphicFramePr>
          <p:nvPr/>
        </p:nvGraphicFramePr>
        <p:xfrm>
          <a:off x="4265613" y="4211638"/>
          <a:ext cx="456247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9" name="Equation" r:id="rId16" imgW="1422400" imgH="266700" progId="Equation.3">
                  <p:embed/>
                </p:oleObj>
              </mc:Choice>
              <mc:Fallback>
                <p:oleObj name="Equation" r:id="rId16" imgW="1422400" imgH="266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613" y="4211638"/>
                        <a:ext cx="4562475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ct 2"/>
          <p:cNvGraphicFramePr>
            <a:graphicFrameLocks noChangeAspect="1"/>
          </p:cNvGraphicFramePr>
          <p:nvPr/>
        </p:nvGraphicFramePr>
        <p:xfrm>
          <a:off x="4410075" y="5273675"/>
          <a:ext cx="22987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0" name="Equation" r:id="rId18" imgW="1841500" imgH="533400" progId="Equation.3">
                  <p:embed/>
                </p:oleObj>
              </mc:Choice>
              <mc:Fallback>
                <p:oleObj name="Equation" r:id="rId18" imgW="1841500" imgH="533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075" y="5273675"/>
                        <a:ext cx="22987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TextBox 3"/>
          <p:cNvSpPr txBox="1">
            <a:spLocks noChangeArrowheads="1"/>
          </p:cNvSpPr>
          <p:nvPr/>
        </p:nvSpPr>
        <p:spPr bwMode="auto">
          <a:xfrm>
            <a:off x="3763963" y="3203575"/>
            <a:ext cx="2125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0"/>
              <a:t>Wakepotential</a:t>
            </a:r>
          </a:p>
        </p:txBody>
      </p:sp>
      <p:cxnSp>
        <p:nvCxnSpPr>
          <p:cNvPr id="8213" name="Straight Arrow Connector 5"/>
          <p:cNvCxnSpPr>
            <a:cxnSpLocks noChangeShapeType="1"/>
          </p:cNvCxnSpPr>
          <p:nvPr/>
        </p:nvCxnSpPr>
        <p:spPr bwMode="auto">
          <a:xfrm flipV="1">
            <a:off x="6061075" y="2760663"/>
            <a:ext cx="1403350" cy="5778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4" name="Straight Arrow Connector 7"/>
          <p:cNvCxnSpPr>
            <a:cxnSpLocks noChangeShapeType="1"/>
          </p:cNvCxnSpPr>
          <p:nvPr/>
        </p:nvCxnSpPr>
        <p:spPr bwMode="auto">
          <a:xfrm>
            <a:off x="5889625" y="3665538"/>
            <a:ext cx="798513" cy="449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de-DE" dirty="0" err="1" smtClean="0"/>
              <a:t>üllungen</a:t>
            </a:r>
            <a:r>
              <a:rPr lang="de-DE" dirty="0" smtClean="0"/>
              <a:t> mit 960 / 240 </a:t>
            </a:r>
            <a:r>
              <a:rPr lang="de-DE" dirty="0" err="1"/>
              <a:t>B</a:t>
            </a:r>
            <a:r>
              <a:rPr lang="de-DE" dirty="0" err="1" smtClean="0"/>
              <a:t>unchen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2662" y="894752"/>
            <a:ext cx="7164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960 Bunche =&gt; kleinere </a:t>
            </a:r>
            <a:r>
              <a:rPr lang="de-DE" dirty="0" err="1" smtClean="0"/>
              <a:t>Einzelbunchintensität</a:t>
            </a:r>
            <a:r>
              <a:rPr lang="de-DE" dirty="0" smtClean="0"/>
              <a:t>  =&gt; bessere Lebensdauer</a:t>
            </a:r>
          </a:p>
          <a:p>
            <a:r>
              <a:rPr lang="de-DE" dirty="0" smtClean="0">
                <a:solidFill>
                  <a:schemeClr val="accent2"/>
                </a:solidFill>
              </a:rPr>
              <a:t>Studien am 12.09.2011:  </a:t>
            </a:r>
            <a:r>
              <a:rPr lang="de-DE" dirty="0" err="1" smtClean="0">
                <a:solidFill>
                  <a:srgbClr val="FF0000"/>
                </a:solidFill>
              </a:rPr>
              <a:t>horz</a:t>
            </a:r>
            <a:r>
              <a:rPr lang="de-DE" dirty="0" smtClean="0">
                <a:solidFill>
                  <a:srgbClr val="FF0000"/>
                </a:solidFill>
              </a:rPr>
              <a:t>. / </a:t>
            </a:r>
            <a:r>
              <a:rPr lang="de-DE" dirty="0" err="1" smtClean="0">
                <a:solidFill>
                  <a:srgbClr val="FF0000"/>
                </a:solidFill>
              </a:rPr>
              <a:t>vert</a:t>
            </a:r>
            <a:r>
              <a:rPr lang="de-DE" dirty="0" smtClean="0">
                <a:solidFill>
                  <a:srgbClr val="FF0000"/>
                </a:solidFill>
              </a:rPr>
              <a:t>. </a:t>
            </a:r>
            <a:r>
              <a:rPr lang="de-DE" dirty="0" err="1" smtClean="0">
                <a:solidFill>
                  <a:srgbClr val="FF0000"/>
                </a:solidFill>
              </a:rPr>
              <a:t>Emittanzaufweitung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662" y="1567299"/>
            <a:ext cx="5702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2"/>
                </a:solidFill>
              </a:rPr>
              <a:t>Studien am 16.09.2011: </a:t>
            </a:r>
            <a:r>
              <a:rPr lang="de-DE" dirty="0" smtClean="0"/>
              <a:t>240 Bunche, 8 </a:t>
            </a:r>
            <a:r>
              <a:rPr lang="de-DE" dirty="0" err="1" smtClean="0"/>
              <a:t>ns</a:t>
            </a:r>
            <a:r>
              <a:rPr lang="de-DE" dirty="0" smtClean="0"/>
              <a:t>, </a:t>
            </a:r>
            <a:r>
              <a:rPr lang="de-DE" dirty="0" err="1" smtClean="0"/>
              <a:t>Bunchabstand</a:t>
            </a:r>
            <a:endParaRPr lang="en-US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9" y="2068223"/>
            <a:ext cx="3251712" cy="75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9" y="3082438"/>
            <a:ext cx="3465372" cy="280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9" y="3129439"/>
            <a:ext cx="3381210" cy="27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0669" y="5949868"/>
            <a:ext cx="6787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Horz</a:t>
            </a:r>
            <a:r>
              <a:rPr lang="en-US" dirty="0" smtClean="0"/>
              <a:t>. </a:t>
            </a:r>
            <a:r>
              <a:rPr lang="en-US" dirty="0" err="1" smtClean="0"/>
              <a:t>Tunespektra</a:t>
            </a:r>
            <a:r>
              <a:rPr lang="en-US" dirty="0" smtClean="0"/>
              <a:t> (26 mA)                          Vert. </a:t>
            </a:r>
            <a:r>
              <a:rPr lang="en-US" dirty="0" err="1" smtClean="0"/>
              <a:t>Tunespektra</a:t>
            </a:r>
            <a:r>
              <a:rPr lang="en-US" dirty="0" smtClean="0"/>
              <a:t> (26 mA)</a:t>
            </a:r>
            <a:endParaRPr lang="en-US" dirty="0"/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88" y="1318439"/>
            <a:ext cx="1840166" cy="176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92662" y="2105613"/>
            <a:ext cx="2124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Emittanzaufweitung</a:t>
            </a:r>
            <a:endParaRPr lang="de-DE" dirty="0" smtClean="0"/>
          </a:p>
          <a:p>
            <a:r>
              <a:rPr lang="de-DE" dirty="0" smtClean="0"/>
              <a:t> +</a:t>
            </a:r>
          </a:p>
          <a:p>
            <a:r>
              <a:rPr lang="de-DE" dirty="0" smtClean="0"/>
              <a:t>Zusatzlinien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14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Zusammenfassung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52000" y="900000"/>
            <a:ext cx="8568466" cy="5178672"/>
          </a:xfrm>
        </p:spPr>
        <p:txBody>
          <a:bodyPr/>
          <a:lstStyle/>
          <a:p>
            <a:pPr eaLnBrk="1" hangingPunct="1"/>
            <a:r>
              <a:rPr lang="de-DE" dirty="0" smtClean="0"/>
              <a:t>Überprüfung des </a:t>
            </a:r>
            <a:r>
              <a:rPr lang="de-DE" dirty="0" err="1" smtClean="0"/>
              <a:t>Impedanzmodels</a:t>
            </a:r>
            <a:r>
              <a:rPr lang="de-DE" dirty="0" smtClean="0"/>
              <a:t> (transversal): </a:t>
            </a:r>
          </a:p>
          <a:p>
            <a:pPr lvl="1" eaLnBrk="1" hangingPunct="1"/>
            <a:r>
              <a:rPr lang="en-US" dirty="0" err="1" smtClean="0"/>
              <a:t>Abweichung</a:t>
            </a:r>
            <a:r>
              <a:rPr lang="en-US" dirty="0" smtClean="0"/>
              <a:t> </a:t>
            </a:r>
            <a:r>
              <a:rPr lang="en-US" dirty="0" err="1" smtClean="0"/>
              <a:t>Rechnung</a:t>
            </a:r>
            <a:r>
              <a:rPr lang="en-US" dirty="0" smtClean="0"/>
              <a:t>/</a:t>
            </a:r>
            <a:r>
              <a:rPr lang="en-US" dirty="0" err="1" smtClean="0"/>
              <a:t>Messung</a:t>
            </a:r>
            <a:r>
              <a:rPr lang="en-US" dirty="0" smtClean="0"/>
              <a:t> ca. 10 % </a:t>
            </a:r>
            <a:r>
              <a:rPr lang="en-US" dirty="0" err="1" smtClean="0"/>
              <a:t>horz</a:t>
            </a:r>
            <a:r>
              <a:rPr lang="en-US" dirty="0" smtClean="0"/>
              <a:t>. </a:t>
            </a:r>
            <a:r>
              <a:rPr lang="en-US" dirty="0" err="1" smtClean="0"/>
              <a:t>bzw</a:t>
            </a:r>
            <a:r>
              <a:rPr lang="en-US" dirty="0" smtClean="0"/>
              <a:t>. ca. 30 % vert.</a:t>
            </a:r>
          </a:p>
          <a:p>
            <a:pPr lvl="1" eaLnBrk="1" hangingPunct="1"/>
            <a:r>
              <a:rPr lang="de-DE" dirty="0" smtClean="0"/>
              <a:t>Intensitätsabhängige </a:t>
            </a:r>
            <a:r>
              <a:rPr lang="de-DE" dirty="0" err="1" smtClean="0"/>
              <a:t>Betatronphase</a:t>
            </a:r>
            <a:r>
              <a:rPr lang="de-DE" dirty="0" smtClean="0"/>
              <a:t>: keine unbekannten Impedanzen</a:t>
            </a:r>
          </a:p>
          <a:p>
            <a:pPr lvl="1" eaLnBrk="1" hangingPunct="1"/>
            <a:r>
              <a:rPr lang="de-DE" dirty="0" smtClean="0"/>
              <a:t>PETRA III Ausbau, </a:t>
            </a:r>
            <a:r>
              <a:rPr lang="de-DE" dirty="0" err="1" smtClean="0"/>
              <a:t>max</a:t>
            </a:r>
            <a:r>
              <a:rPr lang="de-DE" dirty="0" smtClean="0"/>
              <a:t> Strahlstrom ca. 2.2 mA (ohne FB, kleiner </a:t>
            </a:r>
            <a:r>
              <a:rPr lang="de-DE" dirty="0" err="1" smtClean="0"/>
              <a:t>Chromatizität</a:t>
            </a:r>
            <a:r>
              <a:rPr lang="de-DE" dirty="0" smtClean="0"/>
              <a:t>)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Messung</a:t>
            </a:r>
            <a:r>
              <a:rPr lang="en-US" dirty="0" smtClean="0"/>
              <a:t> der </a:t>
            </a:r>
            <a:r>
              <a:rPr lang="en-US" dirty="0" err="1" smtClean="0"/>
              <a:t>Bunchlänge</a:t>
            </a:r>
            <a:r>
              <a:rPr lang="en-US" dirty="0" smtClean="0"/>
              <a:t> in </a:t>
            </a:r>
            <a:r>
              <a:rPr lang="en-US" dirty="0" err="1" smtClean="0"/>
              <a:t>Abhängigkeit</a:t>
            </a:r>
            <a:r>
              <a:rPr lang="en-US" dirty="0" smtClean="0"/>
              <a:t> des </a:t>
            </a:r>
            <a:r>
              <a:rPr lang="en-US" dirty="0" err="1" smtClean="0"/>
              <a:t>Strahlstroms</a:t>
            </a:r>
            <a:endParaRPr lang="en-US" dirty="0"/>
          </a:p>
          <a:p>
            <a:pPr lvl="1" eaLnBrk="1" hangingPunct="1"/>
            <a:r>
              <a:rPr lang="de-DE" dirty="0" smtClean="0"/>
              <a:t>Erste Überprüfung der longitudinalen Impedanz</a:t>
            </a:r>
          </a:p>
          <a:p>
            <a:pPr lvl="1"/>
            <a:r>
              <a:rPr lang="en-US" dirty="0" err="1"/>
              <a:t>Gute</a:t>
            </a:r>
            <a:r>
              <a:rPr lang="en-US" dirty="0"/>
              <a:t> </a:t>
            </a:r>
            <a:r>
              <a:rPr lang="de-DE" dirty="0" smtClean="0"/>
              <a:t>Übereinstimmung von </a:t>
            </a:r>
            <a:r>
              <a:rPr lang="de-DE" dirty="0"/>
              <a:t>Messung und </a:t>
            </a:r>
            <a:r>
              <a:rPr lang="de-DE" dirty="0" smtClean="0"/>
              <a:t>Rechnung (25 </a:t>
            </a:r>
            <a:r>
              <a:rPr lang="de-DE" dirty="0"/>
              <a:t>% bzw.  9 % Abweichung</a:t>
            </a:r>
            <a:r>
              <a:rPr lang="de-DE" dirty="0" smtClean="0"/>
              <a:t>)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Vert. </a:t>
            </a:r>
            <a:r>
              <a:rPr lang="en-US" dirty="0" err="1" smtClean="0"/>
              <a:t>Emittanzaufweitung</a:t>
            </a:r>
            <a:r>
              <a:rPr lang="en-US" dirty="0" smtClean="0"/>
              <a:t> / </a:t>
            </a:r>
            <a:r>
              <a:rPr lang="en-US" dirty="0" err="1" smtClean="0"/>
              <a:t>Eclouds</a:t>
            </a:r>
            <a:endParaRPr lang="en-US" dirty="0" smtClean="0"/>
          </a:p>
          <a:p>
            <a:pPr lvl="1" eaLnBrk="1" hangingPunct="1"/>
            <a:r>
              <a:rPr lang="de-DE" dirty="0" smtClean="0"/>
              <a:t>Messung der SEY am INFN – LNF </a:t>
            </a:r>
            <a:r>
              <a:rPr lang="de-DE" dirty="0" err="1" smtClean="0"/>
              <a:t>Frascati</a:t>
            </a:r>
            <a:endParaRPr lang="en-US" dirty="0" smtClean="0"/>
          </a:p>
          <a:p>
            <a:pPr lvl="1" eaLnBrk="1" hangingPunct="1"/>
            <a:r>
              <a:rPr lang="de-DE" dirty="0" smtClean="0"/>
              <a:t>Füllungen mit 240 für den User Betrieb</a:t>
            </a:r>
          </a:p>
          <a:p>
            <a:pPr lvl="1" eaLnBrk="1" hangingPunct="1"/>
            <a:r>
              <a:rPr lang="de-DE" dirty="0" smtClean="0"/>
              <a:t>Füllungen </a:t>
            </a:r>
            <a:r>
              <a:rPr lang="de-DE" dirty="0" smtClean="0"/>
              <a:t>mit 480 und 960 Bunche bleiben </a:t>
            </a:r>
            <a:r>
              <a:rPr lang="de-DE" dirty="0" smtClean="0"/>
              <a:t>problematisch (</a:t>
            </a:r>
            <a:r>
              <a:rPr lang="de-DE" dirty="0" err="1" smtClean="0"/>
              <a:t>Emittanzaufweitung</a:t>
            </a:r>
            <a:r>
              <a:rPr lang="de-DE" dirty="0" smtClean="0"/>
              <a:t>)</a:t>
            </a:r>
            <a:endParaRPr lang="de-DE" dirty="0" smtClean="0"/>
          </a:p>
          <a:p>
            <a:pPr lvl="1" eaLnBrk="1" hangingPunct="1"/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560388" y="2824163"/>
            <a:ext cx="7964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600" b="0">
                <a:solidFill>
                  <a:schemeClr val="accent2"/>
                </a:solidFill>
              </a:rPr>
              <a:t>Vielen Dank für Ihre Aufmerksamkeit !</a:t>
            </a:r>
            <a:r>
              <a:rPr lang="en-US" sz="2400" b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Berechnung von Wakefields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74625" y="863600"/>
            <a:ext cx="56737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Berechnung des Wakepotentials mit CST Particle Studio</a:t>
            </a:r>
          </a:p>
        </p:txBody>
      </p:sp>
      <p:pic>
        <p:nvPicPr>
          <p:cNvPr id="92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508125"/>
            <a:ext cx="670718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Line 8"/>
          <p:cNvSpPr>
            <a:spLocks noChangeShapeType="1"/>
          </p:cNvSpPr>
          <p:nvPr/>
        </p:nvSpPr>
        <p:spPr bwMode="auto">
          <a:xfrm>
            <a:off x="3011488" y="1393825"/>
            <a:ext cx="1479550" cy="211455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Impedanzmodell - Kollaboration</a:t>
            </a: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358775" y="889000"/>
            <a:ext cx="84042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Kollaboration:</a:t>
            </a:r>
          </a:p>
          <a:p>
            <a:r>
              <a:rPr lang="en-US" b="0"/>
              <a:t>E. Gjonaj, T. Lau, T. Weiland (</a:t>
            </a:r>
            <a:r>
              <a:rPr lang="en-US">
                <a:solidFill>
                  <a:schemeClr val="accent2"/>
                </a:solidFill>
              </a:rPr>
              <a:t>TEMF, Technische Universität Darmstadt</a:t>
            </a:r>
            <a:r>
              <a:rPr lang="en-US" b="0"/>
              <a:t>),  </a:t>
            </a:r>
          </a:p>
          <a:p>
            <a:r>
              <a:rPr lang="en-US"/>
              <a:t>Computation of short range wake field with PBCI,</a:t>
            </a:r>
          </a:p>
          <a:p>
            <a:endParaRPr lang="en-US" b="0"/>
          </a:p>
          <a:p>
            <a:r>
              <a:rPr lang="en-US" b="0"/>
              <a:t>M. Ivanyan, E. Laziev, V. Tsakanov, A. Vardanyan, (</a:t>
            </a:r>
            <a:r>
              <a:rPr lang="en-US">
                <a:solidFill>
                  <a:schemeClr val="accent2"/>
                </a:solidFill>
              </a:rPr>
              <a:t>CANDLE, Yerevan, Armenia</a:t>
            </a:r>
            <a:r>
              <a:rPr lang="en-US" b="0"/>
              <a:t>), </a:t>
            </a:r>
          </a:p>
          <a:p>
            <a:r>
              <a:rPr lang="en-US" b="0"/>
              <a:t>A. Tsakanian, </a:t>
            </a:r>
            <a:r>
              <a:rPr lang="en-US" b="0">
                <a:solidFill>
                  <a:schemeClr val="accent2"/>
                </a:solidFill>
              </a:rPr>
              <a:t>(</a:t>
            </a:r>
            <a:r>
              <a:rPr lang="en-US">
                <a:solidFill>
                  <a:schemeClr val="accent2"/>
                </a:solidFill>
              </a:rPr>
              <a:t>Universität</a:t>
            </a:r>
            <a:r>
              <a:rPr lang="en-US" b="0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Hamburg</a:t>
            </a:r>
            <a:r>
              <a:rPr lang="en-US" b="0"/>
              <a:t>),  </a:t>
            </a:r>
          </a:p>
          <a:p>
            <a:r>
              <a:rPr lang="en-US"/>
              <a:t>PETRA III storage ring resistive wall impedance,</a:t>
            </a:r>
            <a:r>
              <a:rPr lang="en-US" b="0"/>
              <a:t> </a:t>
            </a:r>
          </a:p>
          <a:p>
            <a:r>
              <a:rPr lang="en-US" b="0"/>
              <a:t> </a:t>
            </a:r>
          </a:p>
          <a:p>
            <a:r>
              <a:rPr lang="en-US" b="0"/>
              <a:t>V. Smaluk (</a:t>
            </a:r>
            <a:r>
              <a:rPr lang="en-US">
                <a:solidFill>
                  <a:schemeClr val="accent2"/>
                </a:solidFill>
              </a:rPr>
              <a:t>Novosibirks, BINP</a:t>
            </a:r>
            <a:r>
              <a:rPr lang="en-US" b="0"/>
              <a:t>)</a:t>
            </a:r>
          </a:p>
          <a:p>
            <a:r>
              <a:rPr lang="en-US"/>
              <a:t>Geometrical impedance of the PETRA III damping wiggler section,</a:t>
            </a:r>
          </a:p>
          <a:p>
            <a:r>
              <a:rPr lang="en-US" b="0"/>
              <a:t> </a:t>
            </a:r>
          </a:p>
          <a:p>
            <a:r>
              <a:rPr lang="en-US" b="0"/>
              <a:t>A.K. Bandyopadhyay, A. Jöstingmeier, A.S. Omar (</a:t>
            </a:r>
            <a:r>
              <a:rPr lang="en-US">
                <a:solidFill>
                  <a:schemeClr val="accent2"/>
                </a:solidFill>
              </a:rPr>
              <a:t>Otto-Von-Guericke University, Magdeburg</a:t>
            </a:r>
            <a:r>
              <a:rPr lang="en-US" b="0"/>
              <a:t>),  </a:t>
            </a:r>
          </a:p>
          <a:p>
            <a:r>
              <a:rPr lang="en-US"/>
              <a:t>Wake computations for selected components of PETRA III</a:t>
            </a:r>
          </a:p>
          <a:p>
            <a:endParaRPr lang="en-US"/>
          </a:p>
          <a:p>
            <a:r>
              <a:rPr lang="en-US" b="0"/>
              <a:t>K. Balewski, R. Wanzenberg, O. Zagorodnova (</a:t>
            </a:r>
            <a:r>
              <a:rPr lang="en-US">
                <a:solidFill>
                  <a:schemeClr val="accent2"/>
                </a:solidFill>
              </a:rPr>
              <a:t>DESY</a:t>
            </a:r>
            <a:r>
              <a:rPr lang="en-US" b="0"/>
              <a:t>)</a:t>
            </a:r>
          </a:p>
          <a:p>
            <a:r>
              <a:rPr lang="en-US"/>
              <a:t>The Impedance Model of PETRA III</a:t>
            </a:r>
          </a:p>
          <a:p>
            <a:endParaRPr lang="en-US"/>
          </a:p>
          <a:p>
            <a:r>
              <a:rPr lang="de-DE"/>
              <a:t>(Beiträge im  ICFA Beam Dynamics Newsletter 45, April 2008)</a:t>
            </a:r>
          </a:p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05"/>
          <p:cNvGrpSpPr>
            <a:grpSpLocks/>
          </p:cNvGrpSpPr>
          <p:nvPr/>
        </p:nvGrpSpPr>
        <p:grpSpPr bwMode="auto">
          <a:xfrm>
            <a:off x="3317875" y="1223963"/>
            <a:ext cx="2813050" cy="2898775"/>
            <a:chOff x="3888" y="720"/>
            <a:chExt cx="1488" cy="1573"/>
          </a:xfrm>
        </p:grpSpPr>
        <p:pic>
          <p:nvPicPr>
            <p:cNvPr id="11317" name="Picture 106" descr="pet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720"/>
              <a:ext cx="148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8" name="Text Box 107"/>
            <p:cNvSpPr txBox="1">
              <a:spLocks noChangeArrowheads="1"/>
            </p:cNvSpPr>
            <p:nvPr/>
          </p:nvSpPr>
          <p:spPr bwMode="auto">
            <a:xfrm>
              <a:off x="4323" y="789"/>
              <a:ext cx="717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u="sng">
                  <a:solidFill>
                    <a:srgbClr val="CC0099"/>
                  </a:solidFill>
                  <a:latin typeface="Comic Sans MS" pitchFamily="66" charset="0"/>
                </a:rPr>
                <a:t>Dämpfungswiggler</a:t>
              </a:r>
              <a:r>
                <a:rPr lang="en-US" sz="800" b="0" u="sng">
                  <a:latin typeface="Comic Sans MS" pitchFamily="66" charset="0"/>
                </a:rPr>
                <a:t> </a:t>
              </a:r>
            </a:p>
            <a:p>
              <a:pPr eaLnBrk="1" hangingPunct="1"/>
              <a:r>
                <a:rPr lang="en-US" sz="800" b="0">
                  <a:latin typeface="Comic Sans MS" pitchFamily="66" charset="0"/>
                </a:rPr>
                <a:t>L =10 x 4m </a:t>
              </a:r>
            </a:p>
          </p:txBody>
        </p:sp>
        <p:sp>
          <p:nvSpPr>
            <p:cNvPr id="11319" name="Text Box 108"/>
            <p:cNvSpPr txBox="1">
              <a:spLocks noChangeArrowheads="1"/>
            </p:cNvSpPr>
            <p:nvPr/>
          </p:nvSpPr>
          <p:spPr bwMode="auto">
            <a:xfrm>
              <a:off x="4368" y="2160"/>
              <a:ext cx="48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000" u="sng">
                  <a:solidFill>
                    <a:schemeClr val="accent2"/>
                  </a:solidFill>
                  <a:latin typeface="Comic Sans MS" pitchFamily="66" charset="0"/>
                </a:rPr>
                <a:t>HF-Strecke</a:t>
              </a:r>
              <a:endParaRPr lang="en-GB" sz="1000" u="sng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11320" name="Text Box 109"/>
            <p:cNvSpPr txBox="1">
              <a:spLocks noChangeArrowheads="1"/>
            </p:cNvSpPr>
            <p:nvPr/>
          </p:nvSpPr>
          <p:spPr bwMode="auto">
            <a:xfrm>
              <a:off x="4704" y="1056"/>
              <a:ext cx="44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900" u="sng">
                  <a:solidFill>
                    <a:srgbClr val="FF0000"/>
                  </a:solidFill>
                  <a:latin typeface="Comic Sans MS" pitchFamily="66" charset="0"/>
                </a:rPr>
                <a:t>Undulatoren</a:t>
              </a:r>
              <a:endParaRPr lang="en-US" sz="900" u="sng">
                <a:solidFill>
                  <a:srgbClr val="FF0000"/>
                </a:solidFill>
                <a:latin typeface="Comic Sans MS" pitchFamily="66" charset="0"/>
              </a:endParaRPr>
            </a:p>
            <a:p>
              <a:pPr eaLnBrk="1" hangingPunct="1"/>
              <a:r>
                <a:rPr lang="en-US" sz="900" b="0">
                  <a:latin typeface="Comic Sans MS" pitchFamily="66" charset="0"/>
                </a:rPr>
                <a:t>10 x 2 m</a:t>
              </a:r>
            </a:p>
            <a:p>
              <a:pPr eaLnBrk="1" hangingPunct="1"/>
              <a:r>
                <a:rPr lang="en-US" sz="900" b="0">
                  <a:latin typeface="Comic Sans MS" pitchFamily="66" charset="0"/>
                </a:rPr>
                <a:t>3 x 5 m</a:t>
              </a:r>
            </a:p>
            <a:p>
              <a:pPr eaLnBrk="1" hangingPunct="1"/>
              <a:r>
                <a:rPr lang="en-US" sz="900" b="0">
                  <a:latin typeface="Comic Sans MS" pitchFamily="66" charset="0"/>
                </a:rPr>
                <a:t>1 x 10 m</a:t>
              </a:r>
              <a:endParaRPr lang="en-GB" sz="900" b="0">
                <a:latin typeface="Comic Sans MS" pitchFamily="66" charset="0"/>
              </a:endParaRPr>
            </a:p>
          </p:txBody>
        </p:sp>
        <p:sp>
          <p:nvSpPr>
            <p:cNvPr id="11321" name="Text Box 110"/>
            <p:cNvSpPr txBox="1">
              <a:spLocks noChangeArrowheads="1"/>
            </p:cNvSpPr>
            <p:nvPr/>
          </p:nvSpPr>
          <p:spPr bwMode="auto">
            <a:xfrm>
              <a:off x="3957" y="1269"/>
              <a:ext cx="69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u="sng">
                  <a:solidFill>
                    <a:srgbClr val="CC0099"/>
                  </a:solidFill>
                  <a:latin typeface="Comic Sans MS" pitchFamily="66" charset="0"/>
                </a:rPr>
                <a:t>Dämpfungswiggler</a:t>
              </a:r>
              <a:r>
                <a:rPr lang="en-US" sz="800" b="0" u="sng">
                  <a:latin typeface="Comic Sans MS" pitchFamily="66" charset="0"/>
                </a:rPr>
                <a:t> </a:t>
              </a:r>
              <a:r>
                <a:rPr lang="en-US" sz="800" b="0">
                  <a:latin typeface="Comic Sans MS" pitchFamily="66" charset="0"/>
                </a:rPr>
                <a:t> </a:t>
              </a:r>
              <a:endParaRPr lang="en-GB" sz="800" b="0">
                <a:latin typeface="Comic Sans MS" pitchFamily="66" charset="0"/>
              </a:endParaRPr>
            </a:p>
          </p:txBody>
        </p:sp>
        <p:sp>
          <p:nvSpPr>
            <p:cNvPr id="11322" name="Text Box 111"/>
            <p:cNvSpPr txBox="1">
              <a:spLocks noChangeArrowheads="1"/>
            </p:cNvSpPr>
            <p:nvPr/>
          </p:nvSpPr>
          <p:spPr bwMode="auto">
            <a:xfrm>
              <a:off x="4249" y="1641"/>
              <a:ext cx="49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900" u="sng">
                  <a:latin typeface="Comic Sans MS" pitchFamily="66" charset="0"/>
                </a:rPr>
                <a:t>Bogen</a:t>
              </a:r>
            </a:p>
            <a:p>
              <a:pPr eaLnBrk="1" hangingPunct="1"/>
              <a:r>
                <a:rPr lang="en-US" sz="800" b="0">
                  <a:latin typeface="Comic Sans MS" pitchFamily="66" charset="0"/>
                </a:rPr>
                <a:t>14 FODO Zellen</a:t>
              </a:r>
              <a:endParaRPr lang="en-GB" sz="800" b="0">
                <a:latin typeface="Comic Sans MS" pitchFamily="66" charset="0"/>
              </a:endParaRPr>
            </a:p>
          </p:txBody>
        </p:sp>
        <p:sp>
          <p:nvSpPr>
            <p:cNvPr id="11323" name="Text Box 112"/>
            <p:cNvSpPr txBox="1">
              <a:spLocks noChangeArrowheads="1"/>
            </p:cNvSpPr>
            <p:nvPr/>
          </p:nvSpPr>
          <p:spPr bwMode="auto">
            <a:xfrm>
              <a:off x="4656" y="1872"/>
              <a:ext cx="362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900" u="sng">
                  <a:latin typeface="Comic Sans MS" pitchFamily="66" charset="0"/>
                </a:rPr>
                <a:t>Injektion</a:t>
              </a:r>
              <a:endParaRPr lang="en-GB" sz="900" u="sng">
                <a:latin typeface="Comic Sans MS" pitchFamily="66" charset="0"/>
              </a:endParaRPr>
            </a:p>
          </p:txBody>
        </p:sp>
        <p:sp>
          <p:nvSpPr>
            <p:cNvPr id="11324" name="Text Box 113"/>
            <p:cNvSpPr txBox="1">
              <a:spLocks noChangeArrowheads="1"/>
            </p:cNvSpPr>
            <p:nvPr/>
          </p:nvSpPr>
          <p:spPr bwMode="auto">
            <a:xfrm>
              <a:off x="4704" y="1488"/>
              <a:ext cx="491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900" u="sng">
                  <a:solidFill>
                    <a:schemeClr val="accent2"/>
                  </a:solidFill>
                  <a:latin typeface="Comic Sans MS" pitchFamily="66" charset="0"/>
                </a:rPr>
                <a:t>HF-Feedback</a:t>
              </a:r>
              <a:endParaRPr lang="en-GB" sz="900" u="sng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11325" name="Rectangle 114"/>
            <p:cNvSpPr>
              <a:spLocks noChangeArrowheads="1"/>
            </p:cNvSpPr>
            <p:nvPr/>
          </p:nvSpPr>
          <p:spPr bwMode="auto">
            <a:xfrm>
              <a:off x="5319" y="1475"/>
              <a:ext cx="23" cy="92"/>
            </a:xfrm>
            <a:prstGeom prst="rect">
              <a:avLst/>
            </a:prstGeom>
            <a:solidFill>
              <a:srgbClr val="000080"/>
            </a:solidFill>
            <a:ln w="9525" algn="ctr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267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163513" y="92075"/>
            <a:ext cx="8520112" cy="563563"/>
          </a:xfrm>
        </p:spPr>
        <p:txBody>
          <a:bodyPr/>
          <a:lstStyle/>
          <a:p>
            <a:pPr eaLnBrk="1" hangingPunct="1"/>
            <a:r>
              <a:rPr lang="en-US" smtClean="0"/>
              <a:t>PETRA III - Impedanzmodell</a:t>
            </a:r>
          </a:p>
        </p:txBody>
      </p:sp>
      <p:pic>
        <p:nvPicPr>
          <p:cNvPr id="1126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965575"/>
            <a:ext cx="2441575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4211638"/>
            <a:ext cx="2132012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854075"/>
            <a:ext cx="2840037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24363" name="Group 75"/>
          <p:cNvGraphicFramePr>
            <a:graphicFrameLocks noGrp="1"/>
          </p:cNvGraphicFramePr>
          <p:nvPr/>
        </p:nvGraphicFramePr>
        <p:xfrm>
          <a:off x="266700" y="2784475"/>
          <a:ext cx="2430463" cy="1143000"/>
        </p:xfrm>
        <a:graphic>
          <a:graphicData uri="http://schemas.openxmlformats.org/drawingml/2006/table">
            <a:tbl>
              <a:tblPr/>
              <a:tblGrid>
                <a:gridCol w="1551079"/>
                <a:gridCol w="879384"/>
              </a:tblGrid>
              <a:tr h="1599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PETRA III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9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Energie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GeV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9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Umfang /m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9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Gesamtstrom / mA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7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Emittanz (horz. / vert.) /nm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/ 0.01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91" name="Text Box 95"/>
          <p:cNvSpPr txBox="1">
            <a:spLocks noChangeArrowheads="1"/>
          </p:cNvSpPr>
          <p:nvPr/>
        </p:nvSpPr>
        <p:spPr bwMode="auto">
          <a:xfrm>
            <a:off x="284163" y="939800"/>
            <a:ext cx="930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Wiggler</a:t>
            </a:r>
          </a:p>
        </p:txBody>
      </p:sp>
      <p:sp>
        <p:nvSpPr>
          <p:cNvPr id="11292" name="Text Box 96"/>
          <p:cNvSpPr txBox="1">
            <a:spLocks noChangeArrowheads="1"/>
          </p:cNvSpPr>
          <p:nvPr/>
        </p:nvSpPr>
        <p:spPr bwMode="auto">
          <a:xfrm>
            <a:off x="1712913" y="5122863"/>
            <a:ext cx="8143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Bogen</a:t>
            </a:r>
          </a:p>
        </p:txBody>
      </p:sp>
      <p:sp>
        <p:nvSpPr>
          <p:cNvPr id="11293" name="Text Box 97"/>
          <p:cNvSpPr txBox="1">
            <a:spLocks noChangeArrowheads="1"/>
          </p:cNvSpPr>
          <p:nvPr/>
        </p:nvSpPr>
        <p:spPr bwMode="auto">
          <a:xfrm>
            <a:off x="3516313" y="5199063"/>
            <a:ext cx="4540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HF</a:t>
            </a:r>
          </a:p>
        </p:txBody>
      </p:sp>
      <p:sp>
        <p:nvSpPr>
          <p:cNvPr id="11294" name="Line 101"/>
          <p:cNvSpPr>
            <a:spLocks noChangeShapeType="1"/>
          </p:cNvSpPr>
          <p:nvPr/>
        </p:nvSpPr>
        <p:spPr bwMode="auto">
          <a:xfrm>
            <a:off x="3038475" y="939800"/>
            <a:ext cx="1481138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Line 102"/>
          <p:cNvSpPr>
            <a:spLocks noChangeShapeType="1"/>
          </p:cNvSpPr>
          <p:nvPr/>
        </p:nvSpPr>
        <p:spPr bwMode="auto">
          <a:xfrm>
            <a:off x="3025775" y="939800"/>
            <a:ext cx="296863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96" name="Picture 103" descr="ICAM00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809625"/>
            <a:ext cx="26939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7" name="Text Box 100"/>
          <p:cNvSpPr txBox="1">
            <a:spLocks noChangeArrowheads="1"/>
          </p:cNvSpPr>
          <p:nvPr/>
        </p:nvSpPr>
        <p:spPr bwMode="auto">
          <a:xfrm>
            <a:off x="6267450" y="2424113"/>
            <a:ext cx="1246188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Undulatoren</a:t>
            </a:r>
          </a:p>
        </p:txBody>
      </p:sp>
      <p:graphicFrame>
        <p:nvGraphicFramePr>
          <p:cNvPr id="11298" name="Object 1"/>
          <p:cNvGraphicFramePr>
            <a:graphicFrameLocks noChangeAspect="1"/>
          </p:cNvGraphicFramePr>
          <p:nvPr/>
        </p:nvGraphicFramePr>
        <p:xfrm>
          <a:off x="5703888" y="3432175"/>
          <a:ext cx="3452812" cy="263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Chart" r:id="rId9" imgW="4127485" imgH="3149570" progId="Excel.Chart.8">
                  <p:embed/>
                </p:oleObj>
              </mc:Choice>
              <mc:Fallback>
                <p:oleObj name="Chart" r:id="rId9" imgW="4127485" imgH="3149570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888" y="3432175"/>
                        <a:ext cx="3452812" cy="263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Group 37"/>
          <p:cNvGraphicFramePr>
            <a:graphicFrameLocks noGrp="1"/>
          </p:cNvGraphicFramePr>
          <p:nvPr/>
        </p:nvGraphicFramePr>
        <p:xfrm>
          <a:off x="211138" y="5756275"/>
          <a:ext cx="3676651" cy="1005072"/>
        </p:xfrm>
        <a:graphic>
          <a:graphicData uri="http://schemas.openxmlformats.org/drawingml/2006/table">
            <a:tbl>
              <a:tblPr/>
              <a:tblGrid>
                <a:gridCol w="964565"/>
                <a:gridCol w="991735"/>
                <a:gridCol w="1720351"/>
              </a:tblGrid>
              <a:tr h="456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395" marR="91395"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Parameter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395" marR="91395" marT="45707" marB="45707" horzOverflow="overflow">
                    <a:lnL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Impedanzmodell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395" marR="91395" marT="45707" marB="45707" horzOverflow="overflow">
                    <a:lnL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Horizontal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395" marR="91395"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k</a:t>
                      </a:r>
                      <a:r>
                        <a:rPr kumimoji="0" lang="en-US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</a:t>
                      </a:r>
                      <a:r>
                        <a:rPr kumimoji="0" lang="en-US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SimSun" pitchFamily="2" charset="-122"/>
                          <a:cs typeface="Times New Roman" pitchFamily="18" charset="0"/>
                        </a:rPr>
                        <a:t>^ </a:t>
                      </a:r>
                      <a:r>
                        <a:rPr kumimoji="0" lang="en-US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total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395" marR="91395" marT="45707" marB="45707" horzOverflow="overflow">
                    <a:lnL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 750 V/pC/m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395" marR="91395" marT="45707" marB="45707" horzOverflow="overflow">
                    <a:lnL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Vertical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395" marR="91395"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</a:t>
                      </a:r>
                      <a:r>
                        <a:rPr kumimoji="0" lang="en-US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SimSun" pitchFamily="2" charset="-122"/>
                          <a:cs typeface="Times New Roman" pitchFamily="18" charset="0"/>
                        </a:rPr>
                        <a:t>^ </a:t>
                      </a:r>
                      <a:r>
                        <a:rPr kumimoji="0" lang="en-US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total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395" marR="91395" marT="45707" marB="45707" horzOverflow="overflow">
                    <a:lnL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2610 V/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/m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1395" marR="91395" marT="45707" marB="45707" horzOverflow="overflow">
                    <a:lnL w="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103188"/>
            <a:ext cx="8297863" cy="544512"/>
          </a:xfrm>
        </p:spPr>
        <p:txBody>
          <a:bodyPr/>
          <a:lstStyle/>
          <a:p>
            <a:pPr eaLnBrk="1" hangingPunct="1"/>
            <a:r>
              <a:rPr lang="de-DE" smtClean="0"/>
              <a:t>Übersicht</a:t>
            </a:r>
            <a:endParaRPr lang="en-US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54038" y="1614488"/>
            <a:ext cx="7985125" cy="3502025"/>
          </a:xfrm>
        </p:spPr>
        <p:txBody>
          <a:bodyPr/>
          <a:lstStyle/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Wakefields</a:t>
            </a:r>
            <a:r>
              <a:rPr lang="de-DE" sz="3200" dirty="0" smtClean="0">
                <a:solidFill>
                  <a:schemeClr val="bg2"/>
                </a:solidFill>
              </a:rPr>
              <a:t> - </a:t>
            </a:r>
            <a:r>
              <a:rPr lang="de-DE" sz="3200" dirty="0" err="1" smtClean="0">
                <a:solidFill>
                  <a:schemeClr val="bg2"/>
                </a:solidFill>
              </a:rPr>
              <a:t>Impedanzmodell</a:t>
            </a:r>
            <a:endParaRPr lang="de-DE" sz="3200" dirty="0" smtClean="0">
              <a:solidFill>
                <a:schemeClr val="bg2"/>
              </a:solidFill>
            </a:endParaRPr>
          </a:p>
          <a:p>
            <a:pPr eaLnBrk="1" hangingPunct="1"/>
            <a:r>
              <a:rPr lang="de-DE" sz="3200" b="1" dirty="0" err="1" smtClean="0"/>
              <a:t>Tuneverschiebung</a:t>
            </a:r>
            <a:r>
              <a:rPr lang="de-DE" sz="3200" b="1" dirty="0" smtClean="0"/>
              <a:t> als Funktion des Strahlstroms</a:t>
            </a:r>
          </a:p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Bunchlänge</a:t>
            </a:r>
            <a:r>
              <a:rPr lang="de-DE" sz="3200" dirty="0" smtClean="0">
                <a:solidFill>
                  <a:schemeClr val="bg2"/>
                </a:solidFill>
              </a:rPr>
              <a:t> und Longitudinale Impedanz</a:t>
            </a:r>
          </a:p>
          <a:p>
            <a:pPr eaLnBrk="1" hangingPunct="1"/>
            <a:r>
              <a:rPr lang="de-DE" sz="3200" dirty="0" err="1" smtClean="0">
                <a:solidFill>
                  <a:schemeClr val="bg2"/>
                </a:solidFill>
              </a:rPr>
              <a:t>Emittanzvergrößerung</a:t>
            </a:r>
            <a:r>
              <a:rPr lang="de-DE" sz="3200" dirty="0" smtClean="0">
                <a:solidFill>
                  <a:schemeClr val="bg2"/>
                </a:solidFill>
              </a:rPr>
              <a:t> und </a:t>
            </a:r>
            <a:r>
              <a:rPr lang="de-DE" sz="3200" dirty="0" err="1" smtClean="0">
                <a:solidFill>
                  <a:schemeClr val="bg2"/>
                </a:solidFill>
              </a:rPr>
              <a:t>Eclouds</a:t>
            </a:r>
            <a:endParaRPr lang="de-DE" sz="32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0" descr="modecoup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63713"/>
            <a:ext cx="27114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Tuneverschiebung als Funktion des Strahlstroms</a:t>
            </a:r>
            <a:endParaRPr lang="en-US" smtClean="0"/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207963" y="4419600"/>
            <a:ext cx="28575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b="0"/>
              <a:t>Longitudinaler mode   l</a:t>
            </a:r>
          </a:p>
          <a:p>
            <a:r>
              <a:rPr lang="en-US" sz="1400" b="0"/>
              <a:t>Transversaler mode m=1</a:t>
            </a:r>
          </a:p>
          <a:p>
            <a:endParaRPr lang="en-US" sz="1400" b="0"/>
          </a:p>
          <a:p>
            <a:r>
              <a:rPr lang="en-US" sz="1400" b="0"/>
              <a:t>Modenkopplung: m=1, l=0, l=-1</a:t>
            </a:r>
          </a:p>
          <a:p>
            <a:endParaRPr lang="en-US" sz="1400" b="0"/>
          </a:p>
          <a:p>
            <a:r>
              <a:rPr lang="en-US" sz="1400" b="0"/>
              <a:t>PETRA III,  Q</a:t>
            </a:r>
            <a:r>
              <a:rPr lang="en-US" sz="1400" b="0" baseline="-25000"/>
              <a:t>s</a:t>
            </a:r>
            <a:r>
              <a:rPr lang="en-US" sz="1400" b="0"/>
              <a:t> = 0.049</a:t>
            </a:r>
          </a:p>
          <a:p>
            <a:endParaRPr lang="en-US" sz="1400" b="0"/>
          </a:p>
          <a:p>
            <a:r>
              <a:rPr lang="en-US" sz="1400" b="0"/>
              <a:t>2.5 mA  x  1.28 kHz/mA = 3.2 kHz</a:t>
            </a:r>
          </a:p>
          <a:p>
            <a:r>
              <a:rPr lang="en-US" sz="1400" b="0"/>
              <a:t>= ½ f</a:t>
            </a:r>
            <a:r>
              <a:rPr lang="en-US" sz="1000" b="0"/>
              <a:t>s</a:t>
            </a:r>
            <a:endParaRPr lang="en-US" b="0"/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96850" y="914400"/>
            <a:ext cx="23987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Einzelbunchinstabilit</a:t>
            </a:r>
            <a:r>
              <a:rPr lang="de-DE">
                <a:solidFill>
                  <a:schemeClr val="accent2"/>
                </a:solidFill>
              </a:rPr>
              <a:t>ät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 (Moden- Kopplung)</a:t>
            </a:r>
          </a:p>
        </p:txBody>
      </p:sp>
      <p:graphicFrame>
        <p:nvGraphicFramePr>
          <p:cNvPr id="12294" name="Object 8"/>
          <p:cNvGraphicFramePr>
            <a:graphicFrameLocks noChangeAspect="1"/>
          </p:cNvGraphicFramePr>
          <p:nvPr/>
        </p:nvGraphicFramePr>
        <p:xfrm>
          <a:off x="4116388" y="1708150"/>
          <a:ext cx="4229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6" name="Equation" r:id="rId5" imgW="1739900" imgH="482600" progId="Equation.3">
                  <p:embed/>
                </p:oleObj>
              </mc:Choice>
              <mc:Fallback>
                <p:oleObj name="Equation" r:id="rId5" imgW="1739900" imgH="482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388" y="1708150"/>
                        <a:ext cx="4229100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3667125" y="893763"/>
            <a:ext cx="36306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Impedanz – Model:</a:t>
            </a:r>
            <a:r>
              <a:rPr lang="en-US"/>
              <a:t> Kick parameter</a:t>
            </a:r>
            <a:endParaRPr lang="en-US" b="0"/>
          </a:p>
        </p:txBody>
      </p:sp>
      <p:sp>
        <p:nvSpPr>
          <p:cNvPr id="12296" name="Oval 11"/>
          <p:cNvSpPr>
            <a:spLocks noChangeArrowheads="1"/>
          </p:cNvSpPr>
          <p:nvPr/>
        </p:nvSpPr>
        <p:spPr bwMode="auto">
          <a:xfrm flipH="1">
            <a:off x="917575" y="2833688"/>
            <a:ext cx="2386013" cy="538162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32529" name="Group 49"/>
          <p:cNvGraphicFramePr>
            <a:graphicFrameLocks noGrp="1"/>
          </p:cNvGraphicFramePr>
          <p:nvPr/>
        </p:nvGraphicFramePr>
        <p:xfrm>
          <a:off x="3424238" y="3414713"/>
          <a:ext cx="5581650" cy="1355928"/>
        </p:xfrm>
        <a:graphic>
          <a:graphicData uri="http://schemas.openxmlformats.org/drawingml/2006/table">
            <a:tbl>
              <a:tblPr/>
              <a:tblGrid>
                <a:gridCol w="2353956"/>
                <a:gridCol w="1593448"/>
                <a:gridCol w="1634246"/>
              </a:tblGrid>
              <a:tr h="62459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PETRA III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9993" marR="89993" marT="46726" marB="46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f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x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/I     ( kHz/mA)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Horz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.</a:t>
                      </a:r>
                    </a:p>
                  </a:txBody>
                  <a:tcPr marL="91433" marR="91433" marT="45648" marB="4564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fy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/I     (kHz/mA)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Vert.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648" marB="4564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56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Budget  (2.5mA)</a:t>
                      </a:r>
                    </a:p>
                  </a:txBody>
                  <a:tcPr marL="91433" marR="91433" marT="45648" marB="4564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-1.28</a:t>
                      </a:r>
                    </a:p>
                  </a:txBody>
                  <a:tcPr marL="91433" marR="91433" marT="45648" marB="4564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-1.28</a:t>
                      </a:r>
                    </a:p>
                  </a:txBody>
                  <a:tcPr marL="91433" marR="91433" marT="45648" marB="4564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56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Impedanzmodell</a:t>
                      </a:r>
                    </a:p>
                  </a:txBody>
                  <a:tcPr marL="91433" marR="91433" marT="45648" marB="4564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   -0.2</a:t>
                      </a:r>
                    </a:p>
                  </a:txBody>
                  <a:tcPr marL="91433" marR="91433" marT="45648" marB="4564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F28E00"/>
                        </a:buClr>
                        <a:buSzTx/>
                        <a:buFont typeface="Arial Black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 -0.7</a:t>
                      </a:r>
                    </a:p>
                  </a:txBody>
                  <a:tcPr marL="91433" marR="91433" marT="45648" marB="4564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6" name="Text Box 51"/>
          <p:cNvSpPr txBox="1">
            <a:spLocks noChangeArrowheads="1"/>
          </p:cNvSpPr>
          <p:nvPr/>
        </p:nvSpPr>
        <p:spPr bwMode="auto">
          <a:xfrm>
            <a:off x="3794125" y="4946650"/>
            <a:ext cx="487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0"/>
              <a:t>Effektive Impedanz        106 k</a:t>
            </a:r>
            <a:r>
              <a:rPr lang="en-US" b="0">
                <a:latin typeface="Symbol" pitchFamily="18" charset="2"/>
              </a:rPr>
              <a:t>W</a:t>
            </a:r>
            <a:r>
              <a:rPr lang="en-US" b="0"/>
              <a:t>/m            370 k</a:t>
            </a:r>
            <a:r>
              <a:rPr lang="en-US" b="0">
                <a:latin typeface="Symbol" pitchFamily="18" charset="2"/>
              </a:rPr>
              <a:t>W</a:t>
            </a:r>
            <a:r>
              <a:rPr lang="en-US" b="0"/>
              <a:t>/m </a:t>
            </a:r>
          </a:p>
        </p:txBody>
      </p:sp>
      <p:pic>
        <p:nvPicPr>
          <p:cNvPr id="12317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461000"/>
            <a:ext cx="32813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8" name="Text Box 53"/>
          <p:cNvSpPr txBox="1">
            <a:spLocks noChangeArrowheads="1"/>
          </p:cNvSpPr>
          <p:nvPr/>
        </p:nvSpPr>
        <p:spPr bwMode="auto">
          <a:xfrm>
            <a:off x="3667125" y="1327150"/>
            <a:ext cx="2182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/>
              <a:t>Tuneverschiebung: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Messung vom 14.Aug. 2009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3200" y="828675"/>
            <a:ext cx="3195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2 x 10 = 20 Wiggler, </a:t>
            </a:r>
            <a:r>
              <a:rPr lang="en-US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en-US" baseline="-25000">
                <a:solidFill>
                  <a:schemeClr val="accent2"/>
                </a:solidFill>
              </a:rPr>
              <a:t>z</a:t>
            </a:r>
            <a:r>
              <a:rPr lang="en-US">
                <a:solidFill>
                  <a:schemeClr val="accent2"/>
                </a:solidFill>
              </a:rPr>
              <a:t> ~ 12 mm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4044950" y="817563"/>
            <a:ext cx="4940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HF-Spannung: ~ 15 MV    (SL 7.6 MV,   SR 7.5 MV)</a:t>
            </a:r>
          </a:p>
        </p:txBody>
      </p:sp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9" y="1436688"/>
            <a:ext cx="3190968" cy="252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393825"/>
            <a:ext cx="3315095" cy="260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4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646730"/>
              </p:ext>
            </p:extLst>
          </p:nvPr>
        </p:nvGraphicFramePr>
        <p:xfrm>
          <a:off x="1074785" y="2740136"/>
          <a:ext cx="19208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0" name="Equation" r:id="rId6" imgW="1155700" imgH="393700" progId="Equation.3">
                  <p:embed/>
                </p:oleObj>
              </mc:Choice>
              <mc:Fallback>
                <p:oleObj name="Equation" r:id="rId6" imgW="1155700" imgH="393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785" y="2740136"/>
                        <a:ext cx="19208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037954"/>
              </p:ext>
            </p:extLst>
          </p:nvPr>
        </p:nvGraphicFramePr>
        <p:xfrm>
          <a:off x="5179546" y="2770935"/>
          <a:ext cx="201612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1" name="Equation" r:id="rId8" imgW="1155199" imgH="406224" progId="Equation.3">
                  <p:embed/>
                </p:oleObj>
              </mc:Choice>
              <mc:Fallback>
                <p:oleObj name="Equation" r:id="rId8" imgW="1155199" imgH="406224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546" y="2770935"/>
                        <a:ext cx="2016125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439739" y="4000721"/>
            <a:ext cx="76469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0" dirty="0" smtClean="0"/>
              <a:t>ORM </a:t>
            </a:r>
            <a:r>
              <a:rPr lang="en-US" sz="2400" b="0" dirty="0" err="1"/>
              <a:t>Messung</a:t>
            </a:r>
            <a:r>
              <a:rPr lang="en-US" sz="2400" b="0" dirty="0"/>
              <a:t> </a:t>
            </a:r>
            <a:r>
              <a:rPr lang="en-US" sz="2400" b="0" dirty="0" err="1"/>
              <a:t>vom</a:t>
            </a:r>
            <a:r>
              <a:rPr lang="en-US" sz="2400" b="0" dirty="0"/>
              <a:t> 21. </a:t>
            </a:r>
            <a:r>
              <a:rPr lang="en-US" sz="2400" b="0" dirty="0" err="1"/>
              <a:t>Okt</a:t>
            </a:r>
            <a:r>
              <a:rPr lang="en-US" sz="2400" b="0" dirty="0"/>
              <a:t>. 2010:</a:t>
            </a:r>
          </a:p>
        </p:txBody>
      </p:sp>
      <p:graphicFrame>
        <p:nvGraphicFramePr>
          <p:cNvPr id="1434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773778"/>
              </p:ext>
            </p:extLst>
          </p:nvPr>
        </p:nvGraphicFramePr>
        <p:xfrm>
          <a:off x="1116854" y="4527736"/>
          <a:ext cx="183673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name="Equation" r:id="rId10" imgW="1104900" imgH="393700" progId="Equation.3">
                  <p:embed/>
                </p:oleObj>
              </mc:Choice>
              <mc:Fallback>
                <p:oleObj name="Equation" r:id="rId10" imgW="1104900" imgH="3937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854" y="4527736"/>
                        <a:ext cx="1836738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747167"/>
              </p:ext>
            </p:extLst>
          </p:nvPr>
        </p:nvGraphicFramePr>
        <p:xfrm>
          <a:off x="5356225" y="4462684"/>
          <a:ext cx="183991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3" name="Equation" r:id="rId12" imgW="1053643" imgH="406224" progId="Equation.3">
                  <p:embed/>
                </p:oleObj>
              </mc:Choice>
              <mc:Fallback>
                <p:oleObj name="Equation" r:id="rId12" imgW="1053643" imgH="406224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225" y="4462684"/>
                        <a:ext cx="1839913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9854" y="5363356"/>
            <a:ext cx="76469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0" dirty="0" smtClean="0"/>
              <a:t>ORM </a:t>
            </a:r>
            <a:r>
              <a:rPr lang="en-US" sz="2400" b="0" dirty="0" err="1" smtClean="0"/>
              <a:t>Messung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liefert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zusätzliche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Informationen</a:t>
            </a:r>
            <a:r>
              <a:rPr lang="en-US" sz="2400" b="0" dirty="0" smtClean="0"/>
              <a:t>:</a:t>
            </a:r>
          </a:p>
          <a:p>
            <a:pPr eaLnBrk="1" hangingPunct="1"/>
            <a:r>
              <a:rPr lang="de-DE" sz="2400" b="0" dirty="0" smtClean="0"/>
              <a:t>Intensitätsabhängige </a:t>
            </a:r>
            <a:r>
              <a:rPr lang="de-DE" sz="2400" b="0" dirty="0" err="1" smtClean="0"/>
              <a:t>Betatronphase</a:t>
            </a:r>
            <a:r>
              <a:rPr lang="de-DE" sz="2400" b="0" dirty="0" smtClean="0"/>
              <a:t> =&gt;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0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1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2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3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4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5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6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7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8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19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3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4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5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6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7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8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ppt/theme/themeOverride9.xml><?xml version="1.0" encoding="utf-8"?>
<a:themeOverride xmlns:a="http://schemas.openxmlformats.org/drawingml/2006/main">
  <a:clrScheme name="2_DESY_Vortrag_3-1 14">
    <a:dk1>
      <a:srgbClr val="000000"/>
    </a:dk1>
    <a:lt1>
      <a:srgbClr val="FFFFFF"/>
    </a:lt1>
    <a:dk2>
      <a:srgbClr val="FFFFFF"/>
    </a:dk2>
    <a:lt2>
      <a:srgbClr val="808080"/>
    </a:lt2>
    <a:accent1>
      <a:srgbClr val="00A5EB"/>
    </a:accent1>
    <a:accent2>
      <a:srgbClr val="F28E00"/>
    </a:accent2>
    <a:accent3>
      <a:srgbClr val="FFFFFF"/>
    </a:accent3>
    <a:accent4>
      <a:srgbClr val="000000"/>
    </a:accent4>
    <a:accent5>
      <a:srgbClr val="AACFF3"/>
    </a:accent5>
    <a:accent6>
      <a:srgbClr val="DB8000"/>
    </a:accent6>
    <a:hlink>
      <a:srgbClr val="00A5EB"/>
    </a:hlink>
    <a:folHlink>
      <a:srgbClr val="808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1587</Words>
  <Application>Microsoft Office PowerPoint</Application>
  <PresentationFormat>On-screen Show (4:3)</PresentationFormat>
  <Paragraphs>385</Paragraphs>
  <Slides>32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2_DESY_Vortrag_3-1</vt:lpstr>
      <vt:lpstr>Equation</vt:lpstr>
      <vt:lpstr>Chart</vt:lpstr>
      <vt:lpstr>PETRA III – Intensitätsabhängige Einzelbuncheffekte. </vt:lpstr>
      <vt:lpstr>Übersicht</vt:lpstr>
      <vt:lpstr>Wakefields und Impedanzmodell</vt:lpstr>
      <vt:lpstr>Berechnung von Wakefields</vt:lpstr>
      <vt:lpstr>Impedanzmodell - Kollaboration</vt:lpstr>
      <vt:lpstr>PETRA III - Impedanzmodell</vt:lpstr>
      <vt:lpstr>Übersicht</vt:lpstr>
      <vt:lpstr>Tuneverschiebung als Funktion des Strahlstroms</vt:lpstr>
      <vt:lpstr>Messung vom 14.Aug. 2009</vt:lpstr>
      <vt:lpstr>Betatron Phase in Abhängigkeit vom Strahlstrom</vt:lpstr>
      <vt:lpstr>Vert. Betatron Phase in Abhängigkeit vom Strahlstrom</vt:lpstr>
      <vt:lpstr>Wiggler-Sektion</vt:lpstr>
      <vt:lpstr>Neuer Oktant</vt:lpstr>
      <vt:lpstr>Absorber - getaperter Übergang</vt:lpstr>
      <vt:lpstr>PowerPoint Presentation</vt:lpstr>
      <vt:lpstr>Ausblick: Erweiterung Nord und Ost</vt:lpstr>
      <vt:lpstr>Übersicht</vt:lpstr>
      <vt:lpstr>Bunchlänge und Longitudinale Impedanz</vt:lpstr>
      <vt:lpstr>Messung mit Streak Kamera, PETRA NL</vt:lpstr>
      <vt:lpstr>Bunchlänge in Abhängigkeit vom Strahlstrom</vt:lpstr>
      <vt:lpstr>PETRA 7-zelliges Cavity</vt:lpstr>
      <vt:lpstr>Longitudinale Impedanz</vt:lpstr>
      <vt:lpstr>Übersicht</vt:lpstr>
      <vt:lpstr>Vertikale Emittanzvergrößerung</vt:lpstr>
      <vt:lpstr>Studien mit verschiedenen Füllmustern, Mai /Juni 2010</vt:lpstr>
      <vt:lpstr>Studien ohne Wiggler,  2 – 7. Aug. 2010</vt:lpstr>
      <vt:lpstr>Füllmuster</vt:lpstr>
      <vt:lpstr>SEY und Eclouds</vt:lpstr>
      <vt:lpstr>Eclouds </vt:lpstr>
      <vt:lpstr>Füllungen mit 960 / 240 Bunchen</vt:lpstr>
      <vt:lpstr>Zusammenfassung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DESY USER</cp:lastModifiedBy>
  <cp:revision>491</cp:revision>
  <dcterms:created xsi:type="dcterms:W3CDTF">2008-04-14T12:45:38Z</dcterms:created>
  <dcterms:modified xsi:type="dcterms:W3CDTF">2011-09-21T13:41:10Z</dcterms:modified>
</cp:coreProperties>
</file>