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01" r:id="rId2"/>
    <p:sldId id="311" r:id="rId3"/>
    <p:sldId id="313" r:id="rId4"/>
    <p:sldId id="314" r:id="rId5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B4C2"/>
    <a:srgbClr val="00A5EB"/>
    <a:srgbClr val="FFFFCC"/>
    <a:srgbClr val="FFFF99"/>
    <a:srgbClr val="D3E903"/>
    <a:srgbClr val="FFFF00"/>
    <a:srgbClr val="FFFFFF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4" autoAdjust="0"/>
    <p:restoredTop sz="94374" autoAdjust="0"/>
  </p:normalViewPr>
  <p:slideViewPr>
    <p:cSldViewPr snapToGrid="0">
      <p:cViewPr>
        <p:scale>
          <a:sx n="56" d="100"/>
          <a:sy n="56" d="100"/>
        </p:scale>
        <p:origin x="924" y="-328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Textmasterformate durch Klicken bearbeiten</a:t>
            </a:r>
          </a:p>
          <a:p>
            <a:pPr lvl="1"/>
            <a:r>
              <a:rPr lang="en-GB"/>
              <a:t>Zweite Ebene</a:t>
            </a:r>
          </a:p>
          <a:p>
            <a:pPr lvl="2"/>
            <a:r>
              <a:rPr lang="en-GB"/>
              <a:t>Dritte Ebene</a:t>
            </a:r>
          </a:p>
          <a:p>
            <a:pPr lvl="3"/>
            <a:r>
              <a:rPr lang="en-GB"/>
              <a:t>Vierte Ebene</a:t>
            </a:r>
          </a:p>
          <a:p>
            <a:pPr lvl="4"/>
            <a:r>
              <a:rPr lang="en-GB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235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820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812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  <a:endParaRPr lang="en-GB" noProof="0" dirty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>
                <a:solidFill>
                  <a:schemeClr val="bg2"/>
                </a:solidFill>
              </a:rPr>
              <a:t>Wolfgang</a:t>
            </a:r>
            <a:r>
              <a:rPr lang="en-GB" sz="900" b="1" baseline="0" dirty="0">
                <a:solidFill>
                  <a:schemeClr val="bg2"/>
                </a:solidFill>
              </a:rPr>
              <a:t> Lohmann</a:t>
            </a:r>
            <a:r>
              <a:rPr lang="en-GB" sz="900" dirty="0">
                <a:solidFill>
                  <a:schemeClr val="bg2"/>
                </a:solidFill>
              </a:rPr>
              <a:t>  | </a:t>
            </a:r>
            <a:r>
              <a:rPr lang="en-GB" sz="900" baseline="0" dirty="0">
                <a:solidFill>
                  <a:schemeClr val="bg2"/>
                </a:solidFill>
              </a:rPr>
              <a:t> 19.07.2023 </a:t>
            </a:r>
            <a:r>
              <a:rPr lang="en-GB" sz="900" dirty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Textmasterformate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Titelmasterformat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>
          <a:xfrm>
            <a:off x="1" y="0"/>
            <a:ext cx="9119394" cy="900113"/>
          </a:xfrm>
        </p:spPr>
        <p:txBody>
          <a:bodyPr/>
          <a:lstStyle/>
          <a:p>
            <a:r>
              <a:rPr lang="en-US" sz="2800" dirty="0"/>
              <a:t>LUXE Collaboration Meeting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1938992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Wolfgang Lohmann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587952" y="997565"/>
            <a:ext cx="748145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L</a:t>
            </a:r>
            <a:r>
              <a:rPr lang="de-DE" sz="2800" dirty="0"/>
              <a:t>UXE </a:t>
            </a:r>
            <a:r>
              <a:rPr lang="de-DE" sz="2800" dirty="0" err="1"/>
              <a:t>Collaboration</a:t>
            </a:r>
            <a:r>
              <a:rPr lang="de-DE" sz="2800" dirty="0"/>
              <a:t> Meeting in </a:t>
            </a:r>
            <a:r>
              <a:rPr lang="de-DE" sz="2800" dirty="0" err="1"/>
              <a:t>the</a:t>
            </a:r>
            <a:r>
              <a:rPr lang="de-DE" sz="2800" dirty="0"/>
              <a:t> Weizmann Institute </a:t>
            </a:r>
            <a:r>
              <a:rPr lang="de-DE" sz="2800" dirty="0" err="1"/>
              <a:t>of</a:t>
            </a:r>
            <a:r>
              <a:rPr lang="de-DE" sz="2800" dirty="0"/>
              <a:t> Science,</a:t>
            </a:r>
            <a:r>
              <a:rPr lang="en-US" sz="2800" dirty="0"/>
              <a:t> Rehovot, Israel</a:t>
            </a:r>
            <a:endParaRPr lang="de-DE" sz="2800" dirty="0"/>
          </a:p>
          <a:p>
            <a:endParaRPr lang="de-DE" sz="2400" dirty="0"/>
          </a:p>
          <a:p>
            <a:pPr>
              <a:buSzPct val="156000"/>
            </a:pPr>
            <a:r>
              <a:rPr lang="en-US" sz="2400" dirty="0"/>
              <a:t>LUXE Collaboration Meeting Sept. 4 - 7</a:t>
            </a:r>
            <a:endParaRPr lang="de-DE" sz="2400" dirty="0"/>
          </a:p>
          <a:p>
            <a:pPr>
              <a:buSzPct val="156000"/>
            </a:pPr>
            <a:endParaRPr lang="en-US" sz="2400" dirty="0"/>
          </a:p>
          <a:p>
            <a:pPr>
              <a:buSzPct val="156000"/>
            </a:pPr>
            <a:r>
              <a:rPr lang="en-US" sz="2400" dirty="0"/>
              <a:t>L</a:t>
            </a:r>
            <a:r>
              <a:rPr lang="de-DE" sz="2400" dirty="0"/>
              <a:t>UXE Workshop Sept. 8 - 12</a:t>
            </a:r>
          </a:p>
        </p:txBody>
      </p:sp>
      <p:sp>
        <p:nvSpPr>
          <p:cNvPr id="5" name="Rectangle 29">
            <a:extLst>
              <a:ext uri="{FF2B5EF4-FFF2-40B4-BE49-F238E27FC236}">
                <a16:creationId xmlns:a16="http://schemas.microsoft.com/office/drawing/2014/main" id="{8A161B08-CD55-461F-8229-49B361680702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" y="0"/>
            <a:ext cx="9120188" cy="900113"/>
          </a:xfrm>
        </p:spPr>
        <p:txBody>
          <a:bodyPr/>
          <a:lstStyle/>
          <a:p>
            <a:r>
              <a:rPr lang="en-US" sz="2800" dirty="0"/>
              <a:t>LUXE Collaboration Meeting</a:t>
            </a:r>
            <a:endParaRPr lang="de-DE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002A00-BEBE-4AB7-BDA2-3629039D6172}"/>
              </a:ext>
            </a:extLst>
          </p:cNvPr>
          <p:cNvSpPr txBox="1"/>
          <p:nvPr/>
        </p:nvSpPr>
        <p:spPr>
          <a:xfrm>
            <a:off x="709684" y="3698543"/>
            <a:ext cx="73561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For ECAL currently </a:t>
            </a:r>
            <a:r>
              <a:rPr lang="en-US" sz="2400" dirty="0" err="1"/>
              <a:t>forseen</a:t>
            </a:r>
            <a:r>
              <a:rPr lang="en-US" sz="2400" dirty="0"/>
              <a:t>: </a:t>
            </a:r>
          </a:p>
          <a:p>
            <a:endParaRPr lang="en-US" sz="2400" dirty="0"/>
          </a:p>
          <a:p>
            <a:pPr marL="342900" indent="-342900">
              <a:buClr>
                <a:srgbClr val="0070C0"/>
              </a:buClr>
              <a:buSzPct val="167000"/>
              <a:buFont typeface="Arial" panose="020B0604020202020204" pitchFamily="34" charset="0"/>
              <a:buChar char="•"/>
            </a:pPr>
            <a:r>
              <a:rPr lang="de-DE" sz="2400" b="1" dirty="0" err="1">
                <a:solidFill>
                  <a:srgbClr val="1A63A0"/>
                </a:solidFill>
                <a:latin typeface="Roboto"/>
              </a:rPr>
              <a:t>Calorimeter</a:t>
            </a:r>
            <a:r>
              <a:rPr lang="de-DE" sz="2400" b="1" dirty="0">
                <a:solidFill>
                  <a:srgbClr val="1A63A0"/>
                </a:solidFill>
                <a:latin typeface="Roboto"/>
              </a:rPr>
              <a:t> </a:t>
            </a:r>
            <a:r>
              <a:rPr lang="de-DE" sz="2400" b="1" dirty="0" err="1">
                <a:solidFill>
                  <a:srgbClr val="1A63A0"/>
                </a:solidFill>
                <a:latin typeface="Roboto"/>
              </a:rPr>
              <a:t>hardware</a:t>
            </a:r>
            <a:r>
              <a:rPr lang="de-DE" sz="2400" b="1" dirty="0">
                <a:solidFill>
                  <a:srgbClr val="1A63A0"/>
                </a:solidFill>
                <a:latin typeface="Roboto"/>
              </a:rPr>
              <a:t> (40'+10‘)</a:t>
            </a:r>
          </a:p>
          <a:p>
            <a:pPr marL="342900" indent="-342900">
              <a:buClr>
                <a:srgbClr val="0070C0"/>
              </a:buClr>
              <a:buSzPct val="167000"/>
              <a:buFont typeface="Arial" panose="020B0604020202020204" pitchFamily="34" charset="0"/>
              <a:buChar char="•"/>
            </a:pPr>
            <a:endParaRPr lang="de-DE" sz="2400" dirty="0">
              <a:latin typeface="Roboto"/>
            </a:endParaRPr>
          </a:p>
          <a:p>
            <a:pPr marL="342900" indent="-342900">
              <a:buClr>
                <a:srgbClr val="0070C0"/>
              </a:buClr>
              <a:buSzPct val="167000"/>
              <a:buFont typeface="Arial" panose="020B0604020202020204" pitchFamily="34" charset="0"/>
              <a:buChar char="•"/>
            </a:pPr>
            <a:r>
              <a:rPr lang="de-DE" sz="2400" b="1" dirty="0">
                <a:solidFill>
                  <a:srgbClr val="F9F9F9"/>
                </a:solidFill>
                <a:latin typeface="Roboto"/>
              </a:rPr>
              <a:t> </a:t>
            </a:r>
            <a:r>
              <a:rPr lang="de-DE" sz="2400" b="1" dirty="0" err="1">
                <a:solidFill>
                  <a:srgbClr val="1A63A0"/>
                </a:solidFill>
                <a:latin typeface="Roboto"/>
              </a:rPr>
              <a:t>Calorimeter</a:t>
            </a:r>
            <a:r>
              <a:rPr lang="de-DE" sz="2400" b="1" dirty="0">
                <a:solidFill>
                  <a:srgbClr val="1A63A0"/>
                </a:solidFill>
                <a:latin typeface="Roboto"/>
              </a:rPr>
              <a:t> </a:t>
            </a:r>
            <a:r>
              <a:rPr lang="de-DE" sz="2400" b="1" dirty="0" err="1">
                <a:solidFill>
                  <a:srgbClr val="1A63A0"/>
                </a:solidFill>
                <a:latin typeface="Roboto"/>
              </a:rPr>
              <a:t>software</a:t>
            </a:r>
            <a:r>
              <a:rPr lang="de-DE" sz="2400" b="1" dirty="0">
                <a:solidFill>
                  <a:srgbClr val="1A63A0"/>
                </a:solidFill>
                <a:latin typeface="Roboto"/>
              </a:rPr>
              <a:t> and </a:t>
            </a:r>
            <a:r>
              <a:rPr lang="de-DE" sz="2400" b="1" dirty="0" err="1">
                <a:solidFill>
                  <a:srgbClr val="1A63A0"/>
                </a:solidFill>
                <a:latin typeface="Roboto"/>
              </a:rPr>
              <a:t>performance</a:t>
            </a:r>
            <a:r>
              <a:rPr lang="de-DE" sz="2400" b="1" dirty="0">
                <a:solidFill>
                  <a:srgbClr val="1A63A0"/>
                </a:solidFill>
                <a:latin typeface="Roboto"/>
              </a:rPr>
              <a:t> (20'+5')</a:t>
            </a:r>
            <a:endParaRPr lang="de-DE" sz="2400" dirty="0">
              <a:latin typeface="Roboto"/>
            </a:endParaRP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274894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9">
            <a:extLst>
              <a:ext uri="{FF2B5EF4-FFF2-40B4-BE49-F238E27FC236}">
                <a16:creationId xmlns:a16="http://schemas.microsoft.com/office/drawing/2014/main" id="{0DE8B6D7-7CB0-4A25-A379-FB5307F20CC0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" y="0"/>
            <a:ext cx="9120188" cy="900113"/>
          </a:xfrm>
        </p:spPr>
        <p:txBody>
          <a:bodyPr/>
          <a:lstStyle/>
          <a:p>
            <a:r>
              <a:rPr lang="en-US" sz="2800" dirty="0"/>
              <a:t>LUXE Collaboration Meeting</a:t>
            </a:r>
            <a:endParaRPr lang="de-DE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A50830-67F4-4736-946A-CD23233505D7}"/>
              </a:ext>
            </a:extLst>
          </p:cNvPr>
          <p:cNvSpPr txBox="1"/>
          <p:nvPr/>
        </p:nvSpPr>
        <p:spPr>
          <a:xfrm>
            <a:off x="627798" y="1241946"/>
            <a:ext cx="73561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Discussion still ongoing for a 3-rd talk</a:t>
            </a:r>
          </a:p>
          <a:p>
            <a:pPr>
              <a:buClr>
                <a:srgbClr val="0070C0"/>
              </a:buClr>
              <a:buSzPct val="167000"/>
            </a:pPr>
            <a:endParaRPr lang="en-US" sz="2400" b="1" dirty="0">
              <a:solidFill>
                <a:srgbClr val="1A63A0"/>
              </a:solidFill>
              <a:latin typeface="Roboto"/>
            </a:endParaRPr>
          </a:p>
          <a:p>
            <a:pPr marL="342900" indent="-342900">
              <a:buClr>
                <a:srgbClr val="0070C0"/>
              </a:buClr>
              <a:buSzPct val="167000"/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1A63A0"/>
                </a:solidFill>
                <a:latin typeface="Roboto"/>
              </a:rPr>
              <a:t>T</a:t>
            </a:r>
            <a:r>
              <a:rPr lang="de-DE" sz="2400" b="1" dirty="0" err="1">
                <a:solidFill>
                  <a:srgbClr val="1A63A0"/>
                </a:solidFill>
                <a:latin typeface="Roboto"/>
              </a:rPr>
              <a:t>est</a:t>
            </a:r>
            <a:r>
              <a:rPr lang="de-DE" sz="2400" b="1" dirty="0">
                <a:solidFill>
                  <a:srgbClr val="1A63A0"/>
                </a:solidFill>
                <a:latin typeface="Roboto"/>
              </a:rPr>
              <a:t>-beam </a:t>
            </a:r>
            <a:r>
              <a:rPr lang="de-DE" sz="2400" b="1" dirty="0" err="1">
                <a:solidFill>
                  <a:srgbClr val="1A63A0"/>
                </a:solidFill>
                <a:latin typeface="Roboto"/>
              </a:rPr>
              <a:t>results</a:t>
            </a:r>
            <a:r>
              <a:rPr lang="de-DE" sz="2400" b="1" dirty="0">
                <a:solidFill>
                  <a:srgbClr val="1A63A0"/>
                </a:solidFill>
                <a:latin typeface="Roboto"/>
              </a:rPr>
              <a:t> (20‘+5‘)</a:t>
            </a:r>
            <a:endParaRPr lang="de-DE" sz="2400" dirty="0">
              <a:latin typeface="Roboto"/>
            </a:endParaRPr>
          </a:p>
          <a:p>
            <a:endParaRPr lang="de-DE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472475-68BE-4488-A014-21A4992C208E}"/>
              </a:ext>
            </a:extLst>
          </p:cNvPr>
          <p:cNvSpPr txBox="1"/>
          <p:nvPr/>
        </p:nvSpPr>
        <p:spPr>
          <a:xfrm>
            <a:off x="627798" y="2983041"/>
            <a:ext cx="5677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Calorimeter hardware:</a:t>
            </a:r>
            <a:endParaRPr lang="de-DE" sz="2400" b="1" u="sng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3607C5-C625-480D-BE07-89D181DAC993}"/>
              </a:ext>
            </a:extLst>
          </p:cNvPr>
          <p:cNvSpPr txBox="1"/>
          <p:nvPr/>
        </p:nvSpPr>
        <p:spPr>
          <a:xfrm>
            <a:off x="4680544" y="3644126"/>
            <a:ext cx="26613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SzPct val="156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slow control, </a:t>
            </a:r>
          </a:p>
          <a:p>
            <a:pPr marL="342900" indent="-342900">
              <a:buClr>
                <a:srgbClr val="0070C0"/>
              </a:buClr>
              <a:buSzPct val="156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calibration, </a:t>
            </a:r>
          </a:p>
          <a:p>
            <a:pPr marL="342900" indent="-342900">
              <a:buClr>
                <a:srgbClr val="0070C0"/>
              </a:buClr>
              <a:buSzPct val="156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alignment,</a:t>
            </a:r>
          </a:p>
          <a:p>
            <a:pPr marL="342900" indent="-342900">
              <a:buClr>
                <a:srgbClr val="0070C0"/>
              </a:buClr>
              <a:buSzPct val="156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 installation</a:t>
            </a:r>
          </a:p>
          <a:p>
            <a:pPr marL="342900" indent="-342900">
              <a:buClr>
                <a:srgbClr val="0070C0"/>
              </a:buClr>
              <a:buSzPct val="156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 ....</a:t>
            </a:r>
            <a:br>
              <a:rPr lang="en-US" sz="2000" dirty="0">
                <a:solidFill>
                  <a:srgbClr val="0070C0"/>
                </a:solidFill>
              </a:rPr>
            </a:br>
            <a:endParaRPr lang="de-DE" sz="2000" dirty="0">
              <a:solidFill>
                <a:srgbClr val="0070C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51C549-126D-4D49-8FEE-F2BF4C50A9E9}"/>
              </a:ext>
            </a:extLst>
          </p:cNvPr>
          <p:cNvSpPr txBox="1"/>
          <p:nvPr/>
        </p:nvSpPr>
        <p:spPr>
          <a:xfrm>
            <a:off x="627798" y="3644126"/>
            <a:ext cx="26613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mechanics,</a:t>
            </a:r>
          </a:p>
          <a:p>
            <a:pPr marL="342900" indent="-342900">
              <a:buClr>
                <a:srgbClr val="0070C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 readout, </a:t>
            </a:r>
          </a:p>
          <a:p>
            <a:pPr marL="342900" indent="-342900">
              <a:buClr>
                <a:srgbClr val="0070C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sensors, </a:t>
            </a:r>
          </a:p>
          <a:p>
            <a:pPr marL="342900" indent="-342900">
              <a:buClr>
                <a:srgbClr val="0070C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power supplies,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85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04750" y="1028924"/>
            <a:ext cx="8346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 </a:t>
            </a:r>
            <a:r>
              <a:rPr lang="de-DE" sz="2400" b="1" u="sng" dirty="0" err="1"/>
              <a:t>software</a:t>
            </a:r>
            <a:r>
              <a:rPr lang="de-DE" sz="2400" b="1" u="sng" dirty="0"/>
              <a:t> and </a:t>
            </a:r>
            <a:r>
              <a:rPr lang="de-DE" sz="2400" b="1" u="sng" dirty="0" err="1"/>
              <a:t>performance</a:t>
            </a:r>
            <a:endParaRPr lang="de-DE" sz="2400" b="1" u="sng" dirty="0"/>
          </a:p>
        </p:txBody>
      </p:sp>
      <p:sp>
        <p:nvSpPr>
          <p:cNvPr id="5" name="Rectangle 29">
            <a:extLst>
              <a:ext uri="{FF2B5EF4-FFF2-40B4-BE49-F238E27FC236}">
                <a16:creationId xmlns:a16="http://schemas.microsoft.com/office/drawing/2014/main" id="{D727DC8A-6425-45D9-9348-22ED6B28325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" y="0"/>
            <a:ext cx="9120188" cy="900113"/>
          </a:xfrm>
        </p:spPr>
        <p:txBody>
          <a:bodyPr/>
          <a:lstStyle/>
          <a:p>
            <a:r>
              <a:rPr lang="en-US" sz="2800" dirty="0"/>
              <a:t>LUXE Collaboration Meeting</a:t>
            </a:r>
            <a:endParaRPr lang="de-DE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945EB7-FC30-467F-9701-3EC9986BE503}"/>
              </a:ext>
            </a:extLst>
          </p:cNvPr>
          <p:cNvSpPr txBox="1"/>
          <p:nvPr/>
        </p:nvSpPr>
        <p:spPr>
          <a:xfrm>
            <a:off x="504967" y="1978925"/>
            <a:ext cx="697400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SzPct val="156000"/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70C0"/>
                </a:solidFill>
              </a:rPr>
              <a:t>Reconstruction (</a:t>
            </a:r>
            <a:r>
              <a:rPr lang="de-DE" sz="2000" dirty="0" err="1">
                <a:solidFill>
                  <a:srgbClr val="0070C0"/>
                </a:solidFill>
              </a:rPr>
              <a:t>what</a:t>
            </a:r>
            <a:r>
              <a:rPr lang="de-DE" sz="2000" dirty="0">
                <a:solidFill>
                  <a:srgbClr val="0070C0"/>
                </a:solidFill>
              </a:rPr>
              <a:t> </a:t>
            </a:r>
            <a:r>
              <a:rPr lang="de-DE" sz="2000" dirty="0" err="1">
                <a:solidFill>
                  <a:srgbClr val="0070C0"/>
                </a:solidFill>
              </a:rPr>
              <a:t>are</a:t>
            </a:r>
            <a:r>
              <a:rPr lang="de-DE" sz="2000" dirty="0">
                <a:solidFill>
                  <a:srgbClr val="0070C0"/>
                </a:solidFill>
              </a:rPr>
              <a:t> </a:t>
            </a:r>
            <a:r>
              <a:rPr lang="de-DE" sz="2000" dirty="0" err="1">
                <a:solidFill>
                  <a:srgbClr val="0070C0"/>
                </a:solidFill>
              </a:rPr>
              <a:t>the</a:t>
            </a:r>
            <a:r>
              <a:rPr lang="de-DE" sz="2000" dirty="0">
                <a:solidFill>
                  <a:srgbClr val="0070C0"/>
                </a:solidFill>
              </a:rPr>
              <a:t> relevant </a:t>
            </a:r>
            <a:r>
              <a:rPr lang="de-DE" sz="2000" dirty="0" err="1">
                <a:solidFill>
                  <a:srgbClr val="0070C0"/>
                </a:solidFill>
              </a:rPr>
              <a:t>quantities</a:t>
            </a:r>
            <a:r>
              <a:rPr lang="de-DE" sz="2000" dirty="0">
                <a:solidFill>
                  <a:srgbClr val="0070C0"/>
                </a:solidFill>
              </a:rPr>
              <a:t>,</a:t>
            </a:r>
          </a:p>
          <a:p>
            <a:pPr marL="342900" indent="-342900">
              <a:buClr>
                <a:srgbClr val="0070C0"/>
              </a:buClr>
              <a:buSzPct val="156000"/>
              <a:buFont typeface="Arial" panose="020B0604020202020204" pitchFamily="34" charset="0"/>
              <a:buChar char="•"/>
            </a:pPr>
            <a:endParaRPr lang="de-DE" sz="2000" dirty="0">
              <a:solidFill>
                <a:srgbClr val="0070C0"/>
              </a:solidFill>
            </a:endParaRPr>
          </a:p>
          <a:p>
            <a:pPr marL="342900" indent="-342900">
              <a:buClr>
                <a:srgbClr val="0070C0"/>
              </a:buClr>
              <a:buSzPct val="156000"/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70C0"/>
                </a:solidFill>
              </a:rPr>
              <a:t> Performance </a:t>
            </a:r>
            <a:r>
              <a:rPr lang="de-DE" sz="2000" dirty="0" err="1">
                <a:solidFill>
                  <a:srgbClr val="0070C0"/>
                </a:solidFill>
              </a:rPr>
              <a:t>estimates</a:t>
            </a:r>
            <a:r>
              <a:rPr lang="de-DE" sz="2000" dirty="0">
                <a:solidFill>
                  <a:srgbClr val="0070C0"/>
                </a:solidFill>
              </a:rPr>
              <a:t> </a:t>
            </a:r>
          </a:p>
          <a:p>
            <a:pPr marL="342900" indent="-342900">
              <a:buClr>
                <a:srgbClr val="0070C0"/>
              </a:buClr>
              <a:buSzPct val="156000"/>
              <a:buFont typeface="Arial" panose="020B0604020202020204" pitchFamily="34" charset="0"/>
              <a:buChar char="•"/>
            </a:pPr>
            <a:endParaRPr lang="de-DE" sz="2000" dirty="0">
              <a:solidFill>
                <a:srgbClr val="0070C0"/>
              </a:solidFill>
            </a:endParaRPr>
          </a:p>
          <a:p>
            <a:pPr marL="342900" indent="-342900">
              <a:buClr>
                <a:srgbClr val="0070C0"/>
              </a:buClr>
              <a:buSzPct val="156000"/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70C0"/>
                </a:solidFill>
              </a:rPr>
              <a:t>Simulation and </a:t>
            </a:r>
            <a:r>
              <a:rPr lang="de-DE" sz="2000" dirty="0" err="1">
                <a:solidFill>
                  <a:srgbClr val="0070C0"/>
                </a:solidFill>
              </a:rPr>
              <a:t>Calibration</a:t>
            </a:r>
            <a:endParaRPr lang="de-DE" sz="2000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9E96A3-D746-4634-BCB2-4F9C5F60689D}"/>
              </a:ext>
            </a:extLst>
          </p:cNvPr>
          <p:cNvSpPr txBox="1"/>
          <p:nvPr/>
        </p:nvSpPr>
        <p:spPr>
          <a:xfrm>
            <a:off x="504967" y="4947735"/>
            <a:ext cx="6196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Lets discuss – comments please</a:t>
            </a:r>
            <a:endParaRPr lang="de-DE" sz="2800" dirty="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578D5A-5F30-4DC7-B5CB-FC26BC89438A}"/>
              </a:ext>
            </a:extLst>
          </p:cNvPr>
          <p:cNvSpPr txBox="1"/>
          <p:nvPr/>
        </p:nvSpPr>
        <p:spPr>
          <a:xfrm>
            <a:off x="504967" y="4098477"/>
            <a:ext cx="8024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0070C0"/>
                </a:solidFill>
              </a:rPr>
              <a:t> </a:t>
            </a:r>
            <a:r>
              <a:rPr lang="de-DE" sz="2000" dirty="0" err="1">
                <a:solidFill>
                  <a:srgbClr val="0070C0"/>
                </a:solidFill>
              </a:rPr>
              <a:t>plea</a:t>
            </a:r>
            <a:r>
              <a:rPr lang="de-DE" sz="2000" dirty="0">
                <a:solidFill>
                  <a:srgbClr val="0070C0"/>
                </a:solidFill>
              </a:rPr>
              <a:t> </a:t>
            </a:r>
            <a:r>
              <a:rPr lang="de-DE" sz="2000" dirty="0" err="1">
                <a:solidFill>
                  <a:srgbClr val="0070C0"/>
                </a:solidFill>
              </a:rPr>
              <a:t>by</a:t>
            </a:r>
            <a:r>
              <a:rPr lang="de-DE" sz="2000" dirty="0">
                <a:solidFill>
                  <a:srgbClr val="0070C0"/>
                </a:solidFill>
              </a:rPr>
              <a:t> </a:t>
            </a:r>
            <a:r>
              <a:rPr lang="de-DE" sz="2000" dirty="0" err="1">
                <a:solidFill>
                  <a:srgbClr val="0070C0"/>
                </a:solidFill>
              </a:rPr>
              <a:t>the</a:t>
            </a:r>
            <a:r>
              <a:rPr lang="de-DE" sz="2000" dirty="0">
                <a:solidFill>
                  <a:srgbClr val="0070C0"/>
                </a:solidFill>
              </a:rPr>
              <a:t> </a:t>
            </a:r>
            <a:r>
              <a:rPr lang="de-DE" sz="2000" dirty="0" err="1">
                <a:solidFill>
                  <a:srgbClr val="0070C0"/>
                </a:solidFill>
              </a:rPr>
              <a:t>organisers</a:t>
            </a:r>
            <a:r>
              <a:rPr lang="de-DE" sz="2000" dirty="0">
                <a:solidFill>
                  <a:srgbClr val="0070C0"/>
                </a:solidFill>
              </a:rPr>
              <a:t> </a:t>
            </a:r>
            <a:r>
              <a:rPr lang="de-DE" dirty="0"/>
              <a:t>- </a:t>
            </a:r>
            <a:r>
              <a:rPr lang="de-DE" sz="2000" dirty="0" err="1">
                <a:solidFill>
                  <a:srgbClr val="0070C0"/>
                </a:solidFill>
              </a:rPr>
              <a:t>prioritize</a:t>
            </a:r>
            <a:r>
              <a:rPr lang="de-DE" sz="2000" dirty="0">
                <a:solidFill>
                  <a:srgbClr val="0070C0"/>
                </a:solidFill>
              </a:rPr>
              <a:t> on-site </a:t>
            </a:r>
            <a:r>
              <a:rPr lang="de-DE" sz="2000" dirty="0" err="1">
                <a:solidFill>
                  <a:srgbClr val="0070C0"/>
                </a:solidFill>
              </a:rPr>
              <a:t>speakers</a:t>
            </a:r>
            <a:endParaRPr lang="de-DE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09585"/>
      </p:ext>
    </p:extLst>
  </p:cSld>
  <p:clrMapOvr>
    <a:masterClrMapping/>
  </p:clrMapOvr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142</Words>
  <Application>Microsoft Office PowerPoint</Application>
  <PresentationFormat>On-screen Show (4:3)</PresentationFormat>
  <Paragraphs>42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Roboto</vt:lpstr>
      <vt:lpstr>Wingdings</vt:lpstr>
      <vt:lpstr>PPT-Vorlage_en</vt:lpstr>
      <vt:lpstr>LUXE Collaboration Meeting</vt:lpstr>
      <vt:lpstr>LUXE Collaboration Meeting</vt:lpstr>
      <vt:lpstr>LUXE Collaboration Meeting</vt:lpstr>
      <vt:lpstr>LUXE Collaboration Meeting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Lohmann, Wolfgang</cp:lastModifiedBy>
  <cp:revision>285</cp:revision>
  <dcterms:created xsi:type="dcterms:W3CDTF">2012-02-28T14:56:30Z</dcterms:created>
  <dcterms:modified xsi:type="dcterms:W3CDTF">2023-07-19T06:52:20Z</dcterms:modified>
</cp:coreProperties>
</file>