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icah Hillman…"/>
          <p:cNvSpPr txBox="1"/>
          <p:nvPr>
            <p:ph type="body" idx="21"/>
          </p:nvPr>
        </p:nvSpPr>
        <p:spPr>
          <a:xfrm>
            <a:off x="1201340" y="11425912"/>
            <a:ext cx="21971003" cy="10709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34694">
              <a:defRPr sz="3204"/>
            </a:pPr>
            <a:r>
              <a:t>Micah Hillman</a:t>
            </a:r>
          </a:p>
          <a:p>
            <a:pPr defTabSz="734694">
              <a:defRPr b="0" i="1" sz="3204"/>
            </a:pPr>
            <a:r>
              <a:t>University of Tennessee, Knoxville</a:t>
            </a:r>
          </a:p>
        </p:txBody>
      </p:sp>
      <p:sp>
        <p:nvSpPr>
          <p:cNvPr id="152" name="ECal. Hit Visualization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ECal. Hit Visualizations</a:t>
            </a:r>
          </a:p>
        </p:txBody>
      </p:sp>
      <p:sp>
        <p:nvSpPr>
          <p:cNvPr id="153" name="10TeV Detector Meeting, 8/3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10TeV Detector Meeting, </a:t>
            </a:r>
            <a:r>
              <a:rPr b="0"/>
              <a:t>8/3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ntegrated Over All Layer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Integrated Over All Layers</a:t>
            </a:r>
          </a:p>
        </p:txBody>
      </p:sp>
      <p:sp>
        <p:nvSpPr>
          <p:cNvPr id="156" name="Gives a good representation of the integrated ‘shape’ of a hit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60831" indent="-560831" defTabSz="2243271">
              <a:spcBef>
                <a:spcPts val="4100"/>
              </a:spcBef>
              <a:defRPr sz="4416"/>
            </a:pPr>
            <a:r>
              <a:t>Gives a good representation of the integrated ‘shape’ of a hit.</a:t>
            </a:r>
          </a:p>
          <a:p>
            <a:pPr marL="560831" indent="-560831" defTabSz="2243271">
              <a:spcBef>
                <a:spcPts val="4100"/>
              </a:spcBef>
              <a:defRPr sz="4416"/>
            </a:pPr>
            <a:r>
              <a:t>Good for basic demonstration.</a:t>
            </a:r>
          </a:p>
          <a:p>
            <a:pPr marL="560831" indent="-560831" defTabSz="2243271">
              <a:spcBef>
                <a:spcPts val="4100"/>
              </a:spcBef>
              <a:defRPr b="1" sz="4416"/>
            </a:pPr>
            <a:r>
              <a:t>Does not yield insight into shower evolution.</a:t>
            </a:r>
          </a:p>
          <a:p>
            <a:pPr marL="560831" indent="-560831" defTabSz="2243271">
              <a:spcBef>
                <a:spcPts val="4100"/>
              </a:spcBef>
              <a:defRPr sz="4416"/>
            </a:pPr>
            <a:r>
              <a:t>All events in sample have the same BIB overlay, but I will look at the new samples.</a:t>
            </a:r>
          </a:p>
          <a:p>
            <a:pPr marL="0" indent="0" defTabSz="2243271">
              <a:spcBef>
                <a:spcPts val="4100"/>
              </a:spcBef>
              <a:buSzTx/>
              <a:buNone/>
              <a:defRPr sz="2944"/>
            </a:pPr>
            <a:r>
              <a:t>Data in </a:t>
            </a:r>
            <a:r>
              <a:rPr>
                <a:gradFill flip="none" rotWithShape="1">
                  <a:gsLst>
                    <a:gs pos="0">
                      <a:srgbClr val="D79D37"/>
                    </a:gs>
                    <a:gs pos="100000">
                      <a:srgbClr val="C36829"/>
                    </a:gs>
                  </a:gsLst>
                  <a:lin ang="0" scaled="0"/>
                </a:gradFill>
              </a:rPr>
              <a:t>/collab/project/snowmass21/data/muonc/fmeloni/LegacyProductions/DataMuC_MuColl10_v0A/photonGun_1000/recoBIB.</a:t>
            </a:r>
          </a:p>
        </p:txBody>
      </p:sp>
      <p:pic>
        <p:nvPicPr>
          <p:cNvPr id="157" name="phivsz_wbib_integrated.png" descr="phivsz_wbib_integrated.png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232695" y="1553521"/>
            <a:ext cx="10826207" cy="10608959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58" name="Fig. 1. phi vs. z integrated over all detector layers for a single digitized 1TeV photon hit in the ECal. The z-axis is weighted by energy."/>
          <p:cNvSpPr/>
          <p:nvPr/>
        </p:nvSpPr>
        <p:spPr>
          <a:xfrm>
            <a:off x="12232695" y="12264079"/>
            <a:ext cx="10826354" cy="831192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/>
            </a:pPr>
            <a:r>
              <a:t>Fig. 1. </a:t>
            </a:r>
            <a:r>
              <a:rPr b="0"/>
              <a:t>phi vs. z integrated over all detector layers for a single digitized 1TeV photon hit in the ECal. The z-axis is weighted by energy.</a:t>
            </a:r>
          </a:p>
        </p:txBody>
      </p:sp>
      <p:sp>
        <p:nvSpPr>
          <p:cNvPr id="159" name="φ vs. z with BI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φ vs. z</a:t>
            </a:r>
            <a:r>
              <a:rPr b="0"/>
              <a:t> with BIB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nimated by Layer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Animated by Layer</a:t>
            </a:r>
          </a:p>
        </p:txBody>
      </p:sp>
      <p:sp>
        <p:nvSpPr>
          <p:cNvPr id="162" name="Demonstrates time-evolution of energy deposition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/>
              <a:t>Demonstrates time-evolution</a:t>
            </a:r>
            <a:r>
              <a:t> of energy deposition.</a:t>
            </a:r>
          </a:p>
          <a:p>
            <a:pPr/>
            <a:r>
              <a:rPr b="1"/>
              <a:t>BIB seems sparse,</a:t>
            </a:r>
            <a:r>
              <a:t> but this is likely due to a </a:t>
            </a:r>
            <a:r>
              <a:rPr i="1"/>
              <a:t>large energy threshold</a:t>
            </a:r>
            <a:r>
              <a:t> (70MeV) intrinsic to our digitization.</a:t>
            </a:r>
          </a:p>
          <a:p>
            <a:pPr lvl="1"/>
            <a:r>
              <a:t>Working on similar visualizations with sim. data overlayed with BIB. These will have lower thresholds.</a:t>
            </a:r>
          </a:p>
        </p:txBody>
      </p:sp>
      <p:pic>
        <p:nvPicPr>
          <p:cNvPr id="163" name="animation.gif" descr="animation.gif"/>
          <p:cNvPicPr>
            <a:picLocks noChangeAspect="0"/>
          </p:cNvPicPr>
          <p:nvPr>
            <p:ph type="pic" idx="2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232696" y="1553521"/>
            <a:ext cx="10826206" cy="10608958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64" name="Fig. 1. phi vs. z by layer for a single digitized 1TeV photon hit in the ECal. The z-axis is weighted by energy."/>
          <p:cNvSpPr/>
          <p:nvPr/>
        </p:nvSpPr>
        <p:spPr>
          <a:xfrm>
            <a:off x="12232696" y="12264078"/>
            <a:ext cx="10826206" cy="831192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/>
            </a:pPr>
            <a:r>
              <a:t>Fig. 1. </a:t>
            </a:r>
            <a:r>
              <a:rPr b="0"/>
              <a:t>phi vs. z by layer for a single digitized 1TeV photon hit in the ECal. The z-axis is weighted by energy.</a:t>
            </a:r>
          </a:p>
        </p:txBody>
      </p:sp>
      <p:sp>
        <p:nvSpPr>
          <p:cNvPr id="165" name="φ vs. z with BI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φ vs. z</a:t>
            </a:r>
            <a:r>
              <a:rPr b="0"/>
              <a:t> with BIB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More Idea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More Ideas</a:t>
            </a:r>
          </a:p>
        </p:txBody>
      </p:sp>
      <p:sp>
        <p:nvSpPr>
          <p:cNvPr id="168" name="Larry suggested making a 3D, static version, with the z-axis representing layer number.…"/>
          <p:cNvSpPr txBox="1"/>
          <p:nvPr>
            <p:ph type="body" sz="half" idx="1"/>
          </p:nvPr>
        </p:nvSpPr>
        <p:spPr>
          <a:xfrm>
            <a:off x="1206500" y="4248504"/>
            <a:ext cx="11444850" cy="8256630"/>
          </a:xfrm>
          <a:prstGeom prst="rect">
            <a:avLst/>
          </a:prstGeom>
        </p:spPr>
        <p:txBody>
          <a:bodyPr/>
          <a:lstStyle/>
          <a:p>
            <a:pPr/>
            <a:r>
              <a:t>Larry suggested making a 3D, static version, with the </a:t>
            </a:r>
            <a:r>
              <a:rPr b="1"/>
              <a:t>z-axis representing layer number.</a:t>
            </a:r>
          </a:p>
          <a:p>
            <a:pPr lvl="1"/>
            <a:r>
              <a:t>Could be a more intuitive solution for demonstrating energy deposition.</a:t>
            </a:r>
          </a:p>
          <a:p>
            <a:pPr lvl="1"/>
            <a:r>
              <a:t>Might look something like this —&gt;</a:t>
            </a:r>
          </a:p>
          <a:p>
            <a:pPr lvl="2"/>
            <a:r>
              <a:t>Highly spatial, good representation of shower shape.</a:t>
            </a:r>
          </a:p>
        </p:txBody>
      </p:sp>
      <p:sp>
        <p:nvSpPr>
          <p:cNvPr id="169" name="φ vs. z with BI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φ vs. z</a:t>
            </a:r>
            <a:r>
              <a:rPr b="0"/>
              <a:t> with BIB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2688">
            <a:off x="13149045" y="4027116"/>
            <a:ext cx="10685092" cy="5661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Next Ste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 Steps</a:t>
            </a:r>
          </a:p>
        </p:txBody>
      </p:sp>
      <p:sp>
        <p:nvSpPr>
          <p:cNvPr id="173" name="Finalize these plots.…"/>
          <p:cNvSpPr txBox="1"/>
          <p:nvPr>
            <p:ph type="body" idx="1"/>
          </p:nvPr>
        </p:nvSpPr>
        <p:spPr>
          <a:xfrm>
            <a:off x="1206500" y="3354197"/>
            <a:ext cx="21971000" cy="9150319"/>
          </a:xfrm>
          <a:prstGeom prst="rect">
            <a:avLst/>
          </a:prstGeom>
        </p:spPr>
        <p:txBody>
          <a:bodyPr/>
          <a:lstStyle/>
          <a:p>
            <a:pPr/>
            <a:r>
              <a:t>Finalize these plots.</a:t>
            </a:r>
          </a:p>
          <a:p>
            <a:pPr/>
            <a:r>
              <a:t>Again, characterize BIB deposition per-cell, and</a:t>
            </a:r>
            <a:r>
              <a:rPr b="1"/>
              <a:t> establish a new threshold </a:t>
            </a:r>
            <a:r>
              <a:t>based on this value. (For real this time).</a:t>
            </a:r>
          </a:p>
          <a:p>
            <a:pPr lvl="1"/>
            <a:r>
              <a:rPr b="1"/>
              <a:t>Characterize the impact </a:t>
            </a:r>
            <a:r>
              <a:t>of this cut </a:t>
            </a:r>
            <a:r>
              <a:rPr b="1"/>
              <a:t>on the energy resolution</a:t>
            </a:r>
            <a:r>
              <a:t> of the detector.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