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7" r:id="rId3"/>
    <p:sldMasterId id="2147483670" r:id="rId4"/>
    <p:sldMasterId id="2147483680" r:id="rId5"/>
    <p:sldMasterId id="2147483683" r:id="rId6"/>
    <p:sldMasterId id="2147483687" r:id="rId7"/>
  </p:sldMasterIdLst>
  <p:notesMasterIdLst>
    <p:notesMasterId r:id="rId19"/>
  </p:notesMasterIdLst>
  <p:sldIdLst>
    <p:sldId id="449" r:id="rId8"/>
    <p:sldId id="1052" r:id="rId9"/>
    <p:sldId id="293" r:id="rId10"/>
    <p:sldId id="453" r:id="rId11"/>
    <p:sldId id="1049" r:id="rId12"/>
    <p:sldId id="1048" r:id="rId13"/>
    <p:sldId id="1051" r:id="rId14"/>
    <p:sldId id="507" r:id="rId15"/>
    <p:sldId id="508" r:id="rId16"/>
    <p:sldId id="1050" r:id="rId17"/>
    <p:sldId id="1053" r:id="rId18"/>
  </p:sldIdLst>
  <p:sldSz cx="9144000" cy="5143500" type="screen16x9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orient="horz" pos="872" userDrawn="1">
          <p15:clr>
            <a:srgbClr val="A4A3A4"/>
          </p15:clr>
        </p15:guide>
        <p15:guide id="3" orient="horz" pos="804" userDrawn="1">
          <p15:clr>
            <a:srgbClr val="A4A3A4"/>
          </p15:clr>
        </p15:guide>
        <p15:guide id="5" orient="horz" pos="214" userDrawn="1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51" userDrawn="1">
          <p15:clr>
            <a:srgbClr val="A4A3A4"/>
          </p15:clr>
        </p15:guide>
        <p15:guide id="12" pos="4332">
          <p15:clr>
            <a:srgbClr val="A4A3A4"/>
          </p15:clr>
        </p15:guide>
        <p15:guide id="13" pos="4173">
          <p15:clr>
            <a:srgbClr val="A4A3A4"/>
          </p15:clr>
        </p15:guide>
        <p15:guide id="14" pos="1633" userDrawn="1">
          <p15:clr>
            <a:srgbClr val="A4A3A4"/>
          </p15:clr>
        </p15:guide>
        <p15:guide id="15" orient="horz" pos="1824" userDrawn="1">
          <p15:clr>
            <a:srgbClr val="A4A3A4"/>
          </p15:clr>
        </p15:guide>
        <p15:guide id="16" pos="158" userDrawn="1">
          <p15:clr>
            <a:srgbClr val="A4A3A4"/>
          </p15:clr>
        </p15:guide>
        <p15:guide id="17" orient="horz" pos="1393" userDrawn="1">
          <p15:clr>
            <a:srgbClr val="A4A3A4"/>
          </p15:clr>
        </p15:guide>
        <p15:guide id="18" orient="horz" pos="7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owiak, Andreas" initials="JA" lastIdx="1" clrIdx="0">
    <p:extLst>
      <p:ext uri="{19B8F6BF-5375-455C-9EA6-DF929625EA0E}">
        <p15:presenceInfo xmlns:p15="http://schemas.microsoft.com/office/powerpoint/2012/main" userId="S-1-5-21-208959108-3851625678-3957612115-4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EA8C37"/>
    <a:srgbClr val="DF8B25"/>
    <a:srgbClr val="0A2D6E"/>
    <a:srgbClr val="005AA0"/>
    <a:srgbClr val="00589C"/>
    <a:srgbClr val="FF0066"/>
    <a:srgbClr val="B9E0FF"/>
    <a:srgbClr val="FFC000"/>
    <a:srgbClr val="B9B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1" autoAdjust="0"/>
    <p:restoredTop sz="89348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224" y="200"/>
      </p:cViewPr>
      <p:guideLst>
        <p:guide orient="horz" pos="2346"/>
        <p:guide orient="horz" pos="872"/>
        <p:guide orient="horz" pos="804"/>
        <p:guide orient="horz" pos="214"/>
        <p:guide orient="horz" pos="554"/>
        <p:guide pos="226"/>
        <p:guide pos="5534"/>
        <p:guide pos="2812"/>
        <p:guide pos="2948"/>
        <p:guide pos="1451"/>
        <p:guide pos="4332"/>
        <p:guide pos="4173"/>
        <p:guide pos="1633"/>
        <p:guide orient="horz" pos="1824"/>
        <p:guide pos="158"/>
        <p:guide orient="horz" pos="1393"/>
        <p:guide orient="horz" pos="7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00"/>
    </p:cViewPr>
  </p:sorterViewPr>
  <p:notesViewPr>
    <p:cSldViewPr snapToGrid="0" snapToObjects="1">
      <p:cViewPr varScale="1">
        <p:scale>
          <a:sx n="94" d="100"/>
          <a:sy n="94" d="100"/>
        </p:scale>
        <p:origin x="-1494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AC73C-54D3-48BC-8BBD-7D1EF8599996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02A4F9F3-7C03-4977-B2CE-6A4AFF3F5BD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2028 – 2034 </a:t>
          </a:r>
          <a:r>
            <a:rPr lang="en-US" dirty="0" err="1"/>
            <a:t>PoF</a:t>
          </a:r>
          <a:r>
            <a:rPr lang="en-US" dirty="0"/>
            <a:t> V</a:t>
          </a:r>
        </a:p>
      </dgm:t>
    </dgm:pt>
    <dgm:pt modelId="{EF1C2881-942B-4BF1-B2B5-5E6A1E96D489}" type="parTrans" cxnId="{4BAE1D30-ED3B-492E-9052-1D252FA73670}">
      <dgm:prSet/>
      <dgm:spPr/>
      <dgm:t>
        <a:bodyPr/>
        <a:lstStyle/>
        <a:p>
          <a:endParaRPr lang="en-US"/>
        </a:p>
      </dgm:t>
    </dgm:pt>
    <dgm:pt modelId="{CA91E57C-3B9A-45AD-AEBC-7A36F1BB8DCB}" type="sibTrans" cxnId="{4BAE1D30-ED3B-492E-9052-1D252FA73670}">
      <dgm:prSet/>
      <dgm:spPr/>
      <dgm:t>
        <a:bodyPr/>
        <a:lstStyle/>
        <a:p>
          <a:endParaRPr lang="en-US"/>
        </a:p>
      </dgm:t>
    </dgm:pt>
    <dgm:pt modelId="{D759F8D3-9A8A-46A1-B35C-6D60FA164292}">
      <dgm:prSet phldrT="[Text]"/>
      <dgm:spPr>
        <a:solidFill>
          <a:srgbClr val="DF8B25"/>
        </a:solidFill>
      </dgm:spPr>
      <dgm:t>
        <a:bodyPr/>
        <a:lstStyle/>
        <a:p>
          <a:r>
            <a:rPr lang="en-US" dirty="0"/>
            <a:t>2021 – 2027 </a:t>
          </a:r>
          <a:r>
            <a:rPr lang="en-US" dirty="0" err="1"/>
            <a:t>PoF</a:t>
          </a:r>
          <a:r>
            <a:rPr lang="en-US" dirty="0"/>
            <a:t> IV</a:t>
          </a:r>
        </a:p>
      </dgm:t>
    </dgm:pt>
    <dgm:pt modelId="{F6BB169A-373A-4E81-A2D2-28134EC2A00D}" type="parTrans" cxnId="{0C56B0D8-56C9-4BFE-A8E2-49E47E9AD3A1}">
      <dgm:prSet/>
      <dgm:spPr/>
      <dgm:t>
        <a:bodyPr/>
        <a:lstStyle/>
        <a:p>
          <a:endParaRPr lang="en-GB"/>
        </a:p>
      </dgm:t>
    </dgm:pt>
    <dgm:pt modelId="{9FCFA14F-150E-4A8C-9DCA-C2A855AE12AB}" type="sibTrans" cxnId="{0C56B0D8-56C9-4BFE-A8E2-49E47E9AD3A1}">
      <dgm:prSet/>
      <dgm:spPr/>
      <dgm:t>
        <a:bodyPr/>
        <a:lstStyle/>
        <a:p>
          <a:endParaRPr lang="en-GB"/>
        </a:p>
      </dgm:t>
    </dgm:pt>
    <dgm:pt modelId="{6E02BF13-38B1-4E10-A10A-24EAFD05C204}" type="pres">
      <dgm:prSet presAssocID="{4C9AC73C-54D3-48BC-8BBD-7D1EF8599996}" presName="Name0" presStyleCnt="0">
        <dgm:presLayoutVars>
          <dgm:dir/>
          <dgm:animLvl val="lvl"/>
          <dgm:resizeHandles val="exact"/>
        </dgm:presLayoutVars>
      </dgm:prSet>
      <dgm:spPr/>
    </dgm:pt>
    <dgm:pt modelId="{1853CA6A-8709-456E-85CA-A46969736656}" type="pres">
      <dgm:prSet presAssocID="{D759F8D3-9A8A-46A1-B35C-6D60FA164292}" presName="parTxOnly" presStyleLbl="node1" presStyleIdx="0" presStyleCnt="2" custLinFactNeighborX="-2487">
        <dgm:presLayoutVars>
          <dgm:chMax val="0"/>
          <dgm:chPref val="0"/>
          <dgm:bulletEnabled val="1"/>
        </dgm:presLayoutVars>
      </dgm:prSet>
      <dgm:spPr/>
    </dgm:pt>
    <dgm:pt modelId="{E46F1CFA-EFB1-48B5-A9B9-4F566EEB7228}" type="pres">
      <dgm:prSet presAssocID="{9FCFA14F-150E-4A8C-9DCA-C2A855AE12AB}" presName="parTxOnlySpace" presStyleCnt="0"/>
      <dgm:spPr/>
    </dgm:pt>
    <dgm:pt modelId="{9C2BC8D6-166D-4C17-B9BC-5AA112DE78AF}" type="pres">
      <dgm:prSet presAssocID="{02A4F9F3-7C03-4977-B2CE-6A4AFF3F5BD2}" presName="parTxOnly" presStyleLbl="node1" presStyleIdx="1" presStyleCnt="2" custLinFactNeighborX="3561">
        <dgm:presLayoutVars>
          <dgm:chMax val="0"/>
          <dgm:chPref val="0"/>
          <dgm:bulletEnabled val="1"/>
        </dgm:presLayoutVars>
      </dgm:prSet>
      <dgm:spPr/>
    </dgm:pt>
  </dgm:ptLst>
  <dgm:cxnLst>
    <dgm:cxn modelId="{461F1D2C-DC31-4E56-A6F5-8ABEBD34FDE0}" type="presOf" srcId="{02A4F9F3-7C03-4977-B2CE-6A4AFF3F5BD2}" destId="{9C2BC8D6-166D-4C17-B9BC-5AA112DE78AF}" srcOrd="0" destOrd="0" presId="urn:microsoft.com/office/officeart/2005/8/layout/chevron1"/>
    <dgm:cxn modelId="{4BAE1D30-ED3B-492E-9052-1D252FA73670}" srcId="{4C9AC73C-54D3-48BC-8BBD-7D1EF8599996}" destId="{02A4F9F3-7C03-4977-B2CE-6A4AFF3F5BD2}" srcOrd="1" destOrd="0" parTransId="{EF1C2881-942B-4BF1-B2B5-5E6A1E96D489}" sibTransId="{CA91E57C-3B9A-45AD-AEBC-7A36F1BB8DCB}"/>
    <dgm:cxn modelId="{DD6720C5-2367-4A70-9512-64FB0C369C9E}" type="presOf" srcId="{D759F8D3-9A8A-46A1-B35C-6D60FA164292}" destId="{1853CA6A-8709-456E-85CA-A46969736656}" srcOrd="0" destOrd="0" presId="urn:microsoft.com/office/officeart/2005/8/layout/chevron1"/>
    <dgm:cxn modelId="{0C56B0D8-56C9-4BFE-A8E2-49E47E9AD3A1}" srcId="{4C9AC73C-54D3-48BC-8BBD-7D1EF8599996}" destId="{D759F8D3-9A8A-46A1-B35C-6D60FA164292}" srcOrd="0" destOrd="0" parTransId="{F6BB169A-373A-4E81-A2D2-28134EC2A00D}" sibTransId="{9FCFA14F-150E-4A8C-9DCA-C2A855AE12AB}"/>
    <dgm:cxn modelId="{98006AD9-8BF3-4D79-8526-A9C7AF640379}" type="presOf" srcId="{4C9AC73C-54D3-48BC-8BBD-7D1EF8599996}" destId="{6E02BF13-38B1-4E10-A10A-24EAFD05C204}" srcOrd="0" destOrd="0" presId="urn:microsoft.com/office/officeart/2005/8/layout/chevron1"/>
    <dgm:cxn modelId="{75B6B3B3-1532-450E-8F92-541A34105A4F}" type="presParOf" srcId="{6E02BF13-38B1-4E10-A10A-24EAFD05C204}" destId="{1853CA6A-8709-456E-85CA-A46969736656}" srcOrd="0" destOrd="0" presId="urn:microsoft.com/office/officeart/2005/8/layout/chevron1"/>
    <dgm:cxn modelId="{EBFCA39E-1E59-4DDB-8A1D-A19227171C95}" type="presParOf" srcId="{6E02BF13-38B1-4E10-A10A-24EAFD05C204}" destId="{E46F1CFA-EFB1-48B5-A9B9-4F566EEB7228}" srcOrd="1" destOrd="0" presId="urn:microsoft.com/office/officeart/2005/8/layout/chevron1"/>
    <dgm:cxn modelId="{5BEF04C1-B2F3-4753-AD25-20177A6F5D44}" type="presParOf" srcId="{6E02BF13-38B1-4E10-A10A-24EAFD05C204}" destId="{9C2BC8D6-166D-4C17-B9BC-5AA112DE78A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CA6A-8709-456E-85CA-A46969736656}">
      <dsp:nvSpPr>
        <dsp:cNvPr id="0" name=""/>
        <dsp:cNvSpPr/>
      </dsp:nvSpPr>
      <dsp:spPr>
        <a:xfrm>
          <a:off x="0" y="0"/>
          <a:ext cx="3164954" cy="308491"/>
        </a:xfrm>
        <a:prstGeom prst="chevron">
          <a:avLst/>
        </a:prstGeom>
        <a:solidFill>
          <a:srgbClr val="DF8B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2021 – 2027 </a:t>
          </a:r>
          <a:r>
            <a:rPr lang="en-US" sz="1900" kern="1200" dirty="0" err="1"/>
            <a:t>PoF</a:t>
          </a:r>
          <a:r>
            <a:rPr lang="en-US" sz="1900" kern="1200" dirty="0"/>
            <a:t> IV</a:t>
          </a:r>
        </a:p>
      </dsp:txBody>
      <dsp:txXfrm>
        <a:off x="154246" y="0"/>
        <a:ext cx="2856463" cy="308491"/>
      </dsp:txXfrm>
    </dsp:sp>
    <dsp:sp modelId="{9C2BC8D6-166D-4C17-B9BC-5AA112DE78AF}">
      <dsp:nvSpPr>
        <dsp:cNvPr id="0" name=""/>
        <dsp:cNvSpPr/>
      </dsp:nvSpPr>
      <dsp:spPr>
        <a:xfrm>
          <a:off x="2859047" y="0"/>
          <a:ext cx="3164954" cy="308491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2028 – 2034 </a:t>
          </a:r>
          <a:r>
            <a:rPr lang="en-US" sz="1900" kern="1200" dirty="0" err="1"/>
            <a:t>PoF</a:t>
          </a:r>
          <a:r>
            <a:rPr lang="en-US" sz="1900" kern="1200" dirty="0"/>
            <a:t> V</a:t>
          </a:r>
        </a:p>
      </dsp:txBody>
      <dsp:txXfrm>
        <a:off x="3013293" y="0"/>
        <a:ext cx="2856463" cy="308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pPr/>
              <a:t>26.06.25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1BAFD-BDF1-4073-A261-64C06A00B82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37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3A045-4396-327A-6D9C-9CDA79A92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249C79-25E0-600A-84EF-C757CE42E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9FEBDA-D2B7-74B2-E540-3505A4BDF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9C19BC-35A7-2092-62DE-12E9C3E51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3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8604488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8604488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408097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35584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8604488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8604488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1468423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331513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0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1220544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2F5B313-3659-4C48-B93B-FCC0AB69BDA5}"/>
              </a:ext>
            </a:extLst>
          </p:cNvPr>
          <p:cNvSpPr/>
          <p:nvPr userDrawn="1"/>
        </p:nvSpPr>
        <p:spPr>
          <a:xfrm>
            <a:off x="433388" y="0"/>
            <a:ext cx="324000" cy="7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4412D04-ADF2-46A2-B006-A219C0A5E0AF}"/>
              </a:ext>
            </a:extLst>
          </p:cNvPr>
          <p:cNvSpPr/>
          <p:nvPr userDrawn="1"/>
        </p:nvSpPr>
        <p:spPr>
          <a:xfrm>
            <a:off x="757388" y="0"/>
            <a:ext cx="324000" cy="7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D0330D-7CFA-46F6-9DBA-18ABCBE03738}"/>
              </a:ext>
            </a:extLst>
          </p:cNvPr>
          <p:cNvSpPr/>
          <p:nvPr userDrawn="1"/>
        </p:nvSpPr>
        <p:spPr>
          <a:xfrm>
            <a:off x="1081163" y="0"/>
            <a:ext cx="324000" cy="78300"/>
          </a:xfrm>
          <a:prstGeom prst="rect">
            <a:avLst/>
          </a:prstGeom>
          <a:solidFill>
            <a:srgbClr val="BC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92606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5991" y="1768500"/>
            <a:ext cx="8532019" cy="1391441"/>
          </a:xfrm>
        </p:spPr>
        <p:txBody>
          <a:bodyPr anchor="t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de-DE" noProof="0" dirty="0"/>
              <a:t>Mastertitel</a:t>
            </a:r>
            <a:br>
              <a:rPr lang="de-DE" noProof="0" dirty="0"/>
            </a:br>
            <a:r>
              <a:rPr lang="de-DE" noProof="0" dirty="0"/>
              <a:t>Headline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3258901"/>
            <a:ext cx="8532019" cy="114434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797" y="3780000"/>
            <a:ext cx="8527162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50"/>
            </a:lvl1pPr>
          </a:lstStyle>
          <a:p>
            <a:pPr lvl="0"/>
            <a:r>
              <a:rPr lang="de-DE" noProof="0" dirty="0"/>
              <a:t>Vorname Name </a:t>
            </a:r>
          </a:p>
          <a:p>
            <a:pPr lvl="0"/>
            <a:r>
              <a:rPr lang="de-DE" noProof="0" dirty="0"/>
              <a:t>Ort und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00" y="4694194"/>
            <a:ext cx="891183" cy="120920"/>
          </a:xfrm>
          <a:prstGeom prst="rect">
            <a:avLst/>
          </a:prstGeom>
        </p:spPr>
      </p:pic>
      <p:pic>
        <p:nvPicPr>
          <p:cNvPr id="6" name="Grafik 5" descr="Logo DESY">
            <a:extLst>
              <a:ext uri="{FF2B5EF4-FFF2-40B4-BE49-F238E27FC236}">
                <a16:creationId xmlns:a16="http://schemas.microsoft.com/office/drawing/2014/main" id="{14E348D0-2E06-AFCD-3164-8039C1D81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982" y="4188974"/>
            <a:ext cx="674624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rgbClr val="00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5991" y="1768500"/>
            <a:ext cx="8532019" cy="1391441"/>
          </a:xfrm>
          <a:solidFill>
            <a:srgbClr val="002864"/>
          </a:solidFill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Mastertitel</a:t>
            </a:r>
            <a:br>
              <a:rPr lang="de-DE" noProof="0" dirty="0"/>
            </a:br>
            <a:r>
              <a:rPr lang="de-DE" noProof="0" dirty="0"/>
              <a:t>Headline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3258901"/>
            <a:ext cx="8532019" cy="482113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847" y="3780000"/>
            <a:ext cx="8527162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Vorname Name</a:t>
            </a:r>
          </a:p>
          <a:p>
            <a:pPr lvl="0"/>
            <a:r>
              <a:rPr lang="de-DE" noProof="0" dirty="0"/>
              <a:t>Ort und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00" y="4694194"/>
            <a:ext cx="891183" cy="1209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452E374-EB1E-C80C-C4D7-B275B65EF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1300" y="4176900"/>
            <a:ext cx="704700" cy="7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9143998" cy="257175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5991" y="162000"/>
            <a:ext cx="8532019" cy="82483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Mastertitel</a:t>
            </a:r>
            <a:br>
              <a:rPr lang="de-DE" noProof="0" dirty="0"/>
            </a:br>
            <a:r>
              <a:rPr lang="de-DE" noProof="0" dirty="0"/>
              <a:t>Headline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649701"/>
            <a:ext cx="8532019" cy="667004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797" y="3780000"/>
            <a:ext cx="8527161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50"/>
            </a:lvl1pPr>
          </a:lstStyle>
          <a:p>
            <a:pPr lvl="0"/>
            <a:r>
              <a:rPr lang="de-DE" noProof="0" dirty="0"/>
              <a:t>Vorname Name </a:t>
            </a:r>
          </a:p>
          <a:p>
            <a:pPr lvl="0"/>
            <a:r>
              <a:rPr lang="de-DE" noProof="0" dirty="0"/>
              <a:t>Ort und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0DA602-91F8-95E8-A207-215DC8ECA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00" y="4694194"/>
            <a:ext cx="891183" cy="120920"/>
          </a:xfrm>
          <a:prstGeom prst="rect">
            <a:avLst/>
          </a:prstGeom>
        </p:spPr>
      </p:pic>
      <p:pic>
        <p:nvPicPr>
          <p:cNvPr id="4" name="Grafik 3" descr="Logo DESY">
            <a:extLst>
              <a:ext uri="{FF2B5EF4-FFF2-40B4-BE49-F238E27FC236}">
                <a16:creationId xmlns:a16="http://schemas.microsoft.com/office/drawing/2014/main" id="{756DA551-53D5-B797-A737-EB36F05320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982" y="4188974"/>
            <a:ext cx="674624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43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rgbClr val="00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162000"/>
            <a:ext cx="8532019" cy="263339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C5AF09-84D6-5D58-4192-1BEC8B447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4438" y="244246"/>
            <a:ext cx="324168" cy="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4000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1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162000"/>
            <a:ext cx="8532019" cy="263339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rgbClr val="00286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E7CC1608-502B-4A86-E7B8-CCC381D10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81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8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6" name="Grafik 5" descr="Logo DESY">
            <a:extLst>
              <a:ext uri="{FF2B5EF4-FFF2-40B4-BE49-F238E27FC236}">
                <a16:creationId xmlns:a16="http://schemas.microsoft.com/office/drawing/2014/main" id="{403AB9A0-1AE8-1ECF-B8D8-0955E068F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3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4212431" cy="3757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79" y="1054821"/>
            <a:ext cx="4212431" cy="3757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4" name="Grafik 3" descr="Logo DESY">
            <a:extLst>
              <a:ext uri="{FF2B5EF4-FFF2-40B4-BE49-F238E27FC236}">
                <a16:creationId xmlns:a16="http://schemas.microsoft.com/office/drawing/2014/main" id="{DA6FD36E-992E-6C90-26C0-9A14824E6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2781300" cy="3757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8" y="1054821"/>
            <a:ext cx="2755106" cy="3757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0" y="1054821"/>
            <a:ext cx="2781299" cy="3757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4" name="Grafik 3" descr="Logo DESY">
            <a:extLst>
              <a:ext uri="{FF2B5EF4-FFF2-40B4-BE49-F238E27FC236}">
                <a16:creationId xmlns:a16="http://schemas.microsoft.com/office/drawing/2014/main" id="{33241CFA-6916-E604-A5E9-581D22099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4212431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4212431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087042"/>
            <a:ext cx="4212432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3003947"/>
            <a:ext cx="4212432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37FBA9E8-BA58-A4AA-ABC5-40D9E6036B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52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4212431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4212431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78" y="1087041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78" y="3003947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07D9E0F5-18A4-264B-FA1C-672F84B9D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1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1" y="1054820"/>
            <a:ext cx="5643563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1" y="2972650"/>
            <a:ext cx="5643563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09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09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1F20C414-85A3-AA85-4A07-059E00B10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7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1" y="1054820"/>
            <a:ext cx="5643563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1" y="2972650"/>
            <a:ext cx="5643563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6710" y="1087041"/>
            <a:ext cx="2781299" cy="1808559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56710" y="3003947"/>
            <a:ext cx="2781299" cy="1808559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D1F35D53-4B49-9E8D-2A4D-C74766712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63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2781300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2781300" cy="184078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194447" y="1087042"/>
            <a:ext cx="2755106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194448" y="3003947"/>
            <a:ext cx="2755106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56709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6709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C62F1A4B-7D01-9D0A-0D76-F366887EC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1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8532018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3A4D95F0-F92D-E444-377B-3FF601D71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4000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17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4212431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25578" y="1087042"/>
            <a:ext cx="4212431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6ACC2A89-1D4C-CDDC-2397-BDAB43ABF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3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2781299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194448" y="1087042"/>
            <a:ext cx="5643562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48470689-0D21-DE87-392C-BE0A18E9E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49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3" name="Grafik 2" descr="Logo DESY">
            <a:extLst>
              <a:ext uri="{FF2B5EF4-FFF2-40B4-BE49-F238E27FC236}">
                <a16:creationId xmlns:a16="http://schemas.microsoft.com/office/drawing/2014/main" id="{9C32A588-CF66-CB86-3513-6A1F92A8A8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97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Stability, controls &amp; synchronization | M.K. Czwalinna</a:t>
            </a:r>
            <a:endParaRPr lang="en-US" noProof="0" dirty="0"/>
          </a:p>
        </p:txBody>
      </p:sp>
      <p:pic>
        <p:nvPicPr>
          <p:cNvPr id="2" name="Grafik 1" descr="Logo DESY">
            <a:extLst>
              <a:ext uri="{FF2B5EF4-FFF2-40B4-BE49-F238E27FC236}">
                <a16:creationId xmlns:a16="http://schemas.microsoft.com/office/drawing/2014/main" id="{DC4289DA-F650-BF7A-063A-A631D6082A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05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296466" y="2985099"/>
            <a:ext cx="3429000" cy="2798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1350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296466" y="3387555"/>
            <a:ext cx="2025411" cy="14249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sz="1350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sz="1350" dirty="0"/>
              <a:t>Synchrotron DESY</a:t>
            </a:r>
          </a:p>
          <a:p>
            <a:pPr>
              <a:lnSpc>
                <a:spcPct val="120000"/>
              </a:lnSpc>
            </a:pPr>
            <a:endParaRPr lang="de-DE" sz="1350" dirty="0"/>
          </a:p>
          <a:p>
            <a:pPr>
              <a:lnSpc>
                <a:spcPct val="120000"/>
              </a:lnSpc>
            </a:pPr>
            <a:r>
              <a:rPr lang="de-DE" sz="1350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9919" y="3387554"/>
            <a:ext cx="3861616" cy="142495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27146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Grafik 1" descr="Logo DESY">
            <a:extLst>
              <a:ext uri="{FF2B5EF4-FFF2-40B4-BE49-F238E27FC236}">
                <a16:creationId xmlns:a16="http://schemas.microsoft.com/office/drawing/2014/main" id="{2B32F17D-46A3-67C5-0214-F8FB629FB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438" y="244157"/>
            <a:ext cx="324168" cy="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3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7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5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0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159D40-2752-4B1D-B3D9-F1250F8DF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82996"/>
            <a:ext cx="1655716" cy="22521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21B2810-AE58-4A26-AE0E-C90108A42410}"/>
              </a:ext>
            </a:extLst>
          </p:cNvPr>
          <p:cNvSpPr/>
          <p:nvPr userDrawn="1"/>
        </p:nvSpPr>
        <p:spPr>
          <a:xfrm>
            <a:off x="0" y="879562"/>
            <a:ext cx="9144000" cy="4068452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CB886F6-639F-4DC7-B7BB-F3ADEFA363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15702"/>
            <a:ext cx="1656000" cy="1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38A9166-0A5A-4041-86E4-1F871393A558}"/>
              </a:ext>
            </a:extLst>
          </p:cNvPr>
          <p:cNvSpPr txBox="1"/>
          <p:nvPr userDrawn="1"/>
        </p:nvSpPr>
        <p:spPr>
          <a:xfrm>
            <a:off x="8680824" y="4862941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52432AD-E5EA-4791-AB6D-FFF38C07F891}" type="slidenum">
              <a:rPr lang="en-US" sz="1200" smtClean="0">
                <a:solidFill>
                  <a:schemeClr val="bg1"/>
                </a:solidFill>
              </a:rPr>
              <a:t>‹Nr.›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18B93854-82AF-4B26-98B5-64C4F22442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118" y="44964"/>
            <a:ext cx="968738" cy="33523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4773FF5-3C7A-41E3-9675-1B7D996A24D3}"/>
              </a:ext>
            </a:extLst>
          </p:cNvPr>
          <p:cNvSpPr txBox="1"/>
          <p:nvPr userDrawn="1"/>
        </p:nvSpPr>
        <p:spPr>
          <a:xfrm>
            <a:off x="9772" y="4916531"/>
            <a:ext cx="9155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A2D6E"/>
                </a:solidFill>
              </a:rPr>
              <a:t>E. Bründermann,</a:t>
            </a:r>
            <a:r>
              <a:rPr lang="en-GB" sz="800" baseline="0" dirty="0">
                <a:solidFill>
                  <a:srgbClr val="0A2D6E"/>
                </a:solidFill>
              </a:rPr>
              <a:t> F. Burkart, MT-ARD-ST3 Annual Meeting</a:t>
            </a:r>
            <a:r>
              <a:rPr lang="en-GB" sz="800" dirty="0">
                <a:solidFill>
                  <a:srgbClr val="0A2D6E"/>
                </a:solidFill>
              </a:rPr>
              <a:t>, Welcome, 25. June 2025, venue: DESY / Zeuthen		   		               </a:t>
            </a:r>
            <a:fld id="{78139278-238E-442A-90F0-564B4A228B49}" type="slidenum">
              <a:rPr lang="en-GB" sz="800" smtClean="0">
                <a:solidFill>
                  <a:srgbClr val="0A2D6E"/>
                </a:solidFill>
              </a:rPr>
              <a:t>‹Nr.›</a:t>
            </a:fld>
            <a:endParaRPr lang="en-GB" sz="800" dirty="0">
              <a:solidFill>
                <a:srgbClr val="0A2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8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8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9" r:id="rId8"/>
    <p:sldLayoutId id="2147483672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159D40-2752-4B1D-B3D9-F1250F8DFC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82996"/>
            <a:ext cx="1655716" cy="22521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21B2810-AE58-4A26-AE0E-C90108A42410}"/>
              </a:ext>
            </a:extLst>
          </p:cNvPr>
          <p:cNvSpPr/>
          <p:nvPr userDrawn="1"/>
        </p:nvSpPr>
        <p:spPr>
          <a:xfrm>
            <a:off x="0" y="879562"/>
            <a:ext cx="9144000" cy="3802441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CB886F6-639F-4DC7-B7BB-F3ADEFA363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15702"/>
            <a:ext cx="1656000" cy="1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8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38A9166-0A5A-4041-86E4-1F871393A558}"/>
              </a:ext>
            </a:extLst>
          </p:cNvPr>
          <p:cNvSpPr txBox="1"/>
          <p:nvPr userDrawn="1"/>
        </p:nvSpPr>
        <p:spPr>
          <a:xfrm>
            <a:off x="8680824" y="4862941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52432AD-E5EA-4791-AB6D-FFF38C07F891}" type="slidenum">
              <a:rPr lang="en-US" sz="1200" smtClean="0">
                <a:solidFill>
                  <a:schemeClr val="bg1"/>
                </a:solidFill>
              </a:rPr>
              <a:t>‹Nr.›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18B93854-82AF-4B26-98B5-64C4F22442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18" y="44964"/>
            <a:ext cx="968738" cy="33523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4773FF5-3C7A-41E3-9675-1B7D996A24D3}"/>
              </a:ext>
            </a:extLst>
          </p:cNvPr>
          <p:cNvSpPr txBox="1"/>
          <p:nvPr userDrawn="1"/>
        </p:nvSpPr>
        <p:spPr>
          <a:xfrm>
            <a:off x="9772" y="4916531"/>
            <a:ext cx="9188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A2D6E"/>
                </a:solidFill>
              </a:rPr>
              <a:t>A. Jankowiak &amp; H. Weise, ARD Strategy for </a:t>
            </a:r>
            <a:r>
              <a:rPr lang="en-GB" sz="800" dirty="0" err="1">
                <a:solidFill>
                  <a:srgbClr val="0A2D6E"/>
                </a:solidFill>
              </a:rPr>
              <a:t>PoF</a:t>
            </a:r>
            <a:r>
              <a:rPr lang="en-GB" sz="800" dirty="0">
                <a:solidFill>
                  <a:srgbClr val="0A2D6E"/>
                </a:solidFill>
              </a:rPr>
              <a:t> V, Online, 10.06.2025						                 </a:t>
            </a:r>
            <a:fld id="{78139278-238E-442A-90F0-564B4A228B49}" type="slidenum">
              <a:rPr lang="en-GB" sz="800" smtClean="0">
                <a:solidFill>
                  <a:srgbClr val="0A2D6E"/>
                </a:solidFill>
              </a:rPr>
              <a:t>‹Nr.›</a:t>
            </a:fld>
            <a:endParaRPr lang="en-GB" sz="800" dirty="0">
              <a:solidFill>
                <a:srgbClr val="0A2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262208"/>
            <a:ext cx="8532018" cy="33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054821"/>
            <a:ext cx="8532019" cy="37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600" y="4935600"/>
            <a:ext cx="7425824" cy="140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| Stability, controls &amp; synchronization | M.K. Czwalinna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36396" y="4935600"/>
            <a:ext cx="701614" cy="140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750" b="1" noProof="0" dirty="0"/>
              <a:t>Page </a:t>
            </a:r>
            <a:fld id="{0427E4B2-AC28-443E-BE04-5CD55098A90B}" type="slidenum">
              <a:rPr lang="en-US" sz="750" b="1" noProof="0" smtClean="0"/>
              <a:pPr algn="r"/>
              <a:t>‹Nr.›</a:t>
            </a:fld>
            <a:endParaRPr lang="en-US" sz="750" b="1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9E5481-38E7-BF75-8DC7-1F9F62104A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57" y="4957340"/>
            <a:ext cx="567000" cy="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1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>
          <a:tab pos="271463" algn="l"/>
        </a:tabLst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71513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1538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8706" indent="-207169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  <p15:guide id="15" orient="horz" pos="248">
          <p15:clr>
            <a:srgbClr val="F26B43"/>
          </p15:clr>
        </p15:guide>
        <p15:guide id="16" pos="7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hyperlink" Target="https://indico.desy.de/event/40831/page/4669-vision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>
            <a:extLst>
              <a:ext uri="{FF2B5EF4-FFF2-40B4-BE49-F238E27FC236}">
                <a16:creationId xmlns:a16="http://schemas.microsoft.com/office/drawing/2014/main" id="{66692492-1E68-4AFF-AC84-648CAA2D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91" y="1203598"/>
            <a:ext cx="7447439" cy="699686"/>
          </a:xfrm>
        </p:spPr>
        <p:txBody>
          <a:bodyPr>
            <a:noAutofit/>
          </a:bodyPr>
          <a:lstStyle/>
          <a:p>
            <a:r>
              <a:rPr lang="en-US" sz="2800" dirty="0"/>
              <a:t>Close-out</a:t>
            </a:r>
            <a:r>
              <a:rPr lang="en-US" sz="2800" noProof="0" dirty="0"/>
              <a:t> – Annual Meeting MT-ARD-ST3</a:t>
            </a:r>
            <a:br>
              <a:rPr lang="en-US" noProof="0" dirty="0"/>
            </a:br>
            <a:br>
              <a:rPr lang="en-US" sz="1800" noProof="0" dirty="0"/>
            </a:br>
            <a:r>
              <a:rPr lang="en-US" sz="1800" noProof="0" dirty="0"/>
              <a:t>Advanced beam control, diagnostics &amp; dynamics</a:t>
            </a:r>
            <a:br>
              <a:rPr lang="en-US" sz="1600" noProof="0" dirty="0"/>
            </a:br>
            <a:endParaRPr lang="en-US" sz="1600" noProof="0" dirty="0"/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87BB9D89-DA54-4724-A663-BC9FAD7C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5" y="3179427"/>
            <a:ext cx="8598761" cy="692566"/>
          </a:xfrm>
        </p:spPr>
        <p:txBody>
          <a:bodyPr>
            <a:noAutofit/>
          </a:bodyPr>
          <a:lstStyle/>
          <a:p>
            <a:r>
              <a:rPr lang="en-US" sz="1600" kern="0" noProof="0" dirty="0"/>
              <a:t>Erik Bründermann (Spokesperson ST3, KIT)</a:t>
            </a:r>
          </a:p>
          <a:p>
            <a:r>
              <a:rPr lang="en-US" sz="1600" kern="0" noProof="0" dirty="0"/>
              <a:t>Florian Burkart (Spokesperson ST3, DESY)</a:t>
            </a:r>
          </a:p>
          <a:p>
            <a:r>
              <a:rPr lang="en-US" sz="1400" kern="0" noProof="0" dirty="0"/>
              <a:t>Center contacts: Thorsten Kamps (HZB), Michael Kuntzsch (HZDR), Peter Forck(GSI)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F1F9F397-E015-40B3-A9FC-1A1222234866}"/>
              </a:ext>
            </a:extLst>
          </p:cNvPr>
          <p:cNvSpPr txBox="1">
            <a:spLocks/>
          </p:cNvSpPr>
          <p:nvPr/>
        </p:nvSpPr>
        <p:spPr>
          <a:xfrm>
            <a:off x="393765" y="4255376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noProof="0" dirty="0"/>
              <a:t>27.06.2025, 12:00 – 13:00</a:t>
            </a:r>
          </a:p>
          <a:p>
            <a:r>
              <a:rPr lang="en-US" sz="1800" noProof="0" dirty="0"/>
              <a:t>13</a:t>
            </a:r>
            <a:r>
              <a:rPr lang="en-US" sz="1800" baseline="30000" noProof="0" dirty="0"/>
              <a:t>th</a:t>
            </a:r>
            <a:r>
              <a:rPr lang="en-US" sz="1800" noProof="0" dirty="0"/>
              <a:t> ARD-ST3 Meeting MT Days, DESY / Zeuthen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8BC801-C565-4859-8FCD-1E2FC819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2935" y="966454"/>
            <a:ext cx="1075454" cy="83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935" y="1903284"/>
            <a:ext cx="1080928" cy="370578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67ED1323-7D99-4475-1B05-B87AA9D6A956}"/>
              </a:ext>
            </a:extLst>
          </p:cNvPr>
          <p:cNvSpPr/>
          <p:nvPr/>
        </p:nvSpPr>
        <p:spPr>
          <a:xfrm>
            <a:off x="5689601" y="4204577"/>
            <a:ext cx="2619828" cy="6538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/>
              <a:t>Thanks to the local organizing committee</a:t>
            </a:r>
          </a:p>
        </p:txBody>
      </p:sp>
    </p:spTree>
    <p:extLst>
      <p:ext uri="{BB962C8B-B14F-4D97-AF65-F5344CB8AC3E}">
        <p14:creationId xmlns:p14="http://schemas.microsoft.com/office/powerpoint/2010/main" val="302417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19CE7B5-408D-9567-8A7D-D6737171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a lot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A86FE2-2D88-84D7-4C9C-449DCEF03F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C611AAA-EEEC-2C83-136E-0A810E310C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8775" y="1057270"/>
            <a:ext cx="8424000" cy="3422650"/>
          </a:xfrm>
        </p:spPr>
        <p:txBody>
          <a:bodyPr/>
          <a:lstStyle/>
          <a:p>
            <a:r>
              <a:rPr lang="en-GB" sz="2000" b="1" dirty="0"/>
              <a:t>local organizing committee (Anne, Julia)</a:t>
            </a:r>
          </a:p>
          <a:p>
            <a:r>
              <a:rPr lang="en-GB" dirty="0"/>
              <a:t>DESY campus Zeuthen for hosting us</a:t>
            </a:r>
          </a:p>
          <a:p>
            <a:r>
              <a:rPr lang="en-GB" dirty="0"/>
              <a:t>all speakers </a:t>
            </a:r>
          </a:p>
          <a:p>
            <a:r>
              <a:rPr lang="en-GB" dirty="0"/>
              <a:t>all poster presenters</a:t>
            </a:r>
          </a:p>
          <a:p>
            <a:r>
              <a:rPr lang="en-GB" dirty="0"/>
              <a:t>chairs of the sessions</a:t>
            </a:r>
          </a:p>
          <a:p>
            <a:r>
              <a:rPr lang="en-GB" dirty="0"/>
              <a:t>and YOU</a:t>
            </a:r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6BF9A7-4BEE-1876-81A9-84A192FA8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752" y="1678609"/>
            <a:ext cx="5749157" cy="34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B23A788-6AC1-9108-9CE3-C2D659D39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Have a safe journey home!</a:t>
            </a:r>
            <a:br>
              <a:rPr lang="en-GB" dirty="0"/>
            </a:br>
            <a:r>
              <a:rPr lang="en-GB" dirty="0"/>
              <a:t>See you in Karlsruhe!</a:t>
            </a:r>
          </a:p>
        </p:txBody>
      </p:sp>
    </p:spTree>
    <p:extLst>
      <p:ext uri="{BB962C8B-B14F-4D97-AF65-F5344CB8AC3E}">
        <p14:creationId xmlns:p14="http://schemas.microsoft.com/office/powerpoint/2010/main" val="337731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12F6BB-D8A7-57FB-6B65-D8F4423B0909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619605"/>
            <a:ext cx="2535603" cy="19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A1F1239-F817-E284-66F8-8C20CB36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impressions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146958-7B75-02B2-2944-179C7278C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39EE4A-5A4B-9ED3-BF26-71DA6988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3150" y="405565"/>
            <a:ext cx="2354317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E3B23E5-EDFF-A72A-8573-E64F457A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834" y="2486368"/>
            <a:ext cx="3513083" cy="26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C85E25-521E-6781-B22E-F9DE4C69B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389" y="464329"/>
            <a:ext cx="3419908" cy="256493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DA6B32-2961-5E13-0EED-2057AA32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2521308"/>
            <a:ext cx="3419907" cy="2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8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BB8FD60-0039-C746-8988-D9B4A4A8B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00" y="268631"/>
            <a:ext cx="1290300" cy="2754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4033BBC-198B-444A-9819-9177FDCD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76" y="492235"/>
            <a:ext cx="8532018" cy="33832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ST3 – Advanced beam control, diagnostics &amp; dynamics </a:t>
            </a: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67029853-524B-4D84-892F-949877D4A8CF}"/>
              </a:ext>
            </a:extLst>
          </p:cNvPr>
          <p:cNvSpPr txBox="1">
            <a:spLocks/>
          </p:cNvSpPr>
          <p:nvPr/>
        </p:nvSpPr>
        <p:spPr>
          <a:xfrm>
            <a:off x="259676" y="830492"/>
            <a:ext cx="8532018" cy="2844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tabLst>
                <a:tab pos="271463" algn="l"/>
              </a:tabLst>
            </a:pPr>
            <a:r>
              <a:rPr lang="en-US" sz="1350" dirty="0">
                <a:solidFill>
                  <a:srgbClr val="EB6E0F"/>
                </a:solidFill>
                <a:latin typeface="Arial"/>
              </a:rPr>
              <a:t>Heartbeat of Matter – Faster, more throughput at highest precision. </a:t>
            </a:r>
          </a:p>
        </p:txBody>
      </p:sp>
      <p:pic>
        <p:nvPicPr>
          <p:cNvPr id="13" name="Grafik 100">
            <a:extLst>
              <a:ext uri="{FF2B5EF4-FFF2-40B4-BE49-F238E27FC236}">
                <a16:creationId xmlns:a16="http://schemas.microsoft.com/office/drawing/2014/main" id="{F31B2550-885E-486F-83DE-B2FC2D060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79" b="2446"/>
          <a:stretch/>
        </p:blipFill>
        <p:spPr>
          <a:xfrm>
            <a:off x="12582" y="1053616"/>
            <a:ext cx="9131418" cy="382125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4" name="Textfeld 37">
            <a:extLst>
              <a:ext uri="{FF2B5EF4-FFF2-40B4-BE49-F238E27FC236}">
                <a16:creationId xmlns:a16="http://schemas.microsoft.com/office/drawing/2014/main" id="{9559042F-D48B-4124-863B-E7D60AC94423}"/>
              </a:ext>
            </a:extLst>
          </p:cNvPr>
          <p:cNvSpPr txBox="1"/>
          <p:nvPr/>
        </p:nvSpPr>
        <p:spPr>
          <a:xfrm>
            <a:off x="6120950" y="1357223"/>
            <a:ext cx="2545173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72000" rIns="72000">
            <a:spAutoFit/>
          </a:bodyPr>
          <a:lstStyle>
            <a:defPPr>
              <a:defRPr lang="de-DE"/>
            </a:defPPr>
            <a:lvl1pPr algn="ctr">
              <a:defRPr sz="1200" b="1" i="0"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en-US" dirty="0">
                <a:solidFill>
                  <a:prstClr val="white"/>
                </a:solidFill>
                <a:latin typeface="Arial"/>
              </a:rPr>
              <a:t>Connecting Sub-Topics and </a:t>
            </a:r>
          </a:p>
          <a:p>
            <a:pPr defTabSz="342900"/>
            <a:r>
              <a:rPr lang="en-US" dirty="0">
                <a:solidFill>
                  <a:prstClr val="white"/>
                </a:solidFill>
                <a:latin typeface="Arial"/>
              </a:rPr>
              <a:t>being a hub to DTS and DMA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10E196B-19CB-4694-BD04-5F3846EB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518" y="1904607"/>
            <a:ext cx="2459252" cy="257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uppieren 84">
            <a:extLst>
              <a:ext uri="{FF2B5EF4-FFF2-40B4-BE49-F238E27FC236}">
                <a16:creationId xmlns:a16="http://schemas.microsoft.com/office/drawing/2014/main" id="{7681F080-8930-46D1-A331-95A70668806D}"/>
              </a:ext>
            </a:extLst>
          </p:cNvPr>
          <p:cNvGrpSpPr/>
          <p:nvPr/>
        </p:nvGrpSpPr>
        <p:grpSpPr>
          <a:xfrm>
            <a:off x="3743032" y="1939430"/>
            <a:ext cx="2306557" cy="2558737"/>
            <a:chOff x="6572507" y="1429840"/>
            <a:chExt cx="2306557" cy="2558737"/>
          </a:xfrm>
        </p:grpSpPr>
        <p:sp>
          <p:nvSpPr>
            <p:cNvPr id="62" name="Rechteck 85">
              <a:extLst>
                <a:ext uri="{FF2B5EF4-FFF2-40B4-BE49-F238E27FC236}">
                  <a16:creationId xmlns:a16="http://schemas.microsoft.com/office/drawing/2014/main" id="{37CEA0BE-6A5E-4883-B7C5-A78CE08899A8}"/>
                </a:ext>
              </a:extLst>
            </p:cNvPr>
            <p:cNvSpPr/>
            <p:nvPr/>
          </p:nvSpPr>
          <p:spPr>
            <a:xfrm>
              <a:off x="6614769" y="3417519"/>
              <a:ext cx="22124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/>
              <a:r>
                <a:rPr lang="en-US" sz="1400" b="1" dirty="0">
                  <a:solidFill>
                    <a:srgbClr val="EB6E0F"/>
                  </a:solidFill>
                  <a:latin typeface="Arial"/>
                </a:rPr>
                <a:t>Advanced beam control</a:t>
              </a:r>
            </a:p>
          </p:txBody>
        </p:sp>
        <p:sp>
          <p:nvSpPr>
            <p:cNvPr id="63" name="Rechteck 86">
              <a:extLst>
                <a:ext uri="{FF2B5EF4-FFF2-40B4-BE49-F238E27FC236}">
                  <a16:creationId xmlns:a16="http://schemas.microsoft.com/office/drawing/2014/main" id="{11AF36DB-ACC2-4517-8EDC-C469CCF44111}"/>
                </a:ext>
              </a:extLst>
            </p:cNvPr>
            <p:cNvSpPr/>
            <p:nvPr/>
          </p:nvSpPr>
          <p:spPr>
            <a:xfrm>
              <a:off x="6628790" y="1429840"/>
              <a:ext cx="224260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342900"/>
              <a:r>
                <a:rPr lang="en-US" sz="1400" b="1" dirty="0">
                  <a:solidFill>
                    <a:prstClr val="black"/>
                  </a:solidFill>
                  <a:latin typeface="Arial"/>
                </a:rPr>
                <a:t>Custom &amp; Extreme Beams</a:t>
              </a:r>
            </a:p>
            <a:p>
              <a:pPr algn="ctr" defTabSz="342900"/>
              <a:r>
                <a:rPr lang="en-US" sz="1400" b="1" dirty="0">
                  <a:solidFill>
                    <a:srgbClr val="EB6E0F"/>
                  </a:solidFill>
                  <a:latin typeface="Arial"/>
                </a:rPr>
                <a:t>Extreme dynamic range</a:t>
              </a:r>
            </a:p>
          </p:txBody>
        </p:sp>
        <p:sp>
          <p:nvSpPr>
            <p:cNvPr id="64" name="Rechteck 87">
              <a:extLst>
                <a:ext uri="{FF2B5EF4-FFF2-40B4-BE49-F238E27FC236}">
                  <a16:creationId xmlns:a16="http://schemas.microsoft.com/office/drawing/2014/main" id="{A8B5806A-C712-4F3E-8399-9A4EA32A2A8B}"/>
                </a:ext>
              </a:extLst>
            </p:cNvPr>
            <p:cNvSpPr/>
            <p:nvPr/>
          </p:nvSpPr>
          <p:spPr>
            <a:xfrm>
              <a:off x="6672071" y="3680800"/>
              <a:ext cx="20826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/>
              <a:r>
                <a:rPr lang="en-US" sz="1400" b="1" dirty="0" err="1">
                  <a:solidFill>
                    <a:srgbClr val="EB6E0F"/>
                  </a:solidFill>
                  <a:latin typeface="Arial"/>
                </a:rPr>
                <a:t>Attosecond</a:t>
              </a:r>
              <a:r>
                <a:rPr lang="en-US" sz="1400" b="1" dirty="0">
                  <a:solidFill>
                    <a:srgbClr val="EB6E0F"/>
                  </a:solidFill>
                  <a:latin typeface="Arial"/>
                </a:rPr>
                <a:t> metrology</a:t>
              </a:r>
            </a:p>
          </p:txBody>
        </p:sp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A969336C-3C30-4069-AD57-5C66FB24C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507" y="1916136"/>
              <a:ext cx="2306557" cy="1367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hteck 40">
            <a:extLst>
              <a:ext uri="{FF2B5EF4-FFF2-40B4-BE49-F238E27FC236}">
                <a16:creationId xmlns:a16="http://schemas.microsoft.com/office/drawing/2014/main" id="{2DE31B5B-D218-405C-BF1B-54B27BD2B65E}"/>
              </a:ext>
            </a:extLst>
          </p:cNvPr>
          <p:cNvSpPr/>
          <p:nvPr/>
        </p:nvSpPr>
        <p:spPr>
          <a:xfrm>
            <a:off x="92209" y="1817467"/>
            <a:ext cx="6001235" cy="2843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extfeld 41">
            <a:extLst>
              <a:ext uri="{FF2B5EF4-FFF2-40B4-BE49-F238E27FC236}">
                <a16:creationId xmlns:a16="http://schemas.microsoft.com/office/drawing/2014/main" id="{61AFEEEE-32CF-40B1-B1B8-041C4D7DF10C}"/>
              </a:ext>
            </a:extLst>
          </p:cNvPr>
          <p:cNvSpPr txBox="1"/>
          <p:nvPr/>
        </p:nvSpPr>
        <p:spPr>
          <a:xfrm>
            <a:off x="92209" y="1356828"/>
            <a:ext cx="6001235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72000" rIns="72000" anchor="ctr">
            <a:noAutofit/>
          </a:bodyPr>
          <a:lstStyle>
            <a:defPPr>
              <a:defRPr lang="de-DE"/>
            </a:defPPr>
            <a:lvl1pPr algn="ctr">
              <a:defRPr sz="1200" b="1" i="0">
                <a:solidFill>
                  <a:schemeClr val="bg1"/>
                </a:solidFill>
              </a:defRPr>
            </a:lvl1pPr>
          </a:lstStyle>
          <a:p>
            <a:pPr defTabSz="342900"/>
            <a:r>
              <a:rPr lang="en-US" sz="1600" dirty="0">
                <a:solidFill>
                  <a:prstClr val="white"/>
                </a:solidFill>
                <a:latin typeface="Arial"/>
              </a:rPr>
              <a:t>Control of extreme beams at the forefront of technology</a:t>
            </a:r>
          </a:p>
        </p:txBody>
      </p:sp>
      <p:sp>
        <p:nvSpPr>
          <p:cNvPr id="19" name="Rechteck 42">
            <a:extLst>
              <a:ext uri="{FF2B5EF4-FFF2-40B4-BE49-F238E27FC236}">
                <a16:creationId xmlns:a16="http://schemas.microsoft.com/office/drawing/2014/main" id="{74245C9C-6421-4E1B-ADF6-4819ACFCDB8B}"/>
              </a:ext>
            </a:extLst>
          </p:cNvPr>
          <p:cNvSpPr/>
          <p:nvPr/>
        </p:nvSpPr>
        <p:spPr>
          <a:xfrm>
            <a:off x="1467155" y="1883898"/>
            <a:ext cx="900000" cy="271754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hteck 43">
            <a:extLst>
              <a:ext uri="{FF2B5EF4-FFF2-40B4-BE49-F238E27FC236}">
                <a16:creationId xmlns:a16="http://schemas.microsoft.com/office/drawing/2014/main" id="{1FBC3C25-5C95-4E21-98D7-FD4DD8A6C4F3}"/>
              </a:ext>
            </a:extLst>
          </p:cNvPr>
          <p:cNvSpPr/>
          <p:nvPr/>
        </p:nvSpPr>
        <p:spPr>
          <a:xfrm>
            <a:off x="2354088" y="1883898"/>
            <a:ext cx="1073850" cy="2717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hteck 44">
            <a:extLst>
              <a:ext uri="{FF2B5EF4-FFF2-40B4-BE49-F238E27FC236}">
                <a16:creationId xmlns:a16="http://schemas.microsoft.com/office/drawing/2014/main" id="{068BDC57-4FA7-4D95-99FD-110F44C06D02}"/>
              </a:ext>
            </a:extLst>
          </p:cNvPr>
          <p:cNvSpPr/>
          <p:nvPr/>
        </p:nvSpPr>
        <p:spPr>
          <a:xfrm>
            <a:off x="143057" y="3328411"/>
            <a:ext cx="109645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42900"/>
            <a:r>
              <a:rPr lang="en-US" sz="1100" b="1" dirty="0">
                <a:solidFill>
                  <a:prstClr val="black"/>
                </a:solidFill>
                <a:latin typeface="Arial"/>
              </a:rPr>
              <a:t>Diagnostic rates</a:t>
            </a:r>
          </a:p>
          <a:p>
            <a:pPr algn="ctr" defTabSz="342900"/>
            <a:r>
              <a:rPr lang="en-US" sz="1100" dirty="0">
                <a:solidFill>
                  <a:prstClr val="black"/>
                </a:solidFill>
                <a:latin typeface="Arial"/>
              </a:rPr>
              <a:t>Frames/second</a:t>
            </a:r>
          </a:p>
        </p:txBody>
      </p:sp>
      <p:sp>
        <p:nvSpPr>
          <p:cNvPr id="22" name="Rechteck 45">
            <a:extLst>
              <a:ext uri="{FF2B5EF4-FFF2-40B4-BE49-F238E27FC236}">
                <a16:creationId xmlns:a16="http://schemas.microsoft.com/office/drawing/2014/main" id="{FE0D7513-FF48-4D84-93E9-134199ED6A4C}"/>
              </a:ext>
            </a:extLst>
          </p:cNvPr>
          <p:cNvSpPr/>
          <p:nvPr/>
        </p:nvSpPr>
        <p:spPr>
          <a:xfrm>
            <a:off x="259275" y="2929271"/>
            <a:ext cx="86401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42900"/>
            <a:r>
              <a:rPr lang="en-US" sz="1100" b="1" dirty="0">
                <a:solidFill>
                  <a:prstClr val="black"/>
                </a:solidFill>
                <a:latin typeface="Arial"/>
              </a:rPr>
              <a:t>XUV seeding</a:t>
            </a:r>
            <a:endParaRPr lang="en-US" sz="1100" dirty="0">
              <a:solidFill>
                <a:prstClr val="black"/>
              </a:solidFill>
              <a:latin typeface="Arial"/>
            </a:endParaRPr>
          </a:p>
          <a:p>
            <a:pPr algn="ctr" defTabSz="342900"/>
            <a:r>
              <a:rPr lang="en-US" sz="1100" dirty="0">
                <a:solidFill>
                  <a:prstClr val="black"/>
                </a:solidFill>
                <a:latin typeface="Arial"/>
              </a:rPr>
              <a:t>nm</a:t>
            </a:r>
          </a:p>
        </p:txBody>
      </p:sp>
      <p:sp>
        <p:nvSpPr>
          <p:cNvPr id="23" name="Rechteck 46">
            <a:extLst>
              <a:ext uri="{FF2B5EF4-FFF2-40B4-BE49-F238E27FC236}">
                <a16:creationId xmlns:a16="http://schemas.microsoft.com/office/drawing/2014/main" id="{F001BA8E-30DA-4EB7-9A2E-A288FE43D508}"/>
              </a:ext>
            </a:extLst>
          </p:cNvPr>
          <p:cNvSpPr/>
          <p:nvPr/>
        </p:nvSpPr>
        <p:spPr>
          <a:xfrm>
            <a:off x="213589" y="4284980"/>
            <a:ext cx="95539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42900"/>
            <a:r>
              <a:rPr lang="en-US" sz="1100" b="1" dirty="0">
                <a:solidFill>
                  <a:prstClr val="black"/>
                </a:solidFill>
                <a:latin typeface="Arial"/>
              </a:rPr>
              <a:t>Time-resolved</a:t>
            </a:r>
            <a:endParaRPr lang="en-US" sz="1100" dirty="0">
              <a:solidFill>
                <a:prstClr val="black"/>
              </a:solidFill>
              <a:latin typeface="Arial"/>
            </a:endParaRPr>
          </a:p>
          <a:p>
            <a:pPr algn="ctr" defTabSz="342900"/>
            <a:r>
              <a:rPr lang="en-US" sz="1100" dirty="0">
                <a:solidFill>
                  <a:prstClr val="black"/>
                </a:solidFill>
                <a:latin typeface="Arial"/>
              </a:rPr>
              <a:t>fs</a:t>
            </a:r>
          </a:p>
        </p:txBody>
      </p:sp>
      <p:sp>
        <p:nvSpPr>
          <p:cNvPr id="24" name="Abgerundetes Rechteck 128">
            <a:extLst>
              <a:ext uri="{FF2B5EF4-FFF2-40B4-BE49-F238E27FC236}">
                <a16:creationId xmlns:a16="http://schemas.microsoft.com/office/drawing/2014/main" id="{CE2F974E-29C8-411E-91A6-0833FC135BE9}"/>
              </a:ext>
            </a:extLst>
          </p:cNvPr>
          <p:cNvSpPr/>
          <p:nvPr/>
        </p:nvSpPr>
        <p:spPr>
          <a:xfrm>
            <a:off x="1462785" y="2339602"/>
            <a:ext cx="858923" cy="403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hteck 48">
            <a:extLst>
              <a:ext uri="{FF2B5EF4-FFF2-40B4-BE49-F238E27FC236}">
                <a16:creationId xmlns:a16="http://schemas.microsoft.com/office/drawing/2014/main" id="{EAE57372-0B01-435E-9E61-82FDEF5C608E}"/>
              </a:ext>
            </a:extLst>
          </p:cNvPr>
          <p:cNvSpPr/>
          <p:nvPr/>
        </p:nvSpPr>
        <p:spPr>
          <a:xfrm>
            <a:off x="173514" y="2356471"/>
            <a:ext cx="1035540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42900"/>
            <a:r>
              <a:rPr lang="en-US" sz="1100" b="1" dirty="0">
                <a:solidFill>
                  <a:prstClr val="black"/>
                </a:solidFill>
                <a:latin typeface="Arial"/>
              </a:rPr>
              <a:t>Dynamics code</a:t>
            </a:r>
          </a:p>
          <a:p>
            <a:pPr algn="ctr" defTabSz="342900"/>
            <a:r>
              <a:rPr lang="en-US" sz="1100" dirty="0">
                <a:solidFill>
                  <a:prstClr val="black"/>
                </a:solidFill>
                <a:latin typeface="Arial"/>
              </a:rPr>
              <a:t>micro-bunching</a:t>
            </a:r>
          </a:p>
          <a:p>
            <a:pPr algn="ctr" defTabSz="342900"/>
            <a:r>
              <a:rPr lang="en-US" sz="1100" dirty="0">
                <a:solidFill>
                  <a:prstClr val="black"/>
                </a:solidFill>
                <a:latin typeface="Arial"/>
              </a:rPr>
              <a:t>instabilities</a:t>
            </a:r>
          </a:p>
        </p:txBody>
      </p:sp>
      <p:sp>
        <p:nvSpPr>
          <p:cNvPr id="26" name="Rechteck 49">
            <a:extLst>
              <a:ext uri="{FF2B5EF4-FFF2-40B4-BE49-F238E27FC236}">
                <a16:creationId xmlns:a16="http://schemas.microsoft.com/office/drawing/2014/main" id="{0A87C927-56F4-40F7-9F5A-75B61CABE3B3}"/>
              </a:ext>
            </a:extLst>
          </p:cNvPr>
          <p:cNvSpPr/>
          <p:nvPr/>
        </p:nvSpPr>
        <p:spPr>
          <a:xfrm>
            <a:off x="1583787" y="2376555"/>
            <a:ext cx="67486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42900"/>
            <a:r>
              <a:rPr lang="en-US" sz="1100" b="1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OCELOT</a:t>
            </a:r>
          </a:p>
          <a:p>
            <a:pPr algn="ctr" defTabSz="342900"/>
            <a:r>
              <a:rPr lang="en-US" sz="1100" b="1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INOVESA 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7" name="Gruppieren 50">
            <a:extLst>
              <a:ext uri="{FF2B5EF4-FFF2-40B4-BE49-F238E27FC236}">
                <a16:creationId xmlns:a16="http://schemas.microsoft.com/office/drawing/2014/main" id="{C1169377-B8A4-42E7-B90E-921E6B67191D}"/>
              </a:ext>
            </a:extLst>
          </p:cNvPr>
          <p:cNvGrpSpPr/>
          <p:nvPr/>
        </p:nvGrpSpPr>
        <p:grpSpPr>
          <a:xfrm>
            <a:off x="2358145" y="2339602"/>
            <a:ext cx="1051103" cy="399001"/>
            <a:chOff x="2701161" y="1922319"/>
            <a:chExt cx="1239447" cy="399001"/>
          </a:xfrm>
        </p:grpSpPr>
        <p:sp>
          <p:nvSpPr>
            <p:cNvPr id="59" name="Abgerundetes Rechteck 107">
              <a:extLst>
                <a:ext uri="{FF2B5EF4-FFF2-40B4-BE49-F238E27FC236}">
                  <a16:creationId xmlns:a16="http://schemas.microsoft.com/office/drawing/2014/main" id="{53EB83A5-4A51-4680-8F5D-7E8242B45C60}"/>
                </a:ext>
              </a:extLst>
            </p:cNvPr>
            <p:cNvSpPr/>
            <p:nvPr/>
          </p:nvSpPr>
          <p:spPr>
            <a:xfrm>
              <a:off x="2701161" y="1922319"/>
              <a:ext cx="1239447" cy="39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0" name="Rechteck 83">
              <a:extLst>
                <a:ext uri="{FF2B5EF4-FFF2-40B4-BE49-F238E27FC236}">
                  <a16:creationId xmlns:a16="http://schemas.microsoft.com/office/drawing/2014/main" id="{A389BB13-14BB-4F94-836C-04183C47EED7}"/>
                </a:ext>
              </a:extLst>
            </p:cNvPr>
            <p:cNvSpPr/>
            <p:nvPr/>
          </p:nvSpPr>
          <p:spPr>
            <a:xfrm>
              <a:off x="2749143" y="1957004"/>
              <a:ext cx="113695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342900"/>
              <a:r>
                <a:rPr lang="en-US" sz="1100" b="1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+ (AI) Artificial</a:t>
              </a:r>
            </a:p>
            <a:p>
              <a:pPr algn="ctr" defTabSz="342900"/>
              <a:r>
                <a:rPr lang="en-US" sz="1100" b="1" dirty="0">
                  <a:solidFill>
                    <a:prstClr val="black"/>
                  </a:solidFill>
                  <a:latin typeface="Arial"/>
                  <a:sym typeface="Wingdings" panose="05000000000000000000" pitchFamily="2" charset="2"/>
                </a:rPr>
                <a:t>Intelligence</a:t>
              </a:r>
              <a:endParaRPr lang="en-US" sz="1100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4" name="Flussdiagramm: Auszug 77">
            <a:extLst>
              <a:ext uri="{FF2B5EF4-FFF2-40B4-BE49-F238E27FC236}">
                <a16:creationId xmlns:a16="http://schemas.microsoft.com/office/drawing/2014/main" id="{277BC0AF-9695-4EE7-945A-2C660D74D24E}"/>
              </a:ext>
            </a:extLst>
          </p:cNvPr>
          <p:cNvSpPr/>
          <p:nvPr/>
        </p:nvSpPr>
        <p:spPr>
          <a:xfrm rot="5400000" flipH="1">
            <a:off x="2385120" y="2907319"/>
            <a:ext cx="330518" cy="2149172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5" name="Grafik 78">
            <a:extLst>
              <a:ext uri="{FF2B5EF4-FFF2-40B4-BE49-F238E27FC236}">
                <a16:creationId xmlns:a16="http://schemas.microsoft.com/office/drawing/2014/main" id="{B9614F43-B509-4FA7-845C-73A8218475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06" y="3803800"/>
            <a:ext cx="360000" cy="356210"/>
          </a:xfrm>
          <a:prstGeom prst="rect">
            <a:avLst/>
          </a:prstGeom>
        </p:spPr>
      </p:pic>
      <p:pic>
        <p:nvPicPr>
          <p:cNvPr id="57" name="Grafik 80">
            <a:extLst>
              <a:ext uri="{FF2B5EF4-FFF2-40B4-BE49-F238E27FC236}">
                <a16:creationId xmlns:a16="http://schemas.microsoft.com/office/drawing/2014/main" id="{3C1798B8-9B31-4ED3-8F40-1C9A4C3D03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190" y="3803800"/>
            <a:ext cx="360000" cy="356210"/>
          </a:xfrm>
          <a:prstGeom prst="rect">
            <a:avLst/>
          </a:prstGeom>
        </p:spPr>
      </p:pic>
      <p:sp>
        <p:nvSpPr>
          <p:cNvPr id="49" name="Flussdiagramm: Auszug 72">
            <a:extLst>
              <a:ext uri="{FF2B5EF4-FFF2-40B4-BE49-F238E27FC236}">
                <a16:creationId xmlns:a16="http://schemas.microsoft.com/office/drawing/2014/main" id="{2C04CF63-465F-458A-BB93-FAD6C2074D40}"/>
              </a:ext>
            </a:extLst>
          </p:cNvPr>
          <p:cNvSpPr/>
          <p:nvPr/>
        </p:nvSpPr>
        <p:spPr>
          <a:xfrm rot="16200000">
            <a:off x="2373717" y="2454936"/>
            <a:ext cx="330518" cy="2126369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0" name="Grafik 73">
            <a:extLst>
              <a:ext uri="{FF2B5EF4-FFF2-40B4-BE49-F238E27FC236}">
                <a16:creationId xmlns:a16="http://schemas.microsoft.com/office/drawing/2014/main" id="{A79C0018-9628-4490-9913-D01CD2A95D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093" y="3383043"/>
            <a:ext cx="273028" cy="270154"/>
          </a:xfrm>
          <a:prstGeom prst="rect">
            <a:avLst/>
          </a:prstGeom>
        </p:spPr>
      </p:pic>
      <p:sp>
        <p:nvSpPr>
          <p:cNvPr id="44" name="Flussdiagramm: Auszug 67">
            <a:extLst>
              <a:ext uri="{FF2B5EF4-FFF2-40B4-BE49-F238E27FC236}">
                <a16:creationId xmlns:a16="http://schemas.microsoft.com/office/drawing/2014/main" id="{EB3CF774-7C42-47DF-BFE5-4C34A1FB5E62}"/>
              </a:ext>
            </a:extLst>
          </p:cNvPr>
          <p:cNvSpPr/>
          <p:nvPr/>
        </p:nvSpPr>
        <p:spPr>
          <a:xfrm rot="5400000" flipH="1">
            <a:off x="2385119" y="1972520"/>
            <a:ext cx="330518" cy="2149175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6" name="Grafik 69">
            <a:extLst>
              <a:ext uri="{FF2B5EF4-FFF2-40B4-BE49-F238E27FC236}">
                <a16:creationId xmlns:a16="http://schemas.microsoft.com/office/drawing/2014/main" id="{52636D79-E78D-43A5-9B50-DD3DE6D986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06" y="2869003"/>
            <a:ext cx="360000" cy="356210"/>
          </a:xfrm>
          <a:prstGeom prst="rect">
            <a:avLst/>
          </a:prstGeom>
        </p:spPr>
      </p:pic>
      <p:pic>
        <p:nvPicPr>
          <p:cNvPr id="47" name="Grafik 70">
            <a:extLst>
              <a:ext uri="{FF2B5EF4-FFF2-40B4-BE49-F238E27FC236}">
                <a16:creationId xmlns:a16="http://schemas.microsoft.com/office/drawing/2014/main" id="{20AC747B-F639-492F-9048-EFAB143E3F4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190" y="2869003"/>
            <a:ext cx="360000" cy="356210"/>
          </a:xfrm>
          <a:prstGeom prst="rect">
            <a:avLst/>
          </a:prstGeom>
        </p:spPr>
      </p:pic>
      <p:sp>
        <p:nvSpPr>
          <p:cNvPr id="48" name="Textfeld 71">
            <a:extLst>
              <a:ext uri="{FF2B5EF4-FFF2-40B4-BE49-F238E27FC236}">
                <a16:creationId xmlns:a16="http://schemas.microsoft.com/office/drawing/2014/main" id="{9B02DB49-6E46-4051-8536-BEB57AD54E76}"/>
              </a:ext>
            </a:extLst>
          </p:cNvPr>
          <p:cNvSpPr txBox="1"/>
          <p:nvPr/>
        </p:nvSpPr>
        <p:spPr>
          <a:xfrm>
            <a:off x="2803714" y="28440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i="1" dirty="0">
                <a:solidFill>
                  <a:srgbClr val="898D8D"/>
                </a:solidFill>
                <a:latin typeface="Arial"/>
              </a:rPr>
              <a:t>→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Flussdiagramm: Auszug 62">
            <a:extLst>
              <a:ext uri="{FF2B5EF4-FFF2-40B4-BE49-F238E27FC236}">
                <a16:creationId xmlns:a16="http://schemas.microsoft.com/office/drawing/2014/main" id="{7F291DDD-9039-40C6-B25A-485A1C82B4C1}"/>
              </a:ext>
            </a:extLst>
          </p:cNvPr>
          <p:cNvSpPr/>
          <p:nvPr/>
        </p:nvSpPr>
        <p:spPr>
          <a:xfrm rot="5400000" flipH="1">
            <a:off x="2385120" y="3352636"/>
            <a:ext cx="330518" cy="2149172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0" name="Grafik 63">
            <a:extLst>
              <a:ext uri="{FF2B5EF4-FFF2-40B4-BE49-F238E27FC236}">
                <a16:creationId xmlns:a16="http://schemas.microsoft.com/office/drawing/2014/main" id="{771490A4-6118-482C-88A7-8C802220DA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06" y="4249117"/>
            <a:ext cx="360000" cy="356210"/>
          </a:xfrm>
          <a:prstGeom prst="rect">
            <a:avLst/>
          </a:prstGeom>
        </p:spPr>
      </p:pic>
      <p:pic>
        <p:nvPicPr>
          <p:cNvPr id="42" name="Grafik 65">
            <a:extLst>
              <a:ext uri="{FF2B5EF4-FFF2-40B4-BE49-F238E27FC236}">
                <a16:creationId xmlns:a16="http://schemas.microsoft.com/office/drawing/2014/main" id="{5A847AD1-6F51-4573-92AD-6A5EF48472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190" y="4249117"/>
            <a:ext cx="360000" cy="356210"/>
          </a:xfrm>
          <a:prstGeom prst="rect">
            <a:avLst/>
          </a:prstGeom>
        </p:spPr>
      </p:pic>
      <p:grpSp>
        <p:nvGrpSpPr>
          <p:cNvPr id="32" name="Gruppieren 55">
            <a:extLst>
              <a:ext uri="{FF2B5EF4-FFF2-40B4-BE49-F238E27FC236}">
                <a16:creationId xmlns:a16="http://schemas.microsoft.com/office/drawing/2014/main" id="{7A4D12F3-7F58-4F46-805D-2CFF4EA169D6}"/>
              </a:ext>
            </a:extLst>
          </p:cNvPr>
          <p:cNvGrpSpPr/>
          <p:nvPr/>
        </p:nvGrpSpPr>
        <p:grpSpPr>
          <a:xfrm>
            <a:off x="1181266" y="1870147"/>
            <a:ext cx="2530463" cy="433595"/>
            <a:chOff x="4278501" y="1348488"/>
            <a:chExt cx="2530462" cy="433595"/>
          </a:xfrm>
        </p:grpSpPr>
        <p:sp>
          <p:nvSpPr>
            <p:cNvPr id="34" name="Pfeil nach rechts 35">
              <a:extLst>
                <a:ext uri="{FF2B5EF4-FFF2-40B4-BE49-F238E27FC236}">
                  <a16:creationId xmlns:a16="http://schemas.microsoft.com/office/drawing/2014/main" id="{8D06DC9B-162C-446E-9B5E-31ED87351671}"/>
                </a:ext>
              </a:extLst>
            </p:cNvPr>
            <p:cNvSpPr/>
            <p:nvPr/>
          </p:nvSpPr>
          <p:spPr>
            <a:xfrm>
              <a:off x="4338270" y="1348488"/>
              <a:ext cx="2463835" cy="43359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Rechteck 58">
              <a:extLst>
                <a:ext uri="{FF2B5EF4-FFF2-40B4-BE49-F238E27FC236}">
                  <a16:creationId xmlns:a16="http://schemas.microsoft.com/office/drawing/2014/main" id="{22ED004D-0699-4E82-97BF-5B0AA5E6E5C4}"/>
                </a:ext>
              </a:extLst>
            </p:cNvPr>
            <p:cNvSpPr/>
            <p:nvPr/>
          </p:nvSpPr>
          <p:spPr>
            <a:xfrm>
              <a:off x="6226752" y="1411397"/>
              <a:ext cx="58221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342900"/>
              <a:r>
                <a:rPr lang="en-US" sz="1400" b="1" dirty="0">
                  <a:ln/>
                  <a:solidFill>
                    <a:prstClr val="black"/>
                  </a:solidFill>
                  <a:latin typeface="Arial"/>
                </a:rPr>
                <a:t>2027</a:t>
              </a:r>
            </a:p>
          </p:txBody>
        </p:sp>
        <p:sp>
          <p:nvSpPr>
            <p:cNvPr id="36" name="Rechteck 59">
              <a:extLst>
                <a:ext uri="{FF2B5EF4-FFF2-40B4-BE49-F238E27FC236}">
                  <a16:creationId xmlns:a16="http://schemas.microsoft.com/office/drawing/2014/main" id="{FC787335-AACA-4D44-A1ED-8AC83D072C9C}"/>
                </a:ext>
              </a:extLst>
            </p:cNvPr>
            <p:cNvSpPr/>
            <p:nvPr/>
          </p:nvSpPr>
          <p:spPr>
            <a:xfrm>
              <a:off x="4278501" y="1411397"/>
              <a:ext cx="58221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342900"/>
              <a:r>
                <a:rPr lang="en-US" sz="1400" b="1" dirty="0">
                  <a:ln/>
                  <a:solidFill>
                    <a:prstClr val="black"/>
                  </a:solidFill>
                  <a:latin typeface="Arial"/>
                </a:rPr>
                <a:t>2015</a:t>
              </a:r>
            </a:p>
          </p:txBody>
        </p:sp>
        <p:sp>
          <p:nvSpPr>
            <p:cNvPr id="37" name="Rechteck 60">
              <a:extLst>
                <a:ext uri="{FF2B5EF4-FFF2-40B4-BE49-F238E27FC236}">
                  <a16:creationId xmlns:a16="http://schemas.microsoft.com/office/drawing/2014/main" id="{19AD079C-DC0C-44BC-BA67-0B73826AE967}"/>
                </a:ext>
              </a:extLst>
            </p:cNvPr>
            <p:cNvSpPr/>
            <p:nvPr/>
          </p:nvSpPr>
          <p:spPr>
            <a:xfrm>
              <a:off x="4953547" y="1411397"/>
              <a:ext cx="83067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342900"/>
              <a:r>
                <a:rPr lang="en-US" sz="1400" b="1" dirty="0">
                  <a:ln/>
                  <a:solidFill>
                    <a:prstClr val="black"/>
                  </a:solidFill>
                  <a:latin typeface="Arial"/>
                </a:rPr>
                <a:t>2020/21</a:t>
              </a:r>
            </a:p>
          </p:txBody>
        </p:sp>
        <p:sp>
          <p:nvSpPr>
            <p:cNvPr id="38" name="Textfeld 61">
              <a:extLst>
                <a:ext uri="{FF2B5EF4-FFF2-40B4-BE49-F238E27FC236}">
                  <a16:creationId xmlns:a16="http://schemas.microsoft.com/office/drawing/2014/main" id="{ECB5E7FF-9186-4932-A9D6-A8A9B11E3CB9}"/>
                </a:ext>
              </a:extLst>
            </p:cNvPr>
            <p:cNvSpPr txBox="1"/>
            <p:nvPr/>
          </p:nvSpPr>
          <p:spPr>
            <a:xfrm>
              <a:off x="5887165" y="136223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b="1" i="1" dirty="0">
                  <a:solidFill>
                    <a:prstClr val="black"/>
                  </a:solidFill>
                  <a:latin typeface="Arial"/>
                </a:rPr>
                <a:t>→</a:t>
              </a:r>
              <a:endParaRPr lang="en-US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3" name="Rechteck 56">
            <a:extLst>
              <a:ext uri="{FF2B5EF4-FFF2-40B4-BE49-F238E27FC236}">
                <a16:creationId xmlns:a16="http://schemas.microsoft.com/office/drawing/2014/main" id="{4F5827AA-54F2-4701-8B04-0B6D7E6ACD5C}"/>
              </a:ext>
            </a:extLst>
          </p:cNvPr>
          <p:cNvSpPr/>
          <p:nvPr/>
        </p:nvSpPr>
        <p:spPr>
          <a:xfrm>
            <a:off x="142256" y="3750550"/>
            <a:ext cx="1098058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42900"/>
            <a:r>
              <a:rPr lang="en-US" sz="1100" b="1" dirty="0">
                <a:solidFill>
                  <a:prstClr val="black"/>
                </a:solidFill>
                <a:latin typeface="Arial"/>
              </a:rPr>
              <a:t>Synchronization</a:t>
            </a:r>
          </a:p>
          <a:p>
            <a:pPr algn="ctr" defTabSz="342900"/>
            <a:r>
              <a:rPr lang="en-US" sz="1100" dirty="0">
                <a:solidFill>
                  <a:prstClr val="black"/>
                </a:solidFill>
                <a:latin typeface="Arial"/>
              </a:rPr>
              <a:t>in accelerators</a:t>
            </a:r>
          </a:p>
          <a:p>
            <a:pPr algn="ctr" defTabSz="342900"/>
            <a:r>
              <a:rPr lang="en-US" sz="1100" dirty="0">
                <a:solidFill>
                  <a:prstClr val="black"/>
                </a:solidFill>
                <a:latin typeface="Arial"/>
              </a:rPr>
              <a:t>fs</a:t>
            </a:r>
          </a:p>
        </p:txBody>
      </p:sp>
      <p:sp>
        <p:nvSpPr>
          <p:cNvPr id="145" name="Rechteck 33">
            <a:extLst>
              <a:ext uri="{FF2B5EF4-FFF2-40B4-BE49-F238E27FC236}">
                <a16:creationId xmlns:a16="http://schemas.microsoft.com/office/drawing/2014/main" id="{B52D2AB9-90E2-4E8C-B20F-504ECB5F8F0A}"/>
              </a:ext>
            </a:extLst>
          </p:cNvPr>
          <p:cNvSpPr/>
          <p:nvPr/>
        </p:nvSpPr>
        <p:spPr>
          <a:xfrm>
            <a:off x="4059429" y="3518845"/>
            <a:ext cx="587137" cy="211680"/>
          </a:xfrm>
          <a:prstGeom prst="rect">
            <a:avLst/>
          </a:prstGeom>
          <a:solidFill>
            <a:srgbClr val="00B050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8" name="Picture 3">
            <a:extLst>
              <a:ext uri="{FF2B5EF4-FFF2-40B4-BE49-F238E27FC236}">
                <a16:creationId xmlns:a16="http://schemas.microsoft.com/office/drawing/2014/main" id="{9F091A04-CB6C-4484-B7C8-A42EB18208B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67610" y="1904492"/>
            <a:ext cx="2458890" cy="2579580"/>
          </a:xfrm>
          <a:prstGeom prst="rect">
            <a:avLst/>
          </a:prstGeom>
          <a:ln w="0">
            <a:noFill/>
          </a:ln>
        </p:spPr>
      </p:pic>
      <p:grpSp>
        <p:nvGrpSpPr>
          <p:cNvPr id="109" name="Gruppieren 84">
            <a:extLst>
              <a:ext uri="{FF2B5EF4-FFF2-40B4-BE49-F238E27FC236}">
                <a16:creationId xmlns:a16="http://schemas.microsoft.com/office/drawing/2014/main" id="{0B34316C-F201-454C-A9B6-3736E7661B39}"/>
              </a:ext>
            </a:extLst>
          </p:cNvPr>
          <p:cNvGrpSpPr/>
          <p:nvPr/>
        </p:nvGrpSpPr>
        <p:grpSpPr>
          <a:xfrm>
            <a:off x="3743010" y="1939322"/>
            <a:ext cx="2306340" cy="2535042"/>
            <a:chOff x="4990680" y="2709360"/>
            <a:chExt cx="3075120" cy="3380056"/>
          </a:xfrm>
        </p:grpSpPr>
        <p:sp>
          <p:nvSpPr>
            <p:cNvPr id="140" name="Rechteck 85">
              <a:extLst>
                <a:ext uri="{FF2B5EF4-FFF2-40B4-BE49-F238E27FC236}">
                  <a16:creationId xmlns:a16="http://schemas.microsoft.com/office/drawing/2014/main" id="{149F3717-04C2-42C5-A6BD-9FA81D40228C}"/>
                </a:ext>
              </a:extLst>
            </p:cNvPr>
            <p:cNvSpPr/>
            <p:nvPr/>
          </p:nvSpPr>
          <p:spPr>
            <a:xfrm>
              <a:off x="5073511" y="5359680"/>
              <a:ext cx="2896860" cy="37873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 algn="ctr" defTabSz="342900"/>
              <a:r>
                <a:rPr lang="en-US" sz="1403" b="1" spc="-1">
                  <a:solidFill>
                    <a:srgbClr val="EB6E0F"/>
                  </a:solidFill>
                  <a:latin typeface="Arial"/>
                </a:rPr>
                <a:t>Advanced beam control</a:t>
              </a:r>
              <a:endParaRPr lang="en-GB" sz="1403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1" name="Rechteck 86">
              <a:extLst>
                <a:ext uri="{FF2B5EF4-FFF2-40B4-BE49-F238E27FC236}">
                  <a16:creationId xmlns:a16="http://schemas.microsoft.com/office/drawing/2014/main" id="{AAD0D05B-AB7A-49C7-98F8-3563F1B06DD6}"/>
                </a:ext>
              </a:extLst>
            </p:cNvPr>
            <p:cNvSpPr/>
            <p:nvPr/>
          </p:nvSpPr>
          <p:spPr>
            <a:xfrm>
              <a:off x="5065136" y="2709360"/>
              <a:ext cx="2990648" cy="57571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ctr" defTabSz="342900"/>
              <a:r>
                <a:rPr lang="en-US" sz="1403" b="1" spc="-1" dirty="0">
                  <a:solidFill>
                    <a:prstClr val="black"/>
                  </a:solidFill>
                  <a:latin typeface="Arial"/>
                </a:rPr>
                <a:t>Custom &amp; Extreme Beams</a:t>
              </a:r>
              <a:endParaRPr lang="en-GB" sz="1403" spc="-1" dirty="0">
                <a:solidFill>
                  <a:srgbClr val="000000"/>
                </a:solidFill>
                <a:latin typeface="Calibri"/>
              </a:endParaRPr>
            </a:p>
            <a:p>
              <a:pPr algn="ctr" defTabSz="342900"/>
              <a:r>
                <a:rPr lang="en-US" sz="1403" b="1" spc="-1" dirty="0">
                  <a:solidFill>
                    <a:srgbClr val="EB6E0F"/>
                  </a:solidFill>
                  <a:latin typeface="Arial"/>
                </a:rPr>
                <a:t>Extreme dynamic range</a:t>
              </a:r>
              <a:endParaRPr lang="en-GB" sz="1403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2" name="Rechteck 87">
              <a:extLst>
                <a:ext uri="{FF2B5EF4-FFF2-40B4-BE49-F238E27FC236}">
                  <a16:creationId xmlns:a16="http://schemas.microsoft.com/office/drawing/2014/main" id="{D1260BD1-4E9E-4C5E-AFCD-C10A723FC67A}"/>
                </a:ext>
              </a:extLst>
            </p:cNvPr>
            <p:cNvSpPr/>
            <p:nvPr/>
          </p:nvSpPr>
          <p:spPr>
            <a:xfrm>
              <a:off x="5149907" y="5710680"/>
              <a:ext cx="2723908" cy="37873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 algn="ctr" defTabSz="342900"/>
              <a:r>
                <a:rPr lang="en-US" sz="1403" b="1" spc="-1">
                  <a:solidFill>
                    <a:srgbClr val="EB6E0F"/>
                  </a:solidFill>
                  <a:latin typeface="Arial"/>
                </a:rPr>
                <a:t>Attosecond metrology</a:t>
              </a:r>
              <a:endParaRPr lang="en-GB" sz="1403" spc="-1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38BA446D-CA9A-4B59-BCDC-03CCEEB60360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4990680" y="3357720"/>
              <a:ext cx="3075120" cy="1823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15" name="Gruppieren 17">
            <a:extLst>
              <a:ext uri="{FF2B5EF4-FFF2-40B4-BE49-F238E27FC236}">
                <a16:creationId xmlns:a16="http://schemas.microsoft.com/office/drawing/2014/main" id="{12764915-0331-4C17-8B3F-8C1D7DB0AE57}"/>
              </a:ext>
            </a:extLst>
          </p:cNvPr>
          <p:cNvGrpSpPr/>
          <p:nvPr/>
        </p:nvGrpSpPr>
        <p:grpSpPr>
          <a:xfrm>
            <a:off x="7007040" y="4256732"/>
            <a:ext cx="379350" cy="379350"/>
            <a:chOff x="9342720" y="5799240"/>
            <a:chExt cx="505800" cy="505800"/>
          </a:xfrm>
        </p:grpSpPr>
        <p:sp>
          <p:nvSpPr>
            <p:cNvPr id="130" name="Ellipse 18">
              <a:extLst>
                <a:ext uri="{FF2B5EF4-FFF2-40B4-BE49-F238E27FC236}">
                  <a16:creationId xmlns:a16="http://schemas.microsoft.com/office/drawing/2014/main" id="{9DA8C7B5-5566-4D17-9231-AD2F54A53D7B}"/>
                </a:ext>
              </a:extLst>
            </p:cNvPr>
            <p:cNvSpPr/>
            <p:nvPr/>
          </p:nvSpPr>
          <p:spPr>
            <a:xfrm>
              <a:off x="9342720" y="5799240"/>
              <a:ext cx="505800" cy="5058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67500" tIns="33750" rIns="67500" bIns="33750" anchor="ctr">
              <a:noAutofit/>
            </a:bodyPr>
            <a:lstStyle/>
            <a:p>
              <a:pPr algn="ctr" defTabSz="342900"/>
              <a:endParaRPr lang="en-US" spc="-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1" name="Freihandform: Form 19">
              <a:extLst>
                <a:ext uri="{FF2B5EF4-FFF2-40B4-BE49-F238E27FC236}">
                  <a16:creationId xmlns:a16="http://schemas.microsoft.com/office/drawing/2014/main" id="{0F3137B2-F7F9-4431-94E3-4CD756FE23FF}"/>
                </a:ext>
              </a:extLst>
            </p:cNvPr>
            <p:cNvSpPr/>
            <p:nvPr/>
          </p:nvSpPr>
          <p:spPr>
            <a:xfrm>
              <a:off x="9489240" y="5943600"/>
              <a:ext cx="212760" cy="2023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02320"/>
                <a:gd name="textAreaBottom" fmla="*/ 202680 h 202320"/>
              </a:gdLst>
              <a:ahLst/>
              <a:cxnLst/>
              <a:rect l="textAreaLeft" t="textAreaTop" r="textAreaRight" b="textAreaBottom"/>
              <a:pathLst>
                <a:path w="307298" h="292308">
                  <a:moveTo>
                    <a:pt x="0" y="157397"/>
                  </a:moveTo>
                  <a:lnTo>
                    <a:pt x="134911" y="292308"/>
                  </a:lnTo>
                  <a:lnTo>
                    <a:pt x="307298" y="0"/>
                  </a:lnTo>
                </a:path>
              </a:pathLst>
            </a:custGeom>
            <a:noFill/>
            <a:ln w="285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 anchor="ctr">
              <a:noAutofit/>
            </a:bodyPr>
            <a:lstStyle/>
            <a:p>
              <a:pPr algn="ctr" defTabSz="685800"/>
              <a:endParaRPr lang="en-US" sz="1350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6" name="Gruppieren 21">
            <a:extLst>
              <a:ext uri="{FF2B5EF4-FFF2-40B4-BE49-F238E27FC236}">
                <a16:creationId xmlns:a16="http://schemas.microsoft.com/office/drawing/2014/main" id="{22D5A7C6-45AC-4970-B7D7-65DF1E613D97}"/>
              </a:ext>
            </a:extLst>
          </p:cNvPr>
          <p:cNvGrpSpPr/>
          <p:nvPr/>
        </p:nvGrpSpPr>
        <p:grpSpPr>
          <a:xfrm>
            <a:off x="7962570" y="4256732"/>
            <a:ext cx="379350" cy="379350"/>
            <a:chOff x="10616760" y="5799240"/>
            <a:chExt cx="505800" cy="505800"/>
          </a:xfrm>
        </p:grpSpPr>
        <p:sp>
          <p:nvSpPr>
            <p:cNvPr id="128" name="Ellipse 22">
              <a:extLst>
                <a:ext uri="{FF2B5EF4-FFF2-40B4-BE49-F238E27FC236}">
                  <a16:creationId xmlns:a16="http://schemas.microsoft.com/office/drawing/2014/main" id="{FA431422-B586-48B1-91BF-4EFF2D17929F}"/>
                </a:ext>
              </a:extLst>
            </p:cNvPr>
            <p:cNvSpPr/>
            <p:nvPr/>
          </p:nvSpPr>
          <p:spPr>
            <a:xfrm>
              <a:off x="10616760" y="5799240"/>
              <a:ext cx="505800" cy="5058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67500" tIns="33750" rIns="67500" bIns="33750" anchor="ctr">
              <a:noAutofit/>
            </a:bodyPr>
            <a:lstStyle/>
            <a:p>
              <a:pPr algn="ctr" defTabSz="342900"/>
              <a:endParaRPr lang="en-US" spc="-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9" name="Freihandform: Form 23">
              <a:extLst>
                <a:ext uri="{FF2B5EF4-FFF2-40B4-BE49-F238E27FC236}">
                  <a16:creationId xmlns:a16="http://schemas.microsoft.com/office/drawing/2014/main" id="{D7C2D56F-DD07-4F0F-BC07-F1FCFB5E01CB}"/>
                </a:ext>
              </a:extLst>
            </p:cNvPr>
            <p:cNvSpPr/>
            <p:nvPr/>
          </p:nvSpPr>
          <p:spPr>
            <a:xfrm>
              <a:off x="10762920" y="5943600"/>
              <a:ext cx="212760" cy="2023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02320"/>
                <a:gd name="textAreaBottom" fmla="*/ 202680 h 202320"/>
              </a:gdLst>
              <a:ahLst/>
              <a:cxnLst/>
              <a:rect l="textAreaLeft" t="textAreaTop" r="textAreaRight" b="textAreaBottom"/>
              <a:pathLst>
                <a:path w="307298" h="292308">
                  <a:moveTo>
                    <a:pt x="0" y="157397"/>
                  </a:moveTo>
                  <a:lnTo>
                    <a:pt x="134911" y="292308"/>
                  </a:lnTo>
                  <a:lnTo>
                    <a:pt x="307298" y="0"/>
                  </a:lnTo>
                </a:path>
              </a:pathLst>
            </a:custGeom>
            <a:noFill/>
            <a:ln w="285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 anchor="ctr">
              <a:noAutofit/>
            </a:bodyPr>
            <a:lstStyle/>
            <a:p>
              <a:pPr algn="ctr" defTabSz="685800"/>
              <a:endParaRPr lang="en-US" sz="1350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7" name="Gruppieren 24">
            <a:extLst>
              <a:ext uri="{FF2B5EF4-FFF2-40B4-BE49-F238E27FC236}">
                <a16:creationId xmlns:a16="http://schemas.microsoft.com/office/drawing/2014/main" id="{B4C6942E-A582-4F93-B1EC-BE7C3229C4E7}"/>
              </a:ext>
            </a:extLst>
          </p:cNvPr>
          <p:cNvGrpSpPr/>
          <p:nvPr/>
        </p:nvGrpSpPr>
        <p:grpSpPr>
          <a:xfrm>
            <a:off x="7962570" y="2604602"/>
            <a:ext cx="379350" cy="379350"/>
            <a:chOff x="10616760" y="3596400"/>
            <a:chExt cx="505800" cy="505800"/>
          </a:xfrm>
        </p:grpSpPr>
        <p:sp>
          <p:nvSpPr>
            <p:cNvPr id="126" name="Ellipse 25">
              <a:extLst>
                <a:ext uri="{FF2B5EF4-FFF2-40B4-BE49-F238E27FC236}">
                  <a16:creationId xmlns:a16="http://schemas.microsoft.com/office/drawing/2014/main" id="{558D688D-B73A-4283-AAF8-35230EEAE244}"/>
                </a:ext>
              </a:extLst>
            </p:cNvPr>
            <p:cNvSpPr/>
            <p:nvPr/>
          </p:nvSpPr>
          <p:spPr>
            <a:xfrm>
              <a:off x="10616760" y="3596400"/>
              <a:ext cx="505800" cy="5058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67500" tIns="33750" rIns="67500" bIns="33750" anchor="ctr">
              <a:noAutofit/>
            </a:bodyPr>
            <a:lstStyle/>
            <a:p>
              <a:pPr algn="ctr" defTabSz="342900"/>
              <a:endParaRPr lang="en-US" spc="-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7" name="Freihandform: Form 26">
              <a:extLst>
                <a:ext uri="{FF2B5EF4-FFF2-40B4-BE49-F238E27FC236}">
                  <a16:creationId xmlns:a16="http://schemas.microsoft.com/office/drawing/2014/main" id="{680EBF71-D0A4-4E2B-ACD3-58EA37FB6023}"/>
                </a:ext>
              </a:extLst>
            </p:cNvPr>
            <p:cNvSpPr/>
            <p:nvPr/>
          </p:nvSpPr>
          <p:spPr>
            <a:xfrm>
              <a:off x="10762920" y="3741120"/>
              <a:ext cx="212760" cy="2023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02320"/>
                <a:gd name="textAreaBottom" fmla="*/ 202680 h 202320"/>
              </a:gdLst>
              <a:ahLst/>
              <a:cxnLst/>
              <a:rect l="textAreaLeft" t="textAreaTop" r="textAreaRight" b="textAreaBottom"/>
              <a:pathLst>
                <a:path w="307298" h="292308">
                  <a:moveTo>
                    <a:pt x="0" y="157397"/>
                  </a:moveTo>
                  <a:lnTo>
                    <a:pt x="134911" y="292308"/>
                  </a:lnTo>
                  <a:lnTo>
                    <a:pt x="307298" y="0"/>
                  </a:lnTo>
                </a:path>
              </a:pathLst>
            </a:custGeom>
            <a:noFill/>
            <a:ln w="2857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 anchor="ctr">
              <a:noAutofit/>
            </a:bodyPr>
            <a:lstStyle/>
            <a:p>
              <a:pPr algn="ctr" defTabSz="685800"/>
              <a:endParaRPr lang="en-US" sz="1350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BBA211-8C54-46C9-B490-1CE6B72A196C}"/>
              </a:ext>
            </a:extLst>
          </p:cNvPr>
          <p:cNvGrpSpPr/>
          <p:nvPr/>
        </p:nvGrpSpPr>
        <p:grpSpPr>
          <a:xfrm>
            <a:off x="2627640" y="2012762"/>
            <a:ext cx="3691440" cy="2588490"/>
            <a:chOff x="3503520" y="2683683"/>
            <a:chExt cx="4921920" cy="3451320"/>
          </a:xfrm>
        </p:grpSpPr>
        <p:grpSp>
          <p:nvGrpSpPr>
            <p:cNvPr id="111" name="Gruppieren 5">
              <a:extLst>
                <a:ext uri="{FF2B5EF4-FFF2-40B4-BE49-F238E27FC236}">
                  <a16:creationId xmlns:a16="http://schemas.microsoft.com/office/drawing/2014/main" id="{254FA2EA-7BF2-40F7-9B85-907BCEBBE081}"/>
                </a:ext>
              </a:extLst>
            </p:cNvPr>
            <p:cNvGrpSpPr/>
            <p:nvPr/>
          </p:nvGrpSpPr>
          <p:grpSpPr>
            <a:xfrm>
              <a:off x="6461447" y="4124301"/>
              <a:ext cx="505800" cy="505800"/>
              <a:chOff x="5942520" y="4926960"/>
              <a:chExt cx="505800" cy="505800"/>
            </a:xfrm>
          </p:grpSpPr>
          <p:sp>
            <p:nvSpPr>
              <p:cNvPr id="138" name="Ellipse 6">
                <a:extLst>
                  <a:ext uri="{FF2B5EF4-FFF2-40B4-BE49-F238E27FC236}">
                    <a16:creationId xmlns:a16="http://schemas.microsoft.com/office/drawing/2014/main" id="{B87EC9B0-BBFC-4D45-A15C-178F70588F7F}"/>
                  </a:ext>
                </a:extLst>
              </p:cNvPr>
              <p:cNvSpPr/>
              <p:nvPr/>
            </p:nvSpPr>
            <p:spPr>
              <a:xfrm>
                <a:off x="5942520" y="4926960"/>
                <a:ext cx="505800" cy="505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342900"/>
                <a:endParaRPr lang="en-US" spc="-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9" name="Freihandform: Form 7">
                <a:extLst>
                  <a:ext uri="{FF2B5EF4-FFF2-40B4-BE49-F238E27FC236}">
                    <a16:creationId xmlns:a16="http://schemas.microsoft.com/office/drawing/2014/main" id="{FBF36595-075F-4809-A9F9-D2D723989B6B}"/>
                  </a:ext>
                </a:extLst>
              </p:cNvPr>
              <p:cNvSpPr/>
              <p:nvPr/>
            </p:nvSpPr>
            <p:spPr>
              <a:xfrm>
                <a:off x="6089040" y="5071320"/>
                <a:ext cx="212760" cy="202320"/>
              </a:xfrm>
              <a:custGeom>
                <a:avLst/>
                <a:gdLst>
                  <a:gd name="textAreaLeft" fmla="*/ 0 w 212760"/>
                  <a:gd name="textAreaRight" fmla="*/ 213120 w 2127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307298" h="292308">
                    <a:moveTo>
                      <a:pt x="0" y="157397"/>
                    </a:moveTo>
                    <a:lnTo>
                      <a:pt x="134911" y="292308"/>
                    </a:lnTo>
                    <a:lnTo>
                      <a:pt x="307298" y="0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685800"/>
                <a:endParaRPr lang="en-US" sz="1350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2" name="Gruppieren 8">
              <a:extLst>
                <a:ext uri="{FF2B5EF4-FFF2-40B4-BE49-F238E27FC236}">
                  <a16:creationId xmlns:a16="http://schemas.microsoft.com/office/drawing/2014/main" id="{6510DC81-9CB4-4F48-B904-E256265F6F26}"/>
                </a:ext>
              </a:extLst>
            </p:cNvPr>
            <p:cNvGrpSpPr/>
            <p:nvPr/>
          </p:nvGrpSpPr>
          <p:grpSpPr>
            <a:xfrm>
              <a:off x="6773817" y="3267563"/>
              <a:ext cx="505800" cy="505800"/>
              <a:chOff x="7560000" y="3510000"/>
              <a:chExt cx="505800" cy="505800"/>
            </a:xfrm>
          </p:grpSpPr>
          <p:sp>
            <p:nvSpPr>
              <p:cNvPr id="136" name="Ellipse 9">
                <a:extLst>
                  <a:ext uri="{FF2B5EF4-FFF2-40B4-BE49-F238E27FC236}">
                    <a16:creationId xmlns:a16="http://schemas.microsoft.com/office/drawing/2014/main" id="{3143E58B-8A4A-4511-A835-D5B22B7E1D56}"/>
                  </a:ext>
                </a:extLst>
              </p:cNvPr>
              <p:cNvSpPr/>
              <p:nvPr/>
            </p:nvSpPr>
            <p:spPr>
              <a:xfrm>
                <a:off x="7560000" y="3510000"/>
                <a:ext cx="505800" cy="505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342900"/>
                <a:endParaRPr lang="en-US" spc="-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7" name="Freihandform: Form 10">
                <a:extLst>
                  <a:ext uri="{FF2B5EF4-FFF2-40B4-BE49-F238E27FC236}">
                    <a16:creationId xmlns:a16="http://schemas.microsoft.com/office/drawing/2014/main" id="{9F976935-D4E4-4C0F-8DA2-2A26AD92BDEF}"/>
                  </a:ext>
                </a:extLst>
              </p:cNvPr>
              <p:cNvSpPr/>
              <p:nvPr/>
            </p:nvSpPr>
            <p:spPr>
              <a:xfrm>
                <a:off x="7706520" y="3654720"/>
                <a:ext cx="212760" cy="202320"/>
              </a:xfrm>
              <a:custGeom>
                <a:avLst/>
                <a:gdLst>
                  <a:gd name="textAreaLeft" fmla="*/ 0 w 212760"/>
                  <a:gd name="textAreaRight" fmla="*/ 213120 w 2127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307298" h="292308">
                    <a:moveTo>
                      <a:pt x="0" y="157397"/>
                    </a:moveTo>
                    <a:lnTo>
                      <a:pt x="134911" y="292308"/>
                    </a:lnTo>
                    <a:lnTo>
                      <a:pt x="307298" y="0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685800"/>
                <a:endParaRPr lang="en-US" sz="1350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3" name="Gruppieren 11">
              <a:extLst>
                <a:ext uri="{FF2B5EF4-FFF2-40B4-BE49-F238E27FC236}">
                  <a16:creationId xmlns:a16="http://schemas.microsoft.com/office/drawing/2014/main" id="{F44A595A-46B6-4F63-8331-8273788ABCA5}"/>
                </a:ext>
              </a:extLst>
            </p:cNvPr>
            <p:cNvGrpSpPr/>
            <p:nvPr/>
          </p:nvGrpSpPr>
          <p:grpSpPr>
            <a:xfrm>
              <a:off x="7919640" y="5105403"/>
              <a:ext cx="505800" cy="505800"/>
              <a:chOff x="7919640" y="5229000"/>
              <a:chExt cx="505800" cy="505800"/>
            </a:xfrm>
          </p:grpSpPr>
          <p:sp>
            <p:nvSpPr>
              <p:cNvPr id="134" name="Ellipse 12">
                <a:extLst>
                  <a:ext uri="{FF2B5EF4-FFF2-40B4-BE49-F238E27FC236}">
                    <a16:creationId xmlns:a16="http://schemas.microsoft.com/office/drawing/2014/main" id="{B37DBFFF-CADA-46C8-BB58-E90CF646AD1F}"/>
                  </a:ext>
                </a:extLst>
              </p:cNvPr>
              <p:cNvSpPr/>
              <p:nvPr/>
            </p:nvSpPr>
            <p:spPr>
              <a:xfrm>
                <a:off x="7919640" y="5229000"/>
                <a:ext cx="505800" cy="505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342900"/>
                <a:endParaRPr lang="en-US" spc="-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5" name="Freihandform: Form 13">
                <a:extLst>
                  <a:ext uri="{FF2B5EF4-FFF2-40B4-BE49-F238E27FC236}">
                    <a16:creationId xmlns:a16="http://schemas.microsoft.com/office/drawing/2014/main" id="{948BB1D3-48EB-498F-BBB6-FD0FCB1CF47B}"/>
                  </a:ext>
                </a:extLst>
              </p:cNvPr>
              <p:cNvSpPr/>
              <p:nvPr/>
            </p:nvSpPr>
            <p:spPr>
              <a:xfrm>
                <a:off x="8066160" y="5373360"/>
                <a:ext cx="212760" cy="202320"/>
              </a:xfrm>
              <a:custGeom>
                <a:avLst/>
                <a:gdLst>
                  <a:gd name="textAreaLeft" fmla="*/ 0 w 212760"/>
                  <a:gd name="textAreaRight" fmla="*/ 213120 w 2127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307298" h="292308">
                    <a:moveTo>
                      <a:pt x="0" y="157397"/>
                    </a:moveTo>
                    <a:lnTo>
                      <a:pt x="134911" y="292308"/>
                    </a:lnTo>
                    <a:lnTo>
                      <a:pt x="307298" y="0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685800"/>
                <a:endParaRPr lang="en-US" sz="1350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4" name="Gruppieren 14">
              <a:extLst>
                <a:ext uri="{FF2B5EF4-FFF2-40B4-BE49-F238E27FC236}">
                  <a16:creationId xmlns:a16="http://schemas.microsoft.com/office/drawing/2014/main" id="{F10EFEDE-68C5-4A51-BECD-716A8FB5DB5E}"/>
                </a:ext>
              </a:extLst>
            </p:cNvPr>
            <p:cNvGrpSpPr/>
            <p:nvPr/>
          </p:nvGrpSpPr>
          <p:grpSpPr>
            <a:xfrm>
              <a:off x="7919640" y="5629203"/>
              <a:ext cx="505800" cy="505800"/>
              <a:chOff x="7919640" y="5752800"/>
              <a:chExt cx="505800" cy="505800"/>
            </a:xfrm>
          </p:grpSpPr>
          <p:sp>
            <p:nvSpPr>
              <p:cNvPr id="132" name="Ellipse 15">
                <a:extLst>
                  <a:ext uri="{FF2B5EF4-FFF2-40B4-BE49-F238E27FC236}">
                    <a16:creationId xmlns:a16="http://schemas.microsoft.com/office/drawing/2014/main" id="{A09CF56E-1C91-49AC-B765-11B0E157D504}"/>
                  </a:ext>
                </a:extLst>
              </p:cNvPr>
              <p:cNvSpPr/>
              <p:nvPr/>
            </p:nvSpPr>
            <p:spPr>
              <a:xfrm>
                <a:off x="7919640" y="5752800"/>
                <a:ext cx="505800" cy="505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342900"/>
                <a:endParaRPr lang="en-US" spc="-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3" name="Freihandform: Form 16">
                <a:extLst>
                  <a:ext uri="{FF2B5EF4-FFF2-40B4-BE49-F238E27FC236}">
                    <a16:creationId xmlns:a16="http://schemas.microsoft.com/office/drawing/2014/main" id="{3F716A96-38F6-4AEC-8B99-805DCCF2FCA1}"/>
                  </a:ext>
                </a:extLst>
              </p:cNvPr>
              <p:cNvSpPr/>
              <p:nvPr/>
            </p:nvSpPr>
            <p:spPr>
              <a:xfrm>
                <a:off x="8066160" y="5897520"/>
                <a:ext cx="212760" cy="202320"/>
              </a:xfrm>
              <a:custGeom>
                <a:avLst/>
                <a:gdLst>
                  <a:gd name="textAreaLeft" fmla="*/ 0 w 212760"/>
                  <a:gd name="textAreaRight" fmla="*/ 213120 w 2127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307298" h="292308">
                    <a:moveTo>
                      <a:pt x="0" y="157397"/>
                    </a:moveTo>
                    <a:lnTo>
                      <a:pt x="134911" y="292308"/>
                    </a:lnTo>
                    <a:lnTo>
                      <a:pt x="307298" y="0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685800"/>
                <a:endParaRPr lang="en-US" sz="1350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8" name="Gruppieren 27">
              <a:extLst>
                <a:ext uri="{FF2B5EF4-FFF2-40B4-BE49-F238E27FC236}">
                  <a16:creationId xmlns:a16="http://schemas.microsoft.com/office/drawing/2014/main" id="{1B75D858-9E1C-4CF1-92BF-ECCF73A49008}"/>
                </a:ext>
              </a:extLst>
            </p:cNvPr>
            <p:cNvGrpSpPr/>
            <p:nvPr/>
          </p:nvGrpSpPr>
          <p:grpSpPr>
            <a:xfrm>
              <a:off x="3503520" y="2683683"/>
              <a:ext cx="505800" cy="505800"/>
              <a:chOff x="3503520" y="2807280"/>
              <a:chExt cx="505800" cy="505800"/>
            </a:xfrm>
          </p:grpSpPr>
          <p:sp>
            <p:nvSpPr>
              <p:cNvPr id="124" name="Ellipse 28">
                <a:extLst>
                  <a:ext uri="{FF2B5EF4-FFF2-40B4-BE49-F238E27FC236}">
                    <a16:creationId xmlns:a16="http://schemas.microsoft.com/office/drawing/2014/main" id="{63C27B28-F3AD-4F78-8DCD-C8FE722A17DF}"/>
                  </a:ext>
                </a:extLst>
              </p:cNvPr>
              <p:cNvSpPr/>
              <p:nvPr/>
            </p:nvSpPr>
            <p:spPr>
              <a:xfrm>
                <a:off x="3503520" y="2807280"/>
                <a:ext cx="505800" cy="505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342900"/>
                <a:endParaRPr lang="en-US" spc="-1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5" name="Freihandform: Form 29">
                <a:extLst>
                  <a:ext uri="{FF2B5EF4-FFF2-40B4-BE49-F238E27FC236}">
                    <a16:creationId xmlns:a16="http://schemas.microsoft.com/office/drawing/2014/main" id="{371799A5-DE9A-4D4D-82BE-B0BD9E53DC2D}"/>
                  </a:ext>
                </a:extLst>
              </p:cNvPr>
              <p:cNvSpPr/>
              <p:nvPr/>
            </p:nvSpPr>
            <p:spPr>
              <a:xfrm>
                <a:off x="3650040" y="2952000"/>
                <a:ext cx="212760" cy="202320"/>
              </a:xfrm>
              <a:custGeom>
                <a:avLst/>
                <a:gdLst>
                  <a:gd name="textAreaLeft" fmla="*/ 0 w 212760"/>
                  <a:gd name="textAreaRight" fmla="*/ 213120 w 2127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307298" h="292308">
                    <a:moveTo>
                      <a:pt x="0" y="157397"/>
                    </a:moveTo>
                    <a:lnTo>
                      <a:pt x="134911" y="292308"/>
                    </a:lnTo>
                    <a:lnTo>
                      <a:pt x="307298" y="0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>
                <a:noAutofit/>
              </a:bodyPr>
              <a:lstStyle/>
              <a:p>
                <a:pPr algn="ctr" defTabSz="685800"/>
                <a:endParaRPr lang="en-US" sz="1350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53" name="Rechteck 33">
            <a:extLst>
              <a:ext uri="{FF2B5EF4-FFF2-40B4-BE49-F238E27FC236}">
                <a16:creationId xmlns:a16="http://schemas.microsoft.com/office/drawing/2014/main" id="{C3C0B34A-EBA6-4489-BC9E-D3A09D4F36F0}"/>
              </a:ext>
            </a:extLst>
          </p:cNvPr>
          <p:cNvSpPr/>
          <p:nvPr/>
        </p:nvSpPr>
        <p:spPr>
          <a:xfrm>
            <a:off x="2470494" y="3412810"/>
            <a:ext cx="729985" cy="211680"/>
          </a:xfrm>
          <a:prstGeom prst="rect">
            <a:avLst/>
          </a:prstGeom>
          <a:solidFill>
            <a:srgbClr val="00B050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extfeld 76">
            <a:extLst>
              <a:ext uri="{FF2B5EF4-FFF2-40B4-BE49-F238E27FC236}">
                <a16:creationId xmlns:a16="http://schemas.microsoft.com/office/drawing/2014/main" id="{56B40E44-0CB3-4DB1-A0F5-72ECED65CF0F}"/>
              </a:ext>
            </a:extLst>
          </p:cNvPr>
          <p:cNvSpPr txBox="1"/>
          <p:nvPr/>
        </p:nvSpPr>
        <p:spPr>
          <a:xfrm>
            <a:off x="2803713" y="33150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i="1" dirty="0">
                <a:solidFill>
                  <a:srgbClr val="898D8D"/>
                </a:solidFill>
                <a:latin typeface="Arial"/>
              </a:rPr>
              <a:t>→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0" name="Rechteck 33">
            <a:extLst>
              <a:ext uri="{FF2B5EF4-FFF2-40B4-BE49-F238E27FC236}">
                <a16:creationId xmlns:a16="http://schemas.microsoft.com/office/drawing/2014/main" id="{BDBCBE23-1555-4C74-B124-966A5812715F}"/>
              </a:ext>
            </a:extLst>
          </p:cNvPr>
          <p:cNvSpPr/>
          <p:nvPr/>
        </p:nvSpPr>
        <p:spPr>
          <a:xfrm>
            <a:off x="2472951" y="3877321"/>
            <a:ext cx="725910" cy="209444"/>
          </a:xfrm>
          <a:prstGeom prst="rect">
            <a:avLst/>
          </a:prstGeom>
          <a:solidFill>
            <a:srgbClr val="00B050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Textfeld 81">
            <a:extLst>
              <a:ext uri="{FF2B5EF4-FFF2-40B4-BE49-F238E27FC236}">
                <a16:creationId xmlns:a16="http://schemas.microsoft.com/office/drawing/2014/main" id="{E24074BE-B2F9-4C83-81EB-4E0D6AF6FED8}"/>
              </a:ext>
            </a:extLst>
          </p:cNvPr>
          <p:cNvSpPr txBox="1"/>
          <p:nvPr/>
        </p:nvSpPr>
        <p:spPr>
          <a:xfrm>
            <a:off x="2803714" y="37788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i="1" dirty="0">
                <a:solidFill>
                  <a:srgbClr val="898D8D"/>
                </a:solidFill>
                <a:latin typeface="Arial"/>
              </a:rPr>
              <a:t>→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2" name="Rechteck 33">
            <a:extLst>
              <a:ext uri="{FF2B5EF4-FFF2-40B4-BE49-F238E27FC236}">
                <a16:creationId xmlns:a16="http://schemas.microsoft.com/office/drawing/2014/main" id="{E2D59E40-AC1E-4715-9BC0-3F859628A3E3}"/>
              </a:ext>
            </a:extLst>
          </p:cNvPr>
          <p:cNvSpPr/>
          <p:nvPr/>
        </p:nvSpPr>
        <p:spPr>
          <a:xfrm>
            <a:off x="2499431" y="4280432"/>
            <a:ext cx="699429" cy="252630"/>
          </a:xfrm>
          <a:prstGeom prst="rect">
            <a:avLst/>
          </a:prstGeom>
          <a:solidFill>
            <a:srgbClr val="00B050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feld 66">
            <a:extLst>
              <a:ext uri="{FF2B5EF4-FFF2-40B4-BE49-F238E27FC236}">
                <a16:creationId xmlns:a16="http://schemas.microsoft.com/office/drawing/2014/main" id="{3CBE892F-789E-4733-B6E0-FDC2C7730947}"/>
              </a:ext>
            </a:extLst>
          </p:cNvPr>
          <p:cNvSpPr txBox="1"/>
          <p:nvPr/>
        </p:nvSpPr>
        <p:spPr>
          <a:xfrm>
            <a:off x="2803714" y="42241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i="1" dirty="0">
                <a:solidFill>
                  <a:srgbClr val="898D8D"/>
                </a:solidFill>
                <a:latin typeface="Arial"/>
              </a:rPr>
              <a:t>→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6" name="Grafik 79">
            <a:extLst>
              <a:ext uri="{FF2B5EF4-FFF2-40B4-BE49-F238E27FC236}">
                <a16:creationId xmlns:a16="http://schemas.microsoft.com/office/drawing/2014/main" id="{BBB39218-054C-4E7D-A7BC-07077B66F49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522" y="3803800"/>
            <a:ext cx="360000" cy="356210"/>
          </a:xfrm>
          <a:prstGeom prst="rect">
            <a:avLst/>
          </a:prstGeom>
        </p:spPr>
      </p:pic>
      <p:pic>
        <p:nvPicPr>
          <p:cNvPr id="41" name="Grafik 64">
            <a:extLst>
              <a:ext uri="{FF2B5EF4-FFF2-40B4-BE49-F238E27FC236}">
                <a16:creationId xmlns:a16="http://schemas.microsoft.com/office/drawing/2014/main" id="{5320CA7E-8780-4D4B-BEC5-66D0ABE9675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522" y="4249117"/>
            <a:ext cx="360000" cy="356210"/>
          </a:xfrm>
          <a:prstGeom prst="rect">
            <a:avLst/>
          </a:prstGeom>
        </p:spPr>
      </p:pic>
      <p:pic>
        <p:nvPicPr>
          <p:cNvPr id="51" name="Grafik 74">
            <a:extLst>
              <a:ext uri="{FF2B5EF4-FFF2-40B4-BE49-F238E27FC236}">
                <a16:creationId xmlns:a16="http://schemas.microsoft.com/office/drawing/2014/main" id="{2208E386-59A8-4C3E-9F07-1D81918D7AC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608" y="3338120"/>
            <a:ext cx="363829" cy="360000"/>
          </a:xfrm>
          <a:prstGeom prst="rect">
            <a:avLst/>
          </a:prstGeom>
        </p:spPr>
      </p:pic>
      <p:sp>
        <p:nvSpPr>
          <p:cNvPr id="154" name="Rechteck 33">
            <a:extLst>
              <a:ext uri="{FF2B5EF4-FFF2-40B4-BE49-F238E27FC236}">
                <a16:creationId xmlns:a16="http://schemas.microsoft.com/office/drawing/2014/main" id="{889012F7-1939-460C-98F5-CC485445B38B}"/>
              </a:ext>
            </a:extLst>
          </p:cNvPr>
          <p:cNvSpPr/>
          <p:nvPr/>
        </p:nvSpPr>
        <p:spPr>
          <a:xfrm>
            <a:off x="2479213" y="2937892"/>
            <a:ext cx="397602" cy="211680"/>
          </a:xfrm>
          <a:prstGeom prst="rect">
            <a:avLst/>
          </a:prstGeom>
          <a:solidFill>
            <a:srgbClr val="00B050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en-US" sz="1350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Grafik 68">
            <a:extLst>
              <a:ext uri="{FF2B5EF4-FFF2-40B4-BE49-F238E27FC236}">
                <a16:creationId xmlns:a16="http://schemas.microsoft.com/office/drawing/2014/main" id="{A39E7541-A459-43E2-881C-64344C778AB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522" y="2869003"/>
            <a:ext cx="360000" cy="356210"/>
          </a:xfrm>
          <a:prstGeom prst="rect">
            <a:avLst/>
          </a:prstGeom>
        </p:spPr>
      </p:pic>
      <p:sp>
        <p:nvSpPr>
          <p:cNvPr id="155" name="Textfeld 103">
            <a:extLst>
              <a:ext uri="{FF2B5EF4-FFF2-40B4-BE49-F238E27FC236}">
                <a16:creationId xmlns:a16="http://schemas.microsoft.com/office/drawing/2014/main" id="{E67D6AC7-38F8-479A-AC27-4148EF9B8EF2}"/>
              </a:ext>
            </a:extLst>
          </p:cNvPr>
          <p:cNvSpPr/>
          <p:nvPr/>
        </p:nvSpPr>
        <p:spPr>
          <a:xfrm>
            <a:off x="4435748" y="4849367"/>
            <a:ext cx="2445540" cy="20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defTabSz="342900"/>
            <a:r>
              <a:rPr lang="en-US" sz="900" u="sng" spc="-1" dirty="0">
                <a:solidFill>
                  <a:prstClr val="black"/>
                </a:solidFill>
                <a:latin typeface="Arial"/>
                <a:hlinkClick r:id="rId16"/>
              </a:rPr>
              <a:t>indico.desy.de/event/40831/page/4669-vision</a:t>
            </a:r>
            <a:endParaRPr lang="en-GB" sz="9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Footer Placeholder 155">
            <a:extLst>
              <a:ext uri="{FF2B5EF4-FFF2-40B4-BE49-F238E27FC236}">
                <a16:creationId xmlns:a16="http://schemas.microsoft.com/office/drawing/2014/main" id="{1C85E864-86F2-42E5-932E-2E8151EF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5" name="Grafik 75">
            <a:extLst>
              <a:ext uri="{FF2B5EF4-FFF2-40B4-BE49-F238E27FC236}">
                <a16:creationId xmlns:a16="http://schemas.microsoft.com/office/drawing/2014/main" id="{4DF8C8DC-9B71-4669-83D5-4FF4198B3E9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222" y="3248025"/>
            <a:ext cx="545936" cy="5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0" grpId="0" animBg="1"/>
      <p:bldP spid="152" grpId="0" animBg="1"/>
      <p:bldP spid="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E1B366-FAC9-4956-9075-DD6C611858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536220"/>
            <a:ext cx="8424000" cy="266400"/>
          </a:xfrm>
        </p:spPr>
        <p:txBody>
          <a:bodyPr/>
          <a:lstStyle/>
          <a:p>
            <a:r>
              <a:rPr lang="en-US" dirty="0"/>
              <a:t>Continuous development of very successful ARD topic structure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C06E0C6-2123-4AD0-9CE2-7A8A123C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5616"/>
            <a:ext cx="8424000" cy="371930"/>
          </a:xfrm>
        </p:spPr>
        <p:txBody>
          <a:bodyPr/>
          <a:lstStyle/>
          <a:p>
            <a:r>
              <a:rPr lang="en-US" dirty="0"/>
              <a:t>ARD in </a:t>
            </a:r>
            <a:r>
              <a:rPr lang="en-US" dirty="0" err="1"/>
              <a:t>PoF</a:t>
            </a:r>
            <a:r>
              <a:rPr lang="en-US" dirty="0"/>
              <a:t> V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9B4368B-353B-4414-9CB4-CD98B822877C}"/>
              </a:ext>
            </a:extLst>
          </p:cNvPr>
          <p:cNvGraphicFramePr/>
          <p:nvPr/>
        </p:nvGraphicFramePr>
        <p:xfrm>
          <a:off x="603911" y="879903"/>
          <a:ext cx="6024002" cy="30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1DBBAA8-FE8C-4255-99E3-BA9162DFB206}"/>
              </a:ext>
            </a:extLst>
          </p:cNvPr>
          <p:cNvGrpSpPr/>
          <p:nvPr/>
        </p:nvGrpSpPr>
        <p:grpSpPr>
          <a:xfrm>
            <a:off x="555464" y="1262299"/>
            <a:ext cx="2967506" cy="2839477"/>
            <a:chOff x="4851784" y="834894"/>
            <a:chExt cx="2916000" cy="3530381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6A0949B8-4723-4E6D-8B3E-12B83DDDE8F1}"/>
                </a:ext>
              </a:extLst>
            </p:cNvPr>
            <p:cNvSpPr/>
            <p:nvPr/>
          </p:nvSpPr>
          <p:spPr>
            <a:xfrm>
              <a:off x="4851784" y="834894"/>
              <a:ext cx="2916000" cy="805672"/>
            </a:xfrm>
            <a:prstGeom prst="roundRect">
              <a:avLst/>
            </a:prstGeom>
            <a:solidFill>
              <a:srgbClr val="DF8B2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Advanced  CW SRF-Systems</a:t>
              </a:r>
            </a:p>
          </p:txBody>
        </p:sp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5D3F4FC8-4BE4-415D-B9CB-64483B01AED7}"/>
                </a:ext>
              </a:extLst>
            </p:cNvPr>
            <p:cNvSpPr/>
            <p:nvPr/>
          </p:nvSpPr>
          <p:spPr>
            <a:xfrm>
              <a:off x="4851784" y="1732453"/>
              <a:ext cx="2916000" cy="805672"/>
            </a:xfrm>
            <a:prstGeom prst="roundRect">
              <a:avLst/>
            </a:prstGeom>
            <a:solidFill>
              <a:srgbClr val="DF8B2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New Concepts and Prototypes for Maximizing the Performance of Hadron &amp; Electron Accelerators</a:t>
              </a: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AE682601-1015-4C29-A90A-8ADE789177C2}"/>
                </a:ext>
              </a:extLst>
            </p:cNvPr>
            <p:cNvSpPr/>
            <p:nvPr/>
          </p:nvSpPr>
          <p:spPr>
            <a:xfrm>
              <a:off x="4851784" y="2642879"/>
              <a:ext cx="2916000" cy="805672"/>
            </a:xfrm>
            <a:prstGeom prst="roundRect">
              <a:avLst/>
            </a:prstGeom>
            <a:solidFill>
              <a:srgbClr val="DF8B2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Advanced Beam Control, Diagnostics and Dynamics</a:t>
              </a:r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6910FFC1-B58E-480C-B384-29680FB925FC}"/>
                </a:ext>
              </a:extLst>
            </p:cNvPr>
            <p:cNvSpPr/>
            <p:nvPr/>
          </p:nvSpPr>
          <p:spPr>
            <a:xfrm>
              <a:off x="4851784" y="3559603"/>
              <a:ext cx="2916000" cy="805672"/>
            </a:xfrm>
            <a:prstGeom prst="roundRect">
              <a:avLst/>
            </a:prstGeom>
            <a:solidFill>
              <a:srgbClr val="DF8B2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Ultra Compact, Novel Accelerators and their Applications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190C5F1-650A-45F5-BDBD-61F71E85C507}"/>
              </a:ext>
            </a:extLst>
          </p:cNvPr>
          <p:cNvGrpSpPr/>
          <p:nvPr/>
        </p:nvGrpSpPr>
        <p:grpSpPr>
          <a:xfrm>
            <a:off x="36590" y="1301804"/>
            <a:ext cx="468003" cy="2463261"/>
            <a:chOff x="2532751" y="1632516"/>
            <a:chExt cx="468003" cy="246326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9488B4E-0BC3-40C8-AD70-2BAD5F7DD8C5}"/>
                </a:ext>
              </a:extLst>
            </p:cNvPr>
            <p:cNvSpPr txBox="1"/>
            <p:nvPr/>
          </p:nvSpPr>
          <p:spPr>
            <a:xfrm>
              <a:off x="2532753" y="2390766"/>
              <a:ext cx="46800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ST2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9DF9C52-D5E4-4048-967C-BB02CB2E2D6E}"/>
                </a:ext>
              </a:extLst>
            </p:cNvPr>
            <p:cNvSpPr txBox="1"/>
            <p:nvPr/>
          </p:nvSpPr>
          <p:spPr>
            <a:xfrm>
              <a:off x="2532752" y="3094169"/>
              <a:ext cx="46800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ST3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04103A-7FA1-4556-BB57-22926A261683}"/>
                </a:ext>
              </a:extLst>
            </p:cNvPr>
            <p:cNvSpPr txBox="1"/>
            <p:nvPr/>
          </p:nvSpPr>
          <p:spPr>
            <a:xfrm>
              <a:off x="2532751" y="3818778"/>
              <a:ext cx="46800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ST4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1884510-E507-4DAE-ACE2-107364258163}"/>
                </a:ext>
              </a:extLst>
            </p:cNvPr>
            <p:cNvSpPr txBox="1"/>
            <p:nvPr/>
          </p:nvSpPr>
          <p:spPr>
            <a:xfrm>
              <a:off x="2532754" y="1632516"/>
              <a:ext cx="46800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ST1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BC15F3F-DB3D-4FCC-A900-C4F9E8B5B260}"/>
              </a:ext>
            </a:extLst>
          </p:cNvPr>
          <p:cNvGrpSpPr/>
          <p:nvPr/>
        </p:nvGrpSpPr>
        <p:grpSpPr>
          <a:xfrm>
            <a:off x="3618679" y="1262299"/>
            <a:ext cx="2967506" cy="2839477"/>
            <a:chOff x="4851784" y="834894"/>
            <a:chExt cx="2916000" cy="3530381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069C93AC-6C85-4553-A759-3BC05F7CBD55}"/>
                </a:ext>
              </a:extLst>
            </p:cNvPr>
            <p:cNvSpPr/>
            <p:nvPr/>
          </p:nvSpPr>
          <p:spPr>
            <a:xfrm>
              <a:off x="4851784" y="834894"/>
              <a:ext cx="2916000" cy="80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SRF systems for sustainable applications</a:t>
              </a: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50D43D42-A122-416B-AEBA-2E2C962AAB7A}"/>
                </a:ext>
              </a:extLst>
            </p:cNvPr>
            <p:cNvSpPr/>
            <p:nvPr/>
          </p:nvSpPr>
          <p:spPr>
            <a:xfrm>
              <a:off x="4851784" y="1732453"/>
              <a:ext cx="2916000" cy="80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Efficient and High-Performance Hadron &amp; Electron Accelerators</a:t>
              </a: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62185F21-CB55-4B59-B942-8A4CD00EDA48}"/>
                </a:ext>
              </a:extLst>
            </p:cNvPr>
            <p:cNvSpPr/>
            <p:nvPr/>
          </p:nvSpPr>
          <p:spPr>
            <a:xfrm>
              <a:off x="4851784" y="2642879"/>
              <a:ext cx="2916000" cy="80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Advanced Beam Control, Diagnostics and Dynamics</a:t>
              </a: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E8323D98-F137-486D-92D6-499346D14D65}"/>
                </a:ext>
              </a:extLst>
            </p:cNvPr>
            <p:cNvSpPr/>
            <p:nvPr/>
          </p:nvSpPr>
          <p:spPr>
            <a:xfrm>
              <a:off x="4851784" y="3559603"/>
              <a:ext cx="2916000" cy="80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Ultra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Compac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</a:t>
              </a:r>
              <a:r>
                <a:rPr kumimoji="0" lang="en-GB" sz="1400" b="0" i="0" u="none" strike="sng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Novel Accelerators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Plasma based Accelerators and their Applications</a:t>
              </a:r>
            </a:p>
          </p:txBody>
        </p:sp>
      </p:grpSp>
      <p:pic>
        <p:nvPicPr>
          <p:cNvPr id="16" name="Picture 8" descr="http://technologieplattform.dresden-concept.de/userdata/HZDR-logo-64px.png">
            <a:extLst>
              <a:ext uri="{FF2B5EF4-FFF2-40B4-BE49-F238E27FC236}">
                <a16:creationId xmlns:a16="http://schemas.microsoft.com/office/drawing/2014/main" id="{07576474-2411-AF48-FAB1-3131D1EA8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107" y="1777028"/>
            <a:ext cx="594785" cy="1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3AAB5AF-F8D6-9098-BE83-1F34B56732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871" y="1286385"/>
            <a:ext cx="344376" cy="34437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7DDC7D8-AFC2-10D2-BD3F-2647093318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618" y="1650182"/>
            <a:ext cx="1146812" cy="403144"/>
          </a:xfrm>
          <a:prstGeom prst="rect">
            <a:avLst/>
          </a:prstGeom>
        </p:spPr>
      </p:pic>
      <p:pic>
        <p:nvPicPr>
          <p:cNvPr id="19" name="Picture 2" descr="https://upload.wikimedia.org/wikipedia/commons/d/d9/GSI_Logo_rgb.png">
            <a:extLst>
              <a:ext uri="{FF2B5EF4-FFF2-40B4-BE49-F238E27FC236}">
                <a16:creationId xmlns:a16="http://schemas.microsoft.com/office/drawing/2014/main" id="{63BC1581-4E9E-1FE5-5929-DA293BA0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678" y="1333832"/>
            <a:ext cx="556087" cy="17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aiw2012.west.uni-koblenz.de/files/2012/04/logo_kit.png">
            <a:extLst>
              <a:ext uri="{FF2B5EF4-FFF2-40B4-BE49-F238E27FC236}">
                <a16:creationId xmlns:a16="http://schemas.microsoft.com/office/drawing/2014/main" id="{26F0A527-1FFB-E8BA-8B7F-C9A55D03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157" y="1751210"/>
            <a:ext cx="415337" cy="2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54ED915-4477-9034-5543-6884DDC752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003" y="1331830"/>
            <a:ext cx="455357" cy="264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E7AB766-427D-7B47-4379-5CC98893B9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016" y="1352391"/>
            <a:ext cx="475824" cy="23247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8B355906-B351-BE7C-986C-20C6825343C4}"/>
              </a:ext>
            </a:extLst>
          </p:cNvPr>
          <p:cNvSpPr txBox="1"/>
          <p:nvPr/>
        </p:nvSpPr>
        <p:spPr>
          <a:xfrm>
            <a:off x="6721404" y="897818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centres &amp; 2 Institutes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68FC54-AE50-4F59-833D-FF1A15F97EE5}"/>
              </a:ext>
            </a:extLst>
          </p:cNvPr>
          <p:cNvSpPr txBox="1"/>
          <p:nvPr/>
        </p:nvSpPr>
        <p:spPr>
          <a:xfrm>
            <a:off x="6624639" y="2169035"/>
            <a:ext cx="254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R&amp;D for outstanding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&amp; technologies</a:t>
            </a: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048E3EDD-54A4-AE3C-61A1-2D0EA85F0319}"/>
              </a:ext>
            </a:extLst>
          </p:cNvPr>
          <p:cNvSpPr/>
          <p:nvPr/>
        </p:nvSpPr>
        <p:spPr>
          <a:xfrm>
            <a:off x="4888259" y="4276521"/>
            <a:ext cx="2967506" cy="648000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Contribution to Competence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Optical Technologies (OPT)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7E1AC7F-08A3-75A7-823C-DA09FC8DEDEF}"/>
              </a:ext>
            </a:extLst>
          </p:cNvPr>
          <p:cNvSpPr txBox="1"/>
          <p:nvPr/>
        </p:nvSpPr>
        <p:spPr>
          <a:xfrm>
            <a:off x="6059697" y="386292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tbd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1740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B203BB5-2C75-398D-633C-18327CA0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of ST3 should be changed after 7 years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AFB608-4BCC-C8D1-10ED-9B2489EC0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how to be even more advanced ??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3A07148-6DF6-DF33-BB5A-FFC2F90EAD47}"/>
              </a:ext>
            </a:extLst>
          </p:cNvPr>
          <p:cNvSpPr/>
          <p:nvPr/>
        </p:nvSpPr>
        <p:spPr>
          <a:xfrm>
            <a:off x="358775" y="1528793"/>
            <a:ext cx="2967506" cy="648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Advanced Beam Control, Diagnostics and Dynamics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403D607-54A9-C8A3-93BE-A3ACD10EB8E2}"/>
              </a:ext>
            </a:extLst>
          </p:cNvPr>
          <p:cNvGrpSpPr/>
          <p:nvPr/>
        </p:nvGrpSpPr>
        <p:grpSpPr>
          <a:xfrm>
            <a:off x="3574107" y="1528793"/>
            <a:ext cx="4665760" cy="648000"/>
            <a:chOff x="3574107" y="2495740"/>
            <a:chExt cx="4665760" cy="64800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0917C60F-8199-3C38-28A7-16012500B601}"/>
                </a:ext>
              </a:extLst>
            </p:cNvPr>
            <p:cNvSpPr/>
            <p:nvPr/>
          </p:nvSpPr>
          <p:spPr>
            <a:xfrm>
              <a:off x="5272361" y="2495740"/>
              <a:ext cx="2967506" cy="648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6D Beam Dynamics, Diagnostics </a:t>
              </a:r>
              <a:r>
                <a:rPr lang="en-GB" sz="1400" kern="0" dirty="0">
                  <a:solidFill>
                    <a:prstClr val="white"/>
                  </a:solidFill>
                  <a:latin typeface="Arial"/>
                </a:rPr>
                <a:t>and intelligent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Beam Control</a:t>
              </a:r>
            </a:p>
          </p:txBody>
        </p:sp>
        <p:sp>
          <p:nvSpPr>
            <p:cNvPr id="13" name="Pfeil nach rechts 12">
              <a:extLst>
                <a:ext uri="{FF2B5EF4-FFF2-40B4-BE49-F238E27FC236}">
                  <a16:creationId xmlns:a16="http://schemas.microsoft.com/office/drawing/2014/main" id="{A138647D-3396-AC54-2958-B28BC9CF6B33}"/>
                </a:ext>
              </a:extLst>
            </p:cNvPr>
            <p:cNvSpPr/>
            <p:nvPr/>
          </p:nvSpPr>
          <p:spPr>
            <a:xfrm>
              <a:off x="3574107" y="2667340"/>
              <a:ext cx="1450428" cy="3048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2A5D5315-F402-9685-A9A5-2F9C6C43C757}"/>
              </a:ext>
            </a:extLst>
          </p:cNvPr>
          <p:cNvSpPr txBox="1"/>
          <p:nvPr/>
        </p:nvSpPr>
        <p:spPr>
          <a:xfrm>
            <a:off x="809297" y="2806262"/>
            <a:ext cx="4249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challenges do you see for </a:t>
            </a:r>
            <a:r>
              <a:rPr lang="en-GB" dirty="0" err="1"/>
              <a:t>PoF</a:t>
            </a:r>
            <a:r>
              <a:rPr lang="en-GB" dirty="0"/>
              <a:t> V?</a:t>
            </a:r>
          </a:p>
          <a:p>
            <a:r>
              <a:rPr lang="en-GB" dirty="0"/>
              <a:t>What are your wishes?</a:t>
            </a:r>
          </a:p>
          <a:p>
            <a:r>
              <a:rPr lang="en-GB" dirty="0"/>
              <a:t>What would help you? </a:t>
            </a:r>
          </a:p>
        </p:txBody>
      </p:sp>
    </p:spTree>
    <p:extLst>
      <p:ext uri="{BB962C8B-B14F-4D97-AF65-F5344CB8AC3E}">
        <p14:creationId xmlns:p14="http://schemas.microsoft.com/office/powerpoint/2010/main" val="15553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BD8A0-DD2E-9356-7CC8-7CAEA1B63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20068-C57A-5C53-395F-7C41B34D20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4" y="536220"/>
            <a:ext cx="8990177" cy="266400"/>
          </a:xfrm>
        </p:spPr>
        <p:txBody>
          <a:bodyPr/>
          <a:lstStyle/>
          <a:p>
            <a:r>
              <a:rPr lang="en-US" dirty="0"/>
              <a:t>Central ARD mission in one sentence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8C21A5-0946-4EAA-BEE3-687401F8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5616"/>
            <a:ext cx="8424000" cy="371930"/>
          </a:xfrm>
        </p:spPr>
        <p:txBody>
          <a:bodyPr/>
          <a:lstStyle/>
          <a:p>
            <a:r>
              <a:rPr lang="en-US" dirty="0"/>
              <a:t>ARD in </a:t>
            </a:r>
            <a:r>
              <a:rPr lang="en-US" dirty="0" err="1"/>
              <a:t>PoF</a:t>
            </a:r>
            <a:r>
              <a:rPr lang="en-US" dirty="0"/>
              <a:t> V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E5CECA-515C-BB83-92B6-CCA320B97AD7}"/>
              </a:ext>
            </a:extLst>
          </p:cNvPr>
          <p:cNvSpPr txBox="1"/>
          <p:nvPr/>
        </p:nvSpPr>
        <p:spPr>
          <a:xfrm>
            <a:off x="254140" y="960059"/>
            <a:ext cx="7031669" cy="2107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b="1" dirty="0"/>
          </a:p>
          <a:p>
            <a:r>
              <a:rPr lang="en-US" sz="2800" b="1" dirty="0"/>
              <a:t>Accelerator Science and Technology for</a:t>
            </a:r>
            <a:br>
              <a:rPr lang="en-US" sz="2800" b="1" dirty="0"/>
            </a:br>
            <a:r>
              <a:rPr lang="en-US" sz="2800" b="1" dirty="0"/>
              <a:t>highest performance and sustainability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1832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66679664-A542-1CA3-E840-933EAACD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towards </a:t>
            </a:r>
            <a:r>
              <a:rPr lang="en-GB" dirty="0" err="1"/>
              <a:t>PoF</a:t>
            </a:r>
            <a:r>
              <a:rPr lang="en-GB" dirty="0"/>
              <a:t> V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66BAAB8-74F2-ADC8-8A62-E5FAF63C1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strategic evaluation in 2026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3974722B-65F5-6D58-373E-6D0A23D6D44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1.7. – Start - Kick-off </a:t>
            </a:r>
            <a:r>
              <a:rPr lang="de-DE" dirty="0" err="1"/>
              <a:t>meeting</a:t>
            </a:r>
            <a:r>
              <a:rPr lang="de-DE" dirty="0"/>
              <a:t> in Kassel</a:t>
            </a:r>
          </a:p>
          <a:p>
            <a:r>
              <a:rPr lang="de-DE" dirty="0"/>
              <a:t>end </a:t>
            </a:r>
            <a:r>
              <a:rPr lang="de-DE" dirty="0" err="1"/>
              <a:t>of</a:t>
            </a:r>
            <a:r>
              <a:rPr lang="de-DE" dirty="0"/>
              <a:t> September – </a:t>
            </a:r>
            <a:r>
              <a:rPr lang="de-DE" dirty="0" err="1"/>
              <a:t>first</a:t>
            </a:r>
            <a:r>
              <a:rPr lang="de-DE" dirty="0"/>
              <a:t> draft </a:t>
            </a:r>
            <a:r>
              <a:rPr lang="de-DE" dirty="0" err="1"/>
              <a:t>programm</a:t>
            </a:r>
            <a:r>
              <a:rPr lang="de-DE" dirty="0"/>
              <a:t>/</a:t>
            </a:r>
            <a:r>
              <a:rPr lang="de-DE" dirty="0" err="1"/>
              <a:t>topics</a:t>
            </a:r>
            <a:endParaRPr lang="de-DE" dirty="0"/>
          </a:p>
          <a:p>
            <a:r>
              <a:rPr lang="de-DE" dirty="0"/>
              <a:t>Mid </a:t>
            </a:r>
            <a:r>
              <a:rPr lang="de-DE" dirty="0" err="1"/>
              <a:t>December</a:t>
            </a:r>
            <a:r>
              <a:rPr lang="de-DE" dirty="0"/>
              <a:t> – </a:t>
            </a:r>
            <a:r>
              <a:rPr lang="de-DE" dirty="0" err="1"/>
              <a:t>complete</a:t>
            </a:r>
            <a:r>
              <a:rPr lang="de-DE" dirty="0"/>
              <a:t> draft (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final </a:t>
            </a:r>
            <a:r>
              <a:rPr lang="de-DE" dirty="0" err="1"/>
              <a:t>version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MB Materie</a:t>
            </a:r>
          </a:p>
          <a:p>
            <a:r>
              <a:rPr lang="de-DE" dirty="0"/>
              <a:t>Jan/Feb –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reviews</a:t>
            </a:r>
            <a:r>
              <a:rPr lang="de-DE" dirty="0"/>
              <a:t>/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rounds</a:t>
            </a:r>
            <a:endParaRPr lang="de-DE" dirty="0"/>
          </a:p>
          <a:p>
            <a:r>
              <a:rPr lang="de-DE" dirty="0"/>
              <a:t>Mid March – </a:t>
            </a:r>
            <a:r>
              <a:rPr lang="de-DE" dirty="0" err="1"/>
              <a:t>hand</a:t>
            </a:r>
            <a:r>
              <a:rPr lang="de-DE" dirty="0"/>
              <a:t> in at Helmholtz </a:t>
            </a:r>
            <a:r>
              <a:rPr lang="de-DE" dirty="0" err="1"/>
              <a:t>office</a:t>
            </a:r>
            <a:r>
              <a:rPr lang="de-DE" dirty="0"/>
              <a:t> Berlin</a:t>
            </a:r>
          </a:p>
          <a:p>
            <a:r>
              <a:rPr lang="de-DE" dirty="0"/>
              <a:t>End March –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reviewers</a:t>
            </a:r>
            <a:endParaRPr lang="de-DE" dirty="0"/>
          </a:p>
          <a:p>
            <a:r>
              <a:rPr lang="de-DE" dirty="0"/>
              <a:t>April/May – </a:t>
            </a:r>
            <a:r>
              <a:rPr lang="de-DE" dirty="0" err="1"/>
              <a:t>Rehearsals</a:t>
            </a:r>
            <a:endParaRPr lang="de-DE" dirty="0"/>
          </a:p>
          <a:p>
            <a:r>
              <a:rPr lang="de-DE" dirty="0"/>
              <a:t>26.-29.5.2026 – Strategic Evaluation Matter (Berlin-Buch)</a:t>
            </a:r>
          </a:p>
        </p:txBody>
      </p:sp>
    </p:spTree>
    <p:extLst>
      <p:ext uri="{BB962C8B-B14F-4D97-AF65-F5344CB8AC3E}">
        <p14:creationId xmlns:p14="http://schemas.microsoft.com/office/powerpoint/2010/main" val="175252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972B7E-E89A-4186-9765-349526AFBE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E75B8A-8AFD-4FFE-90F5-AC5FDF0C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E9910B-A996-4BDC-95B9-AE1A2269A864}"/>
              </a:ext>
            </a:extLst>
          </p:cNvPr>
          <p:cNvSpPr txBox="1"/>
          <p:nvPr/>
        </p:nvSpPr>
        <p:spPr>
          <a:xfrm>
            <a:off x="260611" y="4087404"/>
            <a:ext cx="854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a long way to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there will always be a sunrise in the morning and light at the end of the tunnel.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393052-3D33-4D34-AC47-289196F6C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18" y="0"/>
            <a:ext cx="9169849" cy="51435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E8710E3-1A87-4082-843E-2614EF986DC4}"/>
              </a:ext>
            </a:extLst>
          </p:cNvPr>
          <p:cNvSpPr txBox="1"/>
          <p:nvPr/>
        </p:nvSpPr>
        <p:spPr>
          <a:xfrm>
            <a:off x="413011" y="4239804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train is on full speed!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Caution at the platform edge ;)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DB8AE61-E182-E511-4EEA-36B6E87F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ARD ST3 annual meeting in Zeuthen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AE9D2E-5D01-5387-3EA6-45EC5B88DD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 numbers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18B325F-504F-6A81-5E26-1F3E6D2B2D9D}"/>
              </a:ext>
            </a:extLst>
          </p:cNvPr>
          <p:cNvSpPr txBox="1"/>
          <p:nvPr/>
        </p:nvSpPr>
        <p:spPr>
          <a:xfrm>
            <a:off x="295713" y="1250731"/>
            <a:ext cx="50546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67 participants</a:t>
            </a:r>
          </a:p>
          <a:p>
            <a:endParaRPr lang="en-GB" dirty="0"/>
          </a:p>
          <a:p>
            <a:r>
              <a:rPr lang="en-GB" dirty="0"/>
              <a:t>29 talks</a:t>
            </a:r>
          </a:p>
          <a:p>
            <a:endParaRPr lang="en-GB" dirty="0"/>
          </a:p>
          <a:p>
            <a:r>
              <a:rPr lang="en-GB" dirty="0"/>
              <a:t>32 speed-talks</a:t>
            </a:r>
          </a:p>
          <a:p>
            <a:endParaRPr lang="en-GB" dirty="0"/>
          </a:p>
          <a:p>
            <a:r>
              <a:rPr lang="en-GB" dirty="0"/>
              <a:t>Tutorial: “THz generation and diagnostics”</a:t>
            </a:r>
          </a:p>
          <a:p>
            <a:r>
              <a:rPr lang="de-DE" dirty="0"/>
              <a:t>Tutorial: "Energy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"</a:t>
            </a:r>
            <a:endParaRPr lang="en-GB" dirty="0"/>
          </a:p>
          <a:p>
            <a:r>
              <a:rPr lang="en-GB" dirty="0"/>
              <a:t>Pre-Workshop: “Medical application”</a:t>
            </a:r>
          </a:p>
          <a:p>
            <a:r>
              <a:rPr lang="en-GB" dirty="0"/>
              <a:t>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22491A8-B5B3-5105-22CC-3BD5C2F7F317}"/>
              </a:ext>
            </a:extLst>
          </p:cNvPr>
          <p:cNvGrpSpPr/>
          <p:nvPr/>
        </p:nvGrpSpPr>
        <p:grpSpPr>
          <a:xfrm>
            <a:off x="6327830" y="2283394"/>
            <a:ext cx="2227592" cy="2067889"/>
            <a:chOff x="6683445" y="1085105"/>
            <a:chExt cx="1715238" cy="1440576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C56C302-DAD3-5544-3C23-EBEC5F367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445" y="1085105"/>
              <a:ext cx="1715238" cy="144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5A7DABC7-2283-B4BA-E002-6F770A8BB76D}"/>
                </a:ext>
              </a:extLst>
            </p:cNvPr>
            <p:cNvSpPr txBox="1"/>
            <p:nvPr/>
          </p:nvSpPr>
          <p:spPr>
            <a:xfrm>
              <a:off x="6852418" y="1357003"/>
              <a:ext cx="1377291" cy="87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1100" b="1" dirty="0">
                <a:latin typeface="Segoe Script" panose="020B0504020000000003" pitchFamily="34" charset="0"/>
              </a:endParaRPr>
            </a:p>
            <a:p>
              <a:r>
                <a:rPr lang="de-DE" sz="1300" b="1" dirty="0" err="1">
                  <a:latin typeface="Segoe Script" panose="020B0504020000000003" pitchFamily="34" charset="0"/>
                </a:rPr>
                <a:t>if</a:t>
              </a:r>
              <a:r>
                <a:rPr lang="de-DE" sz="1300" b="1" dirty="0">
                  <a:latin typeface="Segoe Script" panose="020B0504020000000003" pitchFamily="34" charset="0"/>
                </a:rPr>
                <a:t> </a:t>
              </a:r>
              <a:r>
                <a:rPr lang="de-DE" sz="1300" b="1" dirty="0" err="1">
                  <a:latin typeface="Segoe Script" panose="020B0504020000000003" pitchFamily="34" charset="0"/>
                </a:rPr>
                <a:t>you</a:t>
              </a:r>
              <a:r>
                <a:rPr lang="de-DE" sz="1300" b="1" dirty="0">
                  <a:latin typeface="Segoe Script" panose="020B0504020000000003" pitchFamily="34" charset="0"/>
                </a:rPr>
                <a:t> </a:t>
              </a:r>
              <a:r>
                <a:rPr lang="de-DE" sz="1300" b="1" dirty="0" err="1">
                  <a:latin typeface="Segoe Script" panose="020B0504020000000003" pitchFamily="34" charset="0"/>
                </a:rPr>
                <a:t>have</a:t>
              </a:r>
              <a:r>
                <a:rPr lang="de-DE" sz="1300" b="1" dirty="0">
                  <a:latin typeface="Segoe Script" panose="020B0504020000000003" pitchFamily="34" charset="0"/>
                </a:rPr>
                <a:t> </a:t>
              </a:r>
              <a:r>
                <a:rPr lang="de-DE" sz="1300" b="1" dirty="0" err="1">
                  <a:latin typeface="Segoe Script" panose="020B0504020000000003" pitchFamily="34" charset="0"/>
                </a:rPr>
                <a:t>ideas</a:t>
              </a:r>
              <a:r>
                <a:rPr lang="de-DE" sz="1300" b="1" dirty="0">
                  <a:latin typeface="Segoe Script" panose="020B0504020000000003" pitchFamily="34" charset="0"/>
                </a:rPr>
                <a:t> / </a:t>
              </a:r>
              <a:r>
                <a:rPr lang="de-DE" sz="1300" b="1" dirty="0" err="1">
                  <a:latin typeface="Segoe Script" panose="020B0504020000000003" pitchFamily="34" charset="0"/>
                </a:rPr>
                <a:t>wishes</a:t>
              </a:r>
              <a:r>
                <a:rPr lang="de-DE" sz="1300" b="1" dirty="0">
                  <a:latin typeface="Segoe Script" panose="020B0504020000000003" pitchFamily="34" charset="0"/>
                </a:rPr>
                <a:t> </a:t>
              </a:r>
              <a:r>
                <a:rPr lang="de-DE" sz="1300" b="1" dirty="0" err="1">
                  <a:latin typeface="Segoe Script" panose="020B0504020000000003" pitchFamily="34" charset="0"/>
                </a:rPr>
                <a:t>for</a:t>
              </a:r>
              <a:r>
                <a:rPr lang="de-DE" sz="1300" b="1" dirty="0">
                  <a:latin typeface="Segoe Script" panose="020B0504020000000003" pitchFamily="34" charset="0"/>
                </a:rPr>
                <a:t> </a:t>
              </a:r>
              <a:r>
                <a:rPr lang="de-DE" sz="1300" b="1" dirty="0" err="1">
                  <a:latin typeface="Segoe Script" panose="020B0504020000000003" pitchFamily="34" charset="0"/>
                </a:rPr>
                <a:t>tutorials</a:t>
              </a:r>
              <a:r>
                <a:rPr lang="de-DE" sz="1300" b="1" dirty="0">
                  <a:latin typeface="Segoe Script" panose="020B0504020000000003" pitchFamily="34" charset="0"/>
                </a:rPr>
                <a:t> / </a:t>
              </a:r>
              <a:r>
                <a:rPr lang="de-DE" sz="1300" b="1" dirty="0" err="1">
                  <a:latin typeface="Segoe Script" panose="020B0504020000000003" pitchFamily="34" charset="0"/>
                </a:rPr>
                <a:t>pre</a:t>
              </a:r>
              <a:r>
                <a:rPr lang="de-DE" sz="1300" b="1" dirty="0">
                  <a:latin typeface="Segoe Script" panose="020B0504020000000003" pitchFamily="34" charset="0"/>
                </a:rPr>
                <a:t>-workshops…</a:t>
              </a:r>
            </a:p>
            <a:p>
              <a:r>
                <a:rPr lang="de-DE" sz="1300" b="1" dirty="0">
                  <a:latin typeface="Segoe Script" panose="020B0504020000000003" pitchFamily="34" charset="0"/>
                </a:rPr>
                <a:t> </a:t>
              </a:r>
              <a:r>
                <a:rPr lang="de-DE" sz="1300" b="1" dirty="0" err="1">
                  <a:latin typeface="Segoe Script" panose="020B0504020000000003" pitchFamily="34" charset="0"/>
                </a:rPr>
                <a:t>let</a:t>
              </a:r>
              <a:r>
                <a:rPr lang="de-DE" sz="1300" b="1" dirty="0">
                  <a:latin typeface="Segoe Script" panose="020B0504020000000003" pitchFamily="34" charset="0"/>
                </a:rPr>
                <a:t> </a:t>
              </a:r>
              <a:r>
                <a:rPr lang="de-DE" sz="1300" b="1" dirty="0" err="1">
                  <a:latin typeface="Segoe Script" panose="020B0504020000000003" pitchFamily="34" charset="0"/>
                </a:rPr>
                <a:t>us</a:t>
              </a:r>
              <a:r>
                <a:rPr lang="de-DE" sz="1300" b="1" dirty="0">
                  <a:latin typeface="Segoe Script" panose="020B0504020000000003" pitchFamily="34" charset="0"/>
                </a:rPr>
                <a:t> </a:t>
              </a:r>
              <a:r>
                <a:rPr lang="de-DE" sz="1300" b="1" dirty="0" err="1">
                  <a:latin typeface="Segoe Script" panose="020B0504020000000003" pitchFamily="34" charset="0"/>
                </a:rPr>
                <a:t>know</a:t>
              </a:r>
              <a:r>
                <a:rPr lang="de-DE" sz="1300" b="1" dirty="0">
                  <a:latin typeface="Segoe Script" panose="020B0504020000000003" pitchFamily="34" charset="0"/>
                </a:rPr>
                <a:t>!</a:t>
              </a:r>
              <a:endParaRPr lang="en-US" sz="1300" b="1" dirty="0">
                <a:latin typeface="Segoe Script" panose="020B050402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8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OF-Präsentation_2025" id="{17DA0B42-0105-854E-AD27-509BD3F23BE3}" vid="{6C0C736C-0AF0-0E4E-85D9-DA1D1D27291C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EA3386667A24ABED76657A199C897" ma:contentTypeVersion="11" ma:contentTypeDescription="Create a new document." ma:contentTypeScope="" ma:versionID="b0519c5143bf106a67fead345174753d">
  <xsd:schema xmlns:xsd="http://www.w3.org/2001/XMLSchema" xmlns:xs="http://www.w3.org/2001/XMLSchema" xmlns:p="http://schemas.microsoft.com/office/2006/metadata/properties" xmlns:ns2="2668c39e-32cb-4ca7-928f-619d2affac2f" xmlns:ns3="f614114f-b3e6-4000-985a-7db251a3abc3" targetNamespace="http://schemas.microsoft.com/office/2006/metadata/properties" ma:root="true" ma:fieldsID="c4005a475d0d0fb5cf64c4b04f32ee8b" ns2:_="" ns3:_="">
    <xsd:import namespace="2668c39e-32cb-4ca7-928f-619d2affac2f"/>
    <xsd:import namespace="f614114f-b3e6-4000-985a-7db251a3a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8c39e-32cb-4ca7-928f-619d2affa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c6641f5-0da7-4f48-9a81-ef320f605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114f-b3e6-4000-985a-7db251a3abc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9a56cc9-0dce-409b-9e1a-9a853f655ea7}" ma:internalName="TaxCatchAll" ma:showField="CatchAllData" ma:web="f614114f-b3e6-4000-985a-7db251a3ab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F71715-780E-4B53-827D-45F91052F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3DACE-2314-4525-A744-445E6CAA4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8c39e-32cb-4ca7-928f-619d2affac2f"/>
    <ds:schemaRef ds:uri="f614114f-b3e6-4000-985a-7db251a3a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Helmholtz_PPT_master_ENGLISCH</Template>
  <TotalTime>0</TotalTime>
  <Words>587</Words>
  <Application>Microsoft Macintosh PowerPoint</Application>
  <PresentationFormat>Bildschirmpräsentation (16:9)</PresentationFormat>
  <Paragraphs>119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Calibri</vt:lpstr>
      <vt:lpstr>Segoe Script</vt:lpstr>
      <vt:lpstr>Wingdings</vt:lpstr>
      <vt:lpstr>MATTER</vt:lpstr>
      <vt:lpstr>Inhaltsfolie_Materie</vt:lpstr>
      <vt:lpstr>1_MATTER</vt:lpstr>
      <vt:lpstr>1_Inhaltsfolie_Materie</vt:lpstr>
      <vt:lpstr>DESY</vt:lpstr>
      <vt:lpstr>Close-out – Annual Meeting MT-ARD-ST3  Advanced beam control, diagnostics &amp; dynamics </vt:lpstr>
      <vt:lpstr>Some impressions</vt:lpstr>
      <vt:lpstr>ST3 – Advanced beam control, diagnostics &amp; dynamics   </vt:lpstr>
      <vt:lpstr>ARD in PoF V</vt:lpstr>
      <vt:lpstr>Title of ST3 should be changed after 7 years</vt:lpstr>
      <vt:lpstr>ARD in PoF V</vt:lpstr>
      <vt:lpstr>Next steps towards PoF V</vt:lpstr>
      <vt:lpstr>PowerPoint-Präsentation</vt:lpstr>
      <vt:lpstr>13th ARD ST3 annual meeting in Zeuthen </vt:lpstr>
      <vt:lpstr>Thanks a lot</vt:lpstr>
      <vt:lpstr>Have a safe journey home! See you in Karlsruhe!</vt:lpstr>
    </vt:vector>
  </TitlesOfParts>
  <Company>Helmholtz-Gemeinschaft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Roeder, Franziska</dc:creator>
  <cp:lastModifiedBy>Microsoft Office User</cp:lastModifiedBy>
  <cp:revision>1097</cp:revision>
  <cp:lastPrinted>2020-01-21T20:02:51Z</cp:lastPrinted>
  <dcterms:created xsi:type="dcterms:W3CDTF">2017-11-20T09:07:40Z</dcterms:created>
  <dcterms:modified xsi:type="dcterms:W3CDTF">2025-06-27T09:18:26Z</dcterms:modified>
</cp:coreProperties>
</file>