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93" r:id="rId3"/>
    <p:sldId id="304" r:id="rId4"/>
    <p:sldId id="305" r:id="rId5"/>
    <p:sldId id="282" r:id="rId6"/>
    <p:sldId id="270" r:id="rId7"/>
    <p:sldId id="303" r:id="rId8"/>
    <p:sldId id="295" r:id="rId9"/>
    <p:sldId id="455" r:id="rId10"/>
    <p:sldId id="310" r:id="rId11"/>
    <p:sldId id="457" r:id="rId12"/>
    <p:sldId id="456" r:id="rId13"/>
    <p:sldId id="459" r:id="rId14"/>
    <p:sldId id="265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87" autoAdjust="0"/>
  </p:normalViewPr>
  <p:slideViewPr>
    <p:cSldViewPr showGuides="1">
      <p:cViewPr>
        <p:scale>
          <a:sx n="107" d="100"/>
          <a:sy n="107" d="100"/>
        </p:scale>
        <p:origin x="372" y="114"/>
      </p:cViewPr>
      <p:guideLst>
        <p:guide orient="horz" pos="913"/>
        <p:guide pos="25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0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13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2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78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0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22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00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63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50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0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80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8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27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11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14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| Sub-fs SRF cavity control at CMTB | Matthias Hoffmann, 26.06.2025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2719349"/>
          </a:xfrm>
        </p:spPr>
        <p:txBody>
          <a:bodyPr/>
          <a:lstStyle/>
          <a:p>
            <a:r>
              <a:rPr lang="en-US" i="1" dirty="0"/>
              <a:t>Sub-fs SRF cavity control at CMTB (AMTF/ELBE)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3160428"/>
            <a:ext cx="11376025" cy="700373"/>
          </a:xfrm>
        </p:spPr>
        <p:txBody>
          <a:bodyPr/>
          <a:lstStyle/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MT ARD ST3 Meeting 2025 in DESY-</a:t>
            </a:r>
            <a:r>
              <a:rPr lang="en-US" dirty="0" err="1"/>
              <a:t>Zeuthen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M. Hoffmann</a:t>
            </a:r>
            <a:r>
              <a:rPr lang="en-US" dirty="0"/>
              <a:t>, A. </a:t>
            </a:r>
            <a:r>
              <a:rPr lang="en-US" dirty="0" err="1"/>
              <a:t>Bellandi</a:t>
            </a:r>
            <a:r>
              <a:rPr lang="en-US" dirty="0"/>
              <a:t>, F. Ludwig, U. Mavrič, H. Pryschelski, C. Schmidt, L. Springer, B. </a:t>
            </a:r>
            <a:r>
              <a:rPr lang="en-US" dirty="0" err="1"/>
              <a:t>Szczepanski</a:t>
            </a:r>
            <a:r>
              <a:rPr lang="en-US" dirty="0"/>
              <a:t> (DESY)</a:t>
            </a:r>
          </a:p>
          <a:p>
            <a:r>
              <a:rPr lang="en-US" dirty="0"/>
              <a:t>M. </a:t>
            </a:r>
            <a:r>
              <a:rPr lang="en-US" dirty="0" err="1"/>
              <a:t>Kuntzsch</a:t>
            </a:r>
            <a:r>
              <a:rPr lang="en-US" dirty="0"/>
              <a:t>, K. </a:t>
            </a:r>
            <a:r>
              <a:rPr lang="en-US" dirty="0" err="1"/>
              <a:t>Zenker</a:t>
            </a:r>
            <a:r>
              <a:rPr lang="en-US" dirty="0"/>
              <a:t> (HZDR)</a:t>
            </a:r>
          </a:p>
          <a:p>
            <a:r>
              <a:rPr lang="en-US" dirty="0"/>
              <a:t>Hamburg, 16.02.2024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324C-FA6A-4BC0-BE13-93F36347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448652" cy="451098"/>
          </a:xfrm>
        </p:spPr>
        <p:txBody>
          <a:bodyPr/>
          <a:lstStyle/>
          <a:p>
            <a:r>
              <a:rPr lang="en-US" dirty="0"/>
              <a:t>CSI @ AMTF (12./13.02.2025)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041674-F472-4591-B1D4-40D953FB5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4175845" cy="379252"/>
          </a:xfrm>
        </p:spPr>
        <p:txBody>
          <a:bodyPr/>
          <a:lstStyle/>
          <a:p>
            <a:r>
              <a:rPr lang="en-US" dirty="0"/>
              <a:t>CSI &amp; measurement setup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424523-0C8A-4EB8-84EF-3937990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Sub-fs SRF cavity control at CMTB | Matthias Hoffmann, 26.06.2025</a:t>
            </a:r>
            <a:endParaRPr lang="en-US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AB67C5-B285-4ADD-8DF7-B541BE437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375" y="260648"/>
            <a:ext cx="4811041" cy="27062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FF1578-CE78-4E6C-8318-E4FB2D72B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11756" y="2360940"/>
            <a:ext cx="5115997" cy="28777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63E0EC5-9875-4DFB-9E77-24B21D6DF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8048" y="2360940"/>
            <a:ext cx="5115997" cy="28777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6EB9FF7-F5D9-45BC-AD02-E1AAC631B0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4265" y="3570880"/>
            <a:ext cx="3245860" cy="232043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02159A7-C756-43AE-83B4-B9A1D6D7D3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55640" y="3570879"/>
            <a:ext cx="3245861" cy="23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@ ELBE/HZDR (04.-07.04.2025)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run of testing CSI application as ultra high precision LLRF field detector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7" y="1406427"/>
            <a:ext cx="7920261" cy="497490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Measurement shifts at ELBE: 04.04. – 07.04.2025 </a:t>
            </a:r>
          </a:p>
          <a:p>
            <a:pPr marL="285750" indent="-285750"/>
            <a:r>
              <a:rPr lang="en-US" sz="1600" dirty="0"/>
              <a:t>Use new FLASH-MO for LLRF of cavity 3 and cavity 4</a:t>
            </a:r>
          </a:p>
          <a:p>
            <a:pPr marL="285750" indent="-285750"/>
            <a:r>
              <a:rPr lang="en-US" sz="1600" dirty="0"/>
              <a:t>Control cavity 3 and cavity 4 with CSI and measure arrival time jitter with the BAM.</a:t>
            </a:r>
          </a:p>
          <a:p>
            <a:pPr marL="285750" indent="-285750"/>
            <a:r>
              <a:rPr lang="en-US" sz="1600" dirty="0"/>
              <a:t>Learn how to handle CSI setup in real facility and with beam</a:t>
            </a:r>
          </a:p>
          <a:p>
            <a:pPr marL="285750" indent="-285750"/>
            <a:r>
              <a:rPr lang="en-US" sz="1600" dirty="0"/>
              <a:t>Electron beam settings: 200pC, 50kHz, THz setup (0.7THz), SRF Gun</a:t>
            </a:r>
          </a:p>
          <a:p>
            <a:pPr marL="0" indent="0">
              <a:buNone/>
            </a:pPr>
            <a:r>
              <a:rPr lang="en-US" sz="1600" b="1" dirty="0"/>
              <a:t>Issues and Limits:</a:t>
            </a:r>
          </a:p>
          <a:p>
            <a:pPr marL="285750" indent="-285750"/>
            <a:r>
              <a:rPr lang="en-US" sz="1600" dirty="0"/>
              <a:t>We couldn’t lock the FLASH-MO to the ELBE-MO via the 10MHz reference</a:t>
            </a:r>
          </a:p>
          <a:p>
            <a:pPr marL="285750" indent="-285750"/>
            <a:r>
              <a:rPr lang="en-US" sz="1600" dirty="0"/>
              <a:t>Frequency tolerance/tuning range of FLASH-MO is very narrow (20Hz)</a:t>
            </a:r>
          </a:p>
          <a:p>
            <a:pPr marL="285750" indent="-285750"/>
            <a:r>
              <a:rPr lang="en-US" sz="1600" dirty="0"/>
              <a:t>All the following measurements were done with ELBE-MO</a:t>
            </a:r>
          </a:p>
          <a:p>
            <a:pPr marL="285750" indent="-285750"/>
            <a:r>
              <a:rPr lang="en-US" sz="1600" dirty="0"/>
              <a:t>Not optimal power levels from ELBE-MO and cavities</a:t>
            </a:r>
          </a:p>
          <a:p>
            <a:pPr marL="285750" indent="-285750"/>
            <a:r>
              <a:rPr lang="en-US" sz="1600" dirty="0"/>
              <a:t>AM-noise limit by ELBE-MO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| Sub-fs SRF cavity control at CMTB | Matthias Hoffmann, 26.06.2025</a:t>
            </a:r>
            <a:endParaRPr lang="en-US" dirty="0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A135C92F-FEF5-46A6-9514-63ED96795CE7}"/>
              </a:ext>
            </a:extLst>
          </p:cNvPr>
          <p:cNvSpPr txBox="1">
            <a:spLocks/>
          </p:cNvSpPr>
          <p:nvPr/>
        </p:nvSpPr>
        <p:spPr>
          <a:xfrm>
            <a:off x="5807969" y="1406427"/>
            <a:ext cx="5832648" cy="4974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6D75D9-DD59-481B-BAC3-1BC75E582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59274" y="677694"/>
            <a:ext cx="3912434" cy="29343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11C936-7033-478F-BC00-0E721DC835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07146" y="3596432"/>
            <a:ext cx="3564796" cy="23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BBA1B-30D4-4321-9C56-A0871FEF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@ ELBE/HZDR (04.-07.04.2025)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A7139A-B2B2-4CAD-836F-67BFF415D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Compare different feedback controller settings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A3BC45-821B-4F55-9A1C-D5CA6C9D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2610D7B-8A36-4F1B-92D4-BE417F239C22}"/>
              </a:ext>
            </a:extLst>
          </p:cNvPr>
          <p:cNvSpPr txBox="1">
            <a:spLocks/>
          </p:cNvSpPr>
          <p:nvPr/>
        </p:nvSpPr>
        <p:spPr>
          <a:xfrm>
            <a:off x="560388" y="5661247"/>
            <a:ext cx="5665152" cy="8471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White noise floor limited by ELBE-MO at -150dBc/Hz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1/f-noise contributions from AM-noise of ELBE-MO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Improvement with CSI 1kHz..20kHz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448656F-2C68-40BE-B299-F84A34398EEC}"/>
              </a:ext>
            </a:extLst>
          </p:cNvPr>
          <p:cNvSpPr txBox="1">
            <a:spLocks/>
          </p:cNvSpPr>
          <p:nvPr/>
        </p:nvSpPr>
        <p:spPr>
          <a:xfrm>
            <a:off x="6464424" y="5661248"/>
            <a:ext cx="5167188" cy="847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RMS timing jitter of 6fs with CSI + PI (10fs with PI)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High contributions from noise &gt;10kHz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Better MO required for as-performance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239F35-596B-4F24-8716-3658BCCC5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81" y="1200895"/>
            <a:ext cx="5762625" cy="43243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7C78E3-FCC5-411F-8833-1D6BC044F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1196752"/>
            <a:ext cx="57626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308023B-F4A6-4658-BD7A-B86E87449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61" y="908720"/>
            <a:ext cx="5759998" cy="40744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6DBFBD-3C90-443F-A1FC-B69C198E5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39" y="908720"/>
            <a:ext cx="5759998" cy="40744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6BBA1B-30D4-4321-9C56-A0871FEF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@ ELBE/HZDR (04.-07.04.2025)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A7139A-B2B2-4CAD-836F-67BFF415D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Evaluation of BAM data from CW RF operation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A3BC45-821B-4F55-9A1C-D5CA6C9D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FB57A2D-6C65-4CAC-B866-A72393E14DF4}"/>
              </a:ext>
            </a:extLst>
          </p:cNvPr>
          <p:cNvSpPr txBox="1">
            <a:spLocks/>
          </p:cNvSpPr>
          <p:nvPr/>
        </p:nvSpPr>
        <p:spPr>
          <a:xfrm>
            <a:off x="560388" y="5030131"/>
            <a:ext cx="5665152" cy="13511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50kHz beam repetition rate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Multiple disturbances in the BAM signal visible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mainly 50Hz and multiple harmonics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Feedback action visible below 100Hz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C840F8D-3AE8-4375-93D2-98DB88F52B60}"/>
              </a:ext>
            </a:extLst>
          </p:cNvPr>
          <p:cNvSpPr txBox="1">
            <a:spLocks/>
          </p:cNvSpPr>
          <p:nvPr/>
        </p:nvSpPr>
        <p:spPr>
          <a:xfrm>
            <a:off x="6464424" y="5030131"/>
            <a:ext cx="5167188" cy="1351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RMS timing jitter of 27fs with CSI + PI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28fs without CSI, with PI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No time to further investigate the sources of disturbances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More contributors: injector, laser synchronization, etc.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242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we achieved so far and what comes next.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7" y="1412776"/>
            <a:ext cx="5183957" cy="49749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Summary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Achieved RMS phase jitter below 200as (at CMTB)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Reached resolution limit of FSWP =&gt; OOL-CSI to measure performance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At AMTF: gained a lot of experience of handling of the CSI, optimizing hardware setup and calibration procedures, etc.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Power level from cavity and RF reference are crucial to reach as-performance!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At ELBE: </a:t>
            </a:r>
          </a:p>
          <a:p>
            <a:pPr marL="626700" lvl="1"/>
            <a:r>
              <a:rPr lang="en-US" sz="1400" dirty="0"/>
              <a:t>stable CSI feedback operation on two cavities over night without issues!</a:t>
            </a:r>
          </a:p>
          <a:p>
            <a:pPr marL="626700" lvl="1"/>
            <a:r>
              <a:rPr lang="en-US" sz="1400" dirty="0"/>
              <a:t>No big effects of beam transients on CSI signals!</a:t>
            </a:r>
          </a:p>
          <a:p>
            <a:pPr marL="626700" lvl="1"/>
            <a:r>
              <a:rPr lang="en-US" sz="1400" dirty="0"/>
              <a:t>Operation: Tuning of RF and beam by CSI tuning knobs!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| Sub-fs SRF cavity control at CMTB | Matthias Hoffmann, 26.06.2025</a:t>
            </a:r>
            <a:endParaRPr lang="en-US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C82235ED-DF09-4396-BB4B-5AC93A224CF6}"/>
              </a:ext>
            </a:extLst>
          </p:cNvPr>
          <p:cNvSpPr txBox="1">
            <a:spLocks/>
          </p:cNvSpPr>
          <p:nvPr/>
        </p:nvSpPr>
        <p:spPr>
          <a:xfrm>
            <a:off x="6240017" y="1406427"/>
            <a:ext cx="5400599" cy="4974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Outlook</a:t>
            </a:r>
          </a:p>
          <a:p>
            <a:r>
              <a:rPr lang="en-US" sz="1600" dirty="0"/>
              <a:t>Development of low noise electrical actuators for automation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High performance RF reference sources are required, with ultra low PM </a:t>
            </a:r>
            <a:r>
              <a:rPr lang="en-US" sz="1600" u="sng" dirty="0"/>
              <a:t>and</a:t>
            </a:r>
            <a:r>
              <a:rPr lang="en-US" sz="1600" dirty="0"/>
              <a:t> AM stability</a:t>
            </a:r>
          </a:p>
          <a:p>
            <a:r>
              <a:rPr lang="en-US" sz="1600" dirty="0"/>
              <a:t>Firmware upgrade: implementation of separate/independent controller path for the CSI</a:t>
            </a:r>
          </a:p>
          <a:p>
            <a:r>
              <a:rPr lang="en-US" sz="1600" dirty="0"/>
              <a:t>Optimize packaging and housing (reduce size)</a:t>
            </a:r>
          </a:p>
          <a:p>
            <a:r>
              <a:rPr lang="en-US" sz="1600" dirty="0"/>
              <a:t>Facility required with CW SRF cavity + beam + sub-fs beam diagnostic =&gt; ELBE/HZDR</a:t>
            </a:r>
          </a:p>
        </p:txBody>
      </p:sp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363113-D848-4626-9A56-1B1ADC8BB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1678">
            <a:off x="6977173" y="3457339"/>
            <a:ext cx="4968552" cy="2752188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6024501" cy="1899936"/>
          </a:xfrm>
        </p:spPr>
        <p:txBody>
          <a:bodyPr/>
          <a:lstStyle/>
          <a:p>
            <a:r>
              <a:rPr lang="de-DE" dirty="0"/>
              <a:t>Matthias Hoffmann</a:t>
            </a:r>
          </a:p>
          <a:p>
            <a:r>
              <a:rPr lang="de-DE" dirty="0"/>
              <a:t>MSK</a:t>
            </a:r>
          </a:p>
          <a:p>
            <a:r>
              <a:rPr lang="de-DE" dirty="0"/>
              <a:t>m.hoffmann@desy.de</a:t>
            </a:r>
          </a:p>
          <a:p>
            <a:r>
              <a:rPr lang="de-DE" dirty="0"/>
              <a:t>+49 40 8998 1670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3FEEC45-EFB3-4288-AEFE-67D3335EC247}"/>
              </a:ext>
            </a:extLst>
          </p:cNvPr>
          <p:cNvSpPr txBox="1">
            <a:spLocks/>
          </p:cNvSpPr>
          <p:nvPr/>
        </p:nvSpPr>
        <p:spPr>
          <a:xfrm>
            <a:off x="407988" y="349610"/>
            <a:ext cx="113760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A8408C-CFD4-4734-B2C5-F21C8839EF32}"/>
              </a:ext>
            </a:extLst>
          </p:cNvPr>
          <p:cNvSpPr/>
          <p:nvPr/>
        </p:nvSpPr>
        <p:spPr>
          <a:xfrm>
            <a:off x="335360" y="2865710"/>
            <a:ext cx="115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M. Hoffmann</a:t>
            </a:r>
            <a:r>
              <a:rPr lang="en-US" dirty="0"/>
              <a:t>, A. </a:t>
            </a:r>
            <a:r>
              <a:rPr lang="en-US" dirty="0" err="1"/>
              <a:t>Bellandi</a:t>
            </a:r>
            <a:r>
              <a:rPr lang="en-US" dirty="0"/>
              <a:t>, F. Ludwig, U. Mavrič, H. Pryschelski, C. Schmidt, L. Springer, B. </a:t>
            </a:r>
            <a:r>
              <a:rPr lang="en-US" dirty="0" err="1"/>
              <a:t>Szczepanski</a:t>
            </a:r>
            <a:r>
              <a:rPr lang="en-US" dirty="0"/>
              <a:t> (DESY)</a:t>
            </a:r>
          </a:p>
          <a:p>
            <a:r>
              <a:rPr lang="en-US" dirty="0"/>
              <a:t>M. </a:t>
            </a:r>
            <a:r>
              <a:rPr lang="en-US" dirty="0" err="1"/>
              <a:t>Kuntzsch</a:t>
            </a:r>
            <a:r>
              <a:rPr lang="en-US" dirty="0"/>
              <a:t>, K. </a:t>
            </a:r>
            <a:r>
              <a:rPr lang="en-US" dirty="0" err="1"/>
              <a:t>Zenker</a:t>
            </a:r>
            <a:r>
              <a:rPr lang="en-US" dirty="0"/>
              <a:t> (HZDR)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B4C068-CFC9-4E3C-B26B-E60691D0C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80" y="260648"/>
            <a:ext cx="8723753" cy="21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F1320-1137-46F1-8FD5-8F10D012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DEDE46-3526-4D57-BF6B-7177B3B2E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5A007EA-8AE0-41E3-9D6D-9636CCB1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1A1AFE42-B048-4973-973F-F3088FEBE09F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1130463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Motivation</a:t>
            </a:r>
          </a:p>
          <a:p>
            <a:r>
              <a:rPr lang="en-US" sz="2400" dirty="0"/>
              <a:t>Principle of the </a:t>
            </a:r>
            <a:r>
              <a:rPr lang="en-US" sz="2400" b="1" dirty="0"/>
              <a:t>C</a:t>
            </a:r>
            <a:r>
              <a:rPr lang="en-US" sz="2400" dirty="0"/>
              <a:t>arrier </a:t>
            </a:r>
            <a:r>
              <a:rPr lang="en-US" sz="2400" b="1" dirty="0"/>
              <a:t>S</a:t>
            </a:r>
            <a:r>
              <a:rPr lang="en-US" sz="2400" dirty="0"/>
              <a:t>uppression </a:t>
            </a:r>
            <a:r>
              <a:rPr lang="en-US" sz="2400" b="1" dirty="0"/>
              <a:t>I</a:t>
            </a:r>
            <a:r>
              <a:rPr lang="en-US" sz="2400" dirty="0"/>
              <a:t>nterferometer</a:t>
            </a:r>
          </a:p>
          <a:p>
            <a:r>
              <a:rPr lang="en-US" sz="2400" b="1" dirty="0"/>
              <a:t>C</a:t>
            </a:r>
            <a:r>
              <a:rPr lang="en-US" sz="2400" dirty="0"/>
              <a:t>arrier </a:t>
            </a:r>
            <a:r>
              <a:rPr lang="en-US" sz="2400" b="1" dirty="0"/>
              <a:t>S</a:t>
            </a:r>
            <a:r>
              <a:rPr lang="en-US" sz="2400" dirty="0"/>
              <a:t>uppression </a:t>
            </a:r>
            <a:r>
              <a:rPr lang="en-US" sz="2400" b="1" dirty="0"/>
              <a:t>I</a:t>
            </a:r>
            <a:r>
              <a:rPr lang="en-US" sz="2400" dirty="0"/>
              <a:t>nterferometer integrated in LLRF systems</a:t>
            </a:r>
          </a:p>
          <a:p>
            <a:r>
              <a:rPr lang="en-US" sz="2400" dirty="0"/>
              <a:t>Measurements at </a:t>
            </a:r>
          </a:p>
          <a:p>
            <a:pPr lvl="1"/>
            <a:r>
              <a:rPr lang="en-US" sz="2000" dirty="0"/>
              <a:t>CTMB : </a:t>
            </a:r>
            <a:r>
              <a:rPr lang="en-US" sz="2000" b="1" dirty="0"/>
              <a:t>I</a:t>
            </a:r>
            <a:r>
              <a:rPr lang="en-US" sz="2000" dirty="0"/>
              <a:t>nductive </a:t>
            </a:r>
            <a:r>
              <a:rPr lang="en-US" sz="2000" b="1" dirty="0"/>
              <a:t>O</a:t>
            </a:r>
            <a:r>
              <a:rPr lang="en-US" sz="2000" dirty="0"/>
              <a:t>utput </a:t>
            </a:r>
            <a:r>
              <a:rPr lang="en-US" sz="2000" b="1" dirty="0"/>
              <a:t>T</a:t>
            </a:r>
            <a:r>
              <a:rPr lang="en-US" sz="2000" dirty="0"/>
              <a:t>ube (IOT)</a:t>
            </a:r>
          </a:p>
          <a:p>
            <a:pPr lvl="1"/>
            <a:r>
              <a:rPr lang="el-GR" sz="2000" dirty="0"/>
              <a:t>ΑΜΤ</a:t>
            </a:r>
            <a:r>
              <a:rPr lang="en-US" sz="2000" dirty="0"/>
              <a:t>F : </a:t>
            </a:r>
            <a:r>
              <a:rPr lang="en-US" sz="2000" b="1" dirty="0"/>
              <a:t>S</a:t>
            </a:r>
            <a:r>
              <a:rPr lang="en-US" sz="2000" dirty="0"/>
              <a:t>olid </a:t>
            </a:r>
            <a:r>
              <a:rPr lang="en-US" sz="2000" b="1" dirty="0"/>
              <a:t>S</a:t>
            </a:r>
            <a:r>
              <a:rPr lang="en-US" sz="2000" dirty="0"/>
              <a:t>tate </a:t>
            </a:r>
            <a:r>
              <a:rPr lang="en-US" sz="2000" b="1" dirty="0"/>
              <a:t>P</a:t>
            </a:r>
            <a:r>
              <a:rPr lang="en-US" sz="2000" dirty="0"/>
              <a:t>ower </a:t>
            </a:r>
            <a:r>
              <a:rPr lang="en-US" sz="2000" b="1" dirty="0"/>
              <a:t>A</a:t>
            </a:r>
            <a:r>
              <a:rPr lang="en-US" sz="2000" dirty="0"/>
              <a:t>mplifier (SSPA)</a:t>
            </a:r>
          </a:p>
          <a:p>
            <a:pPr lvl="1"/>
            <a:r>
              <a:rPr lang="en-US" sz="2000" dirty="0"/>
              <a:t>ELBE/HZDR : SSPA + beam + diagnostic (BAM)</a:t>
            </a:r>
          </a:p>
          <a:p>
            <a:r>
              <a:rPr lang="en-US" sz="2400" dirty="0"/>
              <a:t>Summary &amp; outlook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15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D85F2-B6DF-4933-98B4-D81CFAB9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a CSI based RF receiver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A5BD6-6A02-40DD-AA94-DADAD0A53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Performance without CSI (PI controller parameter sweep)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F0B5651-78BF-4F90-8393-AC412547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4DBE2F-FB82-4C5C-A2BC-C3EBBEED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08" y="2709320"/>
            <a:ext cx="5761904" cy="36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12B31A-285A-42E3-AB9D-635977F85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31" y="2709320"/>
            <a:ext cx="5761904" cy="3600000"/>
          </a:xfrm>
          <a:prstGeom prst="rect">
            <a:avLst/>
          </a:prstGeom>
        </p:spPr>
      </p:pic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1FD7F6-498E-4D47-B7FC-9224B8A92D6D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10728572" cy="12304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measurement from CMTB with a standard LLRF system (CW SRF cavity, 1.3GHz, QL 1e7)</a:t>
            </a:r>
          </a:p>
          <a:p>
            <a:r>
              <a:rPr lang="en-US" dirty="0"/>
              <a:t>As expected from theory: limited by noise contributions from the RF detector (mainly ADC noise)</a:t>
            </a:r>
          </a:p>
          <a:p>
            <a:r>
              <a:rPr lang="en-US" dirty="0"/>
              <a:t>Jitter limit is at ~6fs [1Hz..1MHz]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E2D762-AF79-4E3F-8953-844461F49874}"/>
              </a:ext>
            </a:extLst>
          </p:cNvPr>
          <p:cNvSpPr txBox="1"/>
          <p:nvPr/>
        </p:nvSpPr>
        <p:spPr>
          <a:xfrm>
            <a:off x="1608076" y="5229200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Expected noise floor of the CSI</a:t>
            </a:r>
            <a:endParaRPr lang="de-DE" sz="1600" dirty="0" err="1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EB2C3602-43E1-4DDA-BD78-BF06783F9F45}"/>
              </a:ext>
            </a:extLst>
          </p:cNvPr>
          <p:cNvSpPr/>
          <p:nvPr/>
        </p:nvSpPr>
        <p:spPr>
          <a:xfrm>
            <a:off x="983432" y="5424015"/>
            <a:ext cx="4497659" cy="279479"/>
          </a:xfrm>
          <a:custGeom>
            <a:avLst/>
            <a:gdLst>
              <a:gd name="connsiteX0" fmla="*/ 0 w 4497659"/>
              <a:gd name="connsiteY0" fmla="*/ 0 h 279479"/>
              <a:gd name="connsiteX1" fmla="*/ 780585 w 4497659"/>
              <a:gd name="connsiteY1" fmla="*/ 208156 h 279479"/>
              <a:gd name="connsiteX2" fmla="*/ 2200507 w 4497659"/>
              <a:gd name="connsiteY2" fmla="*/ 275064 h 279479"/>
              <a:gd name="connsiteX3" fmla="*/ 4497659 w 4497659"/>
              <a:gd name="connsiteY3" fmla="*/ 267629 h 27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7659" h="279479">
                <a:moveTo>
                  <a:pt x="0" y="0"/>
                </a:moveTo>
                <a:cubicBezTo>
                  <a:pt x="206917" y="81156"/>
                  <a:pt x="413834" y="162312"/>
                  <a:pt x="780585" y="208156"/>
                </a:cubicBezTo>
                <a:cubicBezTo>
                  <a:pt x="1147336" y="254000"/>
                  <a:pt x="1580995" y="265152"/>
                  <a:pt x="2200507" y="275064"/>
                </a:cubicBezTo>
                <a:cubicBezTo>
                  <a:pt x="2820019" y="284976"/>
                  <a:pt x="3658839" y="276302"/>
                  <a:pt x="4497659" y="267629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6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4492E-F1CE-4460-9746-0971364B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CSI works?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7EC0A-AB80-4CB0-984D-5178E80EC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Idea and concept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6E9F224-08C9-4699-BE67-88F8463C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8F7A393-8573-4EE1-A28F-38F1E8A4DD6D}"/>
              </a:ext>
            </a:extLst>
          </p:cNvPr>
          <p:cNvGrpSpPr/>
          <p:nvPr/>
        </p:nvGrpSpPr>
        <p:grpSpPr>
          <a:xfrm>
            <a:off x="4527126" y="764704"/>
            <a:ext cx="7905578" cy="3264996"/>
            <a:chOff x="1271464" y="1268760"/>
            <a:chExt cx="9892313" cy="3972606"/>
          </a:xfrm>
        </p:grpSpPr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154C6A45-55E0-4AB6-AC1B-2C5278AAB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1464" y="1268760"/>
              <a:ext cx="9892313" cy="101451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E061E8A8-5279-4007-A20F-DB40B3D7B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860" y="2420888"/>
              <a:ext cx="9001620" cy="2820478"/>
            </a:xfrm>
            <a:prstGeom prst="rect">
              <a:avLst/>
            </a:prstGeom>
          </p:spPr>
        </p:pic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40EB568C-E6C9-4003-89BC-06375D685392}"/>
                </a:ext>
              </a:extLst>
            </p:cNvPr>
            <p:cNvCxnSpPr>
              <a:cxnSpLocks/>
            </p:cNvCxnSpPr>
            <p:nvPr/>
          </p:nvCxnSpPr>
          <p:spPr>
            <a:xfrm>
              <a:off x="2027547" y="2294710"/>
              <a:ext cx="144016" cy="12897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CD29644C-3185-49D3-A79A-5B66B58D6C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7241" y="2276872"/>
              <a:ext cx="81294" cy="15972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E965D045-5266-42E0-AA21-E09E3FFFB4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098" y="2283270"/>
              <a:ext cx="144016" cy="10737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0415CB5D-9DC7-46C4-956C-C5C5C572B8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5515" y="2283270"/>
              <a:ext cx="396353" cy="10866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2429D92-CDBA-4532-B06D-F6AAF4BBA216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3825446" cy="50469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Concept from 1968</a:t>
            </a:r>
          </a:p>
          <a:p>
            <a:r>
              <a:rPr lang="en-US" dirty="0"/>
              <a:t>Overcome noise limits of the post detection system (ADC noise) by amplification of the noise sidebands</a:t>
            </a:r>
          </a:p>
          <a:p>
            <a:pPr>
              <a:spcAft>
                <a:spcPts val="600"/>
              </a:spcAft>
            </a:pPr>
            <a:r>
              <a:rPr lang="en-US" dirty="0"/>
              <a:t>CSI performance scales linear with RF input power</a:t>
            </a:r>
          </a:p>
          <a:p>
            <a:pPr>
              <a:spcAft>
                <a:spcPts val="600"/>
              </a:spcAft>
            </a:pPr>
            <a:r>
              <a:rPr lang="en-US" dirty="0"/>
              <a:t>Residual measurement of PM and AM noise</a:t>
            </a:r>
          </a:p>
          <a:p>
            <a:pPr>
              <a:spcAft>
                <a:spcPts val="600"/>
              </a:spcAft>
            </a:pPr>
            <a:r>
              <a:rPr lang="en-US" dirty="0"/>
              <a:t>RF reference for phase and amplitude =&gt; low PM </a:t>
            </a:r>
            <a:r>
              <a:rPr lang="en-US" u="sng" dirty="0"/>
              <a:t>and</a:t>
            </a:r>
            <a:r>
              <a:rPr lang="en-US" dirty="0"/>
              <a:t> AM noise of RF reference required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A4E962A-55DC-4DD6-A120-5BC4816E24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896" y="3717032"/>
            <a:ext cx="4464496" cy="2983016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CBEA225-EF60-4FAD-8253-CB80D21E7CA1}"/>
              </a:ext>
            </a:extLst>
          </p:cNvPr>
          <p:cNvSpPr/>
          <p:nvPr/>
        </p:nvSpPr>
        <p:spPr>
          <a:xfrm>
            <a:off x="9952162" y="4328019"/>
            <a:ext cx="1665477" cy="681099"/>
          </a:xfrm>
          <a:prstGeom prst="roundRect">
            <a:avLst/>
          </a:prstGeom>
          <a:solidFill>
            <a:srgbClr val="FF731F">
              <a:alpha val="3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RF </a:t>
            </a:r>
            <a:r>
              <a:rPr lang="de-DE" sz="1200" dirty="0" err="1">
                <a:solidFill>
                  <a:schemeClr val="tx1"/>
                </a:solidFill>
              </a:rPr>
              <a:t>input</a:t>
            </a:r>
            <a:r>
              <a:rPr lang="de-DE" sz="1200" dirty="0">
                <a:solidFill>
                  <a:schemeClr val="tx1"/>
                </a:solidFill>
              </a:rPr>
              <a:t> power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1" dirty="0">
                <a:solidFill>
                  <a:schemeClr val="tx1"/>
                </a:solidFill>
              </a:rPr>
              <a:t>+33 </a:t>
            </a:r>
            <a:r>
              <a:rPr lang="de-DE" sz="1200" b="1" dirty="0" err="1">
                <a:solidFill>
                  <a:schemeClr val="tx1"/>
                </a:solidFill>
              </a:rPr>
              <a:t>dBm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measured</a:t>
            </a:r>
            <a:r>
              <a:rPr lang="de-DE" sz="1200" dirty="0">
                <a:solidFill>
                  <a:schemeClr val="tx1"/>
                </a:solidFill>
              </a:rPr>
              <a:t> at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DUT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849119E-E0A4-4248-AB49-927529A68515}"/>
              </a:ext>
            </a:extLst>
          </p:cNvPr>
          <p:cNvSpPr/>
          <p:nvPr/>
        </p:nvSpPr>
        <p:spPr>
          <a:xfrm>
            <a:off x="407987" y="5882371"/>
            <a:ext cx="4300142" cy="400110"/>
          </a:xfrm>
          <a:prstGeom prst="rect">
            <a:avLst/>
          </a:prstGeom>
          <a:solidFill>
            <a:srgbClr val="429A6D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HelveticaNeue Regular"/>
              </a:rPr>
              <a:t>L. Springer </a:t>
            </a:r>
            <a:r>
              <a:rPr lang="en-US" sz="1000" i="1" dirty="0">
                <a:solidFill>
                  <a:srgbClr val="333333"/>
                </a:solidFill>
                <a:latin typeface="HelveticaNeue Regular"/>
              </a:rPr>
              <a:t>et al</a:t>
            </a:r>
            <a:r>
              <a:rPr lang="en-US" sz="1000" dirty="0">
                <a:solidFill>
                  <a:srgbClr val="333333"/>
                </a:solidFill>
                <a:latin typeface="HelveticaNeue Regular"/>
              </a:rPr>
              <a:t>., "Phase Noise Measurements for L-Band Applications at Attosecond Resolution," in </a:t>
            </a:r>
            <a:r>
              <a:rPr lang="en-US" sz="1000" i="1" dirty="0">
                <a:solidFill>
                  <a:srgbClr val="333333"/>
                </a:solidFill>
                <a:latin typeface="HelveticaNeue Regular"/>
              </a:rPr>
              <a:t>IEEE TIM;</a:t>
            </a:r>
            <a:r>
              <a:rPr lang="en-US" sz="1000" dirty="0">
                <a:solidFill>
                  <a:srgbClr val="333333"/>
                </a:solidFill>
                <a:latin typeface="HelveticaNeue Regular"/>
              </a:rPr>
              <a:t>, </a:t>
            </a:r>
            <a:r>
              <a:rPr lang="en-US" sz="1000" dirty="0" err="1">
                <a:solidFill>
                  <a:srgbClr val="333333"/>
                </a:solidFill>
                <a:latin typeface="HelveticaNeue Regular"/>
              </a:rPr>
              <a:t>doi</a:t>
            </a:r>
            <a:r>
              <a:rPr lang="en-US" sz="1000" dirty="0">
                <a:solidFill>
                  <a:srgbClr val="333333"/>
                </a:solidFill>
                <a:latin typeface="HelveticaNeue Regular"/>
              </a:rPr>
              <a:t>: 10.1109/TIM.2022.3170975.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4013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F7EA32-C16E-495F-975C-D372BD7DA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365" y="2060848"/>
            <a:ext cx="4056859" cy="38164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&amp; LLRF at CMTB/AMTF/ELBE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 diagram I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9" y="1406427"/>
            <a:ext cx="3514049" cy="5010249"/>
          </a:xfrm>
        </p:spPr>
        <p:txBody>
          <a:bodyPr/>
          <a:lstStyle/>
          <a:p>
            <a:r>
              <a:rPr lang="en-US" sz="1600" dirty="0"/>
              <a:t>CSI in a 19-inch RF front-end box</a:t>
            </a:r>
          </a:p>
          <a:p>
            <a:r>
              <a:rPr lang="en-US" sz="1600" dirty="0"/>
              <a:t>Course and fine tuning branch (to improve suppression)</a:t>
            </a:r>
          </a:p>
          <a:p>
            <a:r>
              <a:rPr lang="en-US" sz="1600" dirty="0"/>
              <a:t>Some monitor outputs (for calibration purpose)</a:t>
            </a:r>
          </a:p>
          <a:p>
            <a:r>
              <a:rPr lang="en-US" sz="1600" dirty="0"/>
              <a:t>40dB ultra low noise amplifier</a:t>
            </a:r>
            <a:br>
              <a:rPr lang="en-US" sz="1600" dirty="0"/>
            </a:br>
            <a:r>
              <a:rPr lang="en-US" sz="1600" dirty="0"/>
              <a:t>(NF 0.7dB)</a:t>
            </a:r>
          </a:p>
          <a:p>
            <a:r>
              <a:rPr lang="en-US" sz="1600" dirty="0"/>
              <a:t>External low noise power supply</a:t>
            </a:r>
          </a:p>
          <a:p>
            <a:r>
              <a:rPr lang="en-US" sz="1600" dirty="0"/>
              <a:t>Heavy base plate to prevent mechanical vibrations</a:t>
            </a:r>
          </a:p>
          <a:p>
            <a:r>
              <a:rPr lang="en-US" sz="1600" dirty="0"/>
              <a:t>Requires still some tuning by hand (e.g. external phase shift)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| Sub-fs SRF cavity control at CMTB | Matthias Hoffmann, 26.06.2025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70C3E6D-B661-471C-87CB-159A3A497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9356" y="2140029"/>
            <a:ext cx="4680520" cy="35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0FDDFB9-A925-409A-BEE8-F96938935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818614"/>
            <a:ext cx="6840760" cy="5706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&amp; LLRF at CMTB/AMTF/ELBE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 diagram II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3815804" cy="5010249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1600" dirty="0"/>
              <a:t>Split probe signal for: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Standard single cavity LLRF system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CSI in-loop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CSI out-of-loop (performance evaluation)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R&amp;S FSWP (performance evaluation)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R&amp;S FSWP used for absolute and residual measurement (MO as reference)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CSI signal contains no absolute information of amplitude and phase (no carrier)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| Sub-fs SRF cavity control at CMTB | Matthias Hoffmann, 26.06.2025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5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&amp; LLRF at CMTB/AMTF/ELBE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 diagram III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3743796" cy="5010249"/>
          </a:xfrm>
        </p:spPr>
        <p:txBody>
          <a:bodyPr/>
          <a:lstStyle/>
          <a:p>
            <a:r>
              <a:rPr lang="en-US" sz="1600" dirty="0"/>
              <a:t>LLRF standard controller firmware </a:t>
            </a:r>
          </a:p>
          <a:p>
            <a:r>
              <a:rPr lang="en-US" sz="1600" dirty="0"/>
              <a:t>Add CSI signal via vector-sum to the controller</a:t>
            </a:r>
          </a:p>
          <a:p>
            <a:r>
              <a:rPr lang="en-US" sz="1600" dirty="0"/>
              <a:t>CSI signal as pre-amplified error signal</a:t>
            </a:r>
          </a:p>
          <a:p>
            <a:r>
              <a:rPr lang="en-US" sz="1600" dirty="0"/>
              <a:t>Adjust CSI contribution by IQ scaling and external RF attenuator on RTM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| Sub-fs SRF cavity control at CMTB | Matthias Hoffmann, 26.06.2025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95D174-FC2E-4454-A428-AA3F4EF3E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38" y="1274982"/>
            <a:ext cx="6984155" cy="16468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814855-D48D-488F-8F35-2343341E2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3284984"/>
            <a:ext cx="5086561" cy="16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324C-FA6A-4BC0-BE13-93F36347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@ CMTB (31.07.2024)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041674-F472-4591-B1D4-40D953FB5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RF field stability with new FLASH-MO and IOT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424523-0C8A-4EB8-84EF-39379908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Sub-fs SRF cavity control at CMTB | Matthias Hoffmann, 26.06.2025</a:t>
            </a:r>
            <a:endParaRPr lang="en-US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E387E-64FF-4E22-BD9A-91D70906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1" y="1192882"/>
            <a:ext cx="5762625" cy="43243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08CD64-6876-4AE5-9DC9-254C19F4E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31" y="1192882"/>
            <a:ext cx="5762625" cy="4324350"/>
          </a:xfrm>
          <a:prstGeom prst="rect">
            <a:avLst/>
          </a:prstGeom>
        </p:spPr>
      </p:pic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94386AA7-C245-48DD-8EF7-35F5FA40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48" y="5661247"/>
            <a:ext cx="5665152" cy="84714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CW SRF cavity at 1.3GHz, QL = 1e7 (65MHz half bandwidth)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White noise floor of -185dBc/Hz (1MHz), -165dBc/Hz at 100Hz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Reduce microphonics by ~70dB (with CSI and PI controller)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31AEEB7-5F85-4813-90C4-F4115BBE631C}"/>
              </a:ext>
            </a:extLst>
          </p:cNvPr>
          <p:cNvSpPr txBox="1">
            <a:spLocks/>
          </p:cNvSpPr>
          <p:nvPr/>
        </p:nvSpPr>
        <p:spPr>
          <a:xfrm>
            <a:off x="6336988" y="5661248"/>
            <a:ext cx="5424164" cy="611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Excellent result of &lt;200as RMS timing jitter [10Hz..1MHz]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Without CSI ~4fs (at 100Hz)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676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BBA1B-30D4-4321-9C56-A0871FEF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CSI @ AMTF (12./13.02.2025)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A7139A-B2B2-4CAD-836F-67BFF415D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RF field stability with new FLASH-MO and SSPA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A3BC45-821B-4F55-9A1C-D5CA6C9D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| Sub-fs SRF cavity control at CMTB | Matthias Hoffmann, 26.06.2025</a:t>
            </a:r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E2F56D-B1FC-42F9-9A81-F607FC3E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1196752"/>
            <a:ext cx="5762625" cy="4324350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80E560B-C408-49C2-909C-F9CB0762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12776"/>
            <a:ext cx="5399981" cy="489654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1600" dirty="0"/>
              <a:t>CW SRF cavity with QL of 1e7 (65Hz half bandwidth)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White noise floor limited by low power level from cavity pickup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With CSI: RMS timing jitter ~0.9fs (at 100Hz)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Reduce microphonics by 55dB (with CSI and PI controller)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/>
              <a:t>CSI resolution only 0.5fs (-172dBc/Hz), due to low input power level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Optimized calibration procedures and hardware setup</a:t>
            </a:r>
          </a:p>
          <a:p>
            <a:pPr lvl="1"/>
            <a:r>
              <a:rPr lang="en-US" sz="1400" dirty="0"/>
              <a:t>Calibration script with external injection </a:t>
            </a:r>
          </a:p>
          <a:p>
            <a:pPr lvl="1"/>
            <a:r>
              <a:rPr lang="en-US" sz="1400" dirty="0"/>
              <a:t>OOL-CSI readout (online performance monitoring)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Handling of the CSI, optimized hardware setup, etc.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581770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1344</Words>
  <Application>Microsoft Office PowerPoint</Application>
  <PresentationFormat>Widescreen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HelveticaNeue Regular</vt:lpstr>
      <vt:lpstr>DESY</vt:lpstr>
      <vt:lpstr>Sub-fs SRF cavity control at CMTB (AMTF/ELBE)</vt:lpstr>
      <vt:lpstr>Content</vt:lpstr>
      <vt:lpstr>Motivation for a CSI based RF receiver</vt:lpstr>
      <vt:lpstr>How does the CSI works?</vt:lpstr>
      <vt:lpstr>CSI &amp; LLRF at CMTB/AMTF/ELBE</vt:lpstr>
      <vt:lpstr>CSI &amp; LLRF at CMTB/AMTF/ELBE</vt:lpstr>
      <vt:lpstr>CSI &amp; LLRF at CMTB/AMTF/ELBE</vt:lpstr>
      <vt:lpstr>CSI @ CMTB (31.07.2024)</vt:lpstr>
      <vt:lpstr>CSI @ AMTF (12./13.02.2025)</vt:lpstr>
      <vt:lpstr>CSI @ AMTF (12./13.02.2025)</vt:lpstr>
      <vt:lpstr>CSI @ ELBE/HZDR (04.-07.04.2025)</vt:lpstr>
      <vt:lpstr>CSI @ ELBE/HZDR (04.-07.04.2025)</vt:lpstr>
      <vt:lpstr>CSI @ ELBE/HZDR (04.-07.04.2025)</vt:lpstr>
      <vt:lpstr>Summary &amp;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Hoffmann, Matthias</dc:creator>
  <cp:lastModifiedBy>Hoffmann, Matthias</cp:lastModifiedBy>
  <cp:revision>318</cp:revision>
  <dcterms:created xsi:type="dcterms:W3CDTF">2023-06-01T07:16:54Z</dcterms:created>
  <dcterms:modified xsi:type="dcterms:W3CDTF">2025-06-26T05:11:30Z</dcterms:modified>
</cp:coreProperties>
</file>