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712" r:id="rId3"/>
    <p:sldMasterId id="2147483714" r:id="rId4"/>
  </p:sldMasterIdLst>
  <p:notesMasterIdLst>
    <p:notesMasterId r:id="rId21"/>
  </p:notesMasterIdLst>
  <p:sldIdLst>
    <p:sldId id="256" r:id="rId5"/>
    <p:sldId id="260" r:id="rId6"/>
    <p:sldId id="641" r:id="rId7"/>
    <p:sldId id="642" r:id="rId8"/>
    <p:sldId id="261" r:id="rId9"/>
    <p:sldId id="640" r:id="rId10"/>
    <p:sldId id="258" r:id="rId11"/>
    <p:sldId id="271" r:id="rId12"/>
    <p:sldId id="643" r:id="rId13"/>
    <p:sldId id="644" r:id="rId14"/>
    <p:sldId id="645" r:id="rId15"/>
    <p:sldId id="646" r:id="rId16"/>
    <p:sldId id="649" r:id="rId17"/>
    <p:sldId id="647" r:id="rId18"/>
    <p:sldId id="648" r:id="rId19"/>
    <p:sldId id="286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4"/>
  </p:normalViewPr>
  <p:slideViewPr>
    <p:cSldViewPr snapToGrid="0">
      <p:cViewPr varScale="1">
        <p:scale>
          <a:sx n="98" d="100"/>
          <a:sy n="98" d="100"/>
        </p:scale>
        <p:origin x="10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583C9-8074-4C86-B2B1-E025B9A6ECAB}" type="datetimeFigureOut">
              <a:rPr lang="de-DE" smtClean="0"/>
              <a:t>24.06.25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B7BEE-BB36-4153-9C4E-4534A841D8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224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Challenges for medical applications | F. Burkart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5207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Challenges for medical applications | F. Burkart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55478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Challenges for medical applications | F. Burkart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9943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Challenges for medical applications | F. Burkart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79826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Challenges for medical applications | F. Burkart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9567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Challenges for medical applications | F. Burkart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41251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Challenges for medical applications | F. Burkart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6424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Challenges for medical applications | F. Burkart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1303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Challenges for medical applications | F. Burkart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61972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Challenges for medical applications | F. Burkart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4648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rPr lang="en-US"/>
              <a:t>| Challenges for medical applications | F. Burkart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Challenges for medical applications | F. Burkart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5678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0851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07880" y="319320"/>
            <a:ext cx="11375640" cy="6253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2970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Challenges for medical applications | F. Burkart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BB42-007C-4433-9136-97EA48D2029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503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| Challenges for medical applications | F. Burkart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BB42-007C-4433-9136-97EA48D2029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34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rPr lang="en-US"/>
              <a:t>| Challenges for medical applications | F. Burkart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59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55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3422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57626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Challenges for medical applications | F. Burkart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7182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Challenges for medical applications | F. Burkart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1826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image" Target="../media/image3.wmf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3" hidden="1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</a:rPr>
              <a:t>.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4276CC50-BAAF-41F0-8354-11E67D58B15F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1854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6000" b="1" strike="noStrike" spc="-1">
                <a:solidFill>
                  <a:schemeClr val="accent1"/>
                </a:solidFill>
                <a:latin typeface="Arial"/>
              </a:rPr>
              <a:t>Click to edit Master title style</a:t>
            </a:r>
            <a:endParaRPr lang="en-US" sz="6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14360" y="4096800"/>
            <a:ext cx="11369160" cy="6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Click to edit Master text styles</a:t>
            </a:r>
          </a:p>
        </p:txBody>
      </p:sp>
      <p:pic>
        <p:nvPicPr>
          <p:cNvPr id="4" name="Grafik 7" descr="Logo Helmholtz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95280" y="6258600"/>
            <a:ext cx="1188000" cy="161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" name="Grafik 8" descr="Logo DESY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885320" y="5585400"/>
            <a:ext cx="899280" cy="89964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100000"/>
              </a:lnSpc>
            </a:pPr>
            <a:r>
              <a:rPr lang="de-DE" sz="1000" b="1" strike="noStrike" spc="-1">
                <a:solidFill>
                  <a:schemeClr val="accent1"/>
                </a:solidFill>
                <a:latin typeface="Arial"/>
              </a:rPr>
              <a:t>DESY</a:t>
            </a:r>
            <a:r>
              <a:rPr lang="de-DE" sz="1000" b="1" strike="noStrike" spc="-1">
                <a:solidFill>
                  <a:schemeClr val="accent2"/>
                </a:solidFill>
                <a:latin typeface="Arial"/>
              </a:rPr>
              <a:t>.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2757095F-2238-4DBA-924C-86C959F9E058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Click to edit Master title style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Click to 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1137564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Click to edit Master text styles</a:t>
            </a:r>
          </a:p>
        </p:txBody>
      </p:sp>
      <p:sp>
        <p:nvSpPr>
          <p:cNvPr id="88" name="PlaceHolder 4"/>
          <p:cNvSpPr>
            <a:spLocks noGrp="1"/>
          </p:cNvSpPr>
          <p:nvPr>
            <p:ph type="ftr" idx="9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| Challenges for medical applications | F. Burkart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r" defTabSz="457200">
              <a:lnSpc>
                <a:spcPct val="100000"/>
              </a:lnSpc>
            </a:pPr>
            <a:r>
              <a:rPr lang="en-US" sz="1000" b="1" strike="noStrike" spc="-1">
                <a:solidFill>
                  <a:schemeClr val="dk1"/>
                </a:solidFill>
                <a:latin typeface="Arial"/>
              </a:rPr>
              <a:t>Page </a:t>
            </a:r>
            <a:fld id="{C3D440EC-E631-4108-8835-CCF5864E709C}" type="slidenum">
              <a:rPr lang="en-US" sz="1000" b="1" strike="noStrike" spc="-1">
                <a:solidFill>
                  <a:schemeClr val="dk1"/>
                </a:solidFill>
                <a:latin typeface="Arial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0" name="Grafik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03200" y="6613920"/>
            <a:ext cx="325080" cy="100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Click to edit Master title style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407880" y="1406520"/>
            <a:ext cx="1137564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Click to edit Master text styles</a:t>
            </a:r>
          </a:p>
        </p:txBody>
      </p:sp>
      <p:sp>
        <p:nvSpPr>
          <p:cNvPr id="213" name="PlaceHolder 3"/>
          <p:cNvSpPr>
            <a:spLocks noGrp="1"/>
          </p:cNvSpPr>
          <p:nvPr>
            <p:ph type="ftr" idx="22"/>
          </p:nvPr>
        </p:nvSpPr>
        <p:spPr>
          <a:xfrm>
            <a:off x="791640" y="6580800"/>
            <a:ext cx="994860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| Challenges for medical applications | F. Burkart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Click to edit Master text styles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| Challenges for medical applications | F. Burkart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‹Nr.›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9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>
          <p15:clr>
            <a:srgbClr val="F26B43"/>
          </p15:clr>
        </p15:guide>
        <p15:guide id="2" pos="3885">
          <p15:clr>
            <a:srgbClr val="F26B43"/>
          </p15:clr>
        </p15:guide>
        <p15:guide id="3" pos="3795">
          <p15:clr>
            <a:srgbClr val="F26B43"/>
          </p15:clr>
        </p15:guide>
        <p15:guide id="4" pos="7423">
          <p15:clr>
            <a:srgbClr val="F26B43"/>
          </p15:clr>
        </p15:guide>
        <p15:guide id="5" pos="257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2432">
          <p15:clr>
            <a:srgbClr val="F26B43"/>
          </p15:clr>
        </p15:guide>
        <p15:guide id="8" orient="horz" pos="2523">
          <p15:clr>
            <a:srgbClr val="F26B43"/>
          </p15:clr>
        </p15:guide>
        <p15:guide id="9" pos="2593">
          <p15:clr>
            <a:srgbClr val="F26B43"/>
          </p15:clr>
        </p15:guide>
        <p15:guide id="10" pos="2683">
          <p15:clr>
            <a:srgbClr val="F26B43"/>
          </p15:clr>
        </p15:guide>
        <p15:guide id="11" pos="4997">
          <p15:clr>
            <a:srgbClr val="F26B43"/>
          </p15:clr>
        </p15:guide>
        <p15:guide id="12" pos="50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945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b="1" spc="-1" dirty="0">
                <a:solidFill>
                  <a:schemeClr val="accent1"/>
                </a:solidFill>
              </a:rPr>
              <a:t>Experience with cell experiments at ARES</a:t>
            </a:r>
            <a:endParaRPr lang="en-US" sz="54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subTitle"/>
          </p:nvPr>
        </p:nvSpPr>
        <p:spPr>
          <a:xfrm>
            <a:off x="407880" y="2055960"/>
            <a:ext cx="11375640" cy="15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pos="0" algn="l"/>
              </a:tabLst>
            </a:pPr>
            <a:r>
              <a:rPr lang="en-US" sz="1800" b="1" strike="noStrike" spc="-1" dirty="0">
                <a:solidFill>
                  <a:schemeClr val="accent2"/>
                </a:solidFill>
                <a:latin typeface="Arial"/>
              </a:rPr>
              <a:t>Logistics</a:t>
            </a: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, challenges, points </a:t>
            </a:r>
            <a:r>
              <a:rPr lang="en-US" sz="1800" b="1" strike="noStrike" spc="-1" dirty="0">
                <a:solidFill>
                  <a:schemeClr val="accent2"/>
                </a:solidFill>
                <a:latin typeface="Arial"/>
              </a:rPr>
              <a:t>for discussion.</a:t>
            </a:r>
            <a:endParaRPr lang="de-DE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/>
          </p:nvPr>
        </p:nvSpPr>
        <p:spPr>
          <a:xfrm>
            <a:off x="195943" y="3581280"/>
            <a:ext cx="11587577" cy="1525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 dirty="0">
                <a:solidFill>
                  <a:schemeClr val="dk1"/>
                </a:solidFill>
                <a:latin typeface="Arial"/>
              </a:rPr>
              <a:t>Florian Burkart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0" strike="noStrike" spc="-1" dirty="0">
                <a:solidFill>
                  <a:schemeClr val="dk1"/>
                </a:solidFill>
                <a:latin typeface="Arial"/>
              </a:rPr>
              <a:t>on behalf of the ARES team: </a:t>
            </a:r>
            <a:br>
              <a:rPr sz="1800" dirty="0"/>
            </a:br>
            <a:r>
              <a:rPr lang="de-DE" sz="1800" b="0" strike="noStrike" spc="-1" dirty="0">
                <a:solidFill>
                  <a:schemeClr val="dk1"/>
                </a:solidFill>
                <a:latin typeface="Arial"/>
              </a:rPr>
              <a:t>Hannes Dinter, Frank Mayet, Sonja Jaster-Merz, Max Kellermeier, Willi Kuropka, </a:t>
            </a:r>
            <a:r>
              <a:rPr lang="de-DE" sz="1800" b="0" strike="noStrike" spc="-1" dirty="0" err="1">
                <a:solidFill>
                  <a:schemeClr val="dk1"/>
                </a:solidFill>
                <a:latin typeface="Arial"/>
              </a:rPr>
              <a:t>Blae</a:t>
            </a:r>
            <a:r>
              <a:rPr lang="de-DE" sz="1800" b="0" strike="noStrike" spc="-1" dirty="0">
                <a:solidFill>
                  <a:schemeClr val="dk1"/>
                </a:solidFill>
                <a:latin typeface="Arial"/>
              </a:rPr>
              <a:t> Stacey, Thomas </a:t>
            </a:r>
            <a:r>
              <a:rPr lang="de-DE" sz="1800" b="0" strike="noStrike" spc="-1" dirty="0" err="1">
                <a:solidFill>
                  <a:schemeClr val="dk1"/>
                </a:solidFill>
                <a:latin typeface="Arial"/>
              </a:rPr>
              <a:t>Vinatier</a:t>
            </a:r>
            <a:endParaRPr lang="de-DE" sz="1800" b="0" strike="noStrike" spc="-1" dirty="0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de-DE" sz="1800" spc="-1" dirty="0" err="1">
                <a:solidFill>
                  <a:schemeClr val="dk1"/>
                </a:solidFill>
                <a:latin typeface="Arial"/>
              </a:rPr>
              <a:t>with</a:t>
            </a:r>
            <a:r>
              <a:rPr lang="de-DE" sz="1800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de-DE" sz="1800" spc="-1" dirty="0" err="1">
                <a:solidFill>
                  <a:schemeClr val="dk1"/>
                </a:solidFill>
                <a:latin typeface="Arial"/>
              </a:rPr>
              <a:t>input</a:t>
            </a:r>
            <a:r>
              <a:rPr lang="de-DE" sz="1800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de-DE" sz="1800" spc="-1" dirty="0" err="1">
                <a:solidFill>
                  <a:schemeClr val="dk1"/>
                </a:solidFill>
                <a:latin typeface="Arial"/>
              </a:rPr>
              <a:t>from</a:t>
            </a:r>
            <a:r>
              <a:rPr lang="de-DE" sz="1800" spc="-1" dirty="0">
                <a:solidFill>
                  <a:schemeClr val="dk1"/>
                </a:solidFill>
                <a:latin typeface="Arial"/>
              </a:rPr>
              <a:t> Elisabetta </a:t>
            </a:r>
            <a:r>
              <a:rPr lang="de-DE" sz="1800" spc="-1" dirty="0" err="1">
                <a:solidFill>
                  <a:schemeClr val="dk1"/>
                </a:solidFill>
                <a:latin typeface="Arial"/>
              </a:rPr>
              <a:t>Gargioni</a:t>
            </a:r>
            <a:r>
              <a:rPr lang="de-DE" sz="1800" spc="-1" dirty="0">
                <a:solidFill>
                  <a:schemeClr val="dk1"/>
                </a:solidFill>
                <a:latin typeface="Arial"/>
              </a:rPr>
              <a:t>, Nina Struve, Joel </a:t>
            </a:r>
            <a:r>
              <a:rPr lang="de-DE" sz="1800" spc="-1" dirty="0" err="1">
                <a:solidFill>
                  <a:schemeClr val="dk1"/>
                </a:solidFill>
                <a:latin typeface="Arial"/>
              </a:rPr>
              <a:t>Senador</a:t>
            </a:r>
            <a:r>
              <a:rPr lang="de-DE" sz="1800" spc="-1" dirty="0">
                <a:solidFill>
                  <a:schemeClr val="dk1"/>
                </a:solidFill>
                <a:latin typeface="Arial"/>
              </a:rPr>
              <a:t> (UKE)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C056F1-1AE4-4649-935C-EF27D7253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Completely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0F1511-88B6-4790-874C-B34BAFD03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translate</a:t>
            </a:r>
            <a:r>
              <a:rPr lang="de-DE" dirty="0"/>
              <a:t> </a:t>
            </a:r>
            <a:r>
              <a:rPr lang="de-DE" dirty="0" err="1"/>
              <a:t>electrons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dose?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4A93A5-2071-4A70-9739-9637D80330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Medical </a:t>
            </a:r>
            <a:r>
              <a:rPr lang="de-DE" dirty="0" err="1"/>
              <a:t>side</a:t>
            </a:r>
            <a:r>
              <a:rPr lang="de-DE" dirty="0"/>
              <a:t> ~ </a:t>
            </a:r>
            <a:r>
              <a:rPr lang="de-DE" dirty="0" err="1"/>
              <a:t>translator</a:t>
            </a:r>
            <a:r>
              <a:rPr lang="de-DE" dirty="0"/>
              <a:t> ~ </a:t>
            </a:r>
            <a:r>
              <a:rPr lang="de-DE" dirty="0" err="1"/>
              <a:t>accelerator</a:t>
            </a:r>
            <a:r>
              <a:rPr lang="de-DE" dirty="0"/>
              <a:t> </a:t>
            </a:r>
            <a:r>
              <a:rPr lang="de-DE" dirty="0" err="1"/>
              <a:t>side</a:t>
            </a:r>
            <a:endParaRPr lang="de-D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B6ED1A-0D5C-4746-AAF5-928AE91A141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dirty="0"/>
              <a:t>But: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BC9CDB-0565-4CC3-9DB3-677D2E01F6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237" y="5000040"/>
            <a:ext cx="2347111" cy="1894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899DA0-F421-40B6-B411-0AE1144181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33" y="4047188"/>
            <a:ext cx="4212304" cy="2421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066543-DBEA-4BF3-A9A1-CF8D4C65D2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65" y="1792269"/>
            <a:ext cx="2532613" cy="189946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E66B252-EA36-4BCD-B1F7-6604415A5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574615" y="2082196"/>
            <a:ext cx="2481821" cy="186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74A2DE-E759-4596-B4EA-0BD2C6BAEC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541" y="3428999"/>
            <a:ext cx="2645327" cy="3282043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EC03143-E598-4D64-8DA3-08ECA8CD7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Challenges for medical applications | F. Burkart</a:t>
            </a:r>
            <a:endParaRPr lang="en-US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9D4991-D01C-4807-95CA-9A2DA572F3C9}"/>
              </a:ext>
            </a:extLst>
          </p:cNvPr>
          <p:cNvSpPr txBox="1"/>
          <p:nvPr/>
        </p:nvSpPr>
        <p:spPr>
          <a:xfrm>
            <a:off x="7413431" y="1818325"/>
            <a:ext cx="3967753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„</a:t>
            </a:r>
            <a:r>
              <a:rPr lang="de-DE" dirty="0" err="1"/>
              <a:t>right</a:t>
            </a:r>
            <a:r>
              <a:rPr lang="de-DE" dirty="0"/>
              <a:t>“ dose?</a:t>
            </a:r>
          </a:p>
          <a:p>
            <a:pPr lvl="1"/>
            <a:r>
              <a:rPr lang="de-DE" dirty="0"/>
              <a:t>Integrated dose</a:t>
            </a:r>
          </a:p>
          <a:p>
            <a:pPr lvl="1"/>
            <a:r>
              <a:rPr lang="de-DE" dirty="0"/>
              <a:t>Dose rate</a:t>
            </a:r>
          </a:p>
          <a:p>
            <a:pPr lvl="1"/>
            <a:r>
              <a:rPr lang="de-DE" dirty="0"/>
              <a:t>Dose rate/pulse</a:t>
            </a:r>
          </a:p>
          <a:p>
            <a:pPr lvl="1"/>
            <a:r>
              <a:rPr lang="de-DE" dirty="0" err="1"/>
              <a:t>How</a:t>
            </a:r>
            <a:r>
              <a:rPr lang="de-DE" dirty="0"/>
              <a:t> do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measure</a:t>
            </a:r>
            <a:r>
              <a:rPr lang="de-DE" dirty="0"/>
              <a:t> dose (fast!)</a:t>
            </a:r>
          </a:p>
          <a:p>
            <a:endParaRPr lang="de-DE" sz="1600" dirty="0" err="1"/>
          </a:p>
        </p:txBody>
      </p:sp>
    </p:spTree>
    <p:extLst>
      <p:ext uri="{BB962C8B-B14F-4D97-AF65-F5344CB8AC3E}">
        <p14:creationId xmlns:p14="http://schemas.microsoft.com/office/powerpoint/2010/main" val="219571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41062-3B10-48CD-89CE-23A88AAA0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hit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cells</a:t>
            </a:r>
            <a:r>
              <a:rPr lang="de-DE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4459E-6A82-47D1-9EF9-2B1E2E3E5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Preparation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lab and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ARES </a:t>
            </a:r>
            <a:r>
              <a:rPr lang="de-DE" dirty="0" err="1"/>
              <a:t>is</a:t>
            </a:r>
            <a:r>
              <a:rPr lang="de-DE" dirty="0"/>
              <a:t> not an </a:t>
            </a:r>
            <a:r>
              <a:rPr lang="de-DE" dirty="0" err="1"/>
              <a:t>issue</a:t>
            </a:r>
            <a:r>
              <a:rPr lang="de-DE" dirty="0"/>
              <a:t>.</a:t>
            </a:r>
          </a:p>
          <a:p>
            <a:r>
              <a:rPr lang="de-DE" dirty="0" err="1"/>
              <a:t>Bringing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cells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tunnel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also not a </a:t>
            </a:r>
            <a:r>
              <a:rPr lang="de-DE" dirty="0" err="1"/>
              <a:t>problem</a:t>
            </a:r>
            <a:r>
              <a:rPr lang="de-DE" dirty="0"/>
              <a:t> (</a:t>
            </a:r>
            <a:r>
              <a:rPr lang="de-DE" dirty="0" err="1"/>
              <a:t>special</a:t>
            </a:r>
            <a:r>
              <a:rPr lang="de-DE" dirty="0"/>
              <a:t>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mode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keep</a:t>
            </a:r>
            <a:r>
              <a:rPr lang="de-DE" dirty="0"/>
              <a:t>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accelerator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).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47A82E-14C5-4A20-8E4D-A94AB2A28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Challenges for medical applications | F. Burkart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8E3704-50F4-429D-AFD4-7FFF3EE1BC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Part 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71535F-11D0-40CA-9433-B448159FE654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779" y="2281463"/>
            <a:ext cx="2668588" cy="20014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A9AC59-528B-4BAB-B70F-02F98632A1D4}"/>
              </a:ext>
            </a:extLst>
          </p:cNvPr>
          <p:cNvSpPr txBox="1"/>
          <p:nvPr/>
        </p:nvSpPr>
        <p:spPr>
          <a:xfrm>
            <a:off x="6856671" y="1166555"/>
            <a:ext cx="5158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Eppendorf </a:t>
            </a:r>
            <a:r>
              <a:rPr lang="de-DE" dirty="0" err="1"/>
              <a:t>tubes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not Eppendorf </a:t>
            </a:r>
            <a:r>
              <a:rPr lang="de-DE" dirty="0" err="1"/>
              <a:t>tubes</a:t>
            </a:r>
            <a:r>
              <a:rPr lang="de-DE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Different holder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DESY and UKE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Combination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online </a:t>
            </a:r>
            <a:r>
              <a:rPr lang="de-DE" dirty="0" err="1"/>
              <a:t>dosimetry</a:t>
            </a:r>
            <a:r>
              <a:rPr lang="de-DE" dirty="0"/>
              <a:t>.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7AA4ACC1-BC37-4E36-BC25-EFE0ECD0662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5113" y="2796267"/>
            <a:ext cx="2120021" cy="2799135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FD005451-97AF-41F1-A210-F02D1D395D3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283649" y="4776474"/>
            <a:ext cx="2276581" cy="1637855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1041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5967E-D786-43BE-AD60-1CF54B30F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hit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cells</a:t>
            </a:r>
            <a:r>
              <a:rPr lang="de-DE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A7723-DD40-44C3-B478-B41A1544A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ARES </a:t>
            </a:r>
            <a:r>
              <a:rPr lang="de-DE" dirty="0" err="1"/>
              <a:t>is</a:t>
            </a:r>
            <a:r>
              <a:rPr lang="de-DE" dirty="0"/>
              <a:t> limited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amount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charge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produce</a:t>
            </a:r>
            <a:r>
              <a:rPr lang="de-DE" dirty="0"/>
              <a:t> / </a:t>
            </a:r>
            <a:r>
              <a:rPr lang="de-DE" dirty="0" err="1"/>
              <a:t>transport</a:t>
            </a:r>
            <a:r>
              <a:rPr lang="de-DE" dirty="0"/>
              <a:t>.</a:t>
            </a:r>
          </a:p>
          <a:p>
            <a:r>
              <a:rPr lang="de-DE" dirty="0"/>
              <a:t>Small </a:t>
            </a:r>
            <a:r>
              <a:rPr lang="de-DE" dirty="0" err="1"/>
              <a:t>spot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,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achieve</a:t>
            </a:r>
            <a:r>
              <a:rPr lang="de-DE" dirty="0"/>
              <a:t> FLASH like beam </a:t>
            </a:r>
            <a:r>
              <a:rPr lang="de-DE" dirty="0" err="1"/>
              <a:t>parameters</a:t>
            </a:r>
            <a:r>
              <a:rPr lang="de-DE" dirty="0"/>
              <a:t>.</a:t>
            </a:r>
          </a:p>
          <a:p>
            <a:r>
              <a:rPr lang="de-DE" dirty="0"/>
              <a:t>Cells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prepared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carefully</a:t>
            </a:r>
            <a:r>
              <a:rPr lang="de-DE" dirty="0"/>
              <a:t>.</a:t>
            </a:r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rely</a:t>
            </a:r>
            <a:r>
              <a:rPr lang="de-DE" dirty="0"/>
              <a:t> on </a:t>
            </a:r>
            <a:r>
              <a:rPr lang="de-DE" dirty="0" err="1"/>
              <a:t>dosimetry</a:t>
            </a:r>
            <a:r>
              <a:rPr lang="de-DE" dirty="0"/>
              <a:t>!</a:t>
            </a:r>
          </a:p>
          <a:p>
            <a:r>
              <a:rPr lang="de-DE" dirty="0"/>
              <a:t>Still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issue</a:t>
            </a:r>
            <a:r>
              <a:rPr lang="de-DE" dirty="0"/>
              <a:t> </a:t>
            </a:r>
            <a:r>
              <a:rPr lang="de-DE" dirty="0" err="1"/>
              <a:t>remains</a:t>
            </a:r>
            <a:r>
              <a:rPr lang="de-DE" dirty="0"/>
              <a:t>: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sure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hit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cells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 dose?</a:t>
            </a:r>
          </a:p>
          <a:p>
            <a:r>
              <a:rPr lang="de-DE" dirty="0"/>
              <a:t>Different </a:t>
            </a:r>
            <a:r>
              <a:rPr lang="de-DE" dirty="0" err="1"/>
              <a:t>irradiation</a:t>
            </a:r>
            <a:r>
              <a:rPr lang="de-DE" dirty="0"/>
              <a:t> </a:t>
            </a:r>
            <a:r>
              <a:rPr lang="de-DE" dirty="0" err="1"/>
              <a:t>patterns</a:t>
            </a:r>
            <a:r>
              <a:rPr lang="de-DE" dirty="0"/>
              <a:t>: Spot (FLASH like </a:t>
            </a:r>
            <a:r>
              <a:rPr lang="de-DE" dirty="0" err="1"/>
              <a:t>parameter</a:t>
            </a:r>
            <a:r>
              <a:rPr lang="de-DE" dirty="0"/>
              <a:t>) vs. Snake </a:t>
            </a:r>
            <a:r>
              <a:rPr lang="de-DE" dirty="0" err="1"/>
              <a:t>pattern</a:t>
            </a:r>
            <a:r>
              <a:rPr lang="de-DE" dirty="0"/>
              <a:t> (uniform </a:t>
            </a:r>
            <a:r>
              <a:rPr lang="de-DE" dirty="0" err="1"/>
              <a:t>distribution</a:t>
            </a:r>
            <a:r>
              <a:rPr lang="de-DE" dirty="0"/>
              <a:t>) </a:t>
            </a:r>
            <a:r>
              <a:rPr lang="de-DE" dirty="0" err="1"/>
              <a:t>irradiation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EE22D-B799-482B-93A3-C1B3E8B6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Challenges for medical applications | F. Burkart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21C46F-5A3D-4C9B-A017-13A2213C2F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Part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D4D899-D0DD-4456-B1A7-AEF7BABA8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746" y="3095073"/>
            <a:ext cx="4039825" cy="3672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F8E25F-31AE-4D77-9B3B-EEC0CD234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949" y="103290"/>
            <a:ext cx="3582761" cy="2743403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220962AB-FC0D-4A01-A6E8-642379642C76}"/>
              </a:ext>
            </a:extLst>
          </p:cNvPr>
          <p:cNvSpPr/>
          <p:nvPr/>
        </p:nvSpPr>
        <p:spPr>
          <a:xfrm>
            <a:off x="9300413" y="2473779"/>
            <a:ext cx="322489" cy="604737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7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23AF2-5763-4BA3-B49D-8B66FE138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Studies </a:t>
            </a:r>
            <a:r>
              <a:rPr lang="de-DE" dirty="0" err="1"/>
              <a:t>with</a:t>
            </a:r>
            <a:r>
              <a:rPr lang="de-DE" dirty="0"/>
              <a:t> all </a:t>
            </a:r>
            <a:r>
              <a:rPr lang="de-DE" dirty="0" err="1"/>
              <a:t>types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samples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9259E0-294A-43E0-B872-B829E0FC3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Challenges for medical applications | F. Burkart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D346F-892A-4D06-8A2B-5E391DDEA4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4">
            <a:extLst>
              <a:ext uri="{FF2B5EF4-FFF2-40B4-BE49-F238E27FC236}">
                <a16:creationId xmlns:a16="http://schemas.microsoft.com/office/drawing/2014/main" id="{8DFB14ED-1ECE-4D8B-9684-528812C987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393" y="1443421"/>
            <a:ext cx="1816000" cy="2060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239F04-06D2-495F-A9CA-C13CA097102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236" y="3683080"/>
            <a:ext cx="2038678" cy="2718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F7F3AB-AB2C-42BD-8F92-EBA0FF4B08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063" y="2853721"/>
            <a:ext cx="4890945" cy="3616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A621B2-1F49-4637-BDE3-73EB4A9F1B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449" y="-11535"/>
            <a:ext cx="1389369" cy="1389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AAD1B4-E299-44AE-9A7B-6558C22DAD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3168" y="51891"/>
            <a:ext cx="1292312" cy="13893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32D613-DB10-4C78-9306-61317C912CB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1993" y="25299"/>
            <a:ext cx="1389369" cy="13893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B3A393-99C1-49AF-B929-A255F524D363}"/>
              </a:ext>
            </a:extLst>
          </p:cNvPr>
          <p:cNvSpPr txBox="1"/>
          <p:nvPr/>
        </p:nvSpPr>
        <p:spPr>
          <a:xfrm>
            <a:off x="2451188" y="1451446"/>
            <a:ext cx="53057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Studies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tumor</a:t>
            </a:r>
            <a:r>
              <a:rPr lang="de-DE" sz="1400" dirty="0"/>
              <a:t> </a:t>
            </a:r>
            <a:r>
              <a:rPr lang="de-DE" sz="1400" dirty="0" err="1"/>
              <a:t>treatment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high </a:t>
            </a:r>
            <a:r>
              <a:rPr lang="de-DE" sz="1400" dirty="0" err="1"/>
              <a:t>energetic</a:t>
            </a:r>
            <a:r>
              <a:rPr lang="de-DE" sz="1400" dirty="0"/>
              <a:t> </a:t>
            </a:r>
            <a:r>
              <a:rPr lang="de-DE" sz="1400" dirty="0" err="1"/>
              <a:t>electrons</a:t>
            </a:r>
            <a:r>
              <a:rPr lang="de-DE" sz="1400" dirty="0"/>
              <a:t> and FLASH </a:t>
            </a:r>
            <a:r>
              <a:rPr lang="de-DE" sz="1400" dirty="0" err="1"/>
              <a:t>parameters</a:t>
            </a:r>
            <a:r>
              <a:rPr lang="de-DE" sz="1400" dirty="0"/>
              <a:t> in </a:t>
            </a:r>
            <a:r>
              <a:rPr lang="de-DE" sz="1400" dirty="0" err="1"/>
              <a:t>collaboration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UKE and Uni Wollongong.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 err="1"/>
              <a:t>Mosfet</a:t>
            </a:r>
            <a:r>
              <a:rPr lang="de-DE" sz="1400" dirty="0"/>
              <a:t> </a:t>
            </a:r>
            <a:r>
              <a:rPr lang="de-DE" sz="1400" dirty="0" err="1"/>
              <a:t>detectors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Uni Wollongong </a:t>
            </a:r>
            <a:r>
              <a:rPr lang="de-DE" sz="1400" dirty="0" err="1"/>
              <a:t>as</a:t>
            </a:r>
            <a:r>
              <a:rPr lang="de-DE" sz="1400" dirty="0"/>
              <a:t> online </a:t>
            </a:r>
            <a:r>
              <a:rPr lang="de-DE" sz="1400" dirty="0" err="1"/>
              <a:t>dosimetry</a:t>
            </a:r>
            <a:r>
              <a:rPr lang="de-DE" sz="14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Animal and </a:t>
            </a:r>
            <a:r>
              <a:rPr lang="de-DE" sz="1400" dirty="0" err="1"/>
              <a:t>skull</a:t>
            </a:r>
            <a:r>
              <a:rPr lang="de-DE" sz="1400" dirty="0"/>
              <a:t> </a:t>
            </a:r>
            <a:r>
              <a:rPr lang="de-DE" sz="1400" dirty="0" err="1"/>
              <a:t>phantoms</a:t>
            </a:r>
            <a:r>
              <a:rPr lang="de-DE" sz="1400" dirty="0"/>
              <a:t> and </a:t>
            </a:r>
            <a:r>
              <a:rPr lang="de-DE" sz="1400" dirty="0" err="1"/>
              <a:t>living</a:t>
            </a:r>
            <a:r>
              <a:rPr lang="de-DE" sz="1400" dirty="0"/>
              <a:t> </a:t>
            </a:r>
            <a:r>
              <a:rPr lang="de-DE" sz="1400" dirty="0" err="1"/>
              <a:t>tumor</a:t>
            </a:r>
            <a:r>
              <a:rPr lang="de-DE" sz="1400" dirty="0"/>
              <a:t> </a:t>
            </a:r>
            <a:r>
              <a:rPr lang="de-DE" sz="1400" dirty="0" err="1"/>
              <a:t>cells</a:t>
            </a:r>
            <a:r>
              <a:rPr lang="de-DE" sz="1400" dirty="0"/>
              <a:t>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FFC386-8B30-43C3-8690-6AA1A095D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6042" y="1712388"/>
            <a:ext cx="4064165" cy="3048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2B8AE32-2859-44F1-A682-716837DAEF08}"/>
              </a:ext>
            </a:extLst>
          </p:cNvPr>
          <p:cNvSpPr/>
          <p:nvPr/>
        </p:nvSpPr>
        <p:spPr>
          <a:xfrm>
            <a:off x="7559000" y="4787289"/>
            <a:ext cx="46330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i="1" dirty="0" err="1"/>
              <a:t>Dosimetry</a:t>
            </a:r>
            <a:r>
              <a:rPr lang="de-DE" sz="1400" i="1" dirty="0"/>
              <a:t> </a:t>
            </a:r>
            <a:r>
              <a:rPr lang="de-DE" sz="1400" i="1" dirty="0" err="1"/>
              <a:t>development</a:t>
            </a:r>
            <a:r>
              <a:rPr lang="de-DE" sz="1400" i="1" dirty="0"/>
              <a:t> </a:t>
            </a:r>
            <a:r>
              <a:rPr lang="de-DE" sz="1400" i="1" dirty="0" err="1"/>
              <a:t>for</a:t>
            </a:r>
            <a:r>
              <a:rPr lang="de-DE" sz="1400" i="1" dirty="0"/>
              <a:t> </a:t>
            </a:r>
            <a:r>
              <a:rPr lang="de-DE" sz="1400" i="1" dirty="0" err="1"/>
              <a:t>medical</a:t>
            </a:r>
            <a:r>
              <a:rPr lang="de-DE" sz="1400" i="1" dirty="0"/>
              <a:t> </a:t>
            </a:r>
            <a:r>
              <a:rPr lang="de-DE" sz="1400" i="1" dirty="0" err="1"/>
              <a:t>applications</a:t>
            </a:r>
            <a:r>
              <a:rPr lang="de-DE" sz="1400" i="1" dirty="0"/>
              <a:t> </a:t>
            </a:r>
            <a:r>
              <a:rPr lang="de-DE" sz="1400" i="1" dirty="0" err="1"/>
              <a:t>with</a:t>
            </a:r>
            <a:r>
              <a:rPr lang="de-DE" sz="1400" i="1" dirty="0"/>
              <a:t> D3</a:t>
            </a:r>
          </a:p>
        </p:txBody>
      </p:sp>
    </p:spTree>
    <p:extLst>
      <p:ext uri="{BB962C8B-B14F-4D97-AF65-F5344CB8AC3E}">
        <p14:creationId xmlns:p14="http://schemas.microsoft.com/office/powerpoint/2010/main" val="142511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BC469-4271-4B96-8B5D-A434060B0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solution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(</a:t>
            </a:r>
            <a:r>
              <a:rPr lang="de-DE" dirty="0" err="1"/>
              <a:t>almost</a:t>
            </a:r>
            <a:r>
              <a:rPr lang="de-DE" dirty="0"/>
              <a:t>) </a:t>
            </a:r>
            <a:r>
              <a:rPr lang="de-DE" dirty="0" err="1"/>
              <a:t>everything</a:t>
            </a:r>
            <a:endParaRPr lang="de-D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AD6DCC0-D147-41D1-B505-E66808780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852" y="1808404"/>
            <a:ext cx="5616575" cy="398595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5136DA-CF74-4301-ACCA-D4DF0B059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Challenges for medical applications | F. Burkart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EC60E0-6A8C-4605-85C0-70ACF86D4A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ARES upgrade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charge</a:t>
            </a:r>
            <a:endParaRPr lang="de-D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659280-AEEB-447E-AC1F-4C6A8D4BB97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67438" y="1406426"/>
            <a:ext cx="5616574" cy="5010249"/>
          </a:xfrm>
        </p:spPr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RF </a:t>
            </a:r>
            <a:r>
              <a:rPr lang="de-DE" dirty="0" err="1"/>
              <a:t>structure</a:t>
            </a:r>
            <a:endParaRPr lang="de-D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EEA436-E507-41BD-81E9-6047BB3E9773}"/>
              </a:ext>
            </a:extLst>
          </p:cNvPr>
          <p:cNvGrpSpPr/>
          <p:nvPr/>
        </p:nvGrpSpPr>
        <p:grpSpPr>
          <a:xfrm>
            <a:off x="6739617" y="2764469"/>
            <a:ext cx="2355397" cy="1147082"/>
            <a:chOff x="6739617" y="2764469"/>
            <a:chExt cx="2355397" cy="114708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85531F9-46EA-4F29-A6AF-343D7D16EEF9}"/>
                </a:ext>
              </a:extLst>
            </p:cNvPr>
            <p:cNvCxnSpPr/>
            <p:nvPr/>
          </p:nvCxnSpPr>
          <p:spPr>
            <a:xfrm flipV="1">
              <a:off x="6739617" y="2764469"/>
              <a:ext cx="326572" cy="114708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5674A60-CA2F-46A5-964D-36A1A2F251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6189" y="2764469"/>
              <a:ext cx="1424668" cy="289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058C66E-A7D7-4329-B1C7-8A93CF5363ED}"/>
                </a:ext>
              </a:extLst>
            </p:cNvPr>
            <p:cNvCxnSpPr>
              <a:cxnSpLocks/>
            </p:cNvCxnSpPr>
            <p:nvPr/>
          </p:nvCxnSpPr>
          <p:spPr>
            <a:xfrm>
              <a:off x="8490857" y="2764470"/>
              <a:ext cx="604157" cy="114708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9983B7-8F26-403D-AC7B-78EA05C3BD73}"/>
              </a:ext>
            </a:extLst>
          </p:cNvPr>
          <p:cNvGrpSpPr/>
          <p:nvPr/>
        </p:nvGrpSpPr>
        <p:grpSpPr>
          <a:xfrm>
            <a:off x="9261815" y="2764469"/>
            <a:ext cx="2355397" cy="1147082"/>
            <a:chOff x="6739617" y="2764469"/>
            <a:chExt cx="2355397" cy="114708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48822D5-E71B-457D-AEB2-23C5A943B330}"/>
                </a:ext>
              </a:extLst>
            </p:cNvPr>
            <p:cNvCxnSpPr/>
            <p:nvPr/>
          </p:nvCxnSpPr>
          <p:spPr>
            <a:xfrm flipV="1">
              <a:off x="6739617" y="2764469"/>
              <a:ext cx="326572" cy="114708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EAC80D3-B76E-4442-8CF5-FC3089CE90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6189" y="2764469"/>
              <a:ext cx="1424668" cy="289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756F18C-FA1B-45F5-AAAB-41DFA6902758}"/>
                </a:ext>
              </a:extLst>
            </p:cNvPr>
            <p:cNvCxnSpPr>
              <a:cxnSpLocks/>
            </p:cNvCxnSpPr>
            <p:nvPr/>
          </p:nvCxnSpPr>
          <p:spPr>
            <a:xfrm>
              <a:off x="8490857" y="2764470"/>
              <a:ext cx="604157" cy="114708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4028364-97E1-400F-AB05-98E7925F082C}"/>
              </a:ext>
            </a:extLst>
          </p:cNvPr>
          <p:cNvSpPr txBox="1"/>
          <p:nvPr/>
        </p:nvSpPr>
        <p:spPr>
          <a:xfrm>
            <a:off x="7232990" y="2838543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/>
              <a:t>1.5 </a:t>
            </a:r>
            <a:r>
              <a:rPr lang="de-DE" sz="1200" i="1" dirty="0" err="1"/>
              <a:t>mu</a:t>
            </a:r>
            <a:r>
              <a:rPr lang="de-DE" sz="1200" i="1" dirty="0"/>
              <a:t> sec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4637B4-3B35-4401-978A-AD13966E58A8}"/>
              </a:ext>
            </a:extLst>
          </p:cNvPr>
          <p:cNvSpPr txBox="1"/>
          <p:nvPr/>
        </p:nvSpPr>
        <p:spPr>
          <a:xfrm>
            <a:off x="8792935" y="3982726"/>
            <a:ext cx="1542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/>
              <a:t>10 – 50 Hz </a:t>
            </a:r>
            <a:r>
              <a:rPr lang="de-DE" sz="1200" i="1" dirty="0" err="1"/>
              <a:t>rep</a:t>
            </a:r>
            <a:r>
              <a:rPr lang="de-DE" sz="1200" i="1" dirty="0"/>
              <a:t>. rate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7FD2689-DC9F-44C9-A7A4-DF507B75ED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476" y="2384103"/>
            <a:ext cx="503766" cy="3803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9015D3-57AB-4993-BAEB-A2E1B2DD8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6955" y="2384103"/>
            <a:ext cx="503766" cy="38036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F7B275C-0E8F-4516-931E-0E713D449B2B}"/>
              </a:ext>
            </a:extLst>
          </p:cNvPr>
          <p:cNvSpPr txBox="1"/>
          <p:nvPr/>
        </p:nvSpPr>
        <p:spPr>
          <a:xfrm>
            <a:off x="6806491" y="5451574"/>
            <a:ext cx="416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We</a:t>
            </a:r>
            <a:r>
              <a:rPr lang="de-DE" sz="1400" dirty="0"/>
              <a:t> </a:t>
            </a:r>
            <a:r>
              <a:rPr lang="de-DE" sz="1400" dirty="0" err="1"/>
              <a:t>want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place</a:t>
            </a:r>
            <a:r>
              <a:rPr lang="de-DE" sz="1400" dirty="0"/>
              <a:t> </a:t>
            </a:r>
            <a:r>
              <a:rPr lang="de-DE" sz="1400" dirty="0" err="1"/>
              <a:t>more</a:t>
            </a:r>
            <a:r>
              <a:rPr lang="de-DE" sz="1400" dirty="0"/>
              <a:t> </a:t>
            </a:r>
            <a:r>
              <a:rPr lang="de-DE" sz="1400" dirty="0" err="1"/>
              <a:t>bunches</a:t>
            </a:r>
            <a:r>
              <a:rPr lang="de-DE" sz="1400" dirty="0"/>
              <a:t> on </a:t>
            </a:r>
            <a:r>
              <a:rPr lang="de-DE" sz="1400" dirty="0" err="1"/>
              <a:t>our</a:t>
            </a:r>
            <a:r>
              <a:rPr lang="de-DE" sz="1400" dirty="0"/>
              <a:t> RF flat top</a:t>
            </a:r>
          </a:p>
        </p:txBody>
      </p:sp>
    </p:spTree>
    <p:extLst>
      <p:ext uri="{BB962C8B-B14F-4D97-AF65-F5344CB8AC3E}">
        <p14:creationId xmlns:p14="http://schemas.microsoft.com/office/powerpoint/2010/main" val="3384165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BC469-4271-4B96-8B5D-A434060B0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solution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(</a:t>
            </a:r>
            <a:r>
              <a:rPr lang="de-DE" dirty="0" err="1"/>
              <a:t>almost</a:t>
            </a:r>
            <a:r>
              <a:rPr lang="de-DE" dirty="0"/>
              <a:t>) </a:t>
            </a:r>
            <a:r>
              <a:rPr lang="de-DE" dirty="0" err="1"/>
              <a:t>everything</a:t>
            </a:r>
            <a:endParaRPr lang="de-D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AD6DCC0-D147-41D1-B505-E66808780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852" y="1808404"/>
            <a:ext cx="5616575" cy="398595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5136DA-CF74-4301-ACCA-D4DF0B059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Challenges for medical applications | F. Burkart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EC60E0-6A8C-4605-85C0-70ACF86D4A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ARES upgrade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charge</a:t>
            </a:r>
            <a:endParaRPr lang="de-D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659280-AEEB-447E-AC1F-4C6A8D4BB97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67438" y="1406426"/>
            <a:ext cx="5616574" cy="5010249"/>
          </a:xfrm>
        </p:spPr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RF </a:t>
            </a:r>
            <a:r>
              <a:rPr lang="de-DE" dirty="0" err="1"/>
              <a:t>structure</a:t>
            </a:r>
            <a:endParaRPr lang="de-D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EEA436-E507-41BD-81E9-6047BB3E9773}"/>
              </a:ext>
            </a:extLst>
          </p:cNvPr>
          <p:cNvGrpSpPr/>
          <p:nvPr/>
        </p:nvGrpSpPr>
        <p:grpSpPr>
          <a:xfrm>
            <a:off x="6739617" y="2764469"/>
            <a:ext cx="2355397" cy="1147082"/>
            <a:chOff x="6739617" y="2764469"/>
            <a:chExt cx="2355397" cy="114708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85531F9-46EA-4F29-A6AF-343D7D16EEF9}"/>
                </a:ext>
              </a:extLst>
            </p:cNvPr>
            <p:cNvCxnSpPr/>
            <p:nvPr/>
          </p:nvCxnSpPr>
          <p:spPr>
            <a:xfrm flipV="1">
              <a:off x="6739617" y="2764469"/>
              <a:ext cx="326572" cy="114708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5674A60-CA2F-46A5-964D-36A1A2F251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6189" y="2764469"/>
              <a:ext cx="1424668" cy="289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058C66E-A7D7-4329-B1C7-8A93CF5363ED}"/>
                </a:ext>
              </a:extLst>
            </p:cNvPr>
            <p:cNvCxnSpPr>
              <a:cxnSpLocks/>
            </p:cNvCxnSpPr>
            <p:nvPr/>
          </p:nvCxnSpPr>
          <p:spPr>
            <a:xfrm>
              <a:off x="8490857" y="2764470"/>
              <a:ext cx="604157" cy="114708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9983B7-8F26-403D-AC7B-78EA05C3BD73}"/>
              </a:ext>
            </a:extLst>
          </p:cNvPr>
          <p:cNvGrpSpPr/>
          <p:nvPr/>
        </p:nvGrpSpPr>
        <p:grpSpPr>
          <a:xfrm>
            <a:off x="9261815" y="2764469"/>
            <a:ext cx="2355397" cy="1147082"/>
            <a:chOff x="6739617" y="2764469"/>
            <a:chExt cx="2355397" cy="114708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48822D5-E71B-457D-AEB2-23C5A943B330}"/>
                </a:ext>
              </a:extLst>
            </p:cNvPr>
            <p:cNvCxnSpPr/>
            <p:nvPr/>
          </p:nvCxnSpPr>
          <p:spPr>
            <a:xfrm flipV="1">
              <a:off x="6739617" y="2764469"/>
              <a:ext cx="326572" cy="114708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EAC80D3-B76E-4442-8CF5-FC3089CE90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6189" y="2764469"/>
              <a:ext cx="1424668" cy="289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756F18C-FA1B-45F5-AAAB-41DFA6902758}"/>
                </a:ext>
              </a:extLst>
            </p:cNvPr>
            <p:cNvCxnSpPr>
              <a:cxnSpLocks/>
            </p:cNvCxnSpPr>
            <p:nvPr/>
          </p:nvCxnSpPr>
          <p:spPr>
            <a:xfrm>
              <a:off x="8490857" y="2764470"/>
              <a:ext cx="604157" cy="114708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4028364-97E1-400F-AB05-98E7925F082C}"/>
              </a:ext>
            </a:extLst>
          </p:cNvPr>
          <p:cNvSpPr txBox="1"/>
          <p:nvPr/>
        </p:nvSpPr>
        <p:spPr>
          <a:xfrm>
            <a:off x="7232990" y="2838543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/>
              <a:t>1.5 </a:t>
            </a:r>
            <a:r>
              <a:rPr lang="de-DE" sz="1200" i="1" dirty="0" err="1"/>
              <a:t>mu</a:t>
            </a:r>
            <a:r>
              <a:rPr lang="de-DE" sz="1200" i="1" dirty="0"/>
              <a:t> sec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4637B4-3B35-4401-978A-AD13966E58A8}"/>
              </a:ext>
            </a:extLst>
          </p:cNvPr>
          <p:cNvSpPr txBox="1"/>
          <p:nvPr/>
        </p:nvSpPr>
        <p:spPr>
          <a:xfrm>
            <a:off x="8792935" y="3982726"/>
            <a:ext cx="1542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/>
              <a:t>10 – 50 Hz </a:t>
            </a:r>
            <a:r>
              <a:rPr lang="de-DE" sz="1200" i="1" dirty="0" err="1"/>
              <a:t>rep</a:t>
            </a:r>
            <a:r>
              <a:rPr lang="de-DE" sz="1200" i="1" dirty="0"/>
              <a:t>. rate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7FD2689-DC9F-44C9-A7A4-DF507B75ED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7021" y="2384103"/>
            <a:ext cx="503766" cy="3803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9015D3-57AB-4993-BAEB-A2E1B2DD82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6955" y="2384103"/>
            <a:ext cx="503766" cy="38036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F7B275C-0E8F-4516-931E-0E713D449B2B}"/>
              </a:ext>
            </a:extLst>
          </p:cNvPr>
          <p:cNvSpPr txBox="1"/>
          <p:nvPr/>
        </p:nvSpPr>
        <p:spPr>
          <a:xfrm>
            <a:off x="6806491" y="5451574"/>
            <a:ext cx="421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We</a:t>
            </a:r>
            <a:r>
              <a:rPr lang="de-DE" sz="1400" dirty="0"/>
              <a:t> </a:t>
            </a:r>
            <a:r>
              <a:rPr lang="de-DE" sz="1400" dirty="0" err="1"/>
              <a:t>want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place</a:t>
            </a:r>
            <a:r>
              <a:rPr lang="de-DE" sz="1400" dirty="0"/>
              <a:t> </a:t>
            </a:r>
            <a:r>
              <a:rPr lang="de-DE" sz="1400" dirty="0" err="1"/>
              <a:t>more</a:t>
            </a:r>
            <a:r>
              <a:rPr lang="de-DE" sz="1400" dirty="0"/>
              <a:t> </a:t>
            </a:r>
            <a:r>
              <a:rPr lang="de-DE" sz="1400" dirty="0" err="1"/>
              <a:t>bunches</a:t>
            </a:r>
            <a:r>
              <a:rPr lang="de-DE" sz="1400" dirty="0"/>
              <a:t> on </a:t>
            </a:r>
            <a:r>
              <a:rPr lang="de-DE" sz="1400" dirty="0" err="1"/>
              <a:t>our</a:t>
            </a:r>
            <a:r>
              <a:rPr lang="de-DE" sz="1400" dirty="0"/>
              <a:t> RF flat top.</a:t>
            </a:r>
          </a:p>
          <a:p>
            <a:r>
              <a:rPr lang="de-DE" sz="1400" dirty="0"/>
              <a:t>Looking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funding</a:t>
            </a:r>
            <a:r>
              <a:rPr lang="de-DE" sz="1400" dirty="0"/>
              <a:t> </a:t>
            </a:r>
            <a:r>
              <a:rPr lang="de-DE" sz="1400" dirty="0" err="1"/>
              <a:t>possibilities</a:t>
            </a:r>
            <a:r>
              <a:rPr lang="de-DE" sz="1400" dirty="0"/>
              <a:t>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BE6C966-700C-4D08-A833-F1BB73C443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477" y="2384103"/>
            <a:ext cx="503766" cy="3803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BEA3302-43BF-458B-A9AF-E5B17329EE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4088" y="2376115"/>
            <a:ext cx="503766" cy="3803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843763-3B56-4E4B-B4CF-CDABCE906C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5412" y="2369568"/>
            <a:ext cx="503766" cy="3803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2FCA9F9-1024-4E67-AEF2-DBCD861521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5390" y="2369568"/>
            <a:ext cx="503766" cy="3803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4CB341B-3C94-4993-AC80-10585B902E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8808" y="2361580"/>
            <a:ext cx="503766" cy="38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83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3000" b="1" strike="noStrike" spc="-1" dirty="0">
                <a:solidFill>
                  <a:schemeClr val="accent1"/>
                </a:solidFill>
                <a:latin typeface="Arial"/>
              </a:rPr>
              <a:t>Summary / </a:t>
            </a:r>
            <a:r>
              <a:rPr lang="de-DE" sz="3000" b="1" strike="noStrike" spc="-1" dirty="0" err="1">
                <a:solidFill>
                  <a:schemeClr val="accent1"/>
                </a:solidFill>
                <a:latin typeface="Arial"/>
              </a:rPr>
              <a:t>Discussion</a:t>
            </a:r>
            <a:endParaRPr lang="en-US" sz="30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1125" name="PlaceHolder 2"/>
          <p:cNvSpPr>
            <a:spLocks noGrp="1"/>
          </p:cNvSpPr>
          <p:nvPr>
            <p:ph/>
          </p:nvPr>
        </p:nvSpPr>
        <p:spPr>
          <a:xfrm>
            <a:off x="407880" y="1406520"/>
            <a:ext cx="11375640" cy="500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spc="-1" dirty="0">
                <a:solidFill>
                  <a:schemeClr val="dk1"/>
                </a:solidFill>
                <a:latin typeface="Arial"/>
              </a:rPr>
              <a:t>Fruitful collaboration with DESY and UKE.</a:t>
            </a:r>
          </a:p>
          <a:p>
            <a:pPr marL="819000" lvl="1" indent="-3618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400" spc="-1" dirty="0">
                <a:solidFill>
                  <a:schemeClr val="dk1"/>
                </a:solidFill>
                <a:latin typeface="Arial"/>
              </a:rPr>
              <a:t>Many beam times</a:t>
            </a:r>
          </a:p>
          <a:p>
            <a:pPr marL="819000" lvl="1" indent="-3618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400" spc="-1" dirty="0">
                <a:solidFill>
                  <a:schemeClr val="dk1"/>
                </a:solidFill>
                <a:latin typeface="Arial"/>
              </a:rPr>
              <a:t>Joel Master thesis</a:t>
            </a:r>
          </a:p>
          <a:p>
            <a:pPr marL="819000" lvl="1" indent="-3618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400" spc="-1" dirty="0">
                <a:solidFill>
                  <a:schemeClr val="dk1"/>
                </a:solidFill>
                <a:latin typeface="Arial"/>
              </a:rPr>
              <a:t>Bringing together also radio protection and detector developers</a:t>
            </a:r>
          </a:p>
          <a:p>
            <a:pPr marL="819000" lvl="1" indent="-3618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400" spc="-1" dirty="0">
                <a:solidFill>
                  <a:schemeClr val="dk1"/>
                </a:solidFill>
                <a:latin typeface="Arial"/>
              </a:rPr>
              <a:t>Successful project for novel online dosimetry.</a:t>
            </a: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 dirty="0">
                <a:solidFill>
                  <a:schemeClr val="dk1"/>
                </a:solidFill>
                <a:latin typeface="Arial"/>
              </a:rPr>
              <a:t>Getting the dose right is a ch</a:t>
            </a:r>
            <a:r>
              <a:rPr lang="en-US" sz="1800" spc="-1" dirty="0">
                <a:solidFill>
                  <a:schemeClr val="dk1"/>
                </a:solidFill>
                <a:latin typeface="Arial"/>
              </a:rPr>
              <a:t>allenge.</a:t>
            </a: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b="0" strike="noStrike" spc="-1" dirty="0">
                <a:solidFill>
                  <a:schemeClr val="dk1"/>
                </a:solidFill>
                <a:latin typeface="Arial"/>
              </a:rPr>
              <a:t>Very tight budgets on DESY side </a:t>
            </a:r>
            <a:r>
              <a:rPr lang="en-US" sz="1800" spc="-1" dirty="0">
                <a:solidFill>
                  <a:schemeClr val="dk1"/>
                </a:solidFill>
                <a:latin typeface="Arial"/>
                <a:sym typeface="Wingdings" panose="05000000000000000000" pitchFamily="2" charset="2"/>
              </a:rPr>
              <a:t> limits in availability in 2024/2025.</a:t>
            </a: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spc="-1" dirty="0">
                <a:solidFill>
                  <a:schemeClr val="dk1"/>
                </a:solidFill>
                <a:latin typeface="Arial"/>
                <a:sym typeface="Wingdings" panose="05000000000000000000" pitchFamily="2" charset="2"/>
              </a:rPr>
              <a:t>Looking for funding possibilities.</a:t>
            </a:r>
          </a:p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pos="361800" algn="l"/>
              </a:tabLst>
            </a:pPr>
            <a:r>
              <a:rPr lang="en-US" sz="1800" spc="-1" dirty="0">
                <a:solidFill>
                  <a:schemeClr val="dk1"/>
                </a:solidFill>
                <a:latin typeface="Arial"/>
                <a:sym typeface="Wingdings" panose="05000000000000000000" pitchFamily="2" charset="2"/>
              </a:rPr>
              <a:t>Looking for inspiring discussions also here at the workshop.</a:t>
            </a:r>
          </a:p>
        </p:txBody>
      </p:sp>
      <p:sp>
        <p:nvSpPr>
          <p:cNvPr id="1126" name="PlaceHolder 3"/>
          <p:cNvSpPr>
            <a:spLocks noGrp="1"/>
          </p:cNvSpPr>
          <p:nvPr>
            <p:ph type="ftr" idx="55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| Challenges for medical applications | F. Burkart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ARES_Stage_3.png" descr="ARES_Stage_3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565360" y="288720"/>
            <a:ext cx="9410760" cy="61146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The ARES Linac at DESY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Present – Final Layout and Status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 type="ftr" idx="30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| Challenges for medical applications | F. Burkart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" name="ARES goal: Generate and characterize ultrashort e- bunches (fs to sub-fs) with high stability for applications related to accelerator R&amp;D (advanced &amp; compact longitudinal diagnostics and accelerating structures development, medical applications studies, "/>
          <p:cNvSpPr/>
          <p:nvPr/>
        </p:nvSpPr>
        <p:spPr>
          <a:xfrm>
            <a:off x="407880" y="1231200"/>
            <a:ext cx="4621680" cy="128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905400">
              <a:lnSpc>
                <a:spcPct val="110000"/>
              </a:lnSpc>
              <a:spcBef>
                <a:spcPts val="1100"/>
              </a:spcBef>
              <a:spcAft>
                <a:spcPts val="1199"/>
              </a:spcAft>
              <a:tabLst>
                <a:tab pos="0" algn="l"/>
              </a:tabLst>
            </a:pPr>
            <a:r>
              <a:rPr lang="en-US" sz="1490" b="1" strike="noStrike" spc="-1">
                <a:solidFill>
                  <a:schemeClr val="dk1"/>
                </a:solidFill>
                <a:latin typeface="Arial"/>
              </a:rPr>
              <a:t>ARES goal</a:t>
            </a:r>
            <a:r>
              <a:rPr lang="en-US" sz="1490" b="0" strike="noStrike" spc="-1">
                <a:solidFill>
                  <a:schemeClr val="dk1"/>
                </a:solidFill>
                <a:latin typeface="Arial"/>
              </a:rPr>
              <a:t>: </a:t>
            </a:r>
            <a:br>
              <a:rPr sz="1490"/>
            </a:br>
            <a:r>
              <a:rPr lang="en-US" sz="1490" b="0" strike="noStrike" spc="-1">
                <a:solidFill>
                  <a:schemeClr val="dk1"/>
                </a:solidFill>
                <a:latin typeface="Arial"/>
              </a:rPr>
              <a:t>Generate and characterize </a:t>
            </a:r>
            <a:r>
              <a:rPr lang="en-US" sz="1490" b="1" strike="noStrike" spc="-1">
                <a:solidFill>
                  <a:schemeClr val="dk1"/>
                </a:solidFill>
                <a:latin typeface="Arial"/>
              </a:rPr>
              <a:t>ultrashort e- bunches (fs to sub-fs)</a:t>
            </a:r>
            <a:r>
              <a:rPr lang="en-US" sz="1490" b="0" strike="noStrike" spc="-1">
                <a:solidFill>
                  <a:schemeClr val="dk1"/>
                </a:solidFill>
                <a:latin typeface="Arial"/>
              </a:rPr>
              <a:t> with </a:t>
            </a:r>
            <a:r>
              <a:rPr lang="en-US" sz="1490" b="1" strike="noStrike" spc="-1">
                <a:solidFill>
                  <a:schemeClr val="dk1"/>
                </a:solidFill>
                <a:latin typeface="Arial"/>
              </a:rPr>
              <a:t>high stability</a:t>
            </a:r>
            <a:r>
              <a:rPr lang="en-US" sz="1490" b="0" strike="noStrike" spc="-1">
                <a:solidFill>
                  <a:schemeClr val="dk1"/>
                </a:solidFill>
                <a:latin typeface="Arial"/>
              </a:rPr>
              <a:t> for applications related to </a:t>
            </a:r>
            <a:r>
              <a:rPr lang="en-US" sz="1490" b="1" strike="noStrike" spc="-1">
                <a:solidFill>
                  <a:schemeClr val="dk1"/>
                </a:solidFill>
                <a:latin typeface="Arial"/>
              </a:rPr>
              <a:t>accelerator R&amp;D</a:t>
            </a:r>
            <a:r>
              <a:rPr lang="en-US" sz="1490" b="0" strike="noStrike" spc="-1">
                <a:solidFill>
                  <a:schemeClr val="dk1"/>
                </a:solidFill>
                <a:latin typeface="Arial"/>
              </a:rPr>
              <a:t> and beam time for </a:t>
            </a:r>
            <a:r>
              <a:rPr lang="en-US" sz="1490" b="1" strike="noStrike" spc="-1">
                <a:solidFill>
                  <a:schemeClr val="dk1"/>
                </a:solidFill>
                <a:latin typeface="Arial"/>
              </a:rPr>
              <a:t>external R&amp;D users</a:t>
            </a:r>
            <a:r>
              <a:rPr lang="en-US" sz="1490" b="0" strike="noStrike" spc="-1">
                <a:solidFill>
                  <a:schemeClr val="dk1"/>
                </a:solidFill>
                <a:latin typeface="Arial"/>
              </a:rPr>
              <a:t>.</a:t>
            </a:r>
            <a:endParaRPr lang="de-DE" sz="14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" name="Line"/>
          <p:cNvSpPr/>
          <p:nvPr/>
        </p:nvSpPr>
        <p:spPr>
          <a:xfrm flipV="1">
            <a:off x="2454840" y="1624680"/>
            <a:ext cx="8654760" cy="4101840"/>
          </a:xfrm>
          <a:prstGeom prst="line">
            <a:avLst/>
          </a:prstGeom>
          <a:ln w="12700">
            <a:solidFill>
              <a:srgbClr val="EB6E0F"/>
            </a:solidFill>
            <a:miter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99" name="~45 m"/>
          <p:cNvSpPr/>
          <p:nvPr/>
        </p:nvSpPr>
        <p:spPr>
          <a:xfrm rot="20100000">
            <a:off x="6497280" y="3170520"/>
            <a:ext cx="734040" cy="3639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800" b="0" strike="noStrike" spc="-1">
                <a:solidFill>
                  <a:schemeClr val="accent2"/>
                </a:solidFill>
                <a:latin typeface="Arial"/>
              </a:rPr>
              <a:t>~45 m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" name="Gun"/>
          <p:cNvSpPr/>
          <p:nvPr/>
        </p:nvSpPr>
        <p:spPr>
          <a:xfrm>
            <a:off x="11517480" y="2493360"/>
            <a:ext cx="626040" cy="4554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1200" b="1" strike="noStrike" spc="-1">
                <a:solidFill>
                  <a:schemeClr val="accent1"/>
                </a:solidFill>
                <a:latin typeface="Arial"/>
              </a:rPr>
              <a:t>S-Band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lang="en-US" sz="1200" b="1" strike="noStrike" spc="-1">
                <a:solidFill>
                  <a:schemeClr val="accent1"/>
                </a:solidFill>
                <a:latin typeface="Arial"/>
              </a:rPr>
              <a:t>Gun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Gun Diagnostics"/>
          <p:cNvSpPr/>
          <p:nvPr/>
        </p:nvSpPr>
        <p:spPr>
          <a:xfrm>
            <a:off x="10783080" y="2955240"/>
            <a:ext cx="1302480" cy="272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200" b="1" strike="noStrike" spc="-1">
                <a:solidFill>
                  <a:schemeClr val="accent1"/>
                </a:solidFill>
                <a:latin typeface="Arial"/>
              </a:rPr>
              <a:t>Gun Diagnostics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" name="Traveling Wave Structures (TWS)"/>
          <p:cNvSpPr/>
          <p:nvPr/>
        </p:nvSpPr>
        <p:spPr>
          <a:xfrm>
            <a:off x="9468360" y="3459600"/>
            <a:ext cx="2482200" cy="4554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1200" b="1" strike="noStrike" spc="-1">
                <a:solidFill>
                  <a:schemeClr val="accent1"/>
                </a:solidFill>
                <a:latin typeface="Arial"/>
              </a:rPr>
              <a:t>S-Band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lang="en-US" sz="1200" b="1" strike="noStrike" spc="-1">
                <a:solidFill>
                  <a:schemeClr val="accent1"/>
                </a:solidFill>
                <a:latin typeface="Arial"/>
              </a:rPr>
              <a:t>Traveling Wave Structures (TWS)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Experimental Area 1"/>
          <p:cNvSpPr/>
          <p:nvPr/>
        </p:nvSpPr>
        <p:spPr>
          <a:xfrm>
            <a:off x="8752320" y="4222080"/>
            <a:ext cx="1550880" cy="272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200" b="1" strike="noStrike" spc="-1">
                <a:solidFill>
                  <a:schemeClr val="accent1"/>
                </a:solidFill>
                <a:latin typeface="Arial"/>
              </a:rPr>
              <a:t>Experimental Area 1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Experimental Areas 2&amp;3"/>
          <p:cNvSpPr/>
          <p:nvPr/>
        </p:nvSpPr>
        <p:spPr>
          <a:xfrm>
            <a:off x="241920" y="6073200"/>
            <a:ext cx="1831320" cy="272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200" b="1" strike="noStrike" spc="-1">
                <a:solidFill>
                  <a:schemeClr val="accent1"/>
                </a:solidFill>
                <a:latin typeface="Arial"/>
              </a:rPr>
              <a:t>Experimental Areas 2&amp;3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5" name="Bunch Compressor"/>
          <p:cNvSpPr/>
          <p:nvPr/>
        </p:nvSpPr>
        <p:spPr>
          <a:xfrm>
            <a:off x="6347160" y="4977000"/>
            <a:ext cx="1505160" cy="272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200" b="1" strike="noStrike" spc="-1">
                <a:solidFill>
                  <a:schemeClr val="accent1"/>
                </a:solidFill>
                <a:latin typeface="Arial"/>
              </a:rPr>
              <a:t>Bunch Compressor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" name="X-Band PolariX TDS (2 Cavities)"/>
          <p:cNvSpPr/>
          <p:nvPr/>
        </p:nvSpPr>
        <p:spPr>
          <a:xfrm>
            <a:off x="5487840" y="5464440"/>
            <a:ext cx="2395440" cy="272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200" b="1" strike="noStrike" spc="-1">
                <a:solidFill>
                  <a:schemeClr val="accent1"/>
                </a:solidFill>
                <a:latin typeface="Arial"/>
              </a:rPr>
              <a:t>X-Band PolariX TDS (2 Cavities)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" name="Line"/>
          <p:cNvSpPr/>
          <p:nvPr/>
        </p:nvSpPr>
        <p:spPr>
          <a:xfrm flipH="1" flipV="1">
            <a:off x="11743560" y="2327040"/>
            <a:ext cx="75960" cy="199800"/>
          </a:xfrm>
          <a:prstGeom prst="line">
            <a:avLst/>
          </a:prstGeom>
          <a:ln w="12700">
            <a:solidFill>
              <a:srgbClr val="007BC8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08" name="Line"/>
          <p:cNvSpPr/>
          <p:nvPr/>
        </p:nvSpPr>
        <p:spPr>
          <a:xfrm flipH="1" flipV="1">
            <a:off x="11346120" y="2462760"/>
            <a:ext cx="75960" cy="492120"/>
          </a:xfrm>
          <a:prstGeom prst="line">
            <a:avLst/>
          </a:prstGeom>
          <a:ln w="12700">
            <a:solidFill>
              <a:srgbClr val="007BC8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09" name="Line"/>
          <p:cNvSpPr/>
          <p:nvPr/>
        </p:nvSpPr>
        <p:spPr>
          <a:xfrm flipH="1" flipV="1">
            <a:off x="10509480" y="2884680"/>
            <a:ext cx="200160" cy="563040"/>
          </a:xfrm>
          <a:prstGeom prst="line">
            <a:avLst/>
          </a:prstGeom>
          <a:ln w="12700">
            <a:solidFill>
              <a:srgbClr val="007BC8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10" name="Line"/>
          <p:cNvSpPr/>
          <p:nvPr/>
        </p:nvSpPr>
        <p:spPr>
          <a:xfrm flipH="1" flipV="1">
            <a:off x="9609480" y="3268440"/>
            <a:ext cx="1089000" cy="174600"/>
          </a:xfrm>
          <a:prstGeom prst="line">
            <a:avLst/>
          </a:prstGeom>
          <a:ln w="12700">
            <a:solidFill>
              <a:srgbClr val="007BC8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11" name="Line"/>
          <p:cNvSpPr/>
          <p:nvPr/>
        </p:nvSpPr>
        <p:spPr>
          <a:xfrm flipH="1" flipV="1">
            <a:off x="8387640" y="4003200"/>
            <a:ext cx="235800" cy="259560"/>
          </a:xfrm>
          <a:prstGeom prst="line">
            <a:avLst/>
          </a:prstGeom>
          <a:ln w="12700">
            <a:solidFill>
              <a:srgbClr val="007BC8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312" name="achip_logo_notag_color_screen.png" descr="achip_logo_notag_color_screen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326960" y="4252320"/>
            <a:ext cx="219600" cy="17748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313" name="High Energy Spectrometer"/>
          <p:cNvSpPr/>
          <p:nvPr/>
        </p:nvSpPr>
        <p:spPr>
          <a:xfrm>
            <a:off x="3431160" y="6228000"/>
            <a:ext cx="2014200" cy="272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tIns="45000" rIns="4572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200" b="1" strike="noStrike" spc="-1">
                <a:solidFill>
                  <a:schemeClr val="accent1"/>
                </a:solidFill>
                <a:latin typeface="Arial"/>
              </a:rPr>
              <a:t>High Energy Spectrometer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" name="Line"/>
          <p:cNvSpPr/>
          <p:nvPr/>
        </p:nvSpPr>
        <p:spPr>
          <a:xfrm flipH="1" flipV="1">
            <a:off x="5800320" y="5085000"/>
            <a:ext cx="486360" cy="38880"/>
          </a:xfrm>
          <a:prstGeom prst="line">
            <a:avLst/>
          </a:prstGeom>
          <a:ln w="12700">
            <a:solidFill>
              <a:srgbClr val="007BC8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6120" rIns="45720" bIns="-6120" anchor="t">
            <a:noAutofit/>
          </a:bodyPr>
          <a:lstStyle/>
          <a:p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15" name="Line"/>
          <p:cNvSpPr/>
          <p:nvPr/>
        </p:nvSpPr>
        <p:spPr>
          <a:xfrm flipH="1" flipV="1">
            <a:off x="4786560" y="5521320"/>
            <a:ext cx="619920" cy="84600"/>
          </a:xfrm>
          <a:prstGeom prst="line">
            <a:avLst/>
          </a:prstGeom>
          <a:ln w="12700">
            <a:solidFill>
              <a:srgbClr val="007BC8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39600" rIns="45720" bIns="39600" anchor="t">
            <a:noAutofit/>
          </a:bodyPr>
          <a:lstStyle/>
          <a:p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16" name="Line"/>
          <p:cNvSpPr/>
          <p:nvPr/>
        </p:nvSpPr>
        <p:spPr>
          <a:xfrm>
            <a:off x="2124000" y="6211080"/>
            <a:ext cx="385200" cy="44640"/>
          </a:xfrm>
          <a:prstGeom prst="line">
            <a:avLst/>
          </a:prstGeom>
          <a:ln w="12700">
            <a:solidFill>
              <a:srgbClr val="007BC8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-360" rIns="45720" bIns="-360" anchor="t">
            <a:noAutofit/>
          </a:bodyPr>
          <a:lstStyle/>
          <a:p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17" name="Line"/>
          <p:cNvSpPr/>
          <p:nvPr/>
        </p:nvSpPr>
        <p:spPr>
          <a:xfrm flipH="1" flipV="1">
            <a:off x="3089520" y="6089040"/>
            <a:ext cx="313920" cy="221400"/>
          </a:xfrm>
          <a:prstGeom prst="line">
            <a:avLst/>
          </a:prstGeom>
          <a:ln w="12700">
            <a:solidFill>
              <a:srgbClr val="007BC8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18" name="Line"/>
          <p:cNvSpPr/>
          <p:nvPr/>
        </p:nvSpPr>
        <p:spPr>
          <a:xfrm>
            <a:off x="2129400" y="6206040"/>
            <a:ext cx="747000" cy="246960"/>
          </a:xfrm>
          <a:prstGeom prst="line">
            <a:avLst/>
          </a:prstGeom>
          <a:ln w="12700">
            <a:solidFill>
              <a:srgbClr val="007BC8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Autofit/>
          </a:bodyPr>
          <a:lstStyle/>
          <a:p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pic>
        <p:nvPicPr>
          <p:cNvPr id="319" name="IMG_0824.jpg" descr="IMG_08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366760" y="4953240"/>
            <a:ext cx="3575160" cy="1340640"/>
          </a:xfrm>
          <a:prstGeom prst="rect">
            <a:avLst/>
          </a:prstGeom>
          <a:noFill/>
          <a:ln w="12700">
            <a:noFill/>
          </a:ln>
          <a:effectLst>
            <a:outerShdw blurRad="101520" dist="25560" dir="5400000" rotWithShape="0">
              <a:srgbClr val="000000">
                <a:alpha val="75000"/>
              </a:srgbClr>
            </a:outerShdw>
          </a:effectLst>
        </p:spPr>
      </p:pic>
      <p:graphicFrame>
        <p:nvGraphicFramePr>
          <p:cNvPr id="320" name="Tabelle 1"/>
          <p:cNvGraphicFramePr/>
          <p:nvPr/>
        </p:nvGraphicFramePr>
        <p:xfrm>
          <a:off x="407880" y="2590920"/>
          <a:ext cx="4621320" cy="1712160"/>
        </p:xfrm>
        <a:graphic>
          <a:graphicData uri="http://schemas.openxmlformats.org/drawingml/2006/table">
            <a:tbl>
              <a:tblPr/>
              <a:tblGrid>
                <a:gridCol w="1824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9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78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Parameter</a:t>
                      </a:r>
                      <a:endParaRPr lang="de-DE" sz="12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Target</a:t>
                      </a:r>
                      <a:endParaRPr lang="de-DE" sz="12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Status</a:t>
                      </a:r>
                      <a:endParaRPr lang="de-DE" sz="1200" b="0" strike="noStrike" spc="-1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84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Charge</a:t>
                      </a:r>
                      <a:endParaRPr lang="de-DE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rgbClr val="009051"/>
                          </a:solidFill>
                          <a:latin typeface="Arial"/>
                        </a:rPr>
                        <a:t>0.05 - 200 pC</a:t>
                      </a:r>
                      <a:endParaRPr lang="de-DE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rgbClr val="009051"/>
                          </a:solidFill>
                          <a:latin typeface="Arial"/>
                        </a:rPr>
                        <a:t>0.003 - 200 pC</a:t>
                      </a:r>
                      <a:endParaRPr lang="de-DE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3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Momentum</a:t>
                      </a:r>
                      <a:endParaRPr lang="de-DE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rgbClr val="009051"/>
                          </a:solidFill>
                          <a:latin typeface="Arial"/>
                        </a:rPr>
                        <a:t>50 - 150 MeV/c</a:t>
                      </a:r>
                      <a:endParaRPr lang="de-DE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rgbClr val="009051"/>
                          </a:solidFill>
                          <a:latin typeface="Arial"/>
                        </a:rPr>
                        <a:t>20 - 160 MeV/c</a:t>
                      </a:r>
                      <a:endParaRPr lang="de-DE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56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Momentum Spread</a:t>
                      </a:r>
                      <a:endParaRPr lang="de-DE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rgbClr val="009051"/>
                          </a:solidFill>
                          <a:latin typeface="Arial"/>
                        </a:rPr>
                        <a:t>10</a:t>
                      </a:r>
                      <a:r>
                        <a:rPr lang="en-US" sz="1200" b="0" strike="noStrike" spc="-1" baseline="31000">
                          <a:solidFill>
                            <a:srgbClr val="009051"/>
                          </a:solidFill>
                          <a:latin typeface="Arial"/>
                        </a:rPr>
                        <a:t>-4</a:t>
                      </a:r>
                      <a:endParaRPr lang="de-DE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rgbClr val="009051"/>
                          </a:solidFill>
                          <a:latin typeface="Arial"/>
                        </a:rPr>
                        <a:t>10</a:t>
                      </a:r>
                      <a:r>
                        <a:rPr lang="en-US" sz="1200" b="0" strike="noStrike" spc="-1" baseline="31000">
                          <a:solidFill>
                            <a:srgbClr val="009051"/>
                          </a:solidFill>
                          <a:latin typeface="Arial"/>
                        </a:rPr>
                        <a:t>-4</a:t>
                      </a:r>
                      <a:r>
                        <a:rPr lang="en-US" sz="1200" b="0" strike="noStrike" spc="-1">
                          <a:solidFill>
                            <a:srgbClr val="009051"/>
                          </a:solidFill>
                          <a:latin typeface="Arial"/>
                        </a:rPr>
                        <a:t> (res. limited)</a:t>
                      </a:r>
                      <a:endParaRPr lang="de-DE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08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Transv. Norm. Emittance</a:t>
                      </a:r>
                      <a:endParaRPr lang="de-DE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rgbClr val="009051"/>
                          </a:solidFill>
                          <a:latin typeface="Arial"/>
                        </a:rPr>
                        <a:t>&lt; 0.8 µm.rad</a:t>
                      </a:r>
                      <a:endParaRPr lang="de-DE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rgbClr val="009051"/>
                          </a:solidFill>
                          <a:latin typeface="Arial"/>
                        </a:rPr>
                        <a:t>≈ 0.07 µm.rad</a:t>
                      </a:r>
                      <a:endParaRPr lang="de-DE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32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chemeClr val="dk1"/>
                          </a:solidFill>
                          <a:latin typeface="Arial"/>
                        </a:rPr>
                        <a:t>Bunch Length (rms)</a:t>
                      </a:r>
                      <a:endParaRPr lang="de-DE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rgbClr val="FF2600"/>
                          </a:solidFill>
                          <a:latin typeface="Arial"/>
                        </a:rPr>
                        <a:t>Sub-fs to ~10 fs</a:t>
                      </a:r>
                      <a:endParaRPr lang="de-DE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chemeClr val="accent2"/>
                          </a:solidFill>
                          <a:latin typeface="Arial"/>
                        </a:rPr>
                        <a:t>≈ 2.9 fs (VB || BC)</a:t>
                      </a:r>
                      <a:endParaRPr lang="de-DE" sz="1200" b="0" strike="noStrike" spc="-1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0760" marR="5076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21" name="Rectangle 37"/>
          <p:cNvSpPr/>
          <p:nvPr/>
        </p:nvSpPr>
        <p:spPr>
          <a:xfrm rot="21214800">
            <a:off x="5428440" y="695160"/>
            <a:ext cx="4489560" cy="1256400"/>
          </a:xfrm>
          <a:prstGeom prst="rect">
            <a:avLst/>
          </a:prstGeom>
          <a:solidFill>
            <a:srgbClr val="CBD7E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Design start (incl. removal of DORIS): </a:t>
            </a:r>
            <a:r>
              <a:rPr lang="en-US" sz="1600" b="1" strike="noStrike" spc="-1">
                <a:solidFill>
                  <a:schemeClr val="dk1"/>
                </a:solidFill>
                <a:latin typeface="Arial"/>
              </a:rPr>
              <a:t>2014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Construction start: </a:t>
            </a:r>
            <a:r>
              <a:rPr lang="en-US" sz="1600" b="1" strike="noStrike" spc="-1">
                <a:solidFill>
                  <a:schemeClr val="dk1"/>
                </a:solidFill>
                <a:latin typeface="Arial"/>
              </a:rPr>
              <a:t>March 2018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First beam (gun section): </a:t>
            </a:r>
            <a:r>
              <a:rPr lang="en-US" sz="1600" b="1" strike="noStrike" spc="-1">
                <a:solidFill>
                  <a:schemeClr val="dk1"/>
                </a:solidFill>
                <a:latin typeface="Arial"/>
              </a:rPr>
              <a:t>October 2019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chemeClr val="dk1"/>
                </a:solidFill>
                <a:latin typeface="Arial"/>
              </a:rPr>
              <a:t>ARES fully installed: </a:t>
            </a:r>
            <a:r>
              <a:rPr lang="en-US" sz="1600" b="1" strike="noStrike" spc="-1">
                <a:solidFill>
                  <a:schemeClr val="dk1"/>
                </a:solidFill>
                <a:latin typeface="Arial"/>
              </a:rPr>
              <a:t>April 2023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3069-D6ED-462E-AE52-6332A113B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Medical </a:t>
            </a:r>
            <a:r>
              <a:rPr lang="de-DE" dirty="0" err="1"/>
              <a:t>applications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94767-05EF-480A-B5B9-8F28D49FB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New </a:t>
            </a:r>
            <a:r>
              <a:rPr lang="de-DE" dirty="0" err="1"/>
              <a:t>challenges</a:t>
            </a:r>
            <a:r>
              <a:rPr lang="de-DE" dirty="0"/>
              <a:t> in 2021</a:t>
            </a:r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87E449DF-5C32-4B77-9045-F1917B948DE1}"/>
              </a:ext>
            </a:extLst>
          </p:cNvPr>
          <p:cNvSpPr/>
          <p:nvPr/>
        </p:nvSpPr>
        <p:spPr>
          <a:xfrm>
            <a:off x="1869621" y="1432831"/>
            <a:ext cx="2196192" cy="1894114"/>
          </a:xfrm>
          <a:prstGeom prst="pentagon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FLASH RT</a:t>
            </a:r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5447D10A-EA51-4742-9D13-9E4B12C079B1}"/>
              </a:ext>
            </a:extLst>
          </p:cNvPr>
          <p:cNvSpPr/>
          <p:nvPr/>
        </p:nvSpPr>
        <p:spPr>
          <a:xfrm>
            <a:off x="4855029" y="4546436"/>
            <a:ext cx="2196192" cy="1894114"/>
          </a:xfrm>
          <a:prstGeom prst="pentagon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VHEE</a:t>
            </a: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FFD9E4F0-21E3-4EE8-9468-90AB208EA01D}"/>
              </a:ext>
            </a:extLst>
          </p:cNvPr>
          <p:cNvSpPr/>
          <p:nvPr/>
        </p:nvSpPr>
        <p:spPr>
          <a:xfrm>
            <a:off x="7950654" y="1432831"/>
            <a:ext cx="2196192" cy="1894114"/>
          </a:xfrm>
          <a:prstGeom prst="pentagon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Medical </a:t>
            </a:r>
            <a:r>
              <a:rPr lang="de-DE" sz="1600" dirty="0" err="1">
                <a:solidFill>
                  <a:schemeClr val="tx1"/>
                </a:solidFill>
              </a:rPr>
              <a:t>imaging</a:t>
            </a:r>
            <a:endParaRPr lang="de-DE" sz="1600" dirty="0">
              <a:solidFill>
                <a:schemeClr val="tx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213FD3-CC74-4FCF-B2F1-61C9F1CF3B89}"/>
              </a:ext>
            </a:extLst>
          </p:cNvPr>
          <p:cNvGrpSpPr/>
          <p:nvPr/>
        </p:nvGrpSpPr>
        <p:grpSpPr>
          <a:xfrm>
            <a:off x="4855029" y="2311564"/>
            <a:ext cx="2331087" cy="2146136"/>
            <a:chOff x="4855029" y="2311564"/>
            <a:chExt cx="2331087" cy="214613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DDC6B27-3A8D-49BC-A04D-249B1E268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4502" y="2540454"/>
              <a:ext cx="1917246" cy="191724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A275955-9CCE-4C14-BEFC-478361F346DC}"/>
                </a:ext>
              </a:extLst>
            </p:cNvPr>
            <p:cNvSpPr txBox="1"/>
            <p:nvPr/>
          </p:nvSpPr>
          <p:spPr>
            <a:xfrm>
              <a:off x="4855029" y="2311564"/>
              <a:ext cx="23310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The </a:t>
              </a:r>
              <a:r>
                <a:rPr lang="de-DE" sz="1400" b="1" dirty="0" err="1"/>
                <a:t>accelerator</a:t>
              </a:r>
              <a:r>
                <a:rPr lang="de-DE" sz="1400" b="1" dirty="0"/>
                <a:t> </a:t>
              </a:r>
              <a:r>
                <a:rPr lang="de-DE" sz="1400" b="1" dirty="0" err="1"/>
                <a:t>phycisist</a:t>
              </a:r>
              <a:endParaRPr lang="de-DE" sz="1400" b="1" dirty="0"/>
            </a:p>
          </p:txBody>
        </p:sp>
      </p:grp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ACE04E97-5724-4B48-BE7D-5F953FA39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Challenges for medical applications | F. Burkart</a:t>
            </a:r>
            <a:endParaRPr lang="en-US" noProof="0" dirty="0"/>
          </a:p>
        </p:txBody>
      </p:sp>
      <p:sp>
        <p:nvSpPr>
          <p:cNvPr id="21" name="Pentagon 20">
            <a:extLst>
              <a:ext uri="{FF2B5EF4-FFF2-40B4-BE49-F238E27FC236}">
                <a16:creationId xmlns:a16="http://schemas.microsoft.com/office/drawing/2014/main" id="{253296F2-D2E4-4726-9DD1-F36BA38E8AF7}"/>
              </a:ext>
            </a:extLst>
          </p:cNvPr>
          <p:cNvSpPr/>
          <p:nvPr/>
        </p:nvSpPr>
        <p:spPr>
          <a:xfrm>
            <a:off x="4910137" y="168728"/>
            <a:ext cx="2196192" cy="1894114"/>
          </a:xfrm>
          <a:prstGeom prst="pentagon">
            <a:avLst/>
          </a:prstGeom>
          <a:solidFill>
            <a:srgbClr val="7030A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tx1"/>
                </a:solidFill>
              </a:rPr>
              <a:t>In-vivo </a:t>
            </a:r>
            <a:r>
              <a:rPr lang="de-DE" sz="1600" dirty="0" err="1">
                <a:solidFill>
                  <a:schemeClr val="tx1"/>
                </a:solidFill>
              </a:rPr>
              <a:t>experiments</a:t>
            </a:r>
            <a:endParaRPr lang="de-D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7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CBE1C-D50A-475F-AB67-A0EA078D2D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Logistics</a:t>
            </a:r>
            <a:r>
              <a:rPr lang="de-DE" dirty="0"/>
              <a:t> &amp; Infrastructure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FD4450-A905-45DF-858F-99CA84C4A3E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80188"/>
            <a:ext cx="9948863" cy="187325"/>
          </a:xfrm>
        </p:spPr>
        <p:txBody>
          <a:bodyPr/>
          <a:lstStyle/>
          <a:p>
            <a:r>
              <a:rPr lang="en-US" noProof="0"/>
              <a:t>| Challenges for medical applications | F. Burkart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06759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>
                <a:solidFill>
                  <a:schemeClr val="accent1"/>
                </a:solidFill>
                <a:latin typeface="Arial"/>
              </a:rPr>
              <a:t>Three Experimental Areas for Users</a:t>
            </a:r>
            <a:endParaRPr lang="en-US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chemeClr val="accent2"/>
                </a:solidFill>
                <a:latin typeface="Arial"/>
              </a:rPr>
              <a:t>Full Flexibility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 type="ftr" idx="31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| Challenges for medical applications | F. Burkart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5" name="Content Placeholder 5"/>
          <p:cNvPicPr/>
          <p:nvPr/>
        </p:nvPicPr>
        <p:blipFill>
          <a:blip r:embed="rId2"/>
          <a:stretch/>
        </p:blipFill>
        <p:spPr>
          <a:xfrm>
            <a:off x="261000" y="1362600"/>
            <a:ext cx="4105080" cy="4305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6" name="Textfeld 2"/>
          <p:cNvSpPr/>
          <p:nvPr/>
        </p:nvSpPr>
        <p:spPr>
          <a:xfrm>
            <a:off x="286560" y="5726880"/>
            <a:ext cx="386928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GB" sz="1600" b="0" strike="noStrike" spc="-1">
                <a:solidFill>
                  <a:schemeClr val="dk1"/>
                </a:solidFill>
                <a:latin typeface="Arial"/>
              </a:rPr>
              <a:t>In UHV (~7e-10 mbar), highest precision,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lang="en-GB" sz="1600" b="0" strike="noStrike" spc="-1">
                <a:solidFill>
                  <a:schemeClr val="dk1"/>
                </a:solidFill>
                <a:latin typeface="Arial"/>
              </a:rPr>
              <a:t>best beam control.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" name="Textfeld 9"/>
          <p:cNvSpPr/>
          <p:nvPr/>
        </p:nvSpPr>
        <p:spPr>
          <a:xfrm>
            <a:off x="5400000" y="5724720"/>
            <a:ext cx="2249280" cy="3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1600" b="0" strike="noStrike" spc="-1">
                <a:solidFill>
                  <a:schemeClr val="dk1"/>
                </a:solidFill>
                <a:latin typeface="Arial"/>
              </a:rPr>
              <a:t>In air, highest flexibility.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8" name="Textfeld 10"/>
          <p:cNvSpPr/>
          <p:nvPr/>
        </p:nvSpPr>
        <p:spPr>
          <a:xfrm>
            <a:off x="8972640" y="5663520"/>
            <a:ext cx="268236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GB" sz="1600" b="0" strike="noStrike" spc="-1">
                <a:solidFill>
                  <a:schemeClr val="dk1"/>
                </a:solidFill>
                <a:latin typeface="Arial"/>
              </a:rPr>
              <a:t>In low pressure vacuum, detector test stand.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9" name="Picture 9"/>
          <p:cNvPicPr/>
          <p:nvPr/>
        </p:nvPicPr>
        <p:blipFill>
          <a:blip r:embed="rId3"/>
          <a:stretch/>
        </p:blipFill>
        <p:spPr>
          <a:xfrm>
            <a:off x="4552200" y="1362600"/>
            <a:ext cx="3961080" cy="4305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30" name="Picture 10"/>
          <p:cNvPicPr/>
          <p:nvPr/>
        </p:nvPicPr>
        <p:blipFill>
          <a:blip r:embed="rId4"/>
          <a:stretch/>
        </p:blipFill>
        <p:spPr>
          <a:xfrm>
            <a:off x="8699040" y="1362600"/>
            <a:ext cx="3229200" cy="4305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31" name="ARES_Stage_3.png" descr="ARES_Stage_3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455480" y="96480"/>
            <a:ext cx="1460880" cy="948960"/>
          </a:xfrm>
          <a:prstGeom prst="rect">
            <a:avLst/>
          </a:prstGeom>
          <a:noFill/>
          <a:ln w="1270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6F5D78-127B-48E1-93DE-7DF3D655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S2 Bio lab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5B9564-0908-4683-9000-97C797B3F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1283721"/>
            <a:ext cx="4292625" cy="288037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FC9EC4-1DFD-44E7-B293-4E7BBE873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Challenges for medical applications | F. Burkart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B7CCF9-4F5C-4861-9022-1078CC4D01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Now available for medical experiments at ARES.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9BC55-293F-49E9-9CE4-52CD62D4D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272" y="34678"/>
            <a:ext cx="3423489" cy="4315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36E05E-7911-4978-AC29-2954148461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173" y="1783930"/>
            <a:ext cx="2736304" cy="18252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7A8F6E-1BB0-4193-AE4A-3B30A775B05F}"/>
              </a:ext>
            </a:extLst>
          </p:cNvPr>
          <p:cNvSpPr txBox="1"/>
          <p:nvPr/>
        </p:nvSpPr>
        <p:spPr>
          <a:xfrm>
            <a:off x="407988" y="5229200"/>
            <a:ext cx="5067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provides all the necessary equipment to cultivate, store, manipulate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analyse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biological agents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90DE74-DBC8-4AAC-A7E2-90011F80E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024" y="4725144"/>
            <a:ext cx="5123871" cy="163449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32634C1-C255-D0BD-544D-61017AE83582}"/>
              </a:ext>
            </a:extLst>
          </p:cNvPr>
          <p:cNvSpPr txBox="1"/>
          <p:nvPr/>
        </p:nvSpPr>
        <p:spPr>
          <a:xfrm>
            <a:off x="1036248" y="4195645"/>
            <a:ext cx="2827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Work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place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Bio-Laboratory.</a:t>
            </a:r>
            <a:endParaRPr kumimoji="0" lang="en-GB" sz="1400" b="0" i="1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DB9C9AD-D77C-6B28-9AE5-B8EA1682840C}"/>
              </a:ext>
            </a:extLst>
          </p:cNvPr>
          <p:cNvSpPr txBox="1"/>
          <p:nvPr/>
        </p:nvSpPr>
        <p:spPr>
          <a:xfrm>
            <a:off x="5231904" y="3625279"/>
            <a:ext cx="2840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inverse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fluorescence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microscope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GB" sz="1400" b="0" i="1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94CCD09-06EA-39A5-7D09-5E19E1F08476}"/>
              </a:ext>
            </a:extLst>
          </p:cNvPr>
          <p:cNvSpPr txBox="1"/>
          <p:nvPr/>
        </p:nvSpPr>
        <p:spPr>
          <a:xfrm>
            <a:off x="8328248" y="4126149"/>
            <a:ext cx="374379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BSL2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safety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workbench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equipped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 mini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centrifuge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vortexer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de-D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vacuum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pump,…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2F66086-889C-7E1F-0944-C1027FF2E8B4}"/>
              </a:ext>
            </a:extLst>
          </p:cNvPr>
          <p:cNvSpPr txBox="1"/>
          <p:nvPr/>
        </p:nvSpPr>
        <p:spPr>
          <a:xfrm>
            <a:off x="263352" y="6166465"/>
            <a:ext cx="107869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info: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https://photon-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science.desy.de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/facilities/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on_site_infrastructure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laboratories_technical_infrastructure_shift_service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/biology_laboratory_bsl_2/equipment/%20index_eng.html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2C4A3C7-08D4-1DD3-C3B2-3B1AFF569C52}"/>
              </a:ext>
            </a:extLst>
          </p:cNvPr>
          <p:cNvSpPr txBox="1"/>
          <p:nvPr/>
        </p:nvSpPr>
        <p:spPr>
          <a:xfrm>
            <a:off x="8594219" y="111900"/>
            <a:ext cx="3281668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photo</a:t>
            </a: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by</a:t>
            </a: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courtesy</a:t>
            </a: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de-DE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of</a:t>
            </a:r>
            <a:r>
              <a: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M. Osterhoff</a:t>
            </a: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636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000" b="1" strike="noStrike" spc="-1" dirty="0">
                <a:solidFill>
                  <a:schemeClr val="accent1"/>
                </a:solidFill>
                <a:latin typeface="Arial"/>
              </a:rPr>
              <a:t>Locations on the DESY campus</a:t>
            </a:r>
            <a:endParaRPr lang="en-US" sz="30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1" strike="noStrike" spc="-1" dirty="0">
                <a:solidFill>
                  <a:schemeClr val="accent2"/>
                </a:solidFill>
                <a:latin typeface="Arial"/>
              </a:rPr>
              <a:t>5 min walking distance from Lab to ARES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ftr" idx="28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| Challenges for medical applications | F. Burkart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58" name="Group 11"/>
          <p:cNvGrpSpPr/>
          <p:nvPr/>
        </p:nvGrpSpPr>
        <p:grpSpPr>
          <a:xfrm>
            <a:off x="-273240" y="830520"/>
            <a:ext cx="6654600" cy="6112440"/>
            <a:chOff x="-273240" y="830520"/>
            <a:chExt cx="6654600" cy="6112440"/>
          </a:xfrm>
        </p:grpSpPr>
        <p:pic>
          <p:nvPicPr>
            <p:cNvPr id="259" name="Picture 6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0" y="1291320"/>
              <a:ext cx="6381360" cy="51091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60" name="Octagon 10"/>
            <p:cNvSpPr/>
            <p:nvPr/>
          </p:nvSpPr>
          <p:spPr>
            <a:xfrm rot="2673000">
              <a:off x="641520" y="1705680"/>
              <a:ext cx="4281840" cy="4362120"/>
            </a:xfrm>
            <a:custGeom>
              <a:avLst/>
              <a:gdLst>
                <a:gd name="textAreaLeft" fmla="*/ 0 w 4281840"/>
                <a:gd name="textAreaRight" fmla="*/ 4282200 w 4281840"/>
                <a:gd name="textAreaTop" fmla="*/ 0 h 4362120"/>
                <a:gd name="textAreaBottom" fmla="*/ 4362480 h 4362120"/>
              </a:gdLst>
              <a:ahLst/>
              <a:cxnLst/>
              <a:rect l="textAreaLeft" t="textAreaTop" r="textAreaRight" b="textAreaBottom"/>
              <a:pathLst>
                <a:path w="4024592" h="4046591">
                  <a:moveTo>
                    <a:pt x="98573" y="1257909"/>
                  </a:moveTo>
                  <a:cubicBezTo>
                    <a:pt x="373424" y="857777"/>
                    <a:pt x="716390" y="450906"/>
                    <a:pt x="1214484" y="141998"/>
                  </a:cubicBezTo>
                  <a:cubicBezTo>
                    <a:pt x="1709012" y="-36678"/>
                    <a:pt x="2235072" y="-57698"/>
                    <a:pt x="2792662" y="141998"/>
                  </a:cubicBezTo>
                  <a:cubicBezTo>
                    <a:pt x="3404032" y="468950"/>
                    <a:pt x="3660724" y="875604"/>
                    <a:pt x="3908573" y="1257909"/>
                  </a:cubicBezTo>
                  <a:cubicBezTo>
                    <a:pt x="4089433" y="1790154"/>
                    <a:pt x="4034697" y="2299517"/>
                    <a:pt x="3908573" y="2836087"/>
                  </a:cubicBezTo>
                  <a:cubicBezTo>
                    <a:pt x="3631196" y="3302650"/>
                    <a:pt x="3259226" y="3685132"/>
                    <a:pt x="2792662" y="3951998"/>
                  </a:cubicBezTo>
                  <a:cubicBezTo>
                    <a:pt x="2256092" y="4078122"/>
                    <a:pt x="1730032" y="4078122"/>
                    <a:pt x="1214484" y="3951998"/>
                  </a:cubicBezTo>
                  <a:cubicBezTo>
                    <a:pt x="758431" y="3653601"/>
                    <a:pt x="323398" y="3260609"/>
                    <a:pt x="98573" y="2836087"/>
                  </a:cubicBezTo>
                  <a:cubicBezTo>
                    <a:pt x="-38061" y="2289007"/>
                    <a:pt x="-27551" y="1773458"/>
                    <a:pt x="98573" y="1257909"/>
                  </a:cubicBezTo>
                  <a:close/>
                </a:path>
              </a:pathLst>
            </a:custGeom>
            <a:noFill/>
            <a:ln w="50800">
              <a:solidFill>
                <a:srgbClr val="EC6E10">
                  <a:alpha val="9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600" b="0" strike="noStrike" spc="-1">
                <a:solidFill>
                  <a:schemeClr val="dk1"/>
                </a:solidFill>
                <a:latin typeface="Arial"/>
              </a:endParaRPr>
            </a:p>
          </p:txBody>
        </p:sp>
        <p:cxnSp>
          <p:nvCxnSpPr>
            <p:cNvPr id="261" name="Straight Connector 12"/>
            <p:cNvCxnSpPr/>
            <p:nvPr/>
          </p:nvCxnSpPr>
          <p:spPr>
            <a:xfrm flipV="1">
              <a:off x="3402720" y="1864440"/>
              <a:ext cx="573120" cy="1504800"/>
            </a:xfrm>
            <a:prstGeom prst="straightConnector1">
              <a:avLst/>
            </a:prstGeom>
            <a:ln w="50800">
              <a:solidFill>
                <a:srgbClr val="EC6E10">
                  <a:alpha val="91000"/>
                </a:srgbClr>
              </a:solidFill>
            </a:ln>
          </p:spPr>
        </p:cxnSp>
        <p:cxnSp>
          <p:nvCxnSpPr>
            <p:cNvPr id="262" name="Straight Connector 15"/>
            <p:cNvCxnSpPr/>
            <p:nvPr/>
          </p:nvCxnSpPr>
          <p:spPr>
            <a:xfrm flipV="1">
              <a:off x="3632400" y="1936080"/>
              <a:ext cx="558360" cy="820080"/>
            </a:xfrm>
            <a:prstGeom prst="straightConnector1">
              <a:avLst/>
            </a:prstGeom>
            <a:ln w="50800">
              <a:solidFill>
                <a:srgbClr val="EC6E10">
                  <a:alpha val="91000"/>
                </a:srgbClr>
              </a:solidFill>
            </a:ln>
          </p:spPr>
        </p:cxnSp>
        <p:cxnSp>
          <p:nvCxnSpPr>
            <p:cNvPr id="263" name="Straight Connector 17"/>
            <p:cNvCxnSpPr/>
            <p:nvPr/>
          </p:nvCxnSpPr>
          <p:spPr>
            <a:xfrm>
              <a:off x="0" y="3225600"/>
              <a:ext cx="1827000" cy="608760"/>
            </a:xfrm>
            <a:prstGeom prst="straightConnector1">
              <a:avLst/>
            </a:prstGeom>
            <a:ln w="50800">
              <a:solidFill>
                <a:srgbClr val="EC6E10">
                  <a:alpha val="91000"/>
                </a:srgbClr>
              </a:solidFill>
            </a:ln>
          </p:spPr>
        </p:cxnSp>
        <p:sp>
          <p:nvSpPr>
            <p:cNvPr id="264" name="Oval 21"/>
            <p:cNvSpPr/>
            <p:nvPr/>
          </p:nvSpPr>
          <p:spPr>
            <a:xfrm>
              <a:off x="3329640" y="4300200"/>
              <a:ext cx="605520" cy="605520"/>
            </a:xfrm>
            <a:prstGeom prst="ellipse">
              <a:avLst/>
            </a:prstGeom>
            <a:noFill/>
            <a:ln w="50800">
              <a:solidFill>
                <a:srgbClr val="EC6E1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600" b="0" strike="noStrike" spc="-1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265" name="TextBox 22"/>
            <p:cNvSpPr/>
            <p:nvPr/>
          </p:nvSpPr>
          <p:spPr>
            <a:xfrm>
              <a:off x="2812320" y="2211120"/>
              <a:ext cx="774000" cy="303120"/>
            </a:xfrm>
            <a:prstGeom prst="rect">
              <a:avLst/>
            </a:prstGeom>
            <a:solidFill>
              <a:srgbClr val="0070C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400" b="1" strike="noStrike" spc="-1">
                  <a:solidFill>
                    <a:schemeClr val="lt1"/>
                  </a:solidFill>
                  <a:latin typeface="Arial"/>
                </a:rPr>
                <a:t>FLASH</a:t>
              </a:r>
              <a:endParaRPr lang="de-DE" sz="14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66" name="TextBox 23"/>
            <p:cNvSpPr/>
            <p:nvPr/>
          </p:nvSpPr>
          <p:spPr>
            <a:xfrm>
              <a:off x="4700880" y="2298600"/>
              <a:ext cx="976680" cy="303120"/>
            </a:xfrm>
            <a:prstGeom prst="rect">
              <a:avLst/>
            </a:prstGeom>
            <a:solidFill>
              <a:srgbClr val="0070C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400" b="1" strike="noStrike" spc="-1">
                  <a:solidFill>
                    <a:schemeClr val="lt1"/>
                  </a:solidFill>
                  <a:latin typeface="Arial"/>
                </a:rPr>
                <a:t>PETRA III</a:t>
              </a:r>
              <a:endParaRPr lang="de-DE" sz="14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67" name="TextBox 24"/>
            <p:cNvSpPr/>
            <p:nvPr/>
          </p:nvSpPr>
          <p:spPr>
            <a:xfrm>
              <a:off x="2417040" y="4603680"/>
              <a:ext cx="812160" cy="303120"/>
            </a:xfrm>
            <a:prstGeom prst="rect">
              <a:avLst/>
            </a:prstGeom>
            <a:solidFill>
              <a:srgbClr val="0070C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400" b="1" strike="noStrike" spc="-1">
                  <a:solidFill>
                    <a:schemeClr val="lt1"/>
                  </a:solidFill>
                  <a:latin typeface="Arial"/>
                </a:rPr>
                <a:t>DESY II</a:t>
              </a:r>
              <a:endParaRPr lang="de-DE" sz="14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68" name="Oval 26"/>
            <p:cNvSpPr/>
            <p:nvPr/>
          </p:nvSpPr>
          <p:spPr>
            <a:xfrm>
              <a:off x="4138920" y="4203000"/>
              <a:ext cx="123120" cy="123120"/>
            </a:xfrm>
            <a:prstGeom prst="ellipse">
              <a:avLst/>
            </a:prstGeom>
            <a:noFill/>
            <a:ln w="50800">
              <a:solidFill>
                <a:srgbClr val="EC6E1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2120" rIns="90000" bIns="4212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600" b="0" strike="noStrike" spc="-1">
                <a:solidFill>
                  <a:schemeClr val="dk1"/>
                </a:solidFill>
                <a:latin typeface="Arial"/>
              </a:endParaRPr>
            </a:p>
          </p:txBody>
        </p:sp>
        <p:cxnSp>
          <p:nvCxnSpPr>
            <p:cNvPr id="269" name="Straight Connector 27"/>
            <p:cNvCxnSpPr/>
            <p:nvPr/>
          </p:nvCxnSpPr>
          <p:spPr>
            <a:xfrm flipV="1">
              <a:off x="4257360" y="3655440"/>
              <a:ext cx="219960" cy="639720"/>
            </a:xfrm>
            <a:prstGeom prst="straightConnector1">
              <a:avLst/>
            </a:prstGeom>
            <a:ln w="50800">
              <a:solidFill>
                <a:srgbClr val="EC6E10">
                  <a:alpha val="91000"/>
                </a:srgbClr>
              </a:solidFill>
            </a:ln>
          </p:spPr>
        </p:cxnSp>
        <p:cxnSp>
          <p:nvCxnSpPr>
            <p:cNvPr id="270" name="Straight Connector 30"/>
            <p:cNvCxnSpPr>
              <a:endCxn id="268" idx="5"/>
            </p:cNvCxnSpPr>
            <p:nvPr/>
          </p:nvCxnSpPr>
          <p:spPr>
            <a:xfrm flipV="1">
              <a:off x="3936240" y="4308120"/>
              <a:ext cx="308160" cy="306720"/>
            </a:xfrm>
            <a:prstGeom prst="straightConnector1">
              <a:avLst/>
            </a:prstGeom>
            <a:ln w="50800">
              <a:solidFill>
                <a:srgbClr val="EC6E10">
                  <a:alpha val="91000"/>
                </a:srgbClr>
              </a:solidFill>
            </a:ln>
          </p:spPr>
        </p:cxnSp>
        <p:cxnSp>
          <p:nvCxnSpPr>
            <p:cNvPr id="271" name="Straight Connector 32"/>
            <p:cNvCxnSpPr/>
            <p:nvPr/>
          </p:nvCxnSpPr>
          <p:spPr>
            <a:xfrm>
              <a:off x="3938040" y="4630320"/>
              <a:ext cx="217080" cy="910440"/>
            </a:xfrm>
            <a:prstGeom prst="straightConnector1">
              <a:avLst/>
            </a:prstGeom>
            <a:ln w="50800">
              <a:solidFill>
                <a:srgbClr val="EC6E10">
                  <a:alpha val="91000"/>
                </a:srgbClr>
              </a:solidFill>
            </a:ln>
          </p:spPr>
        </p:cxnSp>
        <p:sp>
          <p:nvSpPr>
            <p:cNvPr id="272" name="TextBox 36"/>
            <p:cNvSpPr/>
            <p:nvPr/>
          </p:nvSpPr>
          <p:spPr>
            <a:xfrm>
              <a:off x="821520" y="3888720"/>
              <a:ext cx="864000" cy="303120"/>
            </a:xfrm>
            <a:prstGeom prst="rect">
              <a:avLst/>
            </a:prstGeom>
            <a:solidFill>
              <a:srgbClr val="0070C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400" b="1" strike="noStrike" spc="-1">
                  <a:solidFill>
                    <a:schemeClr val="lt1"/>
                  </a:solidFill>
                  <a:latin typeface="Arial"/>
                </a:rPr>
                <a:t>EuXFEL</a:t>
              </a:r>
              <a:endParaRPr lang="de-DE" sz="14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73" name="TextBox 37"/>
            <p:cNvSpPr/>
            <p:nvPr/>
          </p:nvSpPr>
          <p:spPr>
            <a:xfrm>
              <a:off x="4232160" y="1616400"/>
              <a:ext cx="923400" cy="303120"/>
            </a:xfrm>
            <a:prstGeom prst="rect">
              <a:avLst/>
            </a:prstGeom>
            <a:solidFill>
              <a:srgbClr val="0070C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400" b="1" strike="noStrike" spc="-1">
                  <a:solidFill>
                    <a:schemeClr val="lt1"/>
                  </a:solidFill>
                  <a:latin typeface="Arial"/>
                </a:rPr>
                <a:t>FLASH II</a:t>
              </a:r>
              <a:endParaRPr lang="de-DE" sz="14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74" name="Rounded Rectangle 39"/>
            <p:cNvSpPr/>
            <p:nvPr/>
          </p:nvSpPr>
          <p:spPr>
            <a:xfrm rot="1051200">
              <a:off x="3635640" y="3461400"/>
              <a:ext cx="669600" cy="370800"/>
            </a:xfrm>
            <a:prstGeom prst="roundRect">
              <a:avLst>
                <a:gd name="adj" fmla="val 44651"/>
              </a:avLst>
            </a:prstGeom>
            <a:noFill/>
            <a:ln w="50800">
              <a:solidFill>
                <a:srgbClr val="FF000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en-US" sz="1600" b="0" strike="noStrike" spc="-1">
                <a:solidFill>
                  <a:schemeClr val="dk1"/>
                </a:solidFill>
                <a:latin typeface="Arial"/>
              </a:endParaRPr>
            </a:p>
          </p:txBody>
        </p:sp>
        <p:sp>
          <p:nvSpPr>
            <p:cNvPr id="275" name="TextBox 40"/>
            <p:cNvSpPr/>
            <p:nvPr/>
          </p:nvSpPr>
          <p:spPr>
            <a:xfrm>
              <a:off x="3687840" y="3013560"/>
              <a:ext cx="864000" cy="303120"/>
            </a:xfrm>
            <a:prstGeom prst="rect">
              <a:avLst/>
            </a:prstGeom>
            <a:solidFill>
              <a:srgbClr val="0070C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en-US" sz="1400" b="1" strike="noStrike" spc="-1">
                  <a:solidFill>
                    <a:schemeClr val="lt1"/>
                  </a:solidFill>
                  <a:latin typeface="Arial"/>
                </a:rPr>
                <a:t>SINBAD</a:t>
              </a:r>
              <a:endParaRPr lang="de-DE" sz="14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pic>
        <p:nvPicPr>
          <p:cNvPr id="276" name="Bild 44"/>
          <p:cNvPicPr/>
          <p:nvPr/>
        </p:nvPicPr>
        <p:blipFill>
          <a:blip r:embed="rId3"/>
          <a:stretch/>
        </p:blipFill>
        <p:spPr>
          <a:xfrm>
            <a:off x="7073640" y="3429000"/>
            <a:ext cx="4508280" cy="31950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277" name="Gerade Verbindung mit Pfeil 47"/>
          <p:cNvCxnSpPr/>
          <p:nvPr/>
        </p:nvCxnSpPr>
        <p:spPr>
          <a:xfrm flipH="1" flipV="1">
            <a:off x="3998520" y="3649320"/>
            <a:ext cx="3164400" cy="819360"/>
          </a:xfrm>
          <a:prstGeom prst="straightConnector1">
            <a:avLst/>
          </a:prstGeom>
          <a:ln w="28575">
            <a:solidFill>
              <a:srgbClr val="EFB301"/>
            </a:solidFill>
            <a:tailEnd type="triangle" w="med" len="med"/>
          </a:ln>
        </p:spPr>
      </p:cxnSp>
      <p:cxnSp>
        <p:nvCxnSpPr>
          <p:cNvPr id="278" name="Gerade Verbindung mit Pfeil 50"/>
          <p:cNvCxnSpPr/>
          <p:nvPr/>
        </p:nvCxnSpPr>
        <p:spPr>
          <a:xfrm flipV="1">
            <a:off x="8557560" y="3196440"/>
            <a:ext cx="631440" cy="858240"/>
          </a:xfrm>
          <a:prstGeom prst="straightConnector1">
            <a:avLst/>
          </a:prstGeom>
          <a:ln w="28575">
            <a:solidFill>
              <a:srgbClr val="EFB301"/>
            </a:solidFill>
            <a:tailEnd type="triangle" w="med" len="med"/>
          </a:ln>
        </p:spPr>
      </p:cxnSp>
      <p:sp>
        <p:nvSpPr>
          <p:cNvPr id="279" name="Titel 1"/>
          <p:cNvSpPr/>
          <p:nvPr/>
        </p:nvSpPr>
        <p:spPr>
          <a:xfrm>
            <a:off x="8503920" y="1378440"/>
            <a:ext cx="1647720" cy="2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1600" b="1" strike="noStrike" spc="-1">
                <a:solidFill>
                  <a:schemeClr val="accent1"/>
                </a:solidFill>
                <a:latin typeface="Arial"/>
              </a:rPr>
              <a:t>ARES Linac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0" name="Picture 3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535880" y="1657080"/>
            <a:ext cx="3583800" cy="1463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1" name="TextBox 34"/>
          <p:cNvSpPr/>
          <p:nvPr/>
        </p:nvSpPr>
        <p:spPr>
          <a:xfrm rot="2491200">
            <a:off x="8896680" y="4857120"/>
            <a:ext cx="908280" cy="25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1100" b="1" strike="noStrike" spc="-1">
                <a:solidFill>
                  <a:schemeClr val="dk1"/>
                </a:solidFill>
                <a:latin typeface="Arial"/>
              </a:rPr>
              <a:t>KALDERA</a:t>
            </a:r>
            <a:endParaRPr lang="de-DE" sz="11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F88A30A-356C-4A5E-962F-4B9942C2A01D}"/>
              </a:ext>
            </a:extLst>
          </p:cNvPr>
          <p:cNvCxnSpPr/>
          <p:nvPr/>
        </p:nvCxnSpPr>
        <p:spPr>
          <a:xfrm>
            <a:off x="4190760" y="3496514"/>
            <a:ext cx="807644" cy="56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F7E4974-8EF6-4DCA-B420-5EC61D8C82B3}"/>
              </a:ext>
            </a:extLst>
          </p:cNvPr>
          <p:cNvCxnSpPr/>
          <p:nvPr/>
        </p:nvCxnSpPr>
        <p:spPr>
          <a:xfrm flipH="1">
            <a:off x="4155120" y="3541321"/>
            <a:ext cx="819595" cy="64163"/>
          </a:xfrm>
          <a:prstGeom prst="straightConnector1">
            <a:avLst/>
          </a:prstGeom>
          <a:ln w="76200">
            <a:solidFill>
              <a:srgbClr val="FFFF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407880" y="349560"/>
            <a:ext cx="6754680" cy="44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defTabSz="457200">
              <a:lnSpc>
                <a:spcPct val="90000"/>
              </a:lnSpc>
            </a:pPr>
            <a:r>
              <a:rPr lang="en-US" sz="3000" b="1" strike="noStrike" spc="-1">
                <a:solidFill>
                  <a:srgbClr val="009FDF"/>
                </a:solidFill>
                <a:latin typeface="Arial"/>
                <a:ea typeface="DejaVu Sans"/>
              </a:rPr>
              <a:t>Research and Development at ARES</a:t>
            </a:r>
            <a:endParaRPr lang="de-DE" sz="3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73" name="Picture 8"/>
          <p:cNvPicPr/>
          <p:nvPr/>
        </p:nvPicPr>
        <p:blipFill>
          <a:blip r:embed="rId2"/>
          <a:stretch/>
        </p:blipFill>
        <p:spPr>
          <a:xfrm>
            <a:off x="8668800" y="-9360"/>
            <a:ext cx="3590640" cy="1294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74" name="Content Placeholder 11"/>
          <p:cNvPicPr/>
          <p:nvPr/>
        </p:nvPicPr>
        <p:blipFill>
          <a:blip r:embed="rId3"/>
          <a:stretch/>
        </p:blipFill>
        <p:spPr>
          <a:xfrm>
            <a:off x="478800" y="3705120"/>
            <a:ext cx="3225960" cy="241920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75" name="TextBox 11"/>
          <p:cNvSpPr/>
          <p:nvPr/>
        </p:nvSpPr>
        <p:spPr>
          <a:xfrm>
            <a:off x="5105520" y="6201360"/>
            <a:ext cx="3297960" cy="2725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1200" b="0" i="1" strike="noStrike" spc="-1">
                <a:solidFill>
                  <a:schemeClr val="dk1"/>
                </a:solidFill>
                <a:latin typeface="Arial"/>
              </a:rPr>
              <a:t>Online dosimetry and cell irradiation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6" name="TextBox 12"/>
          <p:cNvSpPr/>
          <p:nvPr/>
        </p:nvSpPr>
        <p:spPr>
          <a:xfrm>
            <a:off x="296280" y="6199920"/>
            <a:ext cx="3746880" cy="2725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200" b="0" i="1" strike="noStrike" spc="-1">
                <a:solidFill>
                  <a:srgbClr val="000000"/>
                </a:solidFill>
                <a:latin typeface="Arial"/>
              </a:rPr>
              <a:t>Experimental station designed for medical research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7" name="TextBox 13"/>
          <p:cNvSpPr/>
          <p:nvPr/>
        </p:nvSpPr>
        <p:spPr>
          <a:xfrm>
            <a:off x="459720" y="1219320"/>
            <a:ext cx="7943400" cy="264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4572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Up to 160 MeV high precision electron beams for </a:t>
            </a:r>
            <a:r>
              <a:rPr lang="en-US" sz="1600" b="1" strike="noStrike" spc="-1">
                <a:solidFill>
                  <a:srgbClr val="000000"/>
                </a:solidFill>
                <a:latin typeface="Arial"/>
              </a:rPr>
              <a:t>research &amp; development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.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840" defTabSz="4572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>
                <a:solidFill>
                  <a:srgbClr val="000000"/>
                </a:solidFill>
                <a:latin typeface="Arial"/>
              </a:rPr>
              <a:t>Cutting-edge stability 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of the electron pulse energy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840" defTabSz="4572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>
                <a:solidFill>
                  <a:srgbClr val="000000"/>
                </a:solidFill>
                <a:latin typeface="Arial"/>
              </a:rPr>
              <a:t>Excellent beam control and highest flexibility in beam parameters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743040" lvl="1" indent="-285840" defTabSz="4572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600" b="1" strike="noStrike" spc="-1">
                <a:solidFill>
                  <a:srgbClr val="000000"/>
                </a:solidFill>
                <a:latin typeface="Arial"/>
              </a:rPr>
              <a:t>I</a:t>
            </a:r>
            <a:r>
              <a:rPr lang="en-US" sz="1600" b="1" strike="noStrike" spc="-1">
                <a:solidFill>
                  <a:srgbClr val="000000"/>
                </a:solidFill>
                <a:latin typeface="Arial"/>
              </a:rPr>
              <a:t>n-vivo experiments possible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Ideally suited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 for </a:t>
            </a:r>
            <a:r>
              <a:rPr lang="en-US" sz="1600" b="1" strike="noStrike" spc="-1">
                <a:solidFill>
                  <a:srgbClr val="000000"/>
                </a:solidFill>
                <a:latin typeface="Arial"/>
              </a:rPr>
              <a:t>VHEE &amp; FLASH RT studies, dosimetry and medical imaging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.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marL="285840" indent="-285840" defTabSz="4572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C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ollaborations started with UKE, Uni Manchester and Uni Wollongong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50000"/>
              </a:lnSpc>
            </a:pP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8" name="PlaceHolder 1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GB" sz="1800" b="1" strike="noStrike" spc="-1">
                <a:solidFill>
                  <a:schemeClr val="accent2"/>
                </a:solidFill>
                <a:latin typeface="Arial"/>
              </a:rPr>
              <a:t>ARES, a worldwide unique facility for medical research</a:t>
            </a: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79" name="TextBox 15"/>
          <p:cNvSpPr/>
          <p:nvPr/>
        </p:nvSpPr>
        <p:spPr>
          <a:xfrm>
            <a:off x="8793720" y="6199920"/>
            <a:ext cx="3071160" cy="2725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200" b="0" i="1" strike="noStrike" spc="-1">
                <a:solidFill>
                  <a:srgbClr val="000000"/>
                </a:solidFill>
                <a:latin typeface="Arial"/>
              </a:rPr>
              <a:t>First living cancer cells treated with VHEE.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80" name="Content Placeholder 5"/>
          <p:cNvPicPr/>
          <p:nvPr/>
        </p:nvPicPr>
        <p:blipFill>
          <a:blip r:embed="rId4"/>
          <a:stretch/>
        </p:blipFill>
        <p:spPr>
          <a:xfrm>
            <a:off x="8686800" y="1972800"/>
            <a:ext cx="3071160" cy="422676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1" name="Picture 2" descr="UKE - Unternehmenskommunikation - UKE-Dachmarke"/>
          <p:cNvPicPr/>
          <p:nvPr/>
        </p:nvPicPr>
        <p:blipFill>
          <a:blip r:embed="rId5"/>
          <a:stretch/>
        </p:blipFill>
        <p:spPr>
          <a:xfrm>
            <a:off x="7549560" y="159480"/>
            <a:ext cx="1015920" cy="983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82" name="Picture 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755960" y="3705120"/>
            <a:ext cx="3297960" cy="247320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83" name="PlaceHolder 2"/>
          <p:cNvSpPr>
            <a:spLocks noGrp="1"/>
          </p:cNvSpPr>
          <p:nvPr>
            <p:ph type="ftr" idx="41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1000" b="0" strike="noStrike" spc="-1">
                <a:solidFill>
                  <a:schemeClr val="dk1"/>
                </a:solidFill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1000" b="0" strike="noStrike" spc="-1">
                <a:solidFill>
                  <a:schemeClr val="dk1"/>
                </a:solidFill>
                <a:latin typeface="Arial"/>
              </a:rPr>
              <a:t>| Challenges for medical applications | F. Burkart</a:t>
            </a:r>
            <a:endParaRPr lang="de-DE" sz="1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58A78-1EA7-45E3-A7CD-07F07BC9F1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Challenges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6457747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XT_injrevew">
  <a:themeElements>
    <a:clrScheme name="DESY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XT_injrevew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</Template>
  <TotalTime>0</TotalTime>
  <Words>1021</Words>
  <Application>Microsoft Macintosh PowerPoint</Application>
  <PresentationFormat>Breitbild</PresentationFormat>
  <Paragraphs>152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Arial</vt:lpstr>
      <vt:lpstr>Calibri</vt:lpstr>
      <vt:lpstr>DESY</vt:lpstr>
      <vt:lpstr>DESY</vt:lpstr>
      <vt:lpstr>EXT_injrevew</vt:lpstr>
      <vt:lpstr>1_EXT_injrevew</vt:lpstr>
      <vt:lpstr>Experience with cell experiments at ARES</vt:lpstr>
      <vt:lpstr>The ARES Linac at DESY</vt:lpstr>
      <vt:lpstr>Medical applications</vt:lpstr>
      <vt:lpstr>Logistics &amp; Infrastructure</vt:lpstr>
      <vt:lpstr>Three Experimental Areas for Users</vt:lpstr>
      <vt:lpstr>S2 Bio lab</vt:lpstr>
      <vt:lpstr>Locations on the DESY campus</vt:lpstr>
      <vt:lpstr>PowerPoint-Präsentation</vt:lpstr>
      <vt:lpstr>Challenges</vt:lpstr>
      <vt:lpstr>Completely new field for us </vt:lpstr>
      <vt:lpstr>How to hit the cells?</vt:lpstr>
      <vt:lpstr>How to hit the cells?</vt:lpstr>
      <vt:lpstr>Studies with all types of samples</vt:lpstr>
      <vt:lpstr>The solution for (almost) everything</vt:lpstr>
      <vt:lpstr>The solution for (almost) everything</vt:lpstr>
      <vt:lpstr>Summary /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Florian Burkart</dc:creator>
  <dc:description/>
  <cp:lastModifiedBy>Microsoft Office User</cp:lastModifiedBy>
  <cp:revision>235</cp:revision>
  <dcterms:created xsi:type="dcterms:W3CDTF">2024-04-29T10:57:08Z</dcterms:created>
  <dcterms:modified xsi:type="dcterms:W3CDTF">2025-06-24T20:09:03Z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Breitbild</vt:lpwstr>
  </property>
  <property fmtid="{D5CDD505-2E9C-101B-9397-08002B2CF9AE}" pid="4" name="Slides">
    <vt:i4>45</vt:i4>
  </property>
</Properties>
</file>