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2407" r:id="rId2"/>
    <p:sldId id="2406" r:id="rId3"/>
    <p:sldId id="2408" r:id="rId4"/>
    <p:sldId id="2423" r:id="rId5"/>
    <p:sldId id="2403" r:id="rId6"/>
    <p:sldId id="2434" r:id="rId7"/>
    <p:sldId id="2415" r:id="rId8"/>
    <p:sldId id="2435" r:id="rId9"/>
    <p:sldId id="2436" r:id="rId10"/>
    <p:sldId id="2437" r:id="rId11"/>
    <p:sldId id="2425" r:id="rId12"/>
    <p:sldId id="2438" r:id="rId13"/>
  </p:sldIdLst>
  <p:sldSz cx="12192000" cy="6858000"/>
  <p:notesSz cx="7099300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13" userDrawn="1">
          <p15:clr>
            <a:srgbClr val="A4A3A4"/>
          </p15:clr>
        </p15:guide>
        <p15:guide id="2" pos="25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 userDrawn="1">
          <p15:clr>
            <a:srgbClr val="A4A3A4"/>
          </p15:clr>
        </p15:guide>
        <p15:guide id="2" pos="2236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39F73"/>
    <a:srgbClr val="008000"/>
    <a:srgbClr val="05AA92"/>
    <a:srgbClr val="FFFFFF"/>
    <a:srgbClr val="56B5E9"/>
    <a:srgbClr val="8F03D1"/>
    <a:srgbClr val="E2AC00"/>
    <a:srgbClr val="FF9900"/>
    <a:srgbClr val="33CC33"/>
    <a:srgbClr val="DC63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636" autoAdjust="0"/>
    <p:restoredTop sz="96281" autoAdjust="0"/>
  </p:normalViewPr>
  <p:slideViewPr>
    <p:cSldViewPr showGuides="1">
      <p:cViewPr varScale="1">
        <p:scale>
          <a:sx n="135" d="100"/>
          <a:sy n="135" d="100"/>
        </p:scale>
        <p:origin x="150" y="120"/>
      </p:cViewPr>
      <p:guideLst>
        <p:guide orient="horz" pos="913"/>
        <p:guide pos="257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howGuides="1">
      <p:cViewPr>
        <p:scale>
          <a:sx n="100" d="100"/>
          <a:sy n="100" d="100"/>
        </p:scale>
        <p:origin x="480" y="726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FC75E6C4-5F43-4FF9-96D4-21B8157BE639}" type="datetimeFigureOut">
              <a:rPr lang="de-DE" smtClean="0"/>
              <a:t>23.06.2025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53E8B182-0F75-451D-B88B-ABD1C205B43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8096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801BD367-6A7A-405A-BFB1-15817186491F}" type="datetimeFigureOut">
              <a:rPr lang="de-DE" smtClean="0"/>
              <a:t>23.06.2025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09930" y="4925408"/>
            <a:ext cx="5679440" cy="4624704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BE7B5255-5329-45F9-87F3-A2F9FB4734D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76767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77800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355600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542925" indent="-187325" algn="l" defTabSz="914400" rtl="0" eaLnBrk="1" latinLnBrk="0" hangingPunct="1">
      <a:buFont typeface="Arial" panose="020B0604020202020204" pitchFamily="34" charset="0"/>
      <a:buChar char="•"/>
      <a:tabLst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720725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898525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7B5255-5329-45F9-87F3-A2F9FB4734DF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694706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7B5255-5329-45F9-87F3-A2F9FB4734DF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300500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7B5255-5329-45F9-87F3-A2F9FB4734DF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782180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988" y="349611"/>
            <a:ext cx="11376025" cy="1855254"/>
          </a:xfrm>
        </p:spPr>
        <p:txBody>
          <a:bodyPr anchor="t"/>
          <a:lstStyle>
            <a:lvl1pPr algn="l">
              <a:lnSpc>
                <a:spcPct val="100000"/>
              </a:lnSpc>
              <a:defRPr sz="600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7987" y="2335014"/>
            <a:ext cx="11376025" cy="1525787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0"/>
          </p:nvPr>
        </p:nvSpPr>
        <p:spPr>
          <a:xfrm>
            <a:off x="414396" y="4096780"/>
            <a:ext cx="11369549" cy="700373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4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pic>
        <p:nvPicPr>
          <p:cNvPr id="8" name="Picture 22" descr="pitz-logo-var-1-blue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4352" y="5862387"/>
            <a:ext cx="779138" cy="731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222" y="5817878"/>
            <a:ext cx="796587" cy="794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5862387"/>
            <a:ext cx="3172705" cy="95960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E3EA01B-2E09-4E2B-93AD-2E437F2E02A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9509" t="9104" r="10159" b="9795"/>
          <a:stretch/>
        </p:blipFill>
        <p:spPr>
          <a:xfrm>
            <a:off x="10184763" y="5817878"/>
            <a:ext cx="787186" cy="794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419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Object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7524750" cy="2454374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8" y="3963533"/>
            <a:ext cx="7524750" cy="2454374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2" name="Inhaltsplatzhalter 5">
            <a:extLst>
              <a:ext uri="{FF2B5EF4-FFF2-40B4-BE49-F238E27FC236}">
                <a16:creationId xmlns:a16="http://schemas.microsoft.com/office/drawing/2014/main" id="{9C675125-65B7-4F5B-AEF0-C38D81E746CF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8075612" y="1449388"/>
            <a:ext cx="3708399" cy="2411412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 dirty="0" err="1"/>
              <a:t>Object</a:t>
            </a:r>
            <a:r>
              <a:rPr lang="de-DE" dirty="0"/>
              <a:t> </a:t>
            </a:r>
          </a:p>
        </p:txBody>
      </p:sp>
      <p:sp>
        <p:nvSpPr>
          <p:cNvPr id="13" name="Inhaltsplatzhalter 5">
            <a:extLst>
              <a:ext uri="{FF2B5EF4-FFF2-40B4-BE49-F238E27FC236}">
                <a16:creationId xmlns:a16="http://schemas.microsoft.com/office/drawing/2014/main" id="{23FA31D8-E476-4ADE-8ED0-89F2667028D2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8075612" y="4005263"/>
            <a:ext cx="3708399" cy="2411412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 dirty="0" err="1"/>
              <a:t>Object</a:t>
            </a:r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168109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4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9" y="1406427"/>
            <a:ext cx="3708400" cy="2454374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9" y="3963533"/>
            <a:ext cx="3708400" cy="2454374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259262" y="1449389"/>
            <a:ext cx="3673475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7"/>
          </p:nvPr>
        </p:nvSpPr>
        <p:spPr>
          <a:xfrm>
            <a:off x="4259263" y="4005263"/>
            <a:ext cx="3673475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2" name="Bildplatzhalter 6">
            <a:extLst>
              <a:ext uri="{FF2B5EF4-FFF2-40B4-BE49-F238E27FC236}">
                <a16:creationId xmlns:a16="http://schemas.microsoft.com/office/drawing/2014/main" id="{68AD19F6-8B2A-4294-9E9A-47F8C86A5D6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075611" y="1449389"/>
            <a:ext cx="3708401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3" name="Bildplatzhalter 6">
            <a:extLst>
              <a:ext uri="{FF2B5EF4-FFF2-40B4-BE49-F238E27FC236}">
                <a16:creationId xmlns:a16="http://schemas.microsoft.com/office/drawing/2014/main" id="{B0BE3BFA-E3C5-48E6-ADE2-3072C916F3F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075612" y="4005263"/>
            <a:ext cx="3708401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7530298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48800" y="6554528"/>
            <a:ext cx="9235632" cy="186839"/>
          </a:xfrm>
          <a:prstGeom prst="rect">
            <a:avLst/>
          </a:prstGeom>
        </p:spPr>
        <p:txBody>
          <a:bodyPr/>
          <a:lstStyle/>
          <a:p>
            <a:r>
              <a:rPr lang="en-US" noProof="0"/>
              <a:t>|   Accelerator R&amp;D and Applications at PITZ    |    Frank Stephan  for the PITZ Collaboration    |    Hybrid PITZ Collaboration Meeting   |    18. + 19. 12. 2024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07989" y="1449389"/>
            <a:ext cx="11376024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8969432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07989" y="1449389"/>
            <a:ext cx="5616574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6" name="Bildplatzhalter 6"/>
          <p:cNvSpPr>
            <a:spLocks noGrp="1"/>
          </p:cNvSpPr>
          <p:nvPr>
            <p:ph type="pic" sz="quarter" idx="15"/>
          </p:nvPr>
        </p:nvSpPr>
        <p:spPr>
          <a:xfrm>
            <a:off x="6167437" y="1449389"/>
            <a:ext cx="5616575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6753528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Picture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07989" y="1449389"/>
            <a:ext cx="3708399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6" name="Bildplatzhalter 6"/>
          <p:cNvSpPr>
            <a:spLocks noGrp="1"/>
          </p:cNvSpPr>
          <p:nvPr>
            <p:ph type="pic" sz="quarter" idx="15"/>
          </p:nvPr>
        </p:nvSpPr>
        <p:spPr>
          <a:xfrm>
            <a:off x="4259263" y="1449389"/>
            <a:ext cx="7524749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7414256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6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722976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9894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(with Pictu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6"/>
          <p:cNvSpPr>
            <a:spLocks noGrp="1"/>
          </p:cNvSpPr>
          <p:nvPr>
            <p:ph type="pic" sz="quarter" idx="14"/>
          </p:nvPr>
        </p:nvSpPr>
        <p:spPr>
          <a:xfrm>
            <a:off x="2" y="1"/>
            <a:ext cx="12191997" cy="3429001"/>
          </a:xfr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988" y="349612"/>
            <a:ext cx="11376025" cy="1099777"/>
          </a:xfrm>
        </p:spPr>
        <p:txBody>
          <a:bodyPr anchor="t"/>
          <a:lstStyle>
            <a:lvl1pPr algn="l">
              <a:lnSpc>
                <a:spcPct val="10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7987" y="2335014"/>
            <a:ext cx="11376025" cy="889339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0"/>
          </p:nvPr>
        </p:nvSpPr>
        <p:spPr>
          <a:xfrm>
            <a:off x="414396" y="4096780"/>
            <a:ext cx="11369548" cy="700373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4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CDF1FE4D-4B28-4FC6-A712-C31ACEAEC2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612" y="6287602"/>
            <a:ext cx="1802188" cy="132766"/>
          </a:xfrm>
          <a:prstGeom prst="rect">
            <a:avLst/>
          </a:prstGeom>
        </p:spPr>
      </p:pic>
      <p:pic>
        <p:nvPicPr>
          <p:cNvPr id="10" name="Grafik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3032" y="5669579"/>
            <a:ext cx="793750" cy="794719"/>
          </a:xfrm>
          <a:prstGeom prst="rect">
            <a:avLst/>
          </a:prstGeom>
        </p:spPr>
      </p:pic>
      <p:pic>
        <p:nvPicPr>
          <p:cNvPr id="14" name="Picture 22" descr="pitz-logo-var-1-blue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4392" y="5701417"/>
            <a:ext cx="779138" cy="731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0856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988" y="349610"/>
            <a:ext cx="11376025" cy="1854000"/>
          </a:xfrm>
        </p:spPr>
        <p:txBody>
          <a:bodyPr anchor="t"/>
          <a:lstStyle>
            <a:lvl1pPr algn="l">
              <a:lnSpc>
                <a:spcPct val="10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7987" y="2335014"/>
            <a:ext cx="11376025" cy="1525787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457579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66700" indent="-266700">
              <a:buFont typeface="Wingdings" panose="05000000000000000000" pitchFamily="2" charset="2"/>
              <a:buChar char="§"/>
              <a:defRPr sz="1800" b="0"/>
            </a:lvl1pPr>
            <a:lvl2pPr marL="449263" indent="-182563">
              <a:buFont typeface="Arial" panose="020B0604020202020204" pitchFamily="34" charset="0"/>
              <a:buChar char="•"/>
              <a:defRPr/>
            </a:lvl2pPr>
            <a:lvl3pPr marL="630238" indent="-180975">
              <a:buFontTx/>
              <a:buChar char="-"/>
              <a:defRPr sz="1400"/>
            </a:lvl3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 err="1"/>
              <a:t>Sdfgsgs</a:t>
            </a:r>
            <a:r>
              <a:rPr lang="en-US" noProof="0" dirty="0"/>
              <a:t> g </a:t>
            </a:r>
          </a:p>
          <a:p>
            <a:pPr lvl="2"/>
            <a:r>
              <a:rPr lang="en-US" noProof="0" dirty="0" err="1"/>
              <a:t>Fgsfg</a:t>
            </a:r>
            <a:r>
              <a:rPr lang="en-US" noProof="0" dirty="0"/>
              <a:t> </a:t>
            </a:r>
            <a:r>
              <a:rPr lang="en-US" noProof="0" dirty="0" err="1"/>
              <a:t>ssdfg</a:t>
            </a:r>
            <a:r>
              <a:rPr lang="en-US" noProof="0" dirty="0"/>
              <a:t> sg </a:t>
            </a:r>
          </a:p>
          <a:p>
            <a:pPr lvl="2"/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8" y="817500"/>
            <a:ext cx="11376024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334084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988" y="1406427"/>
            <a:ext cx="5616575" cy="5010249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4"/>
          </p:nvPr>
        </p:nvSpPr>
        <p:spPr>
          <a:xfrm>
            <a:off x="6167439" y="1406427"/>
            <a:ext cx="5616574" cy="5010249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48715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989" y="1406427"/>
            <a:ext cx="3708400" cy="5010249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4"/>
          </p:nvPr>
        </p:nvSpPr>
        <p:spPr>
          <a:xfrm>
            <a:off x="4259263" y="1406427"/>
            <a:ext cx="3673475" cy="5010249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5"/>
          </p:nvPr>
        </p:nvSpPr>
        <p:spPr>
          <a:xfrm>
            <a:off x="8075612" y="1406427"/>
            <a:ext cx="3708399" cy="5010249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34802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5616575" cy="2454374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8" y="3963533"/>
            <a:ext cx="5616575" cy="2454374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4"/>
          </p:nvPr>
        </p:nvSpPr>
        <p:spPr>
          <a:xfrm>
            <a:off x="6167437" y="1449389"/>
            <a:ext cx="5616576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7"/>
          </p:nvPr>
        </p:nvSpPr>
        <p:spPr>
          <a:xfrm>
            <a:off x="6167438" y="4005263"/>
            <a:ext cx="5616576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711603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5616575" cy="2454374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8" y="3963533"/>
            <a:ext cx="5616575" cy="2454374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2" name="Inhaltsplatzhalter 5">
            <a:extLst>
              <a:ext uri="{FF2B5EF4-FFF2-40B4-BE49-F238E27FC236}">
                <a16:creationId xmlns:a16="http://schemas.microsoft.com/office/drawing/2014/main" id="{2E8BFC49-6C4E-4A78-A7A9-0AB60943F6F7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167438" y="1449388"/>
            <a:ext cx="5616574" cy="2411412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 dirty="0" err="1"/>
              <a:t>Object</a:t>
            </a:r>
            <a:r>
              <a:rPr lang="de-DE" dirty="0"/>
              <a:t> </a:t>
            </a:r>
          </a:p>
        </p:txBody>
      </p:sp>
      <p:sp>
        <p:nvSpPr>
          <p:cNvPr id="13" name="Inhaltsplatzhalter 5">
            <a:extLst>
              <a:ext uri="{FF2B5EF4-FFF2-40B4-BE49-F238E27FC236}">
                <a16:creationId xmlns:a16="http://schemas.microsoft.com/office/drawing/2014/main" id="{6B2B23C8-8ABC-4DC4-A6B8-3AA482F34140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167438" y="4005263"/>
            <a:ext cx="5616574" cy="2411412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 dirty="0" err="1"/>
              <a:t>Object</a:t>
            </a:r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58788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Picture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7524750" cy="2454374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8" y="3963533"/>
            <a:ext cx="7524750" cy="2454374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4"/>
          </p:nvPr>
        </p:nvSpPr>
        <p:spPr>
          <a:xfrm>
            <a:off x="8075611" y="1449389"/>
            <a:ext cx="3708401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7"/>
          </p:nvPr>
        </p:nvSpPr>
        <p:spPr>
          <a:xfrm>
            <a:off x="8075612" y="4005263"/>
            <a:ext cx="3708401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4474637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7988" y="349611"/>
            <a:ext cx="11376024" cy="45109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7" y="1406427"/>
            <a:ext cx="11376025" cy="501024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endParaRPr lang="en-US" noProof="0" dirty="0"/>
          </a:p>
        </p:txBody>
      </p:sp>
      <p:sp>
        <p:nvSpPr>
          <p:cNvPr id="14" name="Textfeld 13"/>
          <p:cNvSpPr txBox="1"/>
          <p:nvPr/>
        </p:nvSpPr>
        <p:spPr>
          <a:xfrm>
            <a:off x="10344472" y="6630686"/>
            <a:ext cx="720080" cy="18684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US" sz="900" b="1" noProof="0" dirty="0"/>
              <a:t>Page </a:t>
            </a:r>
            <a:fld id="{0427E4B2-AC28-443E-BE04-5CD55098A90B}" type="slidenum">
              <a:rPr lang="en-US" sz="900" b="1" noProof="0" smtClean="0"/>
              <a:pPr algn="r"/>
              <a:t>‹#›</a:t>
            </a:fld>
            <a:endParaRPr lang="en-US" sz="900" b="1" noProof="0" dirty="0"/>
          </a:p>
        </p:txBody>
      </p:sp>
      <p:pic>
        <p:nvPicPr>
          <p:cNvPr id="13" name="Picture 22" descr="pitz-logo-var-1-blue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8568" y="6478364"/>
            <a:ext cx="361477" cy="339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5446" y="6478364"/>
            <a:ext cx="357132" cy="356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5299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1" r:id="rId2"/>
    <p:sldLayoutId id="2147483672" r:id="rId3"/>
    <p:sldLayoutId id="2147483662" r:id="rId4"/>
    <p:sldLayoutId id="2147483668" r:id="rId5"/>
    <p:sldLayoutId id="2147483673" r:id="rId6"/>
    <p:sldLayoutId id="2147483670" r:id="rId7"/>
    <p:sldLayoutId id="2147483678" r:id="rId8"/>
    <p:sldLayoutId id="2147483674" r:id="rId9"/>
    <p:sldLayoutId id="2147483679" r:id="rId10"/>
    <p:sldLayoutId id="2147483675" r:id="rId11"/>
    <p:sldLayoutId id="2147483669" r:id="rId12"/>
    <p:sldLayoutId id="2147483676" r:id="rId13"/>
    <p:sldLayoutId id="2147483677" r:id="rId14"/>
    <p:sldLayoutId id="2147483666" r:id="rId15"/>
    <p:sldLayoutId id="2147483667" r:id="rId16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tabLst>
          <a:tab pos="266700" algn="l"/>
        </a:tabLst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542925" indent="-276225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09625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76325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43025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13" userDrawn="1">
          <p15:clr>
            <a:srgbClr val="F26B43"/>
          </p15:clr>
        </p15:guide>
        <p15:guide id="2" pos="3885" userDrawn="1">
          <p15:clr>
            <a:srgbClr val="F26B43"/>
          </p15:clr>
        </p15:guide>
        <p15:guide id="3" pos="3795" userDrawn="1">
          <p15:clr>
            <a:srgbClr val="F26B43"/>
          </p15:clr>
        </p15:guide>
        <p15:guide id="4" pos="7423" userDrawn="1">
          <p15:clr>
            <a:srgbClr val="F26B43"/>
          </p15:clr>
        </p15:guide>
        <p15:guide id="5" pos="257" userDrawn="1">
          <p15:clr>
            <a:srgbClr val="F26B43"/>
          </p15:clr>
        </p15:guide>
        <p15:guide id="6" orient="horz" pos="4042" userDrawn="1">
          <p15:clr>
            <a:srgbClr val="F26B43"/>
          </p15:clr>
        </p15:guide>
        <p15:guide id="7" orient="horz" pos="2432" userDrawn="1">
          <p15:clr>
            <a:srgbClr val="F26B43"/>
          </p15:clr>
        </p15:guide>
        <p15:guide id="8" orient="horz" pos="2523" userDrawn="1">
          <p15:clr>
            <a:srgbClr val="F26B43"/>
          </p15:clr>
        </p15:guide>
        <p15:guide id="9" pos="2593" userDrawn="1">
          <p15:clr>
            <a:srgbClr val="F26B43"/>
          </p15:clr>
        </p15:guide>
        <p15:guide id="10" pos="2683" userDrawn="1">
          <p15:clr>
            <a:srgbClr val="F26B43"/>
          </p15:clr>
        </p15:guide>
        <p15:guide id="11" pos="4997" userDrawn="1">
          <p15:clr>
            <a:srgbClr val="F26B43"/>
          </p15:clr>
        </p15:guide>
        <p15:guide id="12" pos="508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gif"/><Relationship Id="rId2" Type="http://schemas.openxmlformats.org/officeDocument/2006/relationships/image" Target="../media/image46.gif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0.png"/><Relationship Id="rId3" Type="http://schemas.openxmlformats.org/officeDocument/2006/relationships/image" Target="../media/image48.png"/><Relationship Id="rId7" Type="http://schemas.openxmlformats.org/officeDocument/2006/relationships/image" Target="../media/image38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18" Type="http://schemas.openxmlformats.org/officeDocument/2006/relationships/image" Target="../media/image2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19" Type="http://schemas.openxmlformats.org/officeDocument/2006/relationships/image" Target="../media/image25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image" Target="../media/image3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png"/><Relationship Id="rId11" Type="http://schemas.openxmlformats.org/officeDocument/2006/relationships/image" Target="../media/image33.png"/><Relationship Id="rId5" Type="http://schemas.openxmlformats.org/officeDocument/2006/relationships/image" Target="../media/image28.png"/><Relationship Id="rId10" Type="http://schemas.openxmlformats.org/officeDocument/2006/relationships/image" Target="../media/image310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gif"/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gif"/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AAB903-9B6D-497B-BF98-D1CD0AE5AF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5360" y="1812373"/>
            <a:ext cx="11376025" cy="1855254"/>
          </a:xfrm>
        </p:spPr>
        <p:txBody>
          <a:bodyPr/>
          <a:lstStyle/>
          <a:p>
            <a:r>
              <a:rPr lang="en-US" altLang="zh-CN" sz="5400" dirty="0"/>
              <a:t>S2E Simulation of THz FEL at PITZ with Bunch Compressor</a:t>
            </a:r>
            <a:endParaRPr lang="en-GB" sz="5400" dirty="0"/>
          </a:p>
        </p:txBody>
      </p:sp>
      <p:sp>
        <p:nvSpPr>
          <p:cNvPr id="3" name="TextBox 39">
            <a:extLst>
              <a:ext uri="{FF2B5EF4-FFF2-40B4-BE49-F238E27FC236}">
                <a16:creationId xmlns:a16="http://schemas.microsoft.com/office/drawing/2014/main" id="{ED8D2028-56B8-485D-B788-2F58CA01A16B}"/>
              </a:ext>
            </a:extLst>
          </p:cNvPr>
          <p:cNvSpPr txBox="1"/>
          <p:nvPr/>
        </p:nvSpPr>
        <p:spPr>
          <a:xfrm>
            <a:off x="2067664" y="425931"/>
            <a:ext cx="57571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tx1"/>
                </a:solidFill>
              </a:rPr>
              <a:t>13th MT ARD ST3 Meeting 2025 bei DESY in Zeuthen</a:t>
            </a:r>
          </a:p>
        </p:txBody>
      </p:sp>
      <p:pic>
        <p:nvPicPr>
          <p:cNvPr id="4" name="Picture 2" descr="13th MT ARD ST3 Meeting 2025 bei DESY in Zeuthen">
            <a:extLst>
              <a:ext uri="{FF2B5EF4-FFF2-40B4-BE49-F238E27FC236}">
                <a16:creationId xmlns:a16="http://schemas.microsoft.com/office/drawing/2014/main" id="{1624EF10-5CE3-43FA-A494-CF57227D94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87" y="188640"/>
            <a:ext cx="1660421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729309E0-F180-4020-B248-2A1D2817A698}"/>
              </a:ext>
            </a:extLst>
          </p:cNvPr>
          <p:cNvSpPr txBox="1"/>
          <p:nvPr/>
        </p:nvSpPr>
        <p:spPr>
          <a:xfrm>
            <a:off x="335360" y="3672067"/>
            <a:ext cx="4698722" cy="958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/>
              <a:t>Biaobin Li for THz group @ PITZ</a:t>
            </a:r>
          </a:p>
          <a:p>
            <a:pPr>
              <a:lnSpc>
                <a:spcPct val="150000"/>
              </a:lnSpc>
            </a:pPr>
            <a:r>
              <a:rPr lang="de-DE" altLang="zh-CN" sz="2000" dirty="0"/>
              <a:t>ST3 meeting, 25.06.2025 to 27.06.2025</a:t>
            </a:r>
            <a:endParaRPr lang="de-DE" altLang="zh-CN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5359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D90206CE-B67F-4644-B3C3-BAE1113A20E8}"/>
              </a:ext>
            </a:extLst>
          </p:cNvPr>
          <p:cNvSpPr txBox="1">
            <a:spLocks/>
          </p:cNvSpPr>
          <p:nvPr/>
        </p:nvSpPr>
        <p:spPr>
          <a:xfrm>
            <a:off x="185437" y="86858"/>
            <a:ext cx="8862891" cy="63303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/>
              <a:t>Genesis simulation results for gaussian beam</a:t>
            </a:r>
            <a:endParaRPr lang="en-GB" dirty="0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7A7F1145-D2A8-F34F-8DA8-BB3814FE2A0B}"/>
              </a:ext>
            </a:extLst>
          </p:cNvPr>
          <p:cNvSpPr/>
          <p:nvPr/>
        </p:nvSpPr>
        <p:spPr>
          <a:xfrm>
            <a:off x="185437" y="602514"/>
            <a:ext cx="49680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>
              <a:tabLst>
                <a:tab pos="266700" algn="l"/>
              </a:tabLst>
            </a:pPr>
            <a:r>
              <a:rPr lang="en-GB" altLang="zh-CN" b="1" dirty="0">
                <a:solidFill>
                  <a:schemeClr val="accent2"/>
                </a:solidFill>
              </a:rPr>
              <a:t>Short-range LSC effects in high-gain region</a:t>
            </a: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8C065F64-9FC0-4026-9A57-FC539E6A1934}"/>
              </a:ext>
            </a:extLst>
          </p:cNvPr>
          <p:cNvSpPr txBox="1"/>
          <p:nvPr/>
        </p:nvSpPr>
        <p:spPr>
          <a:xfrm>
            <a:off x="4157975" y="4817551"/>
            <a:ext cx="40639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400" dirty="0"/>
              <a:t>Long. phase space evolution along the undulator</a:t>
            </a:r>
            <a:endParaRPr kumimoji="1" lang="zh-CN" altLang="en-US" sz="1400" dirty="0" err="1"/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82AE6E0D-DD10-44A6-A639-15487A06DBAC}"/>
              </a:ext>
            </a:extLst>
          </p:cNvPr>
          <p:cNvSpPr txBox="1"/>
          <p:nvPr/>
        </p:nvSpPr>
        <p:spPr>
          <a:xfrm>
            <a:off x="839416" y="3428999"/>
            <a:ext cx="268054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050" dirty="0">
                <a:solidFill>
                  <a:srgbClr val="039F73"/>
                </a:solidFill>
              </a:rPr>
              <a:t>Energy loss of e-beam from THz radiation</a:t>
            </a:r>
            <a:endParaRPr kumimoji="1" lang="zh-CN" altLang="en-US" sz="1050" dirty="0" err="1">
              <a:solidFill>
                <a:srgbClr val="039F73"/>
              </a:solidFill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488932A7-9FD3-4370-8774-40789079073D}"/>
              </a:ext>
            </a:extLst>
          </p:cNvPr>
          <p:cNvSpPr txBox="1"/>
          <p:nvPr/>
        </p:nvSpPr>
        <p:spPr>
          <a:xfrm>
            <a:off x="4309298" y="1876365"/>
            <a:ext cx="23807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/>
              <a:t>S-L-LSC OFF</a:t>
            </a:r>
            <a:endParaRPr lang="zh-CN" altLang="en-US" sz="2800" dirty="0" err="1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A22CCF5A-0C88-4226-A6DD-88B39EF6B1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0394" y="2399585"/>
            <a:ext cx="5165159" cy="2397567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79634B75-D803-4ED8-8327-55900BE072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587" y="1271800"/>
            <a:ext cx="2726371" cy="4653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5420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E1B6F5-237F-46DA-8A4D-D5ED485D58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344" y="185129"/>
            <a:ext cx="11376024" cy="451098"/>
          </a:xfrm>
        </p:spPr>
        <p:txBody>
          <a:bodyPr/>
          <a:lstStyle/>
          <a:p>
            <a:r>
              <a:rPr lang="en-US" altLang="zh-CN" dirty="0"/>
              <a:t>Bunch compression for gaussian beam</a:t>
            </a:r>
            <a:endParaRPr lang="en-GB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A3F85CEE-18AD-4F6A-8F5E-D6686B4C64C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91344" y="696601"/>
            <a:ext cx="7960468" cy="333705"/>
          </a:xfrm>
        </p:spPr>
        <p:txBody>
          <a:bodyPr/>
          <a:lstStyle/>
          <a:p>
            <a:r>
              <a:rPr lang="en-US" sz="1800" dirty="0"/>
              <a:t>CSR effects in BC</a:t>
            </a:r>
            <a:endParaRPr lang="en-GB" sz="1800" dirty="0"/>
          </a:p>
        </p:txBody>
      </p:sp>
      <p:pic>
        <p:nvPicPr>
          <p:cNvPr id="23" name="Picture 64">
            <a:extLst>
              <a:ext uri="{FF2B5EF4-FFF2-40B4-BE49-F238E27FC236}">
                <a16:creationId xmlns:a16="http://schemas.microsoft.com/office/drawing/2014/main" id="{A229162C-BF4A-A94F-9458-0AD1743178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0016" y="2087676"/>
            <a:ext cx="4955765" cy="1511014"/>
          </a:xfrm>
          <a:prstGeom prst="rect">
            <a:avLst/>
          </a:prstGeom>
          <a:ln w="25400">
            <a:solidFill>
              <a:schemeClr val="bg2">
                <a:lumMod val="75000"/>
                <a:alpha val="41000"/>
              </a:schemeClr>
            </a:solidFill>
          </a:ln>
        </p:spPr>
      </p:pic>
      <p:pic>
        <p:nvPicPr>
          <p:cNvPr id="24" name="Picture 65">
            <a:extLst>
              <a:ext uri="{FF2B5EF4-FFF2-40B4-BE49-F238E27FC236}">
                <a16:creationId xmlns:a16="http://schemas.microsoft.com/office/drawing/2014/main" id="{F52B31D3-390B-C64A-8A25-90F468F72F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9856" y="2050657"/>
            <a:ext cx="4776590" cy="1508550"/>
          </a:xfrm>
          <a:prstGeom prst="rect">
            <a:avLst/>
          </a:prstGeom>
          <a:ln w="25400">
            <a:solidFill>
              <a:schemeClr val="bg2">
                <a:lumMod val="75000"/>
                <a:alpha val="41000"/>
              </a:schemeClr>
            </a:solidFill>
          </a:ln>
        </p:spPr>
      </p:pic>
      <p:pic>
        <p:nvPicPr>
          <p:cNvPr id="25" name="Picture 10">
            <a:extLst>
              <a:ext uri="{FF2B5EF4-FFF2-40B4-BE49-F238E27FC236}">
                <a16:creationId xmlns:a16="http://schemas.microsoft.com/office/drawing/2014/main" id="{71F7E2D9-E8D3-0248-8F2C-60A185BED89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2665" y="4405272"/>
            <a:ext cx="2785519" cy="2387588"/>
          </a:xfrm>
          <a:prstGeom prst="rect">
            <a:avLst/>
          </a:prstGeom>
        </p:spPr>
      </p:pic>
      <p:pic>
        <p:nvPicPr>
          <p:cNvPr id="27" name="Picture 5">
            <a:extLst>
              <a:ext uri="{FF2B5EF4-FFF2-40B4-BE49-F238E27FC236}">
                <a16:creationId xmlns:a16="http://schemas.microsoft.com/office/drawing/2014/main" id="{C28FEC40-BC6E-CC48-8027-909DBE4CC62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634" y="4470412"/>
            <a:ext cx="2786939" cy="2322448"/>
          </a:xfrm>
          <a:prstGeom prst="rect">
            <a:avLst/>
          </a:prstGeom>
        </p:spPr>
      </p:pic>
      <p:cxnSp>
        <p:nvCxnSpPr>
          <p:cNvPr id="30" name="Straight Arrow Connector 7">
            <a:extLst>
              <a:ext uri="{FF2B5EF4-FFF2-40B4-BE49-F238E27FC236}">
                <a16:creationId xmlns:a16="http://schemas.microsoft.com/office/drawing/2014/main" id="{78F721C8-C97E-BC48-A4C3-002297D80F28}"/>
              </a:ext>
            </a:extLst>
          </p:cNvPr>
          <p:cNvCxnSpPr>
            <a:cxnSpLocks/>
          </p:cNvCxnSpPr>
          <p:nvPr/>
        </p:nvCxnSpPr>
        <p:spPr>
          <a:xfrm flipV="1">
            <a:off x="2855640" y="6119453"/>
            <a:ext cx="0" cy="145095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8">
            <a:extLst>
              <a:ext uri="{FF2B5EF4-FFF2-40B4-BE49-F238E27FC236}">
                <a16:creationId xmlns:a16="http://schemas.microsoft.com/office/drawing/2014/main" id="{FB183AC3-B165-5B43-BA62-A50AAFBA6301}"/>
              </a:ext>
            </a:extLst>
          </p:cNvPr>
          <p:cNvSpPr txBox="1"/>
          <p:nvPr/>
        </p:nvSpPr>
        <p:spPr>
          <a:xfrm>
            <a:off x="1770310" y="5780899"/>
            <a:ext cx="19775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err="1">
                <a:solidFill>
                  <a:srgbClr val="FF0000"/>
                </a:solidFill>
              </a:rPr>
              <a:t>eny</a:t>
            </a:r>
            <a:r>
              <a:rPr lang="en-GB" sz="1600" dirty="0">
                <a:solidFill>
                  <a:srgbClr val="FF0000"/>
                </a:solidFill>
              </a:rPr>
              <a:t>, ~50% increase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11">
                <a:extLst>
                  <a:ext uri="{FF2B5EF4-FFF2-40B4-BE49-F238E27FC236}">
                    <a16:creationId xmlns:a16="http://schemas.microsoft.com/office/drawing/2014/main" id="{0AF8F9DC-8FBC-834D-ACC0-F9D4DB16D30B}"/>
                  </a:ext>
                </a:extLst>
              </p:cNvPr>
              <p:cNvSpPr txBox="1"/>
              <p:nvPr/>
            </p:nvSpPr>
            <p:spPr>
              <a:xfrm>
                <a:off x="119336" y="3728567"/>
                <a:ext cx="11881320" cy="7000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ts val="2500"/>
                  </a:lnSpc>
                  <a:buFont typeface="Wingdings" pitchFamily="2" charset="2"/>
                  <a:buChar char="Ø"/>
                </a:pPr>
                <a:r>
                  <a:rPr lang="en-GB" sz="1600" dirty="0"/>
                  <a:t>CSR caused ~</a:t>
                </a:r>
                <a:r>
                  <a:rPr lang="en-GB" altLang="zh-CN" sz="1600" dirty="0"/>
                  <a:t>50%</a:t>
                </a:r>
                <a:r>
                  <a:rPr lang="en-GB" sz="1600" b="1" dirty="0"/>
                  <a:t> projected</a:t>
                </a:r>
                <a:r>
                  <a:rPr lang="en-GB" sz="1600" dirty="0"/>
                  <a:t> emittance growth in Y-plane: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𝑥𝑛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0" smtClean="0">
                        <a:latin typeface="Cambria Math" panose="02040503050406030204" pitchFamily="18" charset="0"/>
                      </a:rPr>
                      <m:t>8 </m:t>
                    </m:r>
                    <m:r>
                      <m:rPr>
                        <m:sty m:val="p"/>
                      </m:rPr>
                      <a:rPr lang="en-US" sz="1600" b="0" i="0" smtClean="0">
                        <a:latin typeface="Cambria Math" panose="02040503050406030204" pitchFamily="18" charset="0"/>
                      </a:rPr>
                      <m:t>mm</m:t>
                    </m:r>
                    <m:r>
                      <a:rPr lang="en-US" sz="16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1600" b="0" i="0" smtClean="0">
                        <a:latin typeface="Cambria Math" panose="02040503050406030204" pitchFamily="18" charset="0"/>
                      </a:rPr>
                      <m:t>mrad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𝑦𝑛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=22 </m:t>
                    </m:r>
                    <m:r>
                      <m:rPr>
                        <m:sty m:val="p"/>
                      </m:rPr>
                      <a:rPr lang="en-US" sz="1600" b="0" i="0" smtClean="0">
                        <a:latin typeface="Cambria Math" panose="02040503050406030204" pitchFamily="18" charset="0"/>
                      </a:rPr>
                      <m:t>mm</m:t>
                    </m:r>
                    <m:r>
                      <a:rPr lang="en-US" sz="16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1600" b="0" i="0" smtClean="0">
                        <a:latin typeface="Cambria Math" panose="02040503050406030204" pitchFamily="18" charset="0"/>
                      </a:rPr>
                      <m:t>mrad</m:t>
                    </m:r>
                  </m:oMath>
                </a14:m>
                <a:endParaRPr lang="en-GB" sz="1600" dirty="0"/>
              </a:p>
              <a:p>
                <a:pPr marL="285750" indent="-285750">
                  <a:lnSpc>
                    <a:spcPts val="2500"/>
                  </a:lnSpc>
                  <a:buFont typeface="Wingdings" pitchFamily="2" charset="2"/>
                  <a:buChar char="Ø"/>
                </a:pPr>
                <a:r>
                  <a:rPr lang="en-GB" sz="1600" dirty="0"/>
                  <a:t>The</a:t>
                </a:r>
                <a:r>
                  <a:rPr lang="en-GB" sz="1600" b="1" dirty="0"/>
                  <a:t> slice</a:t>
                </a:r>
                <a:r>
                  <a:rPr lang="en-GB" sz="1600" dirty="0"/>
                  <a:t> emittance growth is not caused by CSR </a:t>
                </a:r>
                <a:r>
                  <a:rPr lang="en-GB" sz="1600" dirty="0">
                    <a:solidFill>
                      <a:srgbClr val="FF0000"/>
                    </a:solidFill>
                  </a:rPr>
                  <a:t>=&gt;</a:t>
                </a:r>
                <a:r>
                  <a:rPr lang="en-GB" sz="1600" dirty="0"/>
                  <a:t> mainly due to space charge (SC)</a:t>
                </a:r>
              </a:p>
            </p:txBody>
          </p:sp>
        </mc:Choice>
        <mc:Fallback xmlns="">
          <p:sp>
            <p:nvSpPr>
              <p:cNvPr id="32" name="TextBox 11">
                <a:extLst>
                  <a:ext uri="{FF2B5EF4-FFF2-40B4-BE49-F238E27FC236}">
                    <a16:creationId xmlns:a16="http://schemas.microsoft.com/office/drawing/2014/main" id="{0AF8F9DC-8FBC-834D-ACC0-F9D4DB16D3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336" y="3728567"/>
                <a:ext cx="11881320" cy="700063"/>
              </a:xfrm>
              <a:prstGeom prst="rect">
                <a:avLst/>
              </a:prstGeom>
              <a:blipFill>
                <a:blip r:embed="rId7"/>
                <a:stretch>
                  <a:fillRect l="-107" b="-892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文本框 2">
            <a:extLst>
              <a:ext uri="{FF2B5EF4-FFF2-40B4-BE49-F238E27FC236}">
                <a16:creationId xmlns:a16="http://schemas.microsoft.com/office/drawing/2014/main" id="{1FCAAA5F-E237-B940-8983-6DAB0673C225}"/>
              </a:ext>
            </a:extLst>
          </p:cNvPr>
          <p:cNvSpPr txBox="1"/>
          <p:nvPr/>
        </p:nvSpPr>
        <p:spPr>
          <a:xfrm>
            <a:off x="399622" y="1779899"/>
            <a:ext cx="8320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400" dirty="0">
                <a:solidFill>
                  <a:srgbClr val="008000"/>
                </a:solidFill>
              </a:rPr>
              <a:t>BC </a:t>
            </a:r>
            <a:r>
              <a:rPr kumimoji="1" lang="en-US" altLang="zh-CN" sz="1400" dirty="0" err="1">
                <a:solidFill>
                  <a:srgbClr val="008000"/>
                </a:solidFill>
              </a:rPr>
              <a:t>entr</a:t>
            </a:r>
            <a:r>
              <a:rPr kumimoji="1" lang="en-US" altLang="zh-CN" sz="1400" dirty="0">
                <a:solidFill>
                  <a:srgbClr val="008000"/>
                </a:solidFill>
              </a:rPr>
              <a:t>.</a:t>
            </a:r>
            <a:endParaRPr kumimoji="1" lang="zh-CN" altLang="en-US" sz="1400" dirty="0" err="1">
              <a:solidFill>
                <a:srgbClr val="008000"/>
              </a:solidFill>
            </a:endParaRPr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DAF4B3A2-FC24-914A-9CF9-D49DEDACAB7C}"/>
              </a:ext>
            </a:extLst>
          </p:cNvPr>
          <p:cNvSpPr txBox="1"/>
          <p:nvPr/>
        </p:nvSpPr>
        <p:spPr>
          <a:xfrm>
            <a:off x="6124737" y="1800496"/>
            <a:ext cx="7633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400" dirty="0">
                <a:solidFill>
                  <a:srgbClr val="008000"/>
                </a:solidFill>
              </a:rPr>
              <a:t>BC exit</a:t>
            </a:r>
            <a:endParaRPr kumimoji="1" lang="zh-CN" altLang="en-US" sz="1400" dirty="0" err="1">
              <a:solidFill>
                <a:srgbClr val="008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11">
                <a:extLst>
                  <a:ext uri="{FF2B5EF4-FFF2-40B4-BE49-F238E27FC236}">
                    <a16:creationId xmlns:a16="http://schemas.microsoft.com/office/drawing/2014/main" id="{EDF03460-60F9-FA42-95CE-37B398281015}"/>
                  </a:ext>
                </a:extLst>
              </p:cNvPr>
              <p:cNvSpPr txBox="1"/>
              <p:nvPr/>
            </p:nvSpPr>
            <p:spPr>
              <a:xfrm>
                <a:off x="119336" y="1072088"/>
                <a:ext cx="11881320" cy="7198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ts val="2500"/>
                  </a:lnSpc>
                  <a:buFont typeface="Wingdings" pitchFamily="2" charset="2"/>
                  <a:buChar char="Ø"/>
                </a:pPr>
                <a:r>
                  <a:rPr lang="en-GB" sz="1600" dirty="0"/>
                  <a:t>The beam current is increased from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80 </m:t>
                    </m:r>
                    <m:r>
                      <m:rPr>
                        <m:sty m:val="p"/>
                      </m:rPr>
                      <a:rPr lang="en-US" sz="1600" b="0" i="0" smtClean="0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→170 </m:t>
                    </m:r>
                    <m:r>
                      <m:rPr>
                        <m:sty m:val="p"/>
                      </m:rPr>
                      <a:rPr lang="en-US" sz="1600" b="0" i="0" smtClean="0">
                        <a:latin typeface="Cambria Math" panose="02040503050406030204" pitchFamily="18" charset="0"/>
                      </a:rPr>
                      <m:t>A</m:t>
                    </m:r>
                  </m:oMath>
                </a14:m>
                <a:endParaRPr lang="en-GB" sz="1600" dirty="0"/>
              </a:p>
              <a:p>
                <a:pPr marL="285750" indent="-285750">
                  <a:lnSpc>
                    <a:spcPts val="2500"/>
                  </a:lnSpc>
                  <a:buFont typeface="Wingdings" pitchFamily="2" charset="2"/>
                  <a:buChar char="Ø"/>
                </a:pPr>
                <a:r>
                  <a:rPr lang="en-GB" sz="1600" dirty="0"/>
                  <a:t>The </a:t>
                </a:r>
                <a:r>
                  <a:rPr lang="en-GB" sz="1600" b="1" dirty="0"/>
                  <a:t>slice</a:t>
                </a:r>
                <a:r>
                  <a:rPr lang="en-GB" sz="1600" dirty="0"/>
                  <a:t> emittance &amp; energy spread is getting worse after BC: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𝑦𝑛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=3</m:t>
                    </m:r>
                    <m:r>
                      <a:rPr lang="en-US" sz="16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1600" b="0" i="0" smtClean="0">
                        <a:latin typeface="Cambria Math" panose="02040503050406030204" pitchFamily="18" charset="0"/>
                      </a:rPr>
                      <m:t>mm</m:t>
                    </m:r>
                    <m:r>
                      <a:rPr lang="en-US" sz="16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1600" b="0" i="0" smtClean="0">
                        <a:latin typeface="Cambria Math" panose="02040503050406030204" pitchFamily="18" charset="0"/>
                      </a:rPr>
                      <m:t>mrad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→12 </m:t>
                    </m:r>
                    <m:r>
                      <m:rPr>
                        <m:sty m:val="p"/>
                      </m:rPr>
                      <a:rPr lang="en-US" sz="1600" b="0" i="0" smtClean="0">
                        <a:latin typeface="Cambria Math" panose="02040503050406030204" pitchFamily="18" charset="0"/>
                      </a:rPr>
                      <m:t>mm</m:t>
                    </m:r>
                    <m:r>
                      <a:rPr lang="en-US" sz="16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1600" b="0" i="0" smtClean="0">
                        <a:latin typeface="Cambria Math" panose="02040503050406030204" pitchFamily="18" charset="0"/>
                      </a:rPr>
                      <m:t>mrad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=2 </m:t>
                    </m:r>
                    <m:r>
                      <m:rPr>
                        <m:sty m:val="p"/>
                      </m:rPr>
                      <a:rPr lang="en-US" sz="1600" b="0" i="0" smtClean="0">
                        <a:latin typeface="Cambria Math" panose="02040503050406030204" pitchFamily="18" charset="0"/>
                      </a:rPr>
                      <m:t>keV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→40 </m:t>
                    </m:r>
                    <m:r>
                      <m:rPr>
                        <m:sty m:val="p"/>
                      </m:rPr>
                      <a:rPr lang="en-US" sz="1600" b="0" i="0" smtClean="0">
                        <a:latin typeface="Cambria Math" panose="02040503050406030204" pitchFamily="18" charset="0"/>
                      </a:rPr>
                      <m:t>keV</m:t>
                    </m:r>
                  </m:oMath>
                </a14:m>
                <a:r>
                  <a:rPr lang="en-GB" sz="1600" dirty="0"/>
                  <a:t>  </a:t>
                </a:r>
              </a:p>
            </p:txBody>
          </p:sp>
        </mc:Choice>
        <mc:Fallback xmlns="">
          <p:sp>
            <p:nvSpPr>
              <p:cNvPr id="40" name="TextBox 11">
                <a:extLst>
                  <a:ext uri="{FF2B5EF4-FFF2-40B4-BE49-F238E27FC236}">
                    <a16:creationId xmlns:a16="http://schemas.microsoft.com/office/drawing/2014/main" id="{EDF03460-60F9-FA42-95CE-37B3982810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336" y="1072088"/>
                <a:ext cx="11881320" cy="719812"/>
              </a:xfrm>
              <a:prstGeom prst="rect">
                <a:avLst/>
              </a:prstGeom>
              <a:blipFill>
                <a:blip r:embed="rId8"/>
                <a:stretch>
                  <a:fillRect l="-107" b="-701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右箭头 3">
            <a:extLst>
              <a:ext uri="{FF2B5EF4-FFF2-40B4-BE49-F238E27FC236}">
                <a16:creationId xmlns:a16="http://schemas.microsoft.com/office/drawing/2014/main" id="{4E1FE89B-361D-7E4A-9CE4-0D5B83473FBD}"/>
              </a:ext>
            </a:extLst>
          </p:cNvPr>
          <p:cNvSpPr/>
          <p:nvPr/>
        </p:nvSpPr>
        <p:spPr>
          <a:xfrm rot="19157055">
            <a:off x="7867565" y="1028377"/>
            <a:ext cx="299636" cy="483585"/>
          </a:xfrm>
          <a:prstGeom prst="rightArrow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600" dirty="0" err="1">
              <a:solidFill>
                <a:schemeClr val="tx1"/>
              </a:solidFill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1000FA87-54E8-4348-B25B-A2004A92B0B2}"/>
              </a:ext>
            </a:extLst>
          </p:cNvPr>
          <p:cNvSpPr txBox="1"/>
          <p:nvPr/>
        </p:nvSpPr>
        <p:spPr>
          <a:xfrm>
            <a:off x="6903505" y="754679"/>
            <a:ext cx="33393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600" b="1" i="1" dirty="0">
                <a:solidFill>
                  <a:srgbClr val="FF0000"/>
                </a:solidFill>
              </a:rPr>
              <a:t>Good enough for THz SASE FEL</a:t>
            </a:r>
            <a:endParaRPr kumimoji="1" lang="zh-CN" altLang="en-US" sz="1600" b="1" i="1" dirty="0" err="1">
              <a:solidFill>
                <a:srgbClr val="FF0000"/>
              </a:solidFill>
            </a:endParaRPr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id="{0A399F7D-FEFA-A843-9BDF-CB33241B6766}"/>
              </a:ext>
            </a:extLst>
          </p:cNvPr>
          <p:cNvSpPr txBox="1"/>
          <p:nvPr/>
        </p:nvSpPr>
        <p:spPr>
          <a:xfrm>
            <a:off x="6432622" y="4732791"/>
            <a:ext cx="5328592" cy="1287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CN" b="1" i="1" dirty="0">
                <a:solidFill>
                  <a:srgbClr val="FF0000"/>
                </a:solidFill>
              </a:rPr>
              <a:t>CSR is strong inside the bunch compressor, however, beam quality is still good enough for THz SASE FEL.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DA44FD4C-C41C-1B4A-B806-42AA824D6691}"/>
              </a:ext>
            </a:extLst>
          </p:cNvPr>
          <p:cNvSpPr txBox="1"/>
          <p:nvPr/>
        </p:nvSpPr>
        <p:spPr>
          <a:xfrm>
            <a:off x="3935760" y="4678247"/>
            <a:ext cx="7633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400" dirty="0">
                <a:solidFill>
                  <a:srgbClr val="008000"/>
                </a:solidFill>
              </a:rPr>
              <a:t>BC exit</a:t>
            </a:r>
            <a:endParaRPr kumimoji="1" lang="zh-CN" altLang="en-US" sz="1400" dirty="0" err="1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9796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D90206CE-B67F-4644-B3C3-BAE1113A20E8}"/>
              </a:ext>
            </a:extLst>
          </p:cNvPr>
          <p:cNvSpPr txBox="1">
            <a:spLocks/>
          </p:cNvSpPr>
          <p:nvPr/>
        </p:nvSpPr>
        <p:spPr>
          <a:xfrm>
            <a:off x="185437" y="86858"/>
            <a:ext cx="8862891" cy="63303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/>
              <a:t>Genesis simulation results for gaussian beam</a:t>
            </a:r>
            <a:endParaRPr lang="en-GB" dirty="0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7A7F1145-D2A8-F34F-8DA8-BB3814FE2A0B}"/>
              </a:ext>
            </a:extLst>
          </p:cNvPr>
          <p:cNvSpPr/>
          <p:nvPr/>
        </p:nvSpPr>
        <p:spPr>
          <a:xfrm>
            <a:off x="185437" y="602514"/>
            <a:ext cx="49680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>
              <a:tabLst>
                <a:tab pos="266700" algn="l"/>
              </a:tabLst>
            </a:pPr>
            <a:r>
              <a:rPr lang="en-GB" altLang="zh-CN" b="1" dirty="0">
                <a:solidFill>
                  <a:schemeClr val="accent2"/>
                </a:solidFill>
              </a:rPr>
              <a:t>Short-range LSC effects in high-gain region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48F5F85F-B6BB-FA4D-AF9C-C9696B17A7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2134" y="2842526"/>
            <a:ext cx="2511536" cy="2160000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62794C49-5C15-4C4B-AE7C-972965E56D96}"/>
              </a:ext>
            </a:extLst>
          </p:cNvPr>
          <p:cNvSpPr txBox="1"/>
          <p:nvPr/>
        </p:nvSpPr>
        <p:spPr>
          <a:xfrm>
            <a:off x="416120" y="5294223"/>
            <a:ext cx="2445559" cy="584775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1600" i="1" dirty="0">
                <a:solidFill>
                  <a:srgbClr val="00AA92"/>
                </a:solidFill>
              </a:rPr>
              <a:t>short-range LSC effects in high-gain section </a:t>
            </a:r>
            <a:endParaRPr lang="zh-CN" altLang="en-US" sz="1600" i="1" dirty="0" err="1">
              <a:solidFill>
                <a:srgbClr val="00AA92"/>
              </a:solidFill>
            </a:endParaRP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BA10B8B6-4846-7140-B782-F6730B8760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824" y="2907875"/>
            <a:ext cx="2608148" cy="2160000"/>
          </a:xfrm>
          <a:prstGeom prst="rect">
            <a:avLst/>
          </a:prstGeom>
        </p:spPr>
      </p:pic>
      <p:sp>
        <p:nvSpPr>
          <p:cNvPr id="18" name="矩形 17">
            <a:extLst>
              <a:ext uri="{FF2B5EF4-FFF2-40B4-BE49-F238E27FC236}">
                <a16:creationId xmlns:a16="http://schemas.microsoft.com/office/drawing/2014/main" id="{64FA139C-4786-5449-B5D9-DA838E73BCC9}"/>
              </a:ext>
            </a:extLst>
          </p:cNvPr>
          <p:cNvSpPr/>
          <p:nvPr/>
        </p:nvSpPr>
        <p:spPr>
          <a:xfrm>
            <a:off x="1184870" y="3005049"/>
            <a:ext cx="455089" cy="1852857"/>
          </a:xfrm>
          <a:prstGeom prst="rect">
            <a:avLst/>
          </a:prstGeom>
          <a:solidFill>
            <a:srgbClr val="00B050">
              <a:alpha val="16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dirty="0" err="1">
              <a:solidFill>
                <a:schemeClr val="tx1"/>
              </a:solidFill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C3BE7602-0791-0947-976A-80F55F184F9A}"/>
              </a:ext>
            </a:extLst>
          </p:cNvPr>
          <p:cNvSpPr txBox="1"/>
          <p:nvPr/>
        </p:nvSpPr>
        <p:spPr>
          <a:xfrm>
            <a:off x="3196771" y="5294223"/>
            <a:ext cx="2454012" cy="607166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1600" i="1" dirty="0">
                <a:solidFill>
                  <a:srgbClr val="00AA92"/>
                </a:solidFill>
              </a:rPr>
              <a:t>higher peak power with S-LSC OFF</a:t>
            </a:r>
            <a:endParaRPr lang="zh-CN" altLang="en-US" sz="1600" i="1" dirty="0" err="1">
              <a:solidFill>
                <a:srgbClr val="00AA92"/>
              </a:solidFill>
            </a:endParaRPr>
          </a:p>
        </p:txBody>
      </p:sp>
      <p:cxnSp>
        <p:nvCxnSpPr>
          <p:cNvPr id="20" name="直接箭头连接符 48">
            <a:extLst>
              <a:ext uri="{FF2B5EF4-FFF2-40B4-BE49-F238E27FC236}">
                <a16:creationId xmlns:a16="http://schemas.microsoft.com/office/drawing/2014/main" id="{9D36CCB8-EB5B-DC44-8669-53E7A818C845}"/>
              </a:ext>
            </a:extLst>
          </p:cNvPr>
          <p:cNvCxnSpPr>
            <a:cxnSpLocks/>
          </p:cNvCxnSpPr>
          <p:nvPr/>
        </p:nvCxnSpPr>
        <p:spPr>
          <a:xfrm>
            <a:off x="3988859" y="3874376"/>
            <a:ext cx="360040" cy="1401773"/>
          </a:xfrm>
          <a:prstGeom prst="straightConnector1">
            <a:avLst/>
          </a:prstGeom>
          <a:ln w="12700">
            <a:solidFill>
              <a:schemeClr val="bg2">
                <a:alpha val="72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11">
                <a:extLst>
                  <a:ext uri="{FF2B5EF4-FFF2-40B4-BE49-F238E27FC236}">
                    <a16:creationId xmlns:a16="http://schemas.microsoft.com/office/drawing/2014/main" id="{2305F23F-0A5E-3B42-A42B-51D1E92D5D71}"/>
                  </a:ext>
                </a:extLst>
              </p:cNvPr>
              <p:cNvSpPr txBox="1"/>
              <p:nvPr/>
            </p:nvSpPr>
            <p:spPr>
              <a:xfrm>
                <a:off x="132824" y="996853"/>
                <a:ext cx="8070803" cy="18396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ts val="2300"/>
                  </a:lnSpc>
                  <a:buFont typeface="Wingdings" pitchFamily="2" charset="2"/>
                  <a:buChar char="Ø"/>
                </a:pPr>
                <a:r>
                  <a:rPr lang="en-US" altLang="zh-CN" sz="1600" dirty="0"/>
                  <a:t>The gain curve for BC ON </a:t>
                </a:r>
                <a:r>
                  <a:rPr lang="en-US" altLang="zh-CN" sz="1600" b="1" dirty="0"/>
                  <a:t>starts much faster</a:t>
                </a:r>
                <a:r>
                  <a:rPr lang="en-US" altLang="zh-CN" sz="1600" dirty="0"/>
                  <a:t>, and the final THz pulse is a little bit shorter than BC OFF</a:t>
                </a:r>
              </a:p>
              <a:p>
                <a:pPr marL="285750" indent="-285750">
                  <a:lnSpc>
                    <a:spcPts val="2300"/>
                  </a:lnSpc>
                  <a:buFont typeface="Wingdings" pitchFamily="2" charset="2"/>
                  <a:buChar char="Ø"/>
                </a:pPr>
                <a:r>
                  <a:rPr lang="en-US" altLang="zh-CN" sz="1600" dirty="0"/>
                  <a:t>Unfortunately, the </a:t>
                </a:r>
                <a:r>
                  <a:rPr lang="en-US" altLang="zh-CN" sz="1600" b="1" dirty="0"/>
                  <a:t>final THz energy is lower</a:t>
                </a:r>
                <a:r>
                  <a:rPr lang="en-US" altLang="zh-CN" sz="1600" dirty="0"/>
                  <a:t> even current is two times higher (</a:t>
                </a:r>
                <a14:m>
                  <m:oMath xmlns:m="http://schemas.openxmlformats.org/officeDocument/2006/math">
                    <m:r>
                      <a:rPr lang="en-US" altLang="zh-CN" sz="1600" i="1">
                        <a:latin typeface="Cambria Math" panose="02040503050406030204" pitchFamily="18" charset="0"/>
                      </a:rPr>
                      <m:t>80 </m:t>
                    </m:r>
                    <m:r>
                      <m:rPr>
                        <m:sty m:val="p"/>
                      </m:rPr>
                      <a:rPr lang="en-US" altLang="zh-CN" sz="1600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altLang="zh-CN" sz="1600" i="1">
                        <a:latin typeface="Cambria Math" panose="02040503050406030204" pitchFamily="18" charset="0"/>
                      </a:rPr>
                      <m:t>→170 </m:t>
                    </m:r>
                    <m:r>
                      <m:rPr>
                        <m:sty m:val="p"/>
                      </m:rPr>
                      <a:rPr lang="en-US" altLang="zh-CN" sz="1600">
                        <a:latin typeface="Cambria Math" panose="02040503050406030204" pitchFamily="18" charset="0"/>
                      </a:rPr>
                      <m:t>A</m:t>
                    </m:r>
                  </m:oMath>
                </a14:m>
                <a:r>
                  <a:rPr lang="en-US" altLang="zh-CN" sz="1600" dirty="0"/>
                  <a:t>) with BC ON</a:t>
                </a:r>
              </a:p>
              <a:p>
                <a:pPr marL="285750" indent="-285750">
                  <a:lnSpc>
                    <a:spcPts val="2300"/>
                  </a:lnSpc>
                  <a:buFont typeface="Wingdings" pitchFamily="2" charset="2"/>
                  <a:buChar char="Ø"/>
                </a:pPr>
                <a:r>
                  <a:rPr lang="en-US" altLang="zh-CN" sz="1600" dirty="0"/>
                  <a:t>For higher current, </a:t>
                </a:r>
                <a:r>
                  <a:rPr lang="en-US" altLang="zh-CN" sz="1600" b="1" dirty="0"/>
                  <a:t>short-range LSC</a:t>
                </a:r>
                <a:r>
                  <a:rPr lang="en-US" altLang="zh-CN" sz="1600" dirty="0"/>
                  <a:t> is important during the bunching process, it tends to </a:t>
                </a:r>
                <a:r>
                  <a:rPr lang="en-US" altLang="zh-CN" sz="1600" b="1" dirty="0"/>
                  <a:t>smear out the micro-bunching</a:t>
                </a:r>
                <a:r>
                  <a:rPr lang="en-US" altLang="zh-CN" sz="1600" dirty="0"/>
                  <a:t> structures </a:t>
                </a:r>
                <a14:m>
                  <m:oMath xmlns:m="http://schemas.openxmlformats.org/officeDocument/2006/math">
                    <m:r>
                      <a:rPr lang="en-US" altLang="zh-CN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GB" sz="1600" dirty="0"/>
                  <a:t> lower output power</a:t>
                </a:r>
              </a:p>
            </p:txBody>
          </p:sp>
        </mc:Choice>
        <mc:Fallback xmlns="">
          <p:sp>
            <p:nvSpPr>
              <p:cNvPr id="21" name="TextBox 11">
                <a:extLst>
                  <a:ext uri="{FF2B5EF4-FFF2-40B4-BE49-F238E27FC236}">
                    <a16:creationId xmlns:a16="http://schemas.microsoft.com/office/drawing/2014/main" id="{2305F23F-0A5E-3B42-A42B-51D1E92D5D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824" y="996853"/>
                <a:ext cx="8070803" cy="1839606"/>
              </a:xfrm>
              <a:prstGeom prst="rect">
                <a:avLst/>
              </a:prstGeom>
              <a:blipFill>
                <a:blip r:embed="rId4"/>
                <a:stretch>
                  <a:fillRect l="-302" b="-365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直接箭头连接符 48">
            <a:extLst>
              <a:ext uri="{FF2B5EF4-FFF2-40B4-BE49-F238E27FC236}">
                <a16:creationId xmlns:a16="http://schemas.microsoft.com/office/drawing/2014/main" id="{9CA8DAC6-2C7D-BF45-91D3-663C26125B5E}"/>
              </a:ext>
            </a:extLst>
          </p:cNvPr>
          <p:cNvCxnSpPr>
            <a:cxnSpLocks/>
          </p:cNvCxnSpPr>
          <p:nvPr/>
        </p:nvCxnSpPr>
        <p:spPr>
          <a:xfrm>
            <a:off x="1451165" y="3617231"/>
            <a:ext cx="414634" cy="1643666"/>
          </a:xfrm>
          <a:prstGeom prst="straightConnector1">
            <a:avLst/>
          </a:prstGeom>
          <a:ln w="12700">
            <a:solidFill>
              <a:schemeClr val="bg2">
                <a:alpha val="72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图片 22">
            <a:extLst>
              <a:ext uri="{FF2B5EF4-FFF2-40B4-BE49-F238E27FC236}">
                <a16:creationId xmlns:a16="http://schemas.microsoft.com/office/drawing/2014/main" id="{3C85840E-F4D6-7C49-8DCF-954146046D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46111" y="4437312"/>
            <a:ext cx="3954545" cy="1800000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7889F86F-4820-C649-93CD-C5CB7DCC29B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92054" y="742501"/>
            <a:ext cx="3870968" cy="1800000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4A9AE8FE-BC02-8048-A00D-CCDF987DDA6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92054" y="2565104"/>
            <a:ext cx="3862658" cy="1800000"/>
          </a:xfrm>
          <a:prstGeom prst="rect">
            <a:avLst/>
          </a:prstGeom>
        </p:spPr>
      </p:pic>
      <p:sp>
        <p:nvSpPr>
          <p:cNvPr id="26" name="文本框 25">
            <a:extLst>
              <a:ext uri="{FF2B5EF4-FFF2-40B4-BE49-F238E27FC236}">
                <a16:creationId xmlns:a16="http://schemas.microsoft.com/office/drawing/2014/main" id="{36AF3605-078F-C04A-94FA-45658D5D6070}"/>
              </a:ext>
            </a:extLst>
          </p:cNvPr>
          <p:cNvSpPr txBox="1"/>
          <p:nvPr/>
        </p:nvSpPr>
        <p:spPr>
          <a:xfrm>
            <a:off x="8375242" y="917563"/>
            <a:ext cx="1620957" cy="276999"/>
          </a:xfrm>
          <a:prstGeom prst="rect">
            <a:avLst/>
          </a:prstGeom>
          <a:noFill/>
          <a:ln w="12700">
            <a:noFill/>
          </a:ln>
        </p:spPr>
        <p:txBody>
          <a:bodyPr wrap="none" rtlCol="0">
            <a:spAutoFit/>
          </a:bodyPr>
          <a:lstStyle/>
          <a:p>
            <a:r>
              <a:rPr lang="en-US" altLang="zh-CN" sz="1200" dirty="0"/>
              <a:t>BC ON, S-L-LSC ON</a:t>
            </a:r>
            <a:endParaRPr lang="zh-CN" altLang="en-US" sz="1200" dirty="0" err="1"/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FABFAE82-F021-8245-AE03-23AD9B589D98}"/>
              </a:ext>
            </a:extLst>
          </p:cNvPr>
          <p:cNvSpPr txBox="1"/>
          <p:nvPr/>
        </p:nvSpPr>
        <p:spPr>
          <a:xfrm>
            <a:off x="8366836" y="2757941"/>
            <a:ext cx="1563248" cy="276999"/>
          </a:xfrm>
          <a:prstGeom prst="rect">
            <a:avLst/>
          </a:prstGeom>
          <a:noFill/>
          <a:ln w="12700">
            <a:noFill/>
          </a:ln>
        </p:spPr>
        <p:txBody>
          <a:bodyPr wrap="none" rtlCol="0">
            <a:spAutoFit/>
          </a:bodyPr>
          <a:lstStyle/>
          <a:p>
            <a:r>
              <a:rPr lang="en-US" altLang="zh-CN" sz="1200" dirty="0"/>
              <a:t>BC ON, S-LSC OFF</a:t>
            </a:r>
            <a:endParaRPr lang="zh-CN" altLang="en-US" sz="1200" dirty="0" err="1"/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0DE19E00-94BA-CC4C-84FE-C97993673E56}"/>
              </a:ext>
            </a:extLst>
          </p:cNvPr>
          <p:cNvSpPr txBox="1"/>
          <p:nvPr/>
        </p:nvSpPr>
        <p:spPr>
          <a:xfrm>
            <a:off x="8344496" y="4601306"/>
            <a:ext cx="1682448" cy="276999"/>
          </a:xfrm>
          <a:prstGeom prst="rect">
            <a:avLst/>
          </a:prstGeom>
          <a:noFill/>
          <a:ln w="12700">
            <a:noFill/>
          </a:ln>
        </p:spPr>
        <p:txBody>
          <a:bodyPr wrap="none" rtlCol="0">
            <a:spAutoFit/>
          </a:bodyPr>
          <a:lstStyle/>
          <a:p>
            <a:r>
              <a:rPr lang="en-US" altLang="zh-CN" sz="1200" dirty="0"/>
              <a:t>BC OFF, S-L-LSC ON</a:t>
            </a:r>
            <a:endParaRPr lang="zh-CN" altLang="en-US" sz="1200" dirty="0" err="1"/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D1EB6655-4F3B-EF48-A0F1-3FD937A4943B}"/>
              </a:ext>
            </a:extLst>
          </p:cNvPr>
          <p:cNvSpPr txBox="1"/>
          <p:nvPr/>
        </p:nvSpPr>
        <p:spPr>
          <a:xfrm>
            <a:off x="9487090" y="408230"/>
            <a:ext cx="2372765" cy="338554"/>
          </a:xfrm>
          <a:prstGeom prst="rect">
            <a:avLst/>
          </a:prstGeom>
          <a:noFill/>
          <a:ln w="12700">
            <a:noFill/>
          </a:ln>
        </p:spPr>
        <p:txBody>
          <a:bodyPr wrap="none" rtlCol="0">
            <a:spAutoFit/>
          </a:bodyPr>
          <a:lstStyle/>
          <a:p>
            <a:r>
              <a:rPr lang="en-US" altLang="zh-CN" sz="1600" i="1" dirty="0">
                <a:solidFill>
                  <a:srgbClr val="00AA92"/>
                </a:solidFill>
              </a:rPr>
              <a:t>microbunching smeared</a:t>
            </a:r>
            <a:endParaRPr lang="zh-CN" altLang="en-US" sz="1600" i="1" dirty="0" err="1">
              <a:solidFill>
                <a:srgbClr val="00AA92"/>
              </a:solidFill>
            </a:endParaRPr>
          </a:p>
        </p:txBody>
      </p:sp>
      <p:cxnSp>
        <p:nvCxnSpPr>
          <p:cNvPr id="30" name="直接箭头连接符 44">
            <a:extLst>
              <a:ext uri="{FF2B5EF4-FFF2-40B4-BE49-F238E27FC236}">
                <a16:creationId xmlns:a16="http://schemas.microsoft.com/office/drawing/2014/main" id="{9D104C79-2C02-4940-ACB9-BA81E67B32D5}"/>
              </a:ext>
            </a:extLst>
          </p:cNvPr>
          <p:cNvCxnSpPr>
            <a:cxnSpLocks/>
          </p:cNvCxnSpPr>
          <p:nvPr/>
        </p:nvCxnSpPr>
        <p:spPr>
          <a:xfrm>
            <a:off x="10920536" y="742501"/>
            <a:ext cx="319771" cy="700557"/>
          </a:xfrm>
          <a:prstGeom prst="straightConnector1">
            <a:avLst/>
          </a:prstGeom>
          <a:ln w="12700">
            <a:solidFill>
              <a:srgbClr val="5BC5F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文本框 35">
            <a:extLst>
              <a:ext uri="{FF2B5EF4-FFF2-40B4-BE49-F238E27FC236}">
                <a16:creationId xmlns:a16="http://schemas.microsoft.com/office/drawing/2014/main" id="{95AF8EAB-3582-B140-BC98-7720192F7CB2}"/>
              </a:ext>
            </a:extLst>
          </p:cNvPr>
          <p:cNvSpPr txBox="1"/>
          <p:nvPr/>
        </p:nvSpPr>
        <p:spPr>
          <a:xfrm>
            <a:off x="200114" y="5940145"/>
            <a:ext cx="75774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altLang="zh-CN" sz="1600" i="1" dirty="0">
                <a:solidFill>
                  <a:srgbClr val="FF0000"/>
                </a:solidFill>
              </a:rPr>
              <a:t>The bunch compressor seems limited improvement to THz FEL here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altLang="zh-CN" sz="1600" i="1" dirty="0">
                <a:solidFill>
                  <a:srgbClr val="FF0000"/>
                </a:solidFill>
              </a:rPr>
              <a:t>For higher current, we need </a:t>
            </a:r>
            <a:r>
              <a:rPr lang="en-US" altLang="zh-CN" sz="1600" b="1" i="1" dirty="0">
                <a:solidFill>
                  <a:srgbClr val="FF0000"/>
                </a:solidFill>
              </a:rPr>
              <a:t>higher beam energy</a:t>
            </a:r>
            <a:r>
              <a:rPr lang="en-US" altLang="zh-CN" sz="1600" i="1" dirty="0">
                <a:solidFill>
                  <a:srgbClr val="FF0000"/>
                </a:solidFill>
              </a:rPr>
              <a:t>, or </a:t>
            </a:r>
            <a:r>
              <a:rPr lang="en-US" altLang="zh-CN" sz="1600" b="1" i="1" dirty="0">
                <a:solidFill>
                  <a:srgbClr val="FF0000"/>
                </a:solidFill>
              </a:rPr>
              <a:t>larger beam size</a:t>
            </a:r>
            <a:r>
              <a:rPr lang="en-US" altLang="zh-CN" sz="1600" i="1" dirty="0">
                <a:solidFill>
                  <a:srgbClr val="FF0000"/>
                </a:solidFill>
              </a:rPr>
              <a:t> inside the undulator to </a:t>
            </a:r>
            <a:r>
              <a:rPr lang="en-US" altLang="zh-CN" sz="1600" b="1" i="1" dirty="0">
                <a:solidFill>
                  <a:srgbClr val="FF0000"/>
                </a:solidFill>
              </a:rPr>
              <a:t>mitigate </a:t>
            </a:r>
            <a:r>
              <a:rPr lang="en-US" altLang="zh-CN" sz="1600" i="1" dirty="0">
                <a:solidFill>
                  <a:srgbClr val="FF0000"/>
                </a:solidFill>
              </a:rPr>
              <a:t>the</a:t>
            </a:r>
            <a:r>
              <a:rPr lang="en-US" altLang="zh-CN" sz="1600" b="1" i="1" dirty="0">
                <a:solidFill>
                  <a:srgbClr val="FF0000"/>
                </a:solidFill>
              </a:rPr>
              <a:t> S-LSC</a:t>
            </a:r>
            <a:r>
              <a:rPr lang="en-US" altLang="zh-CN" sz="1600" i="1" dirty="0">
                <a:solidFill>
                  <a:srgbClr val="FF0000"/>
                </a:solidFill>
              </a:rPr>
              <a:t> smearing effects!</a:t>
            </a:r>
            <a:endParaRPr lang="zh-CN" altLang="en-US" sz="1600" i="1" dirty="0" err="1">
              <a:solidFill>
                <a:srgbClr val="FF0000"/>
              </a:solidFill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FD56551A-BC58-F346-BC4A-E5F5E9E9C48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92347" y="2883814"/>
            <a:ext cx="2556873" cy="2143720"/>
          </a:xfrm>
          <a:prstGeom prst="rect">
            <a:avLst/>
          </a:prstGeom>
        </p:spPr>
      </p:pic>
      <p:sp>
        <p:nvSpPr>
          <p:cNvPr id="31" name="文本框 30">
            <a:extLst>
              <a:ext uri="{FF2B5EF4-FFF2-40B4-BE49-F238E27FC236}">
                <a16:creationId xmlns:a16="http://schemas.microsoft.com/office/drawing/2014/main" id="{8B5C61BA-4F38-0044-B6AC-E0B69118FC15}"/>
              </a:ext>
            </a:extLst>
          </p:cNvPr>
          <p:cNvSpPr txBox="1"/>
          <p:nvPr/>
        </p:nvSpPr>
        <p:spPr>
          <a:xfrm>
            <a:off x="5737566" y="5326099"/>
            <a:ext cx="2454012" cy="584775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1600" i="1" dirty="0">
                <a:solidFill>
                  <a:srgbClr val="00AA92"/>
                </a:solidFill>
              </a:rPr>
              <a:t>broader spectrum when S-LSC OFF</a:t>
            </a:r>
            <a:endParaRPr lang="zh-CN" altLang="en-US" sz="1600" i="1" dirty="0" err="1">
              <a:solidFill>
                <a:srgbClr val="00AA92"/>
              </a:solidFill>
            </a:endParaRPr>
          </a:p>
        </p:txBody>
      </p:sp>
      <p:cxnSp>
        <p:nvCxnSpPr>
          <p:cNvPr id="33" name="直接箭头连接符 48">
            <a:extLst>
              <a:ext uri="{FF2B5EF4-FFF2-40B4-BE49-F238E27FC236}">
                <a16:creationId xmlns:a16="http://schemas.microsoft.com/office/drawing/2014/main" id="{1052008B-BD1A-0541-B4A5-0667B8B153C6}"/>
              </a:ext>
            </a:extLst>
          </p:cNvPr>
          <p:cNvCxnSpPr>
            <a:cxnSpLocks/>
          </p:cNvCxnSpPr>
          <p:nvPr/>
        </p:nvCxnSpPr>
        <p:spPr>
          <a:xfrm>
            <a:off x="7037230" y="4252867"/>
            <a:ext cx="349836" cy="1073232"/>
          </a:xfrm>
          <a:prstGeom prst="straightConnector1">
            <a:avLst/>
          </a:prstGeom>
          <a:ln w="12700">
            <a:solidFill>
              <a:schemeClr val="bg2">
                <a:alpha val="72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17250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01E2AE-34A7-4276-BC3E-327BE64F58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219" y="260648"/>
            <a:ext cx="10873208" cy="504056"/>
          </a:xfrm>
        </p:spPr>
        <p:txBody>
          <a:bodyPr/>
          <a:lstStyle/>
          <a:p>
            <a:r>
              <a:rPr lang="en-GB" dirty="0"/>
              <a:t>Content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E1DF34-3224-4F2E-9E97-5634F11314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8219" y="836712"/>
            <a:ext cx="7433701" cy="252028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altLang="zh-CN" sz="2000" dirty="0"/>
              <a:t>Ming-</a:t>
            </a:r>
            <a:r>
              <a:rPr lang="en-US" altLang="zh-CN" sz="2000" dirty="0" err="1"/>
              <a:t>Xie</a:t>
            </a:r>
            <a:r>
              <a:rPr lang="en-US" altLang="zh-CN" sz="2000" dirty="0"/>
              <a:t> Parameterization for THz SASE FEL</a:t>
            </a:r>
          </a:p>
          <a:p>
            <a:pPr>
              <a:lnSpc>
                <a:spcPct val="150000"/>
              </a:lnSpc>
            </a:pPr>
            <a:r>
              <a:rPr lang="en-US" altLang="zh-CN" sz="2000" dirty="0"/>
              <a:t>Bunch compression for gaussian beam</a:t>
            </a:r>
          </a:p>
          <a:p>
            <a:pPr>
              <a:lnSpc>
                <a:spcPct val="150000"/>
              </a:lnSpc>
            </a:pPr>
            <a:r>
              <a:rPr lang="en-US" altLang="zh-CN" sz="2000" dirty="0"/>
              <a:t>Genesis simulation results </a:t>
            </a:r>
          </a:p>
          <a:p>
            <a:pPr>
              <a:lnSpc>
                <a:spcPct val="150000"/>
              </a:lnSpc>
            </a:pPr>
            <a:r>
              <a:rPr lang="en-GB" sz="2000" dirty="0"/>
              <a:t>Summary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433777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E1B6F5-237F-46DA-8A4D-D5ED485D58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485" y="127177"/>
            <a:ext cx="11376024" cy="451098"/>
          </a:xfrm>
        </p:spPr>
        <p:txBody>
          <a:bodyPr/>
          <a:lstStyle/>
          <a:p>
            <a:r>
              <a:rPr lang="en-US" altLang="zh-CN" dirty="0"/>
              <a:t>Ming-</a:t>
            </a:r>
            <a:r>
              <a:rPr lang="en-US" altLang="zh-CN" dirty="0" err="1"/>
              <a:t>Xie</a:t>
            </a:r>
            <a:r>
              <a:rPr lang="en-US" altLang="zh-CN" dirty="0"/>
              <a:t> Parameterization for THz SASE FEL</a:t>
            </a:r>
            <a:endParaRPr lang="en-GB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A3F85CEE-18AD-4F6A-8F5E-D6686B4C64C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7485" y="578275"/>
            <a:ext cx="5228171" cy="379252"/>
          </a:xfrm>
        </p:spPr>
        <p:txBody>
          <a:bodyPr/>
          <a:lstStyle/>
          <a:p>
            <a:r>
              <a:rPr lang="en-GB" sz="1800" dirty="0"/>
              <a:t>Electron beam for THz SASE FEL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6BE93262-9C7E-4473-AFA7-9EDCAF62FA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0447" y="7032355"/>
            <a:ext cx="2012252" cy="1020966"/>
          </a:xfrm>
          <a:prstGeom prst="rect">
            <a:avLst/>
          </a:prstGeom>
        </p:spPr>
      </p:pic>
      <p:grpSp>
        <p:nvGrpSpPr>
          <p:cNvPr id="13" name="组合 12">
            <a:extLst>
              <a:ext uri="{FF2B5EF4-FFF2-40B4-BE49-F238E27FC236}">
                <a16:creationId xmlns:a16="http://schemas.microsoft.com/office/drawing/2014/main" id="{907540C7-E433-9945-8CEB-6CD658A9FC58}"/>
              </a:ext>
            </a:extLst>
          </p:cNvPr>
          <p:cNvGrpSpPr/>
          <p:nvPr/>
        </p:nvGrpSpPr>
        <p:grpSpPr>
          <a:xfrm>
            <a:off x="695400" y="1550335"/>
            <a:ext cx="2934292" cy="1843329"/>
            <a:chOff x="355538" y="1307519"/>
            <a:chExt cx="2563961" cy="1610686"/>
          </a:xfrm>
        </p:grpSpPr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D85962D2-7373-423F-B299-C8713F3834B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55538" y="1796469"/>
              <a:ext cx="2563961" cy="609345"/>
            </a:xfrm>
            <a:prstGeom prst="rect">
              <a:avLst/>
            </a:prstGeom>
          </p:spPr>
        </p:pic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id="{A1B10880-6C18-40ED-940D-34E60121781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64196" y="2454299"/>
              <a:ext cx="1696784" cy="463906"/>
            </a:xfrm>
            <a:prstGeom prst="rect">
              <a:avLst/>
            </a:prstGeom>
          </p:spPr>
        </p:pic>
        <p:pic>
          <p:nvPicPr>
            <p:cNvPr id="19" name="图片 18">
              <a:extLst>
                <a:ext uri="{FF2B5EF4-FFF2-40B4-BE49-F238E27FC236}">
                  <a16:creationId xmlns:a16="http://schemas.microsoft.com/office/drawing/2014/main" id="{26E44E7D-95A5-4C24-95B6-3E5B161E561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55538" y="1307519"/>
              <a:ext cx="1696785" cy="507085"/>
            </a:xfrm>
            <a:prstGeom prst="rect">
              <a:avLst/>
            </a:prstGeom>
          </p:spPr>
        </p:pic>
      </p:grpSp>
      <p:pic>
        <p:nvPicPr>
          <p:cNvPr id="21" name="图片 20">
            <a:extLst>
              <a:ext uri="{FF2B5EF4-FFF2-40B4-BE49-F238E27FC236}">
                <a16:creationId xmlns:a16="http://schemas.microsoft.com/office/drawing/2014/main" id="{15CE4A5F-E104-4C33-87A1-543DF86166F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3352" y="7442967"/>
            <a:ext cx="3090292" cy="995967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7584C094-1343-41D7-B957-B09D412ACDE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3352" y="6941780"/>
            <a:ext cx="864096" cy="417535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93B2AF02-C03C-4294-8F7D-745BEAA8D2D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7561" y="8562937"/>
            <a:ext cx="3757503" cy="780972"/>
          </a:xfrm>
          <a:prstGeom prst="rect">
            <a:avLst/>
          </a:prstGeom>
        </p:spPr>
      </p:pic>
      <p:sp>
        <p:nvSpPr>
          <p:cNvPr id="34" name="文本框 33">
            <a:extLst>
              <a:ext uri="{FF2B5EF4-FFF2-40B4-BE49-F238E27FC236}">
                <a16:creationId xmlns:a16="http://schemas.microsoft.com/office/drawing/2014/main" id="{0AF75D25-3473-4F66-BF7A-8C7FCFD2FAA8}"/>
              </a:ext>
            </a:extLst>
          </p:cNvPr>
          <p:cNvSpPr txBox="1"/>
          <p:nvPr/>
        </p:nvSpPr>
        <p:spPr>
          <a:xfrm>
            <a:off x="3900447" y="8177324"/>
            <a:ext cx="219002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100" dirty="0"/>
              <a:t>Beam size evo. Inside undulator</a:t>
            </a:r>
            <a:endParaRPr lang="zh-CN" altLang="en-US" sz="1100" dirty="0" err="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4EDE77B7-E33F-4745-90AE-DEA56F83A78E}"/>
                  </a:ext>
                </a:extLst>
              </p:cNvPr>
              <p:cNvSpPr txBox="1"/>
              <p:nvPr/>
            </p:nvSpPr>
            <p:spPr>
              <a:xfrm>
                <a:off x="6204371" y="5001924"/>
                <a:ext cx="5100795" cy="13428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1600" b="0" dirty="0">
                    <a:latin typeface="Cambria Math" panose="02040503050406030204" pitchFamily="18" charset="0"/>
                  </a:rPr>
                  <a:t>Beam and undulator parameters used in the scan:</a:t>
                </a:r>
              </a:p>
              <a:p>
                <a:pPr marL="285750" indent="-285750">
                  <a:buFontTx/>
                  <a:buChar char="-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𝑏𝑒𝑎𝑚</m:t>
                        </m:r>
                      </m:sub>
                    </m:sSub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=16.7 </m:t>
                    </m:r>
                    <m:r>
                      <m:rPr>
                        <m:sty m:val="p"/>
                      </m:rPr>
                      <a:rPr lang="en-US" altLang="zh-CN" sz="1600" b="0" i="0" smtClean="0">
                        <a:latin typeface="Cambria Math" panose="02040503050406030204" pitchFamily="18" charset="0"/>
                      </a:rPr>
                      <m:t>MeV</m:t>
                    </m:r>
                    <m:r>
                      <a:rPr lang="en-US" altLang="zh-CN" sz="1600" b="0" i="0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sub>
                    </m:sSub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=50 </m:t>
                    </m:r>
                    <m:r>
                      <m:rPr>
                        <m:sty m:val="p"/>
                      </m:rPr>
                      <a:rPr lang="en-US" altLang="zh-CN" sz="1600" b="0" i="0" smtClean="0">
                        <a:latin typeface="Cambria Math" panose="02040503050406030204" pitchFamily="18" charset="0"/>
                      </a:rPr>
                      <m:t>keV</m:t>
                    </m:r>
                  </m:oMath>
                </a14:m>
                <a:endParaRPr lang="en-US" altLang="zh-CN" sz="1600" b="0" dirty="0"/>
              </a:p>
              <a:p>
                <a:pPr marL="285750" indent="-285750">
                  <a:buFontTx/>
                  <a:buChar char="-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𝑥𝑛</m:t>
                        </m:r>
                      </m:sub>
                    </m:sSub>
                    <m:r>
                      <a:rPr lang="en-US" altLang="zh-CN" sz="1600" i="1">
                        <a:latin typeface="Cambria Math" panose="02040503050406030204" pitchFamily="18" charset="0"/>
                      </a:rPr>
                      <m:t>=5 </m:t>
                    </m:r>
                    <m:r>
                      <m:rPr>
                        <m:sty m:val="p"/>
                      </m:rPr>
                      <a:rPr lang="en-US" altLang="zh-CN" sz="1600">
                        <a:latin typeface="Cambria Math" panose="02040503050406030204" pitchFamily="18" charset="0"/>
                      </a:rPr>
                      <m:t>um</m:t>
                    </m:r>
                    <m:r>
                      <a:rPr lang="en-US" altLang="zh-CN" sz="160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1600">
                        <a:latin typeface="Cambria Math" panose="02040503050406030204" pitchFamily="18" charset="0"/>
                      </a:rPr>
                      <m:t>rad</m:t>
                    </m:r>
                    <m:r>
                      <a:rPr lang="en-US" altLang="zh-CN" sz="160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=2 </m:t>
                    </m:r>
                    <m:r>
                      <m:rPr>
                        <m:sty m:val="p"/>
                      </m:rPr>
                      <a:rPr lang="en-US" altLang="zh-CN" sz="1600" b="0" i="0" smtClean="0">
                        <a:latin typeface="Cambria Math" panose="02040503050406030204" pitchFamily="18" charset="0"/>
                      </a:rPr>
                      <m:t>m</m:t>
                    </m:r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altLang="zh-CN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𝑏𝑒𝑎𝑚</m:t>
                        </m:r>
                      </m:sub>
                    </m:sSub>
                    <m:r>
                      <a:rPr lang="en-US" altLang="zh-CN" sz="1600">
                        <a:latin typeface="Cambria Math" panose="02040503050406030204" pitchFamily="18" charset="0"/>
                      </a:rPr>
                      <m:t>=20 </m:t>
                    </m:r>
                    <m:r>
                      <m:rPr>
                        <m:sty m:val="p"/>
                      </m:rPr>
                      <a:rPr lang="en-US" altLang="zh-CN" sz="1600">
                        <a:latin typeface="Cambria Math" panose="02040503050406030204" pitchFamily="18" charset="0"/>
                      </a:rPr>
                      <m:t>ps</m:t>
                    </m:r>
                  </m:oMath>
                </a14:m>
                <a:endParaRPr lang="en-US" altLang="zh-CN" sz="1600" b="0" dirty="0"/>
              </a:p>
              <a:p>
                <a:pPr marL="285750" indent="-285750">
                  <a:buFontTx/>
                  <a:buChar char="-"/>
                </a:pPr>
                <a:r>
                  <a:rPr lang="en-US" altLang="zh-CN" sz="1600" dirty="0"/>
                  <a:t>Planner undulator, </a:t>
                </a:r>
                <a14:m>
                  <m:oMath xmlns:m="http://schemas.openxmlformats.org/officeDocument/2006/math"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=3.49, </m:t>
                    </m:r>
                    <m:sSub>
                      <m:sSub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sub>
                    </m:sSub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=30 </m:t>
                    </m:r>
                    <m:r>
                      <m:rPr>
                        <m:sty m:val="p"/>
                      </m:rPr>
                      <a:rPr lang="en-US" altLang="zh-CN" sz="1600" b="0" i="0" smtClean="0">
                        <a:latin typeface="Cambria Math" panose="02040503050406030204" pitchFamily="18" charset="0"/>
                      </a:rPr>
                      <m:t>mm</m:t>
                    </m:r>
                    <m:r>
                      <a:rPr lang="en-US" altLang="zh-CN" sz="16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altLang="zh-CN" sz="1600" b="0" dirty="0"/>
              </a:p>
              <a:p>
                <a:pPr marL="285750" indent="-285750">
                  <a:buFontTx/>
                  <a:buChar char="-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altLang="zh-CN" sz="1600" i="1">
                        <a:latin typeface="Cambria Math" panose="02040503050406030204" pitchFamily="18" charset="0"/>
                      </a:rPr>
                      <m:t>=100 </m:t>
                    </m:r>
                    <m:r>
                      <m:rPr>
                        <m:sty m:val="p"/>
                      </m:rPr>
                      <a:rPr lang="en-US" altLang="zh-CN" sz="1600">
                        <a:latin typeface="Cambria Math" panose="02040503050406030204" pitchFamily="18" charset="0"/>
                      </a:rPr>
                      <m:t>um</m:t>
                    </m:r>
                  </m:oMath>
                </a14:m>
                <a:endParaRPr lang="en-US" altLang="zh-CN" sz="1600" dirty="0"/>
              </a:p>
            </p:txBody>
          </p:sp>
        </mc:Choice>
        <mc:Fallback xmlns="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4EDE77B7-E33F-4745-90AE-DEA56F83A7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4371" y="5001924"/>
                <a:ext cx="5100795" cy="1342868"/>
              </a:xfrm>
              <a:prstGeom prst="rect">
                <a:avLst/>
              </a:prstGeom>
              <a:blipFill>
                <a:blip r:embed="rId10"/>
                <a:stretch>
                  <a:fillRect l="-717" t="-1818" b="-454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文本框 5">
            <a:extLst>
              <a:ext uri="{FF2B5EF4-FFF2-40B4-BE49-F238E27FC236}">
                <a16:creationId xmlns:a16="http://schemas.microsoft.com/office/drawing/2014/main" id="{55F11BEB-4626-4FF1-B4D1-D09F592F0DB9}"/>
              </a:ext>
            </a:extLst>
          </p:cNvPr>
          <p:cNvSpPr txBox="1"/>
          <p:nvPr/>
        </p:nvSpPr>
        <p:spPr>
          <a:xfrm>
            <a:off x="116452" y="923857"/>
            <a:ext cx="113081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/>
              <a:t>Saturation length, pierce parameter and saturation power for SASE FEL can be given by Ming-</a:t>
            </a:r>
            <a:r>
              <a:rPr lang="en-US" altLang="zh-CN" sz="1600" dirty="0" err="1"/>
              <a:t>Xie’s</a:t>
            </a:r>
            <a:r>
              <a:rPr lang="en-US" altLang="zh-CN" sz="1600" dirty="0"/>
              <a:t> 1D equations: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7E725C3B-0EE8-4692-AAA2-CC4AFED2965D}"/>
              </a:ext>
            </a:extLst>
          </p:cNvPr>
          <p:cNvSpPr txBox="1"/>
          <p:nvPr/>
        </p:nvSpPr>
        <p:spPr>
          <a:xfrm>
            <a:off x="124010" y="3617205"/>
            <a:ext cx="45678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/>
              <a:t>Results from scanning </a:t>
            </a:r>
            <a:r>
              <a:rPr lang="en-US" altLang="zh-CN" sz="1600" i="1" dirty="0"/>
              <a:t>beam current, emittance and energy spread</a:t>
            </a:r>
            <a:r>
              <a:rPr lang="en-US" altLang="zh-CN" sz="1600" dirty="0"/>
              <a:t> show that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745E69AC-7AB8-48A3-AF0B-DFB05C3F182A}"/>
                  </a:ext>
                </a:extLst>
              </p:cNvPr>
              <p:cNvSpPr txBox="1"/>
              <p:nvPr/>
            </p:nvSpPr>
            <p:spPr>
              <a:xfrm>
                <a:off x="87991" y="4185774"/>
                <a:ext cx="5279204" cy="26320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Wingdings" pitchFamily="2" charset="2"/>
                  <a:buChar char="Ø"/>
                </a:pPr>
                <a:r>
                  <a:rPr lang="en-US" altLang="zh-CN" sz="1600" b="0" dirty="0">
                    <a:solidFill>
                      <a:schemeClr val="tx1"/>
                    </a:solidFill>
                  </a:rPr>
                  <a:t>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altLang="zh-C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𝑥𝑛</m:t>
                        </m:r>
                      </m:sub>
                    </m:sSub>
                    <m:r>
                      <a:rPr lang="en-US" altLang="zh-C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~5 </m:t>
                    </m:r>
                    <m:r>
                      <m:rPr>
                        <m:sty m:val="p"/>
                      </m:rPr>
                      <a:rPr lang="en-US" altLang="zh-CN" sz="1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um</m:t>
                    </m:r>
                    <m:r>
                      <a:rPr lang="en-US" altLang="zh-CN" sz="1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1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rad</m:t>
                    </m:r>
                    <m:r>
                      <a:rPr lang="en-US" altLang="zh-C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altLang="zh-C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sub>
                    </m:sSub>
                    <m:r>
                      <a:rPr lang="en-US" altLang="zh-C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~50 </m:t>
                    </m:r>
                    <m:r>
                      <m:rPr>
                        <m:sty m:val="p"/>
                      </m:rPr>
                      <a:rPr lang="en-US" altLang="zh-CN" sz="1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KeV</m:t>
                    </m:r>
                    <m:r>
                      <a:rPr lang="en-US" altLang="zh-C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zh-C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altLang="zh-C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~100 </m:t>
                    </m:r>
                    <m:r>
                      <m:rPr>
                        <m:sty m:val="p"/>
                      </m:rPr>
                      <a:rPr lang="en-US" altLang="zh-CN" sz="1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A</m:t>
                    </m:r>
                  </m:oMath>
                </a14:m>
                <a:r>
                  <a:rPr lang="en-US" altLang="zh-CN" sz="1600" b="0" dirty="0">
                    <a:solidFill>
                      <a:schemeClr val="tx1"/>
                    </a:solidFill>
                  </a:rPr>
                  <a:t>: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zh-CN" sz="1600" b="0" dirty="0">
                    <a:solidFill>
                      <a:schemeClr val="tx1"/>
                    </a:solidFill>
                  </a:rPr>
                  <a:t>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zh-CN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𝑠𝑎𝑡</m:t>
                        </m:r>
                      </m:sub>
                    </m:sSub>
                    <m:r>
                      <a:rPr lang="en-US" altLang="zh-CN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~3.5 </m:t>
                    </m:r>
                    <m:r>
                      <a:rPr lang="en-US" altLang="zh-CN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altLang="zh-CN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altLang="zh-CN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altLang="zh-CN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altLang="zh-CN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en-US" altLang="zh-CN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~0.01,</m:t>
                    </m:r>
                  </m:oMath>
                </a14:m>
                <a:r>
                  <a:rPr lang="en-US" altLang="zh-CN" sz="1600" b="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zh-CN" sz="16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𝑠𝑎𝑡</m:t>
                        </m:r>
                      </m:sub>
                    </m:sSub>
                    <m:r>
                      <a:rPr lang="en-US" altLang="zh-CN" sz="16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~300 </m:t>
                    </m:r>
                    <m:r>
                      <a:rPr lang="en-US" altLang="zh-CN" sz="16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altLang="zh-CN" sz="16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𝐽</m:t>
                    </m:r>
                  </m:oMath>
                </a14:m>
                <a:endParaRPr lang="en-US" altLang="zh-CN" sz="1600" dirty="0"/>
              </a:p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en-US" altLang="zh-CN" sz="1600" b="0" dirty="0">
                    <a:solidFill>
                      <a:schemeClr val="tx1"/>
                    </a:solidFill>
                  </a:rPr>
                  <a:t>The output radiation energy is much more sensitive to beam current, not so sensitive to beam emittance &amp; energy spread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zh-CN" sz="1600" dirty="0"/>
                  <a:t>      </a:t>
                </a:r>
                <a:r>
                  <a:rPr lang="en-US" altLang="zh-CN" sz="1600" b="0" dirty="0">
                    <a:solidFill>
                      <a:srgbClr val="00B050"/>
                    </a:solidFill>
                  </a:rPr>
                  <a:t>=&gt;</a:t>
                </a:r>
                <a:r>
                  <a:rPr lang="en-US" altLang="zh-CN" sz="1600" b="0" dirty="0">
                    <a:solidFill>
                      <a:schemeClr val="tx1"/>
                    </a:solidFill>
                  </a:rPr>
                  <a:t> </a:t>
                </a:r>
                <a:r>
                  <a:rPr lang="en-US" altLang="zh-CN" sz="1600" dirty="0">
                    <a:solidFill>
                      <a:srgbClr val="FF0000"/>
                    </a:solidFill>
                  </a:rPr>
                  <a:t>Higher beam current from Bunch Compression !</a:t>
                </a:r>
              </a:p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endParaRPr lang="en-US" altLang="zh-CN" sz="1600" dirty="0"/>
              </a:p>
            </p:txBody>
          </p:sp>
        </mc:Choice>
        <mc:Fallback xmlns="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745E69AC-7AB8-48A3-AF0B-DFB05C3F18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991" y="4185774"/>
                <a:ext cx="5279204" cy="2632003"/>
              </a:xfrm>
              <a:prstGeom prst="rect">
                <a:avLst/>
              </a:prstGeom>
              <a:blipFill>
                <a:blip r:embed="rId11"/>
                <a:stretch>
                  <a:fillRect l="-46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图片 9">
            <a:extLst>
              <a:ext uri="{FF2B5EF4-FFF2-40B4-BE49-F238E27FC236}">
                <a16:creationId xmlns:a16="http://schemas.microsoft.com/office/drawing/2014/main" id="{70BC2420-7D64-4C4D-967E-5D979093C06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597932" y="1340768"/>
            <a:ext cx="7464152" cy="175424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7D5E6D61-D17A-AF4A-A676-42539024F150}"/>
                  </a:ext>
                </a:extLst>
              </p:cNvPr>
              <p:cNvSpPr txBox="1"/>
              <p:nvPr/>
            </p:nvSpPr>
            <p:spPr>
              <a:xfrm>
                <a:off x="7662143" y="1431558"/>
                <a:ext cx="133831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sz="1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1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𝝆</m:t>
                          </m:r>
                        </m:e>
                        <m:sub>
                          <m:r>
                            <a:rPr kumimoji="1" lang="en-US" altLang="zh-CN" sz="1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kumimoji="1" lang="en-US" altLang="zh-CN" sz="1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</m:sub>
                      </m:sSub>
                      <m:r>
                        <a:rPr kumimoji="1" lang="en-US" altLang="zh-CN" sz="1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zh-CN" sz="1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𝝆</m:t>
                      </m:r>
                      <m:r>
                        <a:rPr kumimoji="1" lang="en-US" altLang="zh-CN" sz="1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d>
                        <m:dPr>
                          <m:ctrlPr>
                            <a:rPr kumimoji="1" lang="en-US" altLang="zh-CN" sz="1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sz="1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kumimoji="1" lang="en-US" altLang="zh-CN" sz="1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kumimoji="1" lang="en-US" altLang="zh-CN" sz="1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𝜼</m:t>
                          </m:r>
                        </m:e>
                      </m:d>
                    </m:oMath>
                  </m:oMathPara>
                </a14:m>
                <a:endParaRPr kumimoji="1" lang="zh-CN" altLang="en-US" sz="1200" b="1" dirty="0" err="1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7D5E6D61-D17A-AF4A-A676-42539024F1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2143" y="1431558"/>
                <a:ext cx="1338315" cy="276999"/>
              </a:xfrm>
              <a:prstGeom prst="rect">
                <a:avLst/>
              </a:prstGeom>
              <a:blipFill>
                <a:blip r:embed="rId13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BDB867A2-3610-3840-B245-56B4DC8DF487}"/>
                  </a:ext>
                </a:extLst>
              </p:cNvPr>
              <p:cNvSpPr txBox="1"/>
              <p:nvPr/>
            </p:nvSpPr>
            <p:spPr>
              <a:xfrm>
                <a:off x="5477179" y="1461049"/>
                <a:ext cx="49404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sz="1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1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𝑳</m:t>
                          </m:r>
                        </m:e>
                        <m:sub>
                          <m:r>
                            <a:rPr kumimoji="1" lang="en-US" altLang="zh-CN" sz="1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𝒔𝒂𝒕</m:t>
                          </m:r>
                        </m:sub>
                      </m:sSub>
                    </m:oMath>
                  </m:oMathPara>
                </a14:m>
                <a:endParaRPr kumimoji="1" lang="zh-CN" altLang="en-US" sz="1200" b="1" dirty="0" err="1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BDB867A2-3610-3840-B245-56B4DC8DF4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7179" y="1461049"/>
                <a:ext cx="494046" cy="276999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58EDD57F-C16A-BE45-BB39-ABBB7AD2B638}"/>
                  </a:ext>
                </a:extLst>
              </p:cNvPr>
              <p:cNvSpPr txBox="1"/>
              <p:nvPr/>
            </p:nvSpPr>
            <p:spPr>
              <a:xfrm>
                <a:off x="10556326" y="1429373"/>
                <a:ext cx="36901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sz="1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1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𝑬</m:t>
                          </m:r>
                        </m:e>
                        <m:sub>
                          <m:r>
                            <a:rPr kumimoji="1" lang="en-US" altLang="zh-CN" sz="1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𝒔𝒂𝒕</m:t>
                          </m:r>
                        </m:sub>
                      </m:sSub>
                    </m:oMath>
                  </m:oMathPara>
                </a14:m>
                <a:endParaRPr kumimoji="1" lang="zh-CN" altLang="en-US" sz="1600" b="1" dirty="0" err="1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58EDD57F-C16A-BE45-BB39-ABBB7AD2B6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56326" y="1429373"/>
                <a:ext cx="369012" cy="276999"/>
              </a:xfrm>
              <a:prstGeom prst="rect">
                <a:avLst/>
              </a:prstGeom>
              <a:blipFill>
                <a:blip r:embed="rId15"/>
                <a:stretch>
                  <a:fillRect r="-8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图片 8">
            <a:extLst>
              <a:ext uri="{FF2B5EF4-FFF2-40B4-BE49-F238E27FC236}">
                <a16:creationId xmlns:a16="http://schemas.microsoft.com/office/drawing/2014/main" id="{F086E91D-76AB-F04A-863D-3C92636B501C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583832" y="3218677"/>
            <a:ext cx="7492352" cy="178488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5" name="文本框 34">
                <a:extLst>
                  <a:ext uri="{FF2B5EF4-FFF2-40B4-BE49-F238E27FC236}">
                    <a16:creationId xmlns:a16="http://schemas.microsoft.com/office/drawing/2014/main" id="{63EBCBAA-0899-C845-9137-8EF74E1F5679}"/>
                  </a:ext>
                </a:extLst>
              </p:cNvPr>
              <p:cNvSpPr txBox="1"/>
              <p:nvPr/>
            </p:nvSpPr>
            <p:spPr>
              <a:xfrm>
                <a:off x="7641269" y="3323850"/>
                <a:ext cx="133831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sz="1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1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𝝆</m:t>
                          </m:r>
                        </m:e>
                        <m:sub>
                          <m:r>
                            <a:rPr kumimoji="1" lang="en-US" altLang="zh-CN" sz="1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kumimoji="1" lang="en-US" altLang="zh-CN" sz="1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</m:sub>
                      </m:sSub>
                      <m:r>
                        <a:rPr kumimoji="1" lang="en-US" altLang="zh-CN" sz="1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zh-CN" sz="1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𝝆</m:t>
                      </m:r>
                      <m:r>
                        <a:rPr kumimoji="1" lang="en-US" altLang="zh-CN" sz="1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d>
                        <m:dPr>
                          <m:ctrlPr>
                            <a:rPr kumimoji="1" lang="en-US" altLang="zh-CN" sz="1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sz="1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kumimoji="1" lang="en-US" altLang="zh-CN" sz="1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kumimoji="1" lang="en-US" altLang="zh-CN" sz="1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𝜼</m:t>
                          </m:r>
                        </m:e>
                      </m:d>
                    </m:oMath>
                  </m:oMathPara>
                </a14:m>
                <a:endParaRPr kumimoji="1" lang="zh-CN" altLang="en-US" sz="1200" b="1" dirty="0" err="1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5" name="文本框 34">
                <a:extLst>
                  <a:ext uri="{FF2B5EF4-FFF2-40B4-BE49-F238E27FC236}">
                    <a16:creationId xmlns:a16="http://schemas.microsoft.com/office/drawing/2014/main" id="{63EBCBAA-0899-C845-9137-8EF74E1F56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1269" y="3323850"/>
                <a:ext cx="1338315" cy="276999"/>
              </a:xfrm>
              <a:prstGeom prst="rect">
                <a:avLst/>
              </a:prstGeom>
              <a:blipFill>
                <a:blip r:embed="rId17"/>
                <a:stretch>
                  <a:fillRect b="-65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文本框 35">
                <a:extLst>
                  <a:ext uri="{FF2B5EF4-FFF2-40B4-BE49-F238E27FC236}">
                    <a16:creationId xmlns:a16="http://schemas.microsoft.com/office/drawing/2014/main" id="{56C775E7-6543-2541-9FEE-78BB87D74700}"/>
                  </a:ext>
                </a:extLst>
              </p:cNvPr>
              <p:cNvSpPr txBox="1"/>
              <p:nvPr/>
            </p:nvSpPr>
            <p:spPr>
              <a:xfrm>
                <a:off x="5456305" y="3353341"/>
                <a:ext cx="49404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sz="1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1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𝑳</m:t>
                          </m:r>
                        </m:e>
                        <m:sub>
                          <m:r>
                            <a:rPr kumimoji="1" lang="en-US" altLang="zh-CN" sz="1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𝒔𝒂𝒕</m:t>
                          </m:r>
                        </m:sub>
                      </m:sSub>
                    </m:oMath>
                  </m:oMathPara>
                </a14:m>
                <a:endParaRPr kumimoji="1" lang="zh-CN" altLang="en-US" sz="1200" b="1" dirty="0" err="1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6" name="文本框 35">
                <a:extLst>
                  <a:ext uri="{FF2B5EF4-FFF2-40B4-BE49-F238E27FC236}">
                    <a16:creationId xmlns:a16="http://schemas.microsoft.com/office/drawing/2014/main" id="{56C775E7-6543-2541-9FEE-78BB87D747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6305" y="3353341"/>
                <a:ext cx="494046" cy="276999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文本框 36">
                <a:extLst>
                  <a:ext uri="{FF2B5EF4-FFF2-40B4-BE49-F238E27FC236}">
                    <a16:creationId xmlns:a16="http://schemas.microsoft.com/office/drawing/2014/main" id="{BB382BE5-26B9-BB45-9513-3689D5EC2ACE}"/>
                  </a:ext>
                </a:extLst>
              </p:cNvPr>
              <p:cNvSpPr txBox="1"/>
              <p:nvPr/>
            </p:nvSpPr>
            <p:spPr>
              <a:xfrm>
                <a:off x="10535452" y="3321665"/>
                <a:ext cx="36901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sz="1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1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𝑬</m:t>
                          </m:r>
                        </m:e>
                        <m:sub>
                          <m:r>
                            <a:rPr kumimoji="1" lang="en-US" altLang="zh-CN" sz="1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𝒔𝒂𝒕</m:t>
                          </m:r>
                        </m:sub>
                      </m:sSub>
                    </m:oMath>
                  </m:oMathPara>
                </a14:m>
                <a:endParaRPr kumimoji="1" lang="zh-CN" altLang="en-US" sz="1600" b="1" dirty="0" err="1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7" name="文本框 36">
                <a:extLst>
                  <a:ext uri="{FF2B5EF4-FFF2-40B4-BE49-F238E27FC236}">
                    <a16:creationId xmlns:a16="http://schemas.microsoft.com/office/drawing/2014/main" id="{BB382BE5-26B9-BB45-9513-3689D5EC2A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35452" y="3321665"/>
                <a:ext cx="369012" cy="276999"/>
              </a:xfrm>
              <a:prstGeom prst="rect">
                <a:avLst/>
              </a:prstGeom>
              <a:blipFill>
                <a:blip r:embed="rId19"/>
                <a:stretch>
                  <a:fillRect r="-655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右箭头 15">
            <a:extLst>
              <a:ext uri="{FF2B5EF4-FFF2-40B4-BE49-F238E27FC236}">
                <a16:creationId xmlns:a16="http://schemas.microsoft.com/office/drawing/2014/main" id="{1E315A91-6FFA-814C-B32D-ACC5814E7EFE}"/>
              </a:ext>
            </a:extLst>
          </p:cNvPr>
          <p:cNvSpPr/>
          <p:nvPr/>
        </p:nvSpPr>
        <p:spPr>
          <a:xfrm rot="1274029">
            <a:off x="3627330" y="2463145"/>
            <a:ext cx="356248" cy="655624"/>
          </a:xfrm>
          <a:prstGeom prst="rightArrow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600" dirty="0" err="1">
              <a:solidFill>
                <a:schemeClr val="tx1"/>
              </a:solidFill>
            </a:endParaRPr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88E21E15-0F85-2446-8809-D98B441974E4}"/>
              </a:ext>
            </a:extLst>
          </p:cNvPr>
          <p:cNvSpPr txBox="1"/>
          <p:nvPr/>
        </p:nvSpPr>
        <p:spPr>
          <a:xfrm>
            <a:off x="58952" y="6491940"/>
            <a:ext cx="419524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00" b="0" i="1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Xie</a:t>
            </a:r>
            <a:r>
              <a:rPr lang="en-US" altLang="zh-CN" sz="9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Ming</a:t>
            </a:r>
            <a:r>
              <a:rPr lang="en-US" altLang="zh-CN" sz="900" i="1" dirty="0">
                <a:solidFill>
                  <a:srgbClr val="222222"/>
                </a:solidFill>
                <a:latin typeface="Arial" panose="020B0604020202020204" pitchFamily="34" charset="0"/>
              </a:rPr>
              <a:t>,</a:t>
            </a:r>
            <a:r>
              <a:rPr lang="en-US" altLang="zh-CN" sz="9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Proceedings Particle Accelerator Conference. Vol. 1. IEEE, 1995.</a:t>
            </a:r>
          </a:p>
        </p:txBody>
      </p:sp>
    </p:spTree>
    <p:extLst>
      <p:ext uri="{BB962C8B-B14F-4D97-AF65-F5344CB8AC3E}">
        <p14:creationId xmlns:p14="http://schemas.microsoft.com/office/powerpoint/2010/main" val="15333583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>
            <a:extLst>
              <a:ext uri="{FF2B5EF4-FFF2-40B4-BE49-F238E27FC236}">
                <a16:creationId xmlns:a16="http://schemas.microsoft.com/office/drawing/2014/main" id="{F4D71443-E358-4D4E-8AF0-463A44C3E6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5520" y="694609"/>
            <a:ext cx="7693741" cy="167666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5E1B6F5-237F-46DA-8A4D-D5ED485D58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344" y="185129"/>
            <a:ext cx="11376024" cy="451098"/>
          </a:xfrm>
        </p:spPr>
        <p:txBody>
          <a:bodyPr/>
          <a:lstStyle/>
          <a:p>
            <a:r>
              <a:rPr lang="en-US" altLang="zh-CN" dirty="0"/>
              <a:t>Bunch compression for gaussian beam</a:t>
            </a:r>
            <a:endParaRPr lang="en-GB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A3F85CEE-18AD-4F6A-8F5E-D6686B4C64C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02461" y="672562"/>
            <a:ext cx="7960468" cy="333705"/>
          </a:xfrm>
        </p:spPr>
        <p:txBody>
          <a:bodyPr/>
          <a:lstStyle/>
          <a:p>
            <a:r>
              <a:rPr lang="en-US" sz="1800" dirty="0"/>
              <a:t>Longitudinal beam dynamics </a:t>
            </a:r>
            <a:endParaRPr lang="en-GB" sz="1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52">
                <a:extLst>
                  <a:ext uri="{FF2B5EF4-FFF2-40B4-BE49-F238E27FC236}">
                    <a16:creationId xmlns:a16="http://schemas.microsoft.com/office/drawing/2014/main" id="{83E92EDE-4099-49F7-9C00-F2154351A267}"/>
                  </a:ext>
                </a:extLst>
              </p:cNvPr>
              <p:cNvSpPr txBox="1"/>
              <p:nvPr/>
            </p:nvSpPr>
            <p:spPr>
              <a:xfrm>
                <a:off x="202461" y="4093595"/>
                <a:ext cx="6714533" cy="18446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ts val="2800"/>
                  </a:lnSpc>
                  <a:buFont typeface="Wingdings" pitchFamily="2" charset="2"/>
                  <a:buChar char="Ø"/>
                </a:pPr>
                <a:r>
                  <a:rPr lang="en-GB" sz="1600" dirty="0"/>
                  <a:t>Electron beam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=1 </m:t>
                    </m:r>
                    <m:r>
                      <m:rPr>
                        <m:sty m:val="p"/>
                      </m:rPr>
                      <a:rPr lang="en-US" sz="1600" b="0" i="0" smtClean="0">
                        <a:latin typeface="Cambria Math" panose="02040503050406030204" pitchFamily="18" charset="0"/>
                      </a:rPr>
                      <m:t>nC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=0.83 </m:t>
                    </m:r>
                    <m:r>
                      <m:rPr>
                        <m:sty m:val="p"/>
                      </m:rPr>
                      <a:rPr lang="en-US" sz="1600" b="0" i="0" smtClean="0">
                        <a:latin typeface="Cambria Math" panose="02040503050406030204" pitchFamily="18" charset="0"/>
                      </a:rPr>
                      <m:t>mm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m:rPr>
                        <m:sty m:val="p"/>
                      </m:rPr>
                      <a:rPr lang="en-US" sz="1600" b="0" i="0" smtClean="0">
                        <a:latin typeface="Cambria Math" panose="02040503050406030204" pitchFamily="18" charset="0"/>
                      </a:rPr>
                      <m:t>BSA</m:t>
                    </m:r>
                    <m:r>
                      <a:rPr lang="en-US" sz="1600" b="0" i="0" smtClean="0">
                        <a:latin typeface="Cambria Math" panose="02040503050406030204" pitchFamily="18" charset="0"/>
                      </a:rPr>
                      <m:t>=3.5 </m:t>
                    </m:r>
                    <m:r>
                      <m:rPr>
                        <m:sty m:val="p"/>
                      </m:rPr>
                      <a:rPr lang="en-US" sz="1600" b="0" i="0" smtClean="0">
                        <a:latin typeface="Cambria Math" panose="02040503050406030204" pitchFamily="18" charset="0"/>
                      </a:rPr>
                      <m:t>mm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), </m:t>
                    </m:r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=2.97 </m:t>
                    </m:r>
                    <m:r>
                      <m:rPr>
                        <m:sty m:val="p"/>
                      </m:rPr>
                      <a:rPr lang="en-US" sz="1600" b="0" i="0" smtClean="0">
                        <a:latin typeface="Cambria Math" panose="02040503050406030204" pitchFamily="18" charset="0"/>
                      </a:rPr>
                      <m:t>ps</m:t>
                    </m:r>
                  </m:oMath>
                </a14:m>
                <a:endParaRPr lang="en-GB" sz="1600" dirty="0"/>
              </a:p>
              <a:p>
                <a:pPr marL="285750" indent="-285750">
                  <a:lnSpc>
                    <a:spcPts val="2800"/>
                  </a:lnSpc>
                  <a:buFont typeface="Wingdings" pitchFamily="2" charset="2"/>
                  <a:buChar char="Ø"/>
                </a:pPr>
                <a:r>
                  <a:rPr lang="zh-CN" altLang="en-US" sz="16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56</m:t>
                        </m:r>
                      </m:sub>
                    </m:sSub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=215 </m:t>
                    </m:r>
                    <m:r>
                      <m:rPr>
                        <m:sty m:val="p"/>
                      </m:rPr>
                      <a:rPr lang="en-US" altLang="zh-CN" sz="1600" b="0" i="0" smtClean="0">
                        <a:latin typeface="Cambria Math" panose="02040503050406030204" pitchFamily="18" charset="0"/>
                      </a:rPr>
                      <m:t>mm</m:t>
                    </m:r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1600" dirty="0"/>
                  <a:t>(fixed for the Chicane at PITZ), only booster phase is scanned: beam </a:t>
                </a:r>
                <a:r>
                  <a:rPr lang="en-GB" sz="1600" dirty="0"/>
                  <a:t>core section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sz="1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=84 </m:t>
                    </m:r>
                    <m:r>
                      <m:rPr>
                        <m:sty m:val="p"/>
                      </m:rPr>
                      <a:rPr lang="en-US" sz="16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sz="1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→ 170 </m:t>
                    </m:r>
                    <m:r>
                      <m:rPr>
                        <m:sty m:val="p"/>
                      </m:rPr>
                      <a:rPr lang="en-US" sz="16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A</m:t>
                    </m:r>
                  </m:oMath>
                </a14:m>
                <a:endParaRPr lang="en-GB" sz="1600" dirty="0">
                  <a:solidFill>
                    <a:srgbClr val="C00000"/>
                  </a:solidFill>
                </a:endParaRPr>
              </a:p>
              <a:p>
                <a:pPr marL="285750" indent="-285750">
                  <a:lnSpc>
                    <a:spcPts val="2800"/>
                  </a:lnSpc>
                  <a:buFont typeface="Wingdings" pitchFamily="2" charset="2"/>
                  <a:buChar char="Ø"/>
                </a:pPr>
                <a:r>
                  <a:rPr lang="en-US" altLang="zh-CN" sz="1600" b="1" dirty="0"/>
                  <a:t>Flattop &amp; spike-at-tail current profile </a:t>
                </a:r>
                <a:r>
                  <a:rPr lang="en-US" altLang="zh-CN" sz="1600" dirty="0"/>
                  <a:t>can be obtained (due to the s-shape energy chirp from LSC)</a:t>
                </a:r>
              </a:p>
            </p:txBody>
          </p:sp>
        </mc:Choice>
        <mc:Fallback xmlns="">
          <p:sp>
            <p:nvSpPr>
              <p:cNvPr id="15" name="TextBox 52">
                <a:extLst>
                  <a:ext uri="{FF2B5EF4-FFF2-40B4-BE49-F238E27FC236}">
                    <a16:creationId xmlns:a16="http://schemas.microsoft.com/office/drawing/2014/main" id="{83E92EDE-4099-49F7-9C00-F2154351A2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461" y="4093595"/>
                <a:ext cx="6714533" cy="1844608"/>
              </a:xfrm>
              <a:prstGeom prst="rect">
                <a:avLst/>
              </a:prstGeom>
              <a:blipFill>
                <a:blip r:embed="rId4"/>
                <a:stretch>
                  <a:fillRect l="-363" b="-364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图片 4">
            <a:extLst>
              <a:ext uri="{FF2B5EF4-FFF2-40B4-BE49-F238E27FC236}">
                <a16:creationId xmlns:a16="http://schemas.microsoft.com/office/drawing/2014/main" id="{52DAF68C-D765-6D40-8B7E-2AE341B07B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23844" y="2293595"/>
            <a:ext cx="2312456" cy="1800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5332D525-6B1E-8641-AC32-B7B37445022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8776" y="2299582"/>
            <a:ext cx="2337410" cy="1800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E58FB9E8-6499-6940-9952-C0BB6EFCE2E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83364" y="2293595"/>
            <a:ext cx="2338078" cy="1800000"/>
          </a:xfrm>
          <a:prstGeom prst="rect">
            <a:avLst/>
          </a:prstGeom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id="{57C180EB-7494-E343-A11D-B8795DBCF0F9}"/>
              </a:ext>
            </a:extLst>
          </p:cNvPr>
          <p:cNvSpPr txBox="1"/>
          <p:nvPr/>
        </p:nvSpPr>
        <p:spPr>
          <a:xfrm>
            <a:off x="9984432" y="3457567"/>
            <a:ext cx="5769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200" dirty="0"/>
              <a:t>170 A</a:t>
            </a:r>
            <a:endParaRPr kumimoji="1" lang="zh-CN" altLang="en-US" sz="1200" dirty="0" err="1"/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5A70E17C-6BB8-0E49-96D4-98DE456A759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23046" y="2299582"/>
            <a:ext cx="2297872" cy="1800000"/>
          </a:xfrm>
          <a:prstGeom prst="rect">
            <a:avLst/>
          </a:prstGeom>
        </p:spPr>
      </p:pic>
      <p:cxnSp>
        <p:nvCxnSpPr>
          <p:cNvPr id="13" name="Straight Arrow Connector 37">
            <a:extLst>
              <a:ext uri="{FF2B5EF4-FFF2-40B4-BE49-F238E27FC236}">
                <a16:creationId xmlns:a16="http://schemas.microsoft.com/office/drawing/2014/main" id="{AA4840CD-62BF-4C41-BB5A-801731F254CA}"/>
              </a:ext>
            </a:extLst>
          </p:cNvPr>
          <p:cNvCxnSpPr>
            <a:cxnSpLocks/>
          </p:cNvCxnSpPr>
          <p:nvPr/>
        </p:nvCxnSpPr>
        <p:spPr>
          <a:xfrm flipV="1">
            <a:off x="2225787" y="1613675"/>
            <a:ext cx="1049283" cy="846235"/>
          </a:xfrm>
          <a:prstGeom prst="straightConnector1">
            <a:avLst/>
          </a:prstGeom>
          <a:ln w="12700">
            <a:solidFill>
              <a:schemeClr val="bg2">
                <a:lumMod val="75000"/>
                <a:alpha val="44000"/>
              </a:schemeClr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37">
            <a:extLst>
              <a:ext uri="{FF2B5EF4-FFF2-40B4-BE49-F238E27FC236}">
                <a16:creationId xmlns:a16="http://schemas.microsoft.com/office/drawing/2014/main" id="{CBC05283-20FF-B841-82EA-1DC18B2DB5B5}"/>
              </a:ext>
            </a:extLst>
          </p:cNvPr>
          <p:cNvCxnSpPr>
            <a:cxnSpLocks/>
          </p:cNvCxnSpPr>
          <p:nvPr/>
        </p:nvCxnSpPr>
        <p:spPr>
          <a:xfrm flipV="1">
            <a:off x="5159896" y="1613675"/>
            <a:ext cx="1512168" cy="846235"/>
          </a:xfrm>
          <a:prstGeom prst="straightConnector1">
            <a:avLst/>
          </a:prstGeom>
          <a:ln w="12700">
            <a:solidFill>
              <a:schemeClr val="bg2">
                <a:lumMod val="75000"/>
                <a:alpha val="44000"/>
              </a:schemeClr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37">
            <a:extLst>
              <a:ext uri="{FF2B5EF4-FFF2-40B4-BE49-F238E27FC236}">
                <a16:creationId xmlns:a16="http://schemas.microsoft.com/office/drawing/2014/main" id="{A0090172-020E-E545-8C25-4DC8A0ECD6DA}"/>
              </a:ext>
            </a:extLst>
          </p:cNvPr>
          <p:cNvCxnSpPr>
            <a:cxnSpLocks/>
          </p:cNvCxnSpPr>
          <p:nvPr/>
        </p:nvCxnSpPr>
        <p:spPr>
          <a:xfrm flipV="1">
            <a:off x="7443047" y="1613676"/>
            <a:ext cx="165121" cy="743409"/>
          </a:xfrm>
          <a:prstGeom prst="straightConnector1">
            <a:avLst/>
          </a:prstGeom>
          <a:ln w="12700">
            <a:solidFill>
              <a:schemeClr val="bg2">
                <a:lumMod val="75000"/>
                <a:alpha val="44000"/>
              </a:schemeClr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37">
            <a:extLst>
              <a:ext uri="{FF2B5EF4-FFF2-40B4-BE49-F238E27FC236}">
                <a16:creationId xmlns:a16="http://schemas.microsoft.com/office/drawing/2014/main" id="{F88A49C7-9CB8-2E46-8006-8A5C43CCFA4F}"/>
              </a:ext>
            </a:extLst>
          </p:cNvPr>
          <p:cNvCxnSpPr>
            <a:cxnSpLocks/>
          </p:cNvCxnSpPr>
          <p:nvPr/>
        </p:nvCxnSpPr>
        <p:spPr>
          <a:xfrm flipH="1" flipV="1">
            <a:off x="8442645" y="1577073"/>
            <a:ext cx="1406727" cy="760940"/>
          </a:xfrm>
          <a:prstGeom prst="straightConnector1">
            <a:avLst/>
          </a:prstGeom>
          <a:ln w="12700">
            <a:solidFill>
              <a:schemeClr val="bg2">
                <a:lumMod val="75000"/>
                <a:alpha val="44000"/>
              </a:schemeClr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29">
            <a:extLst>
              <a:ext uri="{FF2B5EF4-FFF2-40B4-BE49-F238E27FC236}">
                <a16:creationId xmlns:a16="http://schemas.microsoft.com/office/drawing/2014/main" id="{DFC1DD13-C69F-E24B-A807-DD07C3D27E5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873" y="7067953"/>
            <a:ext cx="2071216" cy="172601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文本框 28">
                <a:extLst>
                  <a:ext uri="{FF2B5EF4-FFF2-40B4-BE49-F238E27FC236}">
                    <a16:creationId xmlns:a16="http://schemas.microsoft.com/office/drawing/2014/main" id="{C65D91F5-D4C1-F549-9F7E-7BB9F9DB1254}"/>
                  </a:ext>
                </a:extLst>
              </p:cNvPr>
              <p:cNvSpPr txBox="1"/>
              <p:nvPr/>
            </p:nvSpPr>
            <p:spPr>
              <a:xfrm>
                <a:off x="103768" y="2034712"/>
                <a:ext cx="1520929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sz="12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12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kumimoji="1" lang="en-US" altLang="zh-CN" sz="12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𝑏𝑜𝑜𝑠𝑡𝑒𝑟</m:t>
                          </m:r>
                        </m:sub>
                      </m:sSub>
                      <m:r>
                        <a:rPr kumimoji="1" lang="en-US" altLang="zh-CN" sz="12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=−32 </m:t>
                      </m:r>
                      <m:r>
                        <m:rPr>
                          <m:sty m:val="p"/>
                        </m:rPr>
                        <a:rPr kumimoji="1" lang="en-US" altLang="zh-CN" sz="1200" b="0" i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deg</m:t>
                      </m:r>
                    </m:oMath>
                  </m:oMathPara>
                </a14:m>
                <a:endParaRPr kumimoji="1" lang="zh-CN" altLang="en-US" sz="1200" dirty="0" err="1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29" name="文本框 28">
                <a:extLst>
                  <a:ext uri="{FF2B5EF4-FFF2-40B4-BE49-F238E27FC236}">
                    <a16:creationId xmlns:a16="http://schemas.microsoft.com/office/drawing/2014/main" id="{C65D91F5-D4C1-F549-9F7E-7BB9F9DB12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768" y="2034712"/>
                <a:ext cx="1520929" cy="276999"/>
              </a:xfrm>
              <a:prstGeom prst="rect">
                <a:avLst/>
              </a:prstGeom>
              <a:blipFill>
                <a:blip r:embed="rId10"/>
                <a:stretch>
                  <a:fillRect b="-869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8" name="图片 37">
            <a:extLst>
              <a:ext uri="{FF2B5EF4-FFF2-40B4-BE49-F238E27FC236}">
                <a16:creationId xmlns:a16="http://schemas.microsoft.com/office/drawing/2014/main" id="{952E000C-3FF7-4B49-995D-46616101EEC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664091" y="127103"/>
            <a:ext cx="2036650" cy="1604289"/>
          </a:xfrm>
          <a:prstGeom prst="rect">
            <a:avLst/>
          </a:prstGeom>
        </p:spPr>
      </p:pic>
      <p:sp>
        <p:nvSpPr>
          <p:cNvPr id="39" name="文本框 38">
            <a:extLst>
              <a:ext uri="{FF2B5EF4-FFF2-40B4-BE49-F238E27FC236}">
                <a16:creationId xmlns:a16="http://schemas.microsoft.com/office/drawing/2014/main" id="{847AFE98-DE7D-3044-990C-BA4C34C2CA60}"/>
              </a:ext>
            </a:extLst>
          </p:cNvPr>
          <p:cNvSpPr txBox="1"/>
          <p:nvPr/>
        </p:nvSpPr>
        <p:spPr>
          <a:xfrm>
            <a:off x="8865796" y="398153"/>
            <a:ext cx="8418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400" i="1" dirty="0">
                <a:solidFill>
                  <a:srgbClr val="00B050"/>
                </a:solidFill>
              </a:rPr>
              <a:t>BC OFF</a:t>
            </a:r>
            <a:endParaRPr kumimoji="1" lang="zh-CN" altLang="en-US" sz="1400" i="1" dirty="0" err="1">
              <a:solidFill>
                <a:srgbClr val="00B050"/>
              </a:solidFill>
            </a:endParaRPr>
          </a:p>
        </p:txBody>
      </p:sp>
      <p:cxnSp>
        <p:nvCxnSpPr>
          <p:cNvPr id="40" name="Straight Arrow Connector 37">
            <a:extLst>
              <a:ext uri="{FF2B5EF4-FFF2-40B4-BE49-F238E27FC236}">
                <a16:creationId xmlns:a16="http://schemas.microsoft.com/office/drawing/2014/main" id="{D98F3770-8E31-0845-945B-8EEEBA9AC92A}"/>
              </a:ext>
            </a:extLst>
          </p:cNvPr>
          <p:cNvCxnSpPr>
            <a:cxnSpLocks/>
          </p:cNvCxnSpPr>
          <p:nvPr/>
        </p:nvCxnSpPr>
        <p:spPr>
          <a:xfrm flipH="1">
            <a:off x="8442645" y="559730"/>
            <a:ext cx="1293343" cy="643287"/>
          </a:xfrm>
          <a:prstGeom prst="straightConnector1">
            <a:avLst/>
          </a:prstGeom>
          <a:ln w="12700">
            <a:solidFill>
              <a:schemeClr val="bg2">
                <a:lumMod val="75000"/>
                <a:alpha val="44000"/>
              </a:schemeClr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文本框 42">
            <a:extLst>
              <a:ext uri="{FF2B5EF4-FFF2-40B4-BE49-F238E27FC236}">
                <a16:creationId xmlns:a16="http://schemas.microsoft.com/office/drawing/2014/main" id="{36FDA4DF-121F-E54D-8764-4A9CB3B63E02}"/>
              </a:ext>
            </a:extLst>
          </p:cNvPr>
          <p:cNvSpPr txBox="1"/>
          <p:nvPr/>
        </p:nvSpPr>
        <p:spPr>
          <a:xfrm>
            <a:off x="9336360" y="1865435"/>
            <a:ext cx="7537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400" i="1" dirty="0">
                <a:solidFill>
                  <a:srgbClr val="00B050"/>
                </a:solidFill>
              </a:rPr>
              <a:t>BC ON</a:t>
            </a:r>
            <a:endParaRPr kumimoji="1" lang="zh-CN" altLang="en-US" sz="1400" i="1" dirty="0" err="1">
              <a:solidFill>
                <a:srgbClr val="00B050"/>
              </a:solidFill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2220DFF6-5B9C-B048-B381-611AFA6C3CD7}"/>
              </a:ext>
            </a:extLst>
          </p:cNvPr>
          <p:cNvSpPr txBox="1"/>
          <p:nvPr/>
        </p:nvSpPr>
        <p:spPr>
          <a:xfrm>
            <a:off x="2987536" y="6295965"/>
            <a:ext cx="9067547" cy="369332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txBody>
          <a:bodyPr wrap="none" rtlCol="0">
            <a:spAutoFit/>
          </a:bodyPr>
          <a:lstStyle/>
          <a:p>
            <a:r>
              <a:rPr lang="en-US" altLang="zh-CN" i="1" dirty="0">
                <a:solidFill>
                  <a:srgbClr val="FF0000"/>
                </a:solidFill>
              </a:rPr>
              <a:t>Coherent radiation from the sharp edge &amp; spike of the current profile =&gt; SACSE FEL ! </a:t>
            </a:r>
            <a:endParaRPr lang="zh-CN" altLang="en-US" i="1" dirty="0" err="1">
              <a:solidFill>
                <a:srgbClr val="FF0000"/>
              </a:solidFill>
            </a:endParaRP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83477705-0F9E-3549-9573-0FFC0ABC3B9E}"/>
              </a:ext>
            </a:extLst>
          </p:cNvPr>
          <p:cNvGrpSpPr/>
          <p:nvPr/>
        </p:nvGrpSpPr>
        <p:grpSpPr>
          <a:xfrm>
            <a:off x="6964076" y="4200214"/>
            <a:ext cx="5293827" cy="1990441"/>
            <a:chOff x="7001380" y="4318879"/>
            <a:chExt cx="5293827" cy="1990441"/>
          </a:xfrm>
        </p:grpSpPr>
        <p:pic>
          <p:nvPicPr>
            <p:cNvPr id="33" name="图片 12">
              <a:extLst>
                <a:ext uri="{FF2B5EF4-FFF2-40B4-BE49-F238E27FC236}">
                  <a16:creationId xmlns:a16="http://schemas.microsoft.com/office/drawing/2014/main" id="{BD059E6B-93D3-E341-98BC-F35B6C01B44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7046439" y="4638131"/>
              <a:ext cx="5056949" cy="1308402"/>
            </a:xfrm>
            <a:prstGeom prst="rect">
              <a:avLst/>
            </a:prstGeom>
          </p:spPr>
        </p:pic>
        <p:sp>
          <p:nvSpPr>
            <p:cNvPr id="34" name="文本框 14">
              <a:extLst>
                <a:ext uri="{FF2B5EF4-FFF2-40B4-BE49-F238E27FC236}">
                  <a16:creationId xmlns:a16="http://schemas.microsoft.com/office/drawing/2014/main" id="{A7A0EE39-E47F-D149-83F1-E8A9D05D0519}"/>
                </a:ext>
              </a:extLst>
            </p:cNvPr>
            <p:cNvSpPr txBox="1"/>
            <p:nvPr/>
          </p:nvSpPr>
          <p:spPr>
            <a:xfrm>
              <a:off x="8162929" y="4318879"/>
              <a:ext cx="298940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dirty="0"/>
                <a:t>LSC for different current profile</a:t>
              </a:r>
              <a:endParaRPr lang="zh-CN" altLang="en-US" sz="1600" dirty="0" err="1"/>
            </a:p>
          </p:txBody>
        </p:sp>
        <p:sp>
          <p:nvSpPr>
            <p:cNvPr id="35" name="文本框 34">
              <a:extLst>
                <a:ext uri="{FF2B5EF4-FFF2-40B4-BE49-F238E27FC236}">
                  <a16:creationId xmlns:a16="http://schemas.microsoft.com/office/drawing/2014/main" id="{77D0D8F0-6637-6E41-B4AB-032B56722A7D}"/>
                </a:ext>
              </a:extLst>
            </p:cNvPr>
            <p:cNvSpPr txBox="1"/>
            <p:nvPr/>
          </p:nvSpPr>
          <p:spPr>
            <a:xfrm>
              <a:off x="7122906" y="5891821"/>
              <a:ext cx="157607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1600" dirty="0"/>
                <a:t>gauss, s-shape</a:t>
              </a:r>
              <a:endParaRPr kumimoji="1" lang="zh-CN" altLang="en-US" sz="1600" dirty="0" err="1"/>
            </a:p>
          </p:txBody>
        </p:sp>
        <p:sp>
          <p:nvSpPr>
            <p:cNvPr id="36" name="文本框 35">
              <a:extLst>
                <a:ext uri="{FF2B5EF4-FFF2-40B4-BE49-F238E27FC236}">
                  <a16:creationId xmlns:a16="http://schemas.microsoft.com/office/drawing/2014/main" id="{F53C389E-157B-544A-AB85-7761808201EA}"/>
                </a:ext>
              </a:extLst>
            </p:cNvPr>
            <p:cNvSpPr txBox="1"/>
            <p:nvPr/>
          </p:nvSpPr>
          <p:spPr>
            <a:xfrm>
              <a:off x="8783364" y="5912147"/>
              <a:ext cx="158889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1600" dirty="0"/>
                <a:t>flattop, z-shape</a:t>
              </a:r>
              <a:endParaRPr kumimoji="1" lang="zh-CN" altLang="en-US" sz="1600" dirty="0" err="1"/>
            </a:p>
          </p:txBody>
        </p:sp>
        <p:sp>
          <p:nvSpPr>
            <p:cNvPr id="37" name="文本框 36">
              <a:extLst>
                <a:ext uri="{FF2B5EF4-FFF2-40B4-BE49-F238E27FC236}">
                  <a16:creationId xmlns:a16="http://schemas.microsoft.com/office/drawing/2014/main" id="{09C06F31-A23C-BA4B-9A81-7C3C0A60635E}"/>
                </a:ext>
              </a:extLst>
            </p:cNvPr>
            <p:cNvSpPr txBox="1"/>
            <p:nvPr/>
          </p:nvSpPr>
          <p:spPr>
            <a:xfrm>
              <a:off x="10390518" y="5908361"/>
              <a:ext cx="190468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1600" dirty="0"/>
                <a:t>parabolic, s-shape</a:t>
              </a:r>
              <a:endParaRPr kumimoji="1" lang="zh-CN" altLang="en-US" sz="1600" dirty="0" err="1"/>
            </a:p>
          </p:txBody>
        </p:sp>
        <p:sp>
          <p:nvSpPr>
            <p:cNvPr id="4" name="圆角矩形 3">
              <a:extLst>
                <a:ext uri="{FF2B5EF4-FFF2-40B4-BE49-F238E27FC236}">
                  <a16:creationId xmlns:a16="http://schemas.microsoft.com/office/drawing/2014/main" id="{FE1D5F8C-F4E0-B94A-AA70-DD01B6E14BC6}"/>
                </a:ext>
              </a:extLst>
            </p:cNvPr>
            <p:cNvSpPr/>
            <p:nvPr/>
          </p:nvSpPr>
          <p:spPr>
            <a:xfrm>
              <a:off x="7001380" y="4318879"/>
              <a:ext cx="5143292" cy="1990441"/>
            </a:xfrm>
            <a:prstGeom prst="roundRect">
              <a:avLst/>
            </a:prstGeom>
            <a:noFill/>
            <a:ln w="25400">
              <a:solidFill>
                <a:schemeClr val="bg2">
                  <a:alpha val="3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600" dirty="0" err="1">
                <a:solidFill>
                  <a:schemeClr val="tx1"/>
                </a:solidFill>
              </a:endParaRPr>
            </a:p>
          </p:txBody>
        </p:sp>
      </p:grpSp>
      <p:sp>
        <p:nvSpPr>
          <p:cNvPr id="41" name="右箭头 40">
            <a:extLst>
              <a:ext uri="{FF2B5EF4-FFF2-40B4-BE49-F238E27FC236}">
                <a16:creationId xmlns:a16="http://schemas.microsoft.com/office/drawing/2014/main" id="{3C592943-225F-1148-915C-98176122F78E}"/>
              </a:ext>
            </a:extLst>
          </p:cNvPr>
          <p:cNvSpPr/>
          <p:nvPr/>
        </p:nvSpPr>
        <p:spPr>
          <a:xfrm rot="2490515">
            <a:off x="3794724" y="5921545"/>
            <a:ext cx="261759" cy="413411"/>
          </a:xfrm>
          <a:prstGeom prst="rightArrow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600" dirty="0" err="1">
              <a:solidFill>
                <a:schemeClr val="tx1"/>
              </a:solidFill>
            </a:endParaRP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72FF9C1D-604D-0543-8F57-0FEF46605FD1}"/>
              </a:ext>
            </a:extLst>
          </p:cNvPr>
          <p:cNvSpPr/>
          <p:nvPr/>
        </p:nvSpPr>
        <p:spPr>
          <a:xfrm>
            <a:off x="184064" y="6349760"/>
            <a:ext cx="247039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50" i="1" dirty="0">
                <a:solidFill>
                  <a:srgbClr val="222222"/>
                </a:solidFill>
                <a:latin typeface="Arial" panose="020B0604020202020204" pitchFamily="34" charset="0"/>
              </a:rPr>
              <a:t>McNeil et al., Optics communications </a:t>
            </a:r>
          </a:p>
          <a:p>
            <a:r>
              <a:rPr lang="en-US" altLang="zh-CN" sz="1050" i="1" dirty="0">
                <a:solidFill>
                  <a:srgbClr val="222222"/>
                </a:solidFill>
                <a:latin typeface="Arial" panose="020B0604020202020204" pitchFamily="34" charset="0"/>
              </a:rPr>
              <a:t>165.1-3 (1999): 65-70.</a:t>
            </a:r>
            <a:endParaRPr lang="zh-CN" altLang="en-US" sz="1050" i="1" dirty="0" err="1"/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61CEED6D-3767-4B2A-AEC4-BBB79B806DE3}"/>
              </a:ext>
            </a:extLst>
          </p:cNvPr>
          <p:cNvSpPr txBox="1"/>
          <p:nvPr/>
        </p:nvSpPr>
        <p:spPr>
          <a:xfrm>
            <a:off x="10632504" y="919753"/>
            <a:ext cx="4919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200" dirty="0"/>
              <a:t>84 A</a:t>
            </a:r>
            <a:endParaRPr kumimoji="1" lang="zh-CN" altLang="en-US" sz="1200" dirty="0" err="1"/>
          </a:p>
        </p:txBody>
      </p:sp>
    </p:spTree>
    <p:extLst>
      <p:ext uri="{BB962C8B-B14F-4D97-AF65-F5344CB8AC3E}">
        <p14:creationId xmlns:p14="http://schemas.microsoft.com/office/powerpoint/2010/main" val="2662401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D90206CE-B67F-4644-B3C3-BAE1113A20E8}"/>
              </a:ext>
            </a:extLst>
          </p:cNvPr>
          <p:cNvSpPr txBox="1">
            <a:spLocks/>
          </p:cNvSpPr>
          <p:nvPr/>
        </p:nvSpPr>
        <p:spPr>
          <a:xfrm>
            <a:off x="185437" y="86858"/>
            <a:ext cx="8862891" cy="63303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/>
              <a:t>Genesis simulation results for gaussian beam</a:t>
            </a:r>
            <a:endParaRPr lang="en-GB" dirty="0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7A7F1145-D2A8-F34F-8DA8-BB3814FE2A0B}"/>
              </a:ext>
            </a:extLst>
          </p:cNvPr>
          <p:cNvSpPr/>
          <p:nvPr/>
        </p:nvSpPr>
        <p:spPr>
          <a:xfrm>
            <a:off x="185437" y="602514"/>
            <a:ext cx="49680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>
              <a:tabLst>
                <a:tab pos="266700" algn="l"/>
              </a:tabLst>
            </a:pPr>
            <a:r>
              <a:rPr lang="en-GB" altLang="zh-CN" b="1" dirty="0">
                <a:solidFill>
                  <a:schemeClr val="accent2"/>
                </a:solidFill>
              </a:rPr>
              <a:t>Short-range LSC effects in high-gain region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48F5F85F-B6BB-FA4D-AF9C-C9696B17A7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2134" y="2842526"/>
            <a:ext cx="2511536" cy="2160000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62794C49-5C15-4C4B-AE7C-972965E56D96}"/>
              </a:ext>
            </a:extLst>
          </p:cNvPr>
          <p:cNvSpPr txBox="1"/>
          <p:nvPr/>
        </p:nvSpPr>
        <p:spPr>
          <a:xfrm>
            <a:off x="416120" y="5294223"/>
            <a:ext cx="2445559" cy="584775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1600" i="1" dirty="0">
                <a:solidFill>
                  <a:srgbClr val="00AA92"/>
                </a:solidFill>
              </a:rPr>
              <a:t>short-range LSC effects in high-gain section </a:t>
            </a:r>
            <a:endParaRPr lang="zh-CN" altLang="en-US" sz="1600" i="1" dirty="0" err="1">
              <a:solidFill>
                <a:srgbClr val="00AA92"/>
              </a:solidFill>
            </a:endParaRP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BA10B8B6-4846-7140-B782-F6730B8760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824" y="2907875"/>
            <a:ext cx="2608148" cy="2160000"/>
          </a:xfrm>
          <a:prstGeom prst="rect">
            <a:avLst/>
          </a:prstGeom>
        </p:spPr>
      </p:pic>
      <p:sp>
        <p:nvSpPr>
          <p:cNvPr id="18" name="矩形 17">
            <a:extLst>
              <a:ext uri="{FF2B5EF4-FFF2-40B4-BE49-F238E27FC236}">
                <a16:creationId xmlns:a16="http://schemas.microsoft.com/office/drawing/2014/main" id="{64FA139C-4786-5449-B5D9-DA838E73BCC9}"/>
              </a:ext>
            </a:extLst>
          </p:cNvPr>
          <p:cNvSpPr/>
          <p:nvPr/>
        </p:nvSpPr>
        <p:spPr>
          <a:xfrm>
            <a:off x="1184870" y="3005049"/>
            <a:ext cx="455089" cy="1852857"/>
          </a:xfrm>
          <a:prstGeom prst="rect">
            <a:avLst/>
          </a:prstGeom>
          <a:solidFill>
            <a:srgbClr val="00B050">
              <a:alpha val="16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dirty="0" err="1">
              <a:solidFill>
                <a:schemeClr val="tx1"/>
              </a:solidFill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C3BE7602-0791-0947-976A-80F55F184F9A}"/>
              </a:ext>
            </a:extLst>
          </p:cNvPr>
          <p:cNvSpPr txBox="1"/>
          <p:nvPr/>
        </p:nvSpPr>
        <p:spPr>
          <a:xfrm>
            <a:off x="3196771" y="5294223"/>
            <a:ext cx="2454012" cy="607166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1600" i="1" dirty="0">
                <a:solidFill>
                  <a:srgbClr val="00AA92"/>
                </a:solidFill>
              </a:rPr>
              <a:t>higher peak power with S-LSC OFF</a:t>
            </a:r>
            <a:endParaRPr lang="zh-CN" altLang="en-US" sz="1600" i="1" dirty="0" err="1">
              <a:solidFill>
                <a:srgbClr val="00AA92"/>
              </a:solidFill>
            </a:endParaRPr>
          </a:p>
        </p:txBody>
      </p:sp>
      <p:cxnSp>
        <p:nvCxnSpPr>
          <p:cNvPr id="20" name="直接箭头连接符 48">
            <a:extLst>
              <a:ext uri="{FF2B5EF4-FFF2-40B4-BE49-F238E27FC236}">
                <a16:creationId xmlns:a16="http://schemas.microsoft.com/office/drawing/2014/main" id="{9D36CCB8-EB5B-DC44-8669-53E7A818C845}"/>
              </a:ext>
            </a:extLst>
          </p:cNvPr>
          <p:cNvCxnSpPr>
            <a:cxnSpLocks/>
          </p:cNvCxnSpPr>
          <p:nvPr/>
        </p:nvCxnSpPr>
        <p:spPr>
          <a:xfrm>
            <a:off x="3988859" y="3874376"/>
            <a:ext cx="360040" cy="1401773"/>
          </a:xfrm>
          <a:prstGeom prst="straightConnector1">
            <a:avLst/>
          </a:prstGeom>
          <a:ln w="12700">
            <a:solidFill>
              <a:schemeClr val="bg2">
                <a:alpha val="72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11">
                <a:extLst>
                  <a:ext uri="{FF2B5EF4-FFF2-40B4-BE49-F238E27FC236}">
                    <a16:creationId xmlns:a16="http://schemas.microsoft.com/office/drawing/2014/main" id="{2305F23F-0A5E-3B42-A42B-51D1E92D5D71}"/>
                  </a:ext>
                </a:extLst>
              </p:cNvPr>
              <p:cNvSpPr txBox="1"/>
              <p:nvPr/>
            </p:nvSpPr>
            <p:spPr>
              <a:xfrm>
                <a:off x="132824" y="996853"/>
                <a:ext cx="8070803" cy="18396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ts val="2300"/>
                  </a:lnSpc>
                  <a:buFont typeface="Wingdings" pitchFamily="2" charset="2"/>
                  <a:buChar char="Ø"/>
                </a:pPr>
                <a:r>
                  <a:rPr lang="en-US" altLang="zh-CN" sz="1600" dirty="0"/>
                  <a:t>The gain curve for BC ON </a:t>
                </a:r>
                <a:r>
                  <a:rPr lang="en-US" altLang="zh-CN" sz="1600" b="1" dirty="0"/>
                  <a:t>starts much faster</a:t>
                </a:r>
                <a:r>
                  <a:rPr lang="en-US" altLang="zh-CN" sz="1600" dirty="0"/>
                  <a:t>, and the final THz pulse is a little bit shorter than BC OFF</a:t>
                </a:r>
              </a:p>
              <a:p>
                <a:pPr marL="285750" indent="-285750">
                  <a:lnSpc>
                    <a:spcPts val="2300"/>
                  </a:lnSpc>
                  <a:buFont typeface="Wingdings" pitchFamily="2" charset="2"/>
                  <a:buChar char="Ø"/>
                </a:pPr>
                <a:r>
                  <a:rPr lang="en-US" altLang="zh-CN" sz="1600" dirty="0"/>
                  <a:t>Unfortunately, the </a:t>
                </a:r>
                <a:r>
                  <a:rPr lang="en-US" altLang="zh-CN" sz="1600" b="1" dirty="0"/>
                  <a:t>final THz energy is lower</a:t>
                </a:r>
                <a:r>
                  <a:rPr lang="en-US" altLang="zh-CN" sz="1600" dirty="0"/>
                  <a:t> even current is two times higher (</a:t>
                </a:r>
                <a14:m>
                  <m:oMath xmlns:m="http://schemas.openxmlformats.org/officeDocument/2006/math">
                    <m:r>
                      <a:rPr lang="en-US" altLang="zh-CN" sz="1600" i="1">
                        <a:latin typeface="Cambria Math" panose="02040503050406030204" pitchFamily="18" charset="0"/>
                      </a:rPr>
                      <m:t>80 </m:t>
                    </m:r>
                    <m:r>
                      <m:rPr>
                        <m:sty m:val="p"/>
                      </m:rPr>
                      <a:rPr lang="en-US" altLang="zh-CN" sz="1600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altLang="zh-CN" sz="1600" i="1">
                        <a:latin typeface="Cambria Math" panose="02040503050406030204" pitchFamily="18" charset="0"/>
                      </a:rPr>
                      <m:t>→170 </m:t>
                    </m:r>
                    <m:r>
                      <m:rPr>
                        <m:sty m:val="p"/>
                      </m:rPr>
                      <a:rPr lang="en-US" altLang="zh-CN" sz="1600">
                        <a:latin typeface="Cambria Math" panose="02040503050406030204" pitchFamily="18" charset="0"/>
                      </a:rPr>
                      <m:t>A</m:t>
                    </m:r>
                  </m:oMath>
                </a14:m>
                <a:r>
                  <a:rPr lang="en-US" altLang="zh-CN" sz="1600" dirty="0"/>
                  <a:t>) with BC ON</a:t>
                </a:r>
              </a:p>
              <a:p>
                <a:pPr marL="285750" indent="-285750">
                  <a:lnSpc>
                    <a:spcPts val="2300"/>
                  </a:lnSpc>
                  <a:buFont typeface="Wingdings" pitchFamily="2" charset="2"/>
                  <a:buChar char="Ø"/>
                </a:pPr>
                <a:r>
                  <a:rPr lang="en-US" altLang="zh-CN" sz="1600" dirty="0"/>
                  <a:t>For higher current, </a:t>
                </a:r>
                <a:r>
                  <a:rPr lang="en-US" altLang="zh-CN" sz="1600" b="1" dirty="0"/>
                  <a:t>short-range LSC</a:t>
                </a:r>
                <a:r>
                  <a:rPr lang="en-US" altLang="zh-CN" sz="1600" dirty="0"/>
                  <a:t> is important during the bunching process, it tends to </a:t>
                </a:r>
                <a:r>
                  <a:rPr lang="en-US" altLang="zh-CN" sz="1600" b="1" dirty="0"/>
                  <a:t>smear out the micro-bunching</a:t>
                </a:r>
                <a:r>
                  <a:rPr lang="en-US" altLang="zh-CN" sz="1600" dirty="0"/>
                  <a:t> structures </a:t>
                </a:r>
                <a14:m>
                  <m:oMath xmlns:m="http://schemas.openxmlformats.org/officeDocument/2006/math">
                    <m:r>
                      <a:rPr lang="en-US" altLang="zh-CN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GB" sz="1600" dirty="0"/>
                  <a:t> lower output power</a:t>
                </a:r>
              </a:p>
            </p:txBody>
          </p:sp>
        </mc:Choice>
        <mc:Fallback xmlns="">
          <p:sp>
            <p:nvSpPr>
              <p:cNvPr id="21" name="TextBox 11">
                <a:extLst>
                  <a:ext uri="{FF2B5EF4-FFF2-40B4-BE49-F238E27FC236}">
                    <a16:creationId xmlns:a16="http://schemas.microsoft.com/office/drawing/2014/main" id="{2305F23F-0A5E-3B42-A42B-51D1E92D5D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824" y="996853"/>
                <a:ext cx="8070803" cy="1839606"/>
              </a:xfrm>
              <a:prstGeom prst="rect">
                <a:avLst/>
              </a:prstGeom>
              <a:blipFill>
                <a:blip r:embed="rId4"/>
                <a:stretch>
                  <a:fillRect l="-302" b="-365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直接箭头连接符 48">
            <a:extLst>
              <a:ext uri="{FF2B5EF4-FFF2-40B4-BE49-F238E27FC236}">
                <a16:creationId xmlns:a16="http://schemas.microsoft.com/office/drawing/2014/main" id="{9CA8DAC6-2C7D-BF45-91D3-663C26125B5E}"/>
              </a:ext>
            </a:extLst>
          </p:cNvPr>
          <p:cNvCxnSpPr>
            <a:cxnSpLocks/>
          </p:cNvCxnSpPr>
          <p:nvPr/>
        </p:nvCxnSpPr>
        <p:spPr>
          <a:xfrm>
            <a:off x="1451165" y="3617231"/>
            <a:ext cx="414634" cy="1643666"/>
          </a:xfrm>
          <a:prstGeom prst="straightConnector1">
            <a:avLst/>
          </a:prstGeom>
          <a:ln w="12700">
            <a:solidFill>
              <a:schemeClr val="bg2">
                <a:alpha val="72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图片 22">
            <a:extLst>
              <a:ext uri="{FF2B5EF4-FFF2-40B4-BE49-F238E27FC236}">
                <a16:creationId xmlns:a16="http://schemas.microsoft.com/office/drawing/2014/main" id="{3C85840E-F4D6-7C49-8DCF-954146046D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46111" y="4437312"/>
            <a:ext cx="3954545" cy="1800000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7889F86F-4820-C649-93CD-C5CB7DCC29B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92054" y="742501"/>
            <a:ext cx="3870968" cy="1800000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4A9AE8FE-BC02-8048-A00D-CCDF987DDA6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92054" y="2565104"/>
            <a:ext cx="3862658" cy="1800000"/>
          </a:xfrm>
          <a:prstGeom prst="rect">
            <a:avLst/>
          </a:prstGeom>
        </p:spPr>
      </p:pic>
      <p:sp>
        <p:nvSpPr>
          <p:cNvPr id="26" name="文本框 25">
            <a:extLst>
              <a:ext uri="{FF2B5EF4-FFF2-40B4-BE49-F238E27FC236}">
                <a16:creationId xmlns:a16="http://schemas.microsoft.com/office/drawing/2014/main" id="{36AF3605-078F-C04A-94FA-45658D5D6070}"/>
              </a:ext>
            </a:extLst>
          </p:cNvPr>
          <p:cNvSpPr txBox="1"/>
          <p:nvPr/>
        </p:nvSpPr>
        <p:spPr>
          <a:xfrm>
            <a:off x="8375242" y="917563"/>
            <a:ext cx="1620957" cy="276999"/>
          </a:xfrm>
          <a:prstGeom prst="rect">
            <a:avLst/>
          </a:prstGeom>
          <a:noFill/>
          <a:ln w="12700">
            <a:noFill/>
          </a:ln>
        </p:spPr>
        <p:txBody>
          <a:bodyPr wrap="none" rtlCol="0">
            <a:spAutoFit/>
          </a:bodyPr>
          <a:lstStyle/>
          <a:p>
            <a:r>
              <a:rPr lang="en-US" altLang="zh-CN" sz="1200" dirty="0"/>
              <a:t>BC ON, S-L-LSC ON</a:t>
            </a:r>
            <a:endParaRPr lang="zh-CN" altLang="en-US" sz="1200" dirty="0" err="1"/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FABFAE82-F021-8245-AE03-23AD9B589D98}"/>
              </a:ext>
            </a:extLst>
          </p:cNvPr>
          <p:cNvSpPr txBox="1"/>
          <p:nvPr/>
        </p:nvSpPr>
        <p:spPr>
          <a:xfrm>
            <a:off x="8366836" y="2757941"/>
            <a:ext cx="1563248" cy="276999"/>
          </a:xfrm>
          <a:prstGeom prst="rect">
            <a:avLst/>
          </a:prstGeom>
          <a:noFill/>
          <a:ln w="12700">
            <a:noFill/>
          </a:ln>
        </p:spPr>
        <p:txBody>
          <a:bodyPr wrap="none" rtlCol="0">
            <a:spAutoFit/>
          </a:bodyPr>
          <a:lstStyle/>
          <a:p>
            <a:r>
              <a:rPr lang="en-US" altLang="zh-CN" sz="1200" dirty="0"/>
              <a:t>BC ON, S-LSC OFF</a:t>
            </a:r>
            <a:endParaRPr lang="zh-CN" altLang="en-US" sz="1200" dirty="0" err="1"/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0DE19E00-94BA-CC4C-84FE-C97993673E56}"/>
              </a:ext>
            </a:extLst>
          </p:cNvPr>
          <p:cNvSpPr txBox="1"/>
          <p:nvPr/>
        </p:nvSpPr>
        <p:spPr>
          <a:xfrm>
            <a:off x="8344496" y="4601306"/>
            <a:ext cx="1682448" cy="276999"/>
          </a:xfrm>
          <a:prstGeom prst="rect">
            <a:avLst/>
          </a:prstGeom>
          <a:noFill/>
          <a:ln w="12700">
            <a:noFill/>
          </a:ln>
        </p:spPr>
        <p:txBody>
          <a:bodyPr wrap="none" rtlCol="0">
            <a:spAutoFit/>
          </a:bodyPr>
          <a:lstStyle/>
          <a:p>
            <a:r>
              <a:rPr lang="en-US" altLang="zh-CN" sz="1200" dirty="0"/>
              <a:t>BC OFF, S-L-LSC ON</a:t>
            </a:r>
            <a:endParaRPr lang="zh-CN" altLang="en-US" sz="1200" dirty="0" err="1"/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D1EB6655-4F3B-EF48-A0F1-3FD937A4943B}"/>
              </a:ext>
            </a:extLst>
          </p:cNvPr>
          <p:cNvSpPr txBox="1"/>
          <p:nvPr/>
        </p:nvSpPr>
        <p:spPr>
          <a:xfrm>
            <a:off x="9487090" y="408230"/>
            <a:ext cx="2372765" cy="338554"/>
          </a:xfrm>
          <a:prstGeom prst="rect">
            <a:avLst/>
          </a:prstGeom>
          <a:noFill/>
          <a:ln w="12700">
            <a:noFill/>
          </a:ln>
        </p:spPr>
        <p:txBody>
          <a:bodyPr wrap="none" rtlCol="0">
            <a:spAutoFit/>
          </a:bodyPr>
          <a:lstStyle/>
          <a:p>
            <a:r>
              <a:rPr lang="en-US" altLang="zh-CN" sz="1600" i="1" dirty="0">
                <a:solidFill>
                  <a:srgbClr val="00AA92"/>
                </a:solidFill>
              </a:rPr>
              <a:t>microbunching smeared</a:t>
            </a:r>
            <a:endParaRPr lang="zh-CN" altLang="en-US" sz="1600" i="1" dirty="0" err="1">
              <a:solidFill>
                <a:srgbClr val="00AA92"/>
              </a:solidFill>
            </a:endParaRPr>
          </a:p>
        </p:txBody>
      </p:sp>
      <p:cxnSp>
        <p:nvCxnSpPr>
          <p:cNvPr id="30" name="直接箭头连接符 44">
            <a:extLst>
              <a:ext uri="{FF2B5EF4-FFF2-40B4-BE49-F238E27FC236}">
                <a16:creationId xmlns:a16="http://schemas.microsoft.com/office/drawing/2014/main" id="{9D104C79-2C02-4940-ACB9-BA81E67B32D5}"/>
              </a:ext>
            </a:extLst>
          </p:cNvPr>
          <p:cNvCxnSpPr>
            <a:cxnSpLocks/>
          </p:cNvCxnSpPr>
          <p:nvPr/>
        </p:nvCxnSpPr>
        <p:spPr>
          <a:xfrm>
            <a:off x="10920536" y="742501"/>
            <a:ext cx="319771" cy="700557"/>
          </a:xfrm>
          <a:prstGeom prst="straightConnector1">
            <a:avLst/>
          </a:prstGeom>
          <a:ln w="12700">
            <a:solidFill>
              <a:srgbClr val="5BC5F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文本框 35">
            <a:extLst>
              <a:ext uri="{FF2B5EF4-FFF2-40B4-BE49-F238E27FC236}">
                <a16:creationId xmlns:a16="http://schemas.microsoft.com/office/drawing/2014/main" id="{95AF8EAB-3582-B140-BC98-7720192F7CB2}"/>
              </a:ext>
            </a:extLst>
          </p:cNvPr>
          <p:cNvSpPr txBox="1"/>
          <p:nvPr/>
        </p:nvSpPr>
        <p:spPr>
          <a:xfrm>
            <a:off x="200114" y="5940145"/>
            <a:ext cx="75774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altLang="zh-CN" sz="1600" i="1" dirty="0">
                <a:solidFill>
                  <a:srgbClr val="FF0000"/>
                </a:solidFill>
              </a:rPr>
              <a:t>The bunch compressor seems limited improvement to THz FEL here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altLang="zh-CN" sz="1600" i="1" dirty="0">
                <a:solidFill>
                  <a:srgbClr val="FF0000"/>
                </a:solidFill>
              </a:rPr>
              <a:t>For higher current, we need </a:t>
            </a:r>
            <a:r>
              <a:rPr lang="en-US" altLang="zh-CN" sz="1600" b="1" i="1" dirty="0">
                <a:solidFill>
                  <a:srgbClr val="FF0000"/>
                </a:solidFill>
              </a:rPr>
              <a:t>higher beam energy</a:t>
            </a:r>
            <a:r>
              <a:rPr lang="en-US" altLang="zh-CN" sz="1600" i="1" dirty="0">
                <a:solidFill>
                  <a:srgbClr val="FF0000"/>
                </a:solidFill>
              </a:rPr>
              <a:t>, or </a:t>
            </a:r>
            <a:r>
              <a:rPr lang="en-US" altLang="zh-CN" sz="1600" b="1" i="1" dirty="0">
                <a:solidFill>
                  <a:srgbClr val="FF0000"/>
                </a:solidFill>
              </a:rPr>
              <a:t>larger beam size</a:t>
            </a:r>
            <a:r>
              <a:rPr lang="en-US" altLang="zh-CN" sz="1600" i="1" dirty="0">
                <a:solidFill>
                  <a:srgbClr val="FF0000"/>
                </a:solidFill>
              </a:rPr>
              <a:t> inside the undulator to </a:t>
            </a:r>
            <a:r>
              <a:rPr lang="en-US" altLang="zh-CN" sz="1600" b="1" i="1" dirty="0">
                <a:solidFill>
                  <a:srgbClr val="FF0000"/>
                </a:solidFill>
              </a:rPr>
              <a:t>mitigate </a:t>
            </a:r>
            <a:r>
              <a:rPr lang="en-US" altLang="zh-CN" sz="1600" i="1" dirty="0">
                <a:solidFill>
                  <a:srgbClr val="FF0000"/>
                </a:solidFill>
              </a:rPr>
              <a:t>the</a:t>
            </a:r>
            <a:r>
              <a:rPr lang="en-US" altLang="zh-CN" sz="1600" b="1" i="1" dirty="0">
                <a:solidFill>
                  <a:srgbClr val="FF0000"/>
                </a:solidFill>
              </a:rPr>
              <a:t> S-LSC</a:t>
            </a:r>
            <a:r>
              <a:rPr lang="en-US" altLang="zh-CN" sz="1600" i="1" dirty="0">
                <a:solidFill>
                  <a:srgbClr val="FF0000"/>
                </a:solidFill>
              </a:rPr>
              <a:t> smearing effects!</a:t>
            </a:r>
            <a:endParaRPr lang="zh-CN" altLang="en-US" sz="1600" i="1" dirty="0" err="1">
              <a:solidFill>
                <a:srgbClr val="FF0000"/>
              </a:solidFill>
            </a:endParaRP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8B5C61BA-4F38-0044-B6AC-E0B69118FC15}"/>
              </a:ext>
            </a:extLst>
          </p:cNvPr>
          <p:cNvSpPr txBox="1"/>
          <p:nvPr/>
        </p:nvSpPr>
        <p:spPr>
          <a:xfrm>
            <a:off x="5671331" y="5302723"/>
            <a:ext cx="2454012" cy="584775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1600" i="1" dirty="0">
                <a:solidFill>
                  <a:srgbClr val="00AA92"/>
                </a:solidFill>
              </a:rPr>
              <a:t>Strong seeding from the bunch tail</a:t>
            </a:r>
            <a:endParaRPr lang="zh-CN" altLang="en-US" sz="1600" i="1" dirty="0" err="1">
              <a:solidFill>
                <a:srgbClr val="00AA92"/>
              </a:solidFill>
            </a:endParaRPr>
          </a:p>
        </p:txBody>
      </p:sp>
      <p:pic>
        <p:nvPicPr>
          <p:cNvPr id="32" name="图片 31">
            <a:extLst>
              <a:ext uri="{FF2B5EF4-FFF2-40B4-BE49-F238E27FC236}">
                <a16:creationId xmlns:a16="http://schemas.microsoft.com/office/drawing/2014/main" id="{76EE9258-212E-4C44-88AA-B25A3E23D0A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59304" y="2833843"/>
            <a:ext cx="2549416" cy="2081066"/>
          </a:xfrm>
          <a:prstGeom prst="rect">
            <a:avLst/>
          </a:prstGeom>
        </p:spPr>
      </p:pic>
      <p:cxnSp>
        <p:nvCxnSpPr>
          <p:cNvPr id="35" name="直接箭头连接符 44">
            <a:extLst>
              <a:ext uri="{FF2B5EF4-FFF2-40B4-BE49-F238E27FC236}">
                <a16:creationId xmlns:a16="http://schemas.microsoft.com/office/drawing/2014/main" id="{D1098EAB-0DA7-4E66-9309-1983B8A461CE}"/>
              </a:ext>
            </a:extLst>
          </p:cNvPr>
          <p:cNvCxnSpPr>
            <a:cxnSpLocks/>
          </p:cNvCxnSpPr>
          <p:nvPr/>
        </p:nvCxnSpPr>
        <p:spPr>
          <a:xfrm>
            <a:off x="6329881" y="4157349"/>
            <a:ext cx="414346" cy="1179963"/>
          </a:xfrm>
          <a:prstGeom prst="straightConnector1">
            <a:avLst/>
          </a:prstGeom>
          <a:ln w="12700">
            <a:solidFill>
              <a:srgbClr val="5BC5F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34238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D90206CE-B67F-4644-B3C3-BAE1113A20E8}"/>
              </a:ext>
            </a:extLst>
          </p:cNvPr>
          <p:cNvSpPr txBox="1">
            <a:spLocks/>
          </p:cNvSpPr>
          <p:nvPr/>
        </p:nvSpPr>
        <p:spPr>
          <a:xfrm>
            <a:off x="195450" y="198806"/>
            <a:ext cx="8862891" cy="63303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/>
              <a:t>Summary</a:t>
            </a:r>
            <a:endParaRPr lang="en-GB" dirty="0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A3D8B40E-A27C-BE42-BEB8-0CF1910E0CE0}"/>
              </a:ext>
            </a:extLst>
          </p:cNvPr>
          <p:cNvSpPr txBox="1"/>
          <p:nvPr/>
        </p:nvSpPr>
        <p:spPr>
          <a:xfrm>
            <a:off x="185437" y="1174991"/>
            <a:ext cx="1095112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kumimoji="1" lang="en-US" altLang="zh-CN" sz="2000" dirty="0"/>
              <a:t>For THz SASE FEL, the beam </a:t>
            </a:r>
            <a:r>
              <a:rPr lang="en-US" altLang="zh-CN" sz="2000" dirty="0"/>
              <a:t>is </a:t>
            </a:r>
            <a:r>
              <a:rPr lang="en-US" altLang="zh-CN" sz="2000" b="1" dirty="0"/>
              <a:t>much more sensitive to beam current</a:t>
            </a:r>
            <a:r>
              <a:rPr lang="en-US" altLang="zh-CN" sz="2000" dirty="0"/>
              <a:t>, not so sensitive to beam emittance &amp; energy spread </a:t>
            </a:r>
            <a:r>
              <a:rPr lang="en-US" altLang="zh-CN" sz="2000" dirty="0">
                <a:solidFill>
                  <a:srgbClr val="00B050"/>
                </a:solidFill>
              </a:rPr>
              <a:t>=&gt;</a:t>
            </a:r>
            <a:r>
              <a:rPr lang="en-US" altLang="zh-CN" sz="2000" dirty="0"/>
              <a:t> bunch compression for higher current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zh-CN" sz="2000" b="1" dirty="0"/>
              <a:t>Flattop &amp; spike-at-tail current profile </a:t>
            </a:r>
            <a:r>
              <a:rPr lang="en-US" altLang="zh-CN" sz="2000" dirty="0"/>
              <a:t>can be obtained using BC for gaussian beam, strong seeding from the coherent radiation of the beam tail is observed in the Genesis simulation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zh-CN" sz="2000" dirty="0"/>
              <a:t>For higher current, </a:t>
            </a:r>
            <a:r>
              <a:rPr lang="en-US" altLang="zh-CN" sz="2000" b="1" dirty="0"/>
              <a:t>short-range LSC</a:t>
            </a:r>
            <a:r>
              <a:rPr lang="en-US" altLang="zh-CN" sz="2000" dirty="0"/>
              <a:t> is important during the bunching process, it tends to smear out the micro-bunching structures </a:t>
            </a:r>
            <a:r>
              <a:rPr lang="en-US" altLang="zh-CN" sz="2000" dirty="0">
                <a:solidFill>
                  <a:srgbClr val="00B050"/>
                </a:solidFill>
              </a:rPr>
              <a:t>=&gt;</a:t>
            </a:r>
            <a:r>
              <a:rPr lang="en-US" altLang="zh-CN" sz="2000" dirty="0"/>
              <a:t> lower THz radiation energy</a:t>
            </a:r>
            <a:endParaRPr lang="en-GB" altLang="zh-CN" sz="2000" dirty="0"/>
          </a:p>
          <a:p>
            <a:pPr marL="285750" indent="-285750">
              <a:buFontTx/>
              <a:buChar char="-"/>
            </a:pPr>
            <a:endParaRPr kumimoji="1" lang="zh-CN" altLang="en-US" sz="1600" dirty="0" err="1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083F3AD0-3C34-4B52-9063-B991A418B271}"/>
              </a:ext>
            </a:extLst>
          </p:cNvPr>
          <p:cNvSpPr txBox="1"/>
          <p:nvPr/>
        </p:nvSpPr>
        <p:spPr>
          <a:xfrm>
            <a:off x="2207568" y="4653136"/>
            <a:ext cx="720080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000" b="1" i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THANK YOU FOR YOUR ATTENTION !</a:t>
            </a:r>
            <a:endParaRPr lang="zh-CN" altLang="en-US" sz="3000" b="1" i="1" dirty="0" err="1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2286575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9C84F2-CE8F-470A-968E-C2530FBFFC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7987" y="2348880"/>
            <a:ext cx="11376025" cy="1854000"/>
          </a:xfrm>
        </p:spPr>
        <p:txBody>
          <a:bodyPr/>
          <a:lstStyle/>
          <a:p>
            <a:pPr algn="ctr"/>
            <a:r>
              <a:rPr lang="en-US" altLang="zh-CN" dirty="0"/>
              <a:t>Backup slides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387845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D90206CE-B67F-4644-B3C3-BAE1113A20E8}"/>
              </a:ext>
            </a:extLst>
          </p:cNvPr>
          <p:cNvSpPr txBox="1">
            <a:spLocks/>
          </p:cNvSpPr>
          <p:nvPr/>
        </p:nvSpPr>
        <p:spPr>
          <a:xfrm>
            <a:off x="185437" y="86858"/>
            <a:ext cx="8862891" cy="63303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/>
              <a:t>Genesis simulation results for gaussian beam</a:t>
            </a:r>
            <a:endParaRPr lang="en-GB" dirty="0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7A7F1145-D2A8-F34F-8DA8-BB3814FE2A0B}"/>
              </a:ext>
            </a:extLst>
          </p:cNvPr>
          <p:cNvSpPr/>
          <p:nvPr/>
        </p:nvSpPr>
        <p:spPr>
          <a:xfrm>
            <a:off x="185437" y="602514"/>
            <a:ext cx="49680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>
              <a:tabLst>
                <a:tab pos="266700" algn="l"/>
              </a:tabLst>
            </a:pPr>
            <a:r>
              <a:rPr lang="en-GB" altLang="zh-CN" b="1" dirty="0">
                <a:solidFill>
                  <a:schemeClr val="accent2"/>
                </a:solidFill>
              </a:rPr>
              <a:t>Short-range LSC effects in high-gain region</a:t>
            </a: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8C065F64-9FC0-4026-9A57-FC539E6A1934}"/>
              </a:ext>
            </a:extLst>
          </p:cNvPr>
          <p:cNvSpPr txBox="1"/>
          <p:nvPr/>
        </p:nvSpPr>
        <p:spPr>
          <a:xfrm>
            <a:off x="4157975" y="4817551"/>
            <a:ext cx="40639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400" dirty="0"/>
              <a:t>Long. phase space evolution along the undulator</a:t>
            </a:r>
            <a:endParaRPr kumimoji="1" lang="zh-CN" altLang="en-US" sz="1400" dirty="0" err="1"/>
          </a:p>
        </p:txBody>
      </p:sp>
      <p:pic>
        <p:nvPicPr>
          <p:cNvPr id="34" name="图片 33">
            <a:extLst>
              <a:ext uri="{FF2B5EF4-FFF2-40B4-BE49-F238E27FC236}">
                <a16:creationId xmlns:a16="http://schemas.microsoft.com/office/drawing/2014/main" id="{0C5DBF9A-C5CE-496B-9882-82E7E44418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752" y="2708920"/>
            <a:ext cx="4542695" cy="2108631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id="{59A81628-43BB-41D5-8B9B-564E32E537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301" y="1357565"/>
            <a:ext cx="2680542" cy="4574918"/>
          </a:xfrm>
          <a:prstGeom prst="rect">
            <a:avLst/>
          </a:prstGeom>
        </p:spPr>
      </p:pic>
      <p:sp>
        <p:nvSpPr>
          <p:cNvPr id="37" name="文本框 36">
            <a:extLst>
              <a:ext uri="{FF2B5EF4-FFF2-40B4-BE49-F238E27FC236}">
                <a16:creationId xmlns:a16="http://schemas.microsoft.com/office/drawing/2014/main" id="{82AE6E0D-DD10-44A6-A639-15487A06DBAC}"/>
              </a:ext>
            </a:extLst>
          </p:cNvPr>
          <p:cNvSpPr txBox="1"/>
          <p:nvPr/>
        </p:nvSpPr>
        <p:spPr>
          <a:xfrm>
            <a:off x="979046" y="3645024"/>
            <a:ext cx="268054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050" dirty="0">
                <a:solidFill>
                  <a:srgbClr val="039F73"/>
                </a:solidFill>
              </a:rPr>
              <a:t>Energy loss of e-beam from THz radiation</a:t>
            </a:r>
            <a:endParaRPr kumimoji="1" lang="zh-CN" altLang="en-US" sz="1050" dirty="0" err="1">
              <a:solidFill>
                <a:srgbClr val="039F73"/>
              </a:solidFill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488932A7-9FD3-4370-8774-40789079073D}"/>
              </a:ext>
            </a:extLst>
          </p:cNvPr>
          <p:cNvSpPr txBox="1"/>
          <p:nvPr/>
        </p:nvSpPr>
        <p:spPr>
          <a:xfrm>
            <a:off x="4309298" y="1876365"/>
            <a:ext cx="22012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/>
              <a:t>S-L-LSC ON</a:t>
            </a:r>
            <a:endParaRPr lang="zh-CN" altLang="en-US" sz="2800" dirty="0" err="1"/>
          </a:p>
        </p:txBody>
      </p:sp>
    </p:spTree>
    <p:extLst>
      <p:ext uri="{BB962C8B-B14F-4D97-AF65-F5344CB8AC3E}">
        <p14:creationId xmlns:p14="http://schemas.microsoft.com/office/powerpoint/2010/main" val="34544580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D90206CE-B67F-4644-B3C3-BAE1113A20E8}"/>
              </a:ext>
            </a:extLst>
          </p:cNvPr>
          <p:cNvSpPr txBox="1">
            <a:spLocks/>
          </p:cNvSpPr>
          <p:nvPr/>
        </p:nvSpPr>
        <p:spPr>
          <a:xfrm>
            <a:off x="185437" y="86858"/>
            <a:ext cx="8862891" cy="63303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/>
              <a:t>Genesis simulation results for gaussian beam</a:t>
            </a:r>
            <a:endParaRPr lang="en-GB" dirty="0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7A7F1145-D2A8-F34F-8DA8-BB3814FE2A0B}"/>
              </a:ext>
            </a:extLst>
          </p:cNvPr>
          <p:cNvSpPr/>
          <p:nvPr/>
        </p:nvSpPr>
        <p:spPr>
          <a:xfrm>
            <a:off x="185437" y="602514"/>
            <a:ext cx="49680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>
              <a:tabLst>
                <a:tab pos="266700" algn="l"/>
              </a:tabLst>
            </a:pPr>
            <a:r>
              <a:rPr lang="en-GB" altLang="zh-CN" b="1" dirty="0">
                <a:solidFill>
                  <a:schemeClr val="accent2"/>
                </a:solidFill>
              </a:rPr>
              <a:t>Short-range LSC effects in high-gain region</a:t>
            </a: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8C065F64-9FC0-4026-9A57-FC539E6A1934}"/>
              </a:ext>
            </a:extLst>
          </p:cNvPr>
          <p:cNvSpPr txBox="1"/>
          <p:nvPr/>
        </p:nvSpPr>
        <p:spPr>
          <a:xfrm>
            <a:off x="4157975" y="4817551"/>
            <a:ext cx="40639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400" dirty="0"/>
              <a:t>Long. phase space evolution along the undulator</a:t>
            </a:r>
            <a:endParaRPr kumimoji="1" lang="zh-CN" altLang="en-US" sz="1400" dirty="0" err="1"/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82AE6E0D-DD10-44A6-A639-15487A06DBAC}"/>
              </a:ext>
            </a:extLst>
          </p:cNvPr>
          <p:cNvSpPr txBox="1"/>
          <p:nvPr/>
        </p:nvSpPr>
        <p:spPr>
          <a:xfrm>
            <a:off x="979046" y="3645024"/>
            <a:ext cx="268054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050" dirty="0">
                <a:solidFill>
                  <a:srgbClr val="039F73"/>
                </a:solidFill>
              </a:rPr>
              <a:t>Energy loss of e-beam from THz radiation</a:t>
            </a:r>
            <a:endParaRPr kumimoji="1" lang="zh-CN" altLang="en-US" sz="1050" dirty="0" err="1">
              <a:solidFill>
                <a:srgbClr val="039F73"/>
              </a:solidFill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488932A7-9FD3-4370-8774-40789079073D}"/>
              </a:ext>
            </a:extLst>
          </p:cNvPr>
          <p:cNvSpPr txBox="1"/>
          <p:nvPr/>
        </p:nvSpPr>
        <p:spPr>
          <a:xfrm>
            <a:off x="4309298" y="1876365"/>
            <a:ext cx="20601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/>
              <a:t>S-LSC OFF</a:t>
            </a:r>
            <a:endParaRPr lang="zh-CN" altLang="en-US" sz="2800" dirty="0" err="1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987650FF-CAA2-400B-9C7D-CB614FD30D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7768" y="2424233"/>
            <a:ext cx="5156006" cy="2393318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38880FD2-A3B8-42F5-8ED4-3471F2F876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919" y="1021895"/>
            <a:ext cx="3222669" cy="5500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31410"/>
      </p:ext>
    </p:extLst>
  </p:cSld>
  <p:clrMapOvr>
    <a:masterClrMapping/>
  </p:clrMapOvr>
</p:sld>
</file>

<file path=ppt/theme/theme1.xml><?xml version="1.0" encoding="utf-8"?>
<a:theme xmlns:a="http://schemas.openxmlformats.org/drawingml/2006/main" name="DESY_PowerPoint_16x9_en-2">
  <a:themeElements>
    <a:clrScheme name="Benutzerdefiniert 63">
      <a:dk1>
        <a:sysClr val="windowText" lastClr="000000"/>
      </a:dk1>
      <a:lt1>
        <a:sysClr val="window" lastClr="FFFFFF"/>
      </a:lt1>
      <a:dk2>
        <a:srgbClr val="898D8D"/>
      </a:dk2>
      <a:lt2>
        <a:srgbClr val="B2B4B2"/>
      </a:lt2>
      <a:accent1>
        <a:srgbClr val="009FDF"/>
      </a:accent1>
      <a:accent2>
        <a:srgbClr val="FF9E1B"/>
      </a:accent2>
      <a:accent3>
        <a:srgbClr val="004B7D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9525">
          <a:solidFill>
            <a:schemeClr val="tx1"/>
          </a:solidFill>
        </a:ln>
      </a:spPr>
      <a:bodyPr rtlCol="0" anchor="ctr"/>
      <a:lstStyle>
        <a:defPPr algn="ctr">
          <a:defRPr sz="16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600" dirty="0" err="1" smtClean="0"/>
        </a:defPPr>
      </a:lstStyle>
    </a:txDef>
  </a:objectDefaults>
  <a:extraClrSchemeLst/>
  <a:custClrLst>
    <a:custClr>
      <a:srgbClr val="8B6EC9"/>
    </a:custClr>
    <a:custClr>
      <a:srgbClr val="E35D50"/>
    </a:custClr>
    <a:custClr>
      <a:srgbClr val="5BC5F1"/>
    </a:custClr>
    <a:custClr>
      <a:srgbClr val="00AA92"/>
    </a:custClr>
  </a:custClrLst>
  <a:extLst>
    <a:ext uri="{05A4C25C-085E-4340-85A3-A5531E510DB2}">
      <thm15:themeFamily xmlns:thm15="http://schemas.microsoft.com/office/thememl/2012/main" name="DESY_PowerPoint_16x9_en.potx" id="{14073260-8C2D-4AB2-A81C-2042420C348F}" vid="{AD62EC48-8461-453D-92FA-1EE04F54074A}"/>
    </a:ext>
  </a:extLst>
</a:theme>
</file>

<file path=ppt/theme/theme2.xml><?xml version="1.0" encoding="utf-8"?>
<a:theme xmlns:a="http://schemas.openxmlformats.org/drawingml/2006/main" name="Office">
  <a:themeElements>
    <a:clrScheme name="Benutzerdefiniert 104">
      <a:dk1>
        <a:sysClr val="windowText" lastClr="000000"/>
      </a:dk1>
      <a:lt1>
        <a:sysClr val="window" lastClr="FFFFFF"/>
      </a:lt1>
      <a:dk2>
        <a:srgbClr val="898D8D"/>
      </a:dk2>
      <a:lt2>
        <a:srgbClr val="B2B4B2"/>
      </a:lt2>
      <a:accent1>
        <a:srgbClr val="009FDF"/>
      </a:accent1>
      <a:accent2>
        <a:srgbClr val="FF9E1B"/>
      </a:accent2>
      <a:accent3>
        <a:srgbClr val="020A0A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Benutzerdefiniert 104">
      <a:dk1>
        <a:sysClr val="windowText" lastClr="000000"/>
      </a:dk1>
      <a:lt1>
        <a:sysClr val="window" lastClr="FFFFFF"/>
      </a:lt1>
      <a:dk2>
        <a:srgbClr val="898D8D"/>
      </a:dk2>
      <a:lt2>
        <a:srgbClr val="B2B4B2"/>
      </a:lt2>
      <a:accent1>
        <a:srgbClr val="009FDF"/>
      </a:accent1>
      <a:accent2>
        <a:srgbClr val="FF9E1B"/>
      </a:accent2>
      <a:accent3>
        <a:srgbClr val="020A0A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DESY_PowerPoint_16x9_en-2</Template>
  <TotalTime>5554</TotalTime>
  <Words>989</Words>
  <Application>Microsoft Office PowerPoint</Application>
  <PresentationFormat>宽屏</PresentationFormat>
  <Paragraphs>111</Paragraphs>
  <Slides>12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6" baseType="lpstr">
      <vt:lpstr>Arial</vt:lpstr>
      <vt:lpstr>Cambria Math</vt:lpstr>
      <vt:lpstr>Wingdings</vt:lpstr>
      <vt:lpstr>DESY_PowerPoint_16x9_en-2</vt:lpstr>
      <vt:lpstr>S2E Simulation of THz FEL at PITZ with Bunch Compressor</vt:lpstr>
      <vt:lpstr>Content</vt:lpstr>
      <vt:lpstr>Ming-Xie Parameterization for THz SASE FEL</vt:lpstr>
      <vt:lpstr>Bunch compression for gaussian beam</vt:lpstr>
      <vt:lpstr>PowerPoint 演示文稿</vt:lpstr>
      <vt:lpstr>PowerPoint 演示文稿</vt:lpstr>
      <vt:lpstr>Backup slides</vt:lpstr>
      <vt:lpstr>PowerPoint 演示文稿</vt:lpstr>
      <vt:lpstr>PowerPoint 演示文稿</vt:lpstr>
      <vt:lpstr>PowerPoint 演示文稿</vt:lpstr>
      <vt:lpstr>Bunch compression for gaussian beam</vt:lpstr>
      <vt:lpstr>PowerPoint 演示文稿</vt:lpstr>
    </vt:vector>
  </TitlesOfParts>
  <Company>DESY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Frank Stephan</dc:creator>
  <cp:lastModifiedBy>Biaobin Li</cp:lastModifiedBy>
  <cp:revision>2644</cp:revision>
  <cp:lastPrinted>2021-06-15T11:19:52Z</cp:lastPrinted>
  <dcterms:created xsi:type="dcterms:W3CDTF">2017-11-10T10:47:33Z</dcterms:created>
  <dcterms:modified xsi:type="dcterms:W3CDTF">2025-06-23T11:29:53Z</dcterms:modified>
</cp:coreProperties>
</file>