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708" r:id="rId2"/>
    <p:sldId id="2163" r:id="rId3"/>
    <p:sldId id="2706" r:id="rId4"/>
    <p:sldId id="2707" r:id="rId5"/>
    <p:sldId id="278" r:id="rId6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008000"/>
    <a:srgbClr val="33CC33"/>
    <a:srgbClr val="FF00FF"/>
    <a:srgbClr val="FF9900"/>
    <a:srgbClr val="FF6600"/>
    <a:srgbClr val="FFCC66"/>
    <a:srgbClr val="006600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3467" autoAdjust="0"/>
  </p:normalViewPr>
  <p:slideViewPr>
    <p:cSldViewPr showGuides="1">
      <p:cViewPr varScale="1">
        <p:scale>
          <a:sx n="117" d="100"/>
          <a:sy n="117" d="100"/>
        </p:scale>
        <p:origin x="624" y="114"/>
      </p:cViewPr>
      <p:guideLst>
        <p:guide orient="horz" pos="913"/>
        <p:guide pos="25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C75E6C4-5F43-4FF9-96D4-21B8157BE639}" type="datetimeFigureOut">
              <a:rPr lang="de-DE" smtClean="0"/>
              <a:t>24.06.2025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01BD367-6A7A-405A-BFB1-15817186491F}" type="datetimeFigureOut">
              <a:rPr lang="de-DE" smtClean="0"/>
              <a:t>24.06.2025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925408"/>
            <a:ext cx="5679440" cy="4624704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Picture 22" descr="pitz-logo-var-1-blu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294" y="5866310"/>
            <a:ext cx="779138" cy="73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5831314"/>
            <a:ext cx="796587" cy="79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856" y="5831314"/>
            <a:ext cx="768783" cy="76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135">
            <a:extLst>
              <a:ext uri="{FF2B5EF4-FFF2-40B4-BE49-F238E27FC236}">
                <a16:creationId xmlns:a16="http://schemas.microsoft.com/office/drawing/2014/main" id="{2A2664B5-B595-483B-B313-86495089C9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434" y="6323779"/>
            <a:ext cx="2016224" cy="27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Beam dynamics optimization for high-brightness Photoinjector with various photocathode laser pulse shapes  |  13th MT ARD ST3 Meeting 2025 in DESY Zeuthen  |  Sumaira Zeeshan   |  27. 06.2025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Beam dynamics optimization for high-brightness Photoinjector with various photocathode laser pulse shapes  |  13th MT ARD ST3 Meeting 2025 in DESY Zeuthen  |  Sumaira Zeeshan   |  27. 06.2025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Beam dynamics optimization for high-brightness Photoinjector with various photocathode laser pulse shapes  |  13th MT ARD ST3 Meeting 2025 in DESY Zeuthen  |  Sumaira Zeeshan   |  27. 06.2025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Beam dynamics optimization for high-brightness Photoinjector with various photocathode laser pulse shapes  |  13th MT ARD ST3 Meeting 2025 in DESY Zeuthen  |  Sumaira Zeeshan   |  27. 06.2025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Beam dynamics optimization for high-brightness Photoinjector with various photocathode laser pulse shapes  |  13th MT ARD ST3 Meeting 2025 in DESY Zeuthen  |  Sumaira Zeeshan   |  27. 06.2025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Beam dynamics optimization for high-brightness Photoinjector with various photocathode laser pulse shapes  |  13th MT ARD ST3 Meeting 2025 in DESY Zeuthen  |  Sumaira Zeeshan   |  27. 06.2025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Beam dynamics optimization for high-brightness Photoinjector with various photocathode laser pulse shapes  |  13th MT ARD ST3 Meeting 2025 in DESY Zeuthen  |  Sumaira Zeeshan   |  27. 06.2025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27DD2-2DD7-4FF0-84A0-1B65F9460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DBBC8-4BE0-4AA7-8C3E-D81091BCD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FFAF8-B02F-4658-BAFF-B01A8AE26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415C2-2764-41A6-9867-6A957AB7C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Beam dynamics optimization for high-brightness Photoinjector with various photocathode laser pulse shapes  |  13th MT ARD ST3 Meeting 2025 in DESY Zeuthen  |  Sumaira Zeeshan   |  27. 06.2025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9EA9D-3782-405C-9367-CF0BE1DE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DE45-3D04-49F6-A22B-A768EEA09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09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21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DF1FE4D-4B28-4FC6-A712-C31ACEAEC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12" y="6287602"/>
            <a:ext cx="1802188" cy="132766"/>
          </a:xfrm>
          <a:prstGeom prst="rect">
            <a:avLst/>
          </a:prstGeom>
        </p:spPr>
      </p:pic>
      <p:pic>
        <p:nvPicPr>
          <p:cNvPr id="10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579"/>
            <a:ext cx="793750" cy="794719"/>
          </a:xfrm>
          <a:prstGeom prst="rect">
            <a:avLst/>
          </a:prstGeom>
        </p:spPr>
      </p:pic>
      <p:pic>
        <p:nvPicPr>
          <p:cNvPr id="14" name="Picture 22" descr="pitz-logo-var-1-blue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5701417"/>
            <a:ext cx="779138" cy="73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185400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6700" indent="-266700">
              <a:buFont typeface="Wingdings" panose="05000000000000000000" pitchFamily="2" charset="2"/>
              <a:buChar char="§"/>
              <a:defRPr sz="1800" b="0"/>
            </a:lvl1pPr>
            <a:lvl2pPr marL="449263" indent="-182563">
              <a:buFont typeface="Arial" panose="020B0604020202020204" pitchFamily="34" charset="0"/>
              <a:buChar char="•"/>
              <a:defRPr/>
            </a:lvl2pPr>
            <a:lvl3pPr marL="630238" indent="-180975">
              <a:buFontTx/>
              <a:buChar char="-"/>
              <a:defRPr sz="1400"/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 err="1"/>
              <a:t>Sdfgsgs</a:t>
            </a:r>
            <a:r>
              <a:rPr lang="en-US" noProof="0" dirty="0"/>
              <a:t> g </a:t>
            </a:r>
          </a:p>
          <a:p>
            <a:pPr lvl="2"/>
            <a:r>
              <a:rPr lang="en-US" noProof="0" dirty="0" err="1"/>
              <a:t>Fgsfg</a:t>
            </a:r>
            <a:r>
              <a:rPr lang="en-US" noProof="0" dirty="0"/>
              <a:t> </a:t>
            </a:r>
            <a:r>
              <a:rPr lang="en-US" noProof="0" dirty="0" err="1"/>
              <a:t>ssdfg</a:t>
            </a:r>
            <a:r>
              <a:rPr lang="en-US" noProof="0" dirty="0"/>
              <a:t> sg </a:t>
            </a:r>
          </a:p>
          <a:p>
            <a:pPr lvl="2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946" y="6549778"/>
            <a:ext cx="9523664" cy="186841"/>
          </a:xfrm>
        </p:spPr>
        <p:txBody>
          <a:bodyPr/>
          <a:lstStyle/>
          <a:p>
            <a:r>
              <a:rPr lang="en-US" noProof="0"/>
              <a:t>Beam dynamics optimization for high-brightness Photoinjector with various photocathode laser pulse shapes  |  13th MT ARD ST3 Meeting 2025 in DESY Zeuthen  |  Sumaira Zeeshan   |  27. 06.2025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Beam dynamics optimization for high-brightness Photoinjector with various photocathode laser pulse shapes  |  13th MT ARD ST3 Meeting 2025 in DESY Zeuthen  |  Sumaira Zeeshan   |  27. 06.2025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Beam dynamics optimization for high-brightness Photoinjector with various photocathode laser pulse shapes  |  13th MT ARD ST3 Meeting 2025 in DESY Zeuthen  |  Sumaira Zeeshan   |  27. 06.2025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Beam dynamics optimization for high-brightness Photoinjector with various photocathode laser pulse shapes  |  13th MT ARD ST3 Meeting 2025 in DESY Zeuthen  |  Sumaira Zeeshan   |  27. 06.2025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Beam dynamics optimization for high-brightness Photoinjector with various photocathode laser pulse shapes  |  13th MT ARD ST3 Meeting 2025 in DESY Zeuthen  |  Sumaira Zeeshan   |  27. 06.2025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Beam dynamics optimization for high-brightness Photoinjector with various photocathode laser pulse shapes  |  13th MT ARD ST3 Meeting 2025 in DESY Zeuthen  |  Sumaira Zeeshan   |  27. 06.2025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8800" y="6554528"/>
            <a:ext cx="9235632" cy="1868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Beam dynamics optimization for high-brightness Photoinjector with various photocathode laser pulse shapes  |  13th MT ARD ST3 Meeting 2025 in DESY Zeuthen  |  Sumaira Zeeshan   |  27. 06.2025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9912424" y="6554526"/>
            <a:ext cx="720080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900" b="1" noProof="0" dirty="0"/>
              <a:t>Page </a:t>
            </a:r>
            <a:fld id="{0427E4B2-AC28-443E-BE04-5CD55098A90B}" type="slidenum">
              <a:rPr lang="en-US" sz="900" b="1" noProof="0" smtClean="0"/>
              <a:pPr algn="r"/>
              <a:t>‹#›</a:t>
            </a:fld>
            <a:endParaRPr lang="en-US" sz="900" b="1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4CD88DD-DBFC-4A36-8842-5A071EC0CA3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7" y="6582959"/>
            <a:ext cx="287966" cy="86400"/>
          </a:xfrm>
          <a:prstGeom prst="rect">
            <a:avLst/>
          </a:prstGeom>
        </p:spPr>
      </p:pic>
      <p:pic>
        <p:nvPicPr>
          <p:cNvPr id="13" name="Picture 22" descr="pitz-logo-var-1-blue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231" y="6444498"/>
            <a:ext cx="361477" cy="33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6772" y="6444498"/>
            <a:ext cx="357132" cy="35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3232" y="6444498"/>
            <a:ext cx="357572" cy="35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62" r:id="rId4"/>
    <p:sldLayoutId id="2147483668" r:id="rId5"/>
    <p:sldLayoutId id="2147483673" r:id="rId6"/>
    <p:sldLayoutId id="2147483670" r:id="rId7"/>
    <p:sldLayoutId id="2147483678" r:id="rId8"/>
    <p:sldLayoutId id="2147483674" r:id="rId9"/>
    <p:sldLayoutId id="2147483679" r:id="rId10"/>
    <p:sldLayoutId id="2147483675" r:id="rId11"/>
    <p:sldLayoutId id="2147483669" r:id="rId12"/>
    <p:sldLayoutId id="2147483676" r:id="rId13"/>
    <p:sldLayoutId id="2147483677" r:id="rId14"/>
    <p:sldLayoutId id="2147483666" r:id="rId15"/>
    <p:sldLayoutId id="2147483667" r:id="rId16"/>
    <p:sldLayoutId id="2147483872" r:id="rId17"/>
    <p:sldLayoutId id="2147483873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>
          <a:tab pos="2667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13BB3-6CCC-412E-9B10-E0EC61159C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/>
              <a:t>Beam dynamics Optimization for a High-brightness Photoinjector with various Photocathode Laser Pulse Shapes</a:t>
            </a:r>
            <a:endParaRPr lang="de-DE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B6E1D4-F7F3-4596-89C8-7196AC3072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S. Zeeshan, M. </a:t>
            </a:r>
            <a:r>
              <a:rPr lang="en-US" dirty="0" err="1"/>
              <a:t>Krasilnikov</a:t>
            </a:r>
            <a:r>
              <a:rPr lang="en-US" dirty="0"/>
              <a:t>, X.-K. Li, D. </a:t>
            </a:r>
            <a:r>
              <a:rPr lang="en-US" dirty="0" err="1"/>
              <a:t>Bazyl</a:t>
            </a:r>
            <a:r>
              <a:rPr lang="en-US" dirty="0"/>
              <a:t> and I. </a:t>
            </a:r>
            <a:r>
              <a:rPr lang="en-US" dirty="0" err="1"/>
              <a:t>Zagorodnov</a:t>
            </a:r>
            <a:endParaRPr lang="en-US" dirty="0"/>
          </a:p>
          <a:p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1CDFE-7244-4058-BA4A-484AF7FE4F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Speed Talk- 13</a:t>
            </a:r>
            <a:r>
              <a:rPr lang="en-US" baseline="30000" dirty="0"/>
              <a:t>th</a:t>
            </a:r>
            <a:r>
              <a:rPr lang="en-US" dirty="0"/>
              <a:t> MT ARD ST3 Meeting 2025 </a:t>
            </a:r>
            <a:r>
              <a:rPr lang="en-US" dirty="0" err="1"/>
              <a:t>Zeuthen</a:t>
            </a:r>
            <a:endParaRPr lang="en-US" dirty="0"/>
          </a:p>
          <a:p>
            <a:r>
              <a:rPr lang="en-US" dirty="0"/>
              <a:t>27.06.2025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2338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F90DA0B6-3A42-4D92-A832-08E2EA64F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419" y="218565"/>
            <a:ext cx="11376024" cy="673218"/>
          </a:xfrm>
        </p:spPr>
        <p:txBody>
          <a:bodyPr anchor="ctr" anchorCtr="0"/>
          <a:lstStyle/>
          <a:p>
            <a:r>
              <a:rPr lang="en-US" sz="3200" dirty="0"/>
              <a:t>Beam Dynamics Optimization</a:t>
            </a:r>
            <a:endParaRPr lang="de-DE" sz="32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B458EF-7127-4C1F-8AB9-863370B49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419" y="1240659"/>
            <a:ext cx="11132404" cy="5010249"/>
          </a:xfrm>
        </p:spPr>
        <p:txBody>
          <a:bodyPr>
            <a:noAutofit/>
          </a:bodyPr>
          <a:lstStyle/>
          <a:p>
            <a:pPr marL="285750" indent="-285750" algn="just">
              <a:buClr>
                <a:srgbClr val="FF9E1B"/>
              </a:buClr>
              <a:buFont typeface="Wingdings" panose="05000000000000000000" pitchFamily="2" charset="2"/>
              <a:buChar char="Ø"/>
              <a:defRPr/>
            </a:pPr>
            <a:r>
              <a:rPr lang="en-GB" sz="1400" dirty="0"/>
              <a:t>Using Multi-objective Genetic Algorithm (MOGA) based beam dynamic optimization with projected emittance and electron rms bunch length as goal functions </a:t>
            </a:r>
          </a:p>
          <a:p>
            <a:pPr marL="285750" indent="-285750" algn="just">
              <a:buClr>
                <a:srgbClr val="FF9E1B"/>
              </a:buClr>
              <a:buFont typeface="Wingdings" panose="05000000000000000000" pitchFamily="2" charset="2"/>
              <a:buChar char="Ø"/>
              <a:defRPr/>
            </a:pPr>
            <a:r>
              <a:rPr lang="en-GB" sz="1400" dirty="0"/>
              <a:t>A comparison of the performance of different photocathode laser profiles; </a:t>
            </a:r>
          </a:p>
          <a:p>
            <a:pPr marL="742950" lvl="1" indent="-285750" algn="just">
              <a:buClr>
                <a:srgbClr val="FF9E1B"/>
              </a:buClr>
              <a:buFont typeface="Wingdings" panose="05000000000000000000" pitchFamily="2" charset="2"/>
              <a:buChar char="§"/>
              <a:defRPr/>
            </a:pPr>
            <a:r>
              <a:rPr lang="en-GB" sz="1400" dirty="0"/>
              <a:t>Longitudinal </a:t>
            </a:r>
            <a:r>
              <a:rPr lang="en-GB" sz="1400" b="1" dirty="0"/>
              <a:t>G</a:t>
            </a:r>
            <a:r>
              <a:rPr lang="en-GB" sz="1400" dirty="0"/>
              <a:t>aussian (G) with transverse </a:t>
            </a:r>
            <a:r>
              <a:rPr lang="en-GB" sz="1400" b="1" dirty="0"/>
              <a:t>R</a:t>
            </a:r>
            <a:r>
              <a:rPr lang="en-GB" sz="1400" dirty="0"/>
              <a:t>adial </a:t>
            </a:r>
            <a:r>
              <a:rPr lang="en-GB" sz="1400" b="1" dirty="0"/>
              <a:t>U</a:t>
            </a:r>
            <a:r>
              <a:rPr lang="en-GB" sz="1400" dirty="0"/>
              <a:t>niform (RU) </a:t>
            </a:r>
          </a:p>
          <a:p>
            <a:pPr marL="742950" lvl="1" indent="-285750" algn="just">
              <a:buClr>
                <a:srgbClr val="FF9E1B"/>
              </a:buClr>
              <a:buFont typeface="Wingdings" panose="05000000000000000000" pitchFamily="2" charset="2"/>
              <a:buChar char="§"/>
              <a:defRPr/>
            </a:pPr>
            <a:r>
              <a:rPr lang="en-GB" sz="1400" dirty="0"/>
              <a:t>Longitudinal </a:t>
            </a:r>
            <a:r>
              <a:rPr lang="en-GB" sz="1400" b="1" dirty="0"/>
              <a:t>F</a:t>
            </a:r>
            <a:r>
              <a:rPr lang="en-GB" sz="1400" dirty="0"/>
              <a:t>lattop (FT) with transverse </a:t>
            </a:r>
            <a:r>
              <a:rPr lang="en-GB" sz="1400" b="1" dirty="0"/>
              <a:t>T</a:t>
            </a:r>
            <a:r>
              <a:rPr lang="en-GB" sz="1400" dirty="0"/>
              <a:t>runcated </a:t>
            </a:r>
            <a:r>
              <a:rPr lang="en-GB" sz="1400" b="1" dirty="0"/>
              <a:t>G</a:t>
            </a:r>
            <a:r>
              <a:rPr lang="en-GB" sz="1400" dirty="0"/>
              <a:t>aussian (TG) </a:t>
            </a:r>
          </a:p>
          <a:p>
            <a:pPr marL="742950" lvl="1" indent="-285750" algn="just">
              <a:buClr>
                <a:srgbClr val="FF9E1B"/>
              </a:buClr>
              <a:buFont typeface="Wingdings" panose="05000000000000000000" pitchFamily="2" charset="2"/>
              <a:buChar char="§"/>
              <a:defRPr/>
            </a:pPr>
            <a:r>
              <a:rPr lang="en-GB" sz="1400" dirty="0"/>
              <a:t>3D </a:t>
            </a:r>
            <a:r>
              <a:rPr lang="en-GB" sz="1400" b="1" dirty="0" err="1"/>
              <a:t>EL</a:t>
            </a:r>
            <a:r>
              <a:rPr lang="en-GB" sz="1400" dirty="0" err="1"/>
              <a:t>lipsoidal</a:t>
            </a:r>
            <a:r>
              <a:rPr lang="en-GB" sz="1400" dirty="0"/>
              <a:t> (3D EL) </a:t>
            </a:r>
          </a:p>
          <a:p>
            <a:pPr marL="742950" lvl="1" indent="-285750" algn="just">
              <a:buClr>
                <a:srgbClr val="FF9E1B"/>
              </a:buClr>
              <a:buFont typeface="Wingdings" panose="05000000000000000000" pitchFamily="2" charset="2"/>
              <a:buChar char="§"/>
              <a:defRPr/>
            </a:pPr>
            <a:r>
              <a:rPr lang="en-GB" sz="1400" dirty="0"/>
              <a:t>Longitudinal </a:t>
            </a:r>
            <a:r>
              <a:rPr lang="en-GB" sz="1400" b="1" dirty="0"/>
              <a:t>I</a:t>
            </a:r>
            <a:r>
              <a:rPr lang="en-GB" sz="1400" dirty="0"/>
              <a:t>nverted </a:t>
            </a:r>
            <a:r>
              <a:rPr lang="en-GB" sz="1400" b="1" dirty="0"/>
              <a:t>P</a:t>
            </a:r>
            <a:r>
              <a:rPr lang="en-GB" sz="1400" dirty="0"/>
              <a:t>arabolic (IP) with transverse </a:t>
            </a:r>
            <a:r>
              <a:rPr lang="en-GB" sz="1400" b="1" dirty="0"/>
              <a:t>TG</a:t>
            </a:r>
            <a:r>
              <a:rPr lang="en-GB" sz="1400" dirty="0"/>
              <a:t> profiles </a:t>
            </a:r>
          </a:p>
          <a:p>
            <a:pPr marL="285750" indent="-285750" algn="just">
              <a:lnSpc>
                <a:spcPct val="150000"/>
              </a:lnSpc>
              <a:buClr>
                <a:srgbClr val="FF9E1B"/>
              </a:buClr>
              <a:buFont typeface="Wingdings" panose="05000000000000000000" pitchFamily="2" charset="2"/>
              <a:buChar char="Ø"/>
              <a:defRPr/>
            </a:pPr>
            <a:r>
              <a:rPr lang="en-GB" sz="1400" dirty="0"/>
              <a:t>Initial optimization for injector section @ 20m</a:t>
            </a:r>
            <a:endParaRPr lang="en-US" sz="1400" b="1" dirty="0"/>
          </a:p>
          <a:p>
            <a:pPr marL="285750" lvl="0" indent="-285750" algn="just">
              <a:lnSpc>
                <a:spcPct val="150000"/>
              </a:lnSpc>
              <a:buClr>
                <a:srgbClr val="FF9E1B"/>
              </a:buClr>
              <a:buFont typeface="Wingdings" panose="05000000000000000000" pitchFamily="2" charset="2"/>
              <a:buChar char="Ø"/>
              <a:defRPr/>
            </a:pPr>
            <a:r>
              <a:rPr lang="en-GB" sz="1400" dirty="0">
                <a:sym typeface="Wingdings" panose="05000000000000000000" pitchFamily="2" charset="2"/>
              </a:rPr>
              <a:t> Best cases Prepared Monitors  </a:t>
            </a:r>
            <a:r>
              <a:rPr lang="en-GB" sz="1400" dirty="0"/>
              <a:t>further tracked through S2E simulations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sz="1400" b="1" dirty="0"/>
          </a:p>
          <a:p>
            <a:pPr algn="just">
              <a:buFont typeface="Wingdings" panose="05000000000000000000" pitchFamily="2" charset="2"/>
              <a:buChar char="q"/>
            </a:pPr>
            <a:endParaRPr lang="en-US" sz="1400" b="1" dirty="0"/>
          </a:p>
          <a:p>
            <a:pPr lvl="2" algn="just"/>
            <a:endParaRPr lang="en-US" sz="1400" dirty="0"/>
          </a:p>
          <a:p>
            <a:pPr algn="just"/>
            <a:endParaRPr lang="en-US" sz="1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3680BC-F970-4AFB-9866-58E460B9E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Beam dynamics optimization for high-brightness Photoinjector with various photocathode laser pulse shapes  |  13th MT ARD ST3 Meeting 2025 in DESY Zeuthen  |  Sumaira Zeeshan   |  27. 06.2025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CB34A3C-437A-4FE0-BF79-512231E417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76" y="830525"/>
            <a:ext cx="11376024" cy="379252"/>
          </a:xfrm>
        </p:spPr>
        <p:txBody>
          <a:bodyPr/>
          <a:lstStyle/>
          <a:p>
            <a:r>
              <a:rPr lang="en-US" dirty="0" err="1"/>
              <a:t>EuXFEL</a:t>
            </a:r>
            <a:r>
              <a:rPr lang="en-US" dirty="0"/>
              <a:t> CW SRF setup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52DFC7-B167-4931-A203-E3028D287359}"/>
              </a:ext>
            </a:extLst>
          </p:cNvPr>
          <p:cNvSpPr txBox="1">
            <a:spLocks/>
          </p:cNvSpPr>
          <p:nvPr/>
        </p:nvSpPr>
        <p:spPr>
          <a:xfrm>
            <a:off x="191344" y="2020212"/>
            <a:ext cx="11261648" cy="9361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rgbClr val="009FDF"/>
              </a:solidFill>
              <a:latin typeface="DesySans Office Cn Medium" panose="020B05060400000200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3E9BDE-D41D-4EE6-A458-03ED5D3E9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955" y="1646485"/>
            <a:ext cx="649897" cy="54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B1B99C-9E2D-427E-98EF-4485C830FF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14" b="17841"/>
          <a:stretch/>
        </p:blipFill>
        <p:spPr>
          <a:xfrm>
            <a:off x="6870695" y="2889000"/>
            <a:ext cx="792692" cy="54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FD83ED-5AB5-4268-A3FE-1C65ABDA34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1955" y="2254064"/>
            <a:ext cx="761432" cy="54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9754A5-DB7D-45E2-9F9B-D0E945CCD4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6211" y="3523936"/>
            <a:ext cx="707176" cy="540000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F8F3428-D4D8-484C-AA3F-04EEAD70FA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397264"/>
              </p:ext>
            </p:extLst>
          </p:nvPr>
        </p:nvGraphicFramePr>
        <p:xfrm>
          <a:off x="7896201" y="1812498"/>
          <a:ext cx="3639886" cy="2251438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225009">
                  <a:extLst>
                    <a:ext uri="{9D8B030D-6E8A-4147-A177-3AD203B41FA5}">
                      <a16:colId xmlns:a16="http://schemas.microsoft.com/office/drawing/2014/main" val="2363023841"/>
                    </a:ext>
                  </a:extLst>
                </a:gridCol>
                <a:gridCol w="1414877">
                  <a:extLst>
                    <a:ext uri="{9D8B030D-6E8A-4147-A177-3AD203B41FA5}">
                      <a16:colId xmlns:a16="http://schemas.microsoft.com/office/drawing/2014/main" val="532894720"/>
                    </a:ext>
                  </a:extLst>
                </a:gridCol>
              </a:tblGrid>
              <a:tr h="272562">
                <a:tc>
                  <a:txBody>
                    <a:bodyPr/>
                    <a:lstStyle/>
                    <a:p>
                      <a:pPr marL="0" marR="0" indent="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Parameters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Values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3864320"/>
                  </a:ext>
                </a:extLst>
              </a:tr>
              <a:tr h="272562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E</a:t>
                      </a:r>
                      <a:r>
                        <a:rPr lang="en-GB" sz="1400" baseline="-25000">
                          <a:effectLst/>
                        </a:rPr>
                        <a:t>cathode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55 MV/m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81445735"/>
                  </a:ext>
                </a:extLst>
              </a:tr>
              <a:tr h="272562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A1: </a:t>
                      </a:r>
                      <a:r>
                        <a:rPr lang="en-GB" sz="1400" dirty="0" err="1">
                          <a:effectLst/>
                        </a:rPr>
                        <a:t>E</a:t>
                      </a:r>
                      <a:r>
                        <a:rPr lang="en-GB" sz="1400" baseline="-25000" dirty="0" err="1">
                          <a:effectLst/>
                        </a:rPr>
                        <a:t>peak</a:t>
                      </a:r>
                      <a:r>
                        <a:rPr lang="en-GB" sz="1400" dirty="0">
                          <a:effectLst/>
                        </a:rPr>
                        <a:t>(1st ½)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32 MV/m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02420416"/>
                  </a:ext>
                </a:extLst>
              </a:tr>
              <a:tr h="358438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A1: </a:t>
                      </a:r>
                      <a:r>
                        <a:rPr lang="en-GB" sz="1400" dirty="0" err="1">
                          <a:effectLst/>
                        </a:rPr>
                        <a:t>E</a:t>
                      </a:r>
                      <a:r>
                        <a:rPr lang="en-GB" sz="1400" baseline="-25000" dirty="0" err="1">
                          <a:effectLst/>
                        </a:rPr>
                        <a:t>peak</a:t>
                      </a:r>
                      <a:r>
                        <a:rPr lang="en-GB" sz="1400" dirty="0">
                          <a:effectLst/>
                        </a:rPr>
                        <a:t>(2nd ½)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32 MV/m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68179935"/>
                  </a:ext>
                </a:extLst>
              </a:tr>
              <a:tr h="358438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Bunch Charge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100 </a:t>
                      </a:r>
                      <a:r>
                        <a:rPr lang="en-GB" sz="1400" dirty="0" err="1">
                          <a:effectLst/>
                        </a:rPr>
                        <a:t>pC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77868647"/>
                  </a:ext>
                </a:extLst>
              </a:tr>
              <a:tr h="358438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Thermal emit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1um/mm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49864987"/>
                  </a:ext>
                </a:extLst>
              </a:tr>
              <a:tr h="358438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Optimization at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20 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12287890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5D3FB1AF-A8A1-4D4E-A973-018CE465E1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lum bright="-20000" contrast="40000"/>
          </a:blip>
          <a:srcRect b="5019"/>
          <a:stretch/>
        </p:blipFill>
        <p:spPr>
          <a:xfrm>
            <a:off x="2161230" y="4129472"/>
            <a:ext cx="6815096" cy="238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16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D63EE-D5F8-48D5-938D-363047CEB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Optimization for Injector Section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4A6A6-C32F-4400-B18B-ED28040D6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471774"/>
            <a:ext cx="6696124" cy="2183838"/>
          </a:xfrm>
        </p:spPr>
        <p:txBody>
          <a:bodyPr/>
          <a:lstStyle/>
          <a:p>
            <a:pPr algn="just"/>
            <a:r>
              <a:rPr lang="en-US" sz="1600" dirty="0"/>
              <a:t>Best cases for 2mm rms electron bunch length are compared </a:t>
            </a:r>
          </a:p>
          <a:p>
            <a:pPr algn="just"/>
            <a:r>
              <a:rPr lang="en-US" sz="1600" dirty="0"/>
              <a:t>This 2mm BL </a:t>
            </a:r>
            <a:r>
              <a:rPr lang="en-US" sz="1600" dirty="0">
                <a:sym typeface="Wingdings" panose="05000000000000000000" pitchFamily="2" charset="2"/>
              </a:rPr>
              <a:t> </a:t>
            </a:r>
            <a:r>
              <a:rPr lang="en-US" sz="1600" dirty="0"/>
              <a:t>corresponds to 5 kA peak current and it is sufficient to compress the beam at XFEL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77F221-D01B-482D-A9DA-40EA8BA65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Beam dynamics optimization for high-brightness Photoinjector with various photocathode laser pulse shapes  |  13th MT ARD ST3 Meeting 2025 in DESY Zeuthen  |  Sumaira Zeeshan   |  27. 06.2025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79DBF-D1CF-4746-8B77-16A00D79FA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Comparison of four Photoinjector Laser shapes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838EBB-F5FE-4E5B-96B8-DE6D30FAC3A0}"/>
              </a:ext>
            </a:extLst>
          </p:cNvPr>
          <p:cNvSpPr/>
          <p:nvPr/>
        </p:nvSpPr>
        <p:spPr>
          <a:xfrm>
            <a:off x="6744070" y="6010448"/>
            <a:ext cx="5275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Slice emittance and slice current Optimized cases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9D5C91F-0DCB-4E52-A1E0-B1DE1936AEB0}"/>
              </a:ext>
            </a:extLst>
          </p:cNvPr>
          <p:cNvGrpSpPr/>
          <p:nvPr/>
        </p:nvGrpSpPr>
        <p:grpSpPr>
          <a:xfrm>
            <a:off x="7278825" y="504056"/>
            <a:ext cx="3807313" cy="2924944"/>
            <a:chOff x="6672064" y="1635838"/>
            <a:chExt cx="4896544" cy="399898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CCC8DA9-FBA5-4A57-9092-E3BC3256B94E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84" r="7103"/>
            <a:stretch/>
          </p:blipFill>
          <p:spPr bwMode="auto">
            <a:xfrm>
              <a:off x="6672064" y="1635838"/>
              <a:ext cx="4896544" cy="399898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EA8C25E-442D-410E-8FB3-915C45E0B1BF}"/>
                </a:ext>
              </a:extLst>
            </p:cNvPr>
            <p:cNvCxnSpPr>
              <a:cxnSpLocks/>
            </p:cNvCxnSpPr>
            <p:nvPr/>
          </p:nvCxnSpPr>
          <p:spPr>
            <a:xfrm>
              <a:off x="7392144" y="2693422"/>
              <a:ext cx="4032448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0073088-FAF7-4377-B7D9-BE96791EE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698" y="3487703"/>
            <a:ext cx="3918972" cy="2562108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292CD0D-B97D-4810-BE40-1349AA93A1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588963"/>
              </p:ext>
            </p:extLst>
          </p:nvPr>
        </p:nvGraphicFramePr>
        <p:xfrm>
          <a:off x="551384" y="3034088"/>
          <a:ext cx="5878964" cy="235213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402098">
                  <a:extLst>
                    <a:ext uri="{9D8B030D-6E8A-4147-A177-3AD203B41FA5}">
                      <a16:colId xmlns:a16="http://schemas.microsoft.com/office/drawing/2014/main" val="1159942527"/>
                    </a:ext>
                  </a:extLst>
                </a:gridCol>
                <a:gridCol w="881035">
                  <a:extLst>
                    <a:ext uri="{9D8B030D-6E8A-4147-A177-3AD203B41FA5}">
                      <a16:colId xmlns:a16="http://schemas.microsoft.com/office/drawing/2014/main" val="2983197347"/>
                    </a:ext>
                  </a:extLst>
                </a:gridCol>
                <a:gridCol w="1018087">
                  <a:extLst>
                    <a:ext uri="{9D8B030D-6E8A-4147-A177-3AD203B41FA5}">
                      <a16:colId xmlns:a16="http://schemas.microsoft.com/office/drawing/2014/main" val="3897086806"/>
                    </a:ext>
                  </a:extLst>
                </a:gridCol>
                <a:gridCol w="724407">
                  <a:extLst>
                    <a:ext uri="{9D8B030D-6E8A-4147-A177-3AD203B41FA5}">
                      <a16:colId xmlns:a16="http://schemas.microsoft.com/office/drawing/2014/main" val="1447325654"/>
                    </a:ext>
                  </a:extLst>
                </a:gridCol>
                <a:gridCol w="853337">
                  <a:extLst>
                    <a:ext uri="{9D8B030D-6E8A-4147-A177-3AD203B41FA5}">
                      <a16:colId xmlns:a16="http://schemas.microsoft.com/office/drawing/2014/main" val="88177651"/>
                    </a:ext>
                  </a:extLst>
                </a:gridCol>
              </a:tblGrid>
              <a:tr h="310346"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 Cases for 2mm rms electron bunch length</a:t>
                      </a:r>
                      <a:endParaRPr lang="de-DE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929185"/>
                  </a:ext>
                </a:extLst>
              </a:tr>
              <a:tr h="367486">
                <a:tc>
                  <a:txBody>
                    <a:bodyPr/>
                    <a:lstStyle/>
                    <a:p>
                      <a:pPr marL="0" marR="0" lvl="0" indent="0" algn="ctr" defTabSz="8450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Parameters </a:t>
                      </a:r>
                      <a:endParaRPr lang="de-DE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G+RU</a:t>
                      </a:r>
                      <a:endParaRPr lang="de-DE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FT+TG</a:t>
                      </a:r>
                      <a:endParaRPr lang="de-DE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</a:t>
                      </a:r>
                      <a:endParaRPr lang="de-DE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IP+TG</a:t>
                      </a:r>
                      <a:endParaRPr lang="de-DE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127742"/>
                  </a:ext>
                </a:extLst>
              </a:tr>
              <a:tr h="367486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emit (mm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mrad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sz="1600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200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</a:t>
                      </a:r>
                      <a:endParaRPr lang="de-DE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  <a:endParaRPr lang="de-DE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</a:t>
                      </a:r>
                      <a:endParaRPr lang="de-DE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  <a:endParaRPr lang="de-DE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754103"/>
                  </a:ext>
                </a:extLst>
              </a:tr>
              <a:tr h="367486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 emit (keV mm)</a:t>
                      </a:r>
                      <a:endParaRPr lang="de-DE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200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610</a:t>
                      </a:r>
                      <a:endParaRPr lang="de-DE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395</a:t>
                      </a:r>
                      <a:endParaRPr lang="de-DE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506</a:t>
                      </a:r>
                      <a:endParaRPr lang="de-DE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471</a:t>
                      </a:r>
                      <a:endParaRPr lang="de-DE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5632948"/>
                  </a:ext>
                </a:extLst>
              </a:tr>
              <a:tr h="305007">
                <a:tc>
                  <a:txBody>
                    <a:bodyPr/>
                    <a:lstStyle/>
                    <a:p>
                      <a:pPr marL="0" marR="0" lvl="0" indent="0" algn="l" defTabSz="8450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spread (MeV)</a:t>
                      </a:r>
                      <a:endParaRPr lang="de-DE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200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0.56</a:t>
                      </a:r>
                      <a:endParaRPr lang="de-DE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</a:t>
                      </a:r>
                      <a:endParaRPr lang="de-DE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</a:t>
                      </a:r>
                      <a:endParaRPr lang="de-DE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</a:t>
                      </a:r>
                      <a:endParaRPr lang="de-DE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9868662"/>
                  </a:ext>
                </a:extLst>
              </a:tr>
              <a:tr h="533763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4D Bright (A/µm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200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1231</a:t>
                      </a:r>
                      <a:endParaRPr lang="de-DE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1708</a:t>
                      </a:r>
                      <a:endParaRPr lang="de-DE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1983</a:t>
                      </a:r>
                      <a:endParaRPr lang="de-DE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de-DE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863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1915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7232D-E64B-456E-AF54-125AC34CC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to End Simulations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13F70-28B7-4E26-A294-1517696B7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406427"/>
            <a:ext cx="11376025" cy="3030685"/>
          </a:xfrm>
        </p:spPr>
        <p:txBody>
          <a:bodyPr/>
          <a:lstStyle/>
          <a:p>
            <a:pPr algn="just"/>
            <a:r>
              <a:rPr lang="en-GB" dirty="0"/>
              <a:t>Highest brightness at the end of injector for the IP+TG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GB" dirty="0"/>
              <a:t> further tracking for final evaluation as compared to other photocathode laser shapes</a:t>
            </a:r>
          </a:p>
          <a:p>
            <a:pPr algn="just"/>
            <a:r>
              <a:rPr lang="en-GB" dirty="0"/>
              <a:t>S2E simulations to see the behaviour under compression under collective effects</a:t>
            </a:r>
          </a:p>
          <a:p>
            <a:pPr algn="just"/>
            <a:r>
              <a:rPr lang="en-GB" dirty="0"/>
              <a:t>Multistage bunch compression involves </a:t>
            </a:r>
          </a:p>
          <a:p>
            <a:pPr lvl="1" algn="just"/>
            <a:r>
              <a:rPr lang="en-GB" dirty="0"/>
              <a:t>the mixing of longitudinal beam slices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GB" dirty="0"/>
              <a:t> local beam parameters as slice emittance &amp; energy spread become critical</a:t>
            </a:r>
          </a:p>
          <a:p>
            <a:pPr lvl="1" algn="just"/>
            <a:r>
              <a:rPr lang="en-GB" dirty="0"/>
              <a:t>The shape of the photocathode laser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distribution of the slice parameters within the bunch</a:t>
            </a:r>
          </a:p>
          <a:p>
            <a:pPr marL="0" indent="0" algn="just">
              <a:buNone/>
            </a:pPr>
            <a:r>
              <a:rPr lang="en-GB" dirty="0"/>
              <a:t> </a:t>
            </a:r>
          </a:p>
          <a:p>
            <a:pPr algn="just"/>
            <a:r>
              <a:rPr lang="en-GB" dirty="0"/>
              <a:t>The final estimation of 4D and 6D brightness at the end of S2E simulations reveal ?</a:t>
            </a:r>
          </a:p>
          <a:p>
            <a:pPr marL="0" indent="0" algn="just">
              <a:buNone/>
            </a:pPr>
            <a:endParaRPr lang="en-GB" dirty="0"/>
          </a:p>
          <a:p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E62253-8F8E-414A-92A6-DC3C54B64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Beam dynamics optimization for high-brightness Photoinjector with various photocathode laser pulse shapes  |  13th MT ARD ST3 Meeting 2025 in DESY Zeuthen  |  Sumaira Zeeshan   |  27. 06.2025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D536D1-65B4-445A-BA3B-412C3D8428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CAF274-CB04-4A48-9795-7549637506AB}"/>
              </a:ext>
            </a:extLst>
          </p:cNvPr>
          <p:cNvSpPr/>
          <p:nvPr/>
        </p:nvSpPr>
        <p:spPr>
          <a:xfrm>
            <a:off x="6240016" y="4533421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Details on my poster</a:t>
            </a:r>
            <a:endParaRPr lang="de-DE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705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0AD6CCA-2661-4C25-9614-623803F925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Sumaira </a:t>
            </a:r>
            <a:r>
              <a:rPr lang="de-DE" dirty="0" err="1"/>
              <a:t>Zeeshan</a:t>
            </a:r>
            <a:r>
              <a:rPr lang="de-DE" dirty="0"/>
              <a:t>	</a:t>
            </a:r>
          </a:p>
          <a:p>
            <a:r>
              <a:rPr lang="de-DE" dirty="0"/>
              <a:t>PITZ, DESY</a:t>
            </a:r>
          </a:p>
          <a:p>
            <a:r>
              <a:rPr lang="de-DE" dirty="0"/>
              <a:t>sumaira.zeeshan@desy.de</a:t>
            </a:r>
          </a:p>
          <a:p>
            <a:r>
              <a:rPr lang="de-DE" dirty="0"/>
              <a:t>Tel : +49 33762 77494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2D934F-B08D-4FFA-9DA1-27978ED48584}"/>
              </a:ext>
            </a:extLst>
          </p:cNvPr>
          <p:cNvSpPr txBox="1"/>
          <p:nvPr/>
        </p:nvSpPr>
        <p:spPr>
          <a:xfrm>
            <a:off x="623392" y="548680"/>
            <a:ext cx="2438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accent3">
                    <a:lumMod val="60000"/>
                    <a:lumOff val="40000"/>
                  </a:schemeClr>
                </a:solidFill>
                <a:latin typeface="DesySans Office" panose="020B0503040000020003" pitchFamily="34" charset="0"/>
              </a:rPr>
              <a:t>THANK YOU</a:t>
            </a:r>
            <a:r>
              <a:rPr lang="en-US" sz="1600" b="1">
                <a:solidFill>
                  <a:schemeClr val="accent3">
                    <a:lumMod val="60000"/>
                    <a:lumOff val="40000"/>
                  </a:schemeClr>
                </a:solidFill>
                <a:latin typeface="DesySans Office" panose="020B0503040000020003" pitchFamily="34" charset="0"/>
              </a:rPr>
              <a:t> </a:t>
            </a:r>
            <a:r>
              <a:rPr lang="en-US" sz="3200">
                <a:solidFill>
                  <a:schemeClr val="accent2"/>
                </a:solidFill>
                <a:latin typeface="Berlin Sans FB" panose="020E0602020502020306" pitchFamily="34" charset="0"/>
              </a:rPr>
              <a:t>.</a:t>
            </a:r>
            <a:r>
              <a:rPr lang="en-US" sz="160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50633439"/>
      </p:ext>
    </p:extLst>
  </p:cSld>
  <p:clrMapOvr>
    <a:masterClrMapping/>
  </p:clrMapOvr>
</p:sld>
</file>

<file path=ppt/theme/theme1.xml><?xml version="1.0" encoding="utf-8"?>
<a:theme xmlns:a="http://schemas.openxmlformats.org/drawingml/2006/main" name="DESY_PowerPoint_16x9_en-2">
  <a:themeElements>
    <a:clrScheme name="Benutzerdefiniert 63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DESY_PowerPoint_16x9_en.potx" id="{14073260-8C2D-4AB2-A81C-2042420C348F}" vid="{AD62EC48-8461-453D-92FA-1EE04F54074A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DESY_PowerPoint_16x9_en-2</Template>
  <TotalTime>0</TotalTime>
  <Words>497</Words>
  <Application>Microsoft Office PowerPoint</Application>
  <PresentationFormat>Widescreen</PresentationFormat>
  <Paragraphs>78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Berlin Sans FB</vt:lpstr>
      <vt:lpstr>DesySans Office</vt:lpstr>
      <vt:lpstr>DesySans Office Cn Medium</vt:lpstr>
      <vt:lpstr>Times New Roman</vt:lpstr>
      <vt:lpstr>Wingdings</vt:lpstr>
      <vt:lpstr>DESY_PowerPoint_16x9_en-2</vt:lpstr>
      <vt:lpstr>Beam dynamics Optimization for a High-brightness Photoinjector with various Photocathode Laser Pulse Shapes</vt:lpstr>
      <vt:lpstr>Beam Dynamics Optimization</vt:lpstr>
      <vt:lpstr>Optimization for Injector Section</vt:lpstr>
      <vt:lpstr>Start to End Simulations</vt:lpstr>
      <vt:lpstr>PowerPoint Presentation</vt:lpstr>
    </vt:vector>
  </TitlesOfParts>
  <Company>DESY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Frank Stephan</dc:creator>
  <cp:lastModifiedBy>Zeeshan, Sumaira</cp:lastModifiedBy>
  <cp:revision>1157</cp:revision>
  <cp:lastPrinted>2021-06-15T11:19:52Z</cp:lastPrinted>
  <dcterms:created xsi:type="dcterms:W3CDTF">2017-11-10T10:47:33Z</dcterms:created>
  <dcterms:modified xsi:type="dcterms:W3CDTF">2025-06-24T10:07:51Z</dcterms:modified>
</cp:coreProperties>
</file>