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4" r:id="rId5"/>
    <p:sldId id="266" r:id="rId6"/>
    <p:sldId id="280" r:id="rId7"/>
    <p:sldId id="283" r:id="rId8"/>
    <p:sldId id="285" r:id="rId9"/>
    <p:sldId id="301" r:id="rId10"/>
    <p:sldId id="290" r:id="rId11"/>
    <p:sldId id="291" r:id="rId12"/>
    <p:sldId id="294" r:id="rId13"/>
    <p:sldId id="297" r:id="rId14"/>
    <p:sldId id="302" r:id="rId15"/>
    <p:sldId id="307" r:id="rId16"/>
    <p:sldId id="305" r:id="rId17"/>
    <p:sldId id="306" r:id="rId18"/>
    <p:sldId id="303" r:id="rId19"/>
  </p:sldIdLst>
  <p:sldSz cx="12192000" cy="6858000"/>
  <p:notesSz cx="6958013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2" autoAdjust="0"/>
    <p:restoredTop sz="97307" autoAdjust="0"/>
  </p:normalViewPr>
  <p:slideViewPr>
    <p:cSldViewPr showGuides="1">
      <p:cViewPr varScale="1">
        <p:scale>
          <a:sx n="98" d="100"/>
          <a:sy n="98" d="100"/>
        </p:scale>
        <p:origin x="57" y="3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8" d="100"/>
          <a:sy n="108" d="100"/>
        </p:scale>
        <p:origin x="528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6/27/2025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6/27/2025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5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5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27/06/25</a:t>
            </a:r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27/06/25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27/06/25</a:t>
            </a:r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27/06/25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 noProof="1"/>
              <a:t>27/06/25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 noProof="1"/>
              <a:t>27/06/25</a:t>
            </a:r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5832475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fr-FR" noProof="1"/>
              <a:t>Jens Schäfer </a:t>
            </a:r>
            <a:endParaRPr lang="en-US" noProof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de-DE" noProof="1"/>
              <a:t>27/06/25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58" r:id="rId14"/>
    <p:sldLayoutId id="2147483659" r:id="rId15"/>
    <p:sldLayoutId id="2147483660" r:id="rId16"/>
    <p:sldLayoutId id="2147483661" r:id="rId17"/>
    <p:sldLayoutId id="2147483697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A8BC-EA59-3D87-88A5-7E62B55D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60" y="368300"/>
            <a:ext cx="5616575" cy="4681538"/>
          </a:xfrm>
        </p:spPr>
        <p:txBody>
          <a:bodyPr/>
          <a:lstStyle/>
          <a:p>
            <a:r>
              <a:rPr lang="en-GB" b="1" dirty="0"/>
              <a:t>Simulation-based optimization of the injection of ultrashort non-Gaussian electron beams into a storage ring 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0B7936-3BA1-A9AB-4549-18953D3C1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60" y="5265738"/>
            <a:ext cx="5940549" cy="1011236"/>
          </a:xfrm>
        </p:spPr>
        <p:txBody>
          <a:bodyPr/>
          <a:lstStyle/>
          <a:p>
            <a:r>
              <a:rPr lang="de-DE" b="1" dirty="0"/>
              <a:t>Jens Schäfer</a:t>
            </a:r>
            <a:r>
              <a:rPr lang="de-DE" dirty="0"/>
              <a:t>, </a:t>
            </a:r>
          </a:p>
          <a:p>
            <a:r>
              <a:rPr lang="de-DE" sz="1500" dirty="0"/>
              <a:t>M. Fuchs, B. Härer, R. Ruprecht, M. Schwarz, M. Schuh, C. Xu</a:t>
            </a:r>
            <a:endParaRPr lang="en-GB" sz="15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42E441-65DA-3C8A-77C3-3B42E16C5AF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computer generated image of a factory&#10;&#10;AI-generated content may be incorrect.">
            <a:extLst>
              <a:ext uri="{FF2B5EF4-FFF2-40B4-BE49-F238E27FC236}">
                <a16:creationId xmlns:a16="http://schemas.microsoft.com/office/drawing/2014/main" id="{877C5CFD-7466-EE8D-0F2E-D72F9BD23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467133"/>
            <a:ext cx="5803899" cy="392373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A901C0-E4B2-312A-09A4-589D2F0E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27/06/25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EE73F5-795D-5904-6459-7E04E2B4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8EF3FF-F538-AEC2-DDC7-E78A4E4C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D017804-2C76-06A9-60F2-EB8B46BFC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ED568F07-473A-FBED-D588-57B7B61D2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12" y="5661248"/>
            <a:ext cx="1332038" cy="6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57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096A9-1A7E-B432-B5B7-C59096955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3F39-D75A-0199-68A7-13FD66D4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Transverse </a:t>
            </a:r>
            <a:r>
              <a:rPr lang="de-DE" dirty="0" err="1"/>
              <a:t>Optics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9B19E-1397-6718-D717-805B9260C46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57801-4F58-DEBD-9336-6BE1E5BFBC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C0604-9A2C-BFE9-3713-5C6E8B9FAB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F96E01D5-00DC-0937-6CCE-6B179283B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4" y="1166439"/>
            <a:ext cx="6774297" cy="5322653"/>
          </a:xfrm>
        </p:spPr>
        <p:txBody>
          <a:bodyPr/>
          <a:lstStyle/>
          <a:p>
            <a:pPr lvl="1"/>
            <a:r>
              <a:rPr lang="en-GB" dirty="0"/>
              <a:t>Remaining quadrupoles utilized for </a:t>
            </a:r>
          </a:p>
          <a:p>
            <a:pPr lvl="3"/>
            <a:r>
              <a:rPr lang="en-GB" dirty="0">
                <a:solidFill>
                  <a:schemeClr val="accent1"/>
                </a:solidFill>
              </a:rPr>
              <a:t>Beam transport (FLUTE, IL1, IL2) </a:t>
            </a:r>
          </a:p>
          <a:p>
            <a:pPr lvl="3"/>
            <a:r>
              <a:rPr lang="en-GB" dirty="0">
                <a:solidFill>
                  <a:schemeClr val="accent4"/>
                </a:solidFill>
              </a:rPr>
              <a:t>Matching (IL2, IL3) </a:t>
            </a:r>
            <a:r>
              <a:rPr lang="en-GB" dirty="0"/>
              <a:t>with 6 quadrupoles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6D tracking shows non-gaussian bunch shape at </a:t>
            </a:r>
            <a:br>
              <a:rPr lang="en-GB" dirty="0"/>
            </a:br>
            <a:r>
              <a:rPr lang="en-GB" dirty="0"/>
              <a:t>injection point due to IL2 rotation and higher order effects</a:t>
            </a:r>
          </a:p>
          <a:p>
            <a:pPr lvl="3">
              <a:buFont typeface="Wingdings" panose="05000000000000000000" pitchFamily="2" charset="2"/>
              <a:buChar char="à"/>
            </a:pPr>
            <a:r>
              <a:rPr lang="en-GB" dirty="0"/>
              <a:t>Matching optimization based on expensive 6D tracking, </a:t>
            </a:r>
          </a:p>
          <a:p>
            <a:pPr lvl="3">
              <a:buFont typeface="Wingdings" panose="05000000000000000000" pitchFamily="2" charset="2"/>
              <a:buChar char="à"/>
            </a:pPr>
            <a:r>
              <a:rPr lang="en-GB" dirty="0"/>
              <a:t>NN training not feasible</a:t>
            </a:r>
          </a:p>
          <a:p>
            <a:pPr lvl="3">
              <a:buFont typeface="Wingdings" panose="05000000000000000000" pitchFamily="2" charset="2"/>
              <a:buChar char="à"/>
            </a:pPr>
            <a:r>
              <a:rPr lang="en-GB" dirty="0"/>
              <a:t>Ideal for Bayesian Optimization (BO)</a:t>
            </a:r>
          </a:p>
          <a:p>
            <a:pPr lvl="3">
              <a:buFont typeface="Wingdings" panose="05000000000000000000" pitchFamily="2" charset="2"/>
              <a:buChar char="à"/>
            </a:pPr>
            <a:endParaRPr lang="en-GB" dirty="0"/>
          </a:p>
          <a:p>
            <a:pPr lvl="1"/>
            <a:r>
              <a:rPr lang="en-GB" dirty="0"/>
              <a:t>BO implementation in python with </a:t>
            </a:r>
            <a:r>
              <a:rPr lang="en-GB" i="1" dirty="0" err="1"/>
              <a:t>xopt</a:t>
            </a:r>
            <a:endParaRPr lang="en-GB" i="1" dirty="0"/>
          </a:p>
          <a:p>
            <a:pPr lvl="1"/>
            <a:r>
              <a:rPr lang="en-GB" dirty="0"/>
              <a:t>Fully customizable optimization function </a:t>
            </a:r>
            <a:r>
              <a:rPr lang="en-GB" i="1" dirty="0"/>
              <a:t>f </a:t>
            </a:r>
          </a:p>
          <a:p>
            <a:pPr lvl="3"/>
            <a:r>
              <a:rPr lang="en-GB" dirty="0"/>
              <a:t>Calculation of matching parameter : (𝛽</a:t>
            </a:r>
            <a:r>
              <a:rPr lang="en-GB" baseline="-25000" dirty="0" err="1"/>
              <a:t>x,y</a:t>
            </a:r>
            <a:r>
              <a:rPr lang="en-GB" dirty="0"/>
              <a:t> , 𝛼</a:t>
            </a:r>
            <a:r>
              <a:rPr lang="en-GB" baseline="-25000" dirty="0" err="1"/>
              <a:t>x,y</a:t>
            </a:r>
            <a:r>
              <a:rPr lang="en-GB" dirty="0"/>
              <a:t> , 𝜂</a:t>
            </a:r>
            <a:r>
              <a:rPr lang="en-GB" baseline="-25000" dirty="0" err="1"/>
              <a:t>x,y</a:t>
            </a:r>
            <a:r>
              <a:rPr lang="en-GB" baseline="-25000" dirty="0"/>
              <a:t> 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/>
              <a:t>directly from 6D particle distribution </a:t>
            </a:r>
            <a:endParaRPr lang="en-GB" i="1" dirty="0"/>
          </a:p>
          <a:p>
            <a:pPr lvl="3"/>
            <a:r>
              <a:rPr lang="en-GB" dirty="0"/>
              <a:t>trimming of long non-gaussian tails </a:t>
            </a:r>
          </a:p>
          <a:p>
            <a:pPr lvl="1"/>
            <a:endParaRPr lang="en-GB" i="1" dirty="0"/>
          </a:p>
          <a:p>
            <a:pPr lvl="5"/>
            <a:r>
              <a:rPr lang="en-GB" dirty="0"/>
              <a:t>	Work in progress…</a:t>
            </a:r>
          </a:p>
          <a:p>
            <a:pPr marL="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F1C53F-E24F-09E9-051D-31BD2ED72592}"/>
              </a:ext>
            </a:extLst>
          </p:cNvPr>
          <p:cNvGrpSpPr/>
          <p:nvPr/>
        </p:nvGrpSpPr>
        <p:grpSpPr>
          <a:xfrm>
            <a:off x="5159896" y="205760"/>
            <a:ext cx="6912768" cy="2341203"/>
            <a:chOff x="2855640" y="2418336"/>
            <a:chExt cx="7807934" cy="2827905"/>
          </a:xfrm>
        </p:grpSpPr>
        <p:pic>
          <p:nvPicPr>
            <p:cNvPr id="3" name="Picture 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0F8526AC-CBBA-0C37-4778-D7BECD26B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875" t="10625" r="3626" b="46448"/>
            <a:stretch/>
          </p:blipFill>
          <p:spPr>
            <a:xfrm>
              <a:off x="2855640" y="3118167"/>
              <a:ext cx="7807934" cy="212807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A3D0AD-82D4-46B3-B481-B9B3A83C50D9}"/>
                </a:ext>
              </a:extLst>
            </p:cNvPr>
            <p:cNvSpPr/>
            <p:nvPr/>
          </p:nvSpPr>
          <p:spPr bwMode="gray">
            <a:xfrm>
              <a:off x="6649832" y="2722160"/>
              <a:ext cx="445771" cy="16561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FEB3E1-131D-FA46-DBB0-5842240E7976}"/>
                </a:ext>
              </a:extLst>
            </p:cNvPr>
            <p:cNvSpPr/>
            <p:nvPr/>
          </p:nvSpPr>
          <p:spPr bwMode="gray">
            <a:xfrm>
              <a:off x="3503712" y="2722160"/>
              <a:ext cx="216024" cy="16561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F239D1-0166-0584-4780-C03A29C73857}"/>
                </a:ext>
              </a:extLst>
            </p:cNvPr>
            <p:cNvSpPr/>
            <p:nvPr/>
          </p:nvSpPr>
          <p:spPr bwMode="gray">
            <a:xfrm>
              <a:off x="7470628" y="2722160"/>
              <a:ext cx="1073644" cy="1656184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AAE50B-0B57-51DD-25E2-F97779B9E776}"/>
                </a:ext>
              </a:extLst>
            </p:cNvPr>
            <p:cNvSpPr txBox="1"/>
            <p:nvPr/>
          </p:nvSpPr>
          <p:spPr bwMode="gray">
            <a:xfrm>
              <a:off x="3099638" y="2418336"/>
              <a:ext cx="5694178" cy="9144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400" dirty="0"/>
                <a:t>  Transport			     Transport     Matching</a:t>
              </a:r>
              <a:endParaRPr lang="en-GB" sz="1400" dirty="0" err="1"/>
            </a:p>
          </p:txBody>
        </p:sp>
      </p:grpSp>
      <p:pic>
        <p:nvPicPr>
          <p:cNvPr id="11" name="Picture 10" descr="A diagram of a mathematical model&#10;&#10;AI-generated content may be incorrect.">
            <a:extLst>
              <a:ext uri="{FF2B5EF4-FFF2-40B4-BE49-F238E27FC236}">
                <a16:creationId xmlns:a16="http://schemas.microsoft.com/office/drawing/2014/main" id="{F60A6772-70EF-8F00-F778-135001007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3429000"/>
            <a:ext cx="5280248" cy="22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92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function&#10;&#10;AI-generated content may be incorrect.">
            <a:extLst>
              <a:ext uri="{FF2B5EF4-FFF2-40B4-BE49-F238E27FC236}">
                <a16:creationId xmlns:a16="http://schemas.microsoft.com/office/drawing/2014/main" id="{90404E16-69ED-3524-2028-66F0A9B45E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91" t="8085" r="50750" b="36776"/>
          <a:stretch/>
        </p:blipFill>
        <p:spPr>
          <a:xfrm>
            <a:off x="1459868" y="1470286"/>
            <a:ext cx="1203914" cy="1591140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047A44-3265-C00B-84E5-29F89FCFAF6A}"/>
              </a:ext>
            </a:extLst>
          </p:cNvPr>
          <p:cNvSpPr txBox="1">
            <a:spLocks/>
          </p:cNvSpPr>
          <p:nvPr/>
        </p:nvSpPr>
        <p:spPr bwMode="gray">
          <a:xfrm>
            <a:off x="6450928" y="3618992"/>
            <a:ext cx="5192262" cy="2152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 </a:t>
            </a:r>
            <a:r>
              <a:rPr lang="de-DE" dirty="0" err="1"/>
              <a:t>implemented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Approach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coping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non-</a:t>
            </a:r>
            <a:r>
              <a:rPr lang="de-DE" dirty="0" err="1"/>
              <a:t>linearities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A0311E-C1FA-9C39-5F03-170853C5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17BCE-BE51-68B2-B73B-EA0D666E0A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3269" y="1113639"/>
            <a:ext cx="3780012" cy="369332"/>
          </a:xfrm>
        </p:spPr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ultra-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bunches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transport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4FF10-614C-ED9F-EDD5-8A4D63578D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22AEC-40C2-ACC9-0560-A93C4AC4A0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72E2-71A8-FE85-ADF9-BA4C39E035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EF1D66D-4E4F-72A5-D375-9A88CD57C236}"/>
              </a:ext>
            </a:extLst>
          </p:cNvPr>
          <p:cNvSpPr/>
          <p:nvPr/>
        </p:nvSpPr>
        <p:spPr bwMode="gray">
          <a:xfrm>
            <a:off x="119336" y="-171400"/>
            <a:ext cx="12025336" cy="6696744"/>
          </a:xfrm>
          <a:prstGeom prst="mathPlus">
            <a:avLst>
              <a:gd name="adj1" fmla="val 1052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B3B5CD-52DF-03F9-C4A9-BA590F2D384D}"/>
              </a:ext>
            </a:extLst>
          </p:cNvPr>
          <p:cNvGrpSpPr/>
          <p:nvPr/>
        </p:nvGrpSpPr>
        <p:grpSpPr>
          <a:xfrm>
            <a:off x="3022930" y="1867782"/>
            <a:ext cx="1831202" cy="269068"/>
            <a:chOff x="3935760" y="1628637"/>
            <a:chExt cx="1831202" cy="2690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7FF5E50-DC21-B4D1-E62E-677F4249D60C}"/>
                </a:ext>
              </a:extLst>
            </p:cNvPr>
            <p:cNvGrpSpPr/>
            <p:nvPr/>
          </p:nvGrpSpPr>
          <p:grpSpPr>
            <a:xfrm>
              <a:off x="3935760" y="1628637"/>
              <a:ext cx="379874" cy="269068"/>
              <a:chOff x="5538762" y="1272877"/>
              <a:chExt cx="379874" cy="26906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F313E0-6B51-0214-3181-97FE20AB522A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034E56C5-3811-09A5-C4E0-E54024F0CCCD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140DEF9C-E8A3-A510-65B6-9C322CAD4142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ECC4C80-649C-4B73-D22E-F5263924ED41}"/>
                </a:ext>
              </a:extLst>
            </p:cNvPr>
            <p:cNvGrpSpPr/>
            <p:nvPr/>
          </p:nvGrpSpPr>
          <p:grpSpPr>
            <a:xfrm>
              <a:off x="4943872" y="1628637"/>
              <a:ext cx="379874" cy="269068"/>
              <a:chOff x="6036950" y="1272877"/>
              <a:chExt cx="379874" cy="269068"/>
            </a:xfrm>
          </p:grpSpPr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A620B833-3022-5068-34BB-6423E262FC0B}"/>
                  </a:ext>
                </a:extLst>
              </p:cNvPr>
              <p:cNvSpPr/>
              <p:nvPr/>
            </p:nvSpPr>
            <p:spPr bwMode="gray">
              <a:xfrm>
                <a:off x="6046224" y="1278376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2B19B4E7-015A-A2D2-F827-9B9F1FCA55EA}"/>
                  </a:ext>
                </a:extLst>
              </p:cNvPr>
              <p:cNvSpPr/>
              <p:nvPr/>
            </p:nvSpPr>
            <p:spPr bwMode="gray">
              <a:xfrm rot="10800000">
                <a:off x="6046224" y="1393159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857FD14-EC04-0233-16C2-32C8608B4C08}"/>
                  </a:ext>
                </a:extLst>
              </p:cNvPr>
              <p:cNvSpPr/>
              <p:nvPr/>
            </p:nvSpPr>
            <p:spPr bwMode="gray">
              <a:xfrm>
                <a:off x="6036950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F499EB-B03B-063B-93E7-80C3FB5E392D}"/>
                </a:ext>
              </a:extLst>
            </p:cNvPr>
            <p:cNvGrpSpPr/>
            <p:nvPr/>
          </p:nvGrpSpPr>
          <p:grpSpPr>
            <a:xfrm>
              <a:off x="5387088" y="1628637"/>
              <a:ext cx="379874" cy="269068"/>
              <a:chOff x="6036950" y="1272877"/>
              <a:chExt cx="379874" cy="269068"/>
            </a:xfrm>
          </p:grpSpPr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3EF483FC-3DEF-733C-FE08-FC1CBACB4071}"/>
                  </a:ext>
                </a:extLst>
              </p:cNvPr>
              <p:cNvSpPr/>
              <p:nvPr/>
            </p:nvSpPr>
            <p:spPr bwMode="gray">
              <a:xfrm>
                <a:off x="6046224" y="1278376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14DD6219-0E63-D730-1D2E-BB1E5516D279}"/>
                  </a:ext>
                </a:extLst>
              </p:cNvPr>
              <p:cNvSpPr/>
              <p:nvPr/>
            </p:nvSpPr>
            <p:spPr bwMode="gray">
              <a:xfrm rot="10800000">
                <a:off x="6046224" y="1393159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082F70A-A9C2-94D3-EC3E-374DC214B7E8}"/>
                  </a:ext>
                </a:extLst>
              </p:cNvPr>
              <p:cNvSpPr/>
              <p:nvPr/>
            </p:nvSpPr>
            <p:spPr bwMode="gray">
              <a:xfrm>
                <a:off x="6036950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0CC12A3-EF86-D4AD-649F-086F20E6DEEE}"/>
                </a:ext>
              </a:extLst>
            </p:cNvPr>
            <p:cNvGrpSpPr/>
            <p:nvPr/>
          </p:nvGrpSpPr>
          <p:grpSpPr>
            <a:xfrm>
              <a:off x="4422194" y="1628637"/>
              <a:ext cx="379874" cy="269068"/>
              <a:chOff x="5538762" y="1272877"/>
              <a:chExt cx="379874" cy="26906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8B1B406-BF3B-ED4A-EACB-ACDEDFAE422B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E9CD6989-FE5E-E73B-C57A-F6A044C454B3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DA4D5764-B585-D35C-89AF-57CF4743A257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FB4B356-73BB-B2F6-47F4-A2ABF531AE07}"/>
              </a:ext>
            </a:extLst>
          </p:cNvPr>
          <p:cNvSpPr txBox="1"/>
          <p:nvPr/>
        </p:nvSpPr>
        <p:spPr bwMode="gray">
          <a:xfrm>
            <a:off x="6026567" y="1053196"/>
            <a:ext cx="5616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b="1" dirty="0"/>
              <a:t>Full compression condition (FCC)</a:t>
            </a:r>
          </a:p>
        </p:txBody>
      </p:sp>
      <p:pic>
        <p:nvPicPr>
          <p:cNvPr id="34" name="Picture 33" descr="\documentclass{article}&#10;\usepackage{amsmath}&#10;\pagestyle{empty}&#10;\begin{document}&#10;&#10;$R_{56,\text{IL1}} = -17.7\,$cm&#10;&#10;&#10;&#10;&#10;\end{document}" title="IguanaTex Bitmap Display">
            <a:extLst>
              <a:ext uri="{FF2B5EF4-FFF2-40B4-BE49-F238E27FC236}">
                <a16:creationId xmlns:a16="http://schemas.microsoft.com/office/drawing/2014/main" id="{789DA524-63F4-9153-FD73-8F3337565D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37720" y="1977573"/>
            <a:ext cx="2270434" cy="309016"/>
          </a:xfrm>
          <a:prstGeom prst="rect">
            <a:avLst/>
          </a:prstGeom>
        </p:spPr>
      </p:pic>
      <p:pic>
        <p:nvPicPr>
          <p:cNvPr id="35" name="Picture 34" descr="A graph of a graph and a graph of a graph&#10;&#10;AI-generated content may be incorrect.">
            <a:extLst>
              <a:ext uri="{FF2B5EF4-FFF2-40B4-BE49-F238E27FC236}">
                <a16:creationId xmlns:a16="http://schemas.microsoft.com/office/drawing/2014/main" id="{C23510E4-1D26-AA4B-78EA-D2D5DB41BF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505"/>
          <a:stretch/>
        </p:blipFill>
        <p:spPr>
          <a:xfrm>
            <a:off x="4385690" y="3663623"/>
            <a:ext cx="1630849" cy="1422175"/>
          </a:xfrm>
          <a:prstGeom prst="rect">
            <a:avLst/>
          </a:prstGeom>
        </p:spPr>
      </p:pic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EE338C1-E5B5-BF8C-3893-AB57F60E2EDA}"/>
              </a:ext>
            </a:extLst>
          </p:cNvPr>
          <p:cNvSpPr txBox="1">
            <a:spLocks/>
          </p:cNvSpPr>
          <p:nvPr/>
        </p:nvSpPr>
        <p:spPr bwMode="gray">
          <a:xfrm>
            <a:off x="479376" y="3618992"/>
            <a:ext cx="5192262" cy="2152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NN &amp; SM </a:t>
            </a:r>
            <a:r>
              <a:rPr lang="de-DE" dirty="0" err="1"/>
              <a:t>make</a:t>
            </a:r>
            <a:r>
              <a:rPr lang="de-DE" dirty="0"/>
              <a:t> IL1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accesible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Allows</a:t>
            </a:r>
            <a:r>
              <a:rPr lang="de-DE" dirty="0"/>
              <a:t> fast </a:t>
            </a:r>
            <a:r>
              <a:rPr lang="de-DE" dirty="0" err="1"/>
              <a:t>investigation</a:t>
            </a:r>
            <a:r>
              <a:rPr lang="de-DE" dirty="0"/>
              <a:t> and </a:t>
            </a:r>
            <a:r>
              <a:rPr lang="de-DE" dirty="0" err="1"/>
              <a:t>finally</a:t>
            </a:r>
            <a:br>
              <a:rPr lang="de-DE" dirty="0"/>
            </a:br>
            <a:r>
              <a:rPr lang="de-DE" dirty="0" err="1"/>
              <a:t>formulating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criterions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9" name="Picture 38" descr="A diagram of a mathematical model&#10;&#10;AI-generated content may be incorrect.">
            <a:extLst>
              <a:ext uri="{FF2B5EF4-FFF2-40B4-BE49-F238E27FC236}">
                <a16:creationId xmlns:a16="http://schemas.microsoft.com/office/drawing/2014/main" id="{4E3F6F98-38E6-9E7F-DA0E-BC9E6F907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083" y="4077072"/>
            <a:ext cx="2124270" cy="9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1591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F5672-FFB9-BEF5-A4BD-213B4CF2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function&#10;&#10;AI-generated content may be incorrect.">
            <a:extLst>
              <a:ext uri="{FF2B5EF4-FFF2-40B4-BE49-F238E27FC236}">
                <a16:creationId xmlns:a16="http://schemas.microsoft.com/office/drawing/2014/main" id="{34D123FC-47A3-76B4-416A-169B94C13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91" t="8085" r="50750" b="36776"/>
          <a:stretch/>
        </p:blipFill>
        <p:spPr>
          <a:xfrm>
            <a:off x="1459868" y="1470286"/>
            <a:ext cx="1203914" cy="1591140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2058B0-C472-0A43-D4FA-84C711DC63F7}"/>
              </a:ext>
            </a:extLst>
          </p:cNvPr>
          <p:cNvSpPr txBox="1">
            <a:spLocks/>
          </p:cNvSpPr>
          <p:nvPr/>
        </p:nvSpPr>
        <p:spPr bwMode="gray">
          <a:xfrm>
            <a:off x="6450928" y="3618992"/>
            <a:ext cx="5192262" cy="2152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BO </a:t>
            </a:r>
            <a:r>
              <a:rPr lang="de-DE" dirty="0" err="1"/>
              <a:t>implemented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Approach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coping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non-</a:t>
            </a:r>
            <a:r>
              <a:rPr lang="de-DE" dirty="0" err="1"/>
              <a:t>linearities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dirty="0"/>
              <a:t>Further </a:t>
            </a:r>
            <a:r>
              <a:rPr lang="de-DE" dirty="0" err="1"/>
              <a:t>ingeneering</a:t>
            </a:r>
            <a:r>
              <a:rPr lang="de-DE" dirty="0"/>
              <a:t> on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f </a:t>
            </a:r>
            <a:r>
              <a:rPr lang="de-DE" dirty="0" err="1"/>
              <a:t>required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3430E-BDC6-FCA9-2F8C-2477EE76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>
                <a:solidFill>
                  <a:schemeClr val="accent1"/>
                </a:solidFill>
              </a:rPr>
              <a:t>&amp; Outlook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55EE8-2741-7308-383B-97EB790FD7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3269" y="1113639"/>
            <a:ext cx="3780012" cy="369332"/>
          </a:xfrm>
        </p:spPr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ultra-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bunches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transport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2F901-2160-0754-1CB4-29C806669D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9BF76-C88E-922A-BF86-A314663C8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43DD0-6953-D418-FC1D-A9962A3BD5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0888FE93-E443-974B-8CA0-CFA6FF91E2A8}"/>
              </a:ext>
            </a:extLst>
          </p:cNvPr>
          <p:cNvSpPr/>
          <p:nvPr/>
        </p:nvSpPr>
        <p:spPr bwMode="gray">
          <a:xfrm>
            <a:off x="119336" y="-171400"/>
            <a:ext cx="12025336" cy="6696744"/>
          </a:xfrm>
          <a:prstGeom prst="mathPlus">
            <a:avLst>
              <a:gd name="adj1" fmla="val 1052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3E5FE2-13E5-A61D-7B63-DC83D2A3F756}"/>
              </a:ext>
            </a:extLst>
          </p:cNvPr>
          <p:cNvGrpSpPr/>
          <p:nvPr/>
        </p:nvGrpSpPr>
        <p:grpSpPr>
          <a:xfrm>
            <a:off x="3022930" y="1867782"/>
            <a:ext cx="1831202" cy="269068"/>
            <a:chOff x="3935760" y="1628637"/>
            <a:chExt cx="1831202" cy="2690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534D41-E9FD-4D9B-B55A-29FBDF2C03A5}"/>
                </a:ext>
              </a:extLst>
            </p:cNvPr>
            <p:cNvGrpSpPr/>
            <p:nvPr/>
          </p:nvGrpSpPr>
          <p:grpSpPr>
            <a:xfrm>
              <a:off x="3935760" y="1628637"/>
              <a:ext cx="379874" cy="269068"/>
              <a:chOff x="5538762" y="1272877"/>
              <a:chExt cx="379874" cy="26906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57517D8-F084-6141-A140-FAAE350FE461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B96414BD-8AA3-C715-987D-9CD0843FBBE3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3763B8DC-EDC9-46B9-09B7-B539BABA848C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DE5660-BA24-1205-7E9F-7229535C0D97}"/>
                </a:ext>
              </a:extLst>
            </p:cNvPr>
            <p:cNvGrpSpPr/>
            <p:nvPr/>
          </p:nvGrpSpPr>
          <p:grpSpPr>
            <a:xfrm>
              <a:off x="4943872" y="1628637"/>
              <a:ext cx="379874" cy="269068"/>
              <a:chOff x="6036950" y="1272877"/>
              <a:chExt cx="379874" cy="269068"/>
            </a:xfrm>
          </p:grpSpPr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D041BFE9-B429-1CFB-63EB-44B30D3B4954}"/>
                  </a:ext>
                </a:extLst>
              </p:cNvPr>
              <p:cNvSpPr/>
              <p:nvPr/>
            </p:nvSpPr>
            <p:spPr bwMode="gray">
              <a:xfrm>
                <a:off x="6046224" y="1278376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A4ED123A-9492-F603-59DC-C73B7729B6E2}"/>
                  </a:ext>
                </a:extLst>
              </p:cNvPr>
              <p:cNvSpPr/>
              <p:nvPr/>
            </p:nvSpPr>
            <p:spPr bwMode="gray">
              <a:xfrm rot="10800000">
                <a:off x="6046224" y="1393159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68BC34A-C65F-D0B6-006B-30EDF46589D2}"/>
                  </a:ext>
                </a:extLst>
              </p:cNvPr>
              <p:cNvSpPr/>
              <p:nvPr/>
            </p:nvSpPr>
            <p:spPr bwMode="gray">
              <a:xfrm>
                <a:off x="6036950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C7B3C4D-D90B-F185-A20A-A2839EAAA228}"/>
                </a:ext>
              </a:extLst>
            </p:cNvPr>
            <p:cNvGrpSpPr/>
            <p:nvPr/>
          </p:nvGrpSpPr>
          <p:grpSpPr>
            <a:xfrm>
              <a:off x="5387088" y="1628637"/>
              <a:ext cx="379874" cy="269068"/>
              <a:chOff x="6036950" y="1272877"/>
              <a:chExt cx="379874" cy="269068"/>
            </a:xfrm>
          </p:grpSpPr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E8492B00-E007-7D8F-3941-3CB095AA9B5A}"/>
                  </a:ext>
                </a:extLst>
              </p:cNvPr>
              <p:cNvSpPr/>
              <p:nvPr/>
            </p:nvSpPr>
            <p:spPr bwMode="gray">
              <a:xfrm>
                <a:off x="6046224" y="1278376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F941786A-455A-ACE8-0797-2C2E9CE66A59}"/>
                  </a:ext>
                </a:extLst>
              </p:cNvPr>
              <p:cNvSpPr/>
              <p:nvPr/>
            </p:nvSpPr>
            <p:spPr bwMode="gray">
              <a:xfrm rot="10800000">
                <a:off x="6046224" y="1393159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CFAF8EB-3F43-B90D-CAE8-6AC60FDA06E2}"/>
                  </a:ext>
                </a:extLst>
              </p:cNvPr>
              <p:cNvSpPr/>
              <p:nvPr/>
            </p:nvSpPr>
            <p:spPr bwMode="gray">
              <a:xfrm>
                <a:off x="6036950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D73852-FAA3-F99F-939E-0E1F9C7662AD}"/>
                </a:ext>
              </a:extLst>
            </p:cNvPr>
            <p:cNvGrpSpPr/>
            <p:nvPr/>
          </p:nvGrpSpPr>
          <p:grpSpPr>
            <a:xfrm>
              <a:off x="4422194" y="1628637"/>
              <a:ext cx="379874" cy="269068"/>
              <a:chOff x="5538762" y="1272877"/>
              <a:chExt cx="379874" cy="26906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E1AB332-6089-CF46-4FE5-F4775268E4CE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45EC1788-EAFC-1EE4-EC33-7661DC310C61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67E1D631-8988-C237-D359-EDA7D2971289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F8E48E-0431-C409-A8A4-DE06DC39CE8F}"/>
              </a:ext>
            </a:extLst>
          </p:cNvPr>
          <p:cNvSpPr txBox="1"/>
          <p:nvPr/>
        </p:nvSpPr>
        <p:spPr bwMode="gray">
          <a:xfrm>
            <a:off x="6026567" y="1053196"/>
            <a:ext cx="5616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b="1" dirty="0"/>
              <a:t>Full compression condition (FCC)</a:t>
            </a:r>
          </a:p>
        </p:txBody>
      </p:sp>
      <p:pic>
        <p:nvPicPr>
          <p:cNvPr id="34" name="Picture 33" descr="\documentclass{article}&#10;\usepackage{amsmath}&#10;\pagestyle{empty}&#10;\begin{document}&#10;&#10;$R_{56,\text{IL1}} = -17.7\,$cm&#10;&#10;&#10;&#10;&#10;\end{document}" title="IguanaTex Bitmap Display">
            <a:extLst>
              <a:ext uri="{FF2B5EF4-FFF2-40B4-BE49-F238E27FC236}">
                <a16:creationId xmlns:a16="http://schemas.microsoft.com/office/drawing/2014/main" id="{0BBB7EC5-416E-FFA8-23F2-A96E92241D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37720" y="1977573"/>
            <a:ext cx="2270434" cy="309016"/>
          </a:xfrm>
          <a:prstGeom prst="rect">
            <a:avLst/>
          </a:prstGeom>
        </p:spPr>
      </p:pic>
      <p:pic>
        <p:nvPicPr>
          <p:cNvPr id="35" name="Picture 34" descr="A graph of a graph and a graph of a graph&#10;&#10;AI-generated content may be incorrect.">
            <a:extLst>
              <a:ext uri="{FF2B5EF4-FFF2-40B4-BE49-F238E27FC236}">
                <a16:creationId xmlns:a16="http://schemas.microsoft.com/office/drawing/2014/main" id="{9AFDF405-09B9-FA68-84FC-77348DE6CF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505"/>
          <a:stretch/>
        </p:blipFill>
        <p:spPr>
          <a:xfrm>
            <a:off x="4385690" y="3663623"/>
            <a:ext cx="1630849" cy="1422175"/>
          </a:xfrm>
          <a:prstGeom prst="rect">
            <a:avLst/>
          </a:prstGeom>
        </p:spPr>
      </p:pic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FB22D8E-8638-BD81-3658-F7C6DAD70B33}"/>
              </a:ext>
            </a:extLst>
          </p:cNvPr>
          <p:cNvSpPr txBox="1">
            <a:spLocks/>
          </p:cNvSpPr>
          <p:nvPr/>
        </p:nvSpPr>
        <p:spPr bwMode="gray">
          <a:xfrm>
            <a:off x="479376" y="3618992"/>
            <a:ext cx="5192262" cy="2152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NN &amp; SM </a:t>
            </a:r>
            <a:r>
              <a:rPr lang="de-DE" dirty="0" err="1"/>
              <a:t>make</a:t>
            </a:r>
            <a:r>
              <a:rPr lang="de-DE" dirty="0"/>
              <a:t> IL1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 </a:t>
            </a:r>
            <a:r>
              <a:rPr lang="de-DE" dirty="0" err="1"/>
              <a:t>accesible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Allows</a:t>
            </a:r>
            <a:r>
              <a:rPr lang="de-DE" dirty="0"/>
              <a:t> fast </a:t>
            </a:r>
            <a:r>
              <a:rPr lang="de-DE" dirty="0" err="1"/>
              <a:t>investigation</a:t>
            </a:r>
            <a:r>
              <a:rPr lang="de-DE" dirty="0"/>
              <a:t> and </a:t>
            </a:r>
            <a:r>
              <a:rPr lang="de-DE" dirty="0" err="1"/>
              <a:t>finally</a:t>
            </a:r>
            <a:br>
              <a:rPr lang="de-DE" dirty="0"/>
            </a:br>
            <a:r>
              <a:rPr lang="de-DE" dirty="0" err="1"/>
              <a:t>formulating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criterions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dynamics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9" name="Picture 38" descr="A diagram of a mathematical model&#10;&#10;AI-generated content may be incorrect.">
            <a:extLst>
              <a:ext uri="{FF2B5EF4-FFF2-40B4-BE49-F238E27FC236}">
                <a16:creationId xmlns:a16="http://schemas.microsoft.com/office/drawing/2014/main" id="{08AE2D1B-608A-4460-85B3-4863C9CDB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083" y="4077072"/>
            <a:ext cx="2124270" cy="9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828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0278-F0E9-F20A-D8B1-AD75617E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3832" y="3284984"/>
            <a:ext cx="6480498" cy="1007455"/>
          </a:xfrm>
        </p:spPr>
        <p:txBody>
          <a:bodyPr/>
          <a:lstStyle/>
          <a:p>
            <a:r>
              <a:rPr lang="de-DE" dirty="0"/>
              <a:t>Backup Slides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AF742-FE86-4B24-E8E7-67B85B917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A0886-EBAB-912E-5483-6B9E68346B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1188E-AD4A-F80E-FD8A-CC0DE4B747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55474-49D7-101C-0CFC-E118F0BD61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2834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8C8A-9591-B332-1184-1716D661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E3FE-EFC5-A9EA-77B9-35360D09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Backup: IL1 </a:t>
            </a:r>
            <a:r>
              <a:rPr lang="de-DE" dirty="0" err="1"/>
              <a:t>optics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A9E5-4979-095B-2D54-D7703B629CC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fld id="{7C61E726-9962-4F25-A964-9F1627AF205C}" type="datetime3">
              <a:rPr lang="de-DE" smtClean="0"/>
              <a:t>27/06/25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3B862-7CCC-B4B3-50A8-DBA9EEA8F4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Jens Schäfer - IL non </a:t>
            </a:r>
            <a:r>
              <a:rPr lang="fr-FR" dirty="0" err="1"/>
              <a:t>gaussian</a:t>
            </a:r>
            <a:r>
              <a:rPr lang="fr-FR" dirty="0"/>
              <a:t> </a:t>
            </a:r>
            <a:r>
              <a:rPr lang="fr-FR" dirty="0" err="1"/>
              <a:t>shzzle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02BA0-0301-96F7-07E8-A6F676BD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372E635B-A8B5-B600-A069-021A287D3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5" y="1166440"/>
            <a:ext cx="5550161" cy="5358904"/>
          </a:xfrm>
        </p:spPr>
        <p:txBody>
          <a:bodyPr/>
          <a:lstStyle/>
          <a:p>
            <a:pPr lvl="1"/>
            <a:r>
              <a:rPr lang="en-GB" dirty="0"/>
              <a:t>IL1 optics are calculated independent of surrounding IL.</a:t>
            </a:r>
          </a:p>
          <a:p>
            <a:pPr lvl="1"/>
            <a:r>
              <a:rPr lang="en-GB" dirty="0"/>
              <a:t>Considering </a:t>
            </a:r>
            <a:r>
              <a:rPr lang="en-GB" dirty="0">
                <a:solidFill>
                  <a:schemeClr val="accent1"/>
                </a:solidFill>
              </a:rPr>
              <a:t>Mirror symmetry</a:t>
            </a:r>
            <a:r>
              <a:rPr lang="en-GB" dirty="0"/>
              <a:t>, IL1 optics have </a:t>
            </a:r>
            <a:r>
              <a:rPr lang="en-GB" u="sng" dirty="0">
                <a:solidFill>
                  <a:schemeClr val="accent1"/>
                </a:solidFill>
              </a:rPr>
              <a:t>5 open </a:t>
            </a:r>
            <a:r>
              <a:rPr lang="en-GB" u="sng" dirty="0" err="1">
                <a:solidFill>
                  <a:schemeClr val="accent1"/>
                </a:solidFill>
              </a:rPr>
              <a:t>DoF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K</a:t>
            </a:r>
            <a:r>
              <a:rPr lang="en-GB" baseline="-25000" dirty="0"/>
              <a:t>1</a:t>
            </a:r>
            <a:r>
              <a:rPr lang="en-GB" dirty="0"/>
              <a:t>-strengh of quadrupoles: A3, A4, AB, B2 and B3.</a:t>
            </a:r>
          </a:p>
          <a:p>
            <a:pPr lvl="1"/>
            <a:r>
              <a:rPr lang="en-GB" dirty="0"/>
              <a:t>For a given set of K</a:t>
            </a:r>
            <a:r>
              <a:rPr lang="en-GB" baseline="-25000" dirty="0"/>
              <a:t>1</a:t>
            </a:r>
            <a:r>
              <a:rPr lang="en-GB" dirty="0"/>
              <a:t>-values, the </a:t>
            </a:r>
            <a:r>
              <a:rPr lang="en-GB" dirty="0" err="1"/>
              <a:t>twiss</a:t>
            </a:r>
            <a:r>
              <a:rPr lang="en-GB" dirty="0"/>
              <a:t> parameter and </a:t>
            </a:r>
            <a:br>
              <a:rPr lang="en-GB" dirty="0"/>
            </a:br>
            <a:r>
              <a:rPr lang="en-GB" dirty="0"/>
              <a:t>dispersion are defined by: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err="1">
                <a:solidFill>
                  <a:schemeClr val="accent1"/>
                </a:solidFill>
              </a:rPr>
              <a:t>DoF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/>
              <a:t>(quadrupole AB) is set to met </a:t>
            </a:r>
            <a:r>
              <a:rPr lang="en-GB" u="sng" dirty="0">
                <a:solidFill>
                  <a:schemeClr val="accent1"/>
                </a:solidFill>
              </a:rPr>
              <a:t>achromaticity</a:t>
            </a:r>
            <a:r>
              <a:rPr lang="en-GB" dirty="0"/>
              <a:t>:</a:t>
            </a:r>
          </a:p>
          <a:p>
            <a:pPr marL="0" lvl="1" indent="0">
              <a:buNone/>
            </a:pPr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lvl="1"/>
            <a:r>
              <a:rPr lang="en-GB" dirty="0"/>
              <a:t>Remaining </a:t>
            </a:r>
            <a:r>
              <a:rPr lang="en-GB" dirty="0" err="1"/>
              <a:t>DoF</a:t>
            </a:r>
            <a:r>
              <a:rPr lang="en-GB" dirty="0"/>
              <a:t> are considered </a:t>
            </a:r>
            <a:r>
              <a:rPr lang="en-GB" b="1" dirty="0"/>
              <a:t>Input</a:t>
            </a:r>
            <a:r>
              <a:rPr lang="en-GB" dirty="0"/>
              <a:t>: A3, A4, B2, B3</a:t>
            </a:r>
          </a:p>
          <a:p>
            <a:pPr lvl="1"/>
            <a:r>
              <a:rPr lang="en-GB" dirty="0"/>
              <a:t>A set of </a:t>
            </a:r>
            <a:r>
              <a:rPr lang="en-GB" b="1" dirty="0"/>
              <a:t>output </a:t>
            </a:r>
            <a:r>
              <a:rPr lang="en-GB" dirty="0"/>
              <a:t>parameters is calculated:</a:t>
            </a:r>
          </a:p>
          <a:p>
            <a:pPr marL="0" lvl="1" indent="0">
              <a:buNone/>
            </a:pPr>
            <a:endParaRPr lang="en-GB" dirty="0"/>
          </a:p>
        </p:txBody>
      </p:sp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668330B-812B-8DDF-5C2E-BDE879BC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5" t="-1" r="1" b="-2225"/>
          <a:stretch/>
        </p:blipFill>
        <p:spPr>
          <a:xfrm>
            <a:off x="5926913" y="265862"/>
            <a:ext cx="6127833" cy="33123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8D909B-3894-F401-0A35-13DD6F51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16"/>
          <a:stretch/>
        </p:blipFill>
        <p:spPr>
          <a:xfrm>
            <a:off x="3251437" y="3905017"/>
            <a:ext cx="1565003" cy="3170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5A3D21-F6AE-BD24-0E5F-FE2079C66C6D}"/>
              </a:ext>
            </a:extLst>
          </p:cNvPr>
          <p:cNvGrpSpPr/>
          <p:nvPr/>
        </p:nvGrpSpPr>
        <p:grpSpPr>
          <a:xfrm>
            <a:off x="3215680" y="2326593"/>
            <a:ext cx="1600760" cy="1230499"/>
            <a:chOff x="973403" y="2341451"/>
            <a:chExt cx="1600760" cy="12304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1F02D68-1F32-4AEC-632B-5767D90D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403" y="2341451"/>
              <a:ext cx="1559888" cy="2812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82B77E-5D86-B17A-7A2D-E8BBBE2A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418" y="2587743"/>
              <a:ext cx="1513859" cy="32732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A5E01D-1109-C6CB-20DE-5AB00D9D4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1291"/>
            <a:stretch/>
          </p:blipFill>
          <p:spPr>
            <a:xfrm>
              <a:off x="1198392" y="2942601"/>
              <a:ext cx="1375771" cy="281291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276F4B2-8E70-723E-CD01-AE4C09CB753B}"/>
                </a:ext>
              </a:extLst>
            </p:cNvPr>
            <p:cNvGrpSpPr/>
            <p:nvPr/>
          </p:nvGrpSpPr>
          <p:grpSpPr>
            <a:xfrm>
              <a:off x="1169958" y="3214294"/>
              <a:ext cx="1404205" cy="357656"/>
              <a:chOff x="4835811" y="4170061"/>
              <a:chExt cx="1404205" cy="35765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AF66C2-51C8-AB71-70DE-5DA9DC04E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6216" r="28679"/>
              <a:stretch/>
            </p:blipFill>
            <p:spPr>
              <a:xfrm>
                <a:off x="4835811" y="4170061"/>
                <a:ext cx="1116174" cy="31709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DFB3D4A-5A0F-838A-3198-3B478C659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4446" t="11291" b="-24083"/>
              <a:stretch/>
            </p:blipFill>
            <p:spPr>
              <a:xfrm>
                <a:off x="5475721" y="4170061"/>
                <a:ext cx="764295" cy="357656"/>
              </a:xfrm>
              <a:prstGeom prst="rect">
                <a:avLst/>
              </a:prstGeom>
            </p:spPr>
          </p:pic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F6AFF8D-4C34-A048-D7F3-E1D16A6463B9}"/>
              </a:ext>
            </a:extLst>
          </p:cNvPr>
          <p:cNvSpPr/>
          <p:nvPr/>
        </p:nvSpPr>
        <p:spPr bwMode="gray">
          <a:xfrm>
            <a:off x="263352" y="1166440"/>
            <a:ext cx="5688632" cy="514288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EAE3F6-C0DE-9E7A-E4B1-9F4CC9DF0FDE}"/>
              </a:ext>
            </a:extLst>
          </p:cNvPr>
          <p:cNvSpPr txBox="1"/>
          <p:nvPr/>
        </p:nvSpPr>
        <p:spPr bwMode="gray">
          <a:xfrm>
            <a:off x="5753598" y="3613326"/>
            <a:ext cx="64384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600" dirty="0"/>
              <a:t>These instructions are used to create a dataset of ~16.400 input/output pairs. </a:t>
            </a:r>
          </a:p>
          <a:p>
            <a:pPr lvl="1"/>
            <a:endParaRPr lang="en-GB" sz="1600" dirty="0"/>
          </a:p>
          <a:p>
            <a:pPr lvl="1"/>
            <a:r>
              <a:rPr lang="en-GB" sz="1600" dirty="0"/>
              <a:t>A data selection is applied: </a:t>
            </a:r>
          </a:p>
          <a:p>
            <a:pPr lvl="1"/>
            <a:endParaRPr lang="en-GB" sz="1600" dirty="0"/>
          </a:p>
          <a:p>
            <a:pPr lvl="1"/>
            <a:r>
              <a:rPr lang="en-GB" dirty="0"/>
              <a:t>The remaining 6,400 input/output pairs are used to train a feedforward Neural Network*.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80B0F-AAFC-1ED9-47D9-5BEEAF3CD2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9138"/>
          <a:stretch/>
        </p:blipFill>
        <p:spPr>
          <a:xfrm>
            <a:off x="704230" y="5193715"/>
            <a:ext cx="3932926" cy="1070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BA4C16-45A9-C728-19E1-69B1C8919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1773" y="4377946"/>
            <a:ext cx="2413206" cy="2751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19BE84-8BC9-FA4F-AEB4-7755578E58F5}"/>
              </a:ext>
            </a:extLst>
          </p:cNvPr>
          <p:cNvSpPr txBox="1"/>
          <p:nvPr/>
        </p:nvSpPr>
        <p:spPr bwMode="gray">
          <a:xfrm>
            <a:off x="6206335" y="57290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latin typeface="TeXGyreTermes-Regular"/>
              </a:rPr>
              <a:t>*</a:t>
            </a:r>
            <a:r>
              <a:rPr lang="en-GB" sz="1600" b="0" i="0" u="none" strike="noStrike" baseline="0" dirty="0" err="1">
                <a:latin typeface="TeXGyreTermes-Regular"/>
              </a:rPr>
              <a:t>PyTorch</a:t>
            </a:r>
            <a:r>
              <a:rPr lang="en-GB" sz="1600" b="0" i="0" u="none" strike="noStrike" baseline="0" dirty="0">
                <a:latin typeface="TeXGyreTermes-Regular"/>
              </a:rPr>
              <a:t>: 6 layers, 32 neurons fully connected, </a:t>
            </a:r>
            <a:r>
              <a:rPr lang="en-GB" sz="1600" dirty="0">
                <a:latin typeface="TeXGyreTermes-Regular"/>
              </a:rPr>
              <a:t>min-max-normalized, </a:t>
            </a:r>
            <a:br>
              <a:rPr lang="en-GB" sz="1600" dirty="0">
                <a:latin typeface="TeXGyreTermes-Regular"/>
              </a:rPr>
            </a:br>
            <a:r>
              <a:rPr lang="en-GB" sz="1600" b="0" i="0" u="none" strike="noStrike" baseline="0" dirty="0">
                <a:latin typeface="TeXGyreTermes-Regular"/>
              </a:rPr>
              <a:t>rectified linear unit (ReLU) activation function, Adam optimizer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7179721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41D2-B8A4-DB50-6AEA-D0D6AF67B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264B-B37E-4307-1BFF-13BCE334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Backup: BO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5C9C0-143C-0DE1-8247-C5FEB19B87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568C2-44DE-C3C9-686D-D9F301DA96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306B7-3479-03B3-A678-16DFBE528F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33A831E3-F98C-A18E-1AD0-91A96F7511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4" y="1166439"/>
            <a:ext cx="6600865" cy="5347244"/>
          </a:xfrm>
        </p:spPr>
        <p:txBody>
          <a:bodyPr/>
          <a:lstStyle/>
          <a:p>
            <a:pPr lvl="1"/>
            <a:r>
              <a:rPr lang="en-GB" dirty="0"/>
              <a:t>BO Implementation in python with </a:t>
            </a:r>
            <a:r>
              <a:rPr lang="en-GB" i="1" dirty="0" err="1"/>
              <a:t>xopt</a:t>
            </a:r>
            <a:endParaRPr lang="en-GB" i="1" dirty="0"/>
          </a:p>
          <a:p>
            <a:pPr lvl="1"/>
            <a:r>
              <a:rPr lang="en-GB" dirty="0"/>
              <a:t>allows for a custom optimization function:</a:t>
            </a:r>
          </a:p>
          <a:p>
            <a:pPr marL="0" lvl="1" indent="0">
              <a:buNone/>
            </a:pPr>
            <a:r>
              <a:rPr lang="en-GB" dirty="0"/>
              <a:t>	minimization of </a:t>
            </a:r>
          </a:p>
          <a:p>
            <a:pPr marL="0" lvl="1" indent="0">
              <a:buNone/>
            </a:pPr>
            <a:endParaRPr lang="en-GB" dirty="0"/>
          </a:p>
          <a:p>
            <a:pPr lvl="2"/>
            <a:r>
              <a:rPr lang="en-GB" dirty="0"/>
              <a:t>L: beam losses in %</a:t>
            </a:r>
          </a:p>
          <a:p>
            <a:pPr lvl="2"/>
            <a:r>
              <a:rPr lang="en-GB" dirty="0"/>
              <a:t>m</a:t>
            </a:r>
            <a:r>
              <a:rPr lang="en-GB" baseline="-25000" dirty="0"/>
              <a:t>i</a:t>
            </a:r>
            <a:r>
              <a:rPr lang="en-GB" dirty="0"/>
              <a:t>: Matching metric for each parameter </a:t>
            </a:r>
            <a:r>
              <a:rPr lang="en-GB" i="1" dirty="0"/>
              <a:t>V</a:t>
            </a:r>
            <a:r>
              <a:rPr lang="en-GB" baseline="-25000" dirty="0"/>
              <a:t>i</a:t>
            </a:r>
            <a:r>
              <a:rPr lang="en-GB" dirty="0"/>
              <a:t>: (𝛽</a:t>
            </a:r>
            <a:r>
              <a:rPr lang="en-GB" baseline="-25000" dirty="0" err="1"/>
              <a:t>x,y</a:t>
            </a:r>
            <a:r>
              <a:rPr lang="en-GB" dirty="0"/>
              <a:t> , 𝛼</a:t>
            </a:r>
            <a:r>
              <a:rPr lang="en-GB" baseline="-25000" dirty="0" err="1"/>
              <a:t>x,y</a:t>
            </a:r>
            <a:r>
              <a:rPr lang="en-GB" dirty="0"/>
              <a:t> , 𝜂</a:t>
            </a:r>
            <a:r>
              <a:rPr lang="en-GB" baseline="-25000" dirty="0" err="1"/>
              <a:t>x,y</a:t>
            </a:r>
            <a:r>
              <a:rPr lang="en-GB" baseline="-25000" dirty="0"/>
              <a:t> </a:t>
            </a:r>
            <a:r>
              <a:rPr lang="en-GB" dirty="0"/>
              <a:t>)</a:t>
            </a:r>
          </a:p>
          <a:p>
            <a:pPr lvl="3"/>
            <a:r>
              <a:rPr lang="en-GB" dirty="0"/>
              <a:t>m</a:t>
            </a:r>
            <a:r>
              <a:rPr lang="en-GB" baseline="-25000" dirty="0"/>
              <a:t>i</a:t>
            </a:r>
            <a:r>
              <a:rPr lang="en-GB" dirty="0"/>
              <a:t> = </a:t>
            </a:r>
            <a:r>
              <a:rPr lang="en-GB" dirty="0" err="1"/>
              <a:t>sene</a:t>
            </a:r>
            <a:r>
              <a:rPr lang="en-GB" dirty="0"/>
              <a:t>(</a:t>
            </a:r>
            <a:r>
              <a:rPr lang="en-GB" i="1" dirty="0"/>
              <a:t>V</a:t>
            </a:r>
            <a:r>
              <a:rPr lang="en-GB" baseline="-25000" dirty="0"/>
              <a:t>1, </a:t>
            </a:r>
            <a:r>
              <a:rPr lang="en-GB" i="1" dirty="0"/>
              <a:t>V</a:t>
            </a:r>
            <a:r>
              <a:rPr lang="en-GB" i="1" baseline="-25000" dirty="0"/>
              <a:t>2</a:t>
            </a:r>
            <a:r>
              <a:rPr lang="en-GB" dirty="0"/>
              <a:t> ) (soft-edge not equal), sensitivity function </a:t>
            </a:r>
          </a:p>
          <a:p>
            <a:pPr lvl="3"/>
            <a:r>
              <a:rPr lang="en-GB" dirty="0"/>
              <a:t>Distance between </a:t>
            </a:r>
            <a:r>
              <a:rPr lang="en-GB" i="1" dirty="0"/>
              <a:t>V</a:t>
            </a:r>
            <a:r>
              <a:rPr lang="en-GB" baseline="-25000" dirty="0"/>
              <a:t>1</a:t>
            </a:r>
            <a:r>
              <a:rPr lang="en-GB" dirty="0"/>
              <a:t> (desired value in VLA-</a:t>
            </a:r>
            <a:r>
              <a:rPr lang="en-GB" dirty="0" err="1"/>
              <a:t>cSR</a:t>
            </a:r>
            <a:r>
              <a:rPr lang="en-GB" dirty="0"/>
              <a:t>) and </a:t>
            </a:r>
            <a:r>
              <a:rPr lang="en-GB" i="1" dirty="0"/>
              <a:t>V</a:t>
            </a:r>
            <a:r>
              <a:rPr lang="en-GB" baseline="-25000" dirty="0"/>
              <a:t>2</a:t>
            </a:r>
            <a:r>
              <a:rPr lang="en-GB" dirty="0"/>
              <a:t> (injected) </a:t>
            </a:r>
          </a:p>
          <a:p>
            <a:pPr lvl="3"/>
            <a:r>
              <a:rPr lang="en-GB" i="1" dirty="0"/>
              <a:t>V</a:t>
            </a:r>
            <a:r>
              <a:rPr lang="en-GB" baseline="-25000" dirty="0"/>
              <a:t>2</a:t>
            </a:r>
            <a:r>
              <a:rPr lang="en-GB" dirty="0"/>
              <a:t> calculated directly from macro particle distribution </a:t>
            </a:r>
          </a:p>
          <a:p>
            <a:pPr lvl="3"/>
            <a:r>
              <a:rPr lang="en-GB" dirty="0"/>
              <a:t>Allows for advanced pre-processing, e.g. outlier handling </a:t>
            </a:r>
          </a:p>
          <a:p>
            <a:pPr lvl="3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8D4839-A5FB-FEFD-F9D1-463324502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757656"/>
            <a:ext cx="1397800" cy="5494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92751D-F3F1-32AF-D22E-2E6944F7C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64" y="2773049"/>
            <a:ext cx="4761372" cy="646926"/>
          </a:xfrm>
          <a:prstGeom prst="rect">
            <a:avLst/>
          </a:prstGeom>
        </p:spPr>
      </p:pic>
      <p:pic>
        <p:nvPicPr>
          <p:cNvPr id="19" name="Picture 18" descr="A graph with a line&#10;&#10;AI-generated content may be incorrect.">
            <a:extLst>
              <a:ext uri="{FF2B5EF4-FFF2-40B4-BE49-F238E27FC236}">
                <a16:creationId xmlns:a16="http://schemas.microsoft.com/office/drawing/2014/main" id="{802DF015-F6A9-C7A3-317D-B40A28CF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3611489"/>
            <a:ext cx="3960440" cy="2970330"/>
          </a:xfrm>
          <a:prstGeom prst="rect">
            <a:avLst/>
          </a:prstGeom>
        </p:spPr>
      </p:pic>
      <p:pic>
        <p:nvPicPr>
          <p:cNvPr id="8" name="Picture 7" descr="A diagram of a mathematical model&#10;&#10;AI-generated content may be incorrect.">
            <a:extLst>
              <a:ext uri="{FF2B5EF4-FFF2-40B4-BE49-F238E27FC236}">
                <a16:creationId xmlns:a16="http://schemas.microsoft.com/office/drawing/2014/main" id="{2AFA87D1-6E0B-19C1-9B74-3610BDFBA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924" y="471529"/>
            <a:ext cx="4644405" cy="20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92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1138DF5-D98C-EE4E-2015-46357D38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299"/>
            <a:ext cx="1728788" cy="1008063"/>
          </a:xfrm>
        </p:spPr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9391102-EA82-6205-A41F-EC719E06C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6163" y="368300"/>
            <a:ext cx="6588125" cy="4681538"/>
          </a:xfrm>
        </p:spPr>
        <p:txBody>
          <a:bodyPr/>
          <a:lstStyle/>
          <a:p>
            <a:r>
              <a:rPr lang="de-DE" b="1" dirty="0"/>
              <a:t>Motivation </a:t>
            </a:r>
            <a:r>
              <a:rPr lang="de-DE" b="1" dirty="0" err="1"/>
              <a:t>cSTART</a:t>
            </a:r>
            <a:r>
              <a:rPr lang="de-DE" b="1" dirty="0"/>
              <a:t> and </a:t>
            </a:r>
            <a:r>
              <a:rPr lang="de-DE" b="1" dirty="0" err="1"/>
              <a:t>Injection</a:t>
            </a:r>
            <a:r>
              <a:rPr lang="de-DE" b="1" dirty="0"/>
              <a:t> Line (IL)</a:t>
            </a:r>
          </a:p>
          <a:p>
            <a:r>
              <a:rPr lang="de-DE" b="1" dirty="0"/>
              <a:t>Challenges and </a:t>
            </a:r>
            <a:r>
              <a:rPr lang="de-DE" b="1" dirty="0" err="1"/>
              <a:t>solving</a:t>
            </a:r>
            <a:r>
              <a:rPr lang="de-DE" b="1" dirty="0"/>
              <a:t> </a:t>
            </a:r>
            <a:r>
              <a:rPr lang="de-DE" b="1" dirty="0" err="1"/>
              <a:t>strategies</a:t>
            </a:r>
            <a:r>
              <a:rPr lang="de-DE" b="1" dirty="0"/>
              <a:t> </a:t>
            </a:r>
          </a:p>
          <a:p>
            <a:r>
              <a:rPr lang="de-DE" b="1" dirty="0"/>
              <a:t>Longitudinal </a:t>
            </a:r>
            <a:r>
              <a:rPr lang="de-DE" b="1" dirty="0" err="1"/>
              <a:t>compression</a:t>
            </a:r>
            <a:endParaRPr lang="de-DE" b="1" dirty="0"/>
          </a:p>
          <a:p>
            <a:r>
              <a:rPr lang="de-DE" b="1" dirty="0"/>
              <a:t>Transverse Matching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CF9DEB-8048-D97A-7F3E-1E642B37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C49632-9841-C436-DD0A-1A09CBAD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6023BD3-E680-E879-A20E-64E5CE38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A8BCB2-4C82-9C3A-004C-A2C3C53C06BE}"/>
              </a:ext>
            </a:extLst>
          </p:cNvPr>
          <p:cNvSpPr txBox="1">
            <a:spLocks/>
          </p:cNvSpPr>
          <p:nvPr/>
        </p:nvSpPr>
        <p:spPr>
          <a:xfrm>
            <a:off x="623392" y="5846764"/>
            <a:ext cx="5940549" cy="10112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Jens Schäfer (et al.) KIT – IBPT </a:t>
            </a:r>
          </a:p>
        </p:txBody>
      </p:sp>
    </p:spTree>
    <p:extLst>
      <p:ext uri="{BB962C8B-B14F-4D97-AF65-F5344CB8AC3E}">
        <p14:creationId xmlns:p14="http://schemas.microsoft.com/office/powerpoint/2010/main" val="328652611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BE4B8-E136-472A-F1D8-FF19A7D6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A3C5-10BC-B3AC-537E-0543D7E7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cSTART</a:t>
            </a:r>
            <a:r>
              <a:rPr lang="de-DE" dirty="0"/>
              <a:t> </a:t>
            </a:r>
            <a:r>
              <a:rPr lang="de-DE" dirty="0" err="1"/>
              <a:t>motivation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295E3-261A-FB57-8F5D-8113605F50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9F62F-187F-7294-ECC9-E37549D5C0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50492-6237-3122-5B67-CCDC026BA3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platzhalter 38">
            <a:extLst>
              <a:ext uri="{FF2B5EF4-FFF2-40B4-BE49-F238E27FC236}">
                <a16:creationId xmlns:a16="http://schemas.microsoft.com/office/drawing/2014/main" id="{FC0FCD7C-4D28-96D2-171E-47120912FD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998525"/>
            <a:ext cx="6372597" cy="5224239"/>
          </a:xfrm>
        </p:spPr>
        <p:txBody>
          <a:bodyPr/>
          <a:lstStyle/>
          <a:p>
            <a:pPr marL="0" lvl="1" indent="0">
              <a:buNone/>
            </a:pPr>
            <a:r>
              <a:rPr lang="de-DE" sz="1800" b="1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</a:t>
            </a:r>
            <a:r>
              <a:rPr lang="de-DE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ompact</a:t>
            </a:r>
            <a: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de-DE" sz="1800" b="1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ST</a:t>
            </a:r>
            <a:r>
              <a:rPr lang="de-DE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orage</a:t>
            </a:r>
            <a: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ring </a:t>
            </a:r>
            <a:r>
              <a:rPr lang="de-DE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for</a:t>
            </a:r>
            <a: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de-DE" sz="1800" b="1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</a:t>
            </a:r>
            <a:r>
              <a:rPr lang="de-DE" sz="18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ccelerator</a:t>
            </a:r>
            <a: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de-DE" sz="1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</a:t>
            </a:r>
            <a: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esearch and </a:t>
            </a:r>
            <a:r>
              <a:rPr lang="de-DE" sz="18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</a:t>
            </a:r>
            <a:r>
              <a:rPr lang="de-DE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echnology</a:t>
            </a:r>
          </a:p>
          <a:p>
            <a:pPr marL="0" lvl="1" indent="0">
              <a:buNone/>
            </a:pPr>
            <a:endParaRPr lang="de-DE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lvl="1"/>
            <a:r>
              <a:rPr lang="en-US" dirty="0"/>
              <a:t>Injection and storing of ultrashort </a:t>
            </a:r>
            <a:r>
              <a:rPr lang="en-US" b="1" dirty="0"/>
              <a:t>LPA beams </a:t>
            </a:r>
          </a:p>
          <a:p>
            <a:pPr lvl="1"/>
            <a:r>
              <a:rPr lang="en-US" dirty="0"/>
              <a:t>Opportunity to study non-equilibrium beam physics</a:t>
            </a:r>
          </a:p>
          <a:p>
            <a:pPr lvl="1"/>
            <a:r>
              <a:rPr lang="en-US" dirty="0"/>
              <a:t>FLUTE as 2</a:t>
            </a:r>
            <a:r>
              <a:rPr lang="en-US" baseline="30000" dirty="0"/>
              <a:t>nd</a:t>
            </a:r>
            <a:r>
              <a:rPr lang="en-US" dirty="0"/>
              <a:t> injector for comparison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1" indent="0">
              <a:buNone/>
            </a:pPr>
            <a:r>
              <a:rPr lang="en-US" b="1" dirty="0"/>
              <a:t>Development since initial IL design</a:t>
            </a:r>
          </a:p>
          <a:p>
            <a:pPr lvl="1"/>
            <a:r>
              <a:rPr lang="en-GB" dirty="0"/>
              <a:t>Conceptual initial design laid the foundation</a:t>
            </a:r>
            <a:r>
              <a:rPr lang="en-US" dirty="0"/>
              <a:t> of IL </a:t>
            </a:r>
            <a:endParaRPr lang="en-US" i="1" dirty="0">
              <a:solidFill>
                <a:schemeClr val="accent3"/>
              </a:solidFill>
            </a:endParaRPr>
          </a:p>
          <a:p>
            <a:pPr lvl="1"/>
            <a:r>
              <a:rPr lang="en-GB" dirty="0" err="1"/>
              <a:t>cSTART</a:t>
            </a:r>
            <a:r>
              <a:rPr lang="en-GB" dirty="0"/>
              <a:t> advanced towards Final Design Report stage</a:t>
            </a:r>
          </a:p>
          <a:p>
            <a:pPr lvl="1"/>
            <a:r>
              <a:rPr lang="en-GB" dirty="0"/>
              <a:t>Advanced IL simulations required:</a:t>
            </a:r>
          </a:p>
          <a:p>
            <a:pPr lvl="3"/>
            <a:r>
              <a:rPr lang="en-GB" dirty="0"/>
              <a:t>Addressing </a:t>
            </a:r>
            <a:r>
              <a:rPr lang="en-GB" dirty="0">
                <a:solidFill>
                  <a:schemeClr val="accent3"/>
                </a:solidFill>
              </a:rPr>
              <a:t>technical constrains (space claims)</a:t>
            </a:r>
          </a:p>
          <a:p>
            <a:pPr lvl="3"/>
            <a:r>
              <a:rPr lang="en-GB" dirty="0"/>
              <a:t>Solutions for different beam parameter and optics </a:t>
            </a:r>
          </a:p>
          <a:p>
            <a:pPr lvl="3"/>
            <a:r>
              <a:rPr lang="en-GB" dirty="0"/>
              <a:t>Speed up simulation time from </a:t>
            </a:r>
            <a:r>
              <a:rPr lang="en-GB" dirty="0">
                <a:solidFill>
                  <a:schemeClr val="accent3"/>
                </a:solidFill>
              </a:rPr>
              <a:t>months </a:t>
            </a:r>
            <a:r>
              <a:rPr lang="en-GB" dirty="0"/>
              <a:t>to</a:t>
            </a:r>
            <a:r>
              <a:rPr lang="en-GB" dirty="0">
                <a:solidFill>
                  <a:schemeClr val="accent3"/>
                </a:solidFill>
              </a:rPr>
              <a:t> days</a:t>
            </a:r>
          </a:p>
          <a:p>
            <a:pPr marL="270000" lvl="3" indent="0">
              <a:buNone/>
            </a:pPr>
            <a:endParaRPr lang="en-GB" dirty="0"/>
          </a:p>
        </p:txBody>
      </p:sp>
      <p:pic>
        <p:nvPicPr>
          <p:cNvPr id="12" name="Picture 11" descr="A computer generated image of a factory&#10;&#10;AI-generated content may be incorrect.">
            <a:extLst>
              <a:ext uri="{FF2B5EF4-FFF2-40B4-BE49-F238E27FC236}">
                <a16:creationId xmlns:a16="http://schemas.microsoft.com/office/drawing/2014/main" id="{8C92BBDD-4D36-947C-9E51-2BD6E50AE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2579176"/>
            <a:ext cx="6235947" cy="42158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1C700E8-C392-970B-B00B-4E21774685A2}"/>
              </a:ext>
            </a:extLst>
          </p:cNvPr>
          <p:cNvGrpSpPr/>
          <p:nvPr/>
        </p:nvGrpSpPr>
        <p:grpSpPr>
          <a:xfrm>
            <a:off x="7522987" y="692696"/>
            <a:ext cx="2664298" cy="1706542"/>
            <a:chOff x="8216751" y="692696"/>
            <a:chExt cx="3351857" cy="17065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B65BFD-D1FF-F249-7934-CD594A6FF1F9}"/>
                </a:ext>
              </a:extLst>
            </p:cNvPr>
            <p:cNvSpPr/>
            <p:nvPr/>
          </p:nvSpPr>
          <p:spPr bwMode="gray">
            <a:xfrm>
              <a:off x="8760296" y="692696"/>
              <a:ext cx="2808312" cy="1706542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514D26-92F1-ACCD-DDA7-8F5E1AFDC11D}"/>
                </a:ext>
              </a:extLst>
            </p:cNvPr>
            <p:cNvSpPr txBox="1"/>
            <p:nvPr/>
          </p:nvSpPr>
          <p:spPr bwMode="gray">
            <a:xfrm>
              <a:off x="8216751" y="818259"/>
              <a:ext cx="3249837" cy="15121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1400" b="1" dirty="0">
                  <a:solidFill>
                    <a:schemeClr val="bg1"/>
                  </a:solidFill>
                </a:rPr>
                <a:t>	</a:t>
              </a:r>
              <a:r>
                <a:rPr lang="de-DE" sz="1400" b="1" dirty="0" err="1">
                  <a:solidFill>
                    <a:schemeClr val="bg1"/>
                  </a:solidFill>
                </a:rPr>
                <a:t>cSTART</a:t>
              </a:r>
              <a:r>
                <a:rPr lang="de-DE" sz="1400" b="1" dirty="0">
                  <a:solidFill>
                    <a:schemeClr val="bg1"/>
                  </a:solidFill>
                </a:rPr>
                <a:t>:</a:t>
              </a:r>
            </a:p>
            <a:p>
              <a:pPr marL="637200" lvl="1" indent="-180000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§"/>
              </a:pPr>
              <a:r>
                <a:rPr lang="de-DE" sz="1400" dirty="0" err="1">
                  <a:solidFill>
                    <a:schemeClr val="bg1"/>
                  </a:solidFill>
                </a:rPr>
                <a:t>LPA‘s</a:t>
              </a:r>
              <a:r>
                <a:rPr lang="de-DE" sz="1400" dirty="0">
                  <a:solidFill>
                    <a:schemeClr val="bg1"/>
                  </a:solidFill>
                </a:rPr>
                <a:t> </a:t>
              </a:r>
            </a:p>
            <a:p>
              <a:pPr marL="637200" lvl="1" indent="-180000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chemeClr val="bg1"/>
                  </a:solidFill>
                </a:rPr>
                <a:t>FLUTE</a:t>
              </a:r>
            </a:p>
            <a:p>
              <a:pPr marL="637200" lvl="1" indent="-180000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§"/>
              </a:pPr>
              <a:r>
                <a:rPr lang="de-DE" sz="1400" dirty="0" err="1">
                  <a:solidFill>
                    <a:schemeClr val="bg1"/>
                  </a:solidFill>
                </a:rPr>
                <a:t>Injection</a:t>
              </a:r>
              <a:r>
                <a:rPr lang="de-DE" sz="1400" dirty="0">
                  <a:solidFill>
                    <a:schemeClr val="bg1"/>
                  </a:solidFill>
                </a:rPr>
                <a:t> Line (IL)</a:t>
              </a:r>
            </a:p>
            <a:p>
              <a:pPr marL="637200" lvl="1" indent="-180000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chemeClr val="bg1"/>
                  </a:solidFill>
                </a:rPr>
                <a:t>Storage ring (VLA-</a:t>
              </a:r>
              <a:r>
                <a:rPr lang="de-DE" sz="1400" dirty="0" err="1">
                  <a:solidFill>
                    <a:schemeClr val="bg1"/>
                  </a:solidFill>
                </a:rPr>
                <a:t>cSR</a:t>
              </a:r>
              <a:r>
                <a:rPr lang="de-DE" sz="1400" dirty="0">
                  <a:solidFill>
                    <a:schemeClr val="bg1"/>
                  </a:solidFill>
                </a:rPr>
                <a:t>)</a:t>
              </a:r>
              <a:endParaRPr lang="en-GB" sz="1400" dirty="0" err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4917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8320-2A12-DA6D-25B7-C0041A91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iagram of a graph&#10;&#10;AI-generated content may be incorrect.">
            <a:extLst>
              <a:ext uri="{FF2B5EF4-FFF2-40B4-BE49-F238E27FC236}">
                <a16:creationId xmlns:a16="http://schemas.microsoft.com/office/drawing/2014/main" id="{F366F8CD-2709-CF05-E4BE-F9FFC6EF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75" t="10625" r="3626" b="46448"/>
          <a:stretch/>
        </p:blipFill>
        <p:spPr>
          <a:xfrm>
            <a:off x="4384066" y="312325"/>
            <a:ext cx="7807934" cy="2128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6E08D-E3E2-40CF-E5C4-285D9EF8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0verview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FA75A-B1AD-6025-EAC2-6C3C6E7958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A7E6D-A0DF-6E77-15C2-9E8B148C60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2FA91-8226-3FD2-4219-A1925768CF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platzhalter 38">
            <a:extLst>
              <a:ext uri="{FF2B5EF4-FFF2-40B4-BE49-F238E27FC236}">
                <a16:creationId xmlns:a16="http://schemas.microsoft.com/office/drawing/2014/main" id="{7454F559-61AF-5D07-53E6-A787E5D13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5" y="1124745"/>
            <a:ext cx="5400427" cy="2128074"/>
          </a:xfrm>
        </p:spPr>
        <p:txBody>
          <a:bodyPr/>
          <a:lstStyle/>
          <a:p>
            <a:pPr lvl="1"/>
            <a:r>
              <a:rPr lang="en-US" dirty="0"/>
              <a:t>FLUTE:      bunch creation up to 90 MeV</a:t>
            </a:r>
          </a:p>
          <a:p>
            <a:pPr lvl="1"/>
            <a:r>
              <a:rPr lang="en-US" dirty="0"/>
              <a:t>IL1: 	vertical arc around storage ring</a:t>
            </a:r>
          </a:p>
          <a:p>
            <a:pPr lvl="1"/>
            <a:r>
              <a:rPr lang="en-US" dirty="0"/>
              <a:t>IL2: 	tilted DBA into the horizontal plane</a:t>
            </a:r>
          </a:p>
          <a:p>
            <a:pPr lvl="1"/>
            <a:r>
              <a:rPr lang="en-US" dirty="0"/>
              <a:t>IL3: 	matching section and injection</a:t>
            </a:r>
          </a:p>
          <a:p>
            <a:pPr lvl="1"/>
            <a:r>
              <a:rPr lang="en-US" dirty="0"/>
              <a:t>VLA-</a:t>
            </a:r>
            <a:r>
              <a:rPr lang="en-US" dirty="0" err="1"/>
              <a:t>cSR</a:t>
            </a:r>
            <a:r>
              <a:rPr lang="en-US" dirty="0"/>
              <a:t>:  </a:t>
            </a:r>
            <a:r>
              <a:rPr lang="en-US" dirty="0" err="1"/>
              <a:t>cSTART</a:t>
            </a:r>
            <a:r>
              <a:rPr lang="en-US" dirty="0"/>
              <a:t> </a:t>
            </a:r>
            <a:r>
              <a:rPr lang="en-US" b="1" dirty="0"/>
              <a:t>storage ring</a:t>
            </a:r>
          </a:p>
          <a:p>
            <a:pPr lvl="1"/>
            <a:endParaRPr lang="en-US" dirty="0"/>
          </a:p>
        </p:txBody>
      </p:sp>
      <p:pic>
        <p:nvPicPr>
          <p:cNvPr id="19" name="Picture 18" descr="A computer generated image of a factory&#10;&#10;AI-generated content may be incorrect.">
            <a:extLst>
              <a:ext uri="{FF2B5EF4-FFF2-40B4-BE49-F238E27FC236}">
                <a16:creationId xmlns:a16="http://schemas.microsoft.com/office/drawing/2014/main" id="{FE7F35CA-5F8F-E8B3-9AFE-433DB70D4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2579176"/>
            <a:ext cx="6235947" cy="4215820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23397CD-F2EA-B147-238B-7DAAF6AFD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68428"/>
              </p:ext>
            </p:extLst>
          </p:nvPr>
        </p:nvGraphicFramePr>
        <p:xfrm>
          <a:off x="4500552" y="2276872"/>
          <a:ext cx="1584175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140">
                  <a:extLst>
                    <a:ext uri="{9D8B030D-6E8A-4147-A177-3AD203B41FA5}">
                      <a16:colId xmlns:a16="http://schemas.microsoft.com/office/drawing/2014/main" val="1998125367"/>
                    </a:ext>
                  </a:extLst>
                </a:gridCol>
                <a:gridCol w="1102035">
                  <a:extLst>
                    <a:ext uri="{9D8B030D-6E8A-4147-A177-3AD203B41FA5}">
                      <a16:colId xmlns:a16="http://schemas.microsoft.com/office/drawing/2014/main" val="1467165604"/>
                    </a:ext>
                  </a:extLst>
                </a:gridCol>
              </a:tblGrid>
              <a:tr h="276649">
                <a:tc>
                  <a:txBody>
                    <a:bodyPr/>
                    <a:lstStyle/>
                    <a:p>
                      <a:r>
                        <a:rPr lang="de-DE" sz="1400" dirty="0"/>
                        <a:t>#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Magnets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946743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r>
                        <a:rPr lang="de-DE" sz="1200" dirty="0"/>
                        <a:t>14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Dipoles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126169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r>
                        <a:rPr lang="de-DE" sz="1200" dirty="0"/>
                        <a:t>32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Quadrupoles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16235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r>
                        <a:rPr lang="de-DE" sz="1200" dirty="0"/>
                        <a:t>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Sextupoles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404908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r>
                        <a:rPr lang="de-DE" sz="1200" dirty="0"/>
                        <a:t>1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Septum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143163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r>
                        <a:rPr lang="de-DE" sz="1200" dirty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Kicker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13041"/>
                  </a:ext>
                </a:extLst>
              </a:tr>
            </a:tbl>
          </a:graphicData>
        </a:graphic>
      </p:graphicFrame>
      <p:sp>
        <p:nvSpPr>
          <p:cNvPr id="32" name="Textplatzhalter 38">
            <a:extLst>
              <a:ext uri="{FF2B5EF4-FFF2-40B4-BE49-F238E27FC236}">
                <a16:creationId xmlns:a16="http://schemas.microsoft.com/office/drawing/2014/main" id="{16196957-99A0-506F-D8B7-3581D2F31773}"/>
              </a:ext>
            </a:extLst>
          </p:cNvPr>
          <p:cNvSpPr txBox="1">
            <a:spLocks/>
          </p:cNvSpPr>
          <p:nvPr/>
        </p:nvSpPr>
        <p:spPr bwMode="gray">
          <a:xfrm>
            <a:off x="263524" y="3953272"/>
            <a:ext cx="5616452" cy="2320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/>
            <a:r>
              <a:rPr lang="en-US" dirty="0"/>
              <a:t>	Injection Line Challenges </a:t>
            </a:r>
          </a:p>
          <a:p>
            <a:pPr lvl="1"/>
            <a:r>
              <a:rPr lang="en-US" dirty="0"/>
              <a:t>Tight geometrical constrains</a:t>
            </a:r>
          </a:p>
          <a:p>
            <a:pPr lvl="1"/>
            <a:r>
              <a:rPr lang="en-US" dirty="0"/>
              <a:t>Handling vertical, horizontal and tilted deflections</a:t>
            </a:r>
          </a:p>
          <a:p>
            <a:pPr lvl="1"/>
            <a:r>
              <a:rPr lang="en-US" dirty="0"/>
              <a:t>Longitudinal bunch compression to femto-seconds!</a:t>
            </a:r>
          </a:p>
          <a:p>
            <a:pPr lvl="1"/>
            <a:r>
              <a:rPr lang="en-US" dirty="0"/>
              <a:t>Transverse matching to storage ring</a:t>
            </a:r>
          </a:p>
          <a:p>
            <a:pPr lvl="1"/>
            <a:r>
              <a:rPr lang="en-US" dirty="0"/>
              <a:t>Coping with non-linear effects and </a:t>
            </a:r>
            <a:r>
              <a:rPr lang="en-US" dirty="0" err="1"/>
              <a:t>xy</a:t>
            </a:r>
            <a:r>
              <a:rPr lang="en-US" dirty="0"/>
              <a:t>-coupling</a:t>
            </a:r>
          </a:p>
          <a:p>
            <a:pPr lvl="1"/>
            <a:r>
              <a:rPr lang="en-US" dirty="0"/>
              <a:t>Adaptable for a parameter range (q, E, chirp …)</a:t>
            </a:r>
          </a:p>
        </p:txBody>
      </p:sp>
    </p:spTree>
    <p:extLst>
      <p:ext uri="{BB962C8B-B14F-4D97-AF65-F5344CB8AC3E}">
        <p14:creationId xmlns:p14="http://schemas.microsoft.com/office/powerpoint/2010/main" val="36566271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50D79-84A6-9F91-3B6A-E03F29979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diagram of a graph&#10;&#10;AI-generated content may be incorrect.">
            <a:extLst>
              <a:ext uri="{FF2B5EF4-FFF2-40B4-BE49-F238E27FC236}">
                <a16:creationId xmlns:a16="http://schemas.microsoft.com/office/drawing/2014/main" id="{91601D77-38CD-4174-2262-2D07005995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062"/>
          <a:stretch/>
        </p:blipFill>
        <p:spPr>
          <a:xfrm>
            <a:off x="5908476" y="2671829"/>
            <a:ext cx="6182136" cy="2775861"/>
          </a:xfrm>
          <a:prstGeom prst="rect">
            <a:avLst/>
          </a:prstGeom>
        </p:spPr>
      </p:pic>
      <p:pic>
        <p:nvPicPr>
          <p:cNvPr id="36" name="Picture 35" descr="A diagram of a graph&#10;&#10;AI-generated content may be incorrect.">
            <a:extLst>
              <a:ext uri="{FF2B5EF4-FFF2-40B4-BE49-F238E27FC236}">
                <a16:creationId xmlns:a16="http://schemas.microsoft.com/office/drawing/2014/main" id="{17F5B3E3-ED67-095B-3D49-A2A7CC4406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75" t="10625" r="3626" b="46448"/>
          <a:stretch/>
        </p:blipFill>
        <p:spPr>
          <a:xfrm>
            <a:off x="4384066" y="312325"/>
            <a:ext cx="7807934" cy="2128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49951-9B2F-F2BB-0CB5-3A7FF229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Bunch </a:t>
            </a:r>
            <a:r>
              <a:rPr lang="de-DE" dirty="0" err="1"/>
              <a:t>compressor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0A6D9-29DE-368D-06A1-700B9C5298F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06A98-7377-824F-C4DC-56F68C382D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26660" y="6247449"/>
            <a:ext cx="5832475" cy="584200"/>
          </a:xfrm>
        </p:spPr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A9252-8B1F-F653-2755-F2AD364A44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F45BE0D1-39A2-0369-87C1-4DF97E57B7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5" y="1166439"/>
            <a:ext cx="4827311" cy="5112009"/>
          </a:xfrm>
        </p:spPr>
        <p:txBody>
          <a:bodyPr/>
          <a:lstStyle/>
          <a:p>
            <a:pPr lvl="1"/>
            <a:r>
              <a:rPr lang="en-US" dirty="0"/>
              <a:t>FLUTE Bunch compressor (FL_BC) </a:t>
            </a:r>
            <a:br>
              <a:rPr lang="en-US" dirty="0"/>
            </a:br>
            <a:r>
              <a:rPr lang="en-US" dirty="0" err="1"/>
              <a:t>delayes</a:t>
            </a:r>
            <a:r>
              <a:rPr lang="en-US" dirty="0"/>
              <a:t> low-energy electrons</a:t>
            </a:r>
          </a:p>
          <a:p>
            <a:pPr lvl="1"/>
            <a:r>
              <a:rPr lang="en-US" dirty="0"/>
              <a:t>The BC “shears” the long. phase space </a:t>
            </a:r>
            <a:br>
              <a:rPr lang="en-US" dirty="0"/>
            </a:br>
            <a:r>
              <a:rPr lang="en-US" dirty="0"/>
              <a:t>counter-clockwise         by </a:t>
            </a:r>
            <a:r>
              <a:rPr lang="en-US" b="1" dirty="0"/>
              <a:t>R</a:t>
            </a:r>
            <a:r>
              <a:rPr lang="en-US" b="1" baseline="-25000" dirty="0"/>
              <a:t>56</a:t>
            </a:r>
          </a:p>
          <a:p>
            <a:pPr lvl="1"/>
            <a:endParaRPr lang="en-US" b="1" baseline="-25000" dirty="0"/>
          </a:p>
          <a:p>
            <a:pPr marL="0" lvl="1" indent="0">
              <a:buNone/>
            </a:pPr>
            <a:r>
              <a:rPr lang="en-US" b="1" dirty="0"/>
              <a:t> </a:t>
            </a:r>
            <a:endParaRPr lang="en-US" dirty="0"/>
          </a:p>
          <a:p>
            <a:pPr lvl="1"/>
            <a:r>
              <a:rPr lang="en-US" dirty="0"/>
              <a:t>A bunch with a positive chirp </a:t>
            </a:r>
            <a:r>
              <a:rPr lang="en-US" i="1" dirty="0"/>
              <a:t>h</a:t>
            </a:r>
            <a:r>
              <a:rPr lang="en-US" dirty="0"/>
              <a:t> compresses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Transporting ultrashort bunches leads to intense CSR bursts, energy loss and particle losses.</a:t>
            </a:r>
          </a:p>
          <a:p>
            <a:pPr lvl="1"/>
            <a:r>
              <a:rPr lang="en-US" dirty="0"/>
              <a:t>A fs-bunch cannot be transported through the IL!</a:t>
            </a:r>
          </a:p>
          <a:p>
            <a:pPr lvl="1"/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5" name="Picture 24" descr="\documentclass{article}&#10;\usepackage{amsmath}&#10;\pagestyle{empty}&#10;\begin{document}&#10;&#10;$h = \partial \delta_p/\partial z$&#10;&#10;&#10;\end{document}" title="IguanaTex Bitmap Display">
            <a:extLst>
              <a:ext uri="{FF2B5EF4-FFF2-40B4-BE49-F238E27FC236}">
                <a16:creationId xmlns:a16="http://schemas.microsoft.com/office/drawing/2014/main" id="{51B60E91-B531-297F-8837-5B68E63099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0" y="3302943"/>
            <a:ext cx="1356583" cy="2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663692-5386-BD2A-58DB-95CF739612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30"/>
          <a:stretch/>
        </p:blipFill>
        <p:spPr>
          <a:xfrm>
            <a:off x="489017" y="3644910"/>
            <a:ext cx="3111472" cy="414850"/>
          </a:xfrm>
          <a:prstGeom prst="rect">
            <a:avLst/>
          </a:prstGeom>
        </p:spPr>
      </p:pic>
      <p:pic>
        <p:nvPicPr>
          <p:cNvPr id="33" name="Picture 32" descr="\documentclass{article}&#10;\usepackage{amsmath}&#10;\pagestyle{empty}&#10;\begin{document}&#10;&#10;$ R_\text{56} = \int \frac{\eta_{xy}(s)}{\rho_{xy}(s)} \text{ ds} $&#10;&#10;&#10;\end{document}" title="IguanaTex Bitmap Display">
            <a:extLst>
              <a:ext uri="{FF2B5EF4-FFF2-40B4-BE49-F238E27FC236}">
                <a16:creationId xmlns:a16="http://schemas.microsoft.com/office/drawing/2014/main" id="{C8FBC21B-C89E-12E4-EB99-621544CE85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4" y="2334531"/>
            <a:ext cx="2272564" cy="4848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98365D3-A0FB-6A54-9DFF-646E02D01F8A}"/>
              </a:ext>
            </a:extLst>
          </p:cNvPr>
          <p:cNvGrpSpPr/>
          <p:nvPr/>
        </p:nvGrpSpPr>
        <p:grpSpPr>
          <a:xfrm>
            <a:off x="5528602" y="1272877"/>
            <a:ext cx="379874" cy="269068"/>
            <a:chOff x="5538762" y="1272877"/>
            <a:chExt cx="379874" cy="269068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BC59D01-FAEF-69D8-62FB-AB260F3A3A55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24EAF925-EAB8-3389-F030-49B7F5620F42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20872747-29C5-7D5F-489A-371CD55DFA24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30776EB-6FEA-D911-8E07-52E438FF3E82}"/>
              </a:ext>
            </a:extLst>
          </p:cNvPr>
          <p:cNvGrpSpPr/>
          <p:nvPr/>
        </p:nvGrpSpPr>
        <p:grpSpPr>
          <a:xfrm>
            <a:off x="8943224" y="3132185"/>
            <a:ext cx="720080" cy="576064"/>
            <a:chOff x="8151144" y="3265901"/>
            <a:chExt cx="720080" cy="576064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27F27D9-355E-6354-19E1-33F578355A83}"/>
                </a:ext>
              </a:extLst>
            </p:cNvPr>
            <p:cNvSpPr/>
            <p:nvPr/>
          </p:nvSpPr>
          <p:spPr bwMode="gray">
            <a:xfrm>
              <a:off x="8151144" y="3265901"/>
              <a:ext cx="720080" cy="5760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7D4C737-D244-21D1-9BF4-2950984F1603}"/>
                </a:ext>
              </a:extLst>
            </p:cNvPr>
            <p:cNvGrpSpPr/>
            <p:nvPr/>
          </p:nvGrpSpPr>
          <p:grpSpPr>
            <a:xfrm>
              <a:off x="8223255" y="3356992"/>
              <a:ext cx="577042" cy="393882"/>
              <a:chOff x="5538762" y="1272877"/>
              <a:chExt cx="379874" cy="269068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321C0A8-DF9A-5F06-19AE-923A60553258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Arrow: Right 82">
                <a:extLst>
                  <a:ext uri="{FF2B5EF4-FFF2-40B4-BE49-F238E27FC236}">
                    <a16:creationId xmlns:a16="http://schemas.microsoft.com/office/drawing/2014/main" id="{094396CD-D9C8-A39D-CF2E-E01F77765D0C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Arrow: Right 83">
                <a:extLst>
                  <a:ext uri="{FF2B5EF4-FFF2-40B4-BE49-F238E27FC236}">
                    <a16:creationId xmlns:a16="http://schemas.microsoft.com/office/drawing/2014/main" id="{406F5336-5755-E1FA-BDE7-40C3A7F6E5D9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897D399-A31A-1E6C-338E-FBD0FFF94B89}"/>
              </a:ext>
            </a:extLst>
          </p:cNvPr>
          <p:cNvGrpSpPr/>
          <p:nvPr/>
        </p:nvGrpSpPr>
        <p:grpSpPr>
          <a:xfrm>
            <a:off x="2317729" y="2008111"/>
            <a:ext cx="300722" cy="206408"/>
            <a:chOff x="5538762" y="1272877"/>
            <a:chExt cx="379874" cy="26906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F12ED1F-5E35-4568-743F-3C9B5AA8B7A8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65F73690-41AA-CC5F-CF82-6DFE6B7F5F66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Arrow: Right 89">
              <a:extLst>
                <a:ext uri="{FF2B5EF4-FFF2-40B4-BE49-F238E27FC236}">
                  <a16:creationId xmlns:a16="http://schemas.microsoft.com/office/drawing/2014/main" id="{8114BC00-E149-745A-5CA0-AF2910963168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F26EFE7-C5B3-12C8-778E-B4F1B7E7B309}"/>
              </a:ext>
            </a:extLst>
          </p:cNvPr>
          <p:cNvSpPr txBox="1"/>
          <p:nvPr/>
        </p:nvSpPr>
        <p:spPr bwMode="gray">
          <a:xfrm>
            <a:off x="4611346" y="3399817"/>
            <a:ext cx="1332682" cy="1136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positive 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 err="1"/>
              <a:t>chirp</a:t>
            </a:r>
            <a:endParaRPr lang="de-DE" dirty="0"/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i="1" dirty="0"/>
              <a:t>h &gt;</a:t>
            </a:r>
            <a:r>
              <a:rPr lang="de-DE" dirty="0"/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103057608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56ACF-4396-A35E-C0F3-C4A1CCCF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diagram of a graph&#10;&#10;AI-generated content may be incorrect.">
            <a:extLst>
              <a:ext uri="{FF2B5EF4-FFF2-40B4-BE49-F238E27FC236}">
                <a16:creationId xmlns:a16="http://schemas.microsoft.com/office/drawing/2014/main" id="{EAD15B7C-1F56-E0CC-3BAB-21BDE6C4F7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75" t="10625" r="3626" b="46448"/>
          <a:stretch/>
        </p:blipFill>
        <p:spPr>
          <a:xfrm>
            <a:off x="4384066" y="312325"/>
            <a:ext cx="7807934" cy="2128074"/>
          </a:xfrm>
          <a:prstGeom prst="rect">
            <a:avLst/>
          </a:prstGeom>
        </p:spPr>
      </p:pic>
      <p:pic>
        <p:nvPicPr>
          <p:cNvPr id="28" name="Picture 27" descr="A diagram of a graph&#10;&#10;AI-generated content may be incorrect.">
            <a:extLst>
              <a:ext uri="{FF2B5EF4-FFF2-40B4-BE49-F238E27FC236}">
                <a16:creationId xmlns:a16="http://schemas.microsoft.com/office/drawing/2014/main" id="{26BFDE22-9047-E666-B5C5-8AF861689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017" y="2419617"/>
            <a:ext cx="4690127" cy="4303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C8A84-0FE9-8F61-F754-4871493B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Initial </a:t>
            </a:r>
            <a:r>
              <a:rPr lang="de-DE" dirty="0" err="1"/>
              <a:t>chirp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CCAD4-2C98-400E-F30C-B15A05EA605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572C3-C5D0-0B7A-F4B7-4CCBF0CDCC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F7038-042E-74C2-48DD-C5F8D3F98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912A7ECD-7105-44EB-B0F3-162297CF0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6" y="1166440"/>
            <a:ext cx="5208314" cy="4998864"/>
          </a:xfrm>
        </p:spPr>
        <p:txBody>
          <a:bodyPr/>
          <a:lstStyle/>
          <a:p>
            <a:pPr lvl="1"/>
            <a:r>
              <a:rPr lang="en-US" dirty="0"/>
              <a:t>IL designed to compress the bunches </a:t>
            </a:r>
            <a:br>
              <a:rPr lang="en-US" dirty="0"/>
            </a:br>
            <a:r>
              <a:rPr lang="en-US" dirty="0"/>
              <a:t>just at the septum. </a:t>
            </a:r>
          </a:p>
          <a:p>
            <a:pPr lvl="1"/>
            <a:r>
              <a:rPr lang="en-US" dirty="0"/>
              <a:t>FLUTE linac operation on </a:t>
            </a:r>
            <a:br>
              <a:rPr lang="en-US" dirty="0"/>
            </a:br>
            <a:r>
              <a:rPr lang="en-US" dirty="0"/>
              <a:t>“opposite flank” for a negative chirped bunch.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lvl="5"/>
            <a:r>
              <a:rPr lang="en-US" dirty="0">
                <a:sym typeface="Wingdings" panose="05000000000000000000" pitchFamily="2" charset="2"/>
              </a:rPr>
              <a:t>	IL phase space operation	</a:t>
            </a:r>
          </a:p>
          <a:p>
            <a:pPr lvl="1"/>
            <a:r>
              <a:rPr lang="en-US" dirty="0"/>
              <a:t>Starting with a negative chirp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Bunch elongates first in BC &amp; IL1 (</a:t>
            </a:r>
            <a:r>
              <a:rPr lang="en-US" b="1" dirty="0"/>
              <a:t>R</a:t>
            </a:r>
            <a:r>
              <a:rPr lang="en-US" b="1" baseline="-25000" dirty="0"/>
              <a:t>56</a:t>
            </a:r>
            <a:r>
              <a:rPr lang="en-US" b="1" dirty="0"/>
              <a:t>&lt;0)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and compresses in IL2 &amp; IL3        (</a:t>
            </a:r>
            <a:r>
              <a:rPr lang="en-US" b="1" dirty="0"/>
              <a:t>R</a:t>
            </a:r>
            <a:r>
              <a:rPr lang="en-US" b="1" baseline="-25000" dirty="0"/>
              <a:t>56</a:t>
            </a:r>
            <a:r>
              <a:rPr lang="en-US" b="1" dirty="0"/>
              <a:t>&gt;0)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marL="270000" lvl="3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No ultrashort bunches during transport</a:t>
            </a:r>
            <a:r>
              <a:rPr lang="en-US" dirty="0">
                <a:sym typeface="Wingdings" panose="05000000000000000000" pitchFamily="2" charset="2"/>
              </a:rPr>
              <a:t>. 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358D3A-EA0A-1C5F-DE35-20B4119BC73A}"/>
              </a:ext>
            </a:extLst>
          </p:cNvPr>
          <p:cNvSpPr txBox="1"/>
          <p:nvPr/>
        </p:nvSpPr>
        <p:spPr bwMode="gray">
          <a:xfrm>
            <a:off x="5416577" y="2758124"/>
            <a:ext cx="914400" cy="35203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positive 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 err="1"/>
              <a:t>chirp</a:t>
            </a:r>
            <a:endParaRPr lang="de-DE" dirty="0"/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i="1" dirty="0"/>
              <a:t>h &gt;</a:t>
            </a:r>
            <a:r>
              <a:rPr lang="de-DE" dirty="0"/>
              <a:t> 0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de-DE" dirty="0"/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de-DE" dirty="0"/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de-DE" dirty="0"/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Negative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 err="1"/>
              <a:t>chirp</a:t>
            </a:r>
            <a:endParaRPr lang="de-DE" dirty="0"/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i="1" dirty="0"/>
              <a:t>h </a:t>
            </a:r>
            <a:r>
              <a:rPr lang="de-DE" dirty="0"/>
              <a:t>&lt; 0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de-DE" dirty="0"/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de-DE" i="1" dirty="0"/>
          </a:p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en-GB" i="1" dirty="0" err="1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F38BCD-790C-9572-02FC-9FA60B2BAEBD}"/>
              </a:ext>
            </a:extLst>
          </p:cNvPr>
          <p:cNvGrpSpPr/>
          <p:nvPr/>
        </p:nvGrpSpPr>
        <p:grpSpPr>
          <a:xfrm>
            <a:off x="958516" y="2289611"/>
            <a:ext cx="3486160" cy="2128074"/>
            <a:chOff x="1796919" y="4326770"/>
            <a:chExt cx="3486160" cy="2128074"/>
          </a:xfrm>
        </p:grpSpPr>
        <p:pic>
          <p:nvPicPr>
            <p:cNvPr id="39" name="Picture 38" descr="A diagram of a function&#10;&#10;AI-generated content may be incorrect.">
              <a:extLst>
                <a:ext uri="{FF2B5EF4-FFF2-40B4-BE49-F238E27FC236}">
                  <a16:creationId xmlns:a16="http://schemas.microsoft.com/office/drawing/2014/main" id="{002467D9-448D-DE04-E618-612016494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991" t="8085" r="50750" b="36776"/>
            <a:stretch/>
          </p:blipFill>
          <p:spPr>
            <a:xfrm>
              <a:off x="2773114" y="4326770"/>
              <a:ext cx="1837114" cy="212807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46974B-2F3D-8D76-5E49-90CF981E9F62}"/>
                </a:ext>
              </a:extLst>
            </p:cNvPr>
            <p:cNvSpPr txBox="1"/>
            <p:nvPr/>
          </p:nvSpPr>
          <p:spPr bwMode="gray">
            <a:xfrm>
              <a:off x="1796919" y="4941168"/>
              <a:ext cx="1319808" cy="373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i="1" dirty="0"/>
                <a:t>h &lt;</a:t>
              </a:r>
              <a:r>
                <a:rPr lang="de-DE" dirty="0"/>
                <a:t> 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76DD13-9135-29CC-FEA6-3ECE27ED25B6}"/>
                </a:ext>
              </a:extLst>
            </p:cNvPr>
            <p:cNvSpPr txBox="1"/>
            <p:nvPr/>
          </p:nvSpPr>
          <p:spPr bwMode="gray">
            <a:xfrm>
              <a:off x="3963271" y="4941168"/>
              <a:ext cx="1319808" cy="373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i="1" dirty="0"/>
                <a:t>h </a:t>
              </a:r>
              <a:r>
                <a:rPr lang="de-DE" dirty="0"/>
                <a:t>&gt; 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1FD146-3C94-2753-AF9D-853668222ECC}"/>
              </a:ext>
            </a:extLst>
          </p:cNvPr>
          <p:cNvGrpSpPr/>
          <p:nvPr/>
        </p:nvGrpSpPr>
        <p:grpSpPr>
          <a:xfrm>
            <a:off x="5528602" y="1272877"/>
            <a:ext cx="379874" cy="269068"/>
            <a:chOff x="5538762" y="1272877"/>
            <a:chExt cx="379874" cy="2690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6CC712-2A3C-62A1-DDC8-BE0FFAE36173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BA431772-8AFA-8B2F-8A40-589359F6C711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7099DBC5-E131-06BB-E3D1-EB9F969A55E8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B2E399-8567-B1BE-B8F3-0E8305320501}"/>
              </a:ext>
            </a:extLst>
          </p:cNvPr>
          <p:cNvGrpSpPr/>
          <p:nvPr/>
        </p:nvGrpSpPr>
        <p:grpSpPr>
          <a:xfrm>
            <a:off x="8622734" y="1272877"/>
            <a:ext cx="379874" cy="269068"/>
            <a:chOff x="6036950" y="1272877"/>
            <a:chExt cx="379874" cy="269068"/>
          </a:xfrm>
        </p:grpSpPr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D9D5C5A0-8705-EBC4-DCAA-86BC5139408C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74DA2FF1-9BDB-4B66-21C0-6DC41F87D6DB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0DFE3F-D537-CDC6-A5B2-E863814061A7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83B805-7A48-9F46-8F22-CC0EAEB02B22}"/>
              </a:ext>
            </a:extLst>
          </p:cNvPr>
          <p:cNvGrpSpPr/>
          <p:nvPr/>
        </p:nvGrpSpPr>
        <p:grpSpPr>
          <a:xfrm>
            <a:off x="10272464" y="1272877"/>
            <a:ext cx="379874" cy="269068"/>
            <a:chOff x="6036950" y="1272877"/>
            <a:chExt cx="379874" cy="269068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903C71B-2F25-E705-3DD4-0AB486E8E98D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7CD29B13-17F4-A7DF-19C9-3B2542F30334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C616B3-E2F1-FF73-E193-DC0B4EA0CB54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EC2E71-B4D6-0B82-E2E2-72F519B74DD4}"/>
              </a:ext>
            </a:extLst>
          </p:cNvPr>
          <p:cNvGrpSpPr/>
          <p:nvPr/>
        </p:nvGrpSpPr>
        <p:grpSpPr>
          <a:xfrm>
            <a:off x="7270966" y="1272877"/>
            <a:ext cx="379874" cy="269068"/>
            <a:chOff x="5538762" y="1272877"/>
            <a:chExt cx="379874" cy="2690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5A4A04-A808-1C6B-93CD-FC08376C1372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8D3DEAA-35CD-033A-CD01-FAEAD5A7C51D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095DE174-62B5-BE97-8B2E-63CDF5A3602C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249C1E-2A46-F52B-511E-CE15FF3EB201}"/>
              </a:ext>
            </a:extLst>
          </p:cNvPr>
          <p:cNvGrpSpPr/>
          <p:nvPr/>
        </p:nvGrpSpPr>
        <p:grpSpPr>
          <a:xfrm>
            <a:off x="8544271" y="2636912"/>
            <a:ext cx="604699" cy="576064"/>
            <a:chOff x="8544271" y="2673994"/>
            <a:chExt cx="604699" cy="5760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77776B-4335-15D0-E38E-BD562CABB3B4}"/>
                </a:ext>
              </a:extLst>
            </p:cNvPr>
            <p:cNvSpPr/>
            <p:nvPr/>
          </p:nvSpPr>
          <p:spPr bwMode="gray">
            <a:xfrm>
              <a:off x="8544271" y="2673994"/>
              <a:ext cx="604699" cy="5760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557181-8BE0-D198-770D-B3DB9101A867}"/>
                </a:ext>
              </a:extLst>
            </p:cNvPr>
            <p:cNvGrpSpPr/>
            <p:nvPr/>
          </p:nvGrpSpPr>
          <p:grpSpPr>
            <a:xfrm>
              <a:off x="8571928" y="2765085"/>
              <a:ext cx="577042" cy="393882"/>
              <a:chOff x="5538762" y="1272877"/>
              <a:chExt cx="379874" cy="26906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949CC72-8E5B-80FB-C7CD-E1859655428F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97777E97-ADD1-08E4-08BD-1D8449E34C0D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2C375E6A-7F1D-68D4-85C7-42355CFB7EC5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7FE898-27AB-53B6-491A-93FF876DCFF0}"/>
              </a:ext>
            </a:extLst>
          </p:cNvPr>
          <p:cNvGrpSpPr/>
          <p:nvPr/>
        </p:nvGrpSpPr>
        <p:grpSpPr>
          <a:xfrm>
            <a:off x="8544271" y="4869160"/>
            <a:ext cx="604699" cy="576064"/>
            <a:chOff x="8544271" y="2673994"/>
            <a:chExt cx="604699" cy="57606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8C78B2-60E4-889E-622E-7BBBA446A896}"/>
                </a:ext>
              </a:extLst>
            </p:cNvPr>
            <p:cNvSpPr/>
            <p:nvPr/>
          </p:nvSpPr>
          <p:spPr bwMode="gray">
            <a:xfrm>
              <a:off x="8544271" y="2673994"/>
              <a:ext cx="604699" cy="57606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8403D3E-7C7D-8475-71D9-FD9C2A298779}"/>
                </a:ext>
              </a:extLst>
            </p:cNvPr>
            <p:cNvGrpSpPr/>
            <p:nvPr/>
          </p:nvGrpSpPr>
          <p:grpSpPr>
            <a:xfrm>
              <a:off x="8571928" y="2765085"/>
              <a:ext cx="577042" cy="393882"/>
              <a:chOff x="5538762" y="1272877"/>
              <a:chExt cx="379874" cy="2690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CA02811-5633-0B12-C2D8-CB3A0D16C240}"/>
                  </a:ext>
                </a:extLst>
              </p:cNvPr>
              <p:cNvSpPr/>
              <p:nvPr/>
            </p:nvSpPr>
            <p:spPr bwMode="gray">
              <a:xfrm>
                <a:off x="5538762" y="1272877"/>
                <a:ext cx="379874" cy="26906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DC415B87-D671-AF40-9368-9F8FC3C8B579}"/>
                  </a:ext>
                </a:extLst>
              </p:cNvPr>
              <p:cNvSpPr/>
              <p:nvPr/>
            </p:nvSpPr>
            <p:spPr bwMode="gray">
              <a:xfrm>
                <a:off x="5548290" y="1393164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5A596379-84B1-1D9A-0A1D-C093D6627C5F}"/>
                  </a:ext>
                </a:extLst>
              </p:cNvPr>
              <p:cNvSpPr/>
              <p:nvPr/>
            </p:nvSpPr>
            <p:spPr bwMode="gray">
              <a:xfrm rot="10800000">
                <a:off x="5548290" y="1278377"/>
                <a:ext cx="360040" cy="144017"/>
              </a:xfrm>
              <a:prstGeom prst="rightArrow">
                <a:avLst>
                  <a:gd name="adj1" fmla="val 23964"/>
                  <a:gd name="adj2" fmla="val 68024"/>
                </a:avLst>
              </a:prstGeom>
              <a:solidFill>
                <a:srgbClr val="D3001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DD1ED2-9F3E-9221-14B2-EF7A4C9857CF}"/>
              </a:ext>
            </a:extLst>
          </p:cNvPr>
          <p:cNvGrpSpPr/>
          <p:nvPr/>
        </p:nvGrpSpPr>
        <p:grpSpPr>
          <a:xfrm>
            <a:off x="4444676" y="5347159"/>
            <a:ext cx="379874" cy="269068"/>
            <a:chOff x="5538762" y="1272877"/>
            <a:chExt cx="379874" cy="26906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6024ED8-2885-4A50-6A14-8CE576A36F13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BCC95728-6386-899C-A631-513A556D6F34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BD9C011E-7F52-36FE-D234-0743A6628F79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E492C2-A2D4-0319-9248-22EE5AEF74E1}"/>
              </a:ext>
            </a:extLst>
          </p:cNvPr>
          <p:cNvGrpSpPr/>
          <p:nvPr/>
        </p:nvGrpSpPr>
        <p:grpSpPr>
          <a:xfrm>
            <a:off x="4439811" y="5661248"/>
            <a:ext cx="379874" cy="269068"/>
            <a:chOff x="6036950" y="1272877"/>
            <a:chExt cx="379874" cy="269068"/>
          </a:xfrm>
        </p:grpSpPr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34B632A5-F1DD-8A83-F44B-3F543235BA4D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E47A5BD5-A470-DDE4-2C3E-B2C52692870C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C41D3DE-8098-8F8C-45D6-1731F2E853E0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61774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6C9A-5B84-1BFF-92AF-30C83DD8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04552761-8172-0D98-1632-0E3F5F90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4" t="9908" r="4152"/>
          <a:stretch/>
        </p:blipFill>
        <p:spPr>
          <a:xfrm>
            <a:off x="4799856" y="779704"/>
            <a:ext cx="7200800" cy="3153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7B4C2-DCAE-9565-5F7D-CD08E92C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an </a:t>
            </a:r>
            <a:br>
              <a:rPr lang="de-DE" dirty="0"/>
            </a:b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solution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BDDBA-68FA-8D3E-B75C-15DB6E62A4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70C0E-7EC9-EA46-D13E-7F77225ACC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1E9BE-D3AD-E27D-5BA0-96C1833474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E5DFE24C-F973-8411-7399-2AA5F6091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6" y="1484784"/>
            <a:ext cx="4542048" cy="4680520"/>
          </a:xfrm>
        </p:spPr>
        <p:txBody>
          <a:bodyPr/>
          <a:lstStyle/>
          <a:p>
            <a:pPr lvl="1"/>
            <a:r>
              <a:rPr lang="en-GB" dirty="0"/>
              <a:t>Compose the TL out of achromatic sections: η=0 before/after section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Only Quads at η≠0 influence long. Dynamics</a:t>
            </a:r>
          </a:p>
          <a:p>
            <a:pPr lvl="1"/>
            <a:r>
              <a:rPr lang="en-GB" dirty="0"/>
              <a:t>All Quads influence transverse dynamics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0" lvl="1" indent="0">
              <a:buNone/>
            </a:pPr>
            <a:r>
              <a:rPr lang="en-GB" dirty="0"/>
              <a:t>Optics discussion:</a:t>
            </a:r>
          </a:p>
          <a:p>
            <a:pPr lvl="1"/>
            <a:r>
              <a:rPr lang="en-GB" b="1" dirty="0"/>
              <a:t>1. </a:t>
            </a:r>
            <a:r>
              <a:rPr lang="en-GB" dirty="0"/>
              <a:t>solve </a:t>
            </a:r>
            <a:r>
              <a:rPr lang="en-GB" b="1" dirty="0"/>
              <a:t>long. compression </a:t>
            </a:r>
            <a:r>
              <a:rPr lang="en-GB" dirty="0"/>
              <a:t>in </a:t>
            </a:r>
            <a:br>
              <a:rPr lang="en-GB" dirty="0"/>
            </a:br>
            <a:r>
              <a:rPr lang="en-GB" dirty="0"/>
              <a:t>η≠0 sections </a:t>
            </a:r>
          </a:p>
          <a:p>
            <a:pPr lvl="1"/>
            <a:r>
              <a:rPr lang="en-GB" b="1" dirty="0"/>
              <a:t>2. </a:t>
            </a:r>
            <a:r>
              <a:rPr lang="en-GB" dirty="0"/>
              <a:t>solve </a:t>
            </a:r>
            <a:r>
              <a:rPr lang="en-GB" b="1" dirty="0"/>
              <a:t>transverse matching </a:t>
            </a:r>
            <a:r>
              <a:rPr lang="en-GB" dirty="0"/>
              <a:t>in </a:t>
            </a:r>
            <a:br>
              <a:rPr lang="en-GB" dirty="0"/>
            </a:br>
            <a:r>
              <a:rPr lang="en-GB" dirty="0"/>
              <a:t>η=0 sections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39EA20-C707-6056-86A2-BA8F6A8E0007}"/>
              </a:ext>
            </a:extLst>
          </p:cNvPr>
          <p:cNvGrpSpPr/>
          <p:nvPr/>
        </p:nvGrpSpPr>
        <p:grpSpPr>
          <a:xfrm>
            <a:off x="6127568" y="418370"/>
            <a:ext cx="379874" cy="269068"/>
            <a:chOff x="5538762" y="1272877"/>
            <a:chExt cx="379874" cy="2690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11F8-0AD7-B4FB-9B41-C2C3F095C7EF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7A2350D2-89EB-9370-38DD-F6D64DD8F52D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88F901D-C483-B419-487C-ED03981C485E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E27C5E-F5BA-EC89-1F0A-B7ED8CAE6D74}"/>
              </a:ext>
            </a:extLst>
          </p:cNvPr>
          <p:cNvGrpSpPr/>
          <p:nvPr/>
        </p:nvGrpSpPr>
        <p:grpSpPr>
          <a:xfrm>
            <a:off x="8879078" y="423971"/>
            <a:ext cx="379874" cy="269068"/>
            <a:chOff x="6036950" y="1272877"/>
            <a:chExt cx="379874" cy="269068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743A36F-4C50-CDF5-1505-DF413B85F1C6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96709A4-D25B-01F5-AF1D-B8BD6CAC4EF9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864BC-69C3-E379-145E-076ACBFF41FD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D00A8C-8E9C-AF61-EFF1-6F27B450C232}"/>
              </a:ext>
            </a:extLst>
          </p:cNvPr>
          <p:cNvGrpSpPr/>
          <p:nvPr/>
        </p:nvGrpSpPr>
        <p:grpSpPr>
          <a:xfrm>
            <a:off x="10317659" y="442987"/>
            <a:ext cx="379874" cy="269068"/>
            <a:chOff x="6036950" y="1272877"/>
            <a:chExt cx="379874" cy="269068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6DD8EA70-79AD-14A4-286B-75F7BC76A53B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E8120A6-506C-48BE-AFE7-C6876B34A7A8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618260-D544-7144-5D39-0578F753B97D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8C3552-CBD2-8249-39AD-FC38E67017E1}"/>
              </a:ext>
            </a:extLst>
          </p:cNvPr>
          <p:cNvGrpSpPr/>
          <p:nvPr/>
        </p:nvGrpSpPr>
        <p:grpSpPr>
          <a:xfrm>
            <a:off x="7680176" y="432617"/>
            <a:ext cx="379874" cy="269068"/>
            <a:chOff x="5538762" y="1272877"/>
            <a:chExt cx="379874" cy="2690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936416-886C-8EA4-4CF5-E419B6042301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2B313B47-BFF8-0B96-0428-F970FF05A155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4C6CB016-BD9D-6A76-8929-D2D37CBC442D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3935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2962-4E64-688C-46BE-BA2A0CB28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platzhalter 38">
            <a:extLst>
              <a:ext uri="{FF2B5EF4-FFF2-40B4-BE49-F238E27FC236}">
                <a16:creationId xmlns:a16="http://schemas.microsoft.com/office/drawing/2014/main" id="{29E9A7CA-A8EA-A9AB-A23B-27C2F8AEDB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6" y="1166440"/>
            <a:ext cx="4083381" cy="3686650"/>
          </a:xfrm>
        </p:spPr>
        <p:txBody>
          <a:bodyPr/>
          <a:lstStyle/>
          <a:p>
            <a:pPr lvl="1"/>
            <a:r>
              <a:rPr lang="en-GB" dirty="0"/>
              <a:t>Bunch chirp transforms by R</a:t>
            </a:r>
            <a:r>
              <a:rPr lang="en-GB" baseline="-25000" dirty="0"/>
              <a:t>56</a:t>
            </a:r>
          </a:p>
          <a:p>
            <a:pPr marL="0" lvl="1" indent="0">
              <a:buNone/>
            </a:pPr>
            <a:r>
              <a:rPr lang="en-GB" baseline="-25000" dirty="0"/>
              <a:t> </a:t>
            </a:r>
            <a:endParaRPr lang="en-GB" dirty="0"/>
          </a:p>
          <a:p>
            <a:pPr lvl="1"/>
            <a:r>
              <a:rPr lang="de-DE" sz="1600" dirty="0"/>
              <a:t>Initial </a:t>
            </a:r>
            <a:r>
              <a:rPr lang="de-DE" sz="1600" dirty="0" err="1"/>
              <a:t>chirp</a:t>
            </a:r>
            <a:r>
              <a:rPr lang="de-DE" sz="1600" dirty="0"/>
              <a:t>:  h</a:t>
            </a:r>
            <a:r>
              <a:rPr lang="de-DE" sz="1600" baseline="30000" dirty="0"/>
              <a:t>-1</a:t>
            </a:r>
            <a:r>
              <a:rPr lang="de-DE" dirty="0"/>
              <a:t>(S</a:t>
            </a:r>
            <a:r>
              <a:rPr lang="de-DE" baseline="-25000" dirty="0"/>
              <a:t>1</a:t>
            </a:r>
            <a:r>
              <a:rPr lang="de-DE" dirty="0"/>
              <a:t>) = -2.8 cm</a:t>
            </a:r>
            <a:r>
              <a:rPr lang="de-DE" baseline="30000" dirty="0"/>
              <a:t>-1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compression</a:t>
            </a:r>
            <a:r>
              <a:rPr lang="de-DE" dirty="0"/>
              <a:t>: </a:t>
            </a:r>
            <a:r>
              <a:rPr lang="de-DE" sz="1600" dirty="0"/>
              <a:t>h</a:t>
            </a:r>
            <a:r>
              <a:rPr lang="de-DE" sz="1600" baseline="30000" dirty="0"/>
              <a:t>-1</a:t>
            </a:r>
            <a:r>
              <a:rPr lang="de-DE" dirty="0"/>
              <a:t>(S</a:t>
            </a:r>
            <a:r>
              <a:rPr lang="de-DE" baseline="-25000" dirty="0"/>
              <a:t>2</a:t>
            </a:r>
            <a:r>
              <a:rPr lang="de-DE" dirty="0"/>
              <a:t>) = 0 cm</a:t>
            </a:r>
            <a:r>
              <a:rPr lang="de-DE" baseline="30000" dirty="0"/>
              <a:t>-1</a:t>
            </a:r>
            <a:r>
              <a:rPr lang="de-DE" dirty="0"/>
              <a:t> </a:t>
            </a:r>
          </a:p>
          <a:p>
            <a:pPr lvl="1"/>
            <a:r>
              <a:rPr lang="en-GB" b="1" dirty="0"/>
              <a:t>Full compression condition (FCC):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The sum of all R</a:t>
            </a:r>
            <a:r>
              <a:rPr lang="en-GB" baseline="-25000" dirty="0"/>
              <a:t>56</a:t>
            </a:r>
            <a:r>
              <a:rPr lang="en-GB" dirty="0"/>
              <a:t> values have to counteract the initial chirp</a:t>
            </a:r>
          </a:p>
          <a:p>
            <a:pPr lvl="1"/>
            <a:r>
              <a:rPr lang="en-GB" dirty="0"/>
              <a:t>BC, IL2 &amp; IL3 have limited margin in R</a:t>
            </a:r>
            <a:r>
              <a:rPr lang="en-GB" baseline="-25000" dirty="0"/>
              <a:t>56</a:t>
            </a:r>
            <a:r>
              <a:rPr lang="en-GB" dirty="0"/>
              <a:t> </a:t>
            </a:r>
          </a:p>
          <a:p>
            <a:pPr lvl="1"/>
            <a:r>
              <a:rPr lang="de-DE" dirty="0"/>
              <a:t>IL1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/>
              <a:t>flexible R</a:t>
            </a:r>
            <a:r>
              <a:rPr lang="de-DE" b="1" baseline="-25000" dirty="0"/>
              <a:t>56</a:t>
            </a:r>
            <a:r>
              <a:rPr lang="de-DE" b="1" dirty="0"/>
              <a:t> </a:t>
            </a:r>
            <a:r>
              <a:rPr lang="de-DE" dirty="0" err="1"/>
              <a:t>value</a:t>
            </a:r>
            <a:endParaRPr lang="de-DE" dirty="0"/>
          </a:p>
        </p:txBody>
      </p:sp>
      <p:pic>
        <p:nvPicPr>
          <p:cNvPr id="27" name="Picture 26" descr="A diagram of a graph&#10;&#10;AI-generated content may be incorrect.">
            <a:extLst>
              <a:ext uri="{FF2B5EF4-FFF2-40B4-BE49-F238E27FC236}">
                <a16:creationId xmlns:a16="http://schemas.microsoft.com/office/drawing/2014/main" id="{69BE5B48-D770-3F02-556C-FC7ABDE65F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14" t="9908" r="4152"/>
          <a:stretch/>
        </p:blipFill>
        <p:spPr>
          <a:xfrm>
            <a:off x="4799856" y="779704"/>
            <a:ext cx="7200800" cy="3153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29387-3B93-5334-1F67-8AD058FE7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compression</a:t>
            </a:r>
            <a:r>
              <a:rPr lang="de-DE" dirty="0"/>
              <a:t> </a:t>
            </a:r>
            <a:r>
              <a:rPr lang="de-DE" dirty="0" err="1"/>
              <a:t>condition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AC0B-D207-0AFE-EBC3-CF97D87BA64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55A3-8CFA-8B57-4A58-98E5CBD8EC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8B5DE-B7F2-CB63-3675-D3FEA330CB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4E7787-5A92-1DD0-2B94-106F56B5E0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452"/>
          <a:stretch/>
        </p:blipFill>
        <p:spPr>
          <a:xfrm>
            <a:off x="1055440" y="1412775"/>
            <a:ext cx="2825152" cy="35629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2CCBBF-5866-D57B-D214-7F2CC3E37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786286"/>
              </p:ext>
            </p:extLst>
          </p:nvPr>
        </p:nvGraphicFramePr>
        <p:xfrm>
          <a:off x="7464152" y="4145609"/>
          <a:ext cx="3266902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417">
                  <a:extLst>
                    <a:ext uri="{9D8B030D-6E8A-4147-A177-3AD203B41FA5}">
                      <a16:colId xmlns:a16="http://schemas.microsoft.com/office/drawing/2014/main" val="1998125367"/>
                    </a:ext>
                  </a:extLst>
                </a:gridCol>
                <a:gridCol w="978324">
                  <a:extLst>
                    <a:ext uri="{9D8B030D-6E8A-4147-A177-3AD203B41FA5}">
                      <a16:colId xmlns:a16="http://schemas.microsoft.com/office/drawing/2014/main" val="1467165604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1063953999"/>
                    </a:ext>
                  </a:extLst>
                </a:gridCol>
              </a:tblGrid>
              <a:tr h="245065">
                <a:tc>
                  <a:txBody>
                    <a:bodyPr/>
                    <a:lstStyle/>
                    <a:p>
                      <a:r>
                        <a:rPr lang="de-DE" sz="1400" dirty="0" err="1"/>
                        <a:t>Section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Structure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R56 / cm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946743"/>
                  </a:ext>
                </a:extLst>
              </a:tr>
              <a:tr h="269572">
                <a:tc>
                  <a:txBody>
                    <a:bodyPr/>
                    <a:lstStyle/>
                    <a:p>
                      <a:r>
                        <a:rPr lang="de-DE" sz="1600" dirty="0"/>
                        <a:t>BC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-2.5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126169"/>
                  </a:ext>
                </a:extLst>
              </a:tr>
              <a:tr h="269572">
                <a:tc>
                  <a:txBody>
                    <a:bodyPr/>
                    <a:lstStyle/>
                    <a:p>
                      <a:r>
                        <a:rPr lang="de-DE" sz="1600" dirty="0"/>
                        <a:t>IL1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HBA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1600" dirty="0"/>
                        <a:t>[-420; +130]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16235"/>
                  </a:ext>
                </a:extLst>
              </a:tr>
              <a:tr h="269572">
                <a:tc>
                  <a:txBody>
                    <a:bodyPr/>
                    <a:lstStyle/>
                    <a:p>
                      <a:r>
                        <a:rPr lang="de-DE" sz="1600" dirty="0"/>
                        <a:t>IL2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DBA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+3.4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404908"/>
                  </a:ext>
                </a:extLst>
              </a:tr>
              <a:tr h="269572">
                <a:tc>
                  <a:txBody>
                    <a:bodyPr/>
                    <a:lstStyle/>
                    <a:p>
                      <a:r>
                        <a:rPr lang="de-DE" sz="1600" i="0" dirty="0"/>
                        <a:t>IL3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DBA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+20.1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936417"/>
                  </a:ext>
                </a:extLst>
              </a:tr>
              <a:tr h="269572">
                <a:tc>
                  <a:txBody>
                    <a:bodyPr/>
                    <a:lstStyle/>
                    <a:p>
                      <a:r>
                        <a:rPr lang="de-DE" sz="1600" dirty="0" err="1"/>
                        <a:t>ToF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-0.4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365411"/>
                  </a:ext>
                </a:extLst>
              </a:tr>
            </a:tbl>
          </a:graphicData>
        </a:graphic>
      </p:graphicFrame>
      <p:pic>
        <p:nvPicPr>
          <p:cNvPr id="51" name="Picture 50" descr="\documentclass{article}&#10;\usepackage{amsmath}&#10;\pagestyle{empty}&#10;\begin{document}&#10;&#10;$R_{56,\text{IL1}} = &#10;-h^{-1}(S_1)&#10;-R_{56,\text{BC}} &#10;-R_{56,\text{IL2}}&#10;-R_{56,\text{IL3}} &#10;-R_{56,\text{ToF}}  &#10;$&#10;&#10;&#10;\end{document}" title="IguanaTex Bitmap Display">
            <a:extLst>
              <a:ext uri="{FF2B5EF4-FFF2-40B4-BE49-F238E27FC236}">
                <a16:creationId xmlns:a16="http://schemas.microsoft.com/office/drawing/2014/main" id="{97961A83-E7A7-9F23-7174-C7FAF01233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5108" y="4705201"/>
            <a:ext cx="6054948" cy="293964"/>
          </a:xfrm>
          <a:prstGeom prst="rect">
            <a:avLst/>
          </a:prstGeom>
        </p:spPr>
      </p:pic>
      <p:pic>
        <p:nvPicPr>
          <p:cNvPr id="42" name="Picture 41" descr="\documentclass{article}&#10;\usepackage{amsmath}&#10;\pagestyle{empty}&#10;\begin{document}&#10;&#10;$R_{56,\text{IL1}} = -17.7\,$cm&#10;&#10;&#10;&#10;&#10;\end{document}" title="IguanaTex Bitmap Display">
            <a:extLst>
              <a:ext uri="{FF2B5EF4-FFF2-40B4-BE49-F238E27FC236}">
                <a16:creationId xmlns:a16="http://schemas.microsoft.com/office/drawing/2014/main" id="{1AEE17E7-5D0F-93D7-A8CA-24859B26E3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1190" y="5181391"/>
            <a:ext cx="2270434" cy="309016"/>
          </a:xfrm>
          <a:prstGeom prst="rect">
            <a:avLst/>
          </a:prstGeom>
        </p:spPr>
      </p:pic>
      <p:pic>
        <p:nvPicPr>
          <p:cNvPr id="44" name="Picture 43" descr="\documentclass{article}&#10;\usepackage{amsmath}&#10;\pagestyle{empty}&#10;\begin{document}&#10;&#10;$\sum_i R_{56,i}  = -h^{-1}(S_1)$&#10;&#10;&#10;\end{document}" title="IguanaTex Bitmap Display">
            <a:extLst>
              <a:ext uri="{FF2B5EF4-FFF2-40B4-BE49-F238E27FC236}">
                <a16:creationId xmlns:a16="http://schemas.microsoft.com/office/drawing/2014/main" id="{EAE82EBB-B029-05E0-6627-0193F67A3C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34008" y="2903304"/>
            <a:ext cx="2310095" cy="2864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8D4D7-2A2E-D795-97E7-BC6CED35BA93}"/>
              </a:ext>
            </a:extLst>
          </p:cNvPr>
          <p:cNvGrpSpPr/>
          <p:nvPr/>
        </p:nvGrpSpPr>
        <p:grpSpPr>
          <a:xfrm>
            <a:off x="6127568" y="418370"/>
            <a:ext cx="379874" cy="269068"/>
            <a:chOff x="5538762" y="1272877"/>
            <a:chExt cx="379874" cy="2690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49B637-F1C2-9E71-C6B7-4886FEAC84EF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C7EA6FF-632E-C4CF-D539-53519B9D175B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F880C892-10D4-30BF-39C2-FB7B6EF07B42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939548-6F29-535D-5F24-1FE694ADF88A}"/>
              </a:ext>
            </a:extLst>
          </p:cNvPr>
          <p:cNvGrpSpPr/>
          <p:nvPr/>
        </p:nvGrpSpPr>
        <p:grpSpPr>
          <a:xfrm>
            <a:off x="8879078" y="423971"/>
            <a:ext cx="379874" cy="269068"/>
            <a:chOff x="6036950" y="1272877"/>
            <a:chExt cx="379874" cy="269068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F5A66E71-8D71-66EC-BB22-60C554372F5D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F49054E7-9117-ACA2-2E2D-B88464832F00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A99DB2-3DFB-6BBF-2D50-C3057A16C2C4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ED085F-6F26-CDBD-BDA1-73BD2272A8F1}"/>
              </a:ext>
            </a:extLst>
          </p:cNvPr>
          <p:cNvGrpSpPr/>
          <p:nvPr/>
        </p:nvGrpSpPr>
        <p:grpSpPr>
          <a:xfrm>
            <a:off x="10317659" y="442987"/>
            <a:ext cx="379874" cy="269068"/>
            <a:chOff x="6036950" y="1272877"/>
            <a:chExt cx="379874" cy="269068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70F4D4E-7BA6-BFDD-46D4-2E73FE7406AF}"/>
                </a:ext>
              </a:extLst>
            </p:cNvPr>
            <p:cNvSpPr/>
            <p:nvPr/>
          </p:nvSpPr>
          <p:spPr bwMode="gray">
            <a:xfrm>
              <a:off x="6046224" y="1278376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EBFFE44E-1783-E5C0-1E70-ECB173022766}"/>
                </a:ext>
              </a:extLst>
            </p:cNvPr>
            <p:cNvSpPr/>
            <p:nvPr/>
          </p:nvSpPr>
          <p:spPr bwMode="gray">
            <a:xfrm rot="10800000">
              <a:off x="6046224" y="1393159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246806-0571-3192-D887-EAB94D2207D7}"/>
                </a:ext>
              </a:extLst>
            </p:cNvPr>
            <p:cNvSpPr/>
            <p:nvPr/>
          </p:nvSpPr>
          <p:spPr bwMode="gray">
            <a:xfrm>
              <a:off x="6036950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9B7635-25B4-A338-7BA6-758176B99FDD}"/>
              </a:ext>
            </a:extLst>
          </p:cNvPr>
          <p:cNvGrpSpPr/>
          <p:nvPr/>
        </p:nvGrpSpPr>
        <p:grpSpPr>
          <a:xfrm>
            <a:off x="7680176" y="432617"/>
            <a:ext cx="379874" cy="269068"/>
            <a:chOff x="5538762" y="1272877"/>
            <a:chExt cx="379874" cy="2690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DA5803-7151-5110-1382-5033F559DC22}"/>
                </a:ext>
              </a:extLst>
            </p:cNvPr>
            <p:cNvSpPr/>
            <p:nvPr/>
          </p:nvSpPr>
          <p:spPr bwMode="gray">
            <a:xfrm>
              <a:off x="5538762" y="1272877"/>
              <a:ext cx="379874" cy="26906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46D0FE95-D170-8B43-93FD-DE0EDA364EA7}"/>
                </a:ext>
              </a:extLst>
            </p:cNvPr>
            <p:cNvSpPr/>
            <p:nvPr/>
          </p:nvSpPr>
          <p:spPr bwMode="gray">
            <a:xfrm>
              <a:off x="5548290" y="1393164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D21C6D74-2873-C8EF-F2F4-B21D91034903}"/>
                </a:ext>
              </a:extLst>
            </p:cNvPr>
            <p:cNvSpPr/>
            <p:nvPr/>
          </p:nvSpPr>
          <p:spPr bwMode="gray">
            <a:xfrm rot="10800000">
              <a:off x="5548290" y="1278377"/>
              <a:ext cx="360040" cy="144017"/>
            </a:xfrm>
            <a:prstGeom prst="rightArrow">
              <a:avLst>
                <a:gd name="adj1" fmla="val 23964"/>
                <a:gd name="adj2" fmla="val 68024"/>
              </a:avLst>
            </a:prstGeom>
            <a:solidFill>
              <a:srgbClr val="D3001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77612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8C8A-9591-B332-1184-1716D661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E3FE-EFC5-A9EA-77B9-35360D09F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IL1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NN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A9E5-4979-095B-2D54-D7703B629CC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3825" y="6278449"/>
            <a:ext cx="1152835" cy="584200"/>
          </a:xfrm>
        </p:spPr>
        <p:txBody>
          <a:bodyPr/>
          <a:lstStyle/>
          <a:p>
            <a:r>
              <a:rPr lang="de-DE"/>
              <a:t>27/06/25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3B862-7CCC-B4B3-50A8-DBA9EEA8F4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Jens Schäfer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02BA0-0301-96F7-07E8-A6F676BD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4" name="Textplatzhalter 38">
            <a:extLst>
              <a:ext uri="{FF2B5EF4-FFF2-40B4-BE49-F238E27FC236}">
                <a16:creationId xmlns:a16="http://schemas.microsoft.com/office/drawing/2014/main" id="{372E635B-A8B5-B600-A069-021A287D3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815" y="1166439"/>
            <a:ext cx="6054217" cy="5322654"/>
          </a:xfrm>
        </p:spPr>
        <p:txBody>
          <a:bodyPr/>
          <a:lstStyle/>
          <a:p>
            <a:pPr lvl="1"/>
            <a:r>
              <a:rPr lang="en-GB" dirty="0"/>
              <a:t>Investigating the full parameter volume of possible optics </a:t>
            </a:r>
          </a:p>
          <a:p>
            <a:pPr lvl="3"/>
            <a:r>
              <a:rPr lang="en-GB" dirty="0"/>
              <a:t>IL1 optics serves 9 quadrupoles</a:t>
            </a:r>
          </a:p>
          <a:p>
            <a:pPr lvl="3"/>
            <a:r>
              <a:rPr lang="en-GB" dirty="0"/>
              <a:t>5 individual quadrupoles, considering </a:t>
            </a:r>
            <a:r>
              <a:rPr lang="en-GB" dirty="0">
                <a:solidFill>
                  <a:schemeClr val="accent1"/>
                </a:solidFill>
              </a:rPr>
              <a:t>mirror symmetry</a:t>
            </a:r>
          </a:p>
          <a:p>
            <a:pPr lvl="3"/>
            <a:r>
              <a:rPr lang="en-GB" dirty="0"/>
              <a:t>4 open </a:t>
            </a:r>
            <a:r>
              <a:rPr lang="en-GB" dirty="0" err="1"/>
              <a:t>DoF</a:t>
            </a:r>
            <a:r>
              <a:rPr lang="en-GB" dirty="0"/>
              <a:t>, considering </a:t>
            </a:r>
            <a:r>
              <a:rPr lang="en-GB" dirty="0">
                <a:solidFill>
                  <a:schemeClr val="accent1"/>
                </a:solidFill>
              </a:rPr>
              <a:t>achromaticity </a:t>
            </a:r>
          </a:p>
          <a:p>
            <a:pPr lvl="3"/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b="1" dirty="0"/>
              <a:t>4 input </a:t>
            </a:r>
            <a:r>
              <a:rPr lang="en-GB" dirty="0"/>
              <a:t>parameter: K</a:t>
            </a:r>
            <a:r>
              <a:rPr lang="en-GB" baseline="-25000" dirty="0"/>
              <a:t>1</a:t>
            </a:r>
            <a:r>
              <a:rPr lang="en-GB" dirty="0"/>
              <a:t>-values of quadrupoles: A3, A4, B2, B3 </a:t>
            </a:r>
          </a:p>
          <a:p>
            <a:pPr lvl="1"/>
            <a:r>
              <a:rPr lang="en-GB" dirty="0"/>
              <a:t>For one set of inputs, several optic functions are calculated, </a:t>
            </a:r>
            <a:br>
              <a:rPr lang="en-GB" dirty="0"/>
            </a:br>
            <a:r>
              <a:rPr lang="en-GB" dirty="0"/>
              <a:t>e.g. R</a:t>
            </a:r>
            <a:r>
              <a:rPr lang="en-GB" baseline="-25000" dirty="0"/>
              <a:t>56</a:t>
            </a:r>
            <a:r>
              <a:rPr lang="en-GB" dirty="0"/>
              <a:t> and Twiss functions max values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ym typeface="Wingdings" panose="05000000000000000000" pitchFamily="2" charset="2"/>
              </a:rPr>
              <a:t>10 outputs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Repeated for different input combinations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 created ~ </a:t>
            </a:r>
            <a:r>
              <a:rPr lang="en-GB" b="1" dirty="0"/>
              <a:t>16.000 different input/output pairs</a:t>
            </a:r>
          </a:p>
          <a:p>
            <a:pPr lvl="1"/>
            <a:endParaRPr lang="en-GB" b="1" dirty="0"/>
          </a:p>
          <a:p>
            <a:pPr lvl="1"/>
            <a:r>
              <a:rPr lang="en-GB" dirty="0"/>
              <a:t>This data is used for training a NN* and constructing a surrogate model (SM). </a:t>
            </a:r>
          </a:p>
          <a:p>
            <a:pPr lvl="1"/>
            <a:r>
              <a:rPr lang="en-GB" dirty="0"/>
              <a:t>SM prediction has high accuracy: </a:t>
            </a:r>
            <a:br>
              <a:rPr lang="en-GB" dirty="0"/>
            </a:br>
            <a:r>
              <a:rPr lang="en-GB" dirty="0"/>
              <a:t>Pearson correlation coefficient &gt; 0.99 for 6/10 outputs, e.g. R</a:t>
            </a:r>
            <a:r>
              <a:rPr lang="en-GB" baseline="-25000" dirty="0"/>
              <a:t>56</a:t>
            </a:r>
          </a:p>
          <a:p>
            <a:pPr lvl="1"/>
            <a:r>
              <a:rPr lang="en-GB" dirty="0"/>
              <a:t>SM allows for an investigation of complete parameter volume with </a:t>
            </a:r>
            <a:r>
              <a:rPr lang="en-GB" b="1" dirty="0"/>
              <a:t>only 16.000 </a:t>
            </a:r>
            <a:r>
              <a:rPr lang="en-GB" dirty="0"/>
              <a:t>simulations, taking </a:t>
            </a:r>
            <a:r>
              <a:rPr lang="en-GB" b="1" dirty="0"/>
              <a:t>minutes instead of days!</a:t>
            </a:r>
          </a:p>
        </p:txBody>
      </p:sp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668330B-812B-8DDF-5C2E-BDE879BC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385" t="-1" r="1" b="-2225"/>
          <a:stretch/>
        </p:blipFill>
        <p:spPr>
          <a:xfrm>
            <a:off x="6425691" y="188640"/>
            <a:ext cx="5605591" cy="3030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6AFF8D-4C34-A048-D7F3-E1D16A6463B9}"/>
              </a:ext>
            </a:extLst>
          </p:cNvPr>
          <p:cNvSpPr/>
          <p:nvPr/>
        </p:nvSpPr>
        <p:spPr bwMode="gray">
          <a:xfrm>
            <a:off x="241415" y="2536754"/>
            <a:ext cx="6142617" cy="1512168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19BE84-8BC9-FA4F-AEB4-7755578E58F5}"/>
              </a:ext>
            </a:extLst>
          </p:cNvPr>
          <p:cNvSpPr txBox="1"/>
          <p:nvPr/>
        </p:nvSpPr>
        <p:spPr bwMode="gray">
          <a:xfrm>
            <a:off x="3466111" y="6260356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baseline="0" dirty="0">
                <a:latin typeface="TeXGyreTermes-Regular"/>
              </a:rPr>
              <a:t>*</a:t>
            </a:r>
            <a:r>
              <a:rPr lang="en-GB" sz="1400" b="0" i="0" u="none" strike="noStrike" baseline="0" dirty="0" err="1">
                <a:latin typeface="TeXGyreTermes-Regular"/>
              </a:rPr>
              <a:t>PyTorch</a:t>
            </a:r>
            <a:r>
              <a:rPr lang="en-GB" sz="1400" b="0" i="0" u="none" strike="noStrike" baseline="0" dirty="0">
                <a:latin typeface="TeXGyreTermes-Regular"/>
              </a:rPr>
              <a:t>: 6 layers, 32 neurons fully connected, feedforward, </a:t>
            </a:r>
            <a:r>
              <a:rPr lang="en-GB" sz="1400" dirty="0">
                <a:latin typeface="TeXGyreTermes-Regular"/>
              </a:rPr>
              <a:t>min-max-normalized, </a:t>
            </a:r>
            <a:br>
              <a:rPr lang="en-GB" sz="1400" dirty="0">
                <a:latin typeface="TeXGyreTermes-Regular"/>
              </a:rPr>
            </a:br>
            <a:r>
              <a:rPr lang="en-GB" sz="1400" b="0" i="0" u="none" strike="noStrike" baseline="0" dirty="0">
                <a:latin typeface="TeXGyreTermes-Regular"/>
              </a:rPr>
              <a:t>rectified linear unit (ReLU) activation function, Adam optimizer, 9:1 </a:t>
            </a:r>
            <a:r>
              <a:rPr lang="en-GB" sz="1400" b="0" i="0" u="none" strike="noStrike" baseline="0" dirty="0" err="1">
                <a:latin typeface="TeXGyreTermes-Regular"/>
              </a:rPr>
              <a:t>training:evaluation</a:t>
            </a:r>
            <a:endParaRPr lang="en-GB" sz="1400" dirty="0"/>
          </a:p>
        </p:txBody>
      </p:sp>
      <p:pic>
        <p:nvPicPr>
          <p:cNvPr id="34" name="Picture 33" descr="A graph of a graph and a graph of a graph&#10;&#10;AI-generated content may be incorrect.">
            <a:extLst>
              <a:ext uri="{FF2B5EF4-FFF2-40B4-BE49-F238E27FC236}">
                <a16:creationId xmlns:a16="http://schemas.microsoft.com/office/drawing/2014/main" id="{C2CEED0C-4639-88CF-DFB6-3B3AF9B9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505"/>
          <a:stretch/>
        </p:blipFill>
        <p:spPr>
          <a:xfrm>
            <a:off x="7824192" y="3292838"/>
            <a:ext cx="2484810" cy="21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1149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610,4237"/>
  <p:tag name="LATEXADDIN" val="\documentclass{article}&#10;\usepackage{amsmath}&#10;\pagestyle{empty}&#10;\begin{document}&#10;&#10;$h = \partial \delta_p/\partial z$&#10;&#10;&#10;\end{document}"/>
  <p:tag name="IGUANATEXSIZE" val="20"/>
  <p:tag name="IGUANATEXCURSOR" val="115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,4754"/>
  <p:tag name="ORIGINALWIDTH" val="930,6336"/>
  <p:tag name="LATEXADDIN" val="\documentclass{article}&#10;\usepackage{amsmath}&#10;\pagestyle{empty}&#10;\begin{document}&#10;&#10;$ R_\text{56} = \int \frac{\eta_{xy}(s)}{\rho_{xy}(s)} \text{ ds} $&#10;&#10;&#10;\end{document}"/>
  <p:tag name="IGUANATEXSIZE" val="24"/>
  <p:tag name="IGUANATEXCURSOR" val="14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,7327"/>
  <p:tag name="ORIGINALWIDTH" val="3197,6"/>
  <p:tag name="LATEXADDIN" val="\documentclass{article}&#10;\usepackage{amsmath}&#10;\pagestyle{empty}&#10;\begin{document}&#10;&#10;$R_{56,\text{IL1}} = &#10;-h^{-1}(S_1)&#10;-R_{56,\text{BC}} &#10;-R_{56,\text{IL2}}&#10;-R_{56,\text{IL3}} &#10;-R_{56,\text{ToF}}  &#10;$&#10;&#10;&#10;\end{document}"/>
  <p:tag name="IGUANATEXSIZE" val="20"/>
  <p:tag name="IGUANATEXCURSOR" val="19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1034,121"/>
  <p:tag name="LATEXADDIN" val="\documentclass{article}&#10;\usepackage{amsmath}&#10;\pagestyle{empty}&#10;\begin{document}&#10;&#10;$R_{56,\text{IL1}} = -17.7\,$cm&#10;&#10;&#10;&#10;&#10;\end{document}"/>
  <p:tag name="IGUANATEXSIZE" val="20"/>
  <p:tag name="IGUANATEXCURSOR" val="11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136,858"/>
  <p:tag name="LATEXADDIN" val="\documentclass{article}&#10;\usepackage{amsmath}&#10;\pagestyle{empty}&#10;\begin{document}&#10;&#10;$\sum_i R_{56,i}  = -h^{-1}(S_1)$&#10;&#10;&#10;\end{document}"/>
  <p:tag name="IGUANATEXSIZE" val="20"/>
  <p:tag name="IGUANATEXCURSOR" val="8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1034,121"/>
  <p:tag name="LATEXADDIN" val="\documentclass{article}&#10;\usepackage{amsmath}&#10;\pagestyle{empty}&#10;\begin{document}&#10;&#10;$R_{56,\text{IL1}} = -17.7\,$cm&#10;&#10;&#10;&#10;&#10;\end{document}"/>
  <p:tag name="IGUANATEXSIZE" val="20"/>
  <p:tag name="IGUANATEXCURSOR" val="11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,7349"/>
  <p:tag name="ORIGINALWIDTH" val="1034,121"/>
  <p:tag name="LATEXADDIN" val="\documentclass{article}&#10;\usepackage{amsmath}&#10;\pagestyle{empty}&#10;\begin{document}&#10;&#10;$R_{56,\text{IL1}} = -17.7\,$cm&#10;&#10;&#10;&#10;&#10;\end{document}"/>
  <p:tag name="IGUANATEXSIZE" val="20"/>
  <p:tag name="IGUANATEXCURSOR" val="11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59617-DEC9-404F-99CE-1D26659791CE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a316b092-a2a1-4f3b-b455-46c1e19af03e"/>
    <ds:schemaRef ds:uri="81b2a3e8-42da-4da6-905d-11a8afbb605c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KIT_PPT Template_EN(1)</Template>
  <TotalTime>0</TotalTime>
  <Words>1275</Words>
  <Application>Microsoft Office PowerPoint</Application>
  <PresentationFormat>Widescreen</PresentationFormat>
  <Paragraphs>275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Franklin Gothic Medium</vt:lpstr>
      <vt:lpstr>Symbol</vt:lpstr>
      <vt:lpstr>TeXGyreTermes-Regular</vt:lpstr>
      <vt:lpstr>Wingdings</vt:lpstr>
      <vt:lpstr>KIT</vt:lpstr>
      <vt:lpstr>Simulation-based optimization of the injection of ultrashort non-Gaussian electron beams into a storage ring  </vt:lpstr>
      <vt:lpstr>Content</vt:lpstr>
      <vt:lpstr>cSTART motivation</vt:lpstr>
      <vt:lpstr>0verview</vt:lpstr>
      <vt:lpstr>Bunch compressor</vt:lpstr>
      <vt:lpstr>Initial chirp</vt:lpstr>
      <vt:lpstr>Strategy towards an  optics solution</vt:lpstr>
      <vt:lpstr>Full compression condition</vt:lpstr>
      <vt:lpstr>IL1 optics with NN</vt:lpstr>
      <vt:lpstr>Transverse Optics</vt:lpstr>
      <vt:lpstr>Summary</vt:lpstr>
      <vt:lpstr>Summary &amp; Outlook</vt:lpstr>
      <vt:lpstr>Backup Slides</vt:lpstr>
      <vt:lpstr>Backup: IL1 optics </vt:lpstr>
      <vt:lpstr>Backup: BO optimization function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Schäfer, Jens (IBPT)</dc:creator>
  <cp:lastModifiedBy>Schäfer, Jens (IBPT)</cp:lastModifiedBy>
  <cp:revision>17</cp:revision>
  <dcterms:created xsi:type="dcterms:W3CDTF">2025-06-18T10:11:05Z</dcterms:created>
  <dcterms:modified xsi:type="dcterms:W3CDTF">2025-06-27T05:58:07Z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