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67" r:id="rId2"/>
    <p:sldId id="257" r:id="rId3"/>
    <p:sldId id="272" r:id="rId4"/>
    <p:sldId id="273" r:id="rId5"/>
    <p:sldId id="27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  <a:srgbClr val="97C3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3" autoAdjust="0"/>
    <p:restoredTop sz="96327" autoAdjust="0"/>
  </p:normalViewPr>
  <p:slideViewPr>
    <p:cSldViewPr showGuides="1">
      <p:cViewPr varScale="1">
        <p:scale>
          <a:sx n="127" d="100"/>
          <a:sy n="127" d="100"/>
        </p:scale>
        <p:origin x="1016" y="176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21.08.23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21.08.23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96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21.08.2023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21.08.2023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21.08.2023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21.08.2023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21.08.2023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21.08.2023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21.08.2023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21.08.2023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21.08.2023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21.08.2023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21.08.2023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21.08.2023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21.08.2023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| ARES Operation Meeting | 21.08.2023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‹Nr.›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ARES Operation Meeting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Summary of week 33 / 2023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Frank Mayet</a:t>
            </a:r>
            <a:r>
              <a:rPr lang="en-US" dirty="0"/>
              <a:t>, on behalf of the ARES crew</a:t>
            </a:r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umm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Summary</a:t>
            </a:r>
          </a:p>
        </p:txBody>
      </p:sp>
      <p:sp>
        <p:nvSpPr>
          <p:cNvPr id="91" name="Textplatzhalter 7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r>
              <a:rPr dirty="0"/>
              <a:t>Week </a:t>
            </a:r>
            <a:r>
              <a:rPr lang="de-DE" dirty="0"/>
              <a:t>33</a:t>
            </a:r>
            <a:endParaRPr dirty="0"/>
          </a:p>
        </p:txBody>
      </p:sp>
      <p:graphicFrame>
        <p:nvGraphicFramePr>
          <p:cNvPr id="92" name="Tabelle"/>
          <p:cNvGraphicFramePr/>
          <p:nvPr>
            <p:extLst>
              <p:ext uri="{D42A27DB-BD31-4B8C-83A1-F6EECF244321}">
                <p14:modId xmlns:p14="http://schemas.microsoft.com/office/powerpoint/2010/main" val="3383761711"/>
              </p:ext>
            </p:extLst>
          </p:nvPr>
        </p:nvGraphicFramePr>
        <p:xfrm>
          <a:off x="425865" y="1203583"/>
          <a:ext cx="11340670" cy="4710595"/>
        </p:xfrm>
        <a:graphic>
          <a:graphicData uri="http://schemas.openxmlformats.org/drawingml/2006/table">
            <a:tbl>
              <a:tblPr bandRow="1"/>
              <a:tblGrid>
                <a:gridCol w="1931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5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5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0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68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94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0158">
                <a:tc>
                  <a:txBody>
                    <a:bodyPr/>
                    <a:lstStyle/>
                    <a:p>
                      <a:pPr algn="l" defTabSz="914400">
                        <a:defRPr sz="600"/>
                      </a:pPr>
                      <a:endParaRPr sz="500"/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sz="1600" dirty="0"/>
                        <a:t>Monday 14</a:t>
                      </a:r>
                      <a:r>
                        <a:rPr lang="en-US" sz="1600" baseline="31999" dirty="0"/>
                        <a:t>th</a:t>
                      </a:r>
                      <a:r>
                        <a:rPr lang="en-US" sz="1600" dirty="0"/>
                        <a:t>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August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>
                          <a:solidFill>
                            <a:srgbClr val="FFFFFF"/>
                          </a:solidFill>
                        </a:defRPr>
                      </a:pPr>
                      <a:r>
                        <a:rPr sz="1600" dirty="0"/>
                        <a:t>Tuesday </a:t>
                      </a:r>
                      <a:r>
                        <a:rPr lang="de-DE" sz="1600" dirty="0"/>
                        <a:t>15</a:t>
                      </a:r>
                      <a:r>
                        <a:rPr lang="de-DE" sz="1600" baseline="31999" dirty="0"/>
                        <a:t>th</a:t>
                      </a:r>
                      <a:r>
                        <a:rPr sz="1600" dirty="0"/>
                        <a:t> </a:t>
                      </a:r>
                      <a:br>
                        <a:rPr sz="1600" dirty="0"/>
                      </a:br>
                      <a:r>
                        <a:rPr lang="en-US" sz="1600" dirty="0"/>
                        <a:t>August</a:t>
                      </a:r>
                      <a:endParaRPr sz="1600" dirty="0"/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>
                          <a:solidFill>
                            <a:srgbClr val="FFFFFF"/>
                          </a:solidFill>
                        </a:defRPr>
                      </a:pPr>
                      <a:r>
                        <a:rPr sz="1600" dirty="0"/>
                        <a:t>Wednesday </a:t>
                      </a:r>
                      <a:r>
                        <a:rPr lang="de-DE" sz="1600" dirty="0"/>
                        <a:t>16</a:t>
                      </a:r>
                      <a:r>
                        <a:rPr sz="1600" baseline="31999" dirty="0" err="1"/>
                        <a:t>th</a:t>
                      </a:r>
                      <a:r>
                        <a:rPr sz="1600" dirty="0"/>
                        <a:t> </a:t>
                      </a:r>
                      <a:br>
                        <a:rPr sz="1600" dirty="0"/>
                      </a:br>
                      <a:r>
                        <a:rPr lang="en-US" sz="1600" dirty="0"/>
                        <a:t>August</a:t>
                      </a:r>
                      <a:endParaRPr sz="1600" dirty="0"/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>
                          <a:solidFill>
                            <a:srgbClr val="FFFFFF"/>
                          </a:solidFill>
                        </a:defRPr>
                      </a:pPr>
                      <a:r>
                        <a:rPr sz="1600" dirty="0"/>
                        <a:t>Thursday </a:t>
                      </a:r>
                      <a:r>
                        <a:rPr lang="de-DE" sz="1600" dirty="0"/>
                        <a:t>17</a:t>
                      </a:r>
                      <a:r>
                        <a:rPr sz="1600" baseline="31999" dirty="0" err="1"/>
                        <a:t>th</a:t>
                      </a:r>
                      <a:r>
                        <a:rPr sz="1600" dirty="0"/>
                        <a:t> </a:t>
                      </a:r>
                      <a:br>
                        <a:rPr sz="1600" dirty="0"/>
                      </a:br>
                      <a:r>
                        <a:rPr lang="en-US" sz="1600" dirty="0"/>
                        <a:t>August</a:t>
                      </a:r>
                      <a:endParaRPr sz="1600" dirty="0"/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>
                          <a:solidFill>
                            <a:srgbClr val="FFFFFF"/>
                          </a:solidFill>
                        </a:defRPr>
                      </a:pPr>
                      <a:r>
                        <a:rPr sz="1600" dirty="0"/>
                        <a:t>Friday </a:t>
                      </a:r>
                      <a:r>
                        <a:rPr lang="de-DE" sz="1600" dirty="0"/>
                        <a:t>18</a:t>
                      </a:r>
                      <a:r>
                        <a:rPr sz="1600" baseline="31999" dirty="0" err="1"/>
                        <a:t>th</a:t>
                      </a:r>
                      <a:r>
                        <a:rPr sz="1600" dirty="0"/>
                        <a:t> </a:t>
                      </a:r>
                      <a:br>
                        <a:rPr sz="1600" dirty="0"/>
                      </a:br>
                      <a:r>
                        <a:rPr lang="en-US" sz="1600" dirty="0"/>
                        <a:t>August</a:t>
                      </a:r>
                      <a:endParaRPr sz="1600" dirty="0"/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72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000" b="1" noProof="0" dirty="0"/>
                        <a:t>Achievements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marL="120315" indent="-120315" algn="l">
                        <a:buSzPct val="100000"/>
                        <a:buChar char="•"/>
                      </a:pPr>
                      <a:r>
                        <a:rPr lang="en-US" sz="1000" noProof="0" dirty="0"/>
                        <a:t>POLARIX cavity 1 connection to the waveguides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marL="120315" indent="-120315" algn="l">
                        <a:buSzPct val="100000"/>
                        <a:buChar char="•"/>
                      </a:pPr>
                      <a:r>
                        <a:rPr lang="en-US" sz="1000" noProof="0" dirty="0"/>
                        <a:t>POLARIX cavity 1 connection to the waveguides FINISHED</a:t>
                      </a:r>
                    </a:p>
                    <a:p>
                      <a:pPr marL="120315" indent="-120315" algn="l">
                        <a:buSzPct val="100000"/>
                        <a:buChar char="•"/>
                      </a:pPr>
                      <a:r>
                        <a:rPr lang="en-US" sz="1000" noProof="0" dirty="0"/>
                        <a:t>SH.E2 </a:t>
                      </a:r>
                      <a:r>
                        <a:rPr lang="en-US" sz="1000" noProof="0" dirty="0" err="1"/>
                        <a:t>screen+mirror</a:t>
                      </a:r>
                      <a:r>
                        <a:rPr lang="en-US" sz="1000" noProof="0" dirty="0"/>
                        <a:t> add-on installed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marL="120315" indent="-120315" algn="l">
                        <a:buSzPct val="100000"/>
                        <a:buChar char="•"/>
                      </a:pPr>
                      <a:r>
                        <a:rPr lang="en-US" sz="1000" noProof="0" dirty="0"/>
                        <a:t>Setup of the ACHIP Stage 0 WP (long bunch) for 64 MV/m gun setpoint (instead of 74MV/m, which we had before)</a:t>
                      </a:r>
                    </a:p>
                    <a:p>
                      <a:pPr marL="120315" indent="-120315" algn="l">
                        <a:buSzPct val="100000"/>
                        <a:buChar char="•"/>
                      </a:pPr>
                      <a:r>
                        <a:rPr lang="en-US" sz="1000" noProof="0" dirty="0"/>
                        <a:t>Transmission through DLA achieved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marL="120315" indent="-120315" algn="l">
                        <a:buSzPct val="100000"/>
                        <a:buChar char="•"/>
                      </a:pPr>
                      <a:r>
                        <a:rPr lang="en-US" sz="1000" noProof="0" dirty="0"/>
                        <a:t>ACHIP laser re-aligned on the laser table in the tunnel</a:t>
                      </a:r>
                    </a:p>
                    <a:p>
                      <a:pPr marL="120315" indent="-120315" algn="l">
                        <a:buSzPct val="100000"/>
                        <a:buChar char="•"/>
                      </a:pPr>
                      <a:r>
                        <a:rPr lang="en-US" sz="1000" i="0" baseline="0" noProof="0" dirty="0">
                          <a:sym typeface="Wingdings"/>
                        </a:rPr>
                        <a:t>ACHIP observation camera re-focused</a:t>
                      </a:r>
                    </a:p>
                    <a:p>
                      <a:pPr marL="120315" indent="-120315" algn="l">
                        <a:buSzPct val="100000"/>
                        <a:buChar char="•"/>
                      </a:pPr>
                      <a:endParaRPr lang="en-US" sz="1000" noProof="0" dirty="0"/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marL="120315" indent="-120315" algn="l">
                        <a:buSzPct val="100000"/>
                        <a:buChar char="•"/>
                      </a:pPr>
                      <a:r>
                        <a:rPr lang="en-US" sz="1000" noProof="0" dirty="0"/>
                        <a:t>Work on ACHIP Stage 0 WP </a:t>
                      </a:r>
                      <a:r>
                        <a:rPr lang="en-US" sz="1000" noProof="0" dirty="0">
                          <a:sym typeface="Wingdings" pitchFamily="2" charset="2"/>
                        </a:rPr>
                        <a:t> Transmission achieved; spatial alignment done; first timing scans</a:t>
                      </a:r>
                      <a:endParaRPr lang="en-US" sz="1000" i="0" noProof="0" dirty="0"/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CBD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241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000" b="1" noProof="0" dirty="0"/>
                        <a:t>Difficulties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20315" indent="-120315" algn="l">
                        <a:buSzPct val="100000"/>
                        <a:buChar char="•"/>
                      </a:pPr>
                      <a:endParaRPr lang="en-US" sz="1000" noProof="0" dirty="0"/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20315" indent="-120315" algn="l">
                        <a:buSzPct val="100000"/>
                        <a:buChar char="•"/>
                      </a:pPr>
                      <a:endParaRPr lang="en-US" sz="1000" noProof="0" dirty="0"/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20315" indent="-120315" algn="l">
                        <a:buSzPct val="100000"/>
                        <a:buChar char="•"/>
                      </a:pPr>
                      <a:endParaRPr lang="en-US" sz="1000" baseline="0" noProof="0" dirty="0"/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20315" indent="-120315" algn="l">
                        <a:buSzPct val="100000"/>
                        <a:buChar char="•"/>
                      </a:pPr>
                      <a:r>
                        <a:rPr lang="en-US" sz="1000" noProof="0" dirty="0"/>
                        <a:t>Timing setup camera did not work </a:t>
                      </a:r>
                      <a:r>
                        <a:rPr lang="en-US" sz="1000" noProof="0" dirty="0">
                          <a:sym typeface="Wingdings" pitchFamily="2" charset="2"/>
                        </a:rPr>
                        <a:t> Reboot of </a:t>
                      </a:r>
                      <a:r>
                        <a:rPr lang="en-US" sz="1000" i="1" noProof="0" dirty="0">
                          <a:sym typeface="Wingdings" pitchFamily="2" charset="2"/>
                        </a:rPr>
                        <a:t>acclxsisrv03</a:t>
                      </a:r>
                      <a:r>
                        <a:rPr lang="en-US" sz="1000" noProof="0" dirty="0">
                          <a:sym typeface="Wingdings" pitchFamily="2" charset="2"/>
                        </a:rPr>
                        <a:t> fixed the problem (</a:t>
                      </a:r>
                      <a:r>
                        <a:rPr lang="en-US" sz="1000" noProof="0" dirty="0" err="1">
                          <a:sym typeface="Wingdings" pitchFamily="2" charset="2"/>
                        </a:rPr>
                        <a:t>Genicam</a:t>
                      </a:r>
                      <a:r>
                        <a:rPr lang="en-US" sz="1000" noProof="0" dirty="0">
                          <a:sym typeface="Wingdings" pitchFamily="2" charset="2"/>
                        </a:rPr>
                        <a:t> caches?)</a:t>
                      </a:r>
                      <a:endParaRPr lang="en-US" sz="1000" i="1" noProof="0" dirty="0"/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20315" indent="-120315" algn="l">
                        <a:buSzPct val="100000"/>
                        <a:buChar char="•"/>
                      </a:pPr>
                      <a:endParaRPr lang="en-US" sz="1000" noProof="0" dirty="0"/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E7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185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000" b="1" noProof="0" dirty="0"/>
                        <a:t>Notes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20315" indent="-120315" algn="l">
                        <a:buSzPct val="100000"/>
                        <a:buChar char="•"/>
                      </a:pPr>
                      <a:endParaRPr lang="en-US" sz="1000" noProof="0" dirty="0"/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20315" indent="-120315" algn="l">
                        <a:buSzPct val="100000"/>
                        <a:buChar char="•"/>
                      </a:pPr>
                      <a:endParaRPr lang="en-US" sz="1000" noProof="0" dirty="0"/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20315" marR="0" indent="-12031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Char char="•"/>
                        <a:tabLst/>
                        <a:defRPr/>
                      </a:pPr>
                      <a:endParaRPr lang="en-US" sz="1000" noProof="0" dirty="0"/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20315" indent="-120315" algn="l">
                        <a:buSzPct val="100000"/>
                        <a:buChar char="•"/>
                      </a:pPr>
                      <a:endParaRPr lang="en-US" sz="1000" i="1" noProof="0" dirty="0"/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120315" indent="-120315" algn="l">
                        <a:buSzPct val="100000"/>
                        <a:buChar char="•"/>
                      </a:pPr>
                      <a:endParaRPr lang="en-US" sz="1000" noProof="0" dirty="0"/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7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633A6C3-C068-B876-12C2-0A4F31F91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21.08.2023</a:t>
            </a:r>
            <a:endParaRPr lang="en-US" noProof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7A8C34-7FDF-4C90-9E93-379BF53AC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POLARIX Cavity 1 Connected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F70FB23-705B-4751-ADFC-697A9770F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21.08.2023</a:t>
            </a:r>
            <a:endParaRPr lang="en-US" noProof="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116A516-FA1E-73FE-1DA7-5DDF3346A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35401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84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7A8C34-7FDF-4C90-9E93-379BF53AC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5471988" cy="451098"/>
          </a:xfrm>
        </p:spPr>
        <p:txBody>
          <a:bodyPr/>
          <a:lstStyle/>
          <a:p>
            <a:r>
              <a:rPr lang="en-US" dirty="0"/>
              <a:t>SH.E2 Screen Addon Installed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F70FB23-705B-4751-ADFC-697A9770F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21.08.2023</a:t>
            </a:r>
            <a:endParaRPr lang="en-US" noProof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A7B4702-1D71-9DF1-01B0-5D708B3E1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720" y="800709"/>
            <a:ext cx="7126560" cy="554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18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B13508-0F5E-4E45-9490-05C2457D7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this week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63E176-DCA9-404B-A7C2-46BAAEDD1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21.08.2023</a:t>
            </a:r>
            <a:endParaRPr lang="en-US" noProof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11E24A-B258-4791-A9AA-654926E7B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Mon</a:t>
            </a:r>
            <a:r>
              <a:rPr lang="en-US" dirty="0"/>
              <a:t>: Tunnel open</a:t>
            </a:r>
          </a:p>
          <a:p>
            <a:r>
              <a:rPr lang="en-US" b="1" dirty="0"/>
              <a:t>Rest of the week</a:t>
            </a:r>
            <a:r>
              <a:rPr lang="en-US" dirty="0"/>
              <a:t>: ACHIP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Tasks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Re-establish ACIP stage 0</a:t>
            </a:r>
          </a:p>
          <a:p>
            <a:pPr lvl="1"/>
            <a:r>
              <a:rPr lang="en-US" dirty="0"/>
              <a:t>Setup velocity bunching working point for stage 1</a:t>
            </a:r>
          </a:p>
          <a:p>
            <a:pPr lvl="1"/>
            <a:r>
              <a:rPr lang="en-US" dirty="0"/>
              <a:t>Measure femtosecond rms bunch length using DLA</a:t>
            </a:r>
          </a:p>
          <a:p>
            <a:pPr marL="36195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WIN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07032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" id="{FF3377BC-8E16-034C-B37F-4D96C015CDA1}" vid="{4C42B158-ADD8-9242-AD54-4E9401BE2496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</Template>
  <TotalTime>0</TotalTime>
  <Words>222</Words>
  <Application>Microsoft Macintosh PowerPoint</Application>
  <PresentationFormat>Breitbild</PresentationFormat>
  <Paragraphs>37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7" baseType="lpstr">
      <vt:lpstr>Arial</vt:lpstr>
      <vt:lpstr>DESY</vt:lpstr>
      <vt:lpstr>ARES Operation Meeting</vt:lpstr>
      <vt:lpstr>Summary</vt:lpstr>
      <vt:lpstr>POLARIX Cavity 1 Connected</vt:lpstr>
      <vt:lpstr>SH.E2 Screen Addon Installed</vt:lpstr>
      <vt:lpstr>Schedule this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ARES Operation Meeting</dc:title>
  <dc:creator>Frank Mayet</dc:creator>
  <cp:lastModifiedBy>Microsoft Office User</cp:lastModifiedBy>
  <cp:revision>408</cp:revision>
  <dcterms:created xsi:type="dcterms:W3CDTF">2021-08-09T09:06:11Z</dcterms:created>
  <dcterms:modified xsi:type="dcterms:W3CDTF">2023-08-21T10:28:43Z</dcterms:modified>
</cp:coreProperties>
</file>