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7" r:id="rId2"/>
    <p:sldId id="271" r:id="rId3"/>
    <p:sldId id="272" r:id="rId4"/>
    <p:sldId id="273" r:id="rId5"/>
    <p:sldId id="274" r:id="rId6"/>
    <p:sldId id="275" r:id="rId7"/>
    <p:sldId id="270" r:id="rId8"/>
    <p:sldId id="25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 autoAdjust="0"/>
    <p:restoredTop sz="96327" autoAdjust="0"/>
  </p:normalViewPr>
  <p:slideViewPr>
    <p:cSldViewPr showGuides="1">
      <p:cViewPr varScale="1">
        <p:scale>
          <a:sx n="90" d="100"/>
          <a:sy n="90" d="100"/>
        </p:scale>
        <p:origin x="80" y="1724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28.08.2023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28.08.2023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0848529" y="6580799"/>
            <a:ext cx="280625" cy="263180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1867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37" name="Google Shape;9;p1" descr="Google Shape;9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3112" y="6614017"/>
            <a:ext cx="325553" cy="100640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Google Shape;10;p1"/>
          <p:cNvSpPr txBox="1"/>
          <p:nvPr/>
        </p:nvSpPr>
        <p:spPr>
          <a:xfrm>
            <a:off x="791576" y="6580799"/>
            <a:ext cx="9948803" cy="1435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700"/>
            </a:lvl1pPr>
          </a:lstStyle>
          <a:p>
            <a:r>
              <a:rPr sz="933"/>
              <a:t>| Strahlenschutzgruppe D3 | Oliver Stein,  28. August 2023</a:t>
            </a:r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407988" y="349611"/>
            <a:ext cx="11376025" cy="451099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3067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07987" y="1406428"/>
            <a:ext cx="5616576" cy="5010249"/>
          </a:xfrm>
          <a:prstGeom prst="rect">
            <a:avLst/>
          </a:prstGeom>
        </p:spPr>
        <p:txBody>
          <a:bodyPr>
            <a:normAutofit/>
          </a:bodyPr>
          <a:lstStyle>
            <a:lvl2pPr indent="795847"/>
            <a:lvl3pPr indent="1405432"/>
            <a:lvl4pPr indent="2015016"/>
            <a:lvl5pPr indent="2624601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Google Shape;28;p4"/>
          <p:cNvSpPr txBox="1">
            <a:spLocks noGrp="1"/>
          </p:cNvSpPr>
          <p:nvPr>
            <p:ph type="body" sz="quarter" idx="21"/>
          </p:nvPr>
        </p:nvSpPr>
        <p:spPr>
          <a:xfrm>
            <a:off x="407988" y="817499"/>
            <a:ext cx="11376025" cy="379253"/>
          </a:xfrm>
          <a:prstGeom prst="rect">
            <a:avLst/>
          </a:prstGeom>
        </p:spPr>
        <p:txBody>
          <a:bodyPr>
            <a:normAutofit/>
          </a:bodyPr>
          <a:lstStyle>
            <a:lvl1pPr marL="304792" indent="0">
              <a:buClrTx/>
              <a:buFontTx/>
              <a:defRPr sz="1400" b="1">
                <a:solidFill>
                  <a:schemeClr val="accent2"/>
                </a:solidFill>
              </a:defRPr>
            </a:lvl1pPr>
          </a:lstStyle>
          <a:p>
            <a:pPr marL="228600" indent="0">
              <a:buClrTx/>
              <a:buFontTx/>
              <a:defRPr sz="1400" b="1">
                <a:solidFill>
                  <a:schemeClr val="accent2"/>
                </a:solidFill>
              </a:defRPr>
            </a:pPr>
            <a:endParaRPr/>
          </a:p>
        </p:txBody>
      </p:sp>
      <p:sp>
        <p:nvSpPr>
          <p:cNvPr id="42" name="Google Shape;29;p4"/>
          <p:cNvSpPr txBox="1">
            <a:spLocks noGrp="1"/>
          </p:cNvSpPr>
          <p:nvPr>
            <p:ph type="body" sz="half" idx="22"/>
          </p:nvPr>
        </p:nvSpPr>
        <p:spPr>
          <a:xfrm>
            <a:off x="6167438" y="1406428"/>
            <a:ext cx="5616575" cy="5010249"/>
          </a:xfrm>
          <a:prstGeom prst="rect">
            <a:avLst/>
          </a:prstGeom>
        </p:spPr>
        <p:txBody>
          <a:bodyPr>
            <a:normAutofit/>
          </a:bodyPr>
          <a:lstStyle>
            <a:lvl1pPr marL="609585" indent="-423323">
              <a:buSzPts val="1400"/>
              <a:buChar char="•"/>
              <a:defRPr sz="1400"/>
            </a:lvl1pPr>
          </a:lstStyle>
          <a:p>
            <a:pPr marL="457200" indent="-317500">
              <a:buSzPts val="1400"/>
              <a:buChar char="•"/>
              <a:defRPr sz="14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695578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28.08.2023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  <p:sldLayoutId id="2147483682" r:id="rId1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34 / 2023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Willi Kuropka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7A57-F91E-4A9B-9DB7-D19133DB1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F179B-F617-4113-A5A8-A10A8DF3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28C4B1-1934-4ABD-8366-1E89C5D82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383651"/>
            <a:ext cx="11376025" cy="5010249"/>
          </a:xfrm>
        </p:spPr>
        <p:txBody>
          <a:bodyPr/>
          <a:lstStyle/>
          <a:p>
            <a:r>
              <a:rPr lang="en-US" dirty="0"/>
              <a:t>Monday: adjusting 2um laser setup on table in tunnel, MKK works</a:t>
            </a:r>
          </a:p>
          <a:p>
            <a:r>
              <a:rPr lang="en-US" dirty="0"/>
              <a:t>Rest of the week: Stage 0 experiment</a:t>
            </a:r>
          </a:p>
          <a:p>
            <a:pPr lvl="1"/>
            <a:r>
              <a:rPr lang="en-US" dirty="0"/>
              <a:t>WP with moderate and stable electron transmission through DLA</a:t>
            </a:r>
          </a:p>
          <a:p>
            <a:pPr lvl="1"/>
            <a:r>
              <a:rPr lang="en-US" dirty="0"/>
              <a:t>Laser alignment</a:t>
            </a:r>
          </a:p>
          <a:p>
            <a:pPr lvl="1"/>
            <a:r>
              <a:rPr lang="en-US" dirty="0"/>
              <a:t>Time overlap</a:t>
            </a:r>
          </a:p>
          <a:p>
            <a:pPr lvl="1"/>
            <a:r>
              <a:rPr lang="en-US" dirty="0"/>
              <a:t>NO modulation achieved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719829C-3214-48A2-AAA3-6469CE6011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4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A8C34-7FDF-4C90-9E93-379BF53AC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 is different from last time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F70FB23-705B-4751-ADFC-697A9770F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41AA314-9A4B-4A35-BF52-F93D790CE9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Due to 64MV/m gun gradient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857C360-5D90-4473-A9B2-12F4789AB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176043"/>
            <a:ext cx="4751909" cy="379252"/>
          </a:xfrm>
        </p:spPr>
        <p:txBody>
          <a:bodyPr/>
          <a:lstStyle/>
          <a:p>
            <a:r>
              <a:rPr lang="en-US" dirty="0"/>
              <a:t>Beam at EA YAG screen still looks nice</a:t>
            </a:r>
          </a:p>
          <a:p>
            <a:r>
              <a:rPr lang="en-US" dirty="0"/>
              <a:t>Optimized transmission</a:t>
            </a:r>
          </a:p>
          <a:p>
            <a:endParaRPr lang="en-US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834EBFD-FF54-4541-A97A-7E6F2582D5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088" y="476672"/>
            <a:ext cx="4800600" cy="48006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1B8D742D-03ED-46C1-A652-CC646ED8CE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53" y="2060848"/>
            <a:ext cx="4464497" cy="436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984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D98C64-A01B-496F-9C76-5225D3798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Started timing scans already on Tuesday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B498189-D39D-40D6-91CD-6463BAFC5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369BA86-9B71-4614-BE9A-D7B5240551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Gated intensified camera works reliably, but it appears laser alignment is tedious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41AB6380-8C0C-4341-BF5B-06E21E8AE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2333116"/>
            <a:ext cx="5486400" cy="27432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779CD80A-5F27-4910-B1F2-C546DD9D0B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032" y="1220610"/>
            <a:ext cx="5184576" cy="5205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89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DCA67B-ADD3-425B-B87C-2238EF1F0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7E8841-A11C-46B1-8F3A-A0F91FF90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4823917" cy="942453"/>
          </a:xfrm>
        </p:spPr>
        <p:txBody>
          <a:bodyPr/>
          <a:lstStyle/>
          <a:p>
            <a:r>
              <a:rPr lang="en-US" dirty="0"/>
              <a:t>Using the observation cam on the laser table in the tunnel and the cam on the transmitted beam on the small bread board after the IP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96F242-6DB5-4AB5-AB41-843BC673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3B16178-0178-4FEB-A6F2-683750728F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Spent significant amount of time on laser alignment and timing scans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6B97A11-FF0B-49C0-8A2D-D1426B8161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1247213"/>
            <a:ext cx="6402061" cy="52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74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9FCF99-AF80-4407-B497-95653767D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Gun RF station conditioning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ED2F43-14BF-4D6A-8729-4212A7BBF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3743797" cy="1086469"/>
          </a:xfrm>
        </p:spPr>
        <p:txBody>
          <a:bodyPr/>
          <a:lstStyle/>
          <a:p>
            <a:r>
              <a:rPr lang="en-US" dirty="0"/>
              <a:t>Since week 24 2023 we reduced the modulator pulse width and charge voltage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9BF4DC-AC90-4E94-B661-B609CE056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FEA5E1B-2012-4317-BA8E-858027DAB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Goal: Achieve 74MV/m gradient again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56A567F-BED9-4EA8-9315-40278E600F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732" y="1033365"/>
            <a:ext cx="5328592" cy="404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133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13508-0F5E-4E45-9490-05C2457D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this week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63E176-DCA9-404B-A7C2-46BAAEDD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28.08.2023</a:t>
            </a:r>
            <a:endParaRPr lang="en-US" noProof="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11E24A-B258-4791-A9AA-654926E7B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Mon: MKK tests in the tunnel for X-band precision water cooling</a:t>
            </a:r>
          </a:p>
          <a:p>
            <a:r>
              <a:rPr lang="en-US" dirty="0"/>
              <a:t>Tue, Wen: ACHIP Stage 0/1</a:t>
            </a:r>
          </a:p>
          <a:p>
            <a:r>
              <a:rPr lang="en-US" dirty="0"/>
              <a:t>Thursday: D3 dosimetry</a:t>
            </a:r>
          </a:p>
          <a:p>
            <a:r>
              <a:rPr lang="en-US" dirty="0"/>
              <a:t>Friday: </a:t>
            </a:r>
            <a:r>
              <a:rPr lang="en-US" dirty="0" err="1"/>
              <a:t>AutoAcc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0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8;p1"/>
          <p:cNvSpPr txBox="1">
            <a:spLocks noGrp="1"/>
          </p:cNvSpPr>
          <p:nvPr>
            <p:ph type="sldNum" sz="quarter" idx="2"/>
          </p:nvPr>
        </p:nvSpPr>
        <p:spPr>
          <a:xfrm>
            <a:off x="11614681" y="6580799"/>
            <a:ext cx="169335" cy="16933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067" b="1"/>
            </a:lvl1pPr>
          </a:lstStyle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240" name="Google Shape;128;p21"/>
          <p:cNvSpPr txBox="1">
            <a:spLocks noGrp="1"/>
          </p:cNvSpPr>
          <p:nvPr>
            <p:ph type="body" idx="1"/>
          </p:nvPr>
        </p:nvSpPr>
        <p:spPr>
          <a:xfrm>
            <a:off x="407999" y="1203232"/>
            <a:ext cx="11187603" cy="5010403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04792" indent="-304792">
              <a:defRPr sz="1400" b="1">
                <a:solidFill>
                  <a:schemeClr val="accent2"/>
                </a:solidFill>
              </a:defRPr>
            </a:pPr>
            <a:r>
              <a:t>Goal:</a:t>
            </a:r>
          </a:p>
          <a:p>
            <a:pPr indent="0">
              <a:lnSpc>
                <a:spcPct val="120000"/>
              </a:lnSpc>
            </a:pPr>
            <a:r>
              <a:t>Measurement of the PANDORA PM response for different beam intensities </a:t>
            </a:r>
            <a:br/>
            <a:r>
              <a:t>at different positions.</a:t>
            </a:r>
          </a:p>
          <a:p>
            <a:pPr indent="0">
              <a:lnSpc>
                <a:spcPct val="120000"/>
              </a:lnSpc>
            </a:pPr>
            <a:endParaRPr/>
          </a:p>
          <a:p>
            <a:pPr marL="304792" indent="-304792">
              <a:defRPr sz="1400" b="1">
                <a:solidFill>
                  <a:schemeClr val="accent2"/>
                </a:solidFill>
              </a:defRPr>
            </a:pPr>
            <a:r>
              <a:t>Beam requirements:</a:t>
            </a:r>
          </a:p>
          <a:p>
            <a:pPr indent="0">
              <a:lnSpc>
                <a:spcPct val="120000"/>
              </a:lnSpc>
            </a:pPr>
            <a:r>
              <a:t>0.5 - 10 pC per bunch</a:t>
            </a:r>
          </a:p>
          <a:p>
            <a:pPr indent="0">
              <a:lnSpc>
                <a:spcPct val="120000"/>
              </a:lnSpc>
            </a:pPr>
            <a:r>
              <a:t>Beam size 1 mm x 1mm rms</a:t>
            </a:r>
          </a:p>
          <a:p>
            <a:pPr indent="0">
              <a:lnSpc>
                <a:spcPct val="120000"/>
              </a:lnSpc>
            </a:pPr>
            <a:r>
              <a:t>Single bunch shots </a:t>
            </a:r>
          </a:p>
          <a:p>
            <a:pPr indent="0">
              <a:lnSpc>
                <a:spcPct val="120000"/>
              </a:lnSpc>
            </a:pPr>
            <a:r>
              <a:t>(ZZ for changing the detector) Maybe</a:t>
            </a:r>
          </a:p>
          <a:p>
            <a:pPr indent="0">
              <a:lnSpc>
                <a:spcPct val="120000"/>
              </a:lnSpc>
            </a:pPr>
            <a:endParaRPr/>
          </a:p>
          <a:p>
            <a:pPr marL="304792" indent="-304792">
              <a:defRPr sz="1400" b="1">
                <a:solidFill>
                  <a:schemeClr val="accent2"/>
                </a:solidFill>
              </a:defRPr>
            </a:pPr>
            <a:r>
              <a:t>Requirements</a:t>
            </a:r>
          </a:p>
          <a:p>
            <a:pPr indent="0"/>
            <a:r>
              <a:t>Scope</a:t>
            </a:r>
          </a:p>
          <a:p>
            <a:pPr indent="0"/>
            <a:r>
              <a:t>Trigger signal</a:t>
            </a:r>
          </a:p>
          <a:p>
            <a:pPr indent="0"/>
            <a:endParaRPr/>
          </a:p>
          <a:p>
            <a:pPr marL="304792" indent="-304792">
              <a:defRPr sz="1400" b="1">
                <a:solidFill>
                  <a:schemeClr val="accent2"/>
                </a:solidFill>
              </a:defRPr>
            </a:pPr>
            <a:r>
              <a:t>Procedure</a:t>
            </a:r>
          </a:p>
          <a:p>
            <a:pPr indent="0"/>
            <a:r>
              <a:t>Adjust detector position in respect to the beam</a:t>
            </a:r>
          </a:p>
          <a:p>
            <a:pPr indent="0"/>
            <a:r>
              <a:t>Record detector signal with the scope at different intensities</a:t>
            </a:r>
          </a:p>
        </p:txBody>
      </p:sp>
      <p:sp>
        <p:nvSpPr>
          <p:cNvPr id="241" name="Google Shape;129;p21"/>
          <p:cNvSpPr txBox="1">
            <a:spLocks noGrp="1"/>
          </p:cNvSpPr>
          <p:nvPr>
            <p:ph type="title"/>
          </p:nvPr>
        </p:nvSpPr>
        <p:spPr>
          <a:xfrm>
            <a:off x="407987" y="349612"/>
            <a:ext cx="11376003" cy="451201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t>2023-08-31 D3@ARES</a:t>
            </a:r>
          </a:p>
        </p:txBody>
      </p:sp>
      <p:sp>
        <p:nvSpPr>
          <p:cNvPr id="242" name="Google Shape;130;p21"/>
          <p:cNvSpPr txBox="1">
            <a:spLocks noGrp="1"/>
          </p:cNvSpPr>
          <p:nvPr>
            <p:ph type="body" idx="21"/>
          </p:nvPr>
        </p:nvSpPr>
        <p:spPr>
          <a:xfrm>
            <a:off x="407985" y="817500"/>
            <a:ext cx="11376003" cy="379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indent="0">
              <a:buClrTx/>
              <a:buFontTx/>
              <a:defRPr sz="1300" b="1">
                <a:solidFill>
                  <a:schemeClr val="accent2"/>
                </a:solidFill>
              </a:defRPr>
            </a:lvl1pPr>
          </a:lstStyle>
          <a:p>
            <a:r>
              <a:t>PANDORA PM response measurements</a:t>
            </a:r>
          </a:p>
        </p:txBody>
      </p:sp>
      <p:pic>
        <p:nvPicPr>
          <p:cNvPr id="243" name="20230831_PANDORA_PM_response_cabling.jpg" descr="20230831_PANDORA_PM_response_cablin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56251" y="3335979"/>
            <a:ext cx="3766471" cy="24555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20230831_PANDORA_PM_response_setup.jpg" descr="20230831_PANDORA_PM_response_setup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92015" y="2081407"/>
            <a:ext cx="3766471" cy="2317468"/>
          </a:xfrm>
          <a:prstGeom prst="rect">
            <a:avLst/>
          </a:prstGeom>
          <a:ln w="12700">
            <a:miter lim="400000"/>
          </a:ln>
        </p:spPr>
      </p:pic>
      <p:sp>
        <p:nvSpPr>
          <p:cNvPr id="245" name="Setup"/>
          <p:cNvSpPr txBox="1"/>
          <p:nvPr/>
        </p:nvSpPr>
        <p:spPr>
          <a:xfrm>
            <a:off x="4834850" y="4577412"/>
            <a:ext cx="804707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/>
          <a:p>
            <a:r>
              <a:rPr sz="2400"/>
              <a:t>Setup</a:t>
            </a:r>
          </a:p>
        </p:txBody>
      </p:sp>
      <p:sp>
        <p:nvSpPr>
          <p:cNvPr id="246" name="Cabling"/>
          <p:cNvSpPr txBox="1"/>
          <p:nvPr/>
        </p:nvSpPr>
        <p:spPr>
          <a:xfrm>
            <a:off x="8448894" y="6054591"/>
            <a:ext cx="1046761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/>
          <a:p>
            <a:r>
              <a:rPr sz="2400"/>
              <a:t>Cabling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302</Words>
  <Application>Microsoft Office PowerPoint</Application>
  <PresentationFormat>Breitbild</PresentationFormat>
  <Paragraphs>53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Arial</vt:lpstr>
      <vt:lpstr>DESY</vt:lpstr>
      <vt:lpstr>ARES Operation Meeting</vt:lpstr>
      <vt:lpstr>ACHIP</vt:lpstr>
      <vt:lpstr>WP is different from last time</vt:lpstr>
      <vt:lpstr>Started timing scans already on Tuesday</vt:lpstr>
      <vt:lpstr>PowerPoint-Präsentation</vt:lpstr>
      <vt:lpstr>Gun RF station conditioning</vt:lpstr>
      <vt:lpstr>Schedule this week</vt:lpstr>
      <vt:lpstr>2023-08-31 D3@ARES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Kuropka, Willi</cp:lastModifiedBy>
  <cp:revision>400</cp:revision>
  <dcterms:created xsi:type="dcterms:W3CDTF">2021-08-09T09:06:11Z</dcterms:created>
  <dcterms:modified xsi:type="dcterms:W3CDTF">2023-08-28T10:54:20Z</dcterms:modified>
</cp:coreProperties>
</file>